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1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612" r:id="rId2"/>
    <p:sldId id="621" r:id="rId3"/>
    <p:sldId id="267" r:id="rId4"/>
    <p:sldId id="599" r:id="rId5"/>
    <p:sldId id="548" r:id="rId6"/>
    <p:sldId id="556" r:id="rId7"/>
    <p:sldId id="611" r:id="rId8"/>
    <p:sldId id="543" r:id="rId9"/>
    <p:sldId id="549" r:id="rId10"/>
    <p:sldId id="552" r:id="rId11"/>
    <p:sldId id="553" r:id="rId12"/>
    <p:sldId id="600" r:id="rId13"/>
    <p:sldId id="497" r:id="rId14"/>
    <p:sldId id="539" r:id="rId15"/>
    <p:sldId id="536" r:id="rId16"/>
    <p:sldId id="408" r:id="rId17"/>
    <p:sldId id="503" r:id="rId18"/>
    <p:sldId id="504" r:id="rId19"/>
    <p:sldId id="409" r:id="rId20"/>
    <p:sldId id="513" r:id="rId21"/>
    <p:sldId id="551" r:id="rId22"/>
    <p:sldId id="557" r:id="rId23"/>
    <p:sldId id="433" r:id="rId24"/>
    <p:sldId id="545" r:id="rId25"/>
    <p:sldId id="615" r:id="rId26"/>
    <p:sldId id="491" r:id="rId27"/>
    <p:sldId id="509" r:id="rId28"/>
    <p:sldId id="472" r:id="rId29"/>
    <p:sldId id="605" r:id="rId30"/>
    <p:sldId id="606" r:id="rId31"/>
    <p:sldId id="607" r:id="rId32"/>
    <p:sldId id="602" r:id="rId33"/>
    <p:sldId id="604" r:id="rId34"/>
    <p:sldId id="603" r:id="rId35"/>
    <p:sldId id="620" r:id="rId36"/>
    <p:sldId id="614" r:id="rId37"/>
    <p:sldId id="619" r:id="rId38"/>
    <p:sldId id="616" r:id="rId39"/>
    <p:sldId id="618" r:id="rId40"/>
    <p:sldId id="617" r:id="rId41"/>
    <p:sldId id="31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  <a:srgbClr val="FF0066"/>
    <a:srgbClr val="FE7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>
        <p:scale>
          <a:sx n="84" d="100"/>
          <a:sy n="84" d="100"/>
        </p:scale>
        <p:origin x="-106" y="1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5AF6A-B62D-408D-899F-D5D43A72FEC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8291E-7A0D-40FC-BFB9-0C0F8D228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0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4500" y="887413"/>
            <a:ext cx="4265613" cy="2398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08EC9-0231-44CA-8DD2-07DA003534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27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4500" y="887413"/>
            <a:ext cx="4265613" cy="2398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08EC9-0231-44CA-8DD2-07DA003534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45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4500" y="887413"/>
            <a:ext cx="4265613" cy="2398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08EC9-0231-44CA-8DD2-07DA0035342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7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1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20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967D3-E1C1-47B3-B4CD-2073E1963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2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27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7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18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5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90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1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CC16B-5503-46AF-A163-F15A5D98F1C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7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tm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tm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m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f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tm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8.png"/><Relationship Id="rId5" Type="http://schemas.openxmlformats.org/officeDocument/2006/relationships/image" Target="../media/image51.png"/><Relationship Id="rId10" Type="http://schemas.openxmlformats.org/officeDocument/2006/relationships/image" Target="../media/image55.jpeg"/><Relationship Id="rId4" Type="http://schemas.openxmlformats.org/officeDocument/2006/relationships/image" Target="../media/image50.png"/><Relationship Id="rId9" Type="http://schemas.openxmlformats.org/officeDocument/2006/relationships/image" Target="../media/image36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mp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jp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7.jpeg"/><Relationship Id="rId7" Type="http://schemas.openxmlformats.org/officeDocument/2006/relationships/image" Target="../media/image21.wmf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1" y="2215543"/>
            <a:ext cx="6860423" cy="450374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71" y="0"/>
            <a:ext cx="8344463" cy="1557181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11" name="TextBox 10"/>
          <p:cNvSpPr txBox="1"/>
          <p:nvPr/>
        </p:nvSpPr>
        <p:spPr>
          <a:xfrm>
            <a:off x="4233682" y="5450434"/>
            <a:ext cx="192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</a:rPr>
              <a:t>PNM EOS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49992" y="1201086"/>
            <a:ext cx="87768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dirty="0"/>
            </a:br>
            <a:r>
              <a:rPr lang="en-US" dirty="0"/>
              <a:t> </a:t>
            </a:r>
            <a:r>
              <a:rPr lang="en-US" sz="3200" dirty="0">
                <a:solidFill>
                  <a:srgbClr val="FF0000"/>
                </a:solidFill>
              </a:rPr>
              <a:t>Determination of the equation of State from Nuclear Experiments and Neutron Star observables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05934" y="6168690"/>
            <a:ext cx="3888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INT 89W, August 26-September 6, 2024</a:t>
            </a:r>
          </a:p>
        </p:txBody>
      </p:sp>
      <p:sp>
        <p:nvSpPr>
          <p:cNvPr id="8" name="Rectangle 7"/>
          <p:cNvSpPr/>
          <p:nvPr/>
        </p:nvSpPr>
        <p:spPr>
          <a:xfrm>
            <a:off x="3933741" y="1095516"/>
            <a:ext cx="478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Betty Tsang (Tsang @FRIB.MSU.EDU</a:t>
            </a:r>
            <a:r>
              <a:rPr lang="en-US" dirty="0">
                <a:solidFill>
                  <a:srgbClr val="FFFF00"/>
                </a:solidFill>
              </a:rPr>
              <a:t>) </a:t>
            </a:r>
          </a:p>
        </p:txBody>
      </p:sp>
      <p:pic>
        <p:nvPicPr>
          <p:cNvPr id="1026" name="Picture 2" descr="https://attachment.outlook.live.net/owa/MSA%3Ambtsang%40hotmail.com/service.svc/s/GetAttachmentThumbnail?id=AQMkADAwATE0YjgwLWMxMQAyLTEwZmMtMDACLTAwCgBGAAADLv7QgbbWo0G6R1ljcBYJEAcAYHOQwNiupEafyeXUYTCaAwAAAgEMAAAA%2FLNSzV9u%2BkyKQrJ6lMpd0AAGlsB9UAAAAAESABAArdgbUIZSHkeEaNwej2zBJg%3D%3D&amp;thumbnailType=2&amp;isc=1&amp;token=eyJhbGciOiJSUzI1NiIsImtpZCI6IkU1RDJGMEY4REE5M0I2NzA5QzQzQTlFOEE2MTQzQzAzRDYyRjlBODAiLCJ0eXAiOiJKV1QiLCJ4NXQiOiI1ZEx3LU5xVHRuQ2NRNm5vcGhROEE5WXZtb0EifQ.eyJvcmlnaW4iOiJodHRwczovL291dGxvb2subGl2ZS5jb20iLCJ1YyI6ImM0ZTU0YjUwYWRjMzQwYmFiM2JjNzc5OTI0NDA3YWUzIiwidmVyIjoiRXhjaGFuZ2UuQ2FsbGJhY2suVjEiLCJhcHBjdHhzZW5kZXIiOiJPd2FEb3dubG9hZEA4NGRmOWU3Zi1lOWY2LTQwYWYtYjQzNS1hYWFhYWFhYWFhYWEiLCJpc3NyaW5nIjoiV1ciLCJhcHBjdHgiOiJ7XCJtc2V4Y2hwcm90XCI6XCJvd2FcIixcInB1aWRcIjpcIjM2NDQ5MTM0Mzc5NDQyOFwiLFwic2NvcGVcIjpcIk93YURvd25sb2FkXCIsXCJvaWRcIjpcIjAwMDE0YjgwLWMxMTItMTBmYy0wMDAwLTAwMDAwMDAwMDAwMFwiLFwicHJpbWFyeXNpZFwiOlwiUy0xLTI4MjctODQ4NjQtMzIzOTE4NjY4NFwifSIsIm5iZiI6MTcyMzQ5MjU1MCwiZXhwIjoxNzIzNDkyODUwLCJpc3MiOiIwMDAwMDAwMi0wMDAwLTBmZjEtY2UwMC0wMDAwMDAwMDAwMDBAODRkZjllN2YtZTlmNi00MGFmLWI0MzUtYWFhYWFhYWFhYWFhIiwiYXVkIjoiMDAwMDAwMDItMDAwMC0wZmYxLWNlMDAtMDAwMDAwMDAwMDAwL2F0dGFjaG1lbnQub3V0bG9vay5saXZlLm5ldEA4NGRmOWU3Zi1lOWY2LTQwYWYtYjQzNS1hYWFhYWFhYWFhYWEiLCJoYXBwIjoib3dhIn0.tLk5LAocq7GtO6BsDKmasQOOJ9VnF8DytwG3V13ljd5VQMaCraQPHD-htRb-fHXh-v87U5_LwRIiOWxV4o_yMcUiamZmmqOlPA3jktjGP_2SHFFRascff-2o6Z20FgbtgHGOcz2xhjT0PVE-4YsiKQxxs70ja8I8_33LNZ05DITYEQmRyrvragI9Qrt4lqmop_C9abqavh8zQuzfc6qwviyX9H2lbiIzs8Mdey32Pgdte3wADEJToXmoXJwAGxyFW2olAqr05cTUN0GdcFl2aicLSrN1qeHad8rpI_V4sdNsaOYzr1Xj86lFIkfeprV7BJZGMYx9fevtwLwj15-AuQ&amp;X-OWA-CANARY=bdvoV_lSfF4AAAAAAAAAAEAeA_sIu9wY2BdL6YYJsnOgpnMWtbF14kco2IhAT6_zYtvLFnoDIBc.&amp;owa=outlook.live.com&amp;scriptVer=20240802003.16&amp;clientId=7AA0C9B3F1E54C9AA4D397BC70AC73E3&amp;animation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19" y="2493152"/>
            <a:ext cx="3565536" cy="356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946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00001" y="388276"/>
            <a:ext cx="8681930" cy="7008838"/>
            <a:chOff x="633413" y="1385888"/>
            <a:chExt cx="7824787" cy="4633912"/>
          </a:xfrm>
        </p:grpSpPr>
        <p:grpSp>
          <p:nvGrpSpPr>
            <p:cNvPr id="2" name="Group 2051"/>
            <p:cNvGrpSpPr>
              <a:grpSpLocks/>
            </p:cNvGrpSpPr>
            <p:nvPr/>
          </p:nvGrpSpPr>
          <p:grpSpPr bwMode="auto">
            <a:xfrm>
              <a:off x="633413" y="1385888"/>
              <a:ext cx="7031037" cy="4633912"/>
              <a:chOff x="661" y="650"/>
              <a:chExt cx="4217" cy="2810"/>
            </a:xfrm>
          </p:grpSpPr>
          <p:pic>
            <p:nvPicPr>
              <p:cNvPr id="22538" name="Picture 2052" descr="C:\My Documents\SCRATCH\eos\final\final\Figure1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" y="650"/>
                <a:ext cx="4217" cy="2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39" name="Rectangle 2053"/>
              <p:cNvSpPr>
                <a:spLocks noChangeArrowheads="1"/>
              </p:cNvSpPr>
              <p:nvPr/>
            </p:nvSpPr>
            <p:spPr bwMode="auto">
              <a:xfrm>
                <a:off x="1161" y="3026"/>
                <a:ext cx="1033" cy="33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533" name="Text Box 2055"/>
            <p:cNvSpPr txBox="1">
              <a:spLocks noChangeArrowheads="1"/>
            </p:cNvSpPr>
            <p:nvPr/>
          </p:nvSpPr>
          <p:spPr bwMode="auto">
            <a:xfrm>
              <a:off x="6885781" y="2042211"/>
              <a:ext cx="1557337" cy="53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/>
                <a:t>pressure contours</a:t>
              </a:r>
            </a:p>
          </p:txBody>
        </p:sp>
        <p:sp>
          <p:nvSpPr>
            <p:cNvPr id="22534" name="Text Box 2056"/>
            <p:cNvSpPr txBox="1">
              <a:spLocks noChangeArrowheads="1"/>
            </p:cNvSpPr>
            <p:nvPr/>
          </p:nvSpPr>
          <p:spPr bwMode="auto">
            <a:xfrm>
              <a:off x="6900863" y="3840163"/>
              <a:ext cx="1557337" cy="53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/>
                <a:t>density contours</a:t>
              </a:r>
            </a:p>
          </p:txBody>
        </p:sp>
      </p:grpSp>
      <p:sp>
        <p:nvSpPr>
          <p:cNvPr id="672780" name="Text Box 2060"/>
          <p:cNvSpPr txBox="1">
            <a:spLocks noChangeArrowheads="1"/>
          </p:cNvSpPr>
          <p:nvPr/>
        </p:nvSpPr>
        <p:spPr bwMode="auto">
          <a:xfrm>
            <a:off x="216491" y="561789"/>
            <a:ext cx="3765015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/>
              <a:t>Au+Au</a:t>
            </a:r>
            <a:r>
              <a:rPr lang="en-US" sz="2400" dirty="0"/>
              <a:t> collisions E/A = 1 </a:t>
            </a:r>
            <a:r>
              <a:rPr lang="en-US" sz="2400" dirty="0" err="1"/>
              <a:t>GeV</a:t>
            </a:r>
            <a:endParaRPr lang="en-US" sz="2400" dirty="0"/>
          </a:p>
        </p:txBody>
      </p:sp>
      <p:sp>
        <p:nvSpPr>
          <p:cNvPr id="2253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2242450" y="-117386"/>
            <a:ext cx="8112125" cy="889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squeeze nuclear matter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84742" y="2104002"/>
            <a:ext cx="28790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Observable:</a:t>
            </a:r>
          </a:p>
          <a:p>
            <a:r>
              <a:rPr lang="en-US" sz="2800" dirty="0">
                <a:solidFill>
                  <a:srgbClr val="0A0AB6"/>
                </a:solidFill>
              </a:rPr>
              <a:t>Particle emission patterns </a:t>
            </a:r>
            <a:r>
              <a:rPr lang="en-US" sz="2800" dirty="0">
                <a:solidFill>
                  <a:srgbClr val="0A0AB6"/>
                </a:solidFill>
                <a:sym typeface="Wingdings" panose="05000000000000000000" pitchFamily="2" charset="2"/>
              </a:rPr>
              <a:t></a:t>
            </a:r>
            <a:endParaRPr lang="en-US" sz="2800" dirty="0">
              <a:solidFill>
                <a:srgbClr val="0A0AB6"/>
              </a:solidFill>
            </a:endParaRPr>
          </a:p>
          <a:p>
            <a:r>
              <a:rPr lang="en-US" sz="2800" dirty="0">
                <a:solidFill>
                  <a:srgbClr val="0A0AB6"/>
                </a:solidFill>
              </a:rPr>
              <a:t>Transverse &amp; Squeeze-out flow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84742" y="4963773"/>
            <a:ext cx="28790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Transport models:</a:t>
            </a:r>
          </a:p>
          <a:p>
            <a:r>
              <a:rPr lang="en-US" sz="2800" dirty="0">
                <a:solidFill>
                  <a:srgbClr val="0A0AB6"/>
                </a:solidFill>
              </a:rPr>
              <a:t>Density </a:t>
            </a:r>
          </a:p>
          <a:p>
            <a:r>
              <a:rPr lang="en-US" sz="2800" dirty="0">
                <a:solidFill>
                  <a:srgbClr val="0A0AB6"/>
                </a:solidFill>
              </a:rPr>
              <a:t>Pressure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094" y="6293602"/>
            <a:ext cx="28825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Science 298, 1592 (2002)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F6127-8AAC-A5F2-6A1E-2AD82CA8A3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88"/>
          <a:stretch/>
        </p:blipFill>
        <p:spPr>
          <a:xfrm>
            <a:off x="9184742" y="203458"/>
            <a:ext cx="2734392" cy="15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94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>
          <a:xfrm>
            <a:off x="690054" y="-252982"/>
            <a:ext cx="11139183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Determination of symmetric matter EOS from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heavy-ion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collisions</a:t>
            </a:r>
          </a:p>
        </p:txBody>
      </p:sp>
      <p:sp>
        <p:nvSpPr>
          <p:cNvPr id="1030" name="Text Box 17"/>
          <p:cNvSpPr txBox="1">
            <a:spLocks noChangeArrowheads="1"/>
          </p:cNvSpPr>
          <p:nvPr/>
        </p:nvSpPr>
        <p:spPr bwMode="auto">
          <a:xfrm>
            <a:off x="153393" y="611050"/>
            <a:ext cx="5280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Danielewicz et al., </a:t>
            </a:r>
            <a:r>
              <a:rPr lang="en-US" sz="2000" dirty="0">
                <a:latin typeface="Century Schoolbook" pitchFamily="18" charset="0"/>
                <a:cs typeface="Times New Roman" pitchFamily="18" charset="0"/>
              </a:rPr>
              <a:t>Science 298,1592 (2002)</a:t>
            </a:r>
          </a:p>
        </p:txBody>
      </p:sp>
      <p:pic>
        <p:nvPicPr>
          <p:cNvPr id="21" name="Picture 20" descr="sm_eos5.WM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18154" r="11865" b="188"/>
          <a:stretch/>
        </p:blipFill>
        <p:spPr bwMode="auto">
          <a:xfrm>
            <a:off x="3364743" y="1367056"/>
            <a:ext cx="4327786" cy="36064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240071" y="4270708"/>
            <a:ext cx="345416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6655" y="4153644"/>
            <a:ext cx="95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EOS/LBL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6150" r="-286" b="4537"/>
          <a:stretch/>
        </p:blipFill>
        <p:spPr>
          <a:xfrm flipH="1">
            <a:off x="40216" y="1449561"/>
            <a:ext cx="3578849" cy="25554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2658534" y="2611811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Pressure (MeV/fm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</p:txBody>
      </p:sp>
      <p:sp>
        <p:nvSpPr>
          <p:cNvPr id="14" name="Rectangle 2054"/>
          <p:cNvSpPr txBox="1">
            <a:spLocks noChangeArrowheads="1"/>
          </p:cNvSpPr>
          <p:nvPr/>
        </p:nvSpPr>
        <p:spPr>
          <a:xfrm>
            <a:off x="109887" y="1237088"/>
            <a:ext cx="3509178" cy="3327150"/>
          </a:xfrm>
          <a:prstGeom prst="rect">
            <a:avLst/>
          </a:prstGeom>
          <a:solidFill>
            <a:schemeClr val="bg1"/>
          </a:solidFill>
          <a:ln>
            <a:solidFill>
              <a:srgbClr val="0A0AB6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A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observables from the high pressure formed in the overlap region: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A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Nucleons are “squeezed out” above and below the reaction plane.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A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Nucleons from residues are deflected sideways in the reaction plane</a:t>
            </a:r>
          </a:p>
        </p:txBody>
      </p:sp>
      <p:sp>
        <p:nvSpPr>
          <p:cNvPr id="8" name="Curved Up Arrow 7"/>
          <p:cNvSpPr/>
          <p:nvPr/>
        </p:nvSpPr>
        <p:spPr>
          <a:xfrm>
            <a:off x="690055" y="4338310"/>
            <a:ext cx="5092312" cy="702984"/>
          </a:xfrm>
          <a:prstGeom prst="curvedUp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4382" y="4564238"/>
            <a:ext cx="307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Transport Models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AA4E35-E023-2376-6292-577AE1297DB7}"/>
              </a:ext>
            </a:extLst>
          </p:cNvPr>
          <p:cNvGrpSpPr/>
          <p:nvPr/>
        </p:nvGrpSpPr>
        <p:grpSpPr>
          <a:xfrm>
            <a:off x="1704306" y="1465196"/>
            <a:ext cx="9910363" cy="4589021"/>
            <a:chOff x="1704306" y="1465196"/>
            <a:chExt cx="9910363" cy="4589021"/>
          </a:xfrm>
        </p:grpSpPr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1704306" y="5450583"/>
              <a:ext cx="8433707" cy="603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/>
              <a:r>
                <a:rPr lang="en-US" sz="2400" dirty="0">
                  <a:solidFill>
                    <a:srgbClr val="0A0A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Confirmed by Kaons (2009) and GSI </a:t>
              </a:r>
              <a:r>
                <a:rPr lang="en-US" sz="2400" dirty="0" err="1">
                  <a:solidFill>
                    <a:srgbClr val="0A0A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Fourpi</a:t>
              </a:r>
              <a:r>
                <a:rPr lang="en-US" sz="2400" dirty="0">
                  <a:solidFill>
                    <a:srgbClr val="0A0A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results (2016)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8D3F29E-4D15-E04A-BD0A-8948BB324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7319" y="1465196"/>
              <a:ext cx="3697350" cy="293535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312962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345475" y="-1"/>
            <a:ext cx="10770925" cy="533400"/>
          </a:xfrm>
          <a:prstGeom prst="rect">
            <a:avLst/>
          </a:prstGeom>
          <a:solidFill>
            <a:schemeClr val="bg1"/>
          </a:solidFill>
        </p:spPr>
        <p:txBody>
          <a:bodyPr lIns="0" tIns="37036" rIns="0" bIns="0"/>
          <a:lstStyle/>
          <a:p>
            <a:pPr algn="ctr" defTabSz="4143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/>
            </a:pPr>
            <a:r>
              <a:rPr lang="en-US" sz="3600" b="1" kern="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Nuclear structure, reactions, &amp; Astro (15)</a:t>
            </a:r>
            <a:endParaRPr lang="en-US" sz="3600" b="1" kern="0" dirty="0">
              <a:solidFill>
                <a:srgbClr val="0000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B497C0EF-0234-70E8-588A-3B4A961F2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68" y="501173"/>
            <a:ext cx="7649029" cy="62526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3DF2A3-27EF-7DA6-6CA5-DEB55CE912AF}"/>
              </a:ext>
            </a:extLst>
          </p:cNvPr>
          <p:cNvSpPr/>
          <p:nvPr/>
        </p:nvSpPr>
        <p:spPr>
          <a:xfrm>
            <a:off x="1970940" y="4164737"/>
            <a:ext cx="1254725" cy="8249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13042E-15FC-4E58-6377-C8A6E401D7B2}"/>
              </a:ext>
            </a:extLst>
          </p:cNvPr>
          <p:cNvSpPr/>
          <p:nvPr/>
        </p:nvSpPr>
        <p:spPr>
          <a:xfrm>
            <a:off x="1970940" y="994314"/>
            <a:ext cx="1254725" cy="3859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3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B42288-50C9-C1B6-9164-5C844B074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141" y="2734577"/>
            <a:ext cx="4011040" cy="29501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A3BC82-EEBA-5F3E-8DAF-AA4F13B3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19" y="394764"/>
            <a:ext cx="12136967" cy="729544"/>
          </a:xfrm>
          <a:solidFill>
            <a:schemeClr val="accent6">
              <a:lumMod val="50000"/>
            </a:schemeClr>
          </a:solidFill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540" dirty="0">
                <a:solidFill>
                  <a:schemeClr val="bg1"/>
                </a:solidFill>
                <a:ea typeface="ＭＳ Ｐゴシック"/>
                <a:cs typeface="ＭＳ Ｐゴシック"/>
              </a:rPr>
              <a:t>Constraints from nuclear experiments and astrophysics observations</a:t>
            </a:r>
            <a:endParaRPr lang="en-US" sz="354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450571B8-2F59-3DB8-2932-5245BBED311B}"/>
              </a:ext>
            </a:extLst>
          </p:cNvPr>
          <p:cNvSpPr/>
          <p:nvPr/>
        </p:nvSpPr>
        <p:spPr>
          <a:xfrm>
            <a:off x="8109535" y="4837014"/>
            <a:ext cx="4117015" cy="1156141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FFD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61" b="1" u="sng" dirty="0">
                <a:solidFill>
                  <a:srgbClr val="FFC000"/>
                </a:solidFill>
              </a:rPr>
              <a:t>Heavy-ion collisions : Asymmetric nuclear matter</a:t>
            </a:r>
          </a:p>
          <a:p>
            <a:pPr marL="252850" indent="-252850" algn="just">
              <a:buFont typeface="Wingdings" panose="05000000000000000000" pitchFamily="2" charset="2"/>
              <a:buChar char="Ø"/>
            </a:pPr>
            <a:endParaRPr lang="en-US" sz="1239" b="1" dirty="0">
              <a:solidFill>
                <a:srgbClr val="FFC000"/>
              </a:solidFill>
            </a:endParaRPr>
          </a:p>
          <a:p>
            <a:pPr marL="252850" indent="-252850" algn="just">
              <a:buFont typeface="Wingdings" panose="05000000000000000000" pitchFamily="2" charset="2"/>
              <a:buChar char="Ø"/>
            </a:pPr>
            <a:r>
              <a:rPr lang="en-US" sz="1239" b="1" dirty="0">
                <a:solidFill>
                  <a:srgbClr val="FFC000"/>
                </a:solidFill>
              </a:rPr>
              <a:t>HIC pion spectral ratios: </a:t>
            </a:r>
          </a:p>
          <a:p>
            <a:pPr algn="just"/>
            <a:r>
              <a:rPr lang="en-US" sz="1061" dirty="0">
                <a:solidFill>
                  <a:srgbClr val="00B050"/>
                </a:solidFill>
              </a:rPr>
              <a:t>                         PRL </a:t>
            </a:r>
            <a:r>
              <a:rPr lang="en-US" sz="1061" b="1" dirty="0">
                <a:solidFill>
                  <a:srgbClr val="00B050"/>
                </a:solidFill>
              </a:rPr>
              <a:t>126</a:t>
            </a:r>
            <a:r>
              <a:rPr lang="en-US" sz="1061" dirty="0">
                <a:solidFill>
                  <a:srgbClr val="00B050"/>
                </a:solidFill>
              </a:rPr>
              <a:t>, 162701 (2021)</a:t>
            </a:r>
            <a:endParaRPr lang="en-US" sz="1061" baseline="30000" dirty="0">
              <a:solidFill>
                <a:srgbClr val="00B050"/>
              </a:solidFill>
            </a:endParaRPr>
          </a:p>
          <a:p>
            <a:pPr marL="252850" indent="-252850" algn="just">
              <a:buFont typeface="Wingdings" panose="05000000000000000000" pitchFamily="2" charset="2"/>
              <a:buChar char="Ø"/>
            </a:pPr>
            <a:r>
              <a:rPr lang="en-US" sz="1239" b="1" dirty="0">
                <a:solidFill>
                  <a:srgbClr val="FFC000"/>
                </a:solidFill>
              </a:rPr>
              <a:t>HIC n/p flow: </a:t>
            </a:r>
          </a:p>
          <a:p>
            <a:pPr algn="just"/>
            <a:r>
              <a:rPr lang="en-US" sz="1061" dirty="0">
                <a:solidFill>
                  <a:srgbClr val="00B050"/>
                </a:solidFill>
              </a:rPr>
              <a:t>                          PRC 94, 034608 (2016); EPJ A 54, 40 (2018)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Flowchart: Alternate Process 4">
                <a:extLst>
                  <a:ext uri="{FF2B5EF4-FFF2-40B4-BE49-F238E27FC236}">
                    <a16:creationId xmlns:a16="http://schemas.microsoft.com/office/drawing/2014/main" id="{0437557B-A66E-B47F-7A34-139C438A400B}"/>
                  </a:ext>
                </a:extLst>
              </p:cNvPr>
              <p:cNvSpPr/>
              <p:nvPr/>
            </p:nvSpPr>
            <p:spPr>
              <a:xfrm>
                <a:off x="3856078" y="5647782"/>
                <a:ext cx="2762523" cy="549026"/>
              </a:xfrm>
              <a:prstGeom prst="flowChartAlternateProcess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52850" indent="-252850" algn="just">
                  <a:buFont typeface="Wingdings" panose="05000000000000000000" pitchFamily="2" charset="2"/>
                  <a:buChar char="Ø"/>
                </a:pPr>
                <a:r>
                  <a:rPr lang="en-US" sz="1239" dirty="0">
                    <a:solidFill>
                      <a:srgbClr val="FF33CC"/>
                    </a:solidFill>
                  </a:rPr>
                  <a:t>GMR</a:t>
                </a:r>
                <a:r>
                  <a:rPr lang="en-US" sz="1239" dirty="0">
                    <a:solidFill>
                      <a:schemeClr val="tx1"/>
                    </a:solidFill>
                  </a:rPr>
                  <a:t>: n=n</a:t>
                </a:r>
                <a:r>
                  <a:rPr lang="en-US" sz="1239" baseline="-25000" dirty="0">
                    <a:solidFill>
                      <a:schemeClr val="tx1"/>
                    </a:solidFill>
                  </a:rPr>
                  <a:t>0</a:t>
                </a:r>
                <a:r>
                  <a:rPr lang="en-US" sz="1239" dirty="0">
                    <a:solidFill>
                      <a:schemeClr val="tx1"/>
                    </a:solidFill>
                  </a:rPr>
                  <a:t>; </a:t>
                </a:r>
                <a:r>
                  <a:rPr lang="en-US" sz="1239" dirty="0" err="1">
                    <a:solidFill>
                      <a:schemeClr val="tx1"/>
                    </a:solidFill>
                  </a:rPr>
                  <a:t>K</a:t>
                </a:r>
                <a:r>
                  <a:rPr lang="en-US" sz="1239" baseline="-25000" dirty="0" err="1">
                    <a:solidFill>
                      <a:schemeClr val="tx1"/>
                    </a:solidFill>
                  </a:rPr>
                  <a:t>sat</a:t>
                </a:r>
                <a:r>
                  <a:rPr lang="en-US" sz="1239" dirty="0">
                    <a:solidFill>
                      <a:schemeClr val="tx1"/>
                    </a:solidFill>
                  </a:rPr>
                  <a:t>=230</a:t>
                </a:r>
                <a14:m>
                  <m:oMath xmlns:m="http://schemas.openxmlformats.org/officeDocument/2006/math">
                    <m:r>
                      <a:rPr lang="en-US" sz="1239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239" dirty="0">
                    <a:solidFill>
                      <a:schemeClr val="tx1"/>
                    </a:solidFill>
                  </a:rPr>
                  <a:t>30 MeV</a:t>
                </a:r>
              </a:p>
              <a:p>
                <a:pPr algn="r"/>
                <a:r>
                  <a:rPr lang="en-US" sz="1061" dirty="0">
                    <a:solidFill>
                      <a:srgbClr val="00B050"/>
                    </a:solidFill>
                  </a:rPr>
                  <a:t> PRL 82, 691 (1999); PRC 85, 035201 (2012)</a:t>
                </a:r>
              </a:p>
            </p:txBody>
          </p:sp>
        </mc:Choice>
        <mc:Fallback>
          <p:sp>
            <p:nvSpPr>
              <p:cNvPr id="5" name="Flowchart: Alternate Process 4">
                <a:extLst>
                  <a:ext uri="{FF2B5EF4-FFF2-40B4-BE49-F238E27FC236}">
                    <a16:creationId xmlns:a16="http://schemas.microsoft.com/office/drawing/2014/main" id="{0437557B-A66E-B47F-7A34-139C438A4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078" y="5647782"/>
                <a:ext cx="2762523" cy="549026"/>
              </a:xfrm>
              <a:prstGeom prst="flowChartAlternateProcess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2BC076BA-DCA9-7768-BB86-EF7AE31BDCB5}"/>
              </a:ext>
            </a:extLst>
          </p:cNvPr>
          <p:cNvSpPr/>
          <p:nvPr/>
        </p:nvSpPr>
        <p:spPr>
          <a:xfrm>
            <a:off x="8308455" y="1457904"/>
            <a:ext cx="3719175" cy="2046282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FF0A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26" b="1" u="sng" dirty="0">
                <a:solidFill>
                  <a:srgbClr val="FF0A0A"/>
                </a:solidFill>
                <a:ea typeface="Cambria Math" panose="02040503050406030204" pitchFamily="18" charset="0"/>
              </a:rPr>
              <a:t>Astronomy observations</a:t>
            </a:r>
          </a:p>
          <a:p>
            <a:pPr marL="260943" indent="-260943" algn="just">
              <a:buFont typeface="Wingdings" panose="05000000000000000000" pitchFamily="2" charset="2"/>
              <a:buChar char="Ø"/>
            </a:pPr>
            <a:r>
              <a:rPr lang="en-US" sz="1242" b="1" u="sng" dirty="0">
                <a:solidFill>
                  <a:srgbClr val="FF0A0A"/>
                </a:solidFill>
                <a:ea typeface="Cambria Math" panose="02040503050406030204" pitchFamily="18" charset="0"/>
              </a:rPr>
              <a:t>Tidal deformability:</a:t>
            </a:r>
          </a:p>
          <a:p>
            <a:pPr algn="just"/>
            <a:endParaRPr lang="en-US" sz="1278" dirty="0">
              <a:solidFill>
                <a:schemeClr val="tx1"/>
              </a:solidFill>
            </a:endParaRPr>
          </a:p>
          <a:p>
            <a:pPr algn="r"/>
            <a:r>
              <a:rPr lang="en-US" sz="1004" dirty="0">
                <a:solidFill>
                  <a:srgbClr val="00B050"/>
                </a:solidFill>
              </a:rPr>
              <a:t>     PRL 119, 161101 (2017); PRL 121, 161101 (2018) </a:t>
            </a:r>
            <a:endParaRPr lang="en-US" sz="1004" b="1" u="sng" dirty="0">
              <a:solidFill>
                <a:schemeClr val="tx1"/>
              </a:solidFill>
            </a:endParaRPr>
          </a:p>
          <a:p>
            <a:pPr marL="260943" indent="-260943">
              <a:buFont typeface="Wingdings" panose="05000000000000000000" pitchFamily="2" charset="2"/>
              <a:buChar char="Ø"/>
            </a:pPr>
            <a:r>
              <a:rPr lang="en-US" sz="1239" b="1" u="sng" dirty="0">
                <a:solidFill>
                  <a:srgbClr val="FF0A0A"/>
                </a:solidFill>
              </a:rPr>
              <a:t>PSR J0030+0451</a:t>
            </a:r>
            <a:r>
              <a:rPr lang="en-US" sz="1239" i="1" u="sng" dirty="0">
                <a:solidFill>
                  <a:srgbClr val="FF0A0A"/>
                </a:solidFill>
              </a:rPr>
              <a:t>: </a:t>
            </a:r>
          </a:p>
          <a:p>
            <a:r>
              <a:rPr lang="en-US" sz="1061" dirty="0">
                <a:solidFill>
                  <a:srgbClr val="00B050"/>
                </a:solidFill>
              </a:rPr>
              <a:t>                           Riley et al APL 887, L21 (2019)</a:t>
            </a:r>
          </a:p>
          <a:p>
            <a:r>
              <a:rPr lang="en-US" sz="1061" dirty="0">
                <a:solidFill>
                  <a:srgbClr val="00B050"/>
                </a:solidFill>
              </a:rPr>
              <a:t>                            Miller et al APL 887, L24 (2019)</a:t>
            </a:r>
          </a:p>
          <a:p>
            <a:pPr marL="260943" indent="-260943">
              <a:buFont typeface="Wingdings" panose="05000000000000000000" pitchFamily="2" charset="2"/>
              <a:buChar char="Ø"/>
            </a:pPr>
            <a:r>
              <a:rPr lang="en-US" sz="1239" b="1" u="sng" dirty="0">
                <a:solidFill>
                  <a:srgbClr val="FF0A0A"/>
                </a:solidFill>
              </a:rPr>
              <a:t>PSR J0740+6620:</a:t>
            </a:r>
          </a:p>
          <a:p>
            <a:r>
              <a:rPr lang="en-US" sz="1061" dirty="0">
                <a:solidFill>
                  <a:srgbClr val="00B050"/>
                </a:solidFill>
              </a:rPr>
              <a:t>                                 Riley et al APL 918, L27 (2021           </a:t>
            </a:r>
          </a:p>
          <a:p>
            <a:r>
              <a:rPr lang="en-US" sz="1061" dirty="0">
                <a:solidFill>
                  <a:srgbClr val="00B050"/>
                </a:solidFill>
              </a:rPr>
              <a:t>                                 Miller et al APL 918, L28 (2021)</a:t>
            </a:r>
            <a:endParaRPr lang="en-US" sz="1239" dirty="0">
              <a:solidFill>
                <a:srgbClr val="00B050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767C7F65-5AFC-5E07-96DE-96264B350355}"/>
              </a:ext>
            </a:extLst>
          </p:cNvPr>
          <p:cNvSpPr/>
          <p:nvPr/>
        </p:nvSpPr>
        <p:spPr>
          <a:xfrm>
            <a:off x="40481" y="3975221"/>
            <a:ext cx="3652210" cy="1402035"/>
          </a:xfrm>
          <a:prstGeom prst="flowChartAlternateProcess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78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Heavy-ion collisions : Asymmetric nuclear matter</a:t>
            </a:r>
          </a:p>
          <a:p>
            <a:pPr marL="252850" indent="-252850" algn="just">
              <a:buFont typeface="Wingdings" panose="05000000000000000000" pitchFamily="2" charset="2"/>
              <a:buChar char="Ø"/>
            </a:pPr>
            <a:r>
              <a:rPr lang="en-US" sz="1278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HIC Isospin diffusion:  </a:t>
            </a:r>
          </a:p>
          <a:p>
            <a:pPr algn="just"/>
            <a:r>
              <a:rPr lang="en-US" sz="1096" dirty="0">
                <a:solidFill>
                  <a:srgbClr val="00B050"/>
                </a:solidFill>
              </a:rPr>
              <a:t>                                      PRL 102, 122701 (2009)</a:t>
            </a:r>
            <a:endParaRPr lang="en-US" sz="1239" b="1" dirty="0">
              <a:solidFill>
                <a:schemeClr val="tx1"/>
              </a:solidFill>
            </a:endParaRPr>
          </a:p>
          <a:p>
            <a:pPr marL="252850" indent="-252850" algn="just">
              <a:buFont typeface="Wingdings" panose="05000000000000000000" pitchFamily="2" charset="2"/>
              <a:buChar char="Ø"/>
            </a:pPr>
            <a:r>
              <a:rPr lang="en-US" sz="1239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 polarizability:  </a:t>
            </a:r>
          </a:p>
          <a:p>
            <a:pPr algn="just"/>
            <a:r>
              <a:rPr lang="en-US" sz="1061" dirty="0">
                <a:solidFill>
                  <a:srgbClr val="00B050"/>
                </a:solidFill>
              </a:rPr>
              <a:t>                                         PRC 92, 031301(R) (2015)</a:t>
            </a:r>
          </a:p>
          <a:p>
            <a:pPr marL="252850" indent="-252850" algn="just">
              <a:buFont typeface="Wingdings" panose="05000000000000000000" pitchFamily="2" charset="2"/>
              <a:buChar char="Ø"/>
            </a:pPr>
            <a:r>
              <a:rPr lang="en-US" sz="1096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HIC n/p spectral ratio:    </a:t>
            </a:r>
          </a:p>
          <a:p>
            <a:pPr algn="just"/>
            <a:r>
              <a:rPr lang="en-US" sz="1004" dirty="0">
                <a:solidFill>
                  <a:srgbClr val="00B050"/>
                </a:solidFill>
              </a:rPr>
              <a:t>                                            PLB 799, 135045 (2019)</a:t>
            </a:r>
            <a:endParaRPr lang="en-US" sz="1004" dirty="0">
              <a:solidFill>
                <a:schemeClr val="tx1"/>
              </a:solidFill>
            </a:endParaRPr>
          </a:p>
          <a:p>
            <a:pPr algn="r"/>
            <a:endParaRPr lang="en-US" sz="1061" dirty="0">
              <a:solidFill>
                <a:srgbClr val="00B050"/>
              </a:solidFill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F229B463-011F-8B0F-2574-B91DA911AC99}"/>
              </a:ext>
            </a:extLst>
          </p:cNvPr>
          <p:cNvSpPr/>
          <p:nvPr/>
        </p:nvSpPr>
        <p:spPr>
          <a:xfrm>
            <a:off x="127198" y="1213079"/>
            <a:ext cx="3275477" cy="1854699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AAE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92" b="1" u="sng" baseline="30000" dirty="0">
                <a:solidFill>
                  <a:srgbClr val="AAE3FF"/>
                </a:solidFill>
              </a:rPr>
              <a:t>Nuclei Propertie</a:t>
            </a:r>
            <a:r>
              <a:rPr lang="en-US" sz="2192" b="1" baseline="30000" dirty="0">
                <a:solidFill>
                  <a:srgbClr val="AAE3FF"/>
                </a:solidFill>
              </a:rPr>
              <a:t>s</a:t>
            </a:r>
          </a:p>
          <a:p>
            <a:pPr marL="252850" indent="-252850" algn="just">
              <a:buFont typeface="Wingdings" panose="05000000000000000000" pitchFamily="2" charset="2"/>
              <a:buChar char="Ø"/>
            </a:pPr>
            <a:r>
              <a:rPr lang="en-US" sz="1096" b="1" baseline="30000" dirty="0">
                <a:solidFill>
                  <a:srgbClr val="AAE3FF"/>
                </a:solidFill>
              </a:rPr>
              <a:t>208</a:t>
            </a:r>
            <a:r>
              <a:rPr lang="en-US" sz="1096" b="1" dirty="0">
                <a:solidFill>
                  <a:srgbClr val="AAE3FF"/>
                </a:solidFill>
              </a:rPr>
              <a:t>Pb neutron skin (PREX-II): </a:t>
            </a:r>
          </a:p>
          <a:p>
            <a:pPr algn="just"/>
            <a:r>
              <a:rPr lang="en-US" sz="1004" dirty="0">
                <a:solidFill>
                  <a:srgbClr val="00B050"/>
                </a:solidFill>
              </a:rPr>
              <a:t>            PRL 126, 172502 (2021);PRL 126, 172503 (2021)</a:t>
            </a:r>
            <a:endParaRPr lang="en-US" sz="1096" b="1" dirty="0">
              <a:solidFill>
                <a:schemeClr val="tx1"/>
              </a:solidFill>
            </a:endParaRPr>
          </a:p>
          <a:p>
            <a:pPr marL="252850" indent="-252850" algn="just">
              <a:buFont typeface="Wingdings" panose="05000000000000000000" pitchFamily="2" charset="2"/>
              <a:buChar char="Ø"/>
            </a:pPr>
            <a:r>
              <a:rPr lang="en-US" sz="1096" b="1" dirty="0">
                <a:solidFill>
                  <a:srgbClr val="AAE3FF"/>
                </a:solidFill>
              </a:rPr>
              <a:t>Isobaric Analog States (IAS): </a:t>
            </a:r>
          </a:p>
          <a:p>
            <a:pPr algn="just"/>
            <a:r>
              <a:rPr lang="en-US" sz="1004" dirty="0">
                <a:solidFill>
                  <a:srgbClr val="00B050"/>
                </a:solidFill>
              </a:rPr>
              <a:t>                    NPA 958, 147 (2017)</a:t>
            </a:r>
            <a:endParaRPr lang="en-US" sz="1096" b="1" dirty="0">
              <a:solidFill>
                <a:schemeClr val="tx1"/>
              </a:solidFill>
            </a:endParaRPr>
          </a:p>
          <a:p>
            <a:pPr marL="252850" indent="-252850" algn="just">
              <a:buFont typeface="Wingdings" panose="05000000000000000000" pitchFamily="2" charset="2"/>
              <a:buChar char="Ø"/>
            </a:pPr>
            <a:r>
              <a:rPr lang="en-US" sz="1096" b="1" dirty="0">
                <a:solidFill>
                  <a:srgbClr val="AAE3FF"/>
                </a:solidFill>
              </a:rPr>
              <a:t>Mass (</a:t>
            </a:r>
            <a:r>
              <a:rPr lang="en-US" sz="1096" b="1" dirty="0" err="1">
                <a:solidFill>
                  <a:srgbClr val="AAE3FF"/>
                </a:solidFill>
              </a:rPr>
              <a:t>Skyrme</a:t>
            </a:r>
            <a:r>
              <a:rPr lang="en-US" sz="1096" b="1" dirty="0">
                <a:solidFill>
                  <a:srgbClr val="AAE3FF"/>
                </a:solidFill>
              </a:rPr>
              <a:t>): </a:t>
            </a:r>
          </a:p>
          <a:p>
            <a:pPr algn="just"/>
            <a:r>
              <a:rPr lang="en-US" sz="1004" dirty="0">
                <a:solidFill>
                  <a:srgbClr val="00B050"/>
                </a:solidFill>
              </a:rPr>
              <a:t>         PRL 111, 232502 (2013); PRC 89, 011307(R) (2014)  </a:t>
            </a:r>
            <a:endParaRPr lang="en-US" sz="1004" dirty="0">
              <a:solidFill>
                <a:schemeClr val="tx1"/>
              </a:solidFill>
            </a:endParaRPr>
          </a:p>
          <a:p>
            <a:pPr marL="252850" indent="-252850" algn="just">
              <a:buFont typeface="Wingdings" panose="05000000000000000000" pitchFamily="2" charset="2"/>
              <a:buChar char="Ø"/>
            </a:pPr>
            <a:r>
              <a:rPr lang="en-US" sz="1096" b="1" dirty="0">
                <a:solidFill>
                  <a:srgbClr val="AAE3FF"/>
                </a:solidFill>
              </a:rPr>
              <a:t>Mass (DFT): </a:t>
            </a:r>
          </a:p>
          <a:p>
            <a:pPr algn="just"/>
            <a:r>
              <a:rPr lang="en-US" sz="1004" dirty="0">
                <a:solidFill>
                  <a:srgbClr val="00B050"/>
                </a:solidFill>
              </a:rPr>
              <a:t>              PRC 82, 024313 (2010); PRC 85, 024304 (2012)</a:t>
            </a:r>
            <a:endParaRPr lang="en-US" sz="1004" dirty="0">
              <a:solidFill>
                <a:schemeClr val="tx1"/>
              </a:solidFill>
            </a:endParaRPr>
          </a:p>
          <a:p>
            <a:pPr algn="r"/>
            <a:endParaRPr lang="en-US" sz="959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37407B-486B-D48B-4448-DA0ADCC18ACB}"/>
              </a:ext>
            </a:extLst>
          </p:cNvPr>
          <p:cNvSpPr txBox="1"/>
          <p:nvPr/>
        </p:nvSpPr>
        <p:spPr>
          <a:xfrm>
            <a:off x="1068182" y="6069185"/>
            <a:ext cx="3424364" cy="239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9" dirty="0">
                <a:solidFill>
                  <a:srgbClr val="00B050"/>
                </a:solidFill>
              </a:rPr>
              <a:t>Lynch and Tsang, Phys. Lett. B 830,137098 (2022)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C28C248-6E46-1644-3032-32DAA92E7281}"/>
              </a:ext>
            </a:extLst>
          </p:cNvPr>
          <p:cNvCxnSpPr>
            <a:cxnSpLocks/>
          </p:cNvCxnSpPr>
          <p:nvPr/>
        </p:nvCxnSpPr>
        <p:spPr>
          <a:xfrm flipH="1">
            <a:off x="3558666" y="4518629"/>
            <a:ext cx="933880" cy="172306"/>
          </a:xfrm>
          <a:prstGeom prst="straightConnector1">
            <a:avLst/>
          </a:prstGeom>
          <a:ln w="38100">
            <a:solidFill>
              <a:srgbClr val="8FAA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1EDBB5B7-9796-DEC6-E802-DDEEC1B8BBF9}"/>
              </a:ext>
            </a:extLst>
          </p:cNvPr>
          <p:cNvSpPr/>
          <p:nvPr/>
        </p:nvSpPr>
        <p:spPr>
          <a:xfrm>
            <a:off x="4062914" y="1411475"/>
            <a:ext cx="3754834" cy="802776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370" b="1" u="sng" dirty="0">
                <a:solidFill>
                  <a:srgbClr val="CC0099"/>
                </a:solidFill>
              </a:rPr>
              <a:t>Heavy-ion collisions: Symmetric nuclear matter</a:t>
            </a:r>
          </a:p>
          <a:p>
            <a:pPr algn="just"/>
            <a:r>
              <a:rPr lang="en-US" sz="1370" dirty="0">
                <a:solidFill>
                  <a:srgbClr val="CC0099"/>
                </a:solidFill>
              </a:rPr>
              <a:t>                                   Science 298, 1592 (2002)</a:t>
            </a:r>
            <a:endParaRPr lang="en-US" sz="1370" baseline="30000" dirty="0">
              <a:solidFill>
                <a:srgbClr val="CC0099"/>
              </a:solidFill>
            </a:endParaRPr>
          </a:p>
          <a:p>
            <a:pPr algn="just"/>
            <a:r>
              <a:rPr lang="en-US" sz="1370" dirty="0">
                <a:solidFill>
                  <a:srgbClr val="CC0099"/>
                </a:solidFill>
              </a:rPr>
              <a:t>                                   NPA 945, 112 (2016)</a:t>
            </a:r>
            <a:endParaRPr lang="en-US" sz="1370" baseline="30000" dirty="0">
              <a:solidFill>
                <a:srgbClr val="CC0099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4ABC107-9DE5-EDE9-7E0C-A6A9EFFC31FE}"/>
              </a:ext>
            </a:extLst>
          </p:cNvPr>
          <p:cNvCxnSpPr>
            <a:cxnSpLocks/>
          </p:cNvCxnSpPr>
          <p:nvPr/>
        </p:nvCxnSpPr>
        <p:spPr>
          <a:xfrm flipH="1" flipV="1">
            <a:off x="4116860" y="2512561"/>
            <a:ext cx="751371" cy="658537"/>
          </a:xfrm>
          <a:prstGeom prst="straightConnector1">
            <a:avLst/>
          </a:prstGeom>
          <a:ln w="38100">
            <a:solidFill>
              <a:srgbClr val="AAE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4E15F96-81C2-46B8-4443-EA8742D3D9F0}"/>
              </a:ext>
            </a:extLst>
          </p:cNvPr>
          <p:cNvCxnSpPr>
            <a:cxnSpLocks/>
          </p:cNvCxnSpPr>
          <p:nvPr/>
        </p:nvCxnSpPr>
        <p:spPr>
          <a:xfrm flipV="1">
            <a:off x="6453765" y="2475243"/>
            <a:ext cx="0" cy="384337"/>
          </a:xfrm>
          <a:prstGeom prst="straightConnector1">
            <a:avLst/>
          </a:prstGeom>
          <a:ln w="38100">
            <a:solidFill>
              <a:srgbClr val="CC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5BA753E-11B0-CD27-064B-E17C80399711}"/>
              </a:ext>
            </a:extLst>
          </p:cNvPr>
          <p:cNvCxnSpPr>
            <a:cxnSpLocks/>
          </p:cNvCxnSpPr>
          <p:nvPr/>
        </p:nvCxnSpPr>
        <p:spPr>
          <a:xfrm>
            <a:off x="6965711" y="5590914"/>
            <a:ext cx="1041997" cy="317184"/>
          </a:xfrm>
          <a:prstGeom prst="straightConnector1">
            <a:avLst/>
          </a:prstGeom>
          <a:ln w="38100">
            <a:solidFill>
              <a:srgbClr val="FFD5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903F50A-9919-8937-4149-6940362D1993}"/>
              </a:ext>
            </a:extLst>
          </p:cNvPr>
          <p:cNvCxnSpPr>
            <a:cxnSpLocks/>
          </p:cNvCxnSpPr>
          <p:nvPr/>
        </p:nvCxnSpPr>
        <p:spPr>
          <a:xfrm flipV="1">
            <a:off x="7993129" y="3067778"/>
            <a:ext cx="212379" cy="398469"/>
          </a:xfrm>
          <a:prstGeom prst="straightConnector1">
            <a:avLst/>
          </a:prstGeom>
          <a:ln w="38100">
            <a:solidFill>
              <a:srgbClr val="FF0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EF4702-4769-9173-A33B-E17BF5A60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3D9C-085A-46B5-8229-CA40F739AE18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CD5B4C-B9BB-8589-91CE-9CDBD8856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11" y="6137543"/>
            <a:ext cx="665471" cy="6516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D66120-D860-4D08-8098-A9653C635403}"/>
              </a:ext>
            </a:extLst>
          </p:cNvPr>
          <p:cNvSpPr txBox="1"/>
          <p:nvPr/>
        </p:nvSpPr>
        <p:spPr>
          <a:xfrm>
            <a:off x="10147076" y="6327484"/>
            <a:ext cx="1953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Rohit Kumar</a:t>
            </a:r>
          </a:p>
        </p:txBody>
      </p:sp>
    </p:spTree>
    <p:extLst>
      <p:ext uri="{BB962C8B-B14F-4D97-AF65-F5344CB8AC3E}">
        <p14:creationId xmlns:p14="http://schemas.microsoft.com/office/powerpoint/2010/main" val="1512571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101354A0-8D70-A427-DFA7-77285F617E4F}"/>
              </a:ext>
            </a:extLst>
          </p:cNvPr>
          <p:cNvGrpSpPr/>
          <p:nvPr/>
        </p:nvGrpSpPr>
        <p:grpSpPr>
          <a:xfrm>
            <a:off x="393457" y="154661"/>
            <a:ext cx="3684513" cy="6613128"/>
            <a:chOff x="393457" y="154661"/>
            <a:chExt cx="3684513" cy="6613128"/>
          </a:xfrm>
        </p:grpSpPr>
        <p:grpSp>
          <p:nvGrpSpPr>
            <p:cNvPr id="9" name="Group 8"/>
            <p:cNvGrpSpPr/>
            <p:nvPr/>
          </p:nvGrpSpPr>
          <p:grpSpPr>
            <a:xfrm>
              <a:off x="393457" y="154661"/>
              <a:ext cx="3684513" cy="6613128"/>
              <a:chOff x="8542501" y="49571"/>
              <a:chExt cx="3684513" cy="6613128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908713" y="2585964"/>
                <a:ext cx="2044731" cy="1323439"/>
              </a:xfrm>
              <a:prstGeom prst="rect">
                <a:avLst/>
              </a:prstGeom>
              <a:noFill/>
              <a:ln w="7620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Bayesian analysis</a:t>
                </a:r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flipH="1">
                <a:off x="9109274" y="582172"/>
                <a:ext cx="23151" cy="1894810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18" idx="4"/>
              </p:cNvCxnSpPr>
              <p:nvPr/>
            </p:nvCxnSpPr>
            <p:spPr>
              <a:xfrm flipH="1">
                <a:off x="9931804" y="2021961"/>
                <a:ext cx="17286" cy="432779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>
              <a:xfrm>
                <a:off x="10358172" y="702329"/>
                <a:ext cx="1107563" cy="529380"/>
                <a:chOff x="10808109" y="540458"/>
                <a:chExt cx="1107563" cy="529380"/>
              </a:xfrm>
            </p:grpSpPr>
            <p:sp>
              <p:nvSpPr>
                <p:cNvPr id="12" name="TextBox 11"/>
                <p:cNvSpPr txBox="1"/>
                <p:nvPr/>
              </p:nvSpPr>
              <p:spPr>
                <a:xfrm flipH="1">
                  <a:off x="10916649" y="540458"/>
                  <a:ext cx="999023" cy="5293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0000FF"/>
                      </a:solidFill>
                    </a:rPr>
                    <a:t>EOS</a:t>
                  </a: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 flipH="1">
                  <a:off x="10808109" y="618936"/>
                  <a:ext cx="962472" cy="374633"/>
                </a:xfrm>
                <a:prstGeom prst="ellipse">
                  <a:avLst/>
                </a:prstGeom>
                <a:noFill/>
                <a:ln w="38100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9304896" y="1518836"/>
                <a:ext cx="1596302" cy="523220"/>
                <a:chOff x="9290109" y="1298648"/>
                <a:chExt cx="1596302" cy="523220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9318124" y="1298648"/>
                  <a:ext cx="156828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00FF"/>
                      </a:solidFill>
                    </a:rPr>
                    <a:t>PRIORS</a:t>
                  </a: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9290109" y="1318743"/>
                  <a:ext cx="1288387" cy="48303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Oval 19"/>
              <p:cNvSpPr/>
              <p:nvPr/>
            </p:nvSpPr>
            <p:spPr>
              <a:xfrm>
                <a:off x="8542501" y="49571"/>
                <a:ext cx="2360851" cy="48303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/>
              <p:cNvCxnSpPr>
                <a:endCxn id="18" idx="7"/>
              </p:cNvCxnSpPr>
              <p:nvPr/>
            </p:nvCxnSpPr>
            <p:spPr>
              <a:xfrm flipH="1">
                <a:off x="10404603" y="1244844"/>
                <a:ext cx="306835" cy="364825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8611184" y="5708592"/>
                <a:ext cx="2842909" cy="954107"/>
              </a:xfrm>
              <a:prstGeom prst="rect">
                <a:avLst/>
              </a:prstGeom>
              <a:noFill/>
              <a:ln w="38100">
                <a:solidFill>
                  <a:srgbClr val="FF33CC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33CC"/>
                    </a:solidFill>
                  </a:rPr>
                  <a:t>Posteriors</a:t>
                </a:r>
              </a:p>
              <a:p>
                <a:r>
                  <a:rPr lang="en-US" sz="2800" dirty="0">
                    <a:solidFill>
                      <a:srgbClr val="FF33CC"/>
                    </a:solidFill>
                  </a:rPr>
                  <a:t>with uncertainties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flipH="1">
                <a:off x="8655756" y="4532310"/>
                <a:ext cx="2595479" cy="523220"/>
              </a:xfrm>
              <a:prstGeom prst="rect">
                <a:avLst/>
              </a:prstGeom>
              <a:noFill/>
              <a:ln w="38100">
                <a:solidFill>
                  <a:srgbClr val="FF33CC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33CC"/>
                    </a:solidFill>
                  </a:rPr>
                  <a:t>EOS parameters</a:t>
                </a: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H="1">
                <a:off x="9949089" y="3976792"/>
                <a:ext cx="1" cy="518283"/>
              </a:xfrm>
              <a:prstGeom prst="straightConnector1">
                <a:avLst/>
              </a:prstGeom>
              <a:ln w="38100">
                <a:solidFill>
                  <a:srgbClr val="FF33CC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11041557" y="1828543"/>
                <a:ext cx="118545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00FF"/>
                    </a:solidFill>
                  </a:rPr>
                  <a:t>NS model</a:t>
                </a: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11093803" y="1879796"/>
                <a:ext cx="1045098" cy="805532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 flipH="1">
                <a:off x="11634285" y="2685328"/>
                <a:ext cx="5217" cy="441846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flipH="1">
                <a:off x="10966224" y="3113590"/>
                <a:ext cx="654758" cy="13584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9952919" y="5066150"/>
                <a:ext cx="1" cy="518283"/>
              </a:xfrm>
              <a:prstGeom prst="straightConnector1">
                <a:avLst/>
              </a:prstGeom>
              <a:ln w="38100">
                <a:solidFill>
                  <a:srgbClr val="FF33CC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 1"/>
            <p:cNvSpPr/>
            <p:nvPr/>
          </p:nvSpPr>
          <p:spPr>
            <a:xfrm>
              <a:off x="652796" y="155227"/>
              <a:ext cx="1842171" cy="4930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1433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tabLst>
                  <a:tab pos="0" algn="l"/>
                  <a:tab pos="414338" algn="l"/>
                  <a:tab pos="830263" algn="l"/>
                  <a:tab pos="1244600" algn="l"/>
                  <a:tab pos="1658938" algn="l"/>
                  <a:tab pos="2073275" algn="l"/>
                  <a:tab pos="2489200" algn="l"/>
                  <a:tab pos="2903538" algn="l"/>
                  <a:tab pos="3317875" algn="l"/>
                  <a:tab pos="3732213" algn="l"/>
                  <a:tab pos="4148138" algn="l"/>
                  <a:tab pos="4562475" algn="l"/>
                  <a:tab pos="4976813" algn="l"/>
                  <a:tab pos="5392738" algn="l"/>
                  <a:tab pos="5807075" algn="l"/>
                  <a:tab pos="6221413" algn="l"/>
                  <a:tab pos="6635750" algn="l"/>
                  <a:tab pos="7051675" algn="l"/>
                  <a:tab pos="7466013" algn="l"/>
                  <a:tab pos="7880350" algn="l"/>
                  <a:tab pos="8294688" algn="l"/>
                </a:tabLst>
                <a:defRPr/>
              </a:pPr>
              <a:r>
                <a:rPr lang="en-US" sz="2800" b="1" kern="0" dirty="0">
                  <a:solidFill>
                    <a:srgbClr val="0000FF"/>
                  </a:solidFill>
                  <a:ea typeface="Arial Unicode MS" pitchFamily="34" charset="-128"/>
                  <a:cs typeface="Arial Unicode MS" pitchFamily="34" charset="-128"/>
                </a:rPr>
                <a:t>constraints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12569" y="-76225"/>
            <a:ext cx="2016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Inputs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012CB-7293-2D48-E5E4-F539D11F5C0D}"/>
              </a:ext>
            </a:extLst>
          </p:cNvPr>
          <p:cNvSpPr txBox="1"/>
          <p:nvPr/>
        </p:nvSpPr>
        <p:spPr>
          <a:xfrm>
            <a:off x="4316117" y="1957188"/>
            <a:ext cx="36985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NS model=TOV equation that must support maximum mass ~2.07 solar mass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9E76D20-BDFD-FE11-FB36-7771EF6D3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19105" y="1907080"/>
            <a:ext cx="1497010" cy="11399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09C68E-C8D3-F27B-8235-B57DACEF8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31316" y="628165"/>
            <a:ext cx="1471231" cy="11827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DA6D70-7516-5BE9-53F3-9CF9FF523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17" y="3116531"/>
            <a:ext cx="1504100" cy="14727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10746B9-CED2-DACA-6102-62BD00D650A6}"/>
              </a:ext>
            </a:extLst>
          </p:cNvPr>
          <p:cNvSpPr txBox="1"/>
          <p:nvPr/>
        </p:nvSpPr>
        <p:spPr>
          <a:xfrm>
            <a:off x="10238517" y="1114853"/>
            <a:ext cx="19534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Tommy Tsang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Bill Lynch   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Rohit</a:t>
            </a:r>
            <a:r>
              <a:rPr lang="en-US" sz="2400" dirty="0"/>
              <a:t> Kumar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Chuck Horowitz</a:t>
            </a:r>
          </a:p>
        </p:txBody>
      </p:sp>
      <p:pic>
        <p:nvPicPr>
          <p:cNvPr id="26" name="Picture 2" descr="Charles Horowitz IU News Room: Indiana University">
            <a:extLst>
              <a:ext uri="{FF2B5EF4-FFF2-40B4-BE49-F238E27FC236}">
                <a16:creationId xmlns:a16="http://schemas.microsoft.com/office/drawing/2014/main" id="{F93E079F-002F-0C33-F9DB-F40B6510B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15" y="4658770"/>
            <a:ext cx="1471231" cy="16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064A006-0CE7-916A-1F72-EF03EEA5847A}"/>
              </a:ext>
            </a:extLst>
          </p:cNvPr>
          <p:cNvSpPr/>
          <p:nvPr/>
        </p:nvSpPr>
        <p:spPr>
          <a:xfrm>
            <a:off x="3889336" y="1118117"/>
            <a:ext cx="3688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E(</a:t>
            </a:r>
            <a:r>
              <a:rPr lang="en-US" sz="2800" dirty="0">
                <a:sym typeface="Symbol" pitchFamily="18" charset="2"/>
              </a:rPr>
              <a:t>,) = </a:t>
            </a:r>
            <a:r>
              <a:rPr lang="en-US" sz="2800" dirty="0">
                <a:solidFill>
                  <a:srgbClr val="0000FF"/>
                </a:solidFill>
              </a:rPr>
              <a:t>E</a:t>
            </a:r>
            <a:r>
              <a:rPr lang="en-US" sz="2800" baseline="-25000" dirty="0">
                <a:solidFill>
                  <a:srgbClr val="0000FF"/>
                </a:solidFill>
              </a:rPr>
              <a:t>is</a:t>
            </a:r>
            <a:r>
              <a:rPr lang="en-US" sz="2800" dirty="0">
                <a:solidFill>
                  <a:srgbClr val="0000FF"/>
                </a:solidFill>
              </a:rPr>
              <a:t>(</a:t>
            </a:r>
            <a:r>
              <a:rPr lang="en-US" sz="2800" dirty="0">
                <a:solidFill>
                  <a:srgbClr val="0000FF"/>
                </a:solidFill>
                <a:sym typeface="Symbol" pitchFamily="18" charset="2"/>
              </a:rPr>
              <a:t>)</a:t>
            </a:r>
            <a:r>
              <a:rPr lang="en-US" sz="2800" dirty="0">
                <a:sym typeface="Symbol" pitchFamily="18" charset="2"/>
              </a:rPr>
              <a:t> + </a:t>
            </a:r>
            <a:r>
              <a:rPr lang="en-US" sz="2800" dirty="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 baseline="30000" dirty="0">
                <a:sym typeface="Symbol" pitchFamily="18" charset="2"/>
              </a:rPr>
              <a:t>2</a:t>
            </a:r>
            <a:r>
              <a:rPr lang="en-US" sz="2800" dirty="0">
                <a:solidFill>
                  <a:srgbClr val="CC00CC"/>
                </a:solidFill>
                <a:sym typeface="Symbol" pitchFamily="18" charset="2"/>
              </a:rPr>
              <a:t>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E</a:t>
            </a:r>
            <a:r>
              <a:rPr lang="en-US" sz="2800" baseline="-25000" dirty="0" err="1">
                <a:solidFill>
                  <a:srgbClr val="FF0000"/>
                </a:solidFill>
              </a:rPr>
              <a:t>iv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>
                <a:solidFill>
                  <a:srgbClr val="FF0000"/>
                </a:solidFill>
                <a:sym typeface="Symbol" pitchFamily="18" charset="2"/>
              </a:rPr>
              <a:t>)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26588C-DEBD-7B90-80F5-AE5FD4A56EA9}"/>
              </a:ext>
            </a:extLst>
          </p:cNvPr>
          <p:cNvSpPr/>
          <p:nvPr/>
        </p:nvSpPr>
        <p:spPr>
          <a:xfrm>
            <a:off x="4479418" y="605525"/>
            <a:ext cx="1842171" cy="493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43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/>
            </a:pPr>
            <a:r>
              <a:rPr lang="en-US" sz="2800" kern="0" dirty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constraints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A39DCA2-8CFB-74DC-6B9C-BBA464155639}"/>
              </a:ext>
            </a:extLst>
          </p:cNvPr>
          <p:cNvGrpSpPr/>
          <p:nvPr/>
        </p:nvGrpSpPr>
        <p:grpSpPr>
          <a:xfrm>
            <a:off x="3573318" y="4189076"/>
            <a:ext cx="4820741" cy="2541326"/>
            <a:chOff x="3573318" y="4189076"/>
            <a:chExt cx="4820741" cy="254132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A3FE154-2184-CF22-B345-3618DC6777FF}"/>
                </a:ext>
              </a:extLst>
            </p:cNvPr>
            <p:cNvSpPr txBox="1"/>
            <p:nvPr/>
          </p:nvSpPr>
          <p:spPr>
            <a:xfrm>
              <a:off x="4996254" y="4189076"/>
              <a:ext cx="19886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33CC"/>
                  </a:solidFill>
                </a:rPr>
                <a:t>Outputs</a:t>
              </a:r>
              <a:endParaRPr lang="en-US" b="1" dirty="0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F1A7EF1-952D-94D6-B4E4-D5ECBE728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36" r="-1"/>
            <a:stretch/>
          </p:blipFill>
          <p:spPr>
            <a:xfrm>
              <a:off x="3573318" y="4886459"/>
              <a:ext cx="2471661" cy="1843943"/>
            </a:xfrm>
            <a:prstGeom prst="rect">
              <a:avLst/>
            </a:prstGeom>
          </p:spPr>
        </p:pic>
        <p:pic>
          <p:nvPicPr>
            <p:cNvPr id="68" name="Picture 67" descr="Screen Clipping">
              <a:extLst>
                <a:ext uri="{FF2B5EF4-FFF2-40B4-BE49-F238E27FC236}">
                  <a16:creationId xmlns:a16="http://schemas.microsoft.com/office/drawing/2014/main" id="{02B6613F-EE05-253C-D94F-61667174F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"/>
            <a:stretch/>
          </p:blipFill>
          <p:spPr>
            <a:xfrm>
              <a:off x="6022427" y="4905741"/>
              <a:ext cx="2371632" cy="1815882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C0117CC2-15B8-7749-ABA0-85ECBB7EEA6C}"/>
              </a:ext>
            </a:extLst>
          </p:cNvPr>
          <p:cNvSpPr txBox="1"/>
          <p:nvPr/>
        </p:nvSpPr>
        <p:spPr>
          <a:xfrm>
            <a:off x="3983120" y="4949634"/>
            <a:ext cx="76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PNM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B8BAF46-7F97-2FFE-640E-D936B645644C}"/>
              </a:ext>
            </a:extLst>
          </p:cNvPr>
          <p:cNvSpPr txBox="1"/>
          <p:nvPr/>
        </p:nvSpPr>
        <p:spPr>
          <a:xfrm>
            <a:off x="6321913" y="4949634"/>
            <a:ext cx="122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NS matter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893B60B-85F6-1F74-8E2A-434CB2E6E4DB}"/>
              </a:ext>
            </a:extLst>
          </p:cNvPr>
          <p:cNvSpPr txBox="1"/>
          <p:nvPr/>
        </p:nvSpPr>
        <p:spPr>
          <a:xfrm>
            <a:off x="7304766" y="136377"/>
            <a:ext cx="6095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CY Tsang, Nature Astronomy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8,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328-336 (2024)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0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34" grpId="0"/>
      <p:bldP spid="13" grpId="0"/>
      <p:bldP spid="69" grpId="0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24939" y="1127246"/>
            <a:ext cx="8352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E(</a:t>
            </a:r>
            <a:r>
              <a:rPr lang="en-US" sz="2800" dirty="0">
                <a:sym typeface="Symbol" pitchFamily="18" charset="2"/>
              </a:rPr>
              <a:t>,) = </a:t>
            </a:r>
            <a:r>
              <a:rPr lang="en-US" sz="2800" dirty="0" err="1">
                <a:solidFill>
                  <a:srgbClr val="0000FF"/>
                </a:solidFill>
              </a:rPr>
              <a:t>E</a:t>
            </a:r>
            <a:r>
              <a:rPr lang="en-US" sz="2800" baseline="-25000" dirty="0" err="1">
                <a:solidFill>
                  <a:srgbClr val="0000FF"/>
                </a:solidFill>
              </a:rPr>
              <a:t>is</a:t>
            </a:r>
            <a:r>
              <a:rPr lang="en-US" sz="2800" dirty="0">
                <a:solidFill>
                  <a:srgbClr val="0000FF"/>
                </a:solidFill>
              </a:rPr>
              <a:t>(</a:t>
            </a:r>
            <a:r>
              <a:rPr lang="en-US" sz="2800" dirty="0">
                <a:solidFill>
                  <a:srgbClr val="0000FF"/>
                </a:solidFill>
                <a:sym typeface="Symbol" pitchFamily="18" charset="2"/>
              </a:rPr>
              <a:t>)</a:t>
            </a:r>
            <a:r>
              <a:rPr lang="en-US" sz="2800" dirty="0">
                <a:sym typeface="Symbol" pitchFamily="18" charset="2"/>
              </a:rPr>
              <a:t> + </a:t>
            </a:r>
            <a:r>
              <a:rPr lang="en-US" sz="2800" dirty="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 baseline="30000" dirty="0">
                <a:sym typeface="Symbol" pitchFamily="18" charset="2"/>
              </a:rPr>
              <a:t>2</a:t>
            </a:r>
            <a:r>
              <a:rPr lang="en-US" sz="2800" dirty="0">
                <a:solidFill>
                  <a:srgbClr val="CC00CC"/>
                </a:solidFill>
                <a:sym typeface="Symbol" pitchFamily="18" charset="2"/>
              </a:rPr>
              <a:t>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E</a:t>
            </a:r>
            <a:r>
              <a:rPr lang="en-US" sz="2800" baseline="-25000" dirty="0" err="1">
                <a:solidFill>
                  <a:srgbClr val="FF0000"/>
                </a:solidFill>
              </a:rPr>
              <a:t>iv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>
                <a:solidFill>
                  <a:srgbClr val="FF0000"/>
                </a:solidFill>
                <a:sym typeface="Symbol" pitchFamily="18" charset="2"/>
              </a:rPr>
              <a:t>)</a:t>
            </a:r>
            <a:r>
              <a:rPr lang="en-US" sz="2800" dirty="0">
                <a:solidFill>
                  <a:srgbClr val="FF00FF"/>
                </a:solidFill>
                <a:sym typeface="Symbol" pitchFamily="18" charset="2"/>
              </a:rPr>
              <a:t>;  </a:t>
            </a:r>
            <a:r>
              <a:rPr lang="en-US" sz="2800" dirty="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 dirty="0">
                <a:sym typeface="Symbol" pitchFamily="18" charset="2"/>
              </a:rPr>
              <a:t> = (</a:t>
            </a:r>
            <a:r>
              <a:rPr lang="en-US" sz="2800" baseline="-25000" dirty="0">
                <a:sym typeface="Symbol" pitchFamily="18" charset="2"/>
              </a:rPr>
              <a:t>n</a:t>
            </a:r>
            <a:r>
              <a:rPr lang="en-US" sz="2800" dirty="0">
                <a:sym typeface="Symbol" pitchFamily="18" charset="2"/>
              </a:rPr>
              <a:t>- </a:t>
            </a:r>
            <a:r>
              <a:rPr lang="en-US" sz="2800" baseline="-25000" dirty="0">
                <a:sym typeface="Symbol" pitchFamily="18" charset="2"/>
              </a:rPr>
              <a:t>p</a:t>
            </a:r>
            <a:r>
              <a:rPr lang="en-US" sz="2800" dirty="0">
                <a:sym typeface="Symbol" pitchFamily="18" charset="2"/>
              </a:rPr>
              <a:t>)/ (</a:t>
            </a:r>
            <a:r>
              <a:rPr lang="en-US" sz="2800" baseline="-25000" dirty="0">
                <a:sym typeface="Symbol" pitchFamily="18" charset="2"/>
              </a:rPr>
              <a:t>n</a:t>
            </a:r>
            <a:r>
              <a:rPr lang="en-US" sz="2800" dirty="0">
                <a:sym typeface="Symbol" pitchFamily="18" charset="2"/>
              </a:rPr>
              <a:t>+ </a:t>
            </a:r>
            <a:r>
              <a:rPr lang="en-US" sz="2800" baseline="-25000" dirty="0">
                <a:sym typeface="Symbol" pitchFamily="18" charset="2"/>
              </a:rPr>
              <a:t>p</a:t>
            </a:r>
            <a:r>
              <a:rPr lang="en-US" sz="2800" dirty="0">
                <a:sym typeface="Symbol" pitchFamily="18" charset="2"/>
              </a:rPr>
              <a:t>) = (N-Z)/A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48"/>
          <a:stretch/>
        </p:blipFill>
        <p:spPr>
          <a:xfrm>
            <a:off x="251348" y="3290952"/>
            <a:ext cx="6779869" cy="854729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9" y="2146561"/>
            <a:ext cx="2603960" cy="36973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663440" y="1987456"/>
            <a:ext cx="7105601" cy="778238"/>
            <a:chOff x="301751" y="821433"/>
            <a:chExt cx="5961586" cy="620997"/>
          </a:xfrm>
          <a:noFill/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7" t="40786" r="7631" b="29251"/>
            <a:stretch/>
          </p:blipFill>
          <p:spPr>
            <a:xfrm>
              <a:off x="301751" y="821433"/>
              <a:ext cx="4251961" cy="62099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2" name="Picture 11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9" t="71898" r="35665" b="2343"/>
            <a:stretch/>
          </p:blipFill>
          <p:spPr>
            <a:xfrm>
              <a:off x="4507689" y="865002"/>
              <a:ext cx="1755648" cy="533858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9" name="TextBox 8"/>
          <p:cNvSpPr txBox="1"/>
          <p:nvPr/>
        </p:nvSpPr>
        <p:spPr>
          <a:xfrm flipH="1">
            <a:off x="2036135" y="158990"/>
            <a:ext cx="7891617" cy="707886"/>
          </a:xfrm>
          <a:prstGeom prst="rect">
            <a:avLst/>
          </a:prstGeom>
          <a:noFill/>
          <a:ln w="38100"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33CC"/>
                </a:solidFill>
              </a:rPr>
              <a:t>EOS parameters from metamodeling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612640" y="1926851"/>
            <a:ext cx="7284720" cy="9443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2831" y="3092068"/>
            <a:ext cx="6854618" cy="1121149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36060" y="1735272"/>
            <a:ext cx="463903" cy="1312728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096718" y="1661884"/>
            <a:ext cx="463903" cy="1974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76599" y="6426914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CMR9"/>
              </a:rPr>
              <a:t>Margueron</a:t>
            </a:r>
            <a:r>
              <a:rPr lang="en-US" dirty="0">
                <a:latin typeface="CMR9"/>
              </a:rPr>
              <a:t>, PRC 97 025805 (2018)</a:t>
            </a:r>
            <a:endParaRPr lang="en-US" dirty="0"/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BA28D2C4-F0EF-2933-A087-0EFC500506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8"/>
          <a:stretch/>
        </p:blipFill>
        <p:spPr>
          <a:xfrm>
            <a:off x="7241445" y="2913394"/>
            <a:ext cx="4870086" cy="395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33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1711740" y="1676557"/>
            <a:ext cx="10770925" cy="533400"/>
          </a:xfrm>
          <a:prstGeom prst="rect">
            <a:avLst/>
          </a:prstGeom>
          <a:solidFill>
            <a:schemeClr val="bg1"/>
          </a:solidFill>
        </p:spPr>
        <p:txBody>
          <a:bodyPr lIns="0" tIns="37036" rIns="0" bIns="0"/>
          <a:lstStyle/>
          <a:p>
            <a:pPr algn="ctr" defTabSz="4143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/>
            </a:pPr>
            <a:r>
              <a:rPr lang="en-US" sz="3600" b="1" kern="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Data and Priors</a:t>
            </a:r>
            <a:endParaRPr lang="en-US" sz="3600" b="1" kern="0" dirty="0">
              <a:solidFill>
                <a:srgbClr val="0000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90673E-9153-7817-008B-697D8B003B0A}"/>
              </a:ext>
            </a:extLst>
          </p:cNvPr>
          <p:cNvGrpSpPr/>
          <p:nvPr/>
        </p:nvGrpSpPr>
        <p:grpSpPr>
          <a:xfrm>
            <a:off x="4912812" y="680359"/>
            <a:ext cx="7038507" cy="6205258"/>
            <a:chOff x="375616" y="605728"/>
            <a:chExt cx="7038507" cy="620525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7310086-868F-CF7D-1A62-28B7E08FC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616" y="605728"/>
              <a:ext cx="3623094" cy="29362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C968E83-CE97-5FAF-A3C7-8D75A308C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349" y="3818569"/>
              <a:ext cx="3594866" cy="296748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509E8A9-1FCC-8F46-AF7E-4F530FF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1753" y="3835601"/>
              <a:ext cx="3565760" cy="297538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D43E0FD-CB08-E7B6-2E6A-F8B5AE69B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26"/>
            <a:stretch/>
          </p:blipFill>
          <p:spPr>
            <a:xfrm>
              <a:off x="3831753" y="665335"/>
              <a:ext cx="3582370" cy="300426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CF77650-B08B-7353-4F24-20D0C4FD569C}"/>
              </a:ext>
            </a:extLst>
          </p:cNvPr>
          <p:cNvGrpSpPr/>
          <p:nvPr/>
        </p:nvGrpSpPr>
        <p:grpSpPr>
          <a:xfrm>
            <a:off x="597088" y="0"/>
            <a:ext cx="4315724" cy="6648275"/>
            <a:chOff x="7725362" y="0"/>
            <a:chExt cx="4353850" cy="6930509"/>
          </a:xfrm>
        </p:grpSpPr>
        <p:pic>
          <p:nvPicPr>
            <p:cNvPr id="2" name="Picture 1" descr="Screen Clipping">
              <a:extLst>
                <a:ext uri="{FF2B5EF4-FFF2-40B4-BE49-F238E27FC236}">
                  <a16:creationId xmlns:a16="http://schemas.microsoft.com/office/drawing/2014/main" id="{C7EFAC32-FD86-0400-1DD2-BE5EBCCF93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7725362" y="3429000"/>
              <a:ext cx="4353850" cy="3501509"/>
            </a:xfrm>
            <a:prstGeom prst="rect">
              <a:avLst/>
            </a:prstGeom>
          </p:spPr>
        </p:pic>
        <p:pic>
          <p:nvPicPr>
            <p:cNvPr id="3" name="Picture 2" descr="Screen Clipping">
              <a:extLst>
                <a:ext uri="{FF2B5EF4-FFF2-40B4-BE49-F238E27FC236}">
                  <a16:creationId xmlns:a16="http://schemas.microsoft.com/office/drawing/2014/main" id="{25495C55-DD39-CD63-19B3-53D34F09A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8"/>
            <a:stretch/>
          </p:blipFill>
          <p:spPr>
            <a:xfrm>
              <a:off x="7774413" y="0"/>
              <a:ext cx="4304799" cy="3495462"/>
            </a:xfrm>
            <a:prstGeom prst="rect">
              <a:avLst/>
            </a:prstGeom>
          </p:spPr>
        </p:pic>
      </p:grp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B0335322-B7D5-A477-3B35-5EB803E16A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4" b="52424"/>
          <a:stretch/>
        </p:blipFill>
        <p:spPr>
          <a:xfrm>
            <a:off x="8349979" y="697042"/>
            <a:ext cx="3690876" cy="3213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B085DA-C1F5-9777-F772-6436928B79AC}"/>
              </a:ext>
            </a:extLst>
          </p:cNvPr>
          <p:cNvSpPr txBox="1"/>
          <p:nvPr/>
        </p:nvSpPr>
        <p:spPr>
          <a:xfrm>
            <a:off x="7457482" y="159279"/>
            <a:ext cx="6241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CY Tsang, Nature Astronomy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8,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328-336 (2024)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10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48"/>
          <a:stretch/>
        </p:blipFill>
        <p:spPr>
          <a:xfrm>
            <a:off x="3437308" y="552355"/>
            <a:ext cx="5351616" cy="6746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5097" y="81168"/>
            <a:ext cx="11476229" cy="6776832"/>
            <a:chOff x="245097" y="81168"/>
            <a:chExt cx="11476229" cy="6776832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097" y="81168"/>
              <a:ext cx="8543827" cy="677683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113116" y="952107"/>
              <a:ext cx="2568971" cy="20456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75" t="13385" r="1489" b="56708"/>
            <a:stretch/>
          </p:blipFill>
          <p:spPr>
            <a:xfrm>
              <a:off x="7268066" y="1147319"/>
              <a:ext cx="4453260" cy="375471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3266168" y="81168"/>
            <a:ext cx="8802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E(</a:t>
            </a:r>
            <a:r>
              <a:rPr lang="en-US" sz="2800" dirty="0">
                <a:sym typeface="Symbol" pitchFamily="18" charset="2"/>
              </a:rPr>
              <a:t>,) = </a:t>
            </a:r>
            <a:r>
              <a:rPr lang="en-US" sz="2800" dirty="0" err="1">
                <a:solidFill>
                  <a:srgbClr val="0000FF"/>
                </a:solidFill>
              </a:rPr>
              <a:t>E</a:t>
            </a:r>
            <a:r>
              <a:rPr lang="en-US" sz="2800" i="1" baseline="-25000" dirty="0" err="1">
                <a:solidFill>
                  <a:srgbClr val="0000FF"/>
                </a:solidFill>
              </a:rPr>
              <a:t>is</a:t>
            </a:r>
            <a:r>
              <a:rPr lang="en-US" sz="2800" dirty="0">
                <a:solidFill>
                  <a:srgbClr val="0000FF"/>
                </a:solidFill>
              </a:rPr>
              <a:t>(</a:t>
            </a:r>
            <a:r>
              <a:rPr lang="en-US" sz="2800" dirty="0">
                <a:solidFill>
                  <a:srgbClr val="0000FF"/>
                </a:solidFill>
                <a:sym typeface="Symbol" pitchFamily="18" charset="2"/>
              </a:rPr>
              <a:t>,0) </a:t>
            </a:r>
            <a:r>
              <a:rPr lang="en-US" sz="2800" dirty="0">
                <a:sym typeface="Symbol" pitchFamily="18" charset="2"/>
              </a:rPr>
              <a:t>+ </a:t>
            </a:r>
            <a:r>
              <a:rPr lang="en-US" sz="2800" dirty="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 baseline="30000" dirty="0">
                <a:sym typeface="Symbol" pitchFamily="18" charset="2"/>
              </a:rPr>
              <a:t>2</a:t>
            </a:r>
            <a:r>
              <a:rPr lang="en-US" sz="2800" dirty="0">
                <a:solidFill>
                  <a:srgbClr val="CC00CC"/>
                </a:solidFill>
                <a:sym typeface="Symbol" pitchFamily="18" charset="2"/>
              </a:rPr>
              <a:t>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E</a:t>
            </a:r>
            <a:r>
              <a:rPr lang="en-US" sz="2800" i="1" baseline="-25000" dirty="0" err="1">
                <a:solidFill>
                  <a:srgbClr val="FF0000"/>
                </a:solidFill>
              </a:rPr>
              <a:t>iv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>
                <a:solidFill>
                  <a:srgbClr val="FF0000"/>
                </a:solidFill>
                <a:sym typeface="Symbol" pitchFamily="18" charset="2"/>
              </a:rPr>
              <a:t>)</a:t>
            </a:r>
            <a:r>
              <a:rPr lang="en-US" sz="2800" dirty="0">
                <a:solidFill>
                  <a:srgbClr val="FF00FF"/>
                </a:solidFill>
                <a:sym typeface="Symbol" pitchFamily="18" charset="2"/>
              </a:rPr>
              <a:t>;  </a:t>
            </a:r>
            <a:r>
              <a:rPr lang="en-US" sz="2800" dirty="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 dirty="0">
                <a:sym typeface="Symbol" pitchFamily="18" charset="2"/>
              </a:rPr>
              <a:t> = (</a:t>
            </a:r>
            <a:r>
              <a:rPr lang="en-US" sz="2800" baseline="-25000" dirty="0">
                <a:sym typeface="Symbol" pitchFamily="18" charset="2"/>
              </a:rPr>
              <a:t>n</a:t>
            </a:r>
            <a:r>
              <a:rPr lang="en-US" sz="2800" dirty="0">
                <a:sym typeface="Symbol" pitchFamily="18" charset="2"/>
              </a:rPr>
              <a:t>- </a:t>
            </a:r>
            <a:r>
              <a:rPr lang="en-US" sz="2800" baseline="-25000" dirty="0">
                <a:sym typeface="Symbol" pitchFamily="18" charset="2"/>
              </a:rPr>
              <a:t>p</a:t>
            </a:r>
            <a:r>
              <a:rPr lang="en-US" sz="2800" dirty="0">
                <a:sym typeface="Symbol" pitchFamily="18" charset="2"/>
              </a:rPr>
              <a:t>)/ (</a:t>
            </a:r>
            <a:r>
              <a:rPr lang="en-US" sz="2800" baseline="-25000" dirty="0">
                <a:sym typeface="Symbol" pitchFamily="18" charset="2"/>
              </a:rPr>
              <a:t>n</a:t>
            </a:r>
            <a:r>
              <a:rPr lang="en-US" sz="2800" dirty="0">
                <a:sym typeface="Symbol" pitchFamily="18" charset="2"/>
              </a:rPr>
              <a:t>+ </a:t>
            </a:r>
            <a:r>
              <a:rPr lang="en-US" sz="2800" baseline="-25000" dirty="0">
                <a:sym typeface="Symbol" pitchFamily="18" charset="2"/>
              </a:rPr>
              <a:t>p</a:t>
            </a:r>
            <a:r>
              <a:rPr lang="en-US" sz="2800" dirty="0">
                <a:sym typeface="Symbol" pitchFamily="18" charset="2"/>
              </a:rPr>
              <a:t>) (N-Z)/A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48"/>
          <a:stretch/>
        </p:blipFill>
        <p:spPr>
          <a:xfrm>
            <a:off x="2649729" y="706927"/>
            <a:ext cx="5351616" cy="674671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9857232" y="3657600"/>
            <a:ext cx="978408" cy="10698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B38E9E-E224-0C95-8C1E-9AFF5871C053}"/>
              </a:ext>
            </a:extLst>
          </p:cNvPr>
          <p:cNvSpPr/>
          <p:nvPr/>
        </p:nvSpPr>
        <p:spPr>
          <a:xfrm>
            <a:off x="245097" y="3771426"/>
            <a:ext cx="6929718" cy="3035352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88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0" y="669338"/>
            <a:ext cx="7606024" cy="5929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62431" y="108509"/>
            <a:ext cx="8807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E(</a:t>
            </a:r>
            <a:r>
              <a:rPr lang="en-US" sz="2800" dirty="0">
                <a:sym typeface="Symbol" pitchFamily="18" charset="2"/>
              </a:rPr>
              <a:t>,) = </a:t>
            </a:r>
            <a:r>
              <a:rPr lang="en-US" sz="2800" dirty="0" err="1">
                <a:solidFill>
                  <a:srgbClr val="0000FF"/>
                </a:solidFill>
              </a:rPr>
              <a:t>E</a:t>
            </a:r>
            <a:r>
              <a:rPr lang="en-US" sz="2800" i="1" baseline="-25000" dirty="0" err="1">
                <a:solidFill>
                  <a:srgbClr val="0000FF"/>
                </a:solidFill>
              </a:rPr>
              <a:t>i</a:t>
            </a:r>
            <a:r>
              <a:rPr lang="en-US" sz="2800" baseline="-25000" dirty="0" err="1">
                <a:solidFill>
                  <a:srgbClr val="0000FF"/>
                </a:solidFill>
              </a:rPr>
              <a:t>s</a:t>
            </a:r>
            <a:r>
              <a:rPr lang="en-US" sz="2800" dirty="0">
                <a:solidFill>
                  <a:srgbClr val="0000FF"/>
                </a:solidFill>
              </a:rPr>
              <a:t>(</a:t>
            </a:r>
            <a:r>
              <a:rPr lang="en-US" sz="2800" dirty="0">
                <a:solidFill>
                  <a:srgbClr val="0000FF"/>
                </a:solidFill>
                <a:sym typeface="Symbol" pitchFamily="18" charset="2"/>
              </a:rPr>
              <a:t>,0)</a:t>
            </a:r>
            <a:r>
              <a:rPr lang="en-US" sz="2800" dirty="0">
                <a:sym typeface="Symbol" pitchFamily="18" charset="2"/>
              </a:rPr>
              <a:t> + </a:t>
            </a:r>
            <a:r>
              <a:rPr lang="en-US" sz="2800" dirty="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 baseline="30000" dirty="0">
                <a:sym typeface="Symbol" pitchFamily="18" charset="2"/>
              </a:rPr>
              <a:t>2</a:t>
            </a:r>
            <a:r>
              <a:rPr lang="en-US" sz="2800" dirty="0">
                <a:solidFill>
                  <a:srgbClr val="CC00CC"/>
                </a:solidFill>
                <a:sym typeface="Symbol" pitchFamily="18" charset="2"/>
              </a:rPr>
              <a:t>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E</a:t>
            </a:r>
            <a:r>
              <a:rPr lang="en-US" sz="2800" i="1" baseline="-25000" dirty="0" err="1">
                <a:solidFill>
                  <a:srgbClr val="FF0000"/>
                </a:solidFill>
              </a:rPr>
              <a:t>iv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>
                <a:solidFill>
                  <a:srgbClr val="FF0000"/>
                </a:solidFill>
                <a:sym typeface="Symbol" pitchFamily="18" charset="2"/>
              </a:rPr>
              <a:t>)</a:t>
            </a:r>
            <a:r>
              <a:rPr lang="en-US" sz="2800" dirty="0">
                <a:solidFill>
                  <a:srgbClr val="FF00FF"/>
                </a:solidFill>
                <a:sym typeface="Symbol" pitchFamily="18" charset="2"/>
              </a:rPr>
              <a:t>;  </a:t>
            </a:r>
            <a:r>
              <a:rPr lang="en-US" sz="2800" dirty="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 dirty="0">
                <a:sym typeface="Symbol" pitchFamily="18" charset="2"/>
              </a:rPr>
              <a:t> = (</a:t>
            </a:r>
            <a:r>
              <a:rPr lang="en-US" sz="2800" baseline="-25000" dirty="0">
                <a:sym typeface="Symbol" pitchFamily="18" charset="2"/>
              </a:rPr>
              <a:t>n</a:t>
            </a:r>
            <a:r>
              <a:rPr lang="en-US" sz="2800" dirty="0">
                <a:sym typeface="Symbol" pitchFamily="18" charset="2"/>
              </a:rPr>
              <a:t>- </a:t>
            </a:r>
            <a:r>
              <a:rPr lang="en-US" sz="2800" baseline="-25000" dirty="0">
                <a:sym typeface="Symbol" pitchFamily="18" charset="2"/>
              </a:rPr>
              <a:t>p</a:t>
            </a:r>
            <a:r>
              <a:rPr lang="en-US" sz="2800" dirty="0">
                <a:sym typeface="Symbol" pitchFamily="18" charset="2"/>
              </a:rPr>
              <a:t>)/ (</a:t>
            </a:r>
            <a:r>
              <a:rPr lang="en-US" sz="2800" baseline="-25000" dirty="0">
                <a:sym typeface="Symbol" pitchFamily="18" charset="2"/>
              </a:rPr>
              <a:t>n</a:t>
            </a:r>
            <a:r>
              <a:rPr lang="en-US" sz="2800" dirty="0">
                <a:sym typeface="Symbol" pitchFamily="18" charset="2"/>
              </a:rPr>
              <a:t>+ </a:t>
            </a:r>
            <a:r>
              <a:rPr lang="en-US" sz="2800" baseline="-25000" dirty="0">
                <a:sym typeface="Symbol" pitchFamily="18" charset="2"/>
              </a:rPr>
              <a:t>p</a:t>
            </a:r>
            <a:r>
              <a:rPr lang="en-US" sz="2800" dirty="0">
                <a:sym typeface="Symbol" pitchFamily="18" charset="2"/>
              </a:rPr>
              <a:t>) = (N-Z)/A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724" y="800216"/>
            <a:ext cx="2326964" cy="330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9196" y="855080"/>
            <a:ext cx="3469064" cy="2282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242761" y="631729"/>
            <a:ext cx="5961586" cy="679821"/>
            <a:chOff x="6381128" y="2862248"/>
            <a:chExt cx="5961586" cy="679821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7" t="40786" r="7631" b="29251"/>
            <a:stretch/>
          </p:blipFill>
          <p:spPr>
            <a:xfrm>
              <a:off x="6381128" y="2862248"/>
              <a:ext cx="4251961" cy="620997"/>
            </a:xfrm>
            <a:prstGeom prst="rect">
              <a:avLst/>
            </a:prstGeom>
          </p:spPr>
        </p:pic>
        <p:pic>
          <p:nvPicPr>
            <p:cNvPr id="12" name="Picture 11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9" t="71898" r="35665" b="2343"/>
            <a:stretch/>
          </p:blipFill>
          <p:spPr>
            <a:xfrm>
              <a:off x="10587066" y="3008211"/>
              <a:ext cx="1755648" cy="533858"/>
            </a:xfrm>
            <a:prstGeom prst="rect">
              <a:avLst/>
            </a:prstGeom>
          </p:spPr>
        </p:pic>
      </p:grpSp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0" t="4425" r="1879" b="58530"/>
          <a:stretch/>
        </p:blipFill>
        <p:spPr>
          <a:xfrm>
            <a:off x="7231231" y="1818180"/>
            <a:ext cx="4663989" cy="32151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57232" y="4151376"/>
            <a:ext cx="978408" cy="7589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16328" y="674123"/>
            <a:ext cx="6021832" cy="7460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AE2768-E5D1-4A56-9917-6A9919DB9ADB}"/>
              </a:ext>
            </a:extLst>
          </p:cNvPr>
          <p:cNvSpPr/>
          <p:nvPr/>
        </p:nvSpPr>
        <p:spPr>
          <a:xfrm>
            <a:off x="140385" y="4249493"/>
            <a:ext cx="6507037" cy="2386487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50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38" y="281300"/>
            <a:ext cx="7503220" cy="64538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88" y="1190320"/>
            <a:ext cx="3654555" cy="401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33CC"/>
              </a:solidFill>
            </a:endParaRP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68%</a:t>
            </a:r>
            <a:r>
              <a:rPr lang="en-US" sz="2800" dirty="0">
                <a:solidFill>
                  <a:srgbClr val="0000FF"/>
                </a:solidFill>
              </a:rPr>
              <a:t> &amp; </a:t>
            </a:r>
            <a:r>
              <a:rPr lang="en-US" sz="2800" dirty="0">
                <a:solidFill>
                  <a:srgbClr val="00B0F0"/>
                </a:solidFill>
              </a:rPr>
              <a:t>95% </a:t>
            </a:r>
            <a:r>
              <a:rPr lang="en-US" sz="2800" dirty="0">
                <a:solidFill>
                  <a:srgbClr val="0000FF"/>
                </a:solidFill>
              </a:rPr>
              <a:t>posterior distributions and agreements with data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err="1">
                <a:solidFill>
                  <a:srgbClr val="0000FF"/>
                </a:solidFill>
              </a:rPr>
              <a:t>P_sym</a:t>
            </a:r>
            <a:r>
              <a:rPr lang="en-US" sz="2800" dirty="0">
                <a:solidFill>
                  <a:srgbClr val="0000FF"/>
                </a:solidFill>
              </a:rPr>
              <a:t> &gt; P_SNM</a:t>
            </a:r>
          </a:p>
          <a:p>
            <a:r>
              <a:rPr lang="en-US" sz="2800" dirty="0">
                <a:solidFill>
                  <a:srgbClr val="0000FF"/>
                </a:solidFill>
              </a:rPr>
              <a:t>Symmetry term has large uncertainties at high densities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D7C1D-D7A0-018C-9936-DB39A2C89A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88" t="3568" r="33649" b="50756"/>
          <a:stretch/>
        </p:blipFill>
        <p:spPr>
          <a:xfrm>
            <a:off x="8775676" y="281300"/>
            <a:ext cx="3482482" cy="3028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0699C0-B45A-042B-0087-AB9E9E95A652}"/>
              </a:ext>
            </a:extLst>
          </p:cNvPr>
          <p:cNvSpPr txBox="1"/>
          <p:nvPr/>
        </p:nvSpPr>
        <p:spPr>
          <a:xfrm>
            <a:off x="162265" y="141090"/>
            <a:ext cx="6096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Results of Bayesian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204FCD-6148-E691-735E-5F349D175933}"/>
              </a:ext>
            </a:extLst>
          </p:cNvPr>
          <p:cNvSpPr txBox="1"/>
          <p:nvPr/>
        </p:nvSpPr>
        <p:spPr>
          <a:xfrm>
            <a:off x="407875" y="6392034"/>
            <a:ext cx="6241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CY Tsang, Nature Astronomy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8,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328-336 (2024)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ABC0B-8C5E-FCDE-B8D3-7D8AB70794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0505878" y="4021992"/>
            <a:ext cx="1811938" cy="145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2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1" y="2215543"/>
            <a:ext cx="6860423" cy="450374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71" y="0"/>
            <a:ext cx="8344463" cy="1557181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11" name="TextBox 10"/>
          <p:cNvSpPr txBox="1"/>
          <p:nvPr/>
        </p:nvSpPr>
        <p:spPr>
          <a:xfrm>
            <a:off x="4233682" y="5450434"/>
            <a:ext cx="192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</a:rPr>
              <a:t>PNM EOS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49992" y="1201086"/>
            <a:ext cx="87768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dirty="0"/>
            </a:br>
            <a:r>
              <a:rPr lang="en-US" dirty="0"/>
              <a:t> </a:t>
            </a:r>
            <a:r>
              <a:rPr lang="en-US" sz="3200" dirty="0">
                <a:solidFill>
                  <a:srgbClr val="FF0000"/>
                </a:solidFill>
              </a:rPr>
              <a:t>Determination of the equation of State from Nuclear Experiments and Neutron Star observables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82640" y="6035209"/>
            <a:ext cx="2599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1981 Glen Seaborg Award</a:t>
            </a:r>
          </a:p>
        </p:txBody>
      </p:sp>
      <p:sp>
        <p:nvSpPr>
          <p:cNvPr id="8" name="Rectangle 7"/>
          <p:cNvSpPr/>
          <p:nvPr/>
        </p:nvSpPr>
        <p:spPr>
          <a:xfrm>
            <a:off x="3933741" y="1095516"/>
            <a:ext cx="4715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Betty Tsang (Tsang@FRIB.MSU.EDU</a:t>
            </a:r>
            <a:r>
              <a:rPr lang="en-US" dirty="0">
                <a:solidFill>
                  <a:srgbClr val="FFFF00"/>
                </a:solidFill>
              </a:rPr>
              <a:t>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A8E515-1827-6040-5AC4-17F2E21A3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973" y="2579309"/>
            <a:ext cx="2391921" cy="30776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94A3B-6AC6-3565-2C68-F305DD7ED9CC}"/>
              </a:ext>
            </a:extLst>
          </p:cNvPr>
          <p:cNvSpPr txBox="1"/>
          <p:nvPr/>
        </p:nvSpPr>
        <p:spPr>
          <a:xfrm>
            <a:off x="9677451" y="5656914"/>
            <a:ext cx="119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1933-2024</a:t>
            </a:r>
          </a:p>
        </p:txBody>
      </p:sp>
    </p:spTree>
    <p:extLst>
      <p:ext uri="{BB962C8B-B14F-4D97-AF65-F5344CB8AC3E}">
        <p14:creationId xmlns:p14="http://schemas.microsoft.com/office/powerpoint/2010/main" val="173955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1532" y="1581225"/>
            <a:ext cx="12031079" cy="5033114"/>
            <a:chOff x="81532" y="1581225"/>
            <a:chExt cx="12031079" cy="503311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AE677BF-86D1-1C06-436F-0EA270F7F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36" r="-1"/>
            <a:stretch/>
          </p:blipFill>
          <p:spPr>
            <a:xfrm>
              <a:off x="6170290" y="1665026"/>
              <a:ext cx="3069504" cy="2289954"/>
            </a:xfrm>
            <a:prstGeom prst="rect">
              <a:avLst/>
            </a:prstGeom>
          </p:spPr>
        </p:pic>
        <p:grpSp>
          <p:nvGrpSpPr>
            <p:cNvPr id="47" name="Group 46"/>
            <p:cNvGrpSpPr/>
            <p:nvPr/>
          </p:nvGrpSpPr>
          <p:grpSpPr>
            <a:xfrm>
              <a:off x="81532" y="1581225"/>
              <a:ext cx="12031079" cy="5033114"/>
              <a:chOff x="81532" y="1581225"/>
              <a:chExt cx="12031079" cy="5033114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81532" y="1621414"/>
                <a:ext cx="12031079" cy="4992925"/>
                <a:chOff x="81532" y="1621414"/>
                <a:chExt cx="12031079" cy="4992925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228743" y="1621414"/>
                  <a:ext cx="11883868" cy="4781712"/>
                  <a:chOff x="124240" y="994397"/>
                  <a:chExt cx="11883868" cy="4781712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2B854AF7-3439-0DE4-03E6-4895EFBCAB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4240" y="3380124"/>
                    <a:ext cx="3124057" cy="2391150"/>
                  </a:xfrm>
                  <a:prstGeom prst="rect">
                    <a:avLst/>
                  </a:prstGeom>
                </p:spPr>
              </p:pic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CE75DA34-1EFA-D881-19FB-DA17FC4CC6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25489" y="1014447"/>
                    <a:ext cx="3154763" cy="2278194"/>
                  </a:xfrm>
                  <a:prstGeom prst="rect">
                    <a:avLst/>
                  </a:prstGeom>
                </p:spPr>
              </p:pic>
              <p:pic>
                <p:nvPicPr>
                  <p:cNvPr id="3" name="Picture 2">
                    <a:extLst>
                      <a:ext uri="{FF2B5EF4-FFF2-40B4-BE49-F238E27FC236}">
                        <a16:creationId xmlns:a16="http://schemas.microsoft.com/office/drawing/2014/main" id="{A58632B0-1C72-CCB8-541A-B4A1E17DB3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4502"/>
                  <a:stretch/>
                </p:blipFill>
                <p:spPr>
                  <a:xfrm>
                    <a:off x="3222170" y="994397"/>
                    <a:ext cx="2914491" cy="2277324"/>
                  </a:xfrm>
                  <a:prstGeom prst="rect">
                    <a:avLst/>
                  </a:prstGeom>
                </p:spPr>
              </p:pic>
              <p:pic>
                <p:nvPicPr>
                  <p:cNvPr id="2" name="Picture 1">
                    <a:extLst>
                      <a:ext uri="{FF2B5EF4-FFF2-40B4-BE49-F238E27FC236}">
                        <a16:creationId xmlns:a16="http://schemas.microsoft.com/office/drawing/2014/main" id="{BEFC3AFC-9866-22FD-0C68-3A25EF5970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107947" y="3394869"/>
                    <a:ext cx="3069184" cy="2351241"/>
                  </a:xfrm>
                  <a:prstGeom prst="rect">
                    <a:avLst/>
                  </a:prstGeom>
                </p:spPr>
              </p:pic>
              <p:pic>
                <p:nvPicPr>
                  <p:cNvPr id="9" name="Picture 8" descr="Screen Clipping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074142" y="3453581"/>
                    <a:ext cx="2891435" cy="2265200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69EE659F-F7C7-805E-5237-B31C143059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023611" y="3417172"/>
                    <a:ext cx="3059430" cy="2358937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Screen Clipping"/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58"/>
                  <a:stretch/>
                </p:blipFill>
                <p:spPr>
                  <a:xfrm>
                    <a:off x="9056913" y="1006879"/>
                    <a:ext cx="2951195" cy="225963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696685" y="1641464"/>
                  <a:ext cx="1724297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Symmetric</a:t>
                  </a:r>
                </a:p>
                <a:p>
                  <a:r>
                    <a:rPr lang="en-US" dirty="0"/>
                    <a:t>Nuclear </a:t>
                  </a:r>
                </a:p>
                <a:p>
                  <a:r>
                    <a:rPr lang="en-US" dirty="0"/>
                    <a:t>Matter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3714990" y="1706778"/>
                  <a:ext cx="17242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Symmetry</a:t>
                  </a:r>
                </a:p>
                <a:p>
                  <a:r>
                    <a:rPr lang="en-US" dirty="0"/>
                    <a:t>Term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9505147" y="1651019"/>
                  <a:ext cx="17242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Neutron Star Matter</a:t>
                  </a: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9113112" y="2170228"/>
                  <a:ext cx="178106" cy="9405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6149488" y="2170229"/>
                  <a:ext cx="178106" cy="9405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3248297" y="2177143"/>
                  <a:ext cx="178106" cy="9405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1770424" y="3760577"/>
                  <a:ext cx="316703" cy="1464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691979" y="3770188"/>
                  <a:ext cx="316703" cy="1493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7613162" y="3774210"/>
                  <a:ext cx="316703" cy="1493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10605335" y="3780612"/>
                  <a:ext cx="316703" cy="1493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" name="Group 41"/>
                <p:cNvGrpSpPr/>
                <p:nvPr/>
              </p:nvGrpSpPr>
              <p:grpSpPr>
                <a:xfrm>
                  <a:off x="81532" y="4316567"/>
                  <a:ext cx="7856618" cy="2297772"/>
                  <a:chOff x="-22971" y="3689550"/>
                  <a:chExt cx="7856618" cy="2297772"/>
                </a:xfrm>
              </p:grpSpPr>
              <p:sp>
                <p:nvSpPr>
                  <p:cNvPr id="22" name="TextBox 21"/>
                  <p:cNvSpPr txBox="1"/>
                  <p:nvPr/>
                </p:nvSpPr>
                <p:spPr>
                  <a:xfrm rot="16200000">
                    <a:off x="-570424" y="4237003"/>
                    <a:ext cx="1464238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Energy (MeV)</a:t>
                    </a:r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3126600" y="4023360"/>
                    <a:ext cx="178106" cy="9405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6056255" y="3960115"/>
                    <a:ext cx="178106" cy="9405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1686268" y="5599611"/>
                    <a:ext cx="316703" cy="14649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>
                    <a:off x="1844619" y="5746110"/>
                    <a:ext cx="316703" cy="14649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/>
                  <p:cNvSpPr/>
                  <p:nvPr/>
                </p:nvSpPr>
                <p:spPr>
                  <a:xfrm>
                    <a:off x="4619933" y="5604633"/>
                    <a:ext cx="316703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/>
                  <p:cNvSpPr/>
                  <p:nvPr/>
                </p:nvSpPr>
                <p:spPr>
                  <a:xfrm>
                    <a:off x="7516944" y="5626699"/>
                    <a:ext cx="316703" cy="14932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5575444" y="5617990"/>
                    <a:ext cx="136197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Density (</a:t>
                    </a:r>
                    <a:r>
                      <a:rPr lang="en-US" dirty="0">
                        <a:latin typeface="Symbol" panose="05050102010706020507" pitchFamily="18" charset="2"/>
                      </a:rPr>
                      <a:t>r</a:t>
                    </a:r>
                    <a:r>
                      <a:rPr lang="en-US" baseline="-25000" dirty="0"/>
                      <a:t>0</a:t>
                    </a:r>
                    <a:r>
                      <a:rPr lang="en-US" dirty="0"/>
                      <a:t>)</a:t>
                    </a:r>
                  </a:p>
                </p:txBody>
              </p:sp>
            </p:grpSp>
            <p:sp>
              <p:nvSpPr>
                <p:cNvPr id="18" name="TextBox 17"/>
                <p:cNvSpPr txBox="1"/>
                <p:nvPr/>
              </p:nvSpPr>
              <p:spPr>
                <a:xfrm>
                  <a:off x="6635242" y="1680091"/>
                  <a:ext cx="1724297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Pure</a:t>
                  </a:r>
                </a:p>
                <a:p>
                  <a:r>
                    <a:rPr lang="en-US" dirty="0"/>
                    <a:t>Neutron </a:t>
                  </a:r>
                </a:p>
                <a:p>
                  <a:r>
                    <a:rPr lang="en-US" dirty="0"/>
                    <a:t>Matter</a:t>
                  </a:r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 rot="16200000">
                <a:off x="-753567" y="2419513"/>
                <a:ext cx="204590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Pressure (MeV/fm</a:t>
                </a:r>
                <a:r>
                  <a:rPr lang="en-US" baseline="30000" dirty="0"/>
                  <a:t>3</a:t>
                </a:r>
                <a:r>
                  <a:rPr lang="en-US" dirty="0"/>
                  <a:t>)</a:t>
                </a:r>
              </a:p>
            </p:txBody>
          </p:sp>
        </p:grpSp>
      </p:grpSp>
      <p:sp>
        <p:nvSpPr>
          <p:cNvPr id="53" name="TextBox 52"/>
          <p:cNvSpPr txBox="1"/>
          <p:nvPr/>
        </p:nvSpPr>
        <p:spPr>
          <a:xfrm>
            <a:off x="450864" y="190902"/>
            <a:ext cx="11368216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 of State of nuclear matter</a:t>
            </a:r>
          </a:p>
          <a:p>
            <a:pPr algn="ctr"/>
            <a:r>
              <a:rPr lang="en-US" sz="2800" dirty="0"/>
              <a:t>E(</a:t>
            </a:r>
            <a:r>
              <a:rPr lang="en-US" sz="2800" dirty="0">
                <a:sym typeface="Symbol" pitchFamily="18" charset="2"/>
              </a:rPr>
              <a:t>,) = </a:t>
            </a:r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en-US" sz="2800" baseline="-25000" dirty="0">
                <a:solidFill>
                  <a:srgbClr val="FF0000"/>
                </a:solidFill>
              </a:rPr>
              <a:t>SNM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>
                <a:solidFill>
                  <a:srgbClr val="FF0000"/>
                </a:solidFill>
                <a:sym typeface="Symbol" pitchFamily="18" charset="2"/>
              </a:rPr>
              <a:t>,0)</a:t>
            </a:r>
            <a:r>
              <a:rPr lang="en-US" sz="2800" dirty="0">
                <a:sym typeface="Symbol" pitchFamily="18" charset="2"/>
              </a:rPr>
              <a:t> + </a:t>
            </a:r>
            <a:r>
              <a:rPr lang="en-US" sz="2800" dirty="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 baseline="30000" dirty="0">
                <a:sym typeface="Symbol" pitchFamily="18" charset="2"/>
              </a:rPr>
              <a:t>2</a:t>
            </a:r>
            <a:r>
              <a:rPr lang="en-US" sz="2800" dirty="0">
                <a:solidFill>
                  <a:srgbClr val="CC00CC"/>
                </a:solidFill>
                <a:sym typeface="Symbol" pitchFamily="18" charset="2"/>
              </a:rPr>
              <a:t></a:t>
            </a:r>
            <a:r>
              <a:rPr lang="en-US" sz="2800" dirty="0">
                <a:solidFill>
                  <a:srgbClr val="0000FF"/>
                </a:solidFill>
                <a:sym typeface="Symbol" pitchFamily="18" charset="2"/>
              </a:rPr>
              <a:t>S()</a:t>
            </a:r>
            <a:r>
              <a:rPr lang="en-US" sz="2800" dirty="0">
                <a:solidFill>
                  <a:srgbClr val="FF00FF"/>
                </a:solidFill>
                <a:sym typeface="Symbol" pitchFamily="18" charset="2"/>
              </a:rPr>
              <a:t>;  </a:t>
            </a:r>
            <a:r>
              <a:rPr lang="en-US" sz="2800" dirty="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 dirty="0">
                <a:sym typeface="Symbol" pitchFamily="18" charset="2"/>
              </a:rPr>
              <a:t> = (</a:t>
            </a:r>
            <a:r>
              <a:rPr lang="en-US" sz="2800" baseline="-25000" dirty="0">
                <a:sym typeface="Symbol" pitchFamily="18" charset="2"/>
              </a:rPr>
              <a:t>n</a:t>
            </a:r>
            <a:r>
              <a:rPr lang="en-US" sz="2800" dirty="0">
                <a:sym typeface="Symbol" pitchFamily="18" charset="2"/>
              </a:rPr>
              <a:t>- </a:t>
            </a:r>
            <a:r>
              <a:rPr lang="en-US" sz="2800" baseline="-25000" dirty="0">
                <a:sym typeface="Symbol" pitchFamily="18" charset="2"/>
              </a:rPr>
              <a:t>p</a:t>
            </a:r>
            <a:r>
              <a:rPr lang="en-US" sz="2800" dirty="0">
                <a:sym typeface="Symbol" pitchFamily="18" charset="2"/>
              </a:rPr>
              <a:t>)/ (</a:t>
            </a:r>
            <a:r>
              <a:rPr lang="en-US" sz="2800" baseline="-25000" dirty="0">
                <a:sym typeface="Symbol" pitchFamily="18" charset="2"/>
              </a:rPr>
              <a:t>n</a:t>
            </a:r>
            <a:r>
              <a:rPr lang="en-US" sz="2800" dirty="0">
                <a:sym typeface="Symbol" pitchFamily="18" charset="2"/>
              </a:rPr>
              <a:t>+ </a:t>
            </a:r>
            <a:r>
              <a:rPr lang="en-US" sz="2800" baseline="-25000" dirty="0">
                <a:sym typeface="Symbol" pitchFamily="18" charset="2"/>
              </a:rPr>
              <a:t>p</a:t>
            </a:r>
            <a:r>
              <a:rPr lang="en-US" sz="2800" dirty="0">
                <a:sym typeface="Symbol" pitchFamily="18" charset="2"/>
              </a:rPr>
              <a:t>) = (N-Z)/A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4" name="Picture 1065" descr="\\homedir\home1\tsang\My Documents\crab_pulsa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38" y="2595732"/>
            <a:ext cx="964522" cy="93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2031" y="4134064"/>
            <a:ext cx="2250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Eo</a:t>
            </a:r>
            <a:r>
              <a:rPr lang="en-US" dirty="0"/>
              <a:t>=-16 MeV;</a:t>
            </a:r>
            <a:r>
              <a:rPr lang="en-US" dirty="0">
                <a:latin typeface="Symbol" panose="05050102010706020507" pitchFamily="18" charset="2"/>
              </a:rPr>
              <a:t>r</a:t>
            </a:r>
            <a:r>
              <a:rPr lang="en-US" baseline="-25000" dirty="0"/>
              <a:t>0</a:t>
            </a:r>
            <a:r>
              <a:rPr lang="en-US" dirty="0"/>
              <a:t>=0.16</a:t>
            </a:r>
          </a:p>
          <a:p>
            <a:r>
              <a:rPr lang="en-US" dirty="0" err="1"/>
              <a:t>Ko</a:t>
            </a:r>
            <a:r>
              <a:rPr lang="en-US" dirty="0"/>
              <a:t>=220±27 MeV</a:t>
            </a:r>
          </a:p>
          <a:p>
            <a:r>
              <a:rPr lang="en-US" dirty="0" err="1"/>
              <a:t>Qo</a:t>
            </a:r>
            <a:r>
              <a:rPr lang="en-US" dirty="0"/>
              <a:t>=-669±305-218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591171" y="4070524"/>
            <a:ext cx="225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So=-34±1.7 MeV</a:t>
            </a:r>
            <a:endParaRPr lang="en-US" dirty="0">
              <a:latin typeface="Symbol" panose="05050102010706020507" pitchFamily="18" charset="2"/>
            </a:endParaRPr>
          </a:p>
          <a:p>
            <a:r>
              <a:rPr lang="en-US" dirty="0"/>
              <a:t>L=79±16 MeV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998836" y="5771087"/>
            <a:ext cx="225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Ksym</a:t>
            </a:r>
            <a:r>
              <a:rPr lang="en-US" dirty="0"/>
              <a:t>=0±115-86 MeV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E74CA52-AD38-5B7A-8D93-5247D650A29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0331348" y="4261026"/>
            <a:ext cx="1811938" cy="14510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364DFB-593E-DBDD-3933-8CCF381EEF6B}"/>
              </a:ext>
            </a:extLst>
          </p:cNvPr>
          <p:cNvSpPr txBox="1"/>
          <p:nvPr/>
        </p:nvSpPr>
        <p:spPr>
          <a:xfrm>
            <a:off x="407875" y="6392034"/>
            <a:ext cx="6241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CY Tsang, Nature Astronomy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8,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328-336 (2024)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606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Screen Clippi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54"/>
          <a:stretch/>
        </p:blipFill>
        <p:spPr>
          <a:xfrm>
            <a:off x="1054268" y="906673"/>
            <a:ext cx="2747715" cy="2546746"/>
          </a:xfrm>
          <a:prstGeom prst="rect">
            <a:avLst/>
          </a:prstGeom>
        </p:spPr>
      </p:pic>
      <p:pic>
        <p:nvPicPr>
          <p:cNvPr id="45" name="Picture 44" descr="Screen Clippi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3"/>
          <a:stretch/>
        </p:blipFill>
        <p:spPr>
          <a:xfrm>
            <a:off x="6884237" y="1070031"/>
            <a:ext cx="3353336" cy="2344435"/>
          </a:xfrm>
          <a:prstGeom prst="rect">
            <a:avLst/>
          </a:prstGeom>
        </p:spPr>
      </p:pic>
      <p:pic>
        <p:nvPicPr>
          <p:cNvPr id="50" name="Picture 49" descr="Screen Clippi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3" r="33766"/>
          <a:stretch/>
        </p:blipFill>
        <p:spPr>
          <a:xfrm>
            <a:off x="4038613" y="1003284"/>
            <a:ext cx="2810870" cy="245013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 rot="16200000">
            <a:off x="-112649" y="1791054"/>
            <a:ext cx="17278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Energy/A (MeV)</a:t>
            </a:r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D6BA7B01-C074-110C-EA8E-6220C3A56C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7"/>
          <a:stretch/>
        </p:blipFill>
        <p:spPr>
          <a:xfrm>
            <a:off x="365990" y="3453419"/>
            <a:ext cx="9960203" cy="2804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A4F774-E922-1B71-3B10-F3AD76D685F9}"/>
              </a:ext>
            </a:extLst>
          </p:cNvPr>
          <p:cNvSpPr txBox="1"/>
          <p:nvPr/>
        </p:nvSpPr>
        <p:spPr>
          <a:xfrm>
            <a:off x="1087328" y="238435"/>
            <a:ext cx="9090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33CC"/>
                </a:solidFill>
              </a:rPr>
              <a:t>Challenges &amp; Opportunities: Benchmarks for nuclear Theories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096099-8DC8-E928-14BD-75DA16DAC0A2}"/>
              </a:ext>
            </a:extLst>
          </p:cNvPr>
          <p:cNvSpPr txBox="1"/>
          <p:nvPr/>
        </p:nvSpPr>
        <p:spPr>
          <a:xfrm>
            <a:off x="407875" y="6392034"/>
            <a:ext cx="6241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CY Tsang, Nature Astronomy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8,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328-336 (2024)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71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576" y="257074"/>
            <a:ext cx="699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33CC"/>
                </a:solidFill>
              </a:rPr>
              <a:t>Comparisons with other neutron star </a:t>
            </a:r>
            <a:r>
              <a:rPr lang="en-US" sz="2800" dirty="0" err="1">
                <a:solidFill>
                  <a:srgbClr val="FF33CC"/>
                </a:solidFill>
              </a:rPr>
              <a:t>EoS</a:t>
            </a:r>
            <a:r>
              <a:rPr lang="en-US" sz="2800" dirty="0">
                <a:solidFill>
                  <a:srgbClr val="FF33CC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0E766-51DC-6816-D866-535D113F4A74}"/>
              </a:ext>
            </a:extLst>
          </p:cNvPr>
          <p:cNvSpPr txBox="1"/>
          <p:nvPr/>
        </p:nvSpPr>
        <p:spPr>
          <a:xfrm>
            <a:off x="7194852" y="578589"/>
            <a:ext cx="4747212" cy="20928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900" dirty="0">
                <a:solidFill>
                  <a:srgbClr val="FE7A7A"/>
                </a:solidFill>
              </a:rPr>
              <a:t>Legred et al., Phys. Rev. D 104, 063003 (2021)</a:t>
            </a:r>
            <a:endParaRPr lang="en-US" sz="1900" dirty="0">
              <a:solidFill>
                <a:srgbClr val="FE7A7A"/>
              </a:solidFill>
            </a:endParaRPr>
          </a:p>
          <a:p>
            <a:pPr marL="313136" indent="-31313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E7A7A"/>
                </a:solidFill>
              </a:rPr>
              <a:t>Non-parametric equation of states as priors.</a:t>
            </a:r>
          </a:p>
          <a:p>
            <a:pPr marL="313136" indent="-31313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E7A7A"/>
                </a:solidFill>
              </a:rPr>
              <a:t>Astrophysical observations are used as constraints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7194852" y="2933080"/>
            <a:ext cx="47843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Huth, Pang et al., Nature 606, 279 (2022)</a:t>
            </a:r>
          </a:p>
          <a:p>
            <a:pPr marL="313136" indent="-313136">
              <a:buFont typeface="Arial" panose="020B0604020202020204" pitchFamily="34" charset="0"/>
              <a:buChar char="•"/>
            </a:pPr>
            <a:r>
              <a:rPr lang="en-US" sz="2800" dirty="0"/>
              <a:t>Prior distribution from the Chiral Effective Field theory (</a:t>
            </a:r>
            <a:r>
              <a:rPr lang="en-US" sz="2800" dirty="0" err="1"/>
              <a:t>upto</a:t>
            </a:r>
            <a:r>
              <a:rPr lang="en-US" sz="2800" dirty="0"/>
              <a:t> 1.5n</a:t>
            </a:r>
            <a:r>
              <a:rPr lang="en-US" sz="2800" baseline="-25000" dirty="0"/>
              <a:t>0</a:t>
            </a:r>
            <a:r>
              <a:rPr lang="en-US" sz="2800" dirty="0"/>
              <a:t>); constant speed  of sound model &gt;1.5n</a:t>
            </a:r>
            <a:r>
              <a:rPr lang="en-US" sz="2800" baseline="-25000" dirty="0"/>
              <a:t>0</a:t>
            </a:r>
            <a:r>
              <a:rPr lang="en-US" sz="2800" dirty="0"/>
              <a:t>. </a:t>
            </a:r>
          </a:p>
          <a:p>
            <a:pPr marL="313136" indent="-313136">
              <a:buFont typeface="Arial" panose="020B0604020202020204" pitchFamily="34" charset="0"/>
              <a:buChar char="•"/>
            </a:pPr>
            <a:r>
              <a:rPr lang="en-US" sz="2800" dirty="0"/>
              <a:t>Include HIC(FOURPI) &amp; astrophysical observations as constraints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F15A2-D2A9-4E24-6183-2B30EDBAD49C}"/>
              </a:ext>
            </a:extLst>
          </p:cNvPr>
          <p:cNvGrpSpPr/>
          <p:nvPr/>
        </p:nvGrpSpPr>
        <p:grpSpPr>
          <a:xfrm>
            <a:off x="98482" y="703956"/>
            <a:ext cx="7054614" cy="5653757"/>
            <a:chOff x="98482" y="703956"/>
            <a:chExt cx="7054614" cy="5653757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82" y="703956"/>
              <a:ext cx="7054614" cy="5653757"/>
            </a:xfrm>
            <a:prstGeom prst="rect">
              <a:avLst/>
            </a:prstGeom>
          </p:spPr>
        </p:pic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9" t="2007" r="5650" b="13081"/>
            <a:stretch/>
          </p:blipFill>
          <p:spPr>
            <a:xfrm>
              <a:off x="1188317" y="2767369"/>
              <a:ext cx="1877139" cy="3001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7210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30"/>
          <a:stretch/>
        </p:blipFill>
        <p:spPr>
          <a:xfrm>
            <a:off x="290576" y="780294"/>
            <a:ext cx="7099706" cy="5793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576" y="257074"/>
            <a:ext cx="699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33CC"/>
                </a:solidFill>
              </a:rPr>
              <a:t>Comparisons with other neutron star </a:t>
            </a:r>
            <a:r>
              <a:rPr lang="en-US" sz="2800" dirty="0" err="1">
                <a:solidFill>
                  <a:srgbClr val="FF33CC"/>
                </a:solidFill>
              </a:rPr>
              <a:t>EoS</a:t>
            </a:r>
            <a:r>
              <a:rPr lang="en-US" sz="2800" dirty="0">
                <a:solidFill>
                  <a:srgbClr val="FF33CC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0E766-51DC-6816-D866-535D113F4A74}"/>
              </a:ext>
            </a:extLst>
          </p:cNvPr>
          <p:cNvSpPr txBox="1"/>
          <p:nvPr/>
        </p:nvSpPr>
        <p:spPr>
          <a:xfrm>
            <a:off x="7194852" y="578589"/>
            <a:ext cx="4747212" cy="20928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900" dirty="0">
                <a:solidFill>
                  <a:srgbClr val="FE7A7A"/>
                </a:solidFill>
              </a:rPr>
              <a:t>Legred et al., Phys. Rev. D 104, 063003 (2021)</a:t>
            </a:r>
            <a:endParaRPr lang="en-US" sz="1900" dirty="0">
              <a:solidFill>
                <a:srgbClr val="FE7A7A"/>
              </a:solidFill>
            </a:endParaRPr>
          </a:p>
          <a:p>
            <a:pPr marL="313136" indent="-31313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E7A7A"/>
                </a:solidFill>
              </a:rPr>
              <a:t>Non-parametric equation of states as priors.</a:t>
            </a:r>
          </a:p>
          <a:p>
            <a:pPr marL="313136" indent="-31313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E7A7A"/>
                </a:solidFill>
              </a:rPr>
              <a:t>Astrophysical observations are used as constraints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7194852" y="2933080"/>
            <a:ext cx="47843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Huth, Pang et al., Nature 606, 279 (2022)</a:t>
            </a:r>
          </a:p>
          <a:p>
            <a:pPr marL="313136" indent="-313136">
              <a:buFont typeface="Arial" panose="020B0604020202020204" pitchFamily="34" charset="0"/>
              <a:buChar char="•"/>
            </a:pPr>
            <a:r>
              <a:rPr lang="en-US" sz="2800" dirty="0"/>
              <a:t>Prior distribution from the Chiral Effective Field theory (</a:t>
            </a:r>
            <a:r>
              <a:rPr lang="en-US" sz="2800" dirty="0" err="1"/>
              <a:t>upto</a:t>
            </a:r>
            <a:r>
              <a:rPr lang="en-US" sz="2800" dirty="0"/>
              <a:t> 1.5n</a:t>
            </a:r>
            <a:r>
              <a:rPr lang="en-US" sz="2800" baseline="-25000" dirty="0"/>
              <a:t>0</a:t>
            </a:r>
            <a:r>
              <a:rPr lang="en-US" sz="2800" dirty="0"/>
              <a:t>); constant speed  of sound model &gt;1.5n</a:t>
            </a:r>
            <a:r>
              <a:rPr lang="en-US" sz="2800" baseline="-25000" dirty="0"/>
              <a:t>0</a:t>
            </a:r>
            <a:r>
              <a:rPr lang="en-US" sz="2800" dirty="0"/>
              <a:t>. </a:t>
            </a:r>
          </a:p>
          <a:p>
            <a:pPr marL="313136" indent="-313136">
              <a:buFont typeface="Arial" panose="020B0604020202020204" pitchFamily="34" charset="0"/>
              <a:buChar char="•"/>
            </a:pPr>
            <a:r>
              <a:rPr lang="en-US" sz="2800" dirty="0"/>
              <a:t>Include HIC(FOURPI) &amp; astrophysical observations as constraints</a:t>
            </a:r>
          </a:p>
        </p:txBody>
      </p:sp>
    </p:spTree>
    <p:extLst>
      <p:ext uri="{BB962C8B-B14F-4D97-AF65-F5344CB8AC3E}">
        <p14:creationId xmlns:p14="http://schemas.microsoft.com/office/powerpoint/2010/main" val="3725309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32" y="1118033"/>
            <a:ext cx="6261623" cy="3934925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>
            <a:off x="1975273" y="975521"/>
            <a:ext cx="3161097" cy="19047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4" name="TextBox 33"/>
          <p:cNvSpPr txBox="1"/>
          <p:nvPr/>
        </p:nvSpPr>
        <p:spPr>
          <a:xfrm>
            <a:off x="1657119" y="5011325"/>
            <a:ext cx="210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 properties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62013" y="2522582"/>
            <a:ext cx="1495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Astronomy 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</p:txBody>
      </p:sp>
      <p:sp>
        <p:nvSpPr>
          <p:cNvPr id="38" name="Right Arrow 37"/>
          <p:cNvSpPr/>
          <p:nvPr/>
        </p:nvSpPr>
        <p:spPr>
          <a:xfrm flipH="1">
            <a:off x="1335635" y="974517"/>
            <a:ext cx="2726524" cy="190137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45" name="TextBox 44"/>
          <p:cNvSpPr txBox="1"/>
          <p:nvPr/>
        </p:nvSpPr>
        <p:spPr>
          <a:xfrm>
            <a:off x="914300" y="4801431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Crust</a:t>
            </a:r>
            <a:endParaRPr lang="en-US" sz="1952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ight Arrow 45"/>
          <p:cNvSpPr/>
          <p:nvPr/>
        </p:nvSpPr>
        <p:spPr>
          <a:xfrm flipH="1">
            <a:off x="999938" y="4679403"/>
            <a:ext cx="745104" cy="180339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239896-1D99-C3C6-B6EA-C4E36723F792}"/>
              </a:ext>
            </a:extLst>
          </p:cNvPr>
          <p:cNvSpPr txBox="1"/>
          <p:nvPr/>
        </p:nvSpPr>
        <p:spPr>
          <a:xfrm>
            <a:off x="1358213" y="1087161"/>
            <a:ext cx="264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ion collisions </a:t>
            </a:r>
          </a:p>
        </p:txBody>
      </p:sp>
      <p:sp>
        <p:nvSpPr>
          <p:cNvPr id="18" name="Right Arrow 17"/>
          <p:cNvSpPr/>
          <p:nvPr/>
        </p:nvSpPr>
        <p:spPr>
          <a:xfrm flipH="1">
            <a:off x="1867987" y="4939974"/>
            <a:ext cx="900561" cy="143855"/>
          </a:xfrm>
          <a:prstGeom prst="rightArrow">
            <a:avLst/>
          </a:prstGeom>
          <a:solidFill>
            <a:srgbClr val="385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3" name="TextBox 22"/>
          <p:cNvSpPr txBox="1"/>
          <p:nvPr/>
        </p:nvSpPr>
        <p:spPr>
          <a:xfrm>
            <a:off x="1148526" y="1720588"/>
            <a:ext cx="2214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Pure Neutron Matter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67657" y="3924682"/>
            <a:ext cx="337625" cy="3376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15" y="3146313"/>
            <a:ext cx="336484" cy="33832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63548" y="3555950"/>
            <a:ext cx="1440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experiments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88798" y="5584098"/>
            <a:ext cx="86711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F0066"/>
                </a:solidFill>
                <a:latin typeface="-apple-system"/>
                <a:ea typeface="Calibri" panose="020F0502020204030204" pitchFamily="34" charset="0"/>
              </a:rPr>
              <a:t>Incorporating nuclear physics information significantly reduces the uncertainties of the derived equation of state. </a:t>
            </a:r>
            <a:endParaRPr lang="en-US" sz="2800" i="1" dirty="0">
              <a:solidFill>
                <a:srgbClr val="FF006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17221" y="572661"/>
            <a:ext cx="9952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CY Tsang, Nature Astronomy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8,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328-336 (2024); </a:t>
            </a:r>
            <a:r>
              <a:rPr lang="nl-NL" sz="2000" dirty="0"/>
              <a:t>Huth, Pang et al., Nature 606, 279 (2022)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76881" y="-35159"/>
            <a:ext cx="5316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1: </a:t>
            </a:r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6129550" y="1004462"/>
            <a:ext cx="5745233" cy="4443481"/>
            <a:chOff x="6312931" y="926281"/>
            <a:chExt cx="6412313" cy="495941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2931" y="926281"/>
              <a:ext cx="5724755" cy="495941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0470558" y="4249263"/>
              <a:ext cx="2254686" cy="583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Using astrophysics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observation only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470559" y="3108323"/>
              <a:ext cx="1728468" cy="1064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combining experimental and astrophysics information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362214" y="1580322"/>
              <a:ext cx="2605080" cy="37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Neutron Star Matter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9520057" y="4077082"/>
            <a:ext cx="337625" cy="3376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15" y="3298713"/>
            <a:ext cx="336484" cy="338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63551" y="5084173"/>
            <a:ext cx="129938" cy="176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B0393D5-D341-C919-5813-64C220475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2032" y="5532240"/>
            <a:ext cx="2627986" cy="113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24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4272" y="62356"/>
            <a:ext cx="9947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Conclusion: </a:t>
            </a:r>
            <a:r>
              <a:rPr lang="en-US" sz="4000" dirty="0">
                <a:solidFill>
                  <a:srgbClr val="FF0000"/>
                </a:solidFill>
              </a:rPr>
              <a:t>Comprehensive cold EOS is in sight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1F46C-66B8-2D55-F7CE-BD97F15023D0}"/>
              </a:ext>
            </a:extLst>
          </p:cNvPr>
          <p:cNvSpPr txBox="1"/>
          <p:nvPr/>
        </p:nvSpPr>
        <p:spPr>
          <a:xfrm>
            <a:off x="794171" y="246061"/>
            <a:ext cx="1069706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0000FF"/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Importance of including nuclear physics data (calculations) to obtain a comprehensive nuclear EOS to describe nuclei and NS.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Moving Forward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New NS measurements from LVK (O4 &amp; O5) and NICER</a:t>
            </a:r>
            <a:endParaRPr lang="en-US" sz="2800" b="1" dirty="0">
              <a:solidFill>
                <a:srgbClr val="FF0000"/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New measurements of symmetric matter constraints from Hades, BES (In progress)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Improvement of symmetry energy constraints around 1.5 to 3 rho_0 (FRIB, FRIB400, RIKEN,SIS).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Improvements/breakthroughs in transport model simulations.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4"/>
                </a:solidFill>
                <a:sym typeface="Wingdings" panose="05000000000000000000" pitchFamily="2" charset="2"/>
              </a:rPr>
              <a:t>NEW facility (FRIB400?, FAIR), NEW experiments and NEW theories to explore the golden era of neutron star physics with HIC.</a:t>
            </a:r>
          </a:p>
        </p:txBody>
      </p:sp>
      <p:pic>
        <p:nvPicPr>
          <p:cNvPr id="9" name="Picture 6" descr="http://www.phy.ornl.gov/hribf/template/doe-logo-2.jpg">
            <a:extLst>
              <a:ext uri="{FF2B5EF4-FFF2-40B4-BE49-F238E27FC236}">
                <a16:creationId xmlns:a16="http://schemas.microsoft.com/office/drawing/2014/main" id="{DD76CE56-3B5E-FEDB-A27B-D7DA860A7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367" y="5784723"/>
            <a:ext cx="2199847" cy="85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2C107F-9553-665D-A44A-02CE7AA76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5" t="14568" r="9061" b="19767"/>
          <a:stretch/>
        </p:blipFill>
        <p:spPr>
          <a:xfrm>
            <a:off x="2456715" y="5726279"/>
            <a:ext cx="2040422" cy="1020211"/>
          </a:xfrm>
          <a:prstGeom prst="rect">
            <a:avLst/>
          </a:prstGeom>
        </p:spPr>
      </p:pic>
      <p:pic>
        <p:nvPicPr>
          <p:cNvPr id="11" name="Picture 2" descr="http://www.portalnikkei.com.br/wp-content/uploads/2013/02/MEXT_ES_iPS_cell.jpg">
            <a:extLst>
              <a:ext uri="{FF2B5EF4-FFF2-40B4-BE49-F238E27FC236}">
                <a16:creationId xmlns:a16="http://schemas.microsoft.com/office/drawing/2014/main" id="{31D275C0-203C-E29B-7468-51D1909CB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6639" y="5720816"/>
            <a:ext cx="1804136" cy="104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DDFF7D2-4AC5-4B28-BB03-CF73331AB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98628" y="5666101"/>
            <a:ext cx="2627986" cy="113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96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06" y="1044183"/>
            <a:ext cx="6883908" cy="4739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08" y="718857"/>
            <a:ext cx="8393827" cy="54954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03897" y="6148243"/>
            <a:ext cx="3305976" cy="461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2" dirty="0">
                <a:latin typeface="Arial" panose="020B0604020202020204" pitchFamily="34" charset="0"/>
                <a:cs typeface="Arial" panose="020B0604020202020204" pitchFamily="34" charset="0"/>
              </a:rPr>
              <a:t>Number Density </a:t>
            </a:r>
            <a:r>
              <a:rPr lang="en-US" sz="2402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2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2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2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2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741231" y="2928714"/>
            <a:ext cx="3014407" cy="461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2" dirty="0">
                <a:latin typeface="Arial" panose="020B0604020202020204" pitchFamily="34" charset="0"/>
                <a:cs typeface="Arial" panose="020B0604020202020204" pitchFamily="34" charset="0"/>
              </a:rPr>
              <a:t>Pressure (MeV/fm</a:t>
            </a:r>
            <a:r>
              <a:rPr lang="en-US" sz="2402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2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450344" y="1263918"/>
            <a:ext cx="126641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>
                    <a:lumMod val="85000"/>
                  </a:schemeClr>
                </a:solidFill>
              </a:rPr>
              <a:t>HIC(</a:t>
            </a:r>
            <a:r>
              <a:rPr lang="en-US" sz="2700" dirty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</a:rPr>
              <a:t>p</a:t>
            </a:r>
            <a:r>
              <a:rPr lang="en-US" sz="27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algn="r"/>
            <a:r>
              <a:rPr lang="en-US" sz="2700" dirty="0">
                <a:solidFill>
                  <a:schemeClr val="bg1">
                    <a:lumMod val="85000"/>
                  </a:schemeClr>
                </a:solidFill>
              </a:rPr>
              <a:t>HIC(n/p</a:t>
            </a:r>
            <a:r>
              <a:rPr lang="en-US" sz="2700" dirty="0">
                <a:solidFill>
                  <a:srgbClr val="0070C0"/>
                </a:solidFill>
              </a:rPr>
              <a:t>  </a:t>
            </a:r>
            <a:r>
              <a:rPr lang="en-US" sz="2700" dirty="0">
                <a:solidFill>
                  <a:schemeClr val="bg1">
                    <a:lumMod val="85000"/>
                  </a:schemeClr>
                </a:solidFill>
              </a:rPr>
              <a:t>flow)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384427" y="1807452"/>
            <a:ext cx="2510694" cy="13388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27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700" dirty="0">
                <a:solidFill>
                  <a:srgbClr val="FF0000"/>
                </a:solidFill>
              </a:rPr>
              <a:t>(GW)</a:t>
            </a:r>
          </a:p>
          <a:p>
            <a:pPr algn="r"/>
            <a:r>
              <a:rPr lang="en-US" sz="2700" dirty="0">
                <a:solidFill>
                  <a:srgbClr val="FF0000"/>
                </a:solidFill>
              </a:rPr>
              <a:t>R(1.4M</a:t>
            </a:r>
            <a:r>
              <a:rPr lang="en-US" sz="4000" baseline="-25000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⊙</a:t>
            </a:r>
            <a:r>
              <a:rPr lang="en-US" sz="2700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2700" dirty="0">
                <a:solidFill>
                  <a:srgbClr val="FF0000"/>
                </a:solidFill>
              </a:rPr>
              <a:t>R(2M</a:t>
            </a:r>
            <a:r>
              <a:rPr lang="en-US" sz="4000" baseline="-25000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⊙</a:t>
            </a:r>
            <a:r>
              <a:rPr lang="en-US" sz="27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91840" y="4377362"/>
            <a:ext cx="692562" cy="133882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27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2700" baseline="-25000" dirty="0">
                <a:solidFill>
                  <a:schemeClr val="accent6">
                    <a:lumMod val="75000"/>
                  </a:schemeClr>
                </a:solidFill>
              </a:rPr>
              <a:t>SAT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sz="2700" baseline="-25000" dirty="0">
                <a:solidFill>
                  <a:schemeClr val="accent6">
                    <a:lumMod val="75000"/>
                  </a:schemeClr>
                </a:solidFill>
              </a:rPr>
              <a:t>SAT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605101" y="5091317"/>
            <a:ext cx="107324" cy="50265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rot="16200000">
            <a:off x="2577062" y="3359846"/>
            <a:ext cx="258427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 err="1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sz="2700" baseline="-25000" dirty="0" err="1">
                <a:solidFill>
                  <a:srgbClr val="0070C0"/>
                </a:solidFill>
              </a:rPr>
              <a:t>D</a:t>
            </a:r>
            <a:endParaRPr lang="en-US" sz="2700" baseline="-25000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16200000">
            <a:off x="4100381" y="1359006"/>
            <a:ext cx="207335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bg1">
                    <a:lumMod val="85000"/>
                  </a:schemeClr>
                </a:solidFill>
              </a:rPr>
              <a:t>PREX-II</a:t>
            </a:r>
            <a:r>
              <a:rPr lang="en-US" sz="2700" dirty="0">
                <a:solidFill>
                  <a:srgbClr val="0070C0"/>
                </a:solidFill>
              </a:rPr>
              <a:t>, IAS</a:t>
            </a:r>
          </a:p>
          <a:p>
            <a:r>
              <a:rPr lang="en-US" sz="2700" dirty="0">
                <a:solidFill>
                  <a:srgbClr val="0070C0"/>
                </a:solidFill>
              </a:rPr>
              <a:t>Mass(</a:t>
            </a:r>
            <a:r>
              <a:rPr lang="en-US" sz="2700" dirty="0" err="1">
                <a:solidFill>
                  <a:srgbClr val="0070C0"/>
                </a:solidFill>
              </a:rPr>
              <a:t>Skyme</a:t>
            </a:r>
            <a:r>
              <a:rPr lang="en-US" sz="2700" dirty="0">
                <a:solidFill>
                  <a:srgbClr val="0070C0"/>
                </a:solidFill>
              </a:rPr>
              <a:t>)</a:t>
            </a:r>
          </a:p>
          <a:p>
            <a:r>
              <a:rPr lang="en-US" sz="2700" dirty="0">
                <a:solidFill>
                  <a:srgbClr val="0070C0"/>
                </a:solidFill>
              </a:rPr>
              <a:t>Mass(DFT)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503245" y="5182841"/>
            <a:ext cx="2033" cy="5098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897306" y="4879770"/>
            <a:ext cx="25342" cy="7685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314675" y="4495430"/>
            <a:ext cx="6699" cy="6439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141351" y="3239690"/>
            <a:ext cx="0" cy="97995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 rot="16200000">
            <a:off x="2629045" y="4009275"/>
            <a:ext cx="175246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0070C0"/>
                </a:solidFill>
              </a:rPr>
              <a:t>HIC(</a:t>
            </a:r>
            <a:r>
              <a:rPr lang="en-US" sz="2700" dirty="0" err="1">
                <a:solidFill>
                  <a:srgbClr val="0070C0"/>
                </a:solidFill>
              </a:rPr>
              <a:t>isodiff</a:t>
            </a:r>
            <a:r>
              <a:rPr lang="en-US" sz="27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8785186" y="1669011"/>
            <a:ext cx="3262688" cy="27553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6" name="Right Brace 35"/>
          <p:cNvSpPr/>
          <p:nvPr/>
        </p:nvSpPr>
        <p:spPr>
          <a:xfrm rot="10800000">
            <a:off x="5817299" y="4495430"/>
            <a:ext cx="230345" cy="1209189"/>
          </a:xfrm>
          <a:prstGeom prst="righ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Right Brace 37"/>
          <p:cNvSpPr/>
          <p:nvPr/>
        </p:nvSpPr>
        <p:spPr>
          <a:xfrm rot="16200000" flipH="1">
            <a:off x="5068756" y="2545271"/>
            <a:ext cx="139976" cy="1062043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 rot="16200000">
            <a:off x="3632196" y="3593642"/>
            <a:ext cx="137569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0070C0"/>
                </a:solidFill>
              </a:rPr>
              <a:t>HIC(n/p)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5864330" y="4141336"/>
            <a:ext cx="5393824" cy="3466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42" name="Rectangle 41"/>
          <p:cNvSpPr/>
          <p:nvPr/>
        </p:nvSpPr>
        <p:spPr>
          <a:xfrm>
            <a:off x="7129051" y="3741326"/>
            <a:ext cx="2822334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HIC(FOPI),HIC(DLL)</a:t>
            </a:r>
            <a:endParaRPr lang="en-US" sz="2700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Right Brace 26"/>
          <p:cNvSpPr/>
          <p:nvPr/>
        </p:nvSpPr>
        <p:spPr>
          <a:xfrm rot="16200000" flipH="1">
            <a:off x="6848078" y="2220263"/>
            <a:ext cx="65577" cy="651886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>
            <a:off x="6880867" y="2578995"/>
            <a:ext cx="15388" cy="306929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66671" y="39041"/>
            <a:ext cx="413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3200" dirty="0">
                <a:solidFill>
                  <a:srgbClr val="FF0000"/>
                </a:solidFill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en-US" sz="3200" dirty="0" err="1">
                <a:solidFill>
                  <a:srgbClr val="FF0000"/>
                </a:solidFill>
              </a:rPr>
              <a:t>,</a:t>
            </a:r>
            <a:r>
              <a:rPr lang="en-US" sz="3200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3200" dirty="0">
                <a:solidFill>
                  <a:srgbClr val="FF0000"/>
                </a:solidFill>
              </a:rPr>
              <a:t>=1)=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r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=0)</a:t>
            </a:r>
            <a:r>
              <a:rPr lang="en-US" sz="3200" dirty="0">
                <a:solidFill>
                  <a:srgbClr val="FF0000"/>
                </a:solidFill>
              </a:rPr>
              <a:t>+</a:t>
            </a:r>
            <a:r>
              <a:rPr lang="en-US" sz="3200" dirty="0">
                <a:solidFill>
                  <a:srgbClr val="0000FF"/>
                </a:solidFill>
                <a:sym typeface="Symbol" pitchFamily="18" charset="2"/>
              </a:rPr>
              <a:t>S()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303898" y="120305"/>
            <a:ext cx="3305976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Sensitivity Studies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2" y="944768"/>
            <a:ext cx="1602026" cy="156864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1277" y="2526876"/>
            <a:ext cx="170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Rohit</a:t>
            </a:r>
            <a:r>
              <a:rPr lang="en-US" dirty="0"/>
              <a:t> Kumar</a:t>
            </a:r>
          </a:p>
        </p:txBody>
      </p:sp>
    </p:spTree>
    <p:extLst>
      <p:ext uri="{BB962C8B-B14F-4D97-AF65-F5344CB8AC3E}">
        <p14:creationId xmlns:p14="http://schemas.microsoft.com/office/powerpoint/2010/main" val="2111501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6A52D2-2DF1-255A-C3A4-61A8265AE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3D9C-085A-46B5-8229-CA40F739AE18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353" y="1541360"/>
            <a:ext cx="1602026" cy="156864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8350" y="-39383"/>
            <a:ext cx="8084249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Moving Forward: Sensitivity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64098" y="5119564"/>
            <a:ext cx="3997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Without PREX constraints,</a:t>
            </a:r>
          </a:p>
          <a:p>
            <a:r>
              <a:rPr lang="en-US" sz="2800" dirty="0">
                <a:solidFill>
                  <a:srgbClr val="0000FF"/>
                </a:solidFill>
              </a:rPr>
              <a:t>there is little to no effect.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61157" y="5596618"/>
            <a:ext cx="5599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Without high density HIC constraints, uncertainties are much larger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05878" y="3123468"/>
            <a:ext cx="170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Rohit</a:t>
            </a:r>
            <a:r>
              <a:rPr lang="en-US" dirty="0"/>
              <a:t> Kumar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7" y="1246757"/>
            <a:ext cx="8359864" cy="37265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81600" y="863600"/>
            <a:ext cx="4612640" cy="568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9509760" y="5669280"/>
            <a:ext cx="1574800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2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6A52D2-2DF1-255A-C3A4-61A8265AE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3D9C-085A-46B5-8229-CA40F739AE18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353" y="1541360"/>
            <a:ext cx="1602026" cy="156864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-4596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Sensitivity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5119565"/>
            <a:ext cx="3997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Without PREX constraints,</a:t>
            </a:r>
          </a:p>
          <a:p>
            <a:r>
              <a:rPr lang="en-US" sz="2800" dirty="0">
                <a:solidFill>
                  <a:srgbClr val="0000FF"/>
                </a:solidFill>
              </a:rPr>
              <a:t>There is little to no effect.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7679" y="5142354"/>
            <a:ext cx="5599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Without high density HIC constraints, uncertainties are much larger.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05878" y="3123468"/>
            <a:ext cx="170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Rohit</a:t>
            </a:r>
            <a:r>
              <a:rPr lang="en-US" dirty="0"/>
              <a:t> Kumar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7" y="1246757"/>
            <a:ext cx="8359864" cy="37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73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B7E041-A7B0-2B40-E4ED-54EAFB786383}"/>
              </a:ext>
            </a:extLst>
          </p:cNvPr>
          <p:cNvSpPr txBox="1"/>
          <p:nvPr/>
        </p:nvSpPr>
        <p:spPr>
          <a:xfrm>
            <a:off x="5707251" y="914940"/>
            <a:ext cx="62255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AsysEOS2 – Scheduled to run at GSI in March 2025 </a:t>
            </a:r>
          </a:p>
          <a:p>
            <a:r>
              <a:rPr lang="en-US" sz="2800" dirty="0"/>
              <a:t>Observables: n/H differential flows.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7EE052-49A8-C960-70E9-DC2CD0F4CF44}"/>
              </a:ext>
            </a:extLst>
          </p:cNvPr>
          <p:cNvSpPr txBox="1"/>
          <p:nvPr/>
        </p:nvSpPr>
        <p:spPr>
          <a:xfrm>
            <a:off x="5867975" y="4192361"/>
            <a:ext cx="65090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aseline="30000" dirty="0">
                <a:solidFill>
                  <a:srgbClr val="0000FF"/>
                </a:solidFill>
              </a:rPr>
              <a:t>136</a:t>
            </a:r>
            <a:r>
              <a:rPr lang="en-US" sz="2800" dirty="0">
                <a:solidFill>
                  <a:srgbClr val="0000FF"/>
                </a:solidFill>
              </a:rPr>
              <a:t>Xe + </a:t>
            </a:r>
            <a:r>
              <a:rPr lang="en-US" sz="2800" baseline="30000" dirty="0">
                <a:solidFill>
                  <a:srgbClr val="0000FF"/>
                </a:solidFill>
              </a:rPr>
              <a:t>124</a:t>
            </a:r>
            <a:r>
              <a:rPr lang="en-US" sz="2800" dirty="0">
                <a:solidFill>
                  <a:srgbClr val="0000FF"/>
                </a:solidFill>
              </a:rPr>
              <a:t>Sn (Scheduled to run in October, 2024)</a:t>
            </a:r>
          </a:p>
          <a:p>
            <a:r>
              <a:rPr lang="en-US" sz="2800" dirty="0" err="1">
                <a:solidFill>
                  <a:srgbClr val="0000FF"/>
                </a:solidFill>
              </a:rPr>
              <a:t>Obervables</a:t>
            </a:r>
            <a:r>
              <a:rPr lang="en-US" sz="2800" dirty="0">
                <a:solidFill>
                  <a:srgbClr val="0000FF"/>
                </a:solidFill>
              </a:rPr>
              <a:t>: </a:t>
            </a:r>
            <a:r>
              <a:rPr lang="en-US" sz="2800" dirty="0">
                <a:solidFill>
                  <a:srgbClr val="0000FF"/>
                </a:solidFill>
                <a:latin typeface="Symbol" panose="05050102010706020507" pitchFamily="18" charset="2"/>
                <a:ea typeface="STZhongsong" panose="020B0503020204020204" pitchFamily="2" charset="-122"/>
              </a:rPr>
              <a:t>p</a:t>
            </a:r>
            <a:r>
              <a:rPr lang="en-US" sz="3600" baseline="30000" dirty="0">
                <a:solidFill>
                  <a:srgbClr val="0000FF"/>
                </a:solidFill>
              </a:rPr>
              <a:t>-</a:t>
            </a:r>
            <a:r>
              <a:rPr lang="en-US" sz="2800" dirty="0">
                <a:solidFill>
                  <a:srgbClr val="0000FF"/>
                </a:solidFill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Symbol" panose="05050102010706020507" pitchFamily="18" charset="2"/>
                <a:ea typeface="STZhongsong" panose="020B0503020204020204" pitchFamily="2" charset="-122"/>
              </a:rPr>
              <a:t>p</a:t>
            </a:r>
            <a:r>
              <a:rPr lang="en-US" sz="2800" baseline="30000" dirty="0">
                <a:solidFill>
                  <a:srgbClr val="0000FF"/>
                </a:solidFill>
              </a:rPr>
              <a:t>+</a:t>
            </a:r>
            <a:r>
              <a:rPr lang="en-US" sz="2800" dirty="0">
                <a:solidFill>
                  <a:srgbClr val="0000FF"/>
                </a:solidFill>
              </a:rPr>
              <a:t>; and n/p yield ratios, v1, v2 and n/p differential flows.</a:t>
            </a:r>
          </a:p>
        </p:txBody>
      </p:sp>
      <p:pic>
        <p:nvPicPr>
          <p:cNvPr id="19" name="Picture 18" descr="Screen Clipping">
            <a:extLst>
              <a:ext uri="{FF2B5EF4-FFF2-40B4-BE49-F238E27FC236}">
                <a16:creationId xmlns:a16="http://schemas.microsoft.com/office/drawing/2014/main" id="{D77F88DA-6DBD-0960-0DEE-ABC3B8E7CF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6" b="52333"/>
          <a:stretch/>
        </p:blipFill>
        <p:spPr>
          <a:xfrm>
            <a:off x="-76133" y="1330844"/>
            <a:ext cx="5783384" cy="48616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7AC395-2D64-2ABA-8471-4F1C20AC7C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5" t="14568" r="9061" b="19767"/>
          <a:stretch/>
        </p:blipFill>
        <p:spPr>
          <a:xfrm>
            <a:off x="5876820" y="2803161"/>
            <a:ext cx="1609820" cy="1137674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B26D24F8-67E0-5990-3285-B89030D52A3C}"/>
              </a:ext>
            </a:extLst>
          </p:cNvPr>
          <p:cNvSpPr txBox="1">
            <a:spLocks/>
          </p:cNvSpPr>
          <p:nvPr/>
        </p:nvSpPr>
        <p:spPr>
          <a:xfrm>
            <a:off x="721047" y="74879"/>
            <a:ext cx="10706939" cy="6260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</a:rPr>
              <a:t>Upcoming experiments to improve Symmetry Energy constraints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EDAB3-9B1B-39D6-3991-C94346ECD8D8}"/>
              </a:ext>
            </a:extLst>
          </p:cNvPr>
          <p:cNvSpPr txBox="1"/>
          <p:nvPr/>
        </p:nvSpPr>
        <p:spPr>
          <a:xfrm>
            <a:off x="7543035" y="2736503"/>
            <a:ext cx="45496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New experiment @ 320 MeV.</a:t>
            </a:r>
          </a:p>
          <a:p>
            <a:r>
              <a:rPr lang="en-US" sz="2800" baseline="30000" dirty="0">
                <a:solidFill>
                  <a:srgbClr val="0000FF"/>
                </a:solidFill>
              </a:rPr>
              <a:t>124</a:t>
            </a:r>
            <a:r>
              <a:rPr lang="en-US" sz="2800" dirty="0">
                <a:solidFill>
                  <a:srgbClr val="0000FF"/>
                </a:solidFill>
              </a:rPr>
              <a:t>Xe + </a:t>
            </a:r>
            <a:r>
              <a:rPr lang="en-US" sz="2800" baseline="30000" dirty="0">
                <a:solidFill>
                  <a:srgbClr val="0000FF"/>
                </a:solidFill>
              </a:rPr>
              <a:t>112</a:t>
            </a:r>
            <a:r>
              <a:rPr lang="en-US" sz="2800" dirty="0">
                <a:solidFill>
                  <a:srgbClr val="0000FF"/>
                </a:solidFill>
              </a:rPr>
              <a:t>Sn (finished in June, analysis in progress)</a:t>
            </a:r>
          </a:p>
        </p:txBody>
      </p:sp>
    </p:spTree>
    <p:extLst>
      <p:ext uri="{BB962C8B-B14F-4D97-AF65-F5344CB8AC3E}">
        <p14:creationId xmlns:p14="http://schemas.microsoft.com/office/powerpoint/2010/main" val="6539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8527" y="5256208"/>
            <a:ext cx="84438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probe fundamental questions on the nature of nuclear matter especially the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isospin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asymmetric matter.</a:t>
            </a:r>
          </a:p>
          <a:p>
            <a:pPr marL="0" lvl="2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recreate and study astrophysical environments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3276601" y="96766"/>
            <a:ext cx="5644049" cy="49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/>
            </a:pPr>
            <a:r>
              <a:rPr lang="en-US" sz="2800" b="1" kern="0" dirty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From Nucleus to Neutron Stars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39767" y="725786"/>
            <a:ext cx="6421416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 of State of nuclear matter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E/A (</a:t>
            </a:r>
            <a:r>
              <a:rPr lang="en-US" sz="2800" dirty="0">
                <a:solidFill>
                  <a:srgbClr val="FF0000"/>
                </a:solidFill>
                <a:sym typeface="Symbol" pitchFamily="18" charset="2"/>
              </a:rPr>
              <a:t>,)</a:t>
            </a:r>
            <a:r>
              <a:rPr lang="en-US" sz="2800" dirty="0">
                <a:sym typeface="Symbol" pitchFamily="18" charset="2"/>
              </a:rPr>
              <a:t> = </a:t>
            </a:r>
            <a:r>
              <a:rPr lang="en-US" sz="2800" dirty="0">
                <a:solidFill>
                  <a:srgbClr val="0000CC"/>
                </a:solidFill>
              </a:rPr>
              <a:t>E/A (</a:t>
            </a:r>
            <a:r>
              <a:rPr lang="en-US" sz="2800" dirty="0">
                <a:solidFill>
                  <a:srgbClr val="0000CC"/>
                </a:solidFill>
                <a:sym typeface="Symbol" pitchFamily="18" charset="2"/>
              </a:rPr>
              <a:t>,0)</a:t>
            </a:r>
            <a:r>
              <a:rPr lang="en-US" sz="2800" dirty="0">
                <a:sym typeface="Symbol" pitchFamily="18" charset="2"/>
              </a:rPr>
              <a:t> + </a:t>
            </a:r>
            <a:r>
              <a:rPr lang="en-US" sz="2800" dirty="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 baseline="30000" dirty="0">
                <a:sym typeface="Symbol" pitchFamily="18" charset="2"/>
              </a:rPr>
              <a:t>2</a:t>
            </a:r>
            <a:r>
              <a:rPr lang="en-US" sz="2800" dirty="0">
                <a:solidFill>
                  <a:srgbClr val="CC00CC"/>
                </a:solidFill>
                <a:sym typeface="Symbol" pitchFamily="18" charset="2"/>
              </a:rPr>
              <a:t></a:t>
            </a:r>
            <a:r>
              <a:rPr lang="en-US" sz="2800" dirty="0">
                <a:solidFill>
                  <a:srgbClr val="FF00FF"/>
                </a:solidFill>
                <a:sym typeface="Symbol" pitchFamily="18" charset="2"/>
              </a:rPr>
              <a:t>S()</a:t>
            </a:r>
          </a:p>
          <a:p>
            <a:pPr algn="ctr"/>
            <a:r>
              <a:rPr lang="en-US" sz="2800" dirty="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 dirty="0">
                <a:sym typeface="Symbol" pitchFamily="18" charset="2"/>
              </a:rPr>
              <a:t> = (</a:t>
            </a:r>
            <a:r>
              <a:rPr lang="en-US" sz="2800" baseline="-25000" dirty="0">
                <a:sym typeface="Symbol" pitchFamily="18" charset="2"/>
              </a:rPr>
              <a:t>n</a:t>
            </a:r>
            <a:r>
              <a:rPr lang="en-US" sz="2800" dirty="0">
                <a:sym typeface="Symbol" pitchFamily="18" charset="2"/>
              </a:rPr>
              <a:t>- </a:t>
            </a:r>
            <a:r>
              <a:rPr lang="en-US" sz="2800" baseline="-25000" dirty="0">
                <a:sym typeface="Symbol" pitchFamily="18" charset="2"/>
              </a:rPr>
              <a:t>p</a:t>
            </a:r>
            <a:r>
              <a:rPr lang="en-US" sz="2800" dirty="0">
                <a:sym typeface="Symbol" pitchFamily="18" charset="2"/>
              </a:rPr>
              <a:t>)/ (</a:t>
            </a:r>
            <a:r>
              <a:rPr lang="en-US" sz="2800" baseline="-25000" dirty="0">
                <a:sym typeface="Symbol" pitchFamily="18" charset="2"/>
              </a:rPr>
              <a:t>n</a:t>
            </a:r>
            <a:r>
              <a:rPr lang="en-US" sz="2800" dirty="0">
                <a:sym typeface="Symbol" pitchFamily="18" charset="2"/>
              </a:rPr>
              <a:t>+ </a:t>
            </a:r>
            <a:r>
              <a:rPr lang="en-US" sz="2800" baseline="-25000" dirty="0">
                <a:sym typeface="Symbol" pitchFamily="18" charset="2"/>
              </a:rPr>
              <a:t>p</a:t>
            </a:r>
            <a:r>
              <a:rPr lang="en-US" sz="2800" dirty="0">
                <a:sym typeface="Symbol" pitchFamily="18" charset="2"/>
              </a:rPr>
              <a:t>) = (N-Z)/A</a:t>
            </a:r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Symmetry Energy of asymmetric matter</a:t>
            </a:r>
          </a:p>
        </p:txBody>
      </p:sp>
      <p:sp>
        <p:nvSpPr>
          <p:cNvPr id="10" name="Curved Right Arrow 9"/>
          <p:cNvSpPr/>
          <p:nvPr/>
        </p:nvSpPr>
        <p:spPr>
          <a:xfrm rot="10800000">
            <a:off x="9704015" y="142874"/>
            <a:ext cx="866803" cy="1510392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Right Arrow 10"/>
          <p:cNvSpPr/>
          <p:nvPr/>
        </p:nvSpPr>
        <p:spPr>
          <a:xfrm rot="21049457">
            <a:off x="1891608" y="387893"/>
            <a:ext cx="866803" cy="1549973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575451" y="2389297"/>
            <a:ext cx="1483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chemeClr val="bg1"/>
                </a:solidFill>
              </a:rPr>
              <a:t>Crab Nebula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38" y="3038867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208" y="3053346"/>
            <a:ext cx="2359499" cy="2114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ABE2DD-CDEF-1EAC-31F9-3495DCDFBD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93" y="2967890"/>
            <a:ext cx="1739505" cy="2251210"/>
          </a:xfrm>
          <a:prstGeom prst="rect">
            <a:avLst/>
          </a:prstGeom>
        </p:spPr>
      </p:pic>
      <p:pic>
        <p:nvPicPr>
          <p:cNvPr id="4" name="내용 개체 틀 7">
            <a:extLst>
              <a:ext uri="{FF2B5EF4-FFF2-40B4-BE49-F238E27FC236}">
                <a16:creationId xmlns:a16="http://schemas.microsoft.com/office/drawing/2014/main" id="{BA31DCD0-04AF-14CD-D863-D006C1F14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8743" y="3233973"/>
            <a:ext cx="3108029" cy="1742159"/>
          </a:xfr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3637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>
            <a:extLst>
              <a:ext uri="{FF2B5EF4-FFF2-40B4-BE49-F238E27FC236}">
                <a16:creationId xmlns:a16="http://schemas.microsoft.com/office/drawing/2014/main" id="{D77F88DA-6DBD-0960-0DEE-ABC3B8E7CF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6" b="52333"/>
          <a:stretch/>
        </p:blipFill>
        <p:spPr>
          <a:xfrm>
            <a:off x="-213091" y="1346095"/>
            <a:ext cx="5783384" cy="4861602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B26D24F8-67E0-5990-3285-B89030D52A3C}"/>
              </a:ext>
            </a:extLst>
          </p:cNvPr>
          <p:cNvSpPr txBox="1">
            <a:spLocks/>
          </p:cNvSpPr>
          <p:nvPr/>
        </p:nvSpPr>
        <p:spPr>
          <a:xfrm>
            <a:off x="721047" y="74879"/>
            <a:ext cx="10706939" cy="6260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</a:rPr>
              <a:t>Upcoming experiments to improve Symmetry Energy constraints</a:t>
            </a:r>
          </a:p>
        </p:txBody>
      </p:sp>
      <p:pic>
        <p:nvPicPr>
          <p:cNvPr id="3" name="Picture 2" descr="A close-up of a graph">
            <a:extLst>
              <a:ext uri="{FF2B5EF4-FFF2-40B4-BE49-F238E27FC236}">
                <a16:creationId xmlns:a16="http://schemas.microsoft.com/office/drawing/2014/main" id="{3C430C91-0635-2362-1F31-5B30EC2D5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5" r="51250"/>
          <a:stretch/>
        </p:blipFill>
        <p:spPr>
          <a:xfrm>
            <a:off x="5382257" y="1681464"/>
            <a:ext cx="6849432" cy="3950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AB9E98-3032-8B95-67A4-F7D9E2B03868}"/>
              </a:ext>
            </a:extLst>
          </p:cNvPr>
          <p:cNvSpPr txBox="1"/>
          <p:nvPr/>
        </p:nvSpPr>
        <p:spPr>
          <a:xfrm>
            <a:off x="9370790" y="5705903"/>
            <a:ext cx="2673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Tracks of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negative </a:t>
            </a:r>
            <a:r>
              <a:rPr lang="en-US" sz="3200" dirty="0" err="1">
                <a:solidFill>
                  <a:srgbClr val="FF0000"/>
                </a:solidFill>
              </a:rPr>
              <a:t>pions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309E765-168F-5321-93BA-1961DB86B388}"/>
              </a:ext>
            </a:extLst>
          </p:cNvPr>
          <p:cNvCxnSpPr>
            <a:cxnSpLocks/>
          </p:cNvCxnSpPr>
          <p:nvPr/>
        </p:nvCxnSpPr>
        <p:spPr>
          <a:xfrm flipH="1" flipV="1">
            <a:off x="7613286" y="4741184"/>
            <a:ext cx="1933533" cy="15696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14EC5B6-A938-947B-BCD0-2DEF3865A4D4}"/>
              </a:ext>
            </a:extLst>
          </p:cNvPr>
          <p:cNvCxnSpPr>
            <a:cxnSpLocks/>
          </p:cNvCxnSpPr>
          <p:nvPr/>
        </p:nvCxnSpPr>
        <p:spPr>
          <a:xfrm flipH="1" flipV="1">
            <a:off x="8402812" y="2153741"/>
            <a:ext cx="2170525" cy="37710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E5E11-3FEF-4171-0693-E85F71167610}"/>
              </a:ext>
            </a:extLst>
          </p:cNvPr>
          <p:cNvSpPr txBox="1"/>
          <p:nvPr/>
        </p:nvSpPr>
        <p:spPr>
          <a:xfrm>
            <a:off x="8707891" y="2153741"/>
            <a:ext cx="204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baseline="30000" dirty="0">
                <a:solidFill>
                  <a:schemeClr val="bg1"/>
                </a:solidFill>
              </a:rPr>
              <a:t>124</a:t>
            </a:r>
            <a:r>
              <a:rPr lang="en-US" sz="2800" b="1" dirty="0">
                <a:solidFill>
                  <a:schemeClr val="bg1"/>
                </a:solidFill>
              </a:rPr>
              <a:t>Xe + </a:t>
            </a:r>
            <a:r>
              <a:rPr lang="en-US" sz="2800" b="1" baseline="30000" dirty="0">
                <a:solidFill>
                  <a:schemeClr val="bg1"/>
                </a:solidFill>
              </a:rPr>
              <a:t>112</a:t>
            </a:r>
            <a:r>
              <a:rPr lang="en-US" sz="2800" b="1" dirty="0">
                <a:solidFill>
                  <a:schemeClr val="bg1"/>
                </a:solidFill>
              </a:rPr>
              <a:t>Sn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32B4CB-0434-CD8C-6682-594CCA1BE3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5" t="14568" r="9061" b="19767"/>
          <a:stretch/>
        </p:blipFill>
        <p:spPr>
          <a:xfrm>
            <a:off x="6003466" y="536562"/>
            <a:ext cx="1609820" cy="11376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F2D545-5031-253C-9A7F-25E716FDD0D1}"/>
              </a:ext>
            </a:extLst>
          </p:cNvPr>
          <p:cNvSpPr txBox="1"/>
          <p:nvPr/>
        </p:nvSpPr>
        <p:spPr>
          <a:xfrm>
            <a:off x="7753726" y="585801"/>
            <a:ext cx="4549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aseline="30000" dirty="0">
                <a:solidFill>
                  <a:srgbClr val="0000FF"/>
                </a:solidFill>
              </a:rPr>
              <a:t>124</a:t>
            </a:r>
            <a:r>
              <a:rPr lang="en-US" sz="2800" dirty="0">
                <a:solidFill>
                  <a:srgbClr val="0000FF"/>
                </a:solidFill>
              </a:rPr>
              <a:t>Xe + </a:t>
            </a:r>
            <a:r>
              <a:rPr lang="en-US" sz="2800" baseline="30000" dirty="0">
                <a:solidFill>
                  <a:srgbClr val="0000FF"/>
                </a:solidFill>
              </a:rPr>
              <a:t>112</a:t>
            </a:r>
            <a:r>
              <a:rPr lang="en-US" sz="2800" dirty="0">
                <a:solidFill>
                  <a:srgbClr val="0000FF"/>
                </a:solidFill>
              </a:rPr>
              <a:t>Sn @ 320 MeV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8A04FF-12DC-71A0-5466-895A55A2E3B9}"/>
              </a:ext>
            </a:extLst>
          </p:cNvPr>
          <p:cNvSpPr txBox="1"/>
          <p:nvPr/>
        </p:nvSpPr>
        <p:spPr>
          <a:xfrm>
            <a:off x="7753726" y="1029025"/>
            <a:ext cx="4549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June 27-July 1, 2024</a:t>
            </a:r>
          </a:p>
        </p:txBody>
      </p:sp>
    </p:spTree>
    <p:extLst>
      <p:ext uri="{BB962C8B-B14F-4D97-AF65-F5344CB8AC3E}">
        <p14:creationId xmlns:p14="http://schemas.microsoft.com/office/powerpoint/2010/main" val="2756560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B26D24F8-67E0-5990-3285-B89030D52A3C}"/>
              </a:ext>
            </a:extLst>
          </p:cNvPr>
          <p:cNvSpPr txBox="1">
            <a:spLocks/>
          </p:cNvSpPr>
          <p:nvPr/>
        </p:nvSpPr>
        <p:spPr>
          <a:xfrm>
            <a:off x="721047" y="74879"/>
            <a:ext cx="10706939" cy="6260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</a:rPr>
              <a:t>Upcoming analysis to improve symmetric matter constraints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E5E11-3FEF-4171-0693-E85F71167610}"/>
              </a:ext>
            </a:extLst>
          </p:cNvPr>
          <p:cNvSpPr txBox="1"/>
          <p:nvPr/>
        </p:nvSpPr>
        <p:spPr>
          <a:xfrm>
            <a:off x="9271227" y="2271192"/>
            <a:ext cx="2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baseline="30000" dirty="0">
                <a:solidFill>
                  <a:schemeClr val="bg1"/>
                </a:solidFill>
              </a:rPr>
              <a:t>124</a:t>
            </a:r>
            <a:r>
              <a:rPr lang="en-US" sz="1800" b="1" dirty="0">
                <a:solidFill>
                  <a:schemeClr val="bg1"/>
                </a:solidFill>
              </a:rPr>
              <a:t>Xe + </a:t>
            </a:r>
            <a:r>
              <a:rPr lang="en-US" sz="1800" b="1" baseline="30000" dirty="0">
                <a:solidFill>
                  <a:schemeClr val="bg1"/>
                </a:solidFill>
              </a:rPr>
              <a:t>112</a:t>
            </a:r>
            <a:r>
              <a:rPr lang="en-US" sz="1800" b="1" dirty="0">
                <a:solidFill>
                  <a:schemeClr val="bg1"/>
                </a:solidFill>
              </a:rPr>
              <a:t>Sn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A graph of baryon density&#10;&#10;Description automatically generated">
            <a:extLst>
              <a:ext uri="{FF2B5EF4-FFF2-40B4-BE49-F238E27FC236}">
                <a16:creationId xmlns:a16="http://schemas.microsoft.com/office/drawing/2014/main" id="{3CA44A8F-B61F-E801-37C9-6B4F2B0E2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83" y="612287"/>
            <a:ext cx="5416828" cy="43753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4FA786-BB90-2259-4825-F652C85A9C4D}"/>
              </a:ext>
            </a:extLst>
          </p:cNvPr>
          <p:cNvSpPr txBox="1"/>
          <p:nvPr/>
        </p:nvSpPr>
        <p:spPr>
          <a:xfrm>
            <a:off x="744584" y="4220516"/>
            <a:ext cx="56485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Improved EOS for symmetric matter using BES &amp; HADES data (in progress)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CF6F8-7584-D5C7-7384-5784F2EFBACC}"/>
              </a:ext>
            </a:extLst>
          </p:cNvPr>
          <p:cNvSpPr txBox="1"/>
          <p:nvPr/>
        </p:nvSpPr>
        <p:spPr>
          <a:xfrm>
            <a:off x="744584" y="5409922"/>
            <a:ext cx="1050616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FF33CC"/>
                </a:solidFill>
              </a:rPr>
              <a:t>Improvements/breakthroughs in transport model simulations!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FF33CC"/>
                </a:solidFill>
              </a:rPr>
              <a:t>Transport Model Evaluation Project.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7914F7-9671-12A3-C3DD-428C052AE3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88" t="3568" r="33649" b="50756"/>
          <a:stretch/>
        </p:blipFill>
        <p:spPr>
          <a:xfrm>
            <a:off x="1333332" y="563949"/>
            <a:ext cx="4090975" cy="35576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68653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D0E88B-3E51-B19D-3E7F-438B52969256}"/>
              </a:ext>
            </a:extLst>
          </p:cNvPr>
          <p:cNvSpPr txBox="1"/>
          <p:nvPr/>
        </p:nvSpPr>
        <p:spPr>
          <a:xfrm>
            <a:off x="2248725" y="151160"/>
            <a:ext cx="716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66"/>
                </a:solidFill>
              </a:rPr>
              <a:t>Upcoming Astrophysics Measurements/Analysis </a:t>
            </a:r>
          </a:p>
        </p:txBody>
      </p:sp>
      <p:pic>
        <p:nvPicPr>
          <p:cNvPr id="8" name="Picture 7" descr="A diagram of a mass and mass&#10;&#10;Description automatically generated">
            <a:extLst>
              <a:ext uri="{FF2B5EF4-FFF2-40B4-BE49-F238E27FC236}">
                <a16:creationId xmlns:a16="http://schemas.microsoft.com/office/drawing/2014/main" id="{2371F9F0-1DA0-B0AD-78AF-3BB6B5B9E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78" y="793554"/>
            <a:ext cx="8715854" cy="57686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0610AF-813A-86A7-28FD-C60BE96B0223}"/>
              </a:ext>
            </a:extLst>
          </p:cNvPr>
          <p:cNvSpPr txBox="1"/>
          <p:nvPr/>
        </p:nvSpPr>
        <p:spPr>
          <a:xfrm>
            <a:off x="2191337" y="3590351"/>
            <a:ext cx="3182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New NICER analysis</a:t>
            </a:r>
          </a:p>
          <a:p>
            <a:r>
              <a:rPr lang="en-US" sz="2800" dirty="0">
                <a:solidFill>
                  <a:srgbClr val="0000FF"/>
                </a:solidFill>
              </a:rPr>
              <a:t>and measurements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D1B179-66DE-321B-2C81-9AB8036E6114}"/>
              </a:ext>
            </a:extLst>
          </p:cNvPr>
          <p:cNvSpPr txBox="1"/>
          <p:nvPr/>
        </p:nvSpPr>
        <p:spPr>
          <a:xfrm>
            <a:off x="7377960" y="1309957"/>
            <a:ext cx="21048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66"/>
                </a:solidFill>
              </a:rPr>
              <a:t>New GW O4 &amp; O5 Results???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3143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A90010C-BBF8-ED1F-85C4-A386438E674F}"/>
              </a:ext>
            </a:extLst>
          </p:cNvPr>
          <p:cNvGrpSpPr/>
          <p:nvPr/>
        </p:nvGrpSpPr>
        <p:grpSpPr>
          <a:xfrm>
            <a:off x="1180261" y="941816"/>
            <a:ext cx="8656589" cy="5648308"/>
            <a:chOff x="1204430" y="994183"/>
            <a:chExt cx="8656589" cy="5648308"/>
          </a:xfrm>
        </p:grpSpPr>
        <p:pic>
          <p:nvPicPr>
            <p:cNvPr id="5" name="Picture 4" descr="Screen Clipping">
              <a:extLst>
                <a:ext uri="{FF2B5EF4-FFF2-40B4-BE49-F238E27FC236}">
                  <a16:creationId xmlns:a16="http://schemas.microsoft.com/office/drawing/2014/main" id="{7EF4F2AC-AB05-36FC-9B10-2D290EFBB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1" t="2054" r="2922" b="14177"/>
            <a:stretch/>
          </p:blipFill>
          <p:spPr>
            <a:xfrm>
              <a:off x="2851960" y="1135951"/>
              <a:ext cx="5474317" cy="4749241"/>
            </a:xfrm>
            <a:prstGeom prst="rect">
              <a:avLst/>
            </a:prstGeom>
          </p:spPr>
        </p:pic>
        <p:pic>
          <p:nvPicPr>
            <p:cNvPr id="2" name="Picture 1" descr="A diagram of a mass and mass&#10;&#10;Description automatically generated">
              <a:extLst>
                <a:ext uri="{FF2B5EF4-FFF2-40B4-BE49-F238E27FC236}">
                  <a16:creationId xmlns:a16="http://schemas.microsoft.com/office/drawing/2014/main" id="{9900A927-A2B1-DD01-60F4-9A31CD30A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430" y="994183"/>
              <a:ext cx="8656589" cy="5648308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879CC01-BF04-E85A-ADA4-9531A1B77FC5}"/>
              </a:ext>
            </a:extLst>
          </p:cNvPr>
          <p:cNvSpPr txBox="1"/>
          <p:nvPr/>
        </p:nvSpPr>
        <p:spPr>
          <a:xfrm>
            <a:off x="1152064" y="70381"/>
            <a:ext cx="985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66"/>
                </a:solidFill>
              </a:rPr>
              <a:t>Upcoming Astrophysics (NICER and GW (O4 &amp; O5)) measurements</a:t>
            </a:r>
          </a:p>
          <a:p>
            <a:pPr algn="ctr"/>
            <a:r>
              <a:rPr lang="en-US" sz="2800" dirty="0">
                <a:solidFill>
                  <a:srgbClr val="FF0066"/>
                </a:solidFill>
              </a:rPr>
              <a:t>New Bayesian Analysis?</a:t>
            </a:r>
          </a:p>
        </p:txBody>
      </p:sp>
    </p:spTree>
    <p:extLst>
      <p:ext uri="{BB962C8B-B14F-4D97-AF65-F5344CB8AC3E}">
        <p14:creationId xmlns:p14="http://schemas.microsoft.com/office/powerpoint/2010/main" val="1160110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4272" y="62356"/>
            <a:ext cx="9947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Conclusion: </a:t>
            </a:r>
            <a:r>
              <a:rPr lang="en-US" sz="4000" dirty="0">
                <a:solidFill>
                  <a:srgbClr val="FF0000"/>
                </a:solidFill>
              </a:rPr>
              <a:t>Comprehensive cold EOS is in sight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1F46C-66B8-2D55-F7CE-BD97F15023D0}"/>
              </a:ext>
            </a:extLst>
          </p:cNvPr>
          <p:cNvSpPr txBox="1"/>
          <p:nvPr/>
        </p:nvSpPr>
        <p:spPr>
          <a:xfrm>
            <a:off x="794171" y="246061"/>
            <a:ext cx="1069706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0000FF"/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Importance of including nuclear physics data (calculations) to obtain a comprehensive nuclear EOS to describe nuclei and NS.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Moving Forward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New NS measurements from LVK (O4 &amp; O5) and NICER</a:t>
            </a:r>
            <a:endParaRPr lang="en-US" sz="2800" b="1" dirty="0">
              <a:solidFill>
                <a:srgbClr val="FF0000"/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New measurements of symmetric matter constraints from Hades, BES (In progress)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Improvement of symmetry energy constraints around 1.5 to 3 rho_0 (FRIB, FRIB400, RIKEN,SIS).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Improvements/breakthroughs in transport model simulations.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4"/>
                </a:solidFill>
                <a:sym typeface="Wingdings" panose="05000000000000000000" pitchFamily="2" charset="2"/>
              </a:rPr>
              <a:t>NEW facility (FRIB400?, FAIR), NEW experiments and NEW theories to explore the golden era of neutron star physics with HIC.</a:t>
            </a:r>
          </a:p>
        </p:txBody>
      </p:sp>
      <p:pic>
        <p:nvPicPr>
          <p:cNvPr id="9" name="Picture 6" descr="http://www.phy.ornl.gov/hribf/template/doe-logo-2.jpg">
            <a:extLst>
              <a:ext uri="{FF2B5EF4-FFF2-40B4-BE49-F238E27FC236}">
                <a16:creationId xmlns:a16="http://schemas.microsoft.com/office/drawing/2014/main" id="{DD76CE56-3B5E-FEDB-A27B-D7DA860A7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367" y="5784723"/>
            <a:ext cx="2199847" cy="85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2C107F-9553-665D-A44A-02CE7AA76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5" t="14568" r="9061" b="19767"/>
          <a:stretch/>
        </p:blipFill>
        <p:spPr>
          <a:xfrm>
            <a:off x="2456715" y="5726279"/>
            <a:ext cx="2040422" cy="1020211"/>
          </a:xfrm>
          <a:prstGeom prst="rect">
            <a:avLst/>
          </a:prstGeom>
        </p:spPr>
      </p:pic>
      <p:pic>
        <p:nvPicPr>
          <p:cNvPr id="11" name="Picture 2" descr="http://www.portalnikkei.com.br/wp-content/uploads/2013/02/MEXT_ES_iPS_cell.jpg">
            <a:extLst>
              <a:ext uri="{FF2B5EF4-FFF2-40B4-BE49-F238E27FC236}">
                <a16:creationId xmlns:a16="http://schemas.microsoft.com/office/drawing/2014/main" id="{31D275C0-203C-E29B-7468-51D1909CB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6639" y="5720816"/>
            <a:ext cx="1804136" cy="104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DDFF7D2-4AC5-4B28-BB03-CF73331AB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98628" y="5666101"/>
            <a:ext cx="2627986" cy="113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08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1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E0529A-D170-4433-7A8C-1DE5251AFC80}"/>
              </a:ext>
            </a:extLst>
          </p:cNvPr>
          <p:cNvSpPr txBox="1"/>
          <p:nvPr/>
        </p:nvSpPr>
        <p:spPr>
          <a:xfrm>
            <a:off x="1256796" y="277946"/>
            <a:ext cx="7456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Panel Discussion Talking Points</a:t>
            </a:r>
            <a:r>
              <a:rPr lang="en-US" dirty="0"/>
              <a:t>:</a:t>
            </a:r>
          </a:p>
          <a:p>
            <a:pPr marL="342900" indent="-342900">
              <a:buAutoNum type="arabicPeriod"/>
            </a:pPr>
            <a:r>
              <a:rPr lang="en-US" sz="1800" b="1" dirty="0">
                <a:solidFill>
                  <a:srgbClr val="0000FF"/>
                </a:solidFill>
              </a:rPr>
              <a:t>New NS measurements from LVK (O4 &amp; O5) and NICER </a:t>
            </a:r>
          </a:p>
          <a:p>
            <a:pPr marL="342900" indent="-342900">
              <a:buAutoNum type="arabicPeriod"/>
            </a:pPr>
            <a:r>
              <a:rPr lang="en-US" b="1" dirty="0"/>
              <a:t>How to evaluate the data vs. model dependence?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4" name="Picture 3" descr="A diagram of a mass and mass&#10;&#10;Description automatically generated">
            <a:extLst>
              <a:ext uri="{FF2B5EF4-FFF2-40B4-BE49-F238E27FC236}">
                <a16:creationId xmlns:a16="http://schemas.microsoft.com/office/drawing/2014/main" id="{BF06C828-AA6E-3987-DC4F-520014FC54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77" y="1209839"/>
            <a:ext cx="8244305" cy="545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E0529A-D170-4433-7A8C-1DE5251AFC80}"/>
              </a:ext>
            </a:extLst>
          </p:cNvPr>
          <p:cNvSpPr txBox="1"/>
          <p:nvPr/>
        </p:nvSpPr>
        <p:spPr>
          <a:xfrm>
            <a:off x="431016" y="406849"/>
            <a:ext cx="112386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Talking Points:</a:t>
            </a:r>
          </a:p>
          <a:p>
            <a:r>
              <a:rPr lang="en-US" sz="2400" b="1" dirty="0"/>
              <a:t>2. Next Frontier is the Neutron Star Crust – Will Newton, Jerome </a:t>
            </a:r>
            <a:r>
              <a:rPr lang="en-US" sz="2400" b="1" dirty="0" err="1"/>
              <a:t>Marguron</a:t>
            </a:r>
            <a:endParaRPr lang="en-US" sz="2400" b="1" dirty="0"/>
          </a:p>
          <a:p>
            <a:r>
              <a:rPr lang="en-US" sz="2400" b="1" dirty="0"/>
              <a:t>	Reserved for future panel discussions</a:t>
            </a:r>
          </a:p>
          <a:p>
            <a:r>
              <a:rPr lang="en-US" sz="2400" b="1" dirty="0"/>
              <a:t>3. Low Density (0.5</a:t>
            </a:r>
            <a:r>
              <a:rPr lang="en-US" sz="2400" b="1" dirty="0">
                <a:latin typeface="Symbol" panose="05050102010706020507" pitchFamily="18" charset="2"/>
              </a:rPr>
              <a:t>r</a:t>
            </a:r>
            <a:r>
              <a:rPr lang="en-US" sz="2400" b="1" baseline="-25000" dirty="0"/>
              <a:t>0</a:t>
            </a:r>
            <a:r>
              <a:rPr lang="en-US" sz="2400" b="1" dirty="0"/>
              <a:t> – </a:t>
            </a:r>
            <a:r>
              <a:rPr lang="en-US" sz="2400" b="1" dirty="0">
                <a:latin typeface="Symbol" panose="05050102010706020507" pitchFamily="18" charset="2"/>
              </a:rPr>
              <a:t>r</a:t>
            </a:r>
            <a:r>
              <a:rPr lang="en-US" sz="2400" b="1" baseline="-25000" dirty="0"/>
              <a:t>0</a:t>
            </a:r>
            <a:r>
              <a:rPr lang="en-US" sz="2400" b="1" dirty="0"/>
              <a:t>) constraints improvements – </a:t>
            </a:r>
          </a:p>
          <a:p>
            <a:r>
              <a:rPr lang="en-US" sz="2400" b="1" dirty="0"/>
              <a:t>	NS and Nuclides properties</a:t>
            </a:r>
          </a:p>
          <a:p>
            <a:r>
              <a:rPr lang="en-US" sz="2400" b="1" dirty="0"/>
              <a:t>	a. PREX/CREX – not so relevant to EOS but may be important in general 			nuclear theory  (Betty’s bias) – other radii measurements (discussed yesterday)</a:t>
            </a:r>
          </a:p>
          <a:p>
            <a:r>
              <a:rPr lang="en-US" sz="2400" b="1" dirty="0"/>
              <a:t>	b. dipole polarizability sensitive to density </a:t>
            </a:r>
            <a:r>
              <a:rPr lang="en-US" sz="2400" b="1" dirty="0">
                <a:latin typeface="Symbol" panose="05050102010706020507" pitchFamily="18" charset="2"/>
              </a:rPr>
              <a:t>r</a:t>
            </a:r>
            <a:r>
              <a:rPr lang="en-US" sz="2400" b="1" dirty="0"/>
              <a:t>~0.5</a:t>
            </a:r>
            <a:r>
              <a:rPr lang="en-US" sz="2400" b="1" dirty="0">
                <a:latin typeface="Symbol" panose="05050102010706020507" pitchFamily="18" charset="2"/>
              </a:rPr>
              <a:t>r</a:t>
            </a:r>
            <a:r>
              <a:rPr lang="en-US" sz="2400" b="1" baseline="-25000" dirty="0"/>
              <a:t>0</a:t>
            </a:r>
            <a:r>
              <a:rPr lang="en-US" sz="2400" b="1" dirty="0">
                <a:solidFill>
                  <a:srgbClr val="00B050"/>
                </a:solidFill>
              </a:rPr>
              <a:t> (PRC 92, 031301(R) 			(2015)) </a:t>
            </a:r>
            <a:r>
              <a:rPr lang="en-US" sz="2400" b="1" dirty="0"/>
              <a:t>Need confirmation!</a:t>
            </a:r>
          </a:p>
          <a:p>
            <a:r>
              <a:rPr lang="en-US" sz="2400" b="1" dirty="0"/>
              <a:t>	c. Inclusion of other observables from scattering?</a:t>
            </a:r>
          </a:p>
          <a:p>
            <a:r>
              <a:rPr lang="en-US" sz="2400" b="1" dirty="0"/>
              <a:t>	HIC experiments at low energy – Kyle Brown</a:t>
            </a:r>
          </a:p>
        </p:txBody>
      </p:sp>
    </p:spTree>
    <p:extLst>
      <p:ext uri="{BB962C8B-B14F-4D97-AF65-F5344CB8AC3E}">
        <p14:creationId xmlns:p14="http://schemas.microsoft.com/office/powerpoint/2010/main" val="1681600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E0529A-D170-4433-7A8C-1DE5251AFC80}"/>
              </a:ext>
            </a:extLst>
          </p:cNvPr>
          <p:cNvSpPr txBox="1"/>
          <p:nvPr/>
        </p:nvSpPr>
        <p:spPr>
          <a:xfrm>
            <a:off x="431016" y="406849"/>
            <a:ext cx="11238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Talking Points:</a:t>
            </a:r>
          </a:p>
          <a:p>
            <a:r>
              <a:rPr lang="en-US" sz="2400" b="1" dirty="0"/>
              <a:t>4. Intermediate Density (1.5 </a:t>
            </a:r>
            <a:r>
              <a:rPr lang="en-US" sz="2400" b="1" dirty="0">
                <a:latin typeface="Symbol" panose="05050102010706020507" pitchFamily="18" charset="2"/>
              </a:rPr>
              <a:t>r</a:t>
            </a:r>
            <a:r>
              <a:rPr lang="en-US" sz="2400" b="1" baseline="-25000" dirty="0"/>
              <a:t>0 </a:t>
            </a:r>
            <a:r>
              <a:rPr lang="en-US" sz="2400" b="1" dirty="0"/>
              <a:t>-3</a:t>
            </a:r>
            <a:r>
              <a:rPr lang="en-US" sz="2400" b="1" dirty="0">
                <a:latin typeface="Symbol" panose="05050102010706020507" pitchFamily="18" charset="2"/>
              </a:rPr>
              <a:t>r</a:t>
            </a:r>
            <a:r>
              <a:rPr lang="en-US" sz="2400" b="1" baseline="-25000" dirty="0"/>
              <a:t>0</a:t>
            </a:r>
            <a:r>
              <a:rPr lang="en-US" sz="2400" b="1" dirty="0"/>
              <a:t>) – Heavy Ion Collisions</a:t>
            </a:r>
          </a:p>
          <a:p>
            <a:r>
              <a:rPr lang="en-US" sz="2400" b="1" dirty="0"/>
              <a:t>	</a:t>
            </a:r>
          </a:p>
          <a:p>
            <a:r>
              <a:rPr lang="en-US" sz="2400" b="1" dirty="0"/>
              <a:t>	a. Symmetric matter – urgently need updates of DLL constraints </a:t>
            </a:r>
          </a:p>
          <a:p>
            <a:r>
              <a:rPr lang="en-US" sz="2400" b="1" dirty="0"/>
              <a:t>	b. New (existing) data from BES and Hades </a:t>
            </a:r>
          </a:p>
          <a:p>
            <a:r>
              <a:rPr lang="en-US" sz="2400" b="1" dirty="0"/>
              <a:t>	c. Valid transport model</a:t>
            </a:r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830D65A2-CECD-91DC-9DFE-83055AA0E5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4" b="52424"/>
          <a:stretch/>
        </p:blipFill>
        <p:spPr>
          <a:xfrm>
            <a:off x="1312444" y="2760795"/>
            <a:ext cx="4406398" cy="3836106"/>
          </a:xfrm>
          <a:prstGeom prst="rect">
            <a:avLst/>
          </a:prstGeom>
        </p:spPr>
      </p:pic>
      <p:pic>
        <p:nvPicPr>
          <p:cNvPr id="5" name="Picture 4" descr="A graph of baryon density&#10;&#10;Description automatically generated">
            <a:extLst>
              <a:ext uri="{FF2B5EF4-FFF2-40B4-BE49-F238E27FC236}">
                <a16:creationId xmlns:a16="http://schemas.microsoft.com/office/drawing/2014/main" id="{D493CA65-94C4-D514-D0E9-0E5E43506C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6" y="2370001"/>
            <a:ext cx="5416828" cy="4375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F1CC43-CE62-8441-7219-96E2D1BCB7D8}"/>
              </a:ext>
            </a:extLst>
          </p:cNvPr>
          <p:cNvSpPr txBox="1"/>
          <p:nvPr/>
        </p:nvSpPr>
        <p:spPr>
          <a:xfrm>
            <a:off x="7846704" y="2000669"/>
            <a:ext cx="6095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Sorenson et al., PPNP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/>
              </a:rPr>
              <a:t>134 (2024) 104080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798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35F2D9-2F63-C42A-BA31-782DCDC33A54}"/>
              </a:ext>
            </a:extLst>
          </p:cNvPr>
          <p:cNvSpPr txBox="1"/>
          <p:nvPr/>
        </p:nvSpPr>
        <p:spPr>
          <a:xfrm>
            <a:off x="490199" y="243087"/>
            <a:ext cx="1129076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5.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sz="2800" b="1" dirty="0">
                <a:solidFill>
                  <a:srgbClr val="0000FF"/>
                </a:solidFill>
              </a:rPr>
              <a:t>Improvement of symmetry energy constraints around 1.5 to 3</a:t>
            </a:r>
            <a:r>
              <a:rPr lang="en-US" sz="2800" b="1" dirty="0">
                <a:latin typeface="Symbol" panose="05050102010706020507" pitchFamily="18" charset="2"/>
              </a:rPr>
              <a:t>r</a:t>
            </a:r>
            <a:r>
              <a:rPr lang="en-US" sz="2800" b="1" baseline="-25000" dirty="0"/>
              <a:t>0</a:t>
            </a:r>
          </a:p>
          <a:p>
            <a:r>
              <a:rPr lang="en-US" sz="2800" b="1" baseline="-25000" dirty="0">
                <a:solidFill>
                  <a:srgbClr val="0000FF"/>
                </a:solidFill>
              </a:rPr>
              <a:t>	</a:t>
            </a:r>
            <a:r>
              <a:rPr lang="en-US" sz="2800" b="1" dirty="0">
                <a:solidFill>
                  <a:srgbClr val="0000FF"/>
                </a:solidFill>
              </a:rPr>
              <a:t>a. ASYEOSII collaboration n/H yield ratios measurements -- symmetry energy </a:t>
            </a:r>
            <a:r>
              <a:rPr lang="en-US" sz="2800" b="1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0000FF"/>
                </a:solidFill>
              </a:rPr>
              <a:t>scheduled in March 2025 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	b. </a:t>
            </a:r>
            <a:r>
              <a:rPr lang="en-US" sz="2800" b="1" dirty="0" err="1">
                <a:solidFill>
                  <a:srgbClr val="0000FF"/>
                </a:solidFill>
              </a:rPr>
              <a:t>SpiRIT</a:t>
            </a:r>
            <a:r>
              <a:rPr lang="en-US" sz="2800" b="1" dirty="0">
                <a:solidFill>
                  <a:srgbClr val="0000FF"/>
                </a:solidFill>
              </a:rPr>
              <a:t> II (</a:t>
            </a:r>
            <a:r>
              <a:rPr lang="en-US" sz="2800" b="1" dirty="0" err="1">
                <a:solidFill>
                  <a:srgbClr val="0000FF"/>
                </a:solidFill>
              </a:rPr>
              <a:t>SpiRIT</a:t>
            </a:r>
            <a:r>
              <a:rPr lang="en-US" sz="2800" b="1" dirty="0">
                <a:solidFill>
                  <a:srgbClr val="0000FF"/>
                </a:solidFill>
              </a:rPr>
              <a:t> I is 108Sn+112Sn &amp; 132Sn+124Sn at 270 MeV)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		a. 124Xe+112Sn at 370 MeV (finished in June)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		b. 136Xe+124Sn at 370 MeV (scheduled in October, 2024)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		c.  Should have results in ~18 month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6. Is L vs S0 a good representation of the EOS?</a:t>
            </a:r>
          </a:p>
        </p:txBody>
      </p:sp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E2B69F25-504E-D361-9A54-92B905BD5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6" y="3714513"/>
            <a:ext cx="2037722" cy="3042069"/>
          </a:xfrm>
          <a:prstGeom prst="rect">
            <a:avLst/>
          </a:prstGeom>
        </p:spPr>
      </p:pic>
      <p:sp>
        <p:nvSpPr>
          <p:cNvPr id="5" name="Right Arrow 3">
            <a:extLst>
              <a:ext uri="{FF2B5EF4-FFF2-40B4-BE49-F238E27FC236}">
                <a16:creationId xmlns:a16="http://schemas.microsoft.com/office/drawing/2014/main" id="{453C1044-A0DC-B077-FD19-8F063B851740}"/>
              </a:ext>
            </a:extLst>
          </p:cNvPr>
          <p:cNvSpPr/>
          <p:nvPr/>
        </p:nvSpPr>
        <p:spPr>
          <a:xfrm>
            <a:off x="3684160" y="4513362"/>
            <a:ext cx="3331300" cy="4000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0822C-85D7-C165-2725-A4B3B01F2C6F}"/>
              </a:ext>
            </a:extLst>
          </p:cNvPr>
          <p:cNvSpPr txBox="1"/>
          <p:nvPr/>
        </p:nvSpPr>
        <p:spPr>
          <a:xfrm>
            <a:off x="732280" y="4715047"/>
            <a:ext cx="322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73037-CF61-AAC2-183B-D2C6AF9A0C57}"/>
              </a:ext>
            </a:extLst>
          </p:cNvPr>
          <p:cNvSpPr txBox="1"/>
          <p:nvPr/>
        </p:nvSpPr>
        <p:spPr>
          <a:xfrm>
            <a:off x="2957831" y="6143427"/>
            <a:ext cx="56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</a:t>
            </a:r>
            <a:r>
              <a:rPr lang="en-US" sz="3200" b="1" baseline="-25000" dirty="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7BED94-8205-CFE4-5479-DFA543DE1E82}"/>
              </a:ext>
            </a:extLst>
          </p:cNvPr>
          <p:cNvSpPr txBox="1"/>
          <p:nvPr/>
        </p:nvSpPr>
        <p:spPr>
          <a:xfrm>
            <a:off x="4498130" y="4803843"/>
            <a:ext cx="23124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Lynch and Tsang, PLB 830,137098 (2022)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32D5AE-2ECF-A080-C899-D425F270C3EF}"/>
              </a:ext>
            </a:extLst>
          </p:cNvPr>
          <p:cNvGrpSpPr/>
          <p:nvPr/>
        </p:nvGrpSpPr>
        <p:grpSpPr>
          <a:xfrm>
            <a:off x="7332505" y="3307466"/>
            <a:ext cx="4596432" cy="3420736"/>
            <a:chOff x="344517" y="1073940"/>
            <a:chExt cx="6622209" cy="5784060"/>
          </a:xfrm>
        </p:grpSpPr>
        <p:pic>
          <p:nvPicPr>
            <p:cNvPr id="13" name="Picture 12" descr="Screen Clipping">
              <a:extLst>
                <a:ext uri="{FF2B5EF4-FFF2-40B4-BE49-F238E27FC236}">
                  <a16:creationId xmlns:a16="http://schemas.microsoft.com/office/drawing/2014/main" id="{0774D91D-8CD6-B688-4F6E-15CD54391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17" y="1073940"/>
              <a:ext cx="6622209" cy="578406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6A85B-2D13-6B6D-E69F-7E4236338AE0}"/>
                </a:ext>
              </a:extLst>
            </p:cNvPr>
            <p:cNvSpPr/>
            <p:nvPr/>
          </p:nvSpPr>
          <p:spPr>
            <a:xfrm>
              <a:off x="1400432" y="3451654"/>
              <a:ext cx="1276865" cy="337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658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88633" y="170462"/>
            <a:ext cx="815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Equation of State and Dynamics of the Merger </a:t>
            </a:r>
          </a:p>
        </p:txBody>
      </p:sp>
      <p:pic>
        <p:nvPicPr>
          <p:cNvPr id="9" name="Content Placeholder 3"/>
          <p:cNvPicPr>
            <a:picLocks noGr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"/>
          <a:stretch/>
        </p:blipFill>
        <p:spPr bwMode="auto">
          <a:xfrm>
            <a:off x="4884921" y="937981"/>
            <a:ext cx="7307079" cy="434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5693334" y="661756"/>
            <a:ext cx="822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da-DK" altLang="en-US" sz="1200" dirty="0">
                <a:latin typeface="Arial" panose="020B0604020202020204" pitchFamily="34" charset="0"/>
              </a:rPr>
              <a:t>D Kasen </a:t>
            </a:r>
            <a:r>
              <a:rPr lang="da-DK" altLang="en-US" sz="1200" i="1" dirty="0">
                <a:latin typeface="Arial" panose="020B0604020202020204" pitchFamily="34" charset="0"/>
              </a:rPr>
              <a:t>et al. Nature</a:t>
            </a:r>
            <a:r>
              <a:rPr lang="da-DK" altLang="en-US" sz="1200" dirty="0">
                <a:latin typeface="Arial" panose="020B0604020202020204" pitchFamily="34" charset="0"/>
              </a:rPr>
              <a:t> </a:t>
            </a:r>
            <a:r>
              <a:rPr lang="fr-FR" altLang="en-US" sz="1200" b="1" dirty="0">
                <a:latin typeface="Arial" panose="020B0604020202020204" pitchFamily="34" charset="0"/>
              </a:rPr>
              <a:t>551, </a:t>
            </a:r>
            <a:r>
              <a:rPr lang="da-DK" altLang="en-US" sz="1200" dirty="0">
                <a:latin typeface="Arial" panose="020B0604020202020204" pitchFamily="34" charset="0"/>
              </a:rPr>
              <a:t>80–84 (2017) doi:10.1038/nature24453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" y="937981"/>
            <a:ext cx="4728239" cy="4236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76826-4D80-D91F-A793-36212ED4C3E9}"/>
              </a:ext>
            </a:extLst>
          </p:cNvPr>
          <p:cNvSpPr txBox="1"/>
          <p:nvPr/>
        </p:nvSpPr>
        <p:spPr>
          <a:xfrm>
            <a:off x="77185" y="5464890"/>
            <a:ext cx="122080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Tidal deformation of the Neutron Star yield information on properties of neutron star e.g. how big, how massive and how much can the matter be compressed?</a:t>
            </a:r>
          </a:p>
          <a:p>
            <a:r>
              <a:rPr 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Fate of a Neutron Star Merger: n-star, black hole or transient? Nucleosynthesis?</a:t>
            </a:r>
          </a:p>
          <a:p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84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35F2D9-2F63-C42A-BA31-782DCDC33A54}"/>
              </a:ext>
            </a:extLst>
          </p:cNvPr>
          <p:cNvSpPr txBox="1"/>
          <p:nvPr/>
        </p:nvSpPr>
        <p:spPr>
          <a:xfrm>
            <a:off x="490199" y="243087"/>
            <a:ext cx="1129076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6. Weakest Links: transport model simulations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7. Transport Model Evaluation Projects (TMEP); 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	Meeting of Transport theorists from Asia, Europe and US to understand differences in different transport models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	Under controlled conditions (e.g. collisions in a box), most “good” models agree to within 10%. However in open systems such as realistic collisions of nuclei, the discrepancies persist.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8. How to prioritize and recruit people-power to attack the model problems -- Agnieszka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63307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3" t="41333" r="12903" b="3224"/>
          <a:stretch/>
        </p:blipFill>
        <p:spPr>
          <a:xfrm>
            <a:off x="554038" y="415873"/>
            <a:ext cx="5436973" cy="1558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8" y="3108532"/>
            <a:ext cx="5636317" cy="33068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3924" y="5769074"/>
            <a:ext cx="1767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Pre-Nusym2019 </a:t>
            </a:r>
            <a:r>
              <a:rPr lang="en-US" dirty="0" err="1">
                <a:solidFill>
                  <a:schemeClr val="bg1"/>
                </a:solidFill>
              </a:rPr>
              <a:t>Zuhai</a:t>
            </a:r>
            <a:r>
              <a:rPr lang="en-US" dirty="0">
                <a:solidFill>
                  <a:schemeClr val="bg1"/>
                </a:solidFill>
              </a:rPr>
              <a:t>, China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1356" y="1984650"/>
            <a:ext cx="8240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Transport Models Evaluation Project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72164" y="2876544"/>
            <a:ext cx="40170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Maria Colonna</a:t>
            </a:r>
          </a:p>
          <a:p>
            <a:r>
              <a:rPr lang="en-US" dirty="0"/>
              <a:t>Dan </a:t>
            </a:r>
            <a:r>
              <a:rPr lang="en-US" dirty="0" err="1"/>
              <a:t>Cozma</a:t>
            </a:r>
            <a:endParaRPr lang="en-US" dirty="0"/>
          </a:p>
          <a:p>
            <a:r>
              <a:rPr lang="en-US" dirty="0" err="1"/>
              <a:t>Pawel</a:t>
            </a:r>
            <a:r>
              <a:rPr lang="en-US" dirty="0"/>
              <a:t> </a:t>
            </a:r>
            <a:r>
              <a:rPr lang="en-US" dirty="0" err="1"/>
              <a:t>Danielewicz</a:t>
            </a:r>
            <a:endParaRPr lang="en-US" dirty="0"/>
          </a:p>
          <a:p>
            <a:r>
              <a:rPr lang="en-US" dirty="0" err="1"/>
              <a:t>Natsumi</a:t>
            </a:r>
            <a:r>
              <a:rPr lang="en-US" dirty="0"/>
              <a:t> </a:t>
            </a:r>
            <a:r>
              <a:rPr lang="en-US" dirty="0" err="1"/>
              <a:t>Ikeno</a:t>
            </a:r>
            <a:endParaRPr lang="en-US" dirty="0"/>
          </a:p>
          <a:p>
            <a:r>
              <a:rPr lang="en-US" dirty="0" err="1"/>
              <a:t>CheMing</a:t>
            </a:r>
            <a:r>
              <a:rPr lang="en-US" dirty="0"/>
              <a:t> </a:t>
            </a:r>
            <a:r>
              <a:rPr lang="en-US" dirty="0" err="1"/>
              <a:t>Ko</a:t>
            </a:r>
            <a:endParaRPr lang="en-US" dirty="0"/>
          </a:p>
          <a:p>
            <a:r>
              <a:rPr lang="en-US" dirty="0"/>
              <a:t>Bill Lynch</a:t>
            </a:r>
          </a:p>
          <a:p>
            <a:r>
              <a:rPr lang="en-US" dirty="0"/>
              <a:t>Akira Ono</a:t>
            </a:r>
          </a:p>
          <a:p>
            <a:r>
              <a:rPr lang="en-US" dirty="0"/>
              <a:t>Jun So</a:t>
            </a:r>
          </a:p>
          <a:p>
            <a:r>
              <a:rPr lang="en-US" dirty="0"/>
              <a:t>Betty Tsang</a:t>
            </a:r>
          </a:p>
          <a:p>
            <a:r>
              <a:rPr lang="en-US" dirty="0"/>
              <a:t>Hermann </a:t>
            </a:r>
            <a:r>
              <a:rPr lang="en-US" dirty="0" err="1"/>
              <a:t>Wolter</a:t>
            </a:r>
            <a:endParaRPr lang="en-US" dirty="0"/>
          </a:p>
          <a:p>
            <a:r>
              <a:rPr lang="en-US" dirty="0"/>
              <a:t>Jun </a:t>
            </a:r>
            <a:r>
              <a:rPr lang="en-US" dirty="0" err="1"/>
              <a:t>Xu</a:t>
            </a:r>
            <a:endParaRPr lang="en-US" dirty="0"/>
          </a:p>
          <a:p>
            <a:r>
              <a:rPr lang="en-US" dirty="0" err="1"/>
              <a:t>YingXun</a:t>
            </a:r>
            <a:r>
              <a:rPr lang="en-US" dirty="0"/>
              <a:t> Zhang</a:t>
            </a:r>
          </a:p>
          <a:p>
            <a:r>
              <a:rPr lang="en-US" dirty="0"/>
              <a:t>Zhen Zhang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97828" y="290228"/>
            <a:ext cx="1524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Nusym2018 </a:t>
            </a:r>
            <a:r>
              <a:rPr lang="en-US" dirty="0" err="1"/>
              <a:t>Busan</a:t>
            </a:r>
            <a:r>
              <a:rPr lang="en-US" dirty="0"/>
              <a:t>, Korea</a:t>
            </a:r>
          </a:p>
        </p:txBody>
      </p:sp>
      <p:sp>
        <p:nvSpPr>
          <p:cNvPr id="7" name="Rectangle 6"/>
          <p:cNvSpPr/>
          <p:nvPr/>
        </p:nvSpPr>
        <p:spPr>
          <a:xfrm>
            <a:off x="8219303" y="2876544"/>
            <a:ext cx="2331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Weekly Zoom meeting (Wed @8 AM)</a:t>
            </a: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831" y="3938168"/>
            <a:ext cx="3838819" cy="21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80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24" y="326005"/>
            <a:ext cx="5648734" cy="4244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91" y="4523752"/>
            <a:ext cx="2754645" cy="2207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3AD62F-4074-BFFB-4885-F18A33833005}"/>
              </a:ext>
            </a:extLst>
          </p:cNvPr>
          <p:cNvSpPr txBox="1"/>
          <p:nvPr/>
        </p:nvSpPr>
        <p:spPr>
          <a:xfrm>
            <a:off x="1111774" y="860505"/>
            <a:ext cx="23676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EOS from NS merger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9A05A-BD43-9658-CC69-A1375B2ACF33}"/>
              </a:ext>
            </a:extLst>
          </p:cNvPr>
          <p:cNvSpPr txBox="1"/>
          <p:nvPr/>
        </p:nvSpPr>
        <p:spPr>
          <a:xfrm>
            <a:off x="1197986" y="141339"/>
            <a:ext cx="4187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Abbott et al., Rev. Lett. 119, 161101 (2017)</a:t>
            </a:r>
          </a:p>
        </p:txBody>
      </p:sp>
      <p:pic>
        <p:nvPicPr>
          <p:cNvPr id="17" name="Picture 16" descr="A graph of different numbers&#10;&#10;Description automatically generated with medium confidence">
            <a:extLst>
              <a:ext uri="{FF2B5EF4-FFF2-40B4-BE49-F238E27FC236}">
                <a16:creationId xmlns:a16="http://schemas.microsoft.com/office/drawing/2014/main" id="{C38DA271-2E06-4F4D-81AA-24B6D88FB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44" y="1229837"/>
            <a:ext cx="5978832" cy="483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6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32" y="81924"/>
            <a:ext cx="4656771" cy="43267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45" y="4598099"/>
            <a:ext cx="2754645" cy="2207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D2F2BB-4217-EFA2-9670-2825ACD39DAB}"/>
              </a:ext>
            </a:extLst>
          </p:cNvPr>
          <p:cNvSpPr txBox="1"/>
          <p:nvPr/>
        </p:nvSpPr>
        <p:spPr>
          <a:xfrm>
            <a:off x="2425255" y="3205367"/>
            <a:ext cx="23676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EOS from NS merger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7DF5C5-0D62-5A18-3B46-0301584ACF91}"/>
              </a:ext>
            </a:extLst>
          </p:cNvPr>
          <p:cNvGrpSpPr/>
          <p:nvPr/>
        </p:nvGrpSpPr>
        <p:grpSpPr>
          <a:xfrm>
            <a:off x="6026617" y="48507"/>
            <a:ext cx="4970697" cy="6843574"/>
            <a:chOff x="6026617" y="48507"/>
            <a:chExt cx="4970697" cy="684357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F81CFC-7884-10FF-5F48-8D9AE48299BA}"/>
                </a:ext>
              </a:extLst>
            </p:cNvPr>
            <p:cNvSpPr txBox="1"/>
            <p:nvPr/>
          </p:nvSpPr>
          <p:spPr>
            <a:xfrm>
              <a:off x="8682378" y="2516410"/>
              <a:ext cx="170210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EOS from MR measurements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A9113EC-240F-2235-81BC-E4041A7231E9}"/>
                </a:ext>
              </a:extLst>
            </p:cNvPr>
            <p:cNvGrpSpPr/>
            <p:nvPr/>
          </p:nvGrpSpPr>
          <p:grpSpPr>
            <a:xfrm>
              <a:off x="6026617" y="48507"/>
              <a:ext cx="4970697" cy="6843574"/>
              <a:chOff x="6284422" y="-52198"/>
              <a:chExt cx="4970697" cy="6843574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DCB1FA17-CF6D-A5DF-E744-0E8BF596CE36}"/>
                  </a:ext>
                </a:extLst>
              </p:cNvPr>
              <p:cNvGrpSpPr/>
              <p:nvPr/>
            </p:nvGrpSpPr>
            <p:grpSpPr>
              <a:xfrm>
                <a:off x="6284422" y="-52198"/>
                <a:ext cx="4910917" cy="6843574"/>
                <a:chOff x="6284422" y="-52198"/>
                <a:chExt cx="4910917" cy="6843574"/>
              </a:xfrm>
            </p:grpSpPr>
            <p:pic>
              <p:nvPicPr>
                <p:cNvPr id="13" name="Picture 12" descr="Screen Clipping"/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191"/>
                <a:stretch/>
              </p:blipFill>
              <p:spPr>
                <a:xfrm>
                  <a:off x="6284422" y="-52198"/>
                  <a:ext cx="4598422" cy="4234019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15093" y="4282143"/>
                  <a:ext cx="1613668" cy="1293223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646283EA-6094-468A-368C-583FF7D14D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16370" y="4282143"/>
                  <a:ext cx="2030294" cy="1294228"/>
                </a:xfrm>
                <a:prstGeom prst="rect">
                  <a:avLst/>
                </a:prstGeom>
              </p:spPr>
            </p:pic>
            <p:pic>
              <p:nvPicPr>
                <p:cNvPr id="12" name="Picture 11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326B4431-283B-EE61-F2A6-FCC9A5638D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94764" y="5675688"/>
                  <a:ext cx="4600575" cy="1115688"/>
                </a:xfrm>
                <a:prstGeom prst="rect">
                  <a:avLst/>
                </a:prstGeom>
              </p:spPr>
            </p:pic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2EF11E-8522-B0C3-C899-7F8C073A6C04}"/>
                  </a:ext>
                </a:extLst>
              </p:cNvPr>
              <p:cNvSpPr txBox="1"/>
              <p:nvPr/>
            </p:nvSpPr>
            <p:spPr>
              <a:xfrm rot="5400000">
                <a:off x="8860485" y="2091926"/>
                <a:ext cx="44199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1800" dirty="0">
                    <a:solidFill>
                      <a:srgbClr val="FE7A7A"/>
                    </a:solidFill>
                  </a:rPr>
                  <a:t>Legred et al., Phys. Rev. D 104, 063003 (2021)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5817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32" y="81924"/>
            <a:ext cx="4656771" cy="4326764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"/>
          <a:stretch/>
        </p:blipFill>
        <p:spPr>
          <a:xfrm>
            <a:off x="6284422" y="-52198"/>
            <a:ext cx="4598422" cy="4234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5A971E-177A-B549-F4AE-DE0A21157544}"/>
              </a:ext>
            </a:extLst>
          </p:cNvPr>
          <p:cNvSpPr txBox="1"/>
          <p:nvPr/>
        </p:nvSpPr>
        <p:spPr>
          <a:xfrm>
            <a:off x="218445" y="4776330"/>
            <a:ext cx="114673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rgbClr val="0000FF"/>
                </a:solidFill>
              </a:rPr>
              <a:t>Without Nuclear Physics input (i.e. </a:t>
            </a:r>
            <a:r>
              <a:rPr lang="en-US" sz="2800" dirty="0" err="1">
                <a:solidFill>
                  <a:srgbClr val="0000FF"/>
                </a:solidFill>
              </a:rPr>
              <a:t>Skyrme</a:t>
            </a:r>
            <a:r>
              <a:rPr lang="en-US" sz="2800" dirty="0">
                <a:solidFill>
                  <a:srgbClr val="0000FF"/>
                </a:solidFill>
              </a:rPr>
              <a:t> interactions), uncertainties from constraints with Astrophysics observation alone is large at low density.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00FF"/>
                </a:solidFill>
              </a:rPr>
              <a:t>Can one extend the EOS &gt;&gt;4  rho_0?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2AB43-F66F-D192-5461-C44EEB1B4191}"/>
              </a:ext>
            </a:extLst>
          </p:cNvPr>
          <p:cNvSpPr txBox="1"/>
          <p:nvPr/>
        </p:nvSpPr>
        <p:spPr>
          <a:xfrm>
            <a:off x="2425255" y="3205367"/>
            <a:ext cx="23676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EOS from NS merger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5CF12C-F010-75A3-9475-BD644404FD38}"/>
              </a:ext>
            </a:extLst>
          </p:cNvPr>
          <p:cNvSpPr txBox="1"/>
          <p:nvPr/>
        </p:nvSpPr>
        <p:spPr>
          <a:xfrm>
            <a:off x="9033210" y="2841919"/>
            <a:ext cx="17021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EOS from MR measurements</a:t>
            </a:r>
          </a:p>
        </p:txBody>
      </p:sp>
    </p:spTree>
    <p:extLst>
      <p:ext uri="{BB962C8B-B14F-4D97-AF65-F5344CB8AC3E}">
        <p14:creationId xmlns:p14="http://schemas.microsoft.com/office/powerpoint/2010/main" val="623267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54"/>
          <a:stretch/>
        </p:blipFill>
        <p:spPr>
          <a:xfrm>
            <a:off x="7821149" y="3188443"/>
            <a:ext cx="3791732" cy="35144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7639" y="193130"/>
            <a:ext cx="7903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The </a:t>
            </a:r>
            <a:r>
              <a:rPr lang="en-US" sz="3200" dirty="0" err="1">
                <a:solidFill>
                  <a:srgbClr val="0000FF"/>
                </a:solidFill>
              </a:rPr>
              <a:t>Nucear</a:t>
            </a:r>
            <a:r>
              <a:rPr lang="en-US" sz="3200" dirty="0">
                <a:solidFill>
                  <a:srgbClr val="0000FF"/>
                </a:solidFill>
              </a:rPr>
              <a:t> Equation of State</a:t>
            </a:r>
          </a:p>
          <a:p>
            <a:endParaRPr lang="en-US" sz="3200" dirty="0">
              <a:solidFill>
                <a:srgbClr val="00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4775" y="1817247"/>
            <a:ext cx="4358071" cy="1221854"/>
            <a:chOff x="1597838" y="-169716"/>
            <a:chExt cx="3345599" cy="914400"/>
          </a:xfrm>
        </p:grpSpPr>
        <p:sp>
          <p:nvSpPr>
            <p:cNvPr id="8" name="TextBox 5"/>
            <p:cNvSpPr txBox="1"/>
            <p:nvPr/>
          </p:nvSpPr>
          <p:spPr>
            <a:xfrm>
              <a:off x="2484406" y="-136607"/>
              <a:ext cx="2459031" cy="829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Christian Drischler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FF33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Chiral Effective Field Theory</a:t>
              </a:r>
              <a:endPara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838" y="-169716"/>
              <a:ext cx="914400" cy="914400"/>
            </a:xfrm>
            <a:prstGeom prst="rect">
              <a:avLst/>
            </a:prstGeom>
          </p:spPr>
        </p:pic>
      </p:grp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3"/>
          <a:stretch/>
        </p:blipFill>
        <p:spPr>
          <a:xfrm>
            <a:off x="474072" y="3202629"/>
            <a:ext cx="7490617" cy="34622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16903" y="3333403"/>
            <a:ext cx="27437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Symmetry Energy=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Energy difference between pure neutron matter and symmetric nuclear matter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B2427D-DF41-E5AA-A952-F96D7E4E6B85}"/>
              </a:ext>
            </a:extLst>
          </p:cNvPr>
          <p:cNvGrpSpPr/>
          <p:nvPr/>
        </p:nvGrpSpPr>
        <p:grpSpPr>
          <a:xfrm>
            <a:off x="1072657" y="784606"/>
            <a:ext cx="9718874" cy="891829"/>
            <a:chOff x="266671" y="39041"/>
            <a:chExt cx="9718874" cy="8918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7BE6AF-375E-A351-A57D-29F78E6A2952}"/>
                </a:ext>
              </a:extLst>
            </p:cNvPr>
            <p:cNvSpPr txBox="1"/>
            <p:nvPr/>
          </p:nvSpPr>
          <p:spPr>
            <a:xfrm>
              <a:off x="266671" y="39041"/>
              <a:ext cx="97188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ymbol" panose="05050102010706020507" pitchFamily="18" charset="2"/>
                </a:rPr>
                <a:t>e</a:t>
              </a:r>
              <a:r>
                <a:rPr lang="en-US" sz="3200" dirty="0">
                  <a:solidFill>
                    <a:srgbClr val="FF0000"/>
                  </a:solidFill>
                </a:rPr>
                <a:t>(</a:t>
              </a:r>
              <a:r>
                <a:rPr lang="en-US" sz="3200" dirty="0" err="1">
                  <a:solidFill>
                    <a:srgbClr val="FF0000"/>
                  </a:solidFill>
                  <a:latin typeface="Symbol" panose="05050102010706020507" pitchFamily="18" charset="2"/>
                </a:rPr>
                <a:t>r</a:t>
              </a:r>
              <a:r>
                <a:rPr lang="en-US" sz="3200" dirty="0" err="1">
                  <a:solidFill>
                    <a:srgbClr val="FF0000"/>
                  </a:solidFill>
                </a:rPr>
                <a:t>,</a:t>
              </a:r>
              <a:r>
                <a:rPr lang="en-US" sz="3200" dirty="0" err="1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en-US" sz="3200" dirty="0">
                  <a:solidFill>
                    <a:srgbClr val="FF0000"/>
                  </a:solidFill>
                </a:rPr>
                <a:t>=1)=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Symbol" panose="05050102010706020507" pitchFamily="18" charset="2"/>
                </a:rPr>
                <a:t>e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(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  <a:latin typeface="Symbol" panose="05050102010706020507" pitchFamily="18" charset="2"/>
                </a:rPr>
                <a:t>r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,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  <a:latin typeface="Symbol" panose="05050102010706020507" pitchFamily="18" charset="2"/>
                </a:rPr>
                <a:t>d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=0)</a:t>
              </a:r>
              <a:r>
                <a:rPr lang="en-US" sz="3200" dirty="0">
                  <a:solidFill>
                    <a:srgbClr val="FF0000"/>
                  </a:solidFill>
                </a:rPr>
                <a:t>+</a:t>
              </a:r>
              <a:r>
                <a:rPr lang="en-US" sz="3200" dirty="0">
                  <a:solidFill>
                    <a:srgbClr val="0000FF"/>
                  </a:solidFill>
                  <a:sym typeface="Symbol" pitchFamily="18" charset="2"/>
                </a:rPr>
                <a:t>S()</a:t>
              </a:r>
              <a:r>
                <a:rPr lang="en-US" sz="3200" dirty="0">
                  <a:latin typeface="Symbol" pitchFamily="18" charset="2"/>
                  <a:sym typeface="Symbol" pitchFamily="18" charset="2"/>
                </a:rPr>
                <a:t>d</a:t>
              </a:r>
              <a:r>
                <a:rPr lang="en-US" sz="3200" baseline="30000" dirty="0">
                  <a:latin typeface="Symbol" pitchFamily="18" charset="2"/>
                  <a:sym typeface="Symbol" pitchFamily="18" charset="2"/>
                </a:rPr>
                <a:t>2</a:t>
              </a:r>
              <a:r>
                <a:rPr lang="en-US" sz="3200" dirty="0">
                  <a:sym typeface="Symbol" pitchFamily="18" charset="2"/>
                </a:rPr>
                <a:t> </a:t>
              </a:r>
              <a:r>
                <a:rPr lang="en-US" sz="3200" dirty="0">
                  <a:solidFill>
                    <a:srgbClr val="0000FF"/>
                  </a:solidFill>
                  <a:sym typeface="Symbol" pitchFamily="18" charset="2"/>
                </a:rPr>
                <a:t>;</a:t>
              </a:r>
              <a:r>
                <a:rPr lang="en-US" sz="3200" dirty="0">
                  <a:solidFill>
                    <a:srgbClr val="FF00FF"/>
                  </a:solidFill>
                  <a:sym typeface="Symbol" pitchFamily="18" charset="2"/>
                </a:rPr>
                <a:t>  </a:t>
              </a:r>
              <a:r>
                <a:rPr lang="en-US" sz="3200" dirty="0">
                  <a:latin typeface="Symbol" pitchFamily="18" charset="2"/>
                  <a:sym typeface="Symbol" pitchFamily="18" charset="2"/>
                </a:rPr>
                <a:t>d</a:t>
              </a:r>
              <a:r>
                <a:rPr lang="en-US" sz="3200" dirty="0">
                  <a:sym typeface="Symbol" pitchFamily="18" charset="2"/>
                </a:rPr>
                <a:t> = (</a:t>
              </a:r>
              <a:r>
                <a:rPr lang="en-US" sz="3200" baseline="-25000" dirty="0">
                  <a:sym typeface="Symbol" pitchFamily="18" charset="2"/>
                </a:rPr>
                <a:t>n</a:t>
              </a:r>
              <a:r>
                <a:rPr lang="en-US" sz="3200" dirty="0">
                  <a:sym typeface="Symbol" pitchFamily="18" charset="2"/>
                </a:rPr>
                <a:t>- </a:t>
              </a:r>
              <a:r>
                <a:rPr lang="en-US" sz="3200" baseline="-25000" dirty="0">
                  <a:sym typeface="Symbol" pitchFamily="18" charset="2"/>
                </a:rPr>
                <a:t>p</a:t>
              </a:r>
              <a:r>
                <a:rPr lang="en-US" sz="3200" dirty="0">
                  <a:sym typeface="Symbol" pitchFamily="18" charset="2"/>
                </a:rPr>
                <a:t>)/ (</a:t>
              </a:r>
              <a:r>
                <a:rPr lang="en-US" sz="3200" baseline="-25000" dirty="0">
                  <a:sym typeface="Symbol" pitchFamily="18" charset="2"/>
                </a:rPr>
                <a:t>n</a:t>
              </a:r>
              <a:r>
                <a:rPr lang="en-US" sz="3200" dirty="0">
                  <a:sym typeface="Symbol" pitchFamily="18" charset="2"/>
                </a:rPr>
                <a:t>+ </a:t>
              </a:r>
              <a:r>
                <a:rPr lang="en-US" sz="3200" baseline="-25000" dirty="0">
                  <a:sym typeface="Symbol" pitchFamily="18" charset="2"/>
                </a:rPr>
                <a:t>p</a:t>
              </a:r>
              <a:r>
                <a:rPr lang="en-US" sz="3200" dirty="0">
                  <a:sym typeface="Symbol" pitchFamily="18" charset="2"/>
                </a:rPr>
                <a:t>) = (N-Z)/A</a:t>
              </a:r>
              <a:endParaRPr lang="en-US" sz="3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B66BD8-ED28-01F7-C311-BB2ECE97E0DD}"/>
                </a:ext>
              </a:extLst>
            </p:cNvPr>
            <p:cNvSpPr txBox="1"/>
            <p:nvPr/>
          </p:nvSpPr>
          <p:spPr>
            <a:xfrm>
              <a:off x="694944" y="561538"/>
              <a:ext cx="704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PNM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BFF23F-CA4D-D21B-B0D5-6E8395AA3CC5}"/>
                </a:ext>
              </a:extLst>
            </p:cNvPr>
            <p:cNvSpPr txBox="1"/>
            <p:nvPr/>
          </p:nvSpPr>
          <p:spPr>
            <a:xfrm>
              <a:off x="2017441" y="561538"/>
              <a:ext cx="704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SNM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5D42F2-C8A0-BA6F-3998-A0D73A57EAA6}"/>
                </a:ext>
              </a:extLst>
            </p:cNvPr>
            <p:cNvSpPr txBox="1"/>
            <p:nvPr/>
          </p:nvSpPr>
          <p:spPr>
            <a:xfrm>
              <a:off x="3419027" y="561538"/>
              <a:ext cx="704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0000FF"/>
                  </a:solidFill>
                </a:rPr>
                <a:t>sym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7A03DA5-F9A4-8AEC-FCF4-2F5B039F57DD}"/>
              </a:ext>
            </a:extLst>
          </p:cNvPr>
          <p:cNvSpPr/>
          <p:nvPr/>
        </p:nvSpPr>
        <p:spPr>
          <a:xfrm>
            <a:off x="7464244" y="1817247"/>
            <a:ext cx="32032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>
                <a:solidFill>
                  <a:srgbClr val="FF33CC"/>
                </a:solidFill>
                <a:latin typeface="Calibri" panose="020F0502020204030204" pitchFamily="34" charset="0"/>
              </a:rPr>
              <a:t>PRL 125, 202702 (2020)</a:t>
            </a:r>
          </a:p>
          <a:p>
            <a:r>
              <a:rPr lang="da-DK" sz="2400" dirty="0">
                <a:solidFill>
                  <a:srgbClr val="FF33CC"/>
                </a:solidFill>
                <a:latin typeface="Calibri" panose="020F0502020204030204" pitchFamily="34" charset="0"/>
              </a:rPr>
              <a:t>PRC 102, 054315 (2020) </a:t>
            </a:r>
          </a:p>
          <a:p>
            <a:r>
              <a:rPr lang="da-DK" sz="2400" dirty="0">
                <a:solidFill>
                  <a:srgbClr val="FF33CC"/>
                </a:solidFill>
                <a:latin typeface="Calibri" panose="020F0502020204030204" pitchFamily="34" charset="0"/>
              </a:rPr>
              <a:t>PRL 122, 042501 (2019)</a:t>
            </a:r>
            <a:endParaRPr lang="en-US" sz="2400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59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54"/>
          <a:stretch/>
        </p:blipFill>
        <p:spPr>
          <a:xfrm>
            <a:off x="7834212" y="157861"/>
            <a:ext cx="3791732" cy="3514402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3"/>
          <a:stretch/>
        </p:blipFill>
        <p:spPr>
          <a:xfrm>
            <a:off x="487135" y="172047"/>
            <a:ext cx="7490617" cy="34622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29966" y="302821"/>
            <a:ext cx="27437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Symmetry Energy=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Energy difference between pure neutron matter and symmetric nuclear matter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01" y="3672263"/>
            <a:ext cx="2442273" cy="3160709"/>
          </a:xfrm>
          <a:prstGeom prst="rect">
            <a:avLst/>
          </a:prstGeom>
        </p:spPr>
      </p:pic>
      <p:grpSp>
        <p:nvGrpSpPr>
          <p:cNvPr id="13" name="Group 1052"/>
          <p:cNvGrpSpPr>
            <a:grpSpLocks/>
          </p:cNvGrpSpPr>
          <p:nvPr/>
        </p:nvGrpSpPr>
        <p:grpSpPr bwMode="auto">
          <a:xfrm>
            <a:off x="7770307" y="4620327"/>
            <a:ext cx="3548063" cy="1385888"/>
            <a:chOff x="986" y="111"/>
            <a:chExt cx="2235" cy="873"/>
          </a:xfrm>
        </p:grpSpPr>
        <p:graphicFrame>
          <p:nvGraphicFramePr>
            <p:cNvPr id="14" name="Object 1053"/>
            <p:cNvGraphicFramePr>
              <a:graphicFrameLocks noChangeAspect="1"/>
            </p:cNvGraphicFramePr>
            <p:nvPr/>
          </p:nvGraphicFramePr>
          <p:xfrm>
            <a:off x="986" y="151"/>
            <a:ext cx="1318" cy="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40948" imgH="241195" progId="Equation.DSMT4">
                    <p:embed/>
                  </p:oleObj>
                </mc:Choice>
                <mc:Fallback>
                  <p:oleObj name="Equation" r:id="rId4" imgW="1040948" imgH="241195" progId="Equation.DSMT4">
                    <p:embed/>
                    <p:pic>
                      <p:nvPicPr>
                        <p:cNvPr id="14" name="Object 10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6" y="151"/>
                          <a:ext cx="1318" cy="3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054"/>
            <p:cNvGraphicFramePr>
              <a:graphicFrameLocks noChangeAspect="1"/>
            </p:cNvGraphicFramePr>
            <p:nvPr/>
          </p:nvGraphicFramePr>
          <p:xfrm>
            <a:off x="2407" y="111"/>
            <a:ext cx="814" cy="3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850680" imgH="393480" progId="Equation.3">
                    <p:embed/>
                  </p:oleObj>
                </mc:Choice>
                <mc:Fallback>
                  <p:oleObj name="Equation" r:id="rId6" imgW="850680" imgH="393480" progId="Equation.3">
                    <p:embed/>
                    <p:pic>
                      <p:nvPicPr>
                        <p:cNvPr id="15" name="Object 10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7" y="111"/>
                          <a:ext cx="814" cy="3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0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1164510"/>
                </p:ext>
              </p:extLst>
            </p:nvPr>
          </p:nvGraphicFramePr>
          <p:xfrm>
            <a:off x="1421" y="455"/>
            <a:ext cx="1330" cy="5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396440" imgH="546120" progId="Equation.3">
                    <p:embed/>
                  </p:oleObj>
                </mc:Choice>
                <mc:Fallback>
                  <p:oleObj name="Equation" r:id="rId8" imgW="1396440" imgH="546120" progId="Equation.3">
                    <p:embed/>
                    <p:pic>
                      <p:nvPicPr>
                        <p:cNvPr id="16" name="Object 10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1" y="455"/>
                          <a:ext cx="1330" cy="52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extBox 1"/>
          <p:cNvSpPr txBox="1"/>
          <p:nvPr/>
        </p:nvSpPr>
        <p:spPr>
          <a:xfrm>
            <a:off x="8743843" y="4014434"/>
            <a:ext cx="192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Liquid Drop Model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57B8CBB-48BA-ABD4-25DE-BCEAB0F08E85}"/>
              </a:ext>
            </a:extLst>
          </p:cNvPr>
          <p:cNvSpPr/>
          <p:nvPr/>
        </p:nvSpPr>
        <p:spPr>
          <a:xfrm>
            <a:off x="2273754" y="2437039"/>
            <a:ext cx="567417" cy="518432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420E3B-9207-450C-A277-9130D8437302}"/>
              </a:ext>
            </a:extLst>
          </p:cNvPr>
          <p:cNvSpPr/>
          <p:nvPr/>
        </p:nvSpPr>
        <p:spPr>
          <a:xfrm>
            <a:off x="9446369" y="1544729"/>
            <a:ext cx="567417" cy="518432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BCADB7-1F3F-CCF7-3BED-EDCD0EF20ED8}"/>
              </a:ext>
            </a:extLst>
          </p:cNvPr>
          <p:cNvSpPr txBox="1"/>
          <p:nvPr/>
        </p:nvSpPr>
        <p:spPr>
          <a:xfrm>
            <a:off x="1910440" y="1380039"/>
            <a:ext cx="15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0</a:t>
            </a:r>
            <a:r>
              <a:rPr lang="en-US" dirty="0"/>
              <a:t> ~ 0.16/fm</a:t>
            </a:r>
            <a:r>
              <a:rPr lang="en-US" baseline="30000" dirty="0"/>
              <a:t>3</a:t>
            </a:r>
          </a:p>
          <a:p>
            <a:r>
              <a:rPr lang="en-US" dirty="0"/>
              <a:t>E</a:t>
            </a:r>
            <a:r>
              <a:rPr lang="en-US" baseline="-25000" dirty="0"/>
              <a:t>0</a:t>
            </a:r>
            <a:r>
              <a:rPr lang="en-US" dirty="0"/>
              <a:t> ~ -16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768D7D-57CD-FACB-430C-374ECA63E444}"/>
              </a:ext>
            </a:extLst>
          </p:cNvPr>
          <p:cNvSpPr txBox="1"/>
          <p:nvPr/>
        </p:nvSpPr>
        <p:spPr>
          <a:xfrm>
            <a:off x="9544339" y="2164678"/>
            <a:ext cx="1477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LDM</a:t>
            </a:r>
          </a:p>
          <a:p>
            <a:r>
              <a:rPr lang="en-US" dirty="0"/>
              <a:t>a</a:t>
            </a:r>
            <a:r>
              <a:rPr lang="en-US" baseline="-25000" dirty="0"/>
              <a:t>sym</a:t>
            </a:r>
            <a:r>
              <a:rPr lang="en-US" dirty="0"/>
              <a:t>~30 MeV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049F25-7AE6-C156-00E4-352585E4F155}"/>
              </a:ext>
            </a:extLst>
          </p:cNvPr>
          <p:cNvSpPr txBox="1"/>
          <p:nvPr/>
        </p:nvSpPr>
        <p:spPr>
          <a:xfrm>
            <a:off x="151765" y="4340018"/>
            <a:ext cx="4497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3200" dirty="0">
                <a:solidFill>
                  <a:srgbClr val="FF0000"/>
                </a:solidFill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en-US" sz="3200" dirty="0" err="1">
                <a:solidFill>
                  <a:srgbClr val="FF0000"/>
                </a:solidFill>
              </a:rPr>
              <a:t>,</a:t>
            </a:r>
            <a:r>
              <a:rPr lang="en-US" sz="3200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3200" dirty="0">
                <a:solidFill>
                  <a:srgbClr val="FF0000"/>
                </a:solidFill>
              </a:rPr>
              <a:t>=1)=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r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=0)</a:t>
            </a:r>
            <a:r>
              <a:rPr lang="en-US" sz="3200" dirty="0">
                <a:solidFill>
                  <a:srgbClr val="FF0000"/>
                </a:solidFill>
              </a:rPr>
              <a:t>+</a:t>
            </a:r>
            <a:r>
              <a:rPr lang="en-US" sz="3200" dirty="0">
                <a:solidFill>
                  <a:srgbClr val="0000FF"/>
                </a:solidFill>
                <a:sym typeface="Symbol" pitchFamily="18" charset="2"/>
              </a:rPr>
              <a:t>S()</a:t>
            </a:r>
            <a:r>
              <a:rPr lang="en-US" sz="3200" dirty="0">
                <a:latin typeface="Symbol" pitchFamily="18" charset="2"/>
                <a:sym typeface="Symbol" pitchFamily="18" charset="2"/>
              </a:rPr>
              <a:t>d</a:t>
            </a:r>
            <a:r>
              <a:rPr lang="en-US" sz="3200" baseline="30000" dirty="0">
                <a:latin typeface="Symbol" pitchFamily="18" charset="2"/>
                <a:sym typeface="Symbol" pitchFamily="18" charset="2"/>
              </a:rPr>
              <a:t>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0183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45895</TotalTime>
  <Words>2500</Words>
  <Application>Microsoft Office PowerPoint</Application>
  <PresentationFormat>Widescreen</PresentationFormat>
  <Paragraphs>336</Paragraphs>
  <Slides>41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ＭＳ Ｐゴシック</vt:lpstr>
      <vt:lpstr>-apple-system</vt:lpstr>
      <vt:lpstr>Arial</vt:lpstr>
      <vt:lpstr>Arial Unicode MS</vt:lpstr>
      <vt:lpstr>Calibri</vt:lpstr>
      <vt:lpstr>Calibri Light</vt:lpstr>
      <vt:lpstr>Cambria Math</vt:lpstr>
      <vt:lpstr>Century Schoolbook</vt:lpstr>
      <vt:lpstr>CMR9</vt:lpstr>
      <vt:lpstr>Lucida Grande</vt:lpstr>
      <vt:lpstr>Lucida Sans Unicode</vt:lpstr>
      <vt:lpstr>Symbol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squeeze nuclear matter</vt:lpstr>
      <vt:lpstr>Determination of symmetric matter EOS from heavy-ion collisions</vt:lpstr>
      <vt:lpstr>PowerPoint Presentation</vt:lpstr>
      <vt:lpstr>Constraints from nuclear experiments and astrophysics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Moving Forward: Sensitivity Studies</vt:lpstr>
      <vt:lpstr>Sensitivity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MSU NSCL/FRIB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Tsang, Betty</dc:creator>
  <cp:lastModifiedBy>Tsang, Man-Yee</cp:lastModifiedBy>
  <cp:revision>551</cp:revision>
  <dcterms:created xsi:type="dcterms:W3CDTF">2021-05-05T22:28:32Z</dcterms:created>
  <dcterms:modified xsi:type="dcterms:W3CDTF">2024-08-28T16:16:23Z</dcterms:modified>
</cp:coreProperties>
</file>