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8" r:id="rId4"/>
    <p:sldId id="261" r:id="rId5"/>
    <p:sldId id="271" r:id="rId6"/>
    <p:sldId id="260" r:id="rId7"/>
    <p:sldId id="263" r:id="rId8"/>
    <p:sldId id="262" r:id="rId9"/>
    <p:sldId id="259" r:id="rId10"/>
    <p:sldId id="265" r:id="rId11"/>
    <p:sldId id="266" r:id="rId12"/>
    <p:sldId id="273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4CB2D-D180-0844-8788-DFA938CEB0BC}" v="1" dt="2024-08-28T04:27:0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4"/>
    <p:restoredTop sz="94719"/>
  </p:normalViewPr>
  <p:slideViewPr>
    <p:cSldViewPr snapToGrid="0">
      <p:cViewPr>
        <p:scale>
          <a:sx n="114" d="100"/>
          <a:sy n="114" d="100"/>
        </p:scale>
        <p:origin x="8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lov, Konstantin" userId="13aa4c38-89d3-47dd-8bb6-05c6f9b42f0d" providerId="ADAL" clId="{9184CB2D-D180-0844-8788-DFA938CEB0BC}"/>
    <pc:docChg chg="custSel modSld">
      <pc:chgData name="Maslov, Konstantin" userId="13aa4c38-89d3-47dd-8bb6-05c6f9b42f0d" providerId="ADAL" clId="{9184CB2D-D180-0844-8788-DFA938CEB0BC}" dt="2024-08-28T04:27:21.168" v="161" actId="20577"/>
      <pc:docMkLst>
        <pc:docMk/>
      </pc:docMkLst>
      <pc:sldChg chg="modSp mod">
        <pc:chgData name="Maslov, Konstantin" userId="13aa4c38-89d3-47dd-8bb6-05c6f9b42f0d" providerId="ADAL" clId="{9184CB2D-D180-0844-8788-DFA938CEB0BC}" dt="2024-08-28T04:00:44.452" v="1" actId="207"/>
        <pc:sldMkLst>
          <pc:docMk/>
          <pc:sldMk cId="3250717254" sldId="256"/>
        </pc:sldMkLst>
        <pc:spChg chg="mod">
          <ac:chgData name="Maslov, Konstantin" userId="13aa4c38-89d3-47dd-8bb6-05c6f9b42f0d" providerId="ADAL" clId="{9184CB2D-D180-0844-8788-DFA938CEB0BC}" dt="2024-08-28T04:00:44.452" v="1" actId="207"/>
          <ac:spMkLst>
            <pc:docMk/>
            <pc:sldMk cId="3250717254" sldId="256"/>
            <ac:spMk id="12" creationId="{B545CBCB-A2CF-DDC1-1B00-2F8FE6DCAC64}"/>
          </ac:spMkLst>
        </pc:spChg>
      </pc:sldChg>
      <pc:sldChg chg="modSp">
        <pc:chgData name="Maslov, Konstantin" userId="13aa4c38-89d3-47dd-8bb6-05c6f9b42f0d" providerId="ADAL" clId="{9184CB2D-D180-0844-8788-DFA938CEB0BC}" dt="2024-08-28T04:27:09.661" v="160" actId="20577"/>
        <pc:sldMkLst>
          <pc:docMk/>
          <pc:sldMk cId="3045278142" sldId="262"/>
        </pc:sldMkLst>
        <pc:spChg chg="mod">
          <ac:chgData name="Maslov, Konstantin" userId="13aa4c38-89d3-47dd-8bb6-05c6f9b42f0d" providerId="ADAL" clId="{9184CB2D-D180-0844-8788-DFA938CEB0BC}" dt="2024-08-28T04:27:09.661" v="160" actId="20577"/>
          <ac:spMkLst>
            <pc:docMk/>
            <pc:sldMk cId="3045278142" sldId="262"/>
            <ac:spMk id="8" creationId="{C6407B2B-E543-466E-6A83-A6213DEF16E3}"/>
          </ac:spMkLst>
        </pc:spChg>
      </pc:sldChg>
      <pc:sldChg chg="modSp mod">
        <pc:chgData name="Maslov, Konstantin" userId="13aa4c38-89d3-47dd-8bb6-05c6f9b42f0d" providerId="ADAL" clId="{9184CB2D-D180-0844-8788-DFA938CEB0BC}" dt="2024-08-28T04:27:21.168" v="161" actId="20577"/>
        <pc:sldMkLst>
          <pc:docMk/>
          <pc:sldMk cId="4246214790" sldId="263"/>
        </pc:sldMkLst>
        <pc:spChg chg="mod">
          <ac:chgData name="Maslov, Konstantin" userId="13aa4c38-89d3-47dd-8bb6-05c6f9b42f0d" providerId="ADAL" clId="{9184CB2D-D180-0844-8788-DFA938CEB0BC}" dt="2024-08-28T04:27:21.168" v="161" actId="20577"/>
          <ac:spMkLst>
            <pc:docMk/>
            <pc:sldMk cId="4246214790" sldId="263"/>
            <ac:spMk id="11" creationId="{8F1F2357-BDA6-54E1-27E9-09C8F425368F}"/>
          </ac:spMkLst>
        </pc:spChg>
      </pc:sldChg>
      <pc:sldChg chg="modSp mod">
        <pc:chgData name="Maslov, Konstantin" userId="13aa4c38-89d3-47dd-8bb6-05c6f9b42f0d" providerId="ADAL" clId="{9184CB2D-D180-0844-8788-DFA938CEB0BC}" dt="2024-08-28T04:04:06.745" v="2" actId="14100"/>
        <pc:sldMkLst>
          <pc:docMk/>
          <pc:sldMk cId="3499031588" sldId="264"/>
        </pc:sldMkLst>
        <pc:spChg chg="mod">
          <ac:chgData name="Maslov, Konstantin" userId="13aa4c38-89d3-47dd-8bb6-05c6f9b42f0d" providerId="ADAL" clId="{9184CB2D-D180-0844-8788-DFA938CEB0BC}" dt="2024-08-28T04:04:06.745" v="2" actId="14100"/>
          <ac:spMkLst>
            <pc:docMk/>
            <pc:sldMk cId="3499031588" sldId="264"/>
            <ac:spMk id="12" creationId="{1EEDB73F-B823-2F8E-2D92-9851DE6E34A5}"/>
          </ac:spMkLst>
        </pc:spChg>
      </pc:sldChg>
      <pc:sldChg chg="modSp mod">
        <pc:chgData name="Maslov, Konstantin" userId="13aa4c38-89d3-47dd-8bb6-05c6f9b42f0d" providerId="ADAL" clId="{9184CB2D-D180-0844-8788-DFA938CEB0BC}" dt="2024-08-28T04:26:03.373" v="159" actId="20577"/>
        <pc:sldMkLst>
          <pc:docMk/>
          <pc:sldMk cId="2367768776" sldId="268"/>
        </pc:sldMkLst>
        <pc:spChg chg="mod">
          <ac:chgData name="Maslov, Konstantin" userId="13aa4c38-89d3-47dd-8bb6-05c6f9b42f0d" providerId="ADAL" clId="{9184CB2D-D180-0844-8788-DFA938CEB0BC}" dt="2024-08-28T04:26:03.373" v="159" actId="20577"/>
          <ac:spMkLst>
            <pc:docMk/>
            <pc:sldMk cId="2367768776" sldId="268"/>
            <ac:spMk id="3" creationId="{5783E1D2-AFCC-3EF5-4B76-6ABC839353EA}"/>
          </ac:spMkLst>
        </pc:spChg>
        <pc:spChg chg="mod">
          <ac:chgData name="Maslov, Konstantin" userId="13aa4c38-89d3-47dd-8bb6-05c6f9b42f0d" providerId="ADAL" clId="{9184CB2D-D180-0844-8788-DFA938CEB0BC}" dt="2024-08-28T04:25:43.214" v="122" actId="27636"/>
          <ac:spMkLst>
            <pc:docMk/>
            <pc:sldMk cId="2367768776" sldId="268"/>
            <ac:spMk id="4" creationId="{68DD4F17-1F2D-D33F-B956-6D35B11608A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02:36:50.7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2154 0 24575,'0'10'0,"0"1"0,-15 36 0,7-19 0,-12 24 0,11-21 0,0-4 0,1-1 0,0-7 0,3-7 0,-1-1 0,5-4 0,-2 0 0,3 0 0,0 0 0,0 0 0,-3 0 0,-2 8 0,-3-3 0,0 13 0,0-9 0,0 8 0,-1-3 0,1 0 0,0-1 0,0-8 0,4-2 0,1-3 0,0 0 0,-1 4 0,-4 1 0,0 3 0,0 5 0,-4 1 0,3 4 0,-4 1 0,1-1 0,3 0 0,-3-4 0,4-1 0,0-8 0,4-2 0,-2-3 0,1 4 0,-2 1 0,-4 3 0,2 5 0,-7 1 0,4 0 0,-5 3 0,5-7 0,-4 2 0,8-3 0,-7-4 0,6 2 0,-2-2 0,0 4 0,-2 4 0,1-4 0,-4 8 0,3-3 0,-3 0 0,-1 3 0,1-7 0,0 3 0,4-5 0,1-3 0,0 2 0,3-6 0,-3 7 0,3-4 0,0 5 0,-3-1 0,2 1 0,-5-5 0,5 4 0,-2-3 0,0 0 0,2 3 0,-6-7 0,7 7 0,-7-7 0,6 7 0,-5-3 0,1 3 0,-2 1 0,-1-1 0,-4 1 0,4 0 0,-4 0 0,8-5 0,-2 0 0,2 0 0,0-3 0,-3 4 0,7-5 0,-6 4 0,2-3 0,-3 6 0,-1-2 0,-4 4 0,4 0 0,-4 0 0,4-4 0,1-1 0,-1 0 0,1-2 0,3 2 0,-3-4 0,3 1 0,-3-1 0,-1 1 0,4 3 0,-2-2 0,2 2 0,-4 0 0,1-2 0,-1 5 0,4-6 0,1 3 0,1-4 0,-2 1 0,0-1 0,-2 4 0,2-3 0,0 7 0,-3-3 0,3 0 0,-4 3 0,1-7 0,3 3 0,1-4 0,0 4 0,3-3 0,-2 3 0,-1-4 0,3 0 0,-7 1 0,7-1 0,-6 4 0,6-3 0,-3 2 0,0-2 0,3-1 0,-3 0 0,4 0 0,0 0 0,0 0 0,-4 0 0,3 0 0,-6 4 0,2 1 0,-4 3 0,1 1 0,-1-1 0,1-3 0,3 3 0,-3-7 0,7 3 0,-3-4 0,7 0 0,-2-3 0,2 2 0,-3-2 0,-1 3 0,1 0 0,0 0 0,0 0 0,0 0 0,0 0 0,0 0 0,0 0 0,0 0 0,0 0 0,0-3 0,3 2 0,-2-2 0,2 3 0,-3 0 0,-4-3 0,3 2 0,-3-2 0,4 3 0,0 0 0,0 0 0,0-1 0,0 1 0,3 0 0,-3-3 0,4 2 0,-4-2 0,0 3 0,0 0 0,0 0 0,0 0 0,0-1 0,0 1 0,0 0 0,0 0 0,0 0 0,0-1 0,3 1 0,-2 0 0,2 0 0,-3 0 0,0 0 0,3 0 0,-2 0 0,2 0 0,0 0 0,-2-4 0,5 3 0,-5-2 0,5 3 0,-2-1 0,0 1 0,3 4 0,-7-3 0,6 3 0,-2-4 0,0-3 0,3-4 0,-3-4 0,3-3 0,0 0 0,-3 0 0,2 0 0,-2 1 0,3-1 0,0-9 0,0 7 0,0-10 0,0 8 0,0-5 0,0 0 0,0 1 0,0 3 0,0 1 0,0 4 0,0 0 0,0 0 0,0 0 0,0-4 0,3 3 0,1-3 0,0 1 0,2 2 0,-5-3 0,5 4 0,-5 0 0,2 0 0,-3 0 0,0 0 0,0-3 0,4-2 0,-4-4 0,4 5 0,-4 0 0,0 4 0,0 0 0,0 8 0,0 4 0,0 10 0,0 14 0,0-11 0,0 12 0,0-15 0,0-3 0,0 2 0,0-2 0,-3-1 0,-2 4 0,1-7 0,-3 6 0,7-6 0,-7 3 0,6-4 0,-2 0 0,0 0 0,2 0 0,-5 0 0,5 0 0,-2 0 0,3 0 0,-3 0 0,2 0 0,-2-1 0,3 1 0,0 0 0,0 0 0,0-1 0,0 1 0,0 0 0,-3 0 0,2 0 0,-2 0 0,3-1 0,5-2 0,42-10 0,-2-1-6784,29-8 6784,-23 9-388,-9 2 388,-10 4 0,-2 0 0,-9 0 0,-5 0 0,-1 0 6591,-7 0-6591,3 0 581,-5 0-581,1 0 0,0 0 0,0 0 0,0 3 0,0-2 0,0 5 0,0-5 0,0 5 0,0-5 0,-3 2 0,-1-3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105A-0482-4E42-B1CB-D08D7455CFCE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396-8BA1-F946-81B0-EC9DF61A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3.png"/><Relationship Id="rId7" Type="http://schemas.openxmlformats.org/officeDocument/2006/relationships/image" Target="../media/image1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0.png"/><Relationship Id="rId7" Type="http://schemas.openxmlformats.org/officeDocument/2006/relationships/image" Target="../media/image32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43299B-95DF-32CE-D16D-E077997863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59248"/>
                <a:ext cx="10515600" cy="1828067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Self-consistent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-matrix approach to strongly interacting QGP at finite baryon density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43299B-95DF-32CE-D16D-E07799786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59248"/>
                <a:ext cx="10515600" cy="1828067"/>
              </a:xfrm>
              <a:blipFill>
                <a:blip r:embed="rId2"/>
                <a:stretch>
                  <a:fillRect l="-1689" t="-40000" r="-3136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45CBCB-A2CF-DDC1-1B00-2F8FE6DCA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46427"/>
            <a:ext cx="10515600" cy="1500187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K. Maslov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University of Houston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>
                <a:solidFill>
                  <a:srgbClr val="500000"/>
                </a:solidFill>
              </a:rPr>
              <a:t>Cyclotron Institute, Texas A&amp;M University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collaboration with R. Rapp, C. </a:t>
            </a:r>
            <a:r>
              <a:rPr lang="en-US" dirty="0" err="1">
                <a:solidFill>
                  <a:schemeClr val="tx1"/>
                </a:solidFill>
              </a:rPr>
              <a:t>Ratti</a:t>
            </a:r>
            <a:r>
              <a:rPr lang="en-US" dirty="0">
                <a:solidFill>
                  <a:schemeClr val="tx1"/>
                </a:solidFill>
              </a:rPr>
              <a:t>, V. </a:t>
            </a:r>
            <a:r>
              <a:rPr lang="en-US" dirty="0" err="1">
                <a:solidFill>
                  <a:schemeClr val="tx1"/>
                </a:solidFill>
              </a:rPr>
              <a:t>Dexheimer</a:t>
            </a:r>
            <a:r>
              <a:rPr lang="en-US" dirty="0">
                <a:solidFill>
                  <a:schemeClr val="tx1"/>
                </a:solidFill>
              </a:rPr>
              <a:t>, J. </a:t>
            </a:r>
            <a:r>
              <a:rPr lang="en-US" dirty="0" err="1">
                <a:solidFill>
                  <a:schemeClr val="tx1"/>
                </a:solidFill>
              </a:rPr>
              <a:t>Grefa</a:t>
            </a:r>
            <a:r>
              <a:rPr lang="en-US" dirty="0">
                <a:solidFill>
                  <a:schemeClr val="tx1"/>
                </a:solidFill>
              </a:rPr>
              <a:t>, R. Kumar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17197-C2EF-66A5-A597-F25C60D2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4" y="153715"/>
            <a:ext cx="1291000" cy="1259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4BF5D-3C8A-4D89-4023-CE1268FCB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281" y="153715"/>
            <a:ext cx="1446066" cy="1259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045451-70B8-2E31-2775-3B41E1F3F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20" b="16386"/>
          <a:stretch/>
        </p:blipFill>
        <p:spPr>
          <a:xfrm>
            <a:off x="2304293" y="116175"/>
            <a:ext cx="6782850" cy="13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9C72-5280-4954-EBAB-D6D9CE4A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In-medium screening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97FAB-A661-CAD8-4114-260EEF140A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12618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Interaction is screened for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=0.15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Debye screening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- remnants of confining force is still present in deconfined phase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97FAB-A661-CAD8-4114-260EEF14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12618"/>
                <a:ext cx="5181600" cy="4351338"/>
              </a:xfrm>
              <a:blipFill>
                <a:blip r:embed="rId2"/>
                <a:stretch>
                  <a:fillRect l="-2200" t="-2326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4E1E1-7E42-0616-B764-F43A605084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Resonance masses: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16D1E-AF76-6C43-7836-32A3D532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9856"/>
            <a:ext cx="5321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9D39-993B-51E2-09E2-38ECECE9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of </a:t>
            </a:r>
            <a:r>
              <a:rPr lang="en-US" dirty="0" err="1"/>
              <a:t>d.o.f.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D523D8-06E6-E193-4FB4-50EE43C19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2420" y="4655113"/>
            <a:ext cx="3870915" cy="22028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DE4EB7-C75B-C1C9-E190-EEFE0A310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89484" y="2452227"/>
            <a:ext cx="3764771" cy="220288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7DDF6-E91F-B79A-663A-BC9305732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20" y="249341"/>
            <a:ext cx="3945333" cy="2202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A3A77-C900-0960-4406-595861D7C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962" y="2800402"/>
            <a:ext cx="4520378" cy="3933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C714ACD-23C1-2AE6-237E-2CE75A2FB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226" y="1407371"/>
                <a:ext cx="8015258" cy="1676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– well-defined resonances, broad </a:t>
                </a:r>
                <a:r>
                  <a:rPr lang="en-US" dirty="0" err="1"/>
                  <a:t>partons</a:t>
                </a:r>
                <a:endParaRPr lang="en-US" dirty="0"/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– melting resonances, sharp(er) </a:t>
                </a:r>
                <a:r>
                  <a:rPr lang="en-US" dirty="0" err="1"/>
                  <a:t>partons</a:t>
                </a:r>
                <a:endParaRPr lang="en-US" dirty="0"/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C714ACD-23C1-2AE6-237E-2CE75A2FB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6" y="1407371"/>
                <a:ext cx="8015258" cy="1676349"/>
              </a:xfrm>
              <a:prstGeom prst="rect">
                <a:avLst/>
              </a:prstGeom>
              <a:blipFill>
                <a:blip r:embed="rId6"/>
                <a:stretch>
                  <a:fillRect l="-1266" t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6F78BB-D320-0A0F-8D89-A72F85060120}"/>
                  </a:ext>
                </a:extLst>
              </p:cNvPr>
              <p:cNvSpPr txBox="1"/>
              <p:nvPr/>
            </p:nvSpPr>
            <p:spPr>
              <a:xfrm>
                <a:off x="4348263" y="4890352"/>
                <a:ext cx="205902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6F78BB-D320-0A0F-8D89-A72F85060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63" y="4890352"/>
                <a:ext cx="2059025" cy="390748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B555EA-8364-B63F-7A9F-237A69EB7A11}"/>
                  </a:ext>
                </a:extLst>
              </p14:cNvPr>
              <p14:cNvContentPartPr/>
              <p14:nvPr/>
            </p14:nvContentPartPr>
            <p14:xfrm>
              <a:off x="4175096" y="5258643"/>
              <a:ext cx="775440" cy="93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B555EA-8364-B63F-7A9F-237A69EB7A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8976" y="5252523"/>
                <a:ext cx="787680" cy="9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55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9D0-383B-5F01-66BB-0B54BFB2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EoS</a:t>
            </a:r>
            <a:r>
              <a:rPr lang="en-US" dirty="0"/>
              <a:t> and LWF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6FE6B-1A2C-5FC6-EF1F-E8E23F1F8E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74700" y="1658374"/>
                <a:ext cx="5321300" cy="12865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Parton masses encode condensate physics </a:t>
                </a:r>
              </a:p>
              <a:p>
                <a:r>
                  <a:rPr lang="en-US" dirty="0"/>
                  <a:t>Fitted to </a:t>
                </a:r>
                <a:r>
                  <a:rPr lang="en-US" dirty="0" err="1"/>
                  <a:t>lQCD</a:t>
                </a:r>
                <a:r>
                  <a:rPr lang="en-US" dirty="0"/>
                  <a:t> pressure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6FE6B-1A2C-5FC6-EF1F-E8E23F1F8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74700" y="1658374"/>
                <a:ext cx="5321300" cy="1286592"/>
              </a:xfrm>
              <a:blipFill>
                <a:blip r:embed="rId2"/>
                <a:stretch>
                  <a:fillRect l="-1663" t="-9804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485AE1-AB46-EB3E-284A-E03277F084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7520" y="3112217"/>
            <a:ext cx="5156200" cy="3606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1132C-5FD6-A121-4088-A8A28312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67" y="3112217"/>
            <a:ext cx="5321300" cy="360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79E85F5-5301-32FC-8C1F-2CCF6EAE8B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4970" y="1658374"/>
                <a:ext cx="5321300" cy="1286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Change of dominant contribution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at low T to </a:t>
                </a:r>
                <a:r>
                  <a:rPr lang="en-US" dirty="0" err="1">
                    <a:solidFill>
                      <a:schemeClr val="accent6"/>
                    </a:solidFill>
                  </a:rPr>
                  <a:t>partons</a:t>
                </a:r>
                <a:r>
                  <a:rPr lang="en-US" dirty="0"/>
                  <a:t> at large T</a:t>
                </a:r>
              </a:p>
              <a:p>
                <a:r>
                  <a:rPr lang="en-US" dirty="0"/>
                  <a:t>Significant </a:t>
                </a:r>
                <a:r>
                  <a:rPr lang="en-US" dirty="0">
                    <a:solidFill>
                      <a:schemeClr val="accent2"/>
                    </a:solidFill>
                  </a:rPr>
                  <a:t>difference</a:t>
                </a:r>
                <a:r>
                  <a:rPr lang="en-US" dirty="0"/>
                  <a:t> of 1-body contribution </a:t>
                </a:r>
                <a:r>
                  <a:rPr lang="en-US" dirty="0">
                    <a:solidFill>
                      <a:schemeClr val="accent2"/>
                    </a:solidFill>
                  </a:rPr>
                  <a:t>from QP case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79E85F5-5301-32FC-8C1F-2CCF6EAE8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70" y="1658374"/>
                <a:ext cx="5321300" cy="1286592"/>
              </a:xfrm>
              <a:prstGeom prst="rect">
                <a:avLst/>
              </a:prstGeom>
              <a:blipFill>
                <a:blip r:embed="rId5"/>
                <a:stretch>
                  <a:fillRect l="-1667" t="-10784" r="-71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9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C9B0FB-4B06-BDC3-CD53-E67E400DA8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Extension to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C9B0FB-4B06-BDC3-CD53-E67E400DA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E76D-A0B8-B707-0B96-A2DDDF7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2769967"/>
            <a:ext cx="5151234" cy="549800"/>
          </a:xfrm>
        </p:spPr>
        <p:txBody>
          <a:bodyPr>
            <a:normAutofit/>
          </a:bodyPr>
          <a:lstStyle/>
          <a:p>
            <a:r>
              <a:rPr lang="en-US" dirty="0"/>
              <a:t>Screening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B40D2-1A94-B562-3673-35718F8C68C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24577" y="3440009"/>
                <a:ext cx="10616714" cy="305286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HTL-inspired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-dependent screening of interaction (HTL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Explicit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dependence in quark masses – fit to </a:t>
                </a:r>
                <a:r>
                  <a:rPr lang="en-US" dirty="0" err="1"/>
                  <a:t>lQCD</a:t>
                </a:r>
                <a:r>
                  <a:rPr lang="en-US" dirty="0"/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B40D2-1A94-B562-3673-35718F8C6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24577" y="3440009"/>
                <a:ext cx="10616714" cy="3052866"/>
              </a:xfrm>
              <a:blipFill>
                <a:blip r:embed="rId3"/>
                <a:stretch>
                  <a:fillRect l="-478" t="-3306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7D3E78-5FE5-FAD0-ACE9-23623B196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1" y="1444880"/>
            <a:ext cx="10804680" cy="785447"/>
          </a:xfrm>
        </p:spPr>
        <p:txBody>
          <a:bodyPr>
            <a:normAutofit/>
          </a:bodyPr>
          <a:lstStyle/>
          <a:p>
            <a:r>
              <a:rPr lang="en-US" dirty="0"/>
              <a:t>Formalism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1BC6DC-03AE-E6D4-63F2-961749A28A4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36610" y="2268792"/>
                <a:ext cx="10067363" cy="63157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break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-matrix channel degeneracy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1BC6DC-03AE-E6D4-63F2-961749A28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36610" y="2268792"/>
                <a:ext cx="10067363" cy="631577"/>
              </a:xfrm>
              <a:blipFill>
                <a:blip r:embed="rId4"/>
                <a:stretch>
                  <a:fillRect t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7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C852-1C32-ECCB-B83A-E9C595CC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and pressure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198324-8D40-6D3A-0D7D-04D17C9BA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215" y="3557856"/>
            <a:ext cx="3553025" cy="265164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0264D9-2C6C-E726-AD4E-F25BBA330E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858161"/>
                <a:ext cx="6638486" cy="16996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:r>
                  <a:rPr lang="en-US" dirty="0">
                    <a:solidFill>
                      <a:schemeClr val="accent2"/>
                    </a:solidFill>
                  </a:rPr>
                  <a:t>described by a 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QGP is still </a:t>
                </a:r>
                <a:r>
                  <a:rPr lang="en-US" dirty="0">
                    <a:solidFill>
                      <a:schemeClr val="accent2"/>
                    </a:solidFill>
                  </a:rPr>
                  <a:t>strongly coupled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∼0.5) </m:t>
                    </m:r>
                  </m:oMath>
                </a14:m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en-US" b="0" dirty="0"/>
                  <a:t> , 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∼200</m:t>
                    </m:r>
                  </m:oMath>
                </a14:m>
                <a:r>
                  <a:rPr lang="en-US" b="0" dirty="0"/>
                  <a:t> MeV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0264D9-2C6C-E726-AD4E-F25BBA330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858161"/>
                <a:ext cx="6638486" cy="1699694"/>
              </a:xfrm>
              <a:blipFill>
                <a:blip r:embed="rId3"/>
                <a:stretch>
                  <a:fillRect l="-1721" t="-5926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D94B40-965A-A766-560A-65D3162A6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240" y="3783443"/>
            <a:ext cx="3691445" cy="2426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2EC6E-F3F2-B0BF-4A92-5C8600AE0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590" y="3741527"/>
            <a:ext cx="3972128" cy="263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8847C-263E-1A87-D5D2-8301F3D8B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322" y="1106082"/>
            <a:ext cx="3821396" cy="2635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7B735-B272-6AEF-CD2C-8202E244D9B0}"/>
              </a:ext>
            </a:extLst>
          </p:cNvPr>
          <p:cNvSpPr txBox="1"/>
          <p:nvPr/>
        </p:nvSpPr>
        <p:spPr>
          <a:xfrm>
            <a:off x="239649" y="6308209"/>
            <a:ext cx="748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Symbols - J. Noronha-Hostler, P. </a:t>
            </a:r>
            <a:r>
              <a:rPr lang="en-US" dirty="0" err="1"/>
              <a:t>Parotto</a:t>
            </a:r>
            <a:r>
              <a:rPr lang="en-US" dirty="0"/>
              <a:t>, C. </a:t>
            </a:r>
            <a:r>
              <a:rPr lang="en-US" dirty="0" err="1"/>
              <a:t>Ratti</a:t>
            </a:r>
            <a:r>
              <a:rPr lang="en-US" dirty="0"/>
              <a:t>, J.M. Stafford PRC 100 (2019) </a:t>
            </a:r>
          </a:p>
        </p:txBody>
      </p:sp>
    </p:spTree>
    <p:extLst>
      <p:ext uri="{BB962C8B-B14F-4D97-AF65-F5344CB8AC3E}">
        <p14:creationId xmlns:p14="http://schemas.microsoft.com/office/powerpoint/2010/main" val="363753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D4DA-5B0B-37E3-F6DA-EB1ABBB6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3E1D2-AFCC-3EF5-4B76-6ABC839353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4636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T-matrix model:</a:t>
                </a:r>
                <a:br>
                  <a:rPr lang="en-US" dirty="0"/>
                </a:br>
                <a:r>
                  <a:rPr lang="en-US" dirty="0">
                    <a:solidFill>
                      <a:schemeClr val="accent1"/>
                    </a:solidFill>
                  </a:rPr>
                  <a:t>beyond mean-field approach</a:t>
                </a:r>
                <a:r>
                  <a:rPr lang="en-US" dirty="0"/>
                  <a:t> to description of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interacting QGP</a:t>
                </a:r>
              </a:p>
              <a:p>
                <a:r>
                  <a:rPr lang="en-US" dirty="0"/>
                  <a:t>Explicit treatment of </a:t>
                </a:r>
                <a:r>
                  <a:rPr lang="en-US" dirty="0">
                    <a:solidFill>
                      <a:schemeClr val="accent1"/>
                    </a:solidFill>
                  </a:rPr>
                  <a:t>2-body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hadronic correlations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2"/>
                    </a:solidFill>
                  </a:rPr>
                  <a:t>rank-2 separable model</a:t>
                </a:r>
                <a:r>
                  <a:rPr lang="en-US" dirty="0"/>
                  <a:t> recovers main features of results with Cornell potential: </a:t>
                </a:r>
              </a:p>
              <a:p>
                <a:pPr lvl="1"/>
                <a:r>
                  <a:rPr lang="en-US" dirty="0"/>
                  <a:t>quarkonium spectroscopy</a:t>
                </a:r>
              </a:p>
              <a:p>
                <a:pPr lvl="1"/>
                <a:r>
                  <a:rPr lang="en-US" dirty="0"/>
                  <a:t>collisional broadening</a:t>
                </a:r>
              </a:p>
              <a:p>
                <a:pPr lvl="1"/>
                <a:r>
                  <a:rPr lang="en-US" dirty="0"/>
                  <a:t>transition of degrees of freedom</a:t>
                </a:r>
              </a:p>
              <a:p>
                <a:r>
                  <a:rPr lang="en-US" dirty="0"/>
                  <a:t>Model is calibrated to describe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lattice QCD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EoS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/>
                    </a:solidFill>
                  </a:rPr>
                  <a:t>susceptibilities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3E1D2-AFCC-3EF5-4B76-6ABC83935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463663"/>
              </a:xfrm>
              <a:blipFill>
                <a:blip r:embed="rId2"/>
                <a:stretch>
                  <a:fillRect l="-1711" t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DD4F17-1F2D-D33F-B956-6D35B11608A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5"/>
                <a:ext cx="5442626" cy="35148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Coming soon: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rgbClr val="21353A"/>
                    </a:solidFill>
                    <a:effectLst/>
                    <a:latin typeface="SFRM0800"/>
                  </a:rPr>
                  <a:t>Extrapolation of results beyond the applicability range of </a:t>
                </a:r>
                <a:r>
                  <a:rPr lang="en-US" dirty="0" err="1">
                    <a:solidFill>
                      <a:srgbClr val="21353A"/>
                    </a:solidFill>
                    <a:effectLst/>
                    <a:latin typeface="SFRM0800"/>
                  </a:rPr>
                  <a:t>lQCD</a:t>
                </a:r>
                <a:br>
                  <a:rPr lang="en-US" dirty="0">
                    <a:solidFill>
                      <a:srgbClr val="21353A"/>
                    </a:solidFill>
                    <a:effectLst/>
                    <a:latin typeface="SFRM0800"/>
                  </a:rPr>
                </a:br>
                <a:endParaRPr lang="en-US" dirty="0">
                  <a:effectLst/>
                  <a:latin typeface="SFRM0800"/>
                </a:endParaRPr>
              </a:p>
              <a:p>
                <a:pPr lvl="1"/>
                <a:r>
                  <a:rPr lang="en-US" dirty="0">
                    <a:latin typeface="CMMI8"/>
                  </a:rPr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MMI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SFRM080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>
                  <a:effectLst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DD4F17-1F2D-D33F-B956-6D35B1160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5"/>
                <a:ext cx="5442626" cy="3514860"/>
              </a:xfrm>
              <a:blipFill>
                <a:blip r:embed="rId3"/>
                <a:stretch>
                  <a:fillRect l="-1632" t="-3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P3M Logo">
            <a:extLst>
              <a:ext uri="{FF2B5EF4-FFF2-40B4-BE49-F238E27FC236}">
                <a16:creationId xmlns:a16="http://schemas.microsoft.com/office/drawing/2014/main" id="{C4CE35B3-786D-2FD3-FC7D-7E53BB3B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2" y="25013"/>
            <a:ext cx="5896898" cy="16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302AC3F-DE8D-0A7D-3B1F-A90DEEEBEBD9}"/>
              </a:ext>
            </a:extLst>
          </p:cNvPr>
          <p:cNvSpPr txBox="1">
            <a:spLocks/>
          </p:cNvSpPr>
          <p:nvPr/>
        </p:nvSpPr>
        <p:spPr>
          <a:xfrm>
            <a:off x="444909" y="1678141"/>
            <a:ext cx="9827500" cy="469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accent1"/>
                </a:solidFill>
                <a:effectLst/>
                <a:latin typeface="system-ui"/>
              </a:rPr>
              <a:t>Nuclear Physics from Multi-Messenger Mergers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system-ui"/>
              </a:rPr>
              <a:t>“High-T”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system-ui"/>
              </a:rPr>
              <a:t>EoS</a:t>
            </a:r>
            <a:r>
              <a:rPr lang="en-US" b="0" i="0" dirty="0">
                <a:solidFill>
                  <a:schemeClr val="accent1"/>
                </a:solidFill>
                <a:effectLst/>
                <a:latin typeface="system-ui"/>
              </a:rPr>
              <a:t> working group:</a:t>
            </a:r>
          </a:p>
          <a:p>
            <a:pPr lvl="1"/>
            <a:r>
              <a:rPr lang="en-US" dirty="0"/>
              <a:t>New level of understanding of the </a:t>
            </a:r>
            <a:r>
              <a:rPr lang="en-US" dirty="0">
                <a:solidFill>
                  <a:schemeClr val="accent2"/>
                </a:solidFill>
              </a:rPr>
              <a:t>equation of state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spectral properties</a:t>
            </a:r>
            <a:r>
              <a:rPr lang="en-US" dirty="0"/>
              <a:t> of strongly interacting matter...</a:t>
            </a:r>
          </a:p>
          <a:p>
            <a:pPr lvl="1"/>
            <a:r>
              <a:rPr lang="en-US" dirty="0"/>
              <a:t>with electric charge, strangeness, baryonic density, and temperature suitable for </a:t>
            </a:r>
            <a:r>
              <a:rPr lang="en-US" dirty="0">
                <a:solidFill>
                  <a:schemeClr val="accent2"/>
                </a:solidFill>
              </a:rPr>
              <a:t>astrophysical applications</a:t>
            </a:r>
          </a:p>
          <a:p>
            <a:endParaRPr lang="en-US" b="0" i="0" dirty="0">
              <a:solidFill>
                <a:schemeClr val="accent1"/>
              </a:solidFill>
              <a:effectLst/>
              <a:latin typeface="system-ui"/>
            </a:endParaRPr>
          </a:p>
          <a:p>
            <a:pPr marL="457200" lvl="1" indent="0">
              <a:buNone/>
            </a:pPr>
            <a:endParaRPr lang="en-US" b="0" i="0" dirty="0">
              <a:solidFill>
                <a:schemeClr val="accent1"/>
              </a:solidFill>
              <a:effectLst/>
              <a:latin typeface="system-ui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1EEDB73F-B823-2F8E-2D92-9851DE6E34A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909" y="4401887"/>
                <a:ext cx="5651091" cy="20546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Deconfinement phase transition:</a:t>
                </a:r>
              </a:p>
              <a:p>
                <a:pPr lvl="1"/>
                <a:r>
                  <a:rPr lang="en-US" dirty="0"/>
                  <a:t>Lattice QCD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Effective models (CMF, PNJL)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-matrix approach </a:t>
                </a:r>
                <a:r>
                  <a:rPr lang="en-US" dirty="0"/>
                  <a:t>to QGP</a:t>
                </a: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1EEDB73F-B823-2F8E-2D92-9851DE6E3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909" y="4401887"/>
                <a:ext cx="5651091" cy="2054670"/>
              </a:xfrm>
              <a:blipFill>
                <a:blip r:embed="rId3"/>
                <a:stretch>
                  <a:fillRect l="-2018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3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0779-13AE-2604-2B14-CEB9BDFB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T-matrix approach to strongly interacting QGP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E118750-14C6-641E-A5EA-CB926AD689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451" y="4143983"/>
            <a:ext cx="5274363" cy="75675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26D0E1E2-3098-72FD-85E9-91768DCEB94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70451" y="1523888"/>
                <a:ext cx="4915949" cy="262009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Basic </a:t>
                </a:r>
                <a:r>
                  <a:rPr lang="en-US" dirty="0" err="1"/>
                  <a:t>d.o.f.</a:t>
                </a:r>
                <a:r>
                  <a:rPr lang="en-US" dirty="0"/>
                  <a:t> –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partons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(degenerate)</a:t>
                </a:r>
              </a:p>
              <a:p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 with 2-body interaction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in various color channels</a:t>
                </a:r>
              </a:p>
              <a:p>
                <a:r>
                  <a:rPr lang="en-US" dirty="0"/>
                  <a:t>Ladder </a:t>
                </a:r>
                <a:r>
                  <a:rPr lang="en-US" dirty="0" err="1"/>
                  <a:t>resummation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-matrix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′)=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26D0E1E2-3098-72FD-85E9-91768DCEB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70451" y="1523888"/>
                <a:ext cx="4915949" cy="2620095"/>
              </a:xfrm>
              <a:blipFill>
                <a:blip r:embed="rId3"/>
                <a:stretch>
                  <a:fillRect l="-1804" t="-5314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7">
                <a:extLst>
                  <a:ext uri="{FF2B5EF4-FFF2-40B4-BE49-F238E27FC236}">
                    <a16:creationId xmlns:a16="http://schemas.microsoft.com/office/drawing/2014/main" id="{AD4B9C4A-EAA9-4745-AD07-F52D6008A4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680" y="5167619"/>
                <a:ext cx="5376133" cy="1013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2"/>
                    </a:solidFill>
                  </a:rPr>
                  <a:t>Poles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-matrix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bound states</a:t>
                </a:r>
              </a:p>
            </p:txBody>
          </p:sp>
        </mc:Choice>
        <mc:Fallback>
          <p:sp>
            <p:nvSpPr>
              <p:cNvPr id="19" name="Content Placeholder 17">
                <a:extLst>
                  <a:ext uri="{FF2B5EF4-FFF2-40B4-BE49-F238E27FC236}">
                    <a16:creationId xmlns:a16="http://schemas.microsoft.com/office/drawing/2014/main" id="{AD4B9C4A-EAA9-4745-AD07-F52D6008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0" y="5167619"/>
                <a:ext cx="5376133" cy="1013374"/>
              </a:xfrm>
              <a:prstGeom prst="rect">
                <a:avLst/>
              </a:prstGeom>
              <a:blipFill>
                <a:blip r:embed="rId4"/>
                <a:stretch>
                  <a:fillRect l="-1882" t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17">
                <a:extLst>
                  <a:ext uri="{FF2B5EF4-FFF2-40B4-BE49-F238E27FC236}">
                    <a16:creationId xmlns:a16="http://schemas.microsoft.com/office/drawing/2014/main" id="{DA43EEFA-1E44-AEA7-F0A5-4A9D78F603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4814" y="1401842"/>
                <a:ext cx="6080908" cy="457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accent2"/>
                    </a:solidFill>
                  </a:rPr>
                  <a:t>Example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: 1D bound state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  <a:p>
                <a:pPr lvl="1"/>
                <a:endParaRPr lang="en-US" sz="1800" dirty="0"/>
              </a:p>
            </p:txBody>
          </p:sp>
        </mc:Choice>
        <mc:Fallback>
          <p:sp>
            <p:nvSpPr>
              <p:cNvPr id="3" name="Content Placeholder 17">
                <a:extLst>
                  <a:ext uri="{FF2B5EF4-FFF2-40B4-BE49-F238E27FC236}">
                    <a16:creationId xmlns:a16="http://schemas.microsoft.com/office/drawing/2014/main" id="{DA43EEFA-1E44-AEA7-F0A5-4A9D78F6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14" y="1401842"/>
                <a:ext cx="6080908" cy="457636"/>
              </a:xfrm>
              <a:prstGeom prst="rect">
                <a:avLst/>
              </a:prstGeom>
              <a:blipFill>
                <a:blip r:embed="rId5"/>
                <a:stretch>
                  <a:fillRect l="-1461" t="-16216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C63603-0983-3E2E-3B6A-00C524B4A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870" y="3838044"/>
            <a:ext cx="4886110" cy="717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CD01D-267A-02E6-FCA7-749D51A06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896" y="1982305"/>
            <a:ext cx="2856058" cy="1620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9F2B1-8E02-14AA-1C1A-769227AC7214}"/>
              </a:ext>
            </a:extLst>
          </p:cNvPr>
          <p:cNvSpPr txBox="1"/>
          <p:nvPr/>
        </p:nvSpPr>
        <p:spPr>
          <a:xfrm>
            <a:off x="6561677" y="194859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C4E1-42E0-1E89-B124-29FCC80DBE70}"/>
              </a:ext>
            </a:extLst>
          </p:cNvPr>
          <p:cNvSpPr txBox="1"/>
          <p:nvPr/>
        </p:nvSpPr>
        <p:spPr>
          <a:xfrm>
            <a:off x="6567202" y="3550695"/>
            <a:ext cx="502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b) </a:t>
            </a:r>
            <a:r>
              <a:rPr lang="en-US" sz="1200" dirty="0">
                <a:solidFill>
                  <a:srgbClr val="7030A0"/>
                </a:solidFill>
              </a:rPr>
              <a:t>www.mit.edu/~levitov/book/ ; </a:t>
            </a:r>
            <a:r>
              <a:rPr lang="en-US" sz="1200" dirty="0" err="1">
                <a:solidFill>
                  <a:srgbClr val="7030A0"/>
                </a:solidFill>
              </a:rPr>
              <a:t>muellergroup.lassp.cornell.edu</a:t>
            </a:r>
            <a:r>
              <a:rPr lang="en-US" sz="1200" dirty="0">
                <a:solidFill>
                  <a:srgbClr val="7030A0"/>
                </a:solidFill>
              </a:rPr>
              <a:t>/</a:t>
            </a:r>
            <a:r>
              <a:rPr lang="en-US" sz="1200" dirty="0" err="1">
                <a:solidFill>
                  <a:srgbClr val="7030A0"/>
                </a:solidFill>
              </a:rPr>
              <a:t>scatter.pdf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4FFFBB-CC31-6DEB-A893-27001BC25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631" y="4568715"/>
            <a:ext cx="4344052" cy="569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964AD-D2EF-8F26-6ED2-977C5EEA935F}"/>
                  </a:ext>
                </a:extLst>
              </p:cNvPr>
              <p:cNvSpPr txBox="1"/>
              <p:nvPr/>
            </p:nvSpPr>
            <p:spPr>
              <a:xfrm>
                <a:off x="10700347" y="4186675"/>
                <a:ext cx="1022972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964AD-D2EF-8F26-6ED2-977C5EEA9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347" y="4186675"/>
                <a:ext cx="1022972" cy="378630"/>
              </a:xfrm>
              <a:prstGeom prst="rect">
                <a:avLst/>
              </a:prstGeom>
              <a:blipFill>
                <a:blip r:embed="rId9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BDF393-0BC0-10D3-9C9A-57D7215069AC}"/>
                  </a:ext>
                </a:extLst>
              </p:cNvPr>
              <p:cNvSpPr txBox="1"/>
              <p:nvPr/>
            </p:nvSpPr>
            <p:spPr>
              <a:xfrm>
                <a:off x="6257806" y="5123126"/>
                <a:ext cx="1651093" cy="43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BDF393-0BC0-10D3-9C9A-57D72150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806" y="5123126"/>
                <a:ext cx="1651093" cy="432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ED6882C7-6B33-199B-2425-9D135D970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3019" y="5074467"/>
            <a:ext cx="3670300" cy="68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0BE2CB-924B-B93E-362F-73D88ABD0E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4081" y="5837857"/>
            <a:ext cx="1600200" cy="4953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B9DFF48-01AA-9B2E-D7F6-4F7571C30EC7}"/>
              </a:ext>
            </a:extLst>
          </p:cNvPr>
          <p:cNvSpPr/>
          <p:nvPr/>
        </p:nvSpPr>
        <p:spPr>
          <a:xfrm>
            <a:off x="10231977" y="5914417"/>
            <a:ext cx="1632304" cy="4137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1FF572-7598-941E-8B5B-B9CC87FF8C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1977" y="2576189"/>
            <a:ext cx="1600200" cy="49530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C84812F-666B-F0DF-FBD8-87D527DA1ABC}"/>
              </a:ext>
            </a:extLst>
          </p:cNvPr>
          <p:cNvSpPr/>
          <p:nvPr/>
        </p:nvSpPr>
        <p:spPr>
          <a:xfrm>
            <a:off x="10199873" y="2652749"/>
            <a:ext cx="1632304" cy="4137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329D67-11BC-C1DB-EC83-F79C243B85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3716" y="5733919"/>
            <a:ext cx="2514600" cy="7747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A383C9-5B9E-0E3D-CB44-71275B09ED2B}"/>
              </a:ext>
            </a:extLst>
          </p:cNvPr>
          <p:cNvSpPr txBox="1"/>
          <p:nvPr/>
        </p:nvSpPr>
        <p:spPr>
          <a:xfrm>
            <a:off x="8798316" y="5963483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a pole at</a:t>
            </a:r>
          </a:p>
        </p:txBody>
      </p:sp>
    </p:spTree>
    <p:extLst>
      <p:ext uri="{BB962C8B-B14F-4D97-AF65-F5344CB8AC3E}">
        <p14:creationId xmlns:p14="http://schemas.microsoft.com/office/powerpoint/2010/main" val="65258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4AD9FB-F3B5-BA4A-19D9-EF13F91F12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heavy </a:t>
                </a:r>
                <a:r>
                  <a:rPr lang="en-US" dirty="0" err="1"/>
                  <a:t>quarkonia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4AD9FB-F3B5-BA4A-19D9-EF13F91F1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CBD6A-9AD8-F763-6DD4-8A46B127F36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29146" y="1468877"/>
                <a:ext cx="5566854" cy="52821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7030A0"/>
                    </a:solidFill>
                  </a:rPr>
                  <a:t>[M. </a:t>
                </a:r>
                <a:r>
                  <a:rPr lang="en-US" sz="2200" dirty="0" err="1">
                    <a:solidFill>
                      <a:srgbClr val="7030A0"/>
                    </a:solidFill>
                  </a:rPr>
                  <a:t>Mannarelli</a:t>
                </a:r>
                <a:r>
                  <a:rPr lang="en-US" sz="2200" dirty="0">
                    <a:solidFill>
                      <a:srgbClr val="7030A0"/>
                    </a:solidFill>
                  </a:rPr>
                  <a:t>, R. Rapp PRC72 (2005)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7030A0"/>
                    </a:solidFill>
                  </a:rPr>
                  <a:t>D. Cabrera, R. Rapp PRD76 (2007),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7030A0"/>
                    </a:solidFill>
                  </a:rPr>
                  <a:t>F. </a:t>
                </a:r>
                <a:r>
                  <a:rPr lang="en-US" sz="2200" dirty="0" err="1">
                    <a:solidFill>
                      <a:srgbClr val="7030A0"/>
                    </a:solidFill>
                  </a:rPr>
                  <a:t>Riek</a:t>
                </a:r>
                <a:r>
                  <a:rPr lang="en-US" sz="2200" dirty="0">
                    <a:solidFill>
                      <a:srgbClr val="7030A0"/>
                    </a:solidFill>
                  </a:rPr>
                  <a:t>, R. Rapp PRC82 (2010)]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Screened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Cornell</a:t>
                </a:r>
                <a:r>
                  <a:rPr lang="en-US" dirty="0">
                    <a:latin typeface="Cambria Math" panose="02040503050406030204" pitchFamily="18" charset="0"/>
                  </a:rPr>
                  <a:t> potential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Non-relativistic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3D reduction of BSE</a:t>
                </a:r>
              </a:p>
              <a:p>
                <a:r>
                  <a:rPr lang="en-US" dirty="0"/>
                  <a:t>Bound states – </a:t>
                </a:r>
                <a:r>
                  <a:rPr lang="en-US" dirty="0">
                    <a:solidFill>
                      <a:schemeClr val="accent2"/>
                    </a:solidFill>
                  </a:rPr>
                  <a:t>poles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-matrix </a:t>
                </a:r>
                <a:r>
                  <a:rPr lang="en-US" dirty="0"/>
                  <a:t>below the 2-body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Self-consistent evaluation of</a:t>
                </a:r>
              </a:p>
              <a:p>
                <a:pPr lvl="1"/>
                <a:r>
                  <a:rPr lang="en-US" dirty="0"/>
                  <a:t> diffusion coefficient</a:t>
                </a:r>
              </a:p>
              <a:p>
                <a:pPr lvl="1"/>
                <a:r>
                  <a:rPr lang="en-US" dirty="0"/>
                  <a:t> Euclidian-time correlators from </a:t>
                </a:r>
                <a:r>
                  <a:rPr lang="en-US" dirty="0" err="1"/>
                  <a:t>lQCD</a:t>
                </a: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CBD6A-9AD8-F763-6DD4-8A46B127F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9146" y="1468877"/>
                <a:ext cx="5566854" cy="5282119"/>
              </a:xfrm>
              <a:blipFill>
                <a:blip r:embed="rId3"/>
                <a:stretch>
                  <a:fillRect l="-1818" t="-1918" r="-1136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3E59E9-DA19-56CE-556A-11156C617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79194" y="1690688"/>
            <a:ext cx="5991666" cy="4135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2EB3E-58A6-88B1-B088-F2B001A9B9BC}"/>
              </a:ext>
            </a:extLst>
          </p:cNvPr>
          <p:cNvSpPr txBox="1"/>
          <p:nvPr/>
        </p:nvSpPr>
        <p:spPr>
          <a:xfrm>
            <a:off x="8921239" y="5826667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F. </a:t>
            </a:r>
            <a:r>
              <a:rPr lang="en-US" sz="1800" dirty="0" err="1">
                <a:solidFill>
                  <a:srgbClr val="7030A0"/>
                </a:solidFill>
              </a:rPr>
              <a:t>Riek</a:t>
            </a:r>
            <a:r>
              <a:rPr lang="en-US" sz="1800" dirty="0">
                <a:solidFill>
                  <a:srgbClr val="7030A0"/>
                </a:solidFill>
              </a:rPr>
              <a:t>, R. Rapp PRC82 (2010)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73AC3E-CFE7-15AC-F8A3-36607F0277B1}"/>
                  </a:ext>
                </a:extLst>
              </p:cNvPr>
              <p:cNvSpPr txBox="1"/>
              <p:nvPr/>
            </p:nvSpPr>
            <p:spPr>
              <a:xfrm>
                <a:off x="9494196" y="1235413"/>
                <a:ext cx="2460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)∼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73AC3E-CFE7-15AC-F8A3-36607F02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196" y="1235413"/>
                <a:ext cx="246073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81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D7B4-89F5-08CC-BF5C-51107DE7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In-medium: self-consistency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7C74-952E-3D23-AB74-1F172DFFF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92237"/>
            <a:ext cx="5181600" cy="612410"/>
          </a:xfrm>
        </p:spPr>
        <p:txBody>
          <a:bodyPr>
            <a:normAutofit/>
          </a:bodyPr>
          <a:lstStyle/>
          <a:p>
            <a:r>
              <a:rPr lang="en-US" dirty="0"/>
              <a:t>Interactions induce self-energies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D930CFF-3CBF-865C-3D09-0970976F8D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1443" y="1392237"/>
                <a:ext cx="6052199" cy="51006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Parton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1-particle spectral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)≡−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ImΣ</m:t>
                        </m:r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 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ReΣ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Vacuum (or QP):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ImΣ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→0,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D930CFF-3CBF-865C-3D09-0970976F8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1443" y="1392237"/>
                <a:ext cx="6052199" cy="5100638"/>
              </a:xfrm>
              <a:blipFill>
                <a:blip r:embed="rId2"/>
                <a:stretch>
                  <a:fillRect l="-1883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120D5E-F284-533F-B535-3AA5CDEB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2607" r="1438" b="17478"/>
          <a:stretch/>
        </p:blipFill>
        <p:spPr>
          <a:xfrm>
            <a:off x="2093087" y="2102549"/>
            <a:ext cx="2806463" cy="10290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D71379-697E-8493-7EE7-2F7ED9B85145}"/>
              </a:ext>
            </a:extLst>
          </p:cNvPr>
          <p:cNvSpPr txBox="1">
            <a:spLocks/>
          </p:cNvSpPr>
          <p:nvPr/>
        </p:nvSpPr>
        <p:spPr>
          <a:xfrm>
            <a:off x="48357" y="4500735"/>
            <a:ext cx="5181600" cy="612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Self-consistent scheme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205F97-E0D7-A67B-1989-ADB4CE1F5E95}"/>
              </a:ext>
            </a:extLst>
          </p:cNvPr>
          <p:cNvGrpSpPr/>
          <p:nvPr/>
        </p:nvGrpSpPr>
        <p:grpSpPr>
          <a:xfrm>
            <a:off x="914400" y="4996631"/>
            <a:ext cx="4758813" cy="1602287"/>
            <a:chOff x="876300" y="4444750"/>
            <a:chExt cx="4576395" cy="1731408"/>
          </a:xfrm>
        </p:grpSpPr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FC0B6822-142A-7364-AE28-A3D051FC42EC}"/>
                </a:ext>
              </a:extLst>
            </p:cNvPr>
            <p:cNvSpPr/>
            <p:nvPr/>
          </p:nvSpPr>
          <p:spPr>
            <a:xfrm>
              <a:off x="1570890" y="4672224"/>
              <a:ext cx="800101" cy="384870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870BA4DE-29C2-12CE-EB4F-F5860CB29654}"/>
                    </a:ext>
                  </a:extLst>
                </p:cNvPr>
                <p:cNvSpPr/>
                <p:nvPr/>
              </p:nvSpPr>
              <p:spPr>
                <a:xfrm>
                  <a:off x="4266466" y="5057094"/>
                  <a:ext cx="1186229" cy="502262"/>
                </a:xfrm>
                <a:prstGeom prst="roundRect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870BA4DE-29C2-12CE-EB4F-F5860CB29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466" y="5057094"/>
                  <a:ext cx="1186229" cy="502262"/>
                </a:xfrm>
                <a:prstGeom prst="round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Bent Arrow 15">
              <a:extLst>
                <a:ext uri="{FF2B5EF4-FFF2-40B4-BE49-F238E27FC236}">
                  <a16:creationId xmlns:a16="http://schemas.microsoft.com/office/drawing/2014/main" id="{5F6C92B4-FD6E-4734-369F-842F531B7348}"/>
                </a:ext>
              </a:extLst>
            </p:cNvPr>
            <p:cNvSpPr/>
            <p:nvPr/>
          </p:nvSpPr>
          <p:spPr>
            <a:xfrm rot="5400000">
              <a:off x="4450161" y="4407201"/>
              <a:ext cx="367504" cy="897550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FD6BD4EC-49FE-D5F0-330C-D88F4D74FAC8}"/>
                    </a:ext>
                  </a:extLst>
                </p:cNvPr>
                <p:cNvSpPr/>
                <p:nvPr/>
              </p:nvSpPr>
              <p:spPr>
                <a:xfrm>
                  <a:off x="2370993" y="4444750"/>
                  <a:ext cx="1814146" cy="502262"/>
                </a:xfrm>
                <a:prstGeom prst="roundRect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FD6BD4EC-49FE-D5F0-330C-D88F4D74FA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993" y="4444750"/>
                  <a:ext cx="1814146" cy="502262"/>
                </a:xfrm>
                <a:prstGeom prst="round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D455493A-2AE5-120F-6784-97C0678675CA}"/>
                    </a:ext>
                  </a:extLst>
                </p:cNvPr>
                <p:cNvSpPr/>
                <p:nvPr/>
              </p:nvSpPr>
              <p:spPr>
                <a:xfrm>
                  <a:off x="2370992" y="5673896"/>
                  <a:ext cx="1814146" cy="502262"/>
                </a:xfrm>
                <a:prstGeom prst="roundRect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D455493A-2AE5-120F-6784-97C0678675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992" y="5673896"/>
                  <a:ext cx="1814146" cy="502262"/>
                </a:xfrm>
                <a:prstGeom prst="round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8848BC15-B105-57EE-A4A4-B0CE0DDD5971}"/>
                    </a:ext>
                  </a:extLst>
                </p:cNvPr>
                <p:cNvSpPr/>
                <p:nvPr/>
              </p:nvSpPr>
              <p:spPr>
                <a:xfrm>
                  <a:off x="876300" y="5057094"/>
                  <a:ext cx="1494692" cy="502262"/>
                </a:xfrm>
                <a:prstGeom prst="roundRect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8848BC15-B105-57EE-A4A4-B0CE0DDD5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300" y="5057094"/>
                  <a:ext cx="1494692" cy="502262"/>
                </a:xfrm>
                <a:prstGeom prst="roundRect">
                  <a:avLst/>
                </a:prstGeom>
                <a:blipFill>
                  <a:blip r:embed="rId7"/>
                  <a:stretch>
                    <a:fillRect l="-1600" b="-10000"/>
                  </a:stretch>
                </a:blip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Bent Arrow 19">
              <a:extLst>
                <a:ext uri="{FF2B5EF4-FFF2-40B4-BE49-F238E27FC236}">
                  <a16:creationId xmlns:a16="http://schemas.microsoft.com/office/drawing/2014/main" id="{184AD7AE-16C2-B908-00BD-722BE8E94595}"/>
                </a:ext>
              </a:extLst>
            </p:cNvPr>
            <p:cNvSpPr/>
            <p:nvPr/>
          </p:nvSpPr>
          <p:spPr>
            <a:xfrm rot="10800000">
              <a:off x="4185136" y="5576721"/>
              <a:ext cx="897550" cy="431934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>
              <a:extLst>
                <a:ext uri="{FF2B5EF4-FFF2-40B4-BE49-F238E27FC236}">
                  <a16:creationId xmlns:a16="http://schemas.microsoft.com/office/drawing/2014/main" id="{FC3B61AC-2D90-D53B-F657-EC9379BCD1F8}"/>
                </a:ext>
              </a:extLst>
            </p:cNvPr>
            <p:cNvSpPr/>
            <p:nvPr/>
          </p:nvSpPr>
          <p:spPr>
            <a:xfrm rot="16200000">
              <a:off x="1752022" y="5325255"/>
              <a:ext cx="367505" cy="870438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FD464F8-FDD0-874D-26C2-8C5022BAE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56948" y="1832048"/>
                <a:ext cx="6726115" cy="498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FD464F8-FDD0-874D-26C2-8C5022BAE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6948" y="1832048"/>
                <a:ext cx="6726115" cy="498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336D9-997E-A364-878C-F92F4E24C7AA}"/>
                  </a:ext>
                </a:extLst>
              </p:cNvPr>
              <p:cNvSpPr txBox="1"/>
              <p:nvPr/>
            </p:nvSpPr>
            <p:spPr>
              <a:xfrm>
                <a:off x="-1106209" y="3229507"/>
                <a:ext cx="8485978" cy="102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ImΣ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 dirty="0">
                    <a:solidFill>
                      <a:schemeClr val="accent1"/>
                    </a:solidFill>
                  </a:rPr>
                  <a:t>                							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×[…(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336D9-997E-A364-878C-F92F4E24C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209" y="3229507"/>
                <a:ext cx="8485978" cy="1029449"/>
              </a:xfrm>
              <a:prstGeom prst="rect">
                <a:avLst/>
              </a:prstGeom>
              <a:blipFill>
                <a:blip r:embed="rId9"/>
                <a:stretch>
                  <a:fillRect l="-897" t="-123171" b="-1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93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588BB7-7A3A-30A2-5656-8E0600CE86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5803" y="12306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Equation of state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-functional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588BB7-7A3A-30A2-5656-8E0600CE8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3" y="123065"/>
                <a:ext cx="10515600" cy="1325563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3424B10-BF3A-8900-AFE5-DC6E0EBC34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18347"/>
                <a:ext cx="10515600" cy="15269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groupCh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3424B10-BF3A-8900-AFE5-DC6E0EBC3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8347"/>
                <a:ext cx="10515600" cy="1526930"/>
              </a:xfrm>
              <a:prstGeom prst="rect">
                <a:avLst/>
              </a:prstGeom>
              <a:blipFill>
                <a:blip r:embed="rId4"/>
                <a:stretch>
                  <a:fillRect t="-100820" b="-10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age6image54766560">
            <a:extLst>
              <a:ext uri="{FF2B5EF4-FFF2-40B4-BE49-F238E27FC236}">
                <a16:creationId xmlns:a16="http://schemas.microsoft.com/office/drawing/2014/main" id="{00938660-584C-5A26-50C7-A1AA1A5DED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7" y="2656367"/>
            <a:ext cx="5644662" cy="12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D2672-52AC-6565-64DF-3791839B6BD5}"/>
              </a:ext>
            </a:extLst>
          </p:cNvPr>
          <p:cNvSpPr txBox="1"/>
          <p:nvPr/>
        </p:nvSpPr>
        <p:spPr>
          <a:xfrm>
            <a:off x="6513568" y="228703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1-body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AE772-EE2E-FCC6-BB11-988F4C4533DD}"/>
              </a:ext>
            </a:extLst>
          </p:cNvPr>
          <p:cNvSpPr txBox="1"/>
          <p:nvPr/>
        </p:nvSpPr>
        <p:spPr>
          <a:xfrm>
            <a:off x="8820849" y="228703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2-body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23EC5-354F-F541-3673-133770C1E17B}"/>
                  </a:ext>
                </a:extLst>
              </p:cNvPr>
              <p:cNvSpPr txBox="1"/>
              <p:nvPr/>
            </p:nvSpPr>
            <p:spPr>
              <a:xfrm>
                <a:off x="433754" y="2944061"/>
                <a:ext cx="52197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2"/>
                    </a:solidFill>
                  </a:rPr>
                  <a:t>Luttinger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-Ward Functional (LWF)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= </a:t>
                </a:r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23EC5-354F-F541-3673-133770C1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54" y="2944061"/>
                <a:ext cx="5219701" cy="830997"/>
              </a:xfrm>
              <a:prstGeom prst="rect">
                <a:avLst/>
              </a:prstGeom>
              <a:blipFill>
                <a:blip r:embed="rId6"/>
                <a:stretch>
                  <a:fillRect l="-1946" t="-4478" r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8">
                <a:extLst>
                  <a:ext uri="{FF2B5EF4-FFF2-40B4-BE49-F238E27FC236}">
                    <a16:creationId xmlns:a16="http://schemas.microsoft.com/office/drawing/2014/main" id="{D0F6B558-C60C-4E0A-A46F-95BA1E4D95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3754" y="4066278"/>
                <a:ext cx="5257800" cy="230312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Self-consistent many-body framework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8">
                <a:extLst>
                  <a:ext uri="{FF2B5EF4-FFF2-40B4-BE49-F238E27FC236}">
                    <a16:creationId xmlns:a16="http://schemas.microsoft.com/office/drawing/2014/main" id="{D0F6B558-C60C-4E0A-A46F-95BA1E4D9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3754" y="4066278"/>
                <a:ext cx="5257800" cy="2303120"/>
              </a:xfrm>
              <a:blipFill>
                <a:blip r:embed="rId7"/>
                <a:stretch>
                  <a:fillRect l="-2169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6576B608-347B-EEFA-6B44-61CB6D7B8016}"/>
              </a:ext>
            </a:extLst>
          </p:cNvPr>
          <p:cNvSpPr txBox="1">
            <a:spLocks/>
          </p:cNvSpPr>
          <p:nvPr/>
        </p:nvSpPr>
        <p:spPr>
          <a:xfrm>
            <a:off x="6096000" y="4066278"/>
            <a:ext cx="5257800" cy="23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Conserving 2PI approximation to description of many-body system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90089"/>
                </a:solidFill>
                <a:effectLst/>
                <a:latin typeface="SFRM0600"/>
              </a:rPr>
              <a:t>[G. </a:t>
            </a:r>
            <a:r>
              <a:rPr lang="en-US" sz="1800" dirty="0" err="1">
                <a:solidFill>
                  <a:srgbClr val="890089"/>
                </a:solidFill>
                <a:effectLst/>
                <a:latin typeface="SFRM0600"/>
              </a:rPr>
              <a:t>Baym</a:t>
            </a:r>
            <a:r>
              <a:rPr lang="en-US" sz="1800" dirty="0">
                <a:solidFill>
                  <a:srgbClr val="890089"/>
                </a:solidFill>
                <a:effectLst/>
                <a:latin typeface="SFRM0600"/>
              </a:rPr>
              <a:t> PR 127 (1962)] </a:t>
            </a:r>
            <a:endParaRPr lang="en-US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FF56B-CDA6-6A02-4961-1CA47D475A84}"/>
              </a:ext>
            </a:extLst>
          </p:cNvPr>
          <p:cNvSpPr txBox="1"/>
          <p:nvPr/>
        </p:nvSpPr>
        <p:spPr>
          <a:xfrm>
            <a:off x="8852170" y="972766"/>
            <a:ext cx="310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S. Liu, R. Rapp PRC97 (2018)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76CF-D0DA-E25D-F70C-40E13A0D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05" y="187601"/>
            <a:ext cx="11211468" cy="1325563"/>
          </a:xfrm>
        </p:spPr>
        <p:txBody>
          <a:bodyPr/>
          <a:lstStyle/>
          <a:p>
            <a:r>
              <a:rPr lang="en-US" dirty="0"/>
              <a:t>Light sector: weakly/strongly coupled scenarios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0A617-7E21-B526-FDA7-01C0A201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59" y="3252472"/>
            <a:ext cx="4435213" cy="2910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662B341-0187-6B21-56F1-092E63C6781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32405" y="1253331"/>
                <a:ext cx="6029122" cy="5332295"/>
              </a:xfrm>
            </p:spPr>
            <p:txBody>
              <a:bodyPr/>
              <a:lstStyle/>
              <a:p>
                <a:r>
                  <a:rPr lang="en-US" dirty="0"/>
                  <a:t>Parton masses and interaction screening fit </a:t>
                </a:r>
                <a:r>
                  <a:rPr lang="en-US" dirty="0" err="1"/>
                  <a:t>lQCD</a:t>
                </a:r>
                <a:r>
                  <a:rPr lang="en-US" dirty="0"/>
                  <a:t> data: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Heavy-quark free energy and correlators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662B341-0187-6B21-56F1-092E63C67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32405" y="1253331"/>
                <a:ext cx="6029122" cy="5332295"/>
              </a:xfrm>
              <a:blipFill>
                <a:blip r:embed="rId3"/>
                <a:stretch>
                  <a:fillRect l="-1891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F1D7A4F-775D-12EC-3082-F1E4E7436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689" y="2630388"/>
            <a:ext cx="3506787" cy="2311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F0B26-CACF-62BC-7DCD-5F64EB8A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923" y="4546223"/>
            <a:ext cx="3569553" cy="2311777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238DABB-390E-E083-F897-5675356744C2}"/>
              </a:ext>
            </a:extLst>
          </p:cNvPr>
          <p:cNvSpPr txBox="1">
            <a:spLocks/>
          </p:cNvSpPr>
          <p:nvPr/>
        </p:nvSpPr>
        <p:spPr>
          <a:xfrm>
            <a:off x="6761527" y="1346817"/>
            <a:ext cx="5182346" cy="101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</a:t>
            </a:r>
            <a:r>
              <a:rPr lang="en-US" dirty="0" err="1"/>
              <a:t>EoS</a:t>
            </a:r>
            <a:r>
              <a:rPr lang="en-US" dirty="0"/>
              <a:t>, significant difference in transport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B986C-5E46-FC9F-2B0B-625579183EDC}"/>
              </a:ext>
            </a:extLst>
          </p:cNvPr>
          <p:cNvSpPr txBox="1"/>
          <p:nvPr/>
        </p:nvSpPr>
        <p:spPr>
          <a:xfrm>
            <a:off x="1658565" y="616347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S. Liu, R. Rapp PRC97 (2018)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F2357-BDA6-54E1-27E9-09C8F425368F}"/>
              </a:ext>
            </a:extLst>
          </p:cNvPr>
          <p:cNvSpPr txBox="1"/>
          <p:nvPr/>
        </p:nvSpPr>
        <p:spPr>
          <a:xfrm>
            <a:off x="6901775" y="2181932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  <a:latin typeface="-apple-system"/>
              </a:rPr>
              <a:t>S. Liu, R. Rapp </a:t>
            </a:r>
            <a:r>
              <a:rPr lang="en-US" b="0" dirty="0">
                <a:solidFill>
                  <a:srgbClr val="7030A0"/>
                </a:solidFill>
                <a:effectLst/>
                <a:latin typeface="-apple-system"/>
              </a:rPr>
              <a:t>EPJA</a:t>
            </a:r>
            <a:r>
              <a:rPr lang="en-US" b="0" i="0" dirty="0">
                <a:solidFill>
                  <a:srgbClr val="7030A0"/>
                </a:solidFill>
                <a:effectLst/>
                <a:latin typeface="-apple-system"/>
              </a:rPr>
              <a:t> 56 (2020)</a:t>
            </a:r>
          </a:p>
        </p:txBody>
      </p:sp>
    </p:spTree>
    <p:extLst>
      <p:ext uri="{BB962C8B-B14F-4D97-AF65-F5344CB8AC3E}">
        <p14:creationId xmlns:p14="http://schemas.microsoft.com/office/powerpoint/2010/main" val="42462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D240-8BD5-3824-AA7F-4212135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interactions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C3EFE-4F76-582A-F092-ED2F61FB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529" y="1450415"/>
            <a:ext cx="5157787" cy="452437"/>
          </a:xfrm>
        </p:spPr>
        <p:txBody>
          <a:bodyPr/>
          <a:lstStyle/>
          <a:p>
            <a:r>
              <a:rPr lang="en-US" dirty="0"/>
              <a:t>Technical simplification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B062E-CDF4-92E8-B8A7-F0C4277C08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358" y="1991451"/>
                <a:ext cx="10866030" cy="13255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/>
                  <a:t>  - exponential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increase in numeric complexity</a:t>
                </a:r>
              </a:p>
              <a:p>
                <a:r>
                  <a:rPr lang="en-US" sz="2400" dirty="0"/>
                  <a:t>Assume a separable interaction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B062E-CDF4-92E8-B8A7-F0C4277C0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358" y="1991451"/>
                <a:ext cx="10866030" cy="1325562"/>
              </a:xfrm>
              <a:blipFill>
                <a:blip r:embed="rId2"/>
                <a:stretch>
                  <a:fillRect l="-70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AE712-E5DD-1575-68DE-1667879E2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58" y="3105405"/>
            <a:ext cx="5183188" cy="452437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67C2D2-D31E-DCAF-1613-91251BC6163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52529" y="3631831"/>
                <a:ext cx="11434195" cy="190320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Solves BSE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analytically: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Allows to </a:t>
                </a:r>
                <a:r>
                  <a:rPr lang="en-US" sz="2400" dirty="0" err="1"/>
                  <a:t>resum</a:t>
                </a:r>
                <a:r>
                  <a:rPr lang="en-US" sz="2400" dirty="0"/>
                  <a:t> LWF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body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SFs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⁡(1 −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67C2D2-D31E-DCAF-1613-91251BC61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52529" y="3631831"/>
                <a:ext cx="11434195" cy="1903208"/>
              </a:xfrm>
              <a:blipFill>
                <a:blip r:embed="rId3"/>
                <a:stretch>
                  <a:fillRect l="-777" t="-35333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FAAB34-79FF-2B1B-FAFF-7228A91AD94C}"/>
              </a:ext>
            </a:extLst>
          </p:cNvPr>
          <p:cNvSpPr txBox="1"/>
          <p:nvPr/>
        </p:nvSpPr>
        <p:spPr>
          <a:xfrm>
            <a:off x="191755" y="5704102"/>
            <a:ext cx="11808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mimic the strongly coupled QGP with a simplified interaction?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407B2B-E543-466E-6A83-A6213DEF16E3}"/>
                  </a:ext>
                </a:extLst>
              </p:cNvPr>
              <p:cNvSpPr txBox="1"/>
              <p:nvPr/>
            </p:nvSpPr>
            <p:spPr>
              <a:xfrm>
                <a:off x="7590971" y="2847547"/>
                <a:ext cx="1845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rel. corrections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407B2B-E543-466E-6A83-A6213DEF1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971" y="2847547"/>
                <a:ext cx="1845992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7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383194-CEA5-0292-977F-DDFB2F7319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256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Interaction parameters: vacuum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binding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383194-CEA5-0292-977F-DDFB2F731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2563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0F994-FFB2-A442-AE6D-4CCA041678B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3086100"/>
                <a:ext cx="5509847" cy="10902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masses: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∼0.5</m:t>
                      </m:r>
                      <m:r>
                        <a:rPr lang="en-US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∼2.9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0F994-FFB2-A442-AE6D-4CCA04167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3086100"/>
                <a:ext cx="5509847" cy="1090245"/>
              </a:xfrm>
              <a:blipFill>
                <a:blip r:embed="rId3"/>
                <a:stretch>
                  <a:fillRect l="-1839" t="-8046" r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C083DAD-531A-85C5-0AA7-2395CEF77A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058006"/>
                <a:ext cx="10515599" cy="1799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Rank-2 separable interaction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-waves: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C083DAD-531A-85C5-0AA7-2395CEF77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058006"/>
                <a:ext cx="10515599" cy="1799494"/>
              </a:xfrm>
              <a:prstGeom prst="rect">
                <a:avLst/>
              </a:prstGeom>
              <a:blipFill>
                <a:blip r:embed="rId4"/>
                <a:stretch>
                  <a:fillRect l="-603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E18F29-CB0C-88F8-870A-645117C15787}"/>
                  </a:ext>
                </a:extLst>
              </p:cNvPr>
              <p:cNvSpPr txBox="1"/>
              <p:nvPr/>
            </p:nvSpPr>
            <p:spPr>
              <a:xfrm>
                <a:off x="8845062" y="2145323"/>
                <a:ext cx="2312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rel. corrections)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E18F29-CB0C-88F8-870A-645117C15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062" y="2145323"/>
                <a:ext cx="2312376" cy="369332"/>
              </a:xfrm>
              <a:prstGeom prst="rect">
                <a:avLst/>
              </a:prstGeom>
              <a:blipFill>
                <a:blip r:embed="rId5"/>
                <a:stretch>
                  <a:fillRect l="-2186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1011A5-95B6-0AE7-C55A-017D898489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9109" y="3103685"/>
                <a:ext cx="5580185" cy="5627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-wave: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1011A5-95B6-0AE7-C55A-017D89848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109" y="3103685"/>
                <a:ext cx="5580185" cy="562708"/>
              </a:xfrm>
              <a:prstGeom prst="rect">
                <a:avLst/>
              </a:prstGeom>
              <a:blipFill>
                <a:blip r:embed="rId6"/>
                <a:stretch>
                  <a:fillRect l="-1814" t="-1777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3D01B14-136C-B0B9-E335-F073ED1EB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0" y="4256139"/>
            <a:ext cx="5916116" cy="2013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F63C8-7896-47CC-12A5-B067F46CD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226" y="4101449"/>
            <a:ext cx="5879774" cy="21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3705</TotalTime>
  <Words>1060</Words>
  <Application>Microsoft Macintosh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Cambria Math</vt:lpstr>
      <vt:lpstr>CMMI8</vt:lpstr>
      <vt:lpstr>SFRM0600</vt:lpstr>
      <vt:lpstr>SFRM0800</vt:lpstr>
      <vt:lpstr>system-ui</vt:lpstr>
      <vt:lpstr>Office 2013 - 2022 Theme</vt:lpstr>
      <vt:lpstr>Self-consistent T-matrix approach to strongly interacting QGP at finite baryon density</vt:lpstr>
      <vt:lpstr>PowerPoint Presentation</vt:lpstr>
      <vt:lpstr>T-matrix approach to strongly interacting QGP</vt:lpstr>
      <vt:lpstr>Example: heavy quarkonia b ̅b, c ̅c</vt:lpstr>
      <vt:lpstr>In-medium: self-consistency</vt:lpstr>
      <vt:lpstr>Equation of state and Φ-functional</vt:lpstr>
      <vt:lpstr>Light sector: weakly/strongly coupled scenarios</vt:lpstr>
      <vt:lpstr>Separable interactions</vt:lpstr>
      <vt:lpstr>Interaction parameters: vacuum Q ̅Q binding</vt:lpstr>
      <vt:lpstr>In-medium screening</vt:lpstr>
      <vt:lpstr>Transition of d.o.f.</vt:lpstr>
      <vt:lpstr>EoS and LWF</vt:lpstr>
      <vt:lpstr>Extension to finite μ_B</vt:lpstr>
      <vt:lpstr>Susceptibility and pressure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Maslov, Konstantin</dc:creator>
  <cp:lastModifiedBy>Maslov, Konstantin</cp:lastModifiedBy>
  <cp:revision>160</cp:revision>
  <dcterms:created xsi:type="dcterms:W3CDTF">2024-08-25T14:41:16Z</dcterms:created>
  <dcterms:modified xsi:type="dcterms:W3CDTF">2024-08-28T04:27:32Z</dcterms:modified>
</cp:coreProperties>
</file>