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1" r:id="rId2"/>
    <p:sldId id="277" r:id="rId3"/>
    <p:sldId id="278" r:id="rId4"/>
    <p:sldId id="266" r:id="rId5"/>
    <p:sldId id="270" r:id="rId6"/>
    <p:sldId id="273" r:id="rId7"/>
    <p:sldId id="274" r:id="rId8"/>
    <p:sldId id="275" r:id="rId9"/>
    <p:sldId id="276" r:id="rId10"/>
    <p:sldId id="272" r:id="rId11"/>
    <p:sldId id="262" r:id="rId12"/>
    <p:sldId id="279" r:id="rId13"/>
    <p:sldId id="263" r:id="rId14"/>
    <p:sldId id="264" r:id="rId15"/>
    <p:sldId id="265" r:id="rId16"/>
    <p:sldId id="267" r:id="rId17"/>
    <p:sldId id="259" r:id="rId18"/>
    <p:sldId id="280" r:id="rId19"/>
    <p:sldId id="281" r:id="rId20"/>
    <p:sldId id="282" r:id="rId21"/>
    <p:sldId id="284" r:id="rId22"/>
    <p:sldId id="26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9AFD74-C516-457D-9C34-9443E369C321}" v="5" dt="2024-08-29T19:20:37.1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653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3971AF-430C-4881-BCB8-0FAE50552AC5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570AA4-CAEE-423E-8BB5-3628144E5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261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anyone asks, 50 MeV is a very rough </a:t>
            </a:r>
            <a:r>
              <a:rPr lang="en-US" dirty="0" err="1"/>
              <a:t>OoM</a:t>
            </a:r>
            <a:r>
              <a:rPr lang="en-US" dirty="0"/>
              <a:t> estimate based on an ideal non-relativistic Fermi gas: T_F = hbar^2/(2m)(3pi^2*n)^(2/3)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70AA4-CAEE-423E-8BB5-3628144E57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41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Blackbody number density \</a:t>
            </a:r>
            <a:r>
              <a:rPr lang="en-US" dirty="0" err="1"/>
              <a:t>propto</a:t>
            </a:r>
            <a:r>
              <a:rPr lang="en-US" dirty="0"/>
              <a:t> T^3, energy \</a:t>
            </a:r>
            <a:r>
              <a:rPr lang="en-US" dirty="0" err="1"/>
              <a:t>propto</a:t>
            </a:r>
            <a:r>
              <a:rPr lang="en-US" dirty="0"/>
              <a:t> T^4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70AA4-CAEE-423E-8BB5-3628144E570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538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7DE92-BE4F-09EA-54A4-8195A5F97D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6F3051-C4C3-F4AE-D135-037F07D1C1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2EA0F-2792-F2ED-9B38-9864104B4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9A6B1-5848-4A52-8CB4-4C8605BB10DB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2844B-23B7-93D7-BF1C-C199C637E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7AF714-9F9D-9BD2-4BFD-572BFFD84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E649-2146-413A-9FB3-8DB9E250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22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965FC-C7AA-A219-C402-2ED14A999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5F95B7-D6C7-1572-21F9-6827D723D9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186FB-EAD2-43AA-7166-9321F23BA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9A6B1-5848-4A52-8CB4-4C8605BB10DB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4E67A-672D-1EEF-0048-64FE8CB1F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FA70A-BAEF-BBF5-42B6-7AC8BDD7C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E649-2146-413A-9FB3-8DB9E250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92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617625-9D63-244A-6752-D1820C809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ACA8B5-0A61-517B-BFDC-8DB8B5675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5AF52-7675-B487-994F-B94CB038C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9A6B1-5848-4A52-8CB4-4C8605BB10DB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1EC2F-4A23-4344-072A-72A053258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CF3EA-7A53-CAF7-A9B8-1ED1B8F90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E649-2146-413A-9FB3-8DB9E250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908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7C712-017F-801B-4074-AB7414ED4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3F2C5-6304-62C8-33D8-56CCAC2CB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A0BB3-9B4F-A31A-427B-80EB628BF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9A6B1-5848-4A52-8CB4-4C8605BB10DB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7E2E7-21C1-72CC-563E-503F1E0D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BE002-D418-E9A6-7D3A-565DAD6A9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E649-2146-413A-9FB3-8DB9E250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870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02539-71A7-BD6E-8AD8-AD4CCEC00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950FF9-66DF-E470-9385-0DC35D797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E6300-40BB-1096-A326-A450CE664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9A6B1-5848-4A52-8CB4-4C8605BB10DB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37BFF-E665-1F33-3DE3-52268F2C3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C5EFB-EACD-E6F6-8961-120FE3B18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E649-2146-413A-9FB3-8DB9E250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952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5F793-B132-A5DD-C00D-4587558BE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D65E0-7713-6C83-BE40-0B301857AB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04300D-3F0D-EDEA-65EC-F75107061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D1016-BBAB-DC71-2B84-A610C92B2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9A6B1-5848-4A52-8CB4-4C8605BB10DB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45EA6-20DF-7944-7EB6-7517075A9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F31B0-294F-254C-9622-5B434E2C5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E649-2146-413A-9FB3-8DB9E250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83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62185-AFAD-CCCF-16D7-EC7BCFB2E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9119F-171F-AFCD-7844-202549675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6A70D5-F304-A602-392E-49E563BCA6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1DF5CB-4F19-8F2F-0AB0-B77D9F4D34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14971F-C31B-1A52-57F4-1B37A1CF9C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47F2BC-94C9-6B92-7A08-753CC37E5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9A6B1-5848-4A52-8CB4-4C8605BB10DB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92DCF6-3539-FEF2-EBF9-B6F50E026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2858FE-AAFD-AA79-5EE1-5CF0553E5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E649-2146-413A-9FB3-8DB9E250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1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07FCA-629D-CFEE-F556-5320E3E3F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0F0F03-C287-70E4-B3A5-7BA27D911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9A6B1-5848-4A52-8CB4-4C8605BB10DB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E6E80E-E872-C5EE-08DD-E992EA335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3F4D80-B133-E5F8-EDA4-97DD6A943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E649-2146-413A-9FB3-8DB9E250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48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A6FDF6-D5A2-A0C7-76C8-5E887628E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9A6B1-5848-4A52-8CB4-4C8605BB10DB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1D5B75-B838-F62D-76B3-7674542B9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2A9E1E-72BD-88A7-0748-F89401F54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E649-2146-413A-9FB3-8DB9E250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237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C8E9E-048B-427D-A817-59EF034F9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71526-D89E-4BBE-8358-A6C83F7AA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1940A5-C974-32B3-5A35-A43F16313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9421E8-E85C-FB28-EE31-432F8F5DB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9A6B1-5848-4A52-8CB4-4C8605BB10DB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BC585-0109-54AC-B3F7-3B062D026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5C429A-4485-FD75-8AE5-AFD154766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E649-2146-413A-9FB3-8DB9E250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567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FA985-8F88-B777-4CC9-835DA8B50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F5267B-9E42-B9B8-42CF-870527E669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CEB186-FC6E-EAE1-24E7-60759B8587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AA29B-355F-034D-D986-4EF01E2D8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9A6B1-5848-4A52-8CB4-4C8605BB10DB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096DBD-6796-EB07-0B0D-8F0DAEC8B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1DC8D-ADFF-61B2-B534-0C6352E29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E649-2146-413A-9FB3-8DB9E250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62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C961A6-317A-AF97-9331-EC6E7F3F1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2D745-D0FA-F114-0E4A-02B2B9354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85A21-1B83-0A2E-8AA4-AF95DAD17F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9A6B1-5848-4A52-8CB4-4C8605BB10DB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CD2DC-3E58-1817-76EA-874CFBDA88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8EBA9-A95B-2CFE-12C2-87FC4911F7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1E649-2146-413A-9FB3-8DB9E250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64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doi.org/10.48550/arXiv.2302.11359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35E53-B7D3-842D-05A8-E23E497CE0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Thermal Effects in Binary Neutron Star Mergers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63D84-95B6-794E-59FB-3349DC2719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Jacob Fields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A2E0A2-7A75-6E7B-04A2-34AED6EC5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84246"/>
            <a:ext cx="12192000" cy="1249460"/>
          </a:xfrm>
          <a:prstGeom prst="rect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37DE5C6-2765-3F00-2A6C-A5B03F8E4531}"/>
              </a:ext>
            </a:extLst>
          </p:cNvPr>
          <p:cNvSpPr txBox="1">
            <a:spLocks/>
          </p:cNvSpPr>
          <p:nvPr/>
        </p:nvSpPr>
        <p:spPr>
          <a:xfrm>
            <a:off x="1524000" y="5257800"/>
            <a:ext cx="9144000" cy="1279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J. Fields, A. Prakash, M. </a:t>
            </a:r>
            <a:r>
              <a:rPr lang="en-US" dirty="0" err="1"/>
              <a:t>Breschi</a:t>
            </a:r>
            <a:r>
              <a:rPr lang="en-US" dirty="0"/>
              <a:t>, D. Radice, S. Bernuzzi, A. d. S. Schneider</a:t>
            </a:r>
            <a:r>
              <a:rPr lang="en-US" i="1" dirty="0"/>
              <a:t>, </a:t>
            </a:r>
            <a:r>
              <a:rPr lang="en-US" i="1" dirty="0" err="1"/>
              <a:t>ApJL</a:t>
            </a:r>
            <a:r>
              <a:rPr lang="en-US" dirty="0"/>
              <a:t> </a:t>
            </a:r>
            <a:r>
              <a:rPr lang="en-US" b="1" dirty="0"/>
              <a:t>952</a:t>
            </a:r>
            <a:r>
              <a:rPr lang="en-US" dirty="0"/>
              <a:t>, L36 (2023),</a:t>
            </a:r>
          </a:p>
          <a:p>
            <a:r>
              <a:rPr lang="en-US" dirty="0">
                <a:hlinkClick r:id="rId2"/>
              </a:rPr>
              <a:t>arXiv:2302.11359 </a:t>
            </a:r>
            <a:r>
              <a:rPr lang="en-US" b="1" dirty="0">
                <a:hlinkClick r:id="rId2"/>
              </a:rPr>
              <a:t>[</a:t>
            </a:r>
            <a:r>
              <a:rPr lang="en-US" b="1" dirty="0" err="1">
                <a:hlinkClick r:id="rId2"/>
              </a:rPr>
              <a:t>astro-ph.HE</a:t>
            </a:r>
            <a:r>
              <a:rPr lang="en-US" b="1" dirty="0">
                <a:hlinkClick r:id="rId2"/>
              </a:rPr>
              <a:t>]</a:t>
            </a:r>
            <a:r>
              <a:rPr lang="en-US" b="1" dirty="0"/>
              <a:t>.</a:t>
            </a:r>
          </a:p>
        </p:txBody>
      </p:sp>
      <p:pic>
        <p:nvPicPr>
          <p:cNvPr id="6" name="Picture 5" descr="A logo with a lion head&#10;&#10;Description automatically generated">
            <a:extLst>
              <a:ext uri="{FF2B5EF4-FFF2-40B4-BE49-F238E27FC236}">
                <a16:creationId xmlns:a16="http://schemas.microsoft.com/office/drawing/2014/main" id="{D36C2A3D-F8EF-A23F-51D2-54F937579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5154"/>
            <a:ext cx="4194057" cy="204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12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43AF7-1D58-D4BD-397A-AA1EE779D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Neutrinos in BNS mergers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316656-9B33-21BC-5490-728E3B7317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396085" cy="4351338"/>
              </a:xfrm>
            </p:spPr>
            <p:txBody>
              <a:bodyPr/>
              <a:lstStyle/>
              <a:p>
                <a:r>
                  <a:rPr lang="en-US" dirty="0"/>
                  <a:t>Neutrino cooling</a:t>
                </a:r>
              </a:p>
              <a:p>
                <a:pPr lvl="1"/>
                <a:r>
                  <a:rPr lang="en-US" dirty="0"/>
                  <a:t>Dominates over GW after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10−15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ms</m:t>
                    </m:r>
                  </m:oMath>
                </a14:m>
                <a:r>
                  <a:rPr lang="en-US" dirty="0"/>
                  <a:t> or so</a:t>
                </a:r>
              </a:p>
              <a:p>
                <a:r>
                  <a:rPr lang="en-US" dirty="0"/>
                  <a:t>Nucleosynthesis</a:t>
                </a:r>
              </a:p>
              <a:p>
                <a:pPr lvl="1"/>
                <a:r>
                  <a:rPr lang="en-US" dirty="0"/>
                  <a:t>Important for EM counterparts, origins of heavy elements, </a:t>
                </a:r>
                <a:r>
                  <a:rPr lang="en-US" dirty="0" err="1"/>
                  <a:t>etc</a:t>
                </a:r>
                <a:r>
                  <a:rPr lang="en-US" dirty="0"/>
                  <a:t>…</a:t>
                </a:r>
              </a:p>
              <a:p>
                <a:r>
                  <a:rPr lang="en-US" dirty="0"/>
                  <a:t>Emission rate highly sensitive to temperature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316656-9B33-21BC-5490-728E3B7317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396085" cy="4351338"/>
              </a:xfrm>
              <a:blipFill>
                <a:blip r:embed="rId3"/>
                <a:stretch>
                  <a:fillRect l="-2034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212EC0A3-B8F6-C0E6-34A8-4BECB403E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874" y="809238"/>
            <a:ext cx="4078926" cy="55121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4DF7A0-2476-24EA-1185-8C9F0E31EC73}"/>
              </a:ext>
            </a:extLst>
          </p:cNvPr>
          <p:cNvSpPr txBox="1"/>
          <p:nvPr/>
        </p:nvSpPr>
        <p:spPr>
          <a:xfrm>
            <a:off x="6234285" y="6321433"/>
            <a:ext cx="51195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D. Radice and S. Bernuzzi, arXiv:2306.13709 [</a:t>
            </a:r>
            <a:r>
              <a:rPr lang="en-US" sz="1400" dirty="0" err="1"/>
              <a:t>astro-ph.HE</a:t>
            </a:r>
            <a:r>
              <a:rPr lang="en-US" sz="1400" dirty="0"/>
              <a:t>] (2023).</a:t>
            </a:r>
          </a:p>
        </p:txBody>
      </p:sp>
    </p:spTree>
    <p:extLst>
      <p:ext uri="{BB962C8B-B14F-4D97-AF65-F5344CB8AC3E}">
        <p14:creationId xmlns:p14="http://schemas.microsoft.com/office/powerpoint/2010/main" val="224949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E7E16-26AE-3679-0593-295A92B88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94654" cy="1325563"/>
          </a:xfrm>
        </p:spPr>
        <p:txBody>
          <a:bodyPr/>
          <a:lstStyle/>
          <a:p>
            <a:r>
              <a:rPr lang="en-US" dirty="0"/>
              <a:t>Option B: parameterized EOS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DBFD3F-7FBE-68B6-8CBA-AAFE4C8BD7E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6994655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EOS w/ </a:t>
                </a:r>
                <a:r>
                  <a:rPr lang="en-US" dirty="0" err="1"/>
                  <a:t>Skyrme</a:t>
                </a:r>
                <a:r>
                  <a:rPr lang="en-US" dirty="0"/>
                  <a:t>-interaction of form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kin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pot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b="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kin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0" dirty="0"/>
                  <a:t> depends on effective nucleon masses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b="0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bSup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bSup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Can be parameterized by defining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sat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=1/2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b="1" dirty="0"/>
                  <a:t> effectively controls the specific heat capacity </a:t>
                </a:r>
                <a:r>
                  <a:rPr lang="en-US" b="1" dirty="0">
                    <a:sym typeface="Wingdings" panose="05000000000000000000" pitchFamily="2" charset="2"/>
                  </a:rPr>
                  <a:t> only affects thermal behavior</a:t>
                </a:r>
                <a:endParaRPr lang="en-US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DBFD3F-7FBE-68B6-8CBA-AAFE4C8BD7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6994655" cy="4351338"/>
              </a:xfrm>
              <a:blipFill>
                <a:blip r:embed="rId2"/>
                <a:stretch>
                  <a:fillRect l="-1481" t="-3081" b="-15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808CCA19-22C8-8516-E394-A68C505BC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855" y="770829"/>
            <a:ext cx="3250788" cy="53163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1DFBA5-25A2-7BA7-8DC8-80AB0DFBB708}"/>
              </a:ext>
            </a:extLst>
          </p:cNvPr>
          <p:cNvSpPr txBox="1"/>
          <p:nvPr/>
        </p:nvSpPr>
        <p:spPr>
          <a:xfrm>
            <a:off x="7832855" y="6126480"/>
            <a:ext cx="3250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Schneider </a:t>
            </a:r>
            <a:r>
              <a:rPr lang="en-US" sz="1400" i="1" dirty="0"/>
              <a:t>et al</a:t>
            </a:r>
            <a:r>
              <a:rPr lang="en-US" sz="1400" dirty="0"/>
              <a:t>, PRC 100, 055802 (2019).</a:t>
            </a:r>
          </a:p>
        </p:txBody>
      </p:sp>
    </p:spTree>
    <p:extLst>
      <p:ext uri="{BB962C8B-B14F-4D97-AF65-F5344CB8AC3E}">
        <p14:creationId xmlns:p14="http://schemas.microsoft.com/office/powerpoint/2010/main" val="377637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6A14F9-7EE7-D29D-A278-339E07B3A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II. Simulations and Results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FD4DB3-B13D-8800-070F-93669165ED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568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93E4-0185-DD3E-9F87-2F63624F3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Simulations</a:t>
            </a:r>
          </a:p>
        </p:txBody>
      </p:sp>
      <p:pic>
        <p:nvPicPr>
          <p:cNvPr id="7" name="Content Placeholder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A22383E-C78E-2549-ABCE-D01811999D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725" y="1690688"/>
            <a:ext cx="6696075" cy="3705225"/>
          </a:xfr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3D93C99-C32C-AFE7-1A40-2965D31C805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381952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C07A911A-60F1-954A-F734-C95C62B5859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99" y="1825625"/>
                <a:ext cx="3819525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Equal mass binaries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∈{0.55,0.75,0.95}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THC_M1</a:t>
                </a:r>
              </a:p>
              <a:p>
                <a:pPr lvl="1"/>
                <a:r>
                  <a:rPr lang="en-US" dirty="0"/>
                  <a:t>No magnetic fields</a:t>
                </a:r>
              </a:p>
              <a:p>
                <a:pPr lvl="1"/>
                <a:r>
                  <a:rPr lang="en-US" dirty="0"/>
                  <a:t>M1 neutrino transport</a:t>
                </a:r>
              </a:p>
              <a:p>
                <a:pPr lvl="1"/>
                <a:r>
                  <a:rPr lang="en-US" dirty="0"/>
                  <a:t>GRLES </a:t>
                </a:r>
                <a:r>
                  <a:rPr lang="en-US" dirty="0" err="1"/>
                  <a:t>subgrid</a:t>
                </a:r>
                <a:r>
                  <a:rPr lang="en-US" dirty="0"/>
                  <a:t> model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C07A911A-60F1-954A-F734-C95C62B58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825625"/>
                <a:ext cx="3819525" cy="4351338"/>
              </a:xfrm>
              <a:prstGeom prst="rect">
                <a:avLst/>
              </a:prstGeom>
              <a:blipFill>
                <a:blip r:embed="rId3"/>
                <a:stretch>
                  <a:fillRect l="-271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7741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93E4-0185-DD3E-9F87-2F63624F3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7F984E-4730-5324-D6FA-B718A4574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9035" y="1489130"/>
            <a:ext cx="4844765" cy="48530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2C1367-D4BD-CFEC-9D75-2BF59F259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65" y="2240449"/>
            <a:ext cx="5670835" cy="335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78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FD4D9-2117-C7AF-9F75-A324AA51F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Observational signatures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F89186-B4F4-1EC8-715D-53B4E71C3F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3950926" cy="4351338"/>
              </a:xfrm>
            </p:spPr>
            <p:txBody>
              <a:bodyPr/>
              <a:lstStyle/>
              <a:p>
                <a:r>
                  <a:rPr lang="en-US" dirty="0"/>
                  <a:t>Peak frequency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) positively correlated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Differences discernible at SNR 15 or less in next-gen detectors</a:t>
                </a:r>
              </a:p>
              <a:p>
                <a:r>
                  <a:rPr lang="en-US" dirty="0"/>
                  <a:t>Suggests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contains valuable information about finite-T EOS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F89186-B4F4-1EC8-715D-53B4E71C3F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3950926" cy="4351338"/>
              </a:xfrm>
              <a:blipFill>
                <a:blip r:embed="rId2"/>
                <a:stretch>
                  <a:fillRect l="-2778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F6115E99-7CAA-B165-2167-3D52C45B4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126" y="1690688"/>
            <a:ext cx="6564674" cy="485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23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8C40D-315C-464E-6ACC-75D780258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M1 vs. M0</a:t>
            </a:r>
          </a:p>
        </p:txBody>
      </p:sp>
      <p:pic>
        <p:nvPicPr>
          <p:cNvPr id="5" name="Content Placeholder 4" descr="A picture containing text, line, screenshot, plot&#10;&#10;Description automatically generated">
            <a:extLst>
              <a:ext uri="{FF2B5EF4-FFF2-40B4-BE49-F238E27FC236}">
                <a16:creationId xmlns:a16="http://schemas.microsoft.com/office/drawing/2014/main" id="{0380924D-6733-09FE-C9D8-B1DE243FBB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113" y="1690688"/>
            <a:ext cx="7223774" cy="1737363"/>
          </a:xfrm>
        </p:spPr>
      </p:pic>
      <p:pic>
        <p:nvPicPr>
          <p:cNvPr id="7" name="Picture 6" descr="A picture containing text, line, diagram, font&#10;&#10;Description automatically generated">
            <a:extLst>
              <a:ext uri="{FF2B5EF4-FFF2-40B4-BE49-F238E27FC236}">
                <a16:creationId xmlns:a16="http://schemas.microsoft.com/office/drawing/2014/main" id="{D4AF023F-31C0-4557-6BD9-30DAF4843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29737"/>
            <a:ext cx="3657607" cy="2258572"/>
          </a:xfrm>
          <a:prstGeom prst="rect">
            <a:avLst/>
          </a:prstGeom>
        </p:spPr>
      </p:pic>
      <p:pic>
        <p:nvPicPr>
          <p:cNvPr id="9" name="Picture 8" descr="A picture containing text, line, diagram, font&#10;&#10;Description automatically generated">
            <a:extLst>
              <a:ext uri="{FF2B5EF4-FFF2-40B4-BE49-F238E27FC236}">
                <a16:creationId xmlns:a16="http://schemas.microsoft.com/office/drawing/2014/main" id="{667F3611-B23B-7B69-8702-121F972681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3" y="3829737"/>
            <a:ext cx="3657607" cy="225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14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8E5D4-4F64-42F0-89F8-1436AF88A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M1 vs. M0 (cont.)</a:t>
            </a:r>
          </a:p>
        </p:txBody>
      </p:sp>
      <p:pic>
        <p:nvPicPr>
          <p:cNvPr id="5" name="Content Placeholder 4" descr="A picture containing text, sketch, drawing&#10;&#10;Description automatically generated">
            <a:extLst>
              <a:ext uri="{FF2B5EF4-FFF2-40B4-BE49-F238E27FC236}">
                <a16:creationId xmlns:a16="http://schemas.microsoft.com/office/drawing/2014/main" id="{1C52163D-B307-289D-0484-310CD378E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13" y="1355428"/>
            <a:ext cx="3657607" cy="2743205"/>
          </a:xfrm>
        </p:spPr>
      </p:pic>
      <p:pic>
        <p:nvPicPr>
          <p:cNvPr id="7" name="Picture 6" descr="A picture containing text, flower, sketch, drawing&#10;&#10;Description automatically generated">
            <a:extLst>
              <a:ext uri="{FF2B5EF4-FFF2-40B4-BE49-F238E27FC236}">
                <a16:creationId xmlns:a16="http://schemas.microsoft.com/office/drawing/2014/main" id="{07AA50D1-754B-8E95-F3C5-7ACA6A62E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520" y="1335973"/>
            <a:ext cx="3657607" cy="2743205"/>
          </a:xfrm>
          <a:prstGeom prst="rect">
            <a:avLst/>
          </a:prstGeom>
        </p:spPr>
      </p:pic>
      <p:pic>
        <p:nvPicPr>
          <p:cNvPr id="9" name="Picture 8" descr="A picture containing text, sketch, drawing&#10;&#10;Description automatically generated">
            <a:extLst>
              <a:ext uri="{FF2B5EF4-FFF2-40B4-BE49-F238E27FC236}">
                <a16:creationId xmlns:a16="http://schemas.microsoft.com/office/drawing/2014/main" id="{2309BF84-EC89-8670-C86D-D353E127AD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127" y="1335973"/>
            <a:ext cx="3657607" cy="2743205"/>
          </a:xfrm>
          <a:prstGeom prst="rect">
            <a:avLst/>
          </a:prstGeom>
        </p:spPr>
      </p:pic>
      <p:pic>
        <p:nvPicPr>
          <p:cNvPr id="11" name="Picture 10" descr="A picture containing text, sketch, drawing, diagram&#10;&#10;Description automatically generated">
            <a:extLst>
              <a:ext uri="{FF2B5EF4-FFF2-40B4-BE49-F238E27FC236}">
                <a16:creationId xmlns:a16="http://schemas.microsoft.com/office/drawing/2014/main" id="{88F1E827-F93D-D3D0-2435-ED12E7376F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12" y="4105118"/>
            <a:ext cx="3657607" cy="2743205"/>
          </a:xfrm>
          <a:prstGeom prst="rect">
            <a:avLst/>
          </a:prstGeom>
        </p:spPr>
      </p:pic>
      <p:pic>
        <p:nvPicPr>
          <p:cNvPr id="13" name="Picture 12" descr="A picture containing text, sketch, drawing, diagram&#10;&#10;Description automatically generated">
            <a:extLst>
              <a:ext uri="{FF2B5EF4-FFF2-40B4-BE49-F238E27FC236}">
                <a16:creationId xmlns:a16="http://schemas.microsoft.com/office/drawing/2014/main" id="{DAF8FE07-05C9-5AA5-B3D5-02D9C23C28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6" y="4105118"/>
            <a:ext cx="3657607" cy="2743205"/>
          </a:xfrm>
          <a:prstGeom prst="rect">
            <a:avLst/>
          </a:prstGeom>
        </p:spPr>
      </p:pic>
      <p:pic>
        <p:nvPicPr>
          <p:cNvPr id="15" name="Picture 14" descr="A picture containing text, sketch, drawing, diagram&#10;&#10;Description automatically generated">
            <a:extLst>
              <a:ext uri="{FF2B5EF4-FFF2-40B4-BE49-F238E27FC236}">
                <a16:creationId xmlns:a16="http://schemas.microsoft.com/office/drawing/2014/main" id="{3D62F039-1198-BF16-1D57-033E552896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451" y="4105117"/>
            <a:ext cx="3657607" cy="27432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5BC4259-4A81-FB7A-EEF9-89D0B8586F2D}"/>
              </a:ext>
            </a:extLst>
          </p:cNvPr>
          <p:cNvSpPr txBox="1"/>
          <p:nvPr/>
        </p:nvSpPr>
        <p:spPr>
          <a:xfrm>
            <a:off x="245165" y="2542365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29F2D4-D965-9851-38A6-492C3EADC317}"/>
              </a:ext>
            </a:extLst>
          </p:cNvPr>
          <p:cNvSpPr txBox="1"/>
          <p:nvPr/>
        </p:nvSpPr>
        <p:spPr>
          <a:xfrm>
            <a:off x="245165" y="5285568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31B8D65-8879-AD06-D761-805F5191C0E0}"/>
                  </a:ext>
                </a:extLst>
              </p:cNvPr>
              <p:cNvSpPr txBox="1"/>
              <p:nvPr/>
            </p:nvSpPr>
            <p:spPr>
              <a:xfrm>
                <a:off x="1653701" y="3894512"/>
                <a:ext cx="12775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=0.55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31B8D65-8879-AD06-D761-805F5191C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3701" y="3894512"/>
                <a:ext cx="127756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0428D93-98C7-E482-8368-FEECE2FB23F8}"/>
                  </a:ext>
                </a:extLst>
              </p:cNvPr>
              <p:cNvSpPr txBox="1"/>
              <p:nvPr/>
            </p:nvSpPr>
            <p:spPr>
              <a:xfrm>
                <a:off x="5307985" y="3894512"/>
                <a:ext cx="12775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=0.75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0428D93-98C7-E482-8368-FEECE2FB23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7985" y="3894512"/>
                <a:ext cx="127756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6404AD3-C32D-36DA-57CF-44B404EEF6E1}"/>
                  </a:ext>
                </a:extLst>
              </p:cNvPr>
              <p:cNvSpPr txBox="1"/>
              <p:nvPr/>
            </p:nvSpPr>
            <p:spPr>
              <a:xfrm>
                <a:off x="8962268" y="3894512"/>
                <a:ext cx="12775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=0.95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6404AD3-C32D-36DA-57CF-44B404EEF6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2268" y="3894512"/>
                <a:ext cx="127756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7897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37D678-8BE5-5C99-B288-B07704B42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III. Future Directions and Related Work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32D5F8-E941-DF07-B9CF-F3A5C758D9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572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F199ED-1E5E-9328-C540-CC784A9CE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Alternate finite-T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53CEF13A-CC0F-7BBC-13A5-14B96583932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257800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Behavior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and specific heat not unique</a:t>
                </a:r>
              </a:p>
              <a:p>
                <a:pPr lvl="1"/>
                <a:r>
                  <a:rPr lang="en-US" dirty="0"/>
                  <a:t>Potentially much more complicated</a:t>
                </a:r>
              </a:p>
              <a:p>
                <a:r>
                  <a:rPr lang="en-US" dirty="0"/>
                  <a:t>Recent work from Raithel and </a:t>
                </a:r>
                <a:r>
                  <a:rPr lang="en-US" dirty="0" err="1"/>
                  <a:t>Paschalidis</a:t>
                </a:r>
                <a:r>
                  <a:rPr lang="en-US" dirty="0"/>
                  <a:t> (see </a:t>
                </a:r>
                <a:r>
                  <a:rPr lang="en-US" i="1" dirty="0"/>
                  <a:t>PRD </a:t>
                </a:r>
                <a:r>
                  <a:rPr lang="en-US" dirty="0"/>
                  <a:t>108 (2023) 8, 083029; </a:t>
                </a:r>
                <a:r>
                  <a:rPr lang="en-US" i="1" dirty="0"/>
                  <a:t>PRD </a:t>
                </a:r>
                <a:r>
                  <a:rPr lang="en-US" dirty="0"/>
                  <a:t>110 (2024) 4, 043002)</a:t>
                </a:r>
              </a:p>
              <a:p>
                <a:pPr lvl="1"/>
                <a:r>
                  <a:rPr lang="en-US" dirty="0"/>
                  <a:t>Hybrid EOS with more elaborate finite-T extension</a:t>
                </a:r>
              </a:p>
              <a:p>
                <a:pPr lvl="1"/>
                <a:r>
                  <a:rPr lang="en-US" dirty="0"/>
                  <a:t>Corroborate shifts from modifying effective mass; suggest effects easier to observe for stiffer EOS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53CEF13A-CC0F-7BBC-13A5-14B9658393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257800" cy="4351338"/>
              </a:xfrm>
              <a:blipFill>
                <a:blip r:embed="rId2"/>
                <a:stretch>
                  <a:fillRect l="-2088" t="-3081" r="-1624" b="-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EAD769D2-494F-060E-BBF9-B84156F62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457" y="1409084"/>
            <a:ext cx="4074031" cy="50837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978827-6205-98C6-C84D-8B4D11CBE330}"/>
              </a:ext>
            </a:extLst>
          </p:cNvPr>
          <p:cNvSpPr txBox="1"/>
          <p:nvPr/>
        </p:nvSpPr>
        <p:spPr>
          <a:xfrm>
            <a:off x="10339488" y="1409084"/>
            <a:ext cx="1486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C. Raithel and V. </a:t>
            </a:r>
            <a:r>
              <a:rPr lang="en-US" sz="1400" dirty="0" err="1"/>
              <a:t>Paschalidis</a:t>
            </a:r>
            <a:r>
              <a:rPr lang="en-US" sz="1400" dirty="0"/>
              <a:t>, </a:t>
            </a:r>
            <a:r>
              <a:rPr lang="en-US" sz="1400" i="1" dirty="0"/>
              <a:t>PRD</a:t>
            </a:r>
            <a:r>
              <a:rPr lang="en-US" sz="1400" dirty="0"/>
              <a:t> 108 (2023) 8, 083029.</a:t>
            </a:r>
          </a:p>
        </p:txBody>
      </p:sp>
    </p:spTree>
    <p:extLst>
      <p:ext uri="{BB962C8B-B14F-4D97-AF65-F5344CB8AC3E}">
        <p14:creationId xmlns:p14="http://schemas.microsoft.com/office/powerpoint/2010/main" val="1646929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27966-D04A-59A3-D31F-91EF0C7FC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8B4F7-6D57-F3C2-5201-BB73B358B0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lnSpc>
                <a:spcPct val="300000"/>
              </a:lnSpc>
              <a:buFont typeface="+mj-lt"/>
              <a:buAutoNum type="romanUcPeriod"/>
            </a:pPr>
            <a:r>
              <a:rPr lang="en-US" dirty="0"/>
              <a:t>Context for Thermal Effects</a:t>
            </a:r>
          </a:p>
          <a:p>
            <a:pPr marL="571500" indent="-571500">
              <a:lnSpc>
                <a:spcPct val="300000"/>
              </a:lnSpc>
              <a:buFont typeface="+mj-lt"/>
              <a:buAutoNum type="romanUcPeriod"/>
            </a:pPr>
            <a:r>
              <a:rPr lang="en-US" dirty="0"/>
              <a:t>Simulations and Results</a:t>
            </a:r>
          </a:p>
          <a:p>
            <a:pPr marL="571500" indent="-571500">
              <a:lnSpc>
                <a:spcPct val="300000"/>
              </a:lnSpc>
              <a:buFont typeface="+mj-lt"/>
              <a:buAutoNum type="romanUcPeriod"/>
            </a:pPr>
            <a:r>
              <a:rPr lang="en-US" dirty="0"/>
              <a:t>Future Directions and Related Work</a:t>
            </a:r>
          </a:p>
        </p:txBody>
      </p:sp>
    </p:spTree>
    <p:extLst>
      <p:ext uri="{BB962C8B-B14F-4D97-AF65-F5344CB8AC3E}">
        <p14:creationId xmlns:p14="http://schemas.microsoft.com/office/powerpoint/2010/main" val="30143843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86870-F1A5-8423-2C58-630A8D2E5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Longer, higher-resolution 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0B0CF-B68C-518E-39B9-C7A714FCC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4351338"/>
          </a:xfrm>
        </p:spPr>
        <p:txBody>
          <a:bodyPr/>
          <a:lstStyle/>
          <a:p>
            <a:r>
              <a:rPr lang="en-US" dirty="0"/>
              <a:t>Accurate ejecta analysis needs 10s of milliseconds</a:t>
            </a:r>
          </a:p>
          <a:p>
            <a:r>
              <a:rPr lang="en-US" dirty="0"/>
              <a:t>Collapse time, ejecta mass, disk formation, etc. strongly affected by resolution</a:t>
            </a:r>
          </a:p>
          <a:p>
            <a:r>
              <a:rPr lang="en-US" dirty="0"/>
              <a:t>Problem: M1 is expensive</a:t>
            </a:r>
          </a:p>
          <a:p>
            <a:r>
              <a:rPr lang="en-US" dirty="0"/>
              <a:t>Solution: better codes </a:t>
            </a:r>
          </a:p>
        </p:txBody>
      </p:sp>
    </p:spTree>
    <p:extLst>
      <p:ext uri="{BB962C8B-B14F-4D97-AF65-F5344CB8AC3E}">
        <p14:creationId xmlns:p14="http://schemas.microsoft.com/office/powerpoint/2010/main" val="1403399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8489F-34B9-451A-FDCE-4D74708BA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AthenaK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47268-E387-0072-2A46-645BA1F0B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en-US" dirty="0"/>
              <a:t>GPU-capable</a:t>
            </a:r>
          </a:p>
          <a:p>
            <a:pPr lvl="1"/>
            <a:r>
              <a:rPr lang="en-US" dirty="0"/>
              <a:t>Order-of-magnitude speedup for GPUs vs. CPUs</a:t>
            </a:r>
          </a:p>
          <a:p>
            <a:pPr lvl="1"/>
            <a:r>
              <a:rPr lang="en-US" dirty="0"/>
              <a:t>&gt;70% weak scaling efficiency at 65,536 GPUs</a:t>
            </a:r>
          </a:p>
          <a:p>
            <a:r>
              <a:rPr lang="en-US" dirty="0"/>
              <a:t>Octree block-based AMR</a:t>
            </a:r>
          </a:p>
          <a:p>
            <a:r>
              <a:rPr lang="en-US" dirty="0"/>
              <a:t>Full GRMHD</a:t>
            </a:r>
          </a:p>
          <a:p>
            <a:r>
              <a:rPr lang="en-US" dirty="0"/>
              <a:t>Microphysics</a:t>
            </a:r>
          </a:p>
          <a:p>
            <a:pPr lvl="1"/>
            <a:r>
              <a:rPr lang="en-US" dirty="0"/>
              <a:t>Tabulated EOS being tested</a:t>
            </a:r>
          </a:p>
          <a:p>
            <a:pPr lvl="1"/>
            <a:r>
              <a:rPr lang="en-US" dirty="0"/>
              <a:t>Neutrino transport in development</a:t>
            </a:r>
          </a:p>
          <a:p>
            <a:endParaRPr lang="en-US" dirty="0"/>
          </a:p>
        </p:txBody>
      </p:sp>
      <p:pic>
        <p:nvPicPr>
          <p:cNvPr id="6" name="rho">
            <a:hlinkClick r:id="" action="ppaction://media"/>
            <a:extLst>
              <a:ext uri="{FF2B5EF4-FFF2-40B4-BE49-F238E27FC236}">
                <a16:creationId xmlns:a16="http://schemas.microsoft.com/office/drawing/2014/main" id="{B17C64EC-31A7-0938-272C-A9D191250E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1143000"/>
            <a:ext cx="5334000" cy="4572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CAD185-7626-0EBE-E825-74CBE16646E5}"/>
              </a:ext>
            </a:extLst>
          </p:cNvPr>
          <p:cNvSpPr txBox="1"/>
          <p:nvPr/>
        </p:nvSpPr>
        <p:spPr>
          <a:xfrm>
            <a:off x="9584724" y="5715000"/>
            <a:ext cx="1769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J. Fields </a:t>
            </a:r>
            <a:r>
              <a:rPr lang="en-US" sz="1400" i="1" dirty="0"/>
              <a:t>et al</a:t>
            </a:r>
            <a:r>
              <a:rPr lang="en-US" sz="1400" dirty="0"/>
              <a:t>, in prep.</a:t>
            </a:r>
          </a:p>
        </p:txBody>
      </p:sp>
    </p:spTree>
    <p:extLst>
      <p:ext uri="{BB962C8B-B14F-4D97-AF65-F5344CB8AC3E}">
        <p14:creationId xmlns:p14="http://schemas.microsoft.com/office/powerpoint/2010/main" val="374448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8E5D4-4F64-42F0-89F8-1436AF88A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E25722-9521-127B-C48D-BEA8D9372A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Simulated BNS mergers with parameterized finite-temperature EOS and M1 neutrino transport</a:t>
                </a:r>
              </a:p>
              <a:p>
                <a:r>
                  <a:rPr lang="en-US" dirty="0"/>
                  <a:t>Higher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results in denser, colder cores</a:t>
                </a:r>
              </a:p>
              <a:p>
                <a:r>
                  <a:rPr lang="en-US" dirty="0"/>
                  <a:t>Effective mass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shows correlation with peak post-merger frequency</a:t>
                </a:r>
              </a:p>
              <a:p>
                <a:pPr lvl="1"/>
                <a:r>
                  <a:rPr lang="en-US" dirty="0"/>
                  <a:t>Models are distinguishable in future GW detectors at SNR 15</a:t>
                </a:r>
              </a:p>
              <a:p>
                <a:r>
                  <a:rPr lang="en-US" dirty="0"/>
                  <a:t>Lots of exciting directions for new research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E25722-9521-127B-C48D-BEA8D9372A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54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CF91B5-9D81-6D2D-BF6C-46E380F10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I. Context for Thermal Effects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F414B2-8A45-AE51-49D9-0B942E6F50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51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E7E16-26AE-3679-0593-295A92B88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the nuclear equation of 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BFD3F-7FBE-68B6-8CBA-AAFE4C8BD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dirty="0"/>
              <a:t>Some major sources of constraints:</a:t>
            </a:r>
          </a:p>
          <a:p>
            <a:pPr lvl="1"/>
            <a:r>
              <a:rPr lang="en-US" dirty="0"/>
              <a:t>Heavy-ion collisions</a:t>
            </a:r>
          </a:p>
          <a:p>
            <a:pPr lvl="1"/>
            <a:r>
              <a:rPr lang="en-US" dirty="0"/>
              <a:t>X-ray and radio observations of pulsars</a:t>
            </a:r>
          </a:p>
          <a:p>
            <a:pPr lvl="1"/>
            <a:r>
              <a:rPr lang="en-US" dirty="0"/>
              <a:t>GW observations of BNS </a:t>
            </a:r>
            <a:r>
              <a:rPr lang="en-US" dirty="0" err="1"/>
              <a:t>inspirals</a:t>
            </a:r>
            <a:r>
              <a:rPr lang="en-US" dirty="0"/>
              <a:t> and EM counterparts</a:t>
            </a:r>
          </a:p>
          <a:p>
            <a:r>
              <a:rPr lang="en-US" dirty="0"/>
              <a:t>Few constraints for hot matter at NS densities!</a:t>
            </a:r>
          </a:p>
        </p:txBody>
      </p:sp>
      <p:pic>
        <p:nvPicPr>
          <p:cNvPr id="1026" name="Picture 2" descr="Fig. 2">
            <a:extLst>
              <a:ext uri="{FF2B5EF4-FFF2-40B4-BE49-F238E27FC236}">
                <a16:creationId xmlns:a16="http://schemas.microsoft.com/office/drawing/2014/main" id="{A48CF836-366A-5383-9541-81C77097D3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43"/>
          <a:stretch/>
        </p:blipFill>
        <p:spPr bwMode="auto">
          <a:xfrm>
            <a:off x="6234285" y="1690688"/>
            <a:ext cx="5119515" cy="442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C9C03D-3EE7-D85E-64DF-C4393EE6C6F6}"/>
              </a:ext>
            </a:extLst>
          </p:cNvPr>
          <p:cNvSpPr txBox="1"/>
          <p:nvPr/>
        </p:nvSpPr>
        <p:spPr>
          <a:xfrm>
            <a:off x="6234285" y="6112412"/>
            <a:ext cx="51195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/>
              <a:t>Capano</a:t>
            </a:r>
            <a:r>
              <a:rPr lang="en-US" sz="1400" dirty="0"/>
              <a:t> </a:t>
            </a:r>
            <a:r>
              <a:rPr lang="en-US" sz="1400" i="1" dirty="0"/>
              <a:t>et al.</a:t>
            </a:r>
            <a:r>
              <a:rPr lang="en-US" sz="1400" dirty="0"/>
              <a:t>, Nat. </a:t>
            </a:r>
            <a:r>
              <a:rPr lang="en-US" sz="1400" dirty="0" err="1"/>
              <a:t>Astr</a:t>
            </a:r>
            <a:r>
              <a:rPr lang="en-US" sz="1400" dirty="0"/>
              <a:t>. </a:t>
            </a:r>
            <a:r>
              <a:rPr lang="en-US" sz="1400" b="1" dirty="0"/>
              <a:t>4</a:t>
            </a:r>
            <a:r>
              <a:rPr lang="en-US" sz="1400" dirty="0"/>
              <a:t>, 625-632 (2020).</a:t>
            </a:r>
          </a:p>
        </p:txBody>
      </p:sp>
    </p:spTree>
    <p:extLst>
      <p:ext uri="{BB962C8B-B14F-4D97-AF65-F5344CB8AC3E}">
        <p14:creationId xmlns:p14="http://schemas.microsoft.com/office/powerpoint/2010/main" val="546068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CA35F-9B77-1055-933F-78BF5EB24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633945" cy="1325563"/>
          </a:xfrm>
        </p:spPr>
        <p:txBody>
          <a:bodyPr/>
          <a:lstStyle/>
          <a:p>
            <a:r>
              <a:rPr lang="en-US" dirty="0"/>
              <a:t>BNS Thermodynamics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9FFDAE-93E2-A1E2-F27A-D6FE17C9F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824" y="270431"/>
            <a:ext cx="5518121" cy="62224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6EE0A8-5F8A-B7B2-AABC-A036CA74684C}"/>
              </a:ext>
            </a:extLst>
          </p:cNvPr>
          <p:cNvSpPr txBox="1"/>
          <p:nvPr/>
        </p:nvSpPr>
        <p:spPr>
          <a:xfrm>
            <a:off x="6610430" y="6492875"/>
            <a:ext cx="51195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A. </a:t>
            </a:r>
            <a:r>
              <a:rPr lang="en-US" sz="1400" dirty="0" err="1"/>
              <a:t>Perego</a:t>
            </a:r>
            <a:r>
              <a:rPr lang="en-US" sz="1400" dirty="0"/>
              <a:t> </a:t>
            </a:r>
            <a:r>
              <a:rPr lang="en-US" sz="1400" i="1" dirty="0"/>
              <a:t>et al.</a:t>
            </a:r>
            <a:r>
              <a:rPr lang="en-US" sz="1400" dirty="0"/>
              <a:t>, Eur. Phys. J. A </a:t>
            </a:r>
            <a:r>
              <a:rPr lang="en-US" sz="1400" b="1" dirty="0"/>
              <a:t>55</a:t>
            </a:r>
            <a:r>
              <a:rPr lang="en-US" sz="1400" dirty="0"/>
              <a:t> , 124 (2019).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A6274C95-CF96-1E77-8E68-3889BA6F57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257800" cy="435133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∼50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US" dirty="0"/>
              </a:p>
              <a:p>
                <a:r>
                  <a:rPr lang="en-US" dirty="0"/>
                  <a:t>Early </a:t>
                </a:r>
                <a:r>
                  <a:rPr lang="en-US" dirty="0" err="1"/>
                  <a:t>inspiral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≈0</m:t>
                    </m:r>
                  </m:oMath>
                </a14:m>
                <a:r>
                  <a:rPr lang="en-US" dirty="0"/>
                  <a:t> is a valid approximation</a:t>
                </a:r>
              </a:p>
              <a:p>
                <a:r>
                  <a:rPr lang="en-US" dirty="0"/>
                  <a:t>Late </a:t>
                </a:r>
                <a:r>
                  <a:rPr lang="en-US" dirty="0" err="1"/>
                  <a:t>inspiral</a:t>
                </a:r>
                <a:r>
                  <a:rPr lang="en-US" dirty="0"/>
                  <a:t>: tidal forces heat up outer layers of star</a:t>
                </a:r>
              </a:p>
              <a:p>
                <a:r>
                  <a:rPr lang="en-US" dirty="0"/>
                  <a:t>Merger and </a:t>
                </a:r>
                <a:r>
                  <a:rPr lang="en-US" dirty="0" err="1"/>
                  <a:t>postmerger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US" dirty="0"/>
                  <a:t>, thermal effects cannot be neglected!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A6274C95-CF96-1E77-8E68-3889BA6F57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257800" cy="4351338"/>
              </a:xfrm>
              <a:blipFill>
                <a:blip r:embed="rId4"/>
                <a:stretch>
                  <a:fillRect l="-2088" r="-26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6759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BE81C-2289-1874-4593-FF92C3A67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Question: Can we use BNS mergers to probe the finite-temperature EOS?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B83F5-AB83-8B23-DABB-90C8C4E46B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424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4F18B-FDC8-5BF2-12F6-F2EFA80C6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Separable EOS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27ECBA-6C53-4DAC-0FB9-2C68602894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Assume your EOS has the form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th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th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Assume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th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characterized by some set of parameters which do not affect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Systematically alter parameters to get different behavior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27ECBA-6C53-4DAC-0FB9-2C68602894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7286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692BF-A92A-A80B-E6C8-1AC79FA31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A: classic hybrid EOS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7CD406-7CD5-C911-93C2-D8880F63DA5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Cold component: zero-temperature table or piecewise-polytropic EOS</a:t>
                </a:r>
              </a:p>
              <a:p>
                <a:r>
                  <a:rPr lang="en-US" dirty="0"/>
                  <a:t>Hot component: ideal gas with effective thermal adiabatic index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th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th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7CD406-7CD5-C911-93C2-D8880F63DA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 r="-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8823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3F0E2-4F24-C543-C5DB-CE86E4D66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Hybrid EOS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8E83CD-0572-E1D0-B26F-EACD99D7D06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257800" cy="4351338"/>
              </a:xfrm>
            </p:spPr>
            <p:txBody>
              <a:bodyPr/>
              <a:lstStyle/>
              <a:p>
                <a:r>
                  <a:rPr lang="en-US" dirty="0"/>
                  <a:t>Fixed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th</m:t>
                        </m:r>
                      </m:sub>
                    </m:sSub>
                  </m:oMath>
                </a14:m>
                <a:r>
                  <a:rPr lang="en-US" dirty="0"/>
                  <a:t> is a lousy approximation</a:t>
                </a:r>
              </a:p>
              <a:p>
                <a:r>
                  <a:rPr lang="en-US" dirty="0"/>
                  <a:t>Composition dependence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) is overly simplified</a:t>
                </a:r>
              </a:p>
              <a:p>
                <a:pPr lvl="1"/>
                <a:r>
                  <a:rPr lang="en-US" dirty="0"/>
                  <a:t>No dependence at all for piecewise </a:t>
                </a:r>
                <a:r>
                  <a:rPr lang="en-US" dirty="0" err="1"/>
                  <a:t>polytropes</a:t>
                </a:r>
                <a:endParaRPr lang="en-US" dirty="0"/>
              </a:p>
              <a:p>
                <a:pPr lvl="1"/>
                <a:r>
                  <a:rPr lang="en-US" dirty="0"/>
                  <a:t>Neutrino emissions, ejecta, etc. suspect at best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8E83CD-0572-E1D0-B26F-EACD99D7D0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257800" cy="4351338"/>
              </a:xfrm>
              <a:blipFill>
                <a:blip r:embed="rId2"/>
                <a:stretch>
                  <a:fillRect l="-2088" t="-2241" r="-23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picture containing text, line, plot, diagram&#10;&#10;Description automatically generated">
            <a:extLst>
              <a:ext uri="{FF2B5EF4-FFF2-40B4-BE49-F238E27FC236}">
                <a16:creationId xmlns:a16="http://schemas.microsoft.com/office/drawing/2014/main" id="{EBEA0F99-C33B-3061-94D7-072393408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527" y="1027905"/>
            <a:ext cx="4139024" cy="2759349"/>
          </a:xfrm>
          <a:prstGeom prst="rect">
            <a:avLst/>
          </a:prstGeom>
        </p:spPr>
      </p:pic>
      <p:pic>
        <p:nvPicPr>
          <p:cNvPr id="5" name="Picture 4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37A826A7-3E69-3DD5-E29E-13EF9AF08F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527" y="3787254"/>
            <a:ext cx="4135273" cy="275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3046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5857</TotalTime>
  <Words>806</Words>
  <Application>Microsoft Office PowerPoint</Application>
  <PresentationFormat>Widescreen</PresentationFormat>
  <Paragraphs>106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Wingdings</vt:lpstr>
      <vt:lpstr>Office Theme</vt:lpstr>
      <vt:lpstr>Thermal Effects in Binary Neutron Star Mergers</vt:lpstr>
      <vt:lpstr>Outline</vt:lpstr>
      <vt:lpstr>I. Context for Thermal Effects</vt:lpstr>
      <vt:lpstr>Status of the nuclear equation of state</vt:lpstr>
      <vt:lpstr>BNS Thermodynamics</vt:lpstr>
      <vt:lpstr>Question: Can we use BNS mergers to probe the finite-temperature EOS?</vt:lpstr>
      <vt:lpstr>Separable EOS</vt:lpstr>
      <vt:lpstr>Option A: classic hybrid EOS</vt:lpstr>
      <vt:lpstr>Problems with Hybrid EOS</vt:lpstr>
      <vt:lpstr>Neutrinos in BNS mergers</vt:lpstr>
      <vt:lpstr>Option B: parameterized EOS</vt:lpstr>
      <vt:lpstr>II. Simulations and Results</vt:lpstr>
      <vt:lpstr>Simulations</vt:lpstr>
      <vt:lpstr>Results</vt:lpstr>
      <vt:lpstr>Observational signatures</vt:lpstr>
      <vt:lpstr>M1 vs. M0</vt:lpstr>
      <vt:lpstr>M1 vs. M0 (cont.)</vt:lpstr>
      <vt:lpstr>III. Future Directions and Related Work</vt:lpstr>
      <vt:lpstr>Alternate finite-T models</vt:lpstr>
      <vt:lpstr>Longer, higher-resolution simulations</vt:lpstr>
      <vt:lpstr>AthenaK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Thermal Effects in Binary Neutron Star Mergers</dc:title>
  <dc:creator>Jacob</dc:creator>
  <cp:lastModifiedBy>Jacob Fields</cp:lastModifiedBy>
  <cp:revision>5</cp:revision>
  <dcterms:created xsi:type="dcterms:W3CDTF">2023-05-12T15:57:42Z</dcterms:created>
  <dcterms:modified xsi:type="dcterms:W3CDTF">2024-09-04T03:10:40Z</dcterms:modified>
</cp:coreProperties>
</file>