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</p:sldMasterIdLst>
  <p:notesMasterIdLst>
    <p:notesMasterId r:id="rId44"/>
  </p:notesMasterIdLst>
  <p:handoutMasterIdLst>
    <p:handoutMasterId r:id="rId45"/>
  </p:handoutMasterIdLst>
  <p:sldIdLst>
    <p:sldId id="257" r:id="rId5"/>
    <p:sldId id="557" r:id="rId6"/>
    <p:sldId id="572" r:id="rId7"/>
    <p:sldId id="588" r:id="rId8"/>
    <p:sldId id="547" r:id="rId9"/>
    <p:sldId id="563" r:id="rId10"/>
    <p:sldId id="564" r:id="rId11"/>
    <p:sldId id="589" r:id="rId12"/>
    <p:sldId id="258" r:id="rId13"/>
    <p:sldId id="565" r:id="rId14"/>
    <p:sldId id="576" r:id="rId15"/>
    <p:sldId id="591" r:id="rId16"/>
    <p:sldId id="592" r:id="rId17"/>
    <p:sldId id="593" r:id="rId18"/>
    <p:sldId id="594" r:id="rId19"/>
    <p:sldId id="595" r:id="rId20"/>
    <p:sldId id="596" r:id="rId21"/>
    <p:sldId id="597" r:id="rId22"/>
    <p:sldId id="598" r:id="rId23"/>
    <p:sldId id="646" r:id="rId24"/>
    <p:sldId id="655" r:id="rId25"/>
    <p:sldId id="554" r:id="rId26"/>
    <p:sldId id="584" r:id="rId27"/>
    <p:sldId id="552" r:id="rId28"/>
    <p:sldId id="577" r:id="rId29"/>
    <p:sldId id="578" r:id="rId30"/>
    <p:sldId id="587" r:id="rId31"/>
    <p:sldId id="580" r:id="rId32"/>
    <p:sldId id="643" r:id="rId33"/>
    <p:sldId id="668" r:id="rId34"/>
    <p:sldId id="585" r:id="rId35"/>
    <p:sldId id="560" r:id="rId36"/>
    <p:sldId id="575" r:id="rId37"/>
    <p:sldId id="586" r:id="rId38"/>
    <p:sldId id="559" r:id="rId39"/>
    <p:sldId id="561" r:id="rId40"/>
    <p:sldId id="573" r:id="rId41"/>
    <p:sldId id="574" r:id="rId42"/>
    <p:sldId id="556" r:id="rId43"/>
  </p:sldIdLst>
  <p:sldSz cx="12192000" cy="6858000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yle Brown" initials="KB" lastIdx="7" clrIdx="0">
    <p:extLst>
      <p:ext uri="{19B8F6BF-5375-455C-9EA6-DF929625EA0E}">
        <p15:presenceInfo xmlns:p15="http://schemas.microsoft.com/office/powerpoint/2012/main" userId="f85b67e0182666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448"/>
    <a:srgbClr val="064308"/>
    <a:srgbClr val="F07F09"/>
    <a:srgbClr val="FF0000"/>
    <a:srgbClr val="CC0101"/>
    <a:srgbClr val="FFFFFF"/>
    <a:srgbClr val="0803C0"/>
    <a:srgbClr val="0000FF"/>
    <a:srgbClr val="E6E8DC"/>
    <a:srgbClr val="595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47" autoAdjust="0"/>
  </p:normalViewPr>
  <p:slideViewPr>
    <p:cSldViewPr snapToObjects="1">
      <p:cViewPr varScale="1">
        <p:scale>
          <a:sx n="78" d="100"/>
          <a:sy n="78" d="100"/>
        </p:scale>
        <p:origin x="61" y="2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50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6" d="100"/>
          <a:sy n="86" d="100"/>
        </p:scale>
        <p:origin x="3828" y="108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9T14:34:15.334" idx="3">
    <p:pos x="7616" y="8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5325"/>
            <a:ext cx="617855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67864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NS, this is like DFT, assuming you can get the energy from the density.</a:t>
            </a:r>
          </a:p>
          <a:p>
            <a:r>
              <a:rPr lang="en-US" dirty="0"/>
              <a:t>NDL EoS – Norte Dame Livermore </a:t>
            </a:r>
          </a:p>
        </p:txBody>
      </p:sp>
    </p:spTree>
    <p:extLst>
      <p:ext uri="{BB962C8B-B14F-4D97-AF65-F5344CB8AC3E}">
        <p14:creationId xmlns:p14="http://schemas.microsoft.com/office/powerpoint/2010/main" val="1231506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12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0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Vertical gap is a balance between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D402-804C-4EAA-AD9A-A27A95E944C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59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Vertical gap is a balance between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2D402-804C-4EAA-AD9A-A27A95E944C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6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94750" y="0"/>
            <a:ext cx="12002508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699" y="1238250"/>
            <a:ext cx="9986635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1" y="3143254"/>
            <a:ext cx="12001499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203200" y="6387149"/>
            <a:ext cx="125984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39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t="8897" r="10389" b="17117"/>
          <a:stretch/>
        </p:blipFill>
        <p:spPr>
          <a:xfrm>
            <a:off x="3996693" y="974969"/>
            <a:ext cx="2152124" cy="1815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83" y="974970"/>
            <a:ext cx="1591503" cy="152458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4BA40-2D04-4B8F-BF87-69B16D22E7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D401A9-8376-4EAD-981E-752B7833F0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36" y="6132514"/>
            <a:ext cx="1218492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234" y="1320801"/>
            <a:ext cx="10485967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62338"/>
            <a:ext cx="11988800" cy="47862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7514168" y="6356351"/>
            <a:ext cx="3865033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 Brown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379200" y="6356351"/>
            <a:ext cx="8128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lang="en-US" dirty="0"/>
              <a:t>, Slide </a:t>
            </a:r>
            <a:fld id="{1D2CDB64-C772-4C10-8066-C769534B205C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6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725"/>
            <a:ext cx="12192000" cy="731276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5520907" y="6356450"/>
            <a:ext cx="5655095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6"/>
            <a:ext cx="12191999" cy="72542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5520907" y="6356450"/>
            <a:ext cx="5655095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176001" y="6356450"/>
            <a:ext cx="1016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12089496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A0624-C4A5-5775-B4DE-8A087E3594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6"/>
            <a:ext cx="12192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5" y="1071569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7E6CC-F6A9-E59F-8CBC-AA665E043A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6"/>
            <a:ext cx="12192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880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0" y="3581401"/>
            <a:ext cx="1198880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ED1B4-32FF-2AC9-3D8D-C24952483A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6"/>
            <a:ext cx="12192000" cy="725425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2800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74" y="1067100"/>
            <a:ext cx="5923033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09" y="3581401"/>
            <a:ext cx="5892799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74" y="3581401"/>
            <a:ext cx="5923033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699AA-4E0F-338E-9B8F-69D616F712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286"/>
            <a:ext cx="12192000" cy="731715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19F8F-CF44-7C88-778E-739EC4F925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92" y="6125372"/>
            <a:ext cx="5353808" cy="7326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7" y="1320108"/>
            <a:ext cx="10486572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1882"/>
            <a:ext cx="119888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88113-C17C-EE73-9D33-D353570C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B1E11-2235-6C1B-8C4C-7A3CE69BC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492CA-1BA0-E84F-4DED-30A78B49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4FA30-EDDC-B72F-7B08-3B2DD0C5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 Brown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BD3E0-2D8E-934D-3DEC-0BEE1D69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41090-17D7-47C2-A362-CD0176B6E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05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5" y="75904"/>
            <a:ext cx="11990413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5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07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4008" r:id="rId9"/>
    <p:sldLayoutId id="2147484014" r:id="rId10"/>
  </p:sldLayoutIdLst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65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">
            <a:extLst>
              <a:ext uri="{FF2B5EF4-FFF2-40B4-BE49-F238E27FC236}">
                <a16:creationId xmlns:a16="http://schemas.microsoft.com/office/drawing/2014/main" id="{71CD1A39-2920-4F8F-8293-78259B05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2" y="0"/>
            <a:ext cx="1219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897140" y="3935720"/>
            <a:ext cx="8331200" cy="155068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Kyle W. Brown 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(brownk@frib.msu.edu)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INT Workshop 24-89W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Aug 28, 2024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1333500" y="1134505"/>
            <a:ext cx="9525000" cy="2523095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800" dirty="0"/>
              <a:t>Heavy-ion collision measurements at early FRIB and a look towards FRIB400</a:t>
            </a:r>
            <a:endParaRPr lang="en-US" sz="2400" b="1" dirty="0">
              <a:solidFill>
                <a:schemeClr val="tx1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050" name="Picture 2" descr="Image result for michigan state university">
            <a:extLst>
              <a:ext uri="{FF2B5EF4-FFF2-40B4-BE49-F238E27FC236}">
                <a16:creationId xmlns:a16="http://schemas.microsoft.com/office/drawing/2014/main" id="{5454D9AA-95C1-45A5-BD02-B42EE9F37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1" y="110443"/>
            <a:ext cx="4410989" cy="10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96C3D1-452D-4B84-A24F-60C6170EC20C}"/>
              </a:ext>
            </a:extLst>
          </p:cNvPr>
          <p:cNvSpPr txBox="1"/>
          <p:nvPr/>
        </p:nvSpPr>
        <p:spPr>
          <a:xfrm>
            <a:off x="161011" y="641573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Picture Credit: Robin </a:t>
            </a:r>
            <a:r>
              <a:rPr lang="en-US" dirty="0" err="1">
                <a:solidFill>
                  <a:schemeClr val="bg1"/>
                </a:solidFill>
              </a:rPr>
              <a:t>Dienel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FRIB | Facility for Rare Isotope Beams | Michigan State University">
            <a:extLst>
              <a:ext uri="{FF2B5EF4-FFF2-40B4-BE49-F238E27FC236}">
                <a16:creationId xmlns:a16="http://schemas.microsoft.com/office/drawing/2014/main" id="{18B2BA42-BF39-4831-9C64-B5D08D5A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572" y="110443"/>
            <a:ext cx="1441131" cy="184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C Logos | U.S. DOE Office of Science (SC)">
            <a:extLst>
              <a:ext uri="{FF2B5EF4-FFF2-40B4-BE49-F238E27FC236}">
                <a16:creationId xmlns:a16="http://schemas.microsoft.com/office/drawing/2014/main" id="{51FACD3F-319B-4D97-B92C-82721809B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268" y="6096000"/>
            <a:ext cx="4105548" cy="68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518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599"/>
            <a:ext cx="2895600" cy="51804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 @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69639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PRL 126 (2021) 162701</a:t>
            </a:r>
          </a:p>
        </p:txBody>
      </p:sp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DF8CECA5-DD12-62A1-ABDF-A8EC8E7D0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 b="52678"/>
          <a:stretch/>
        </p:blipFill>
        <p:spPr>
          <a:xfrm>
            <a:off x="5437556" y="1364338"/>
            <a:ext cx="5535244" cy="4545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7B3AF3-CA5A-8417-16D0-BCB1E351B460}"/>
              </a:ext>
            </a:extLst>
          </p:cNvPr>
          <p:cNvSpPr txBox="1"/>
          <p:nvPr/>
        </p:nvSpPr>
        <p:spPr>
          <a:xfrm>
            <a:off x="5715000" y="6336268"/>
            <a:ext cx="32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C. Y. Tsang arXiv:2310.11588</a:t>
            </a:r>
          </a:p>
        </p:txBody>
      </p:sp>
    </p:spTree>
    <p:extLst>
      <p:ext uri="{BB962C8B-B14F-4D97-AF65-F5344CB8AC3E}">
        <p14:creationId xmlns:p14="http://schemas.microsoft.com/office/powerpoint/2010/main" val="3879537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C4EA645-4CC8-7AFC-DEE6-0CB5933DEB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b="6473"/>
          <a:stretch/>
        </p:blipFill>
        <p:spPr>
          <a:xfrm>
            <a:off x="5597107" y="1337760"/>
            <a:ext cx="5223293" cy="4214474"/>
          </a:xfrm>
          <a:prstGeom prst="rect">
            <a:avLst/>
          </a:prstGeom>
        </p:spPr>
      </p:pic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599"/>
            <a:ext cx="2895600" cy="51804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 @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69639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PRL 126 (2021) 162701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4571A9D-F7D7-A711-94DA-E260769F2E4F}"/>
              </a:ext>
            </a:extLst>
          </p:cNvPr>
          <p:cNvCxnSpPr>
            <a:cxnSpLocks/>
          </p:cNvCxnSpPr>
          <p:nvPr/>
        </p:nvCxnSpPr>
        <p:spPr>
          <a:xfrm>
            <a:off x="8305800" y="1337760"/>
            <a:ext cx="0" cy="14635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84678B9-E558-2566-05F7-E7BDE1083EB6}"/>
              </a:ext>
            </a:extLst>
          </p:cNvPr>
          <p:cNvSpPr txBox="1"/>
          <p:nvPr/>
        </p:nvSpPr>
        <p:spPr>
          <a:xfrm>
            <a:off x="7872304" y="809026"/>
            <a:ext cx="2640330" cy="528734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18" dirty="0"/>
              <a:t>Effect of reducing the error bars to 20%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247E32-36EA-CD36-FA28-3EBF982A01D5}"/>
              </a:ext>
            </a:extLst>
          </p:cNvPr>
          <p:cNvSpPr txBox="1"/>
          <p:nvPr/>
        </p:nvSpPr>
        <p:spPr>
          <a:xfrm>
            <a:off x="5715000" y="6318194"/>
            <a:ext cx="32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C. Y. Tsang arXiv:2310.11588</a:t>
            </a:r>
          </a:p>
        </p:txBody>
      </p:sp>
    </p:spTree>
    <p:extLst>
      <p:ext uri="{BB962C8B-B14F-4D97-AF65-F5344CB8AC3E}">
        <p14:creationId xmlns:p14="http://schemas.microsoft.com/office/powerpoint/2010/main" val="2244016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24480C2-7297-A2C3-2CEB-E675650D51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effective mass describes how the potential energy depends on the momentum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These momentum dependent interactions arise from nonlocalities in the potential (e.g. </a:t>
                </a:r>
                <a:r>
                  <a:rPr lang="en-US" sz="2400" dirty="0" err="1"/>
                  <a:t>Fock</a:t>
                </a:r>
                <a:r>
                  <a:rPr lang="en-US" sz="2400" dirty="0"/>
                  <a:t> Terms)</a:t>
                </a:r>
              </a:p>
              <a:p>
                <a:r>
                  <a:rPr lang="en-US" sz="2400" dirty="0"/>
                  <a:t>At </a:t>
                </a:r>
                <a:r>
                  <a:rPr lang="el-GR" sz="2400" dirty="0"/>
                  <a:t>ρ</a:t>
                </a:r>
                <a:r>
                  <a:rPr lang="en-US" sz="2400" baseline="-25000" dirty="0"/>
                  <a:t>0</a:t>
                </a:r>
                <a:r>
                  <a:rPr lang="en-US" sz="2400" dirty="0"/>
                  <a:t> the </a:t>
                </a:r>
                <a:r>
                  <a:rPr lang="en-US" sz="2400" i="1" dirty="0"/>
                  <a:t>effective mass</a:t>
                </a:r>
                <a:r>
                  <a:rPr lang="en-US" sz="2400" dirty="0"/>
                  <a:t> for N(nucleon) is ~70% of the free nucleon mass</a:t>
                </a:r>
              </a:p>
              <a:p>
                <a:r>
                  <a:rPr lang="en-US" sz="2400" dirty="0"/>
                  <a:t>In asymmetric matter the potentials that neutrons and protons feel are expected to be different </a:t>
                </a:r>
                <a:r>
                  <a:rPr lang="en-US" sz="2400" dirty="0">
                    <a:sym typeface="Wingdings" panose="05000000000000000000" pitchFamily="2" charset="2"/>
                  </a:rPr>
                  <a:t> effective-mass splitting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𝑛𝑝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r>
                  <a:rPr lang="en-US" sz="2400" i="1" dirty="0"/>
                  <a:t>m</a:t>
                </a:r>
                <a:r>
                  <a:rPr lang="en-US" sz="2400" i="1" baseline="30000" dirty="0"/>
                  <a:t>*</a:t>
                </a:r>
                <a:r>
                  <a:rPr lang="en-US" sz="2400" i="1" baseline="-25000" dirty="0"/>
                  <a:t>np</a:t>
                </a:r>
                <a:r>
                  <a:rPr lang="en-US" sz="2400" i="1" dirty="0"/>
                  <a:t> </a:t>
                </a:r>
                <a:r>
                  <a:rPr lang="en-US" sz="2400" dirty="0"/>
                  <a:t>affects equilibrium ratio of n and p in Big Bang Nucleosynthesis, neutrino opacity in supernovae and neutron stars, and level densities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24480C2-7297-A2C3-2CEB-E675650D51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75" t="-2469" b="-1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ACE5477-B55E-492C-AE89-41577DDA8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Dependence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50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46616FC7-6816-4A65-A011-1DEC3B21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33077"/>
            <a:ext cx="7620000" cy="506992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2577" y="1694519"/>
            <a:ext cx="1485372" cy="796653"/>
            <a:chOff x="220022" y="1723514"/>
            <a:chExt cx="1485372" cy="7966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195BC6C-D910-4C3F-A971-90F082950418}"/>
                </a:ext>
              </a:extLst>
            </p:cNvPr>
            <p:cNvGrpSpPr/>
            <p:nvPr/>
          </p:nvGrpSpPr>
          <p:grpSpPr>
            <a:xfrm>
              <a:off x="220022" y="1723514"/>
              <a:ext cx="1485372" cy="752150"/>
              <a:chOff x="4537140" y="1677659"/>
              <a:chExt cx="1298625" cy="68392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8722C-044D-4031-AC71-413229D8F96D}"/>
                  </a:ext>
                </a:extLst>
              </p:cNvPr>
              <p:cNvSpPr txBox="1"/>
              <p:nvPr/>
            </p:nvSpPr>
            <p:spPr>
              <a:xfrm>
                <a:off x="4787670" y="1677659"/>
                <a:ext cx="1048095" cy="335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= Large L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112967C-F829-4D78-B8F7-BE1C0726E991}"/>
                  </a:ext>
                </a:extLst>
              </p:cNvPr>
              <p:cNvSpPr/>
              <p:nvPr/>
            </p:nvSpPr>
            <p:spPr>
              <a:xfrm>
                <a:off x="4537141" y="1731276"/>
                <a:ext cx="228600" cy="228600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47655DDD-DF4B-4993-B357-6F4C34BA3647}"/>
                  </a:ext>
                </a:extLst>
              </p:cNvPr>
              <p:cNvSpPr/>
              <p:nvPr/>
            </p:nvSpPr>
            <p:spPr>
              <a:xfrm>
                <a:off x="4537140" y="2132986"/>
                <a:ext cx="228600" cy="228600"/>
              </a:xfrm>
              <a:prstGeom prst="ellipse">
                <a:avLst/>
              </a:prstGeom>
              <a:solidFill>
                <a:schemeClr val="tx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496985" y="2150835"/>
              <a:ext cx="12084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= Small L 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AC36EA2-B00F-4142-BDA7-050481FB3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Observable for  </a:t>
            </a:r>
            <a:r>
              <a:rPr lang="el-GR" dirty="0"/>
              <a:t>Δ</a:t>
            </a:r>
            <a:r>
              <a:rPr lang="en-US" dirty="0"/>
              <a:t>m*</a:t>
            </a:r>
            <a:r>
              <a:rPr lang="en-US" baseline="-25000" dirty="0"/>
              <a:t>np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509C3A-E4ED-4CA9-9F9A-FD153658CDF7}"/>
              </a:ext>
            </a:extLst>
          </p:cNvPr>
          <p:cNvSpPr/>
          <p:nvPr/>
        </p:nvSpPr>
        <p:spPr>
          <a:xfrm>
            <a:off x="216445" y="3413186"/>
            <a:ext cx="1511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m*</a:t>
            </a:r>
            <a:r>
              <a:rPr lang="en-US" sz="2400" baseline="-25000" dirty="0">
                <a:solidFill>
                  <a:srgbClr val="FF0000"/>
                </a:solidFill>
              </a:rPr>
              <a:t>p</a:t>
            </a:r>
            <a:r>
              <a:rPr lang="en-US" sz="2400" dirty="0">
                <a:solidFill>
                  <a:srgbClr val="FF0000"/>
                </a:solidFill>
              </a:rPr>
              <a:t>&gt;m*</a:t>
            </a:r>
            <a:r>
              <a:rPr lang="en-US" sz="2400" baseline="-25000" dirty="0">
                <a:solidFill>
                  <a:srgbClr val="FF0000"/>
                </a:solidFill>
              </a:rPr>
              <a:t>n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m*</a:t>
            </a:r>
            <a:r>
              <a:rPr lang="en-US" sz="2400" baseline="-25000" dirty="0">
                <a:solidFill>
                  <a:srgbClr val="0000FF"/>
                </a:solidFill>
              </a:rPr>
              <a:t>n</a:t>
            </a:r>
            <a:r>
              <a:rPr lang="en-US" sz="2400" dirty="0">
                <a:solidFill>
                  <a:srgbClr val="0000FF"/>
                </a:solidFill>
              </a:rPr>
              <a:t>&gt;m*</a:t>
            </a:r>
            <a:r>
              <a:rPr lang="en-US" sz="2400" baseline="-25000" dirty="0">
                <a:solidFill>
                  <a:srgbClr val="0000FF"/>
                </a:solidFill>
              </a:rPr>
              <a:t>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F17F09-3686-4A43-9DD9-F6DA2A642676}"/>
              </a:ext>
            </a:extLst>
          </p:cNvPr>
          <p:cNvSpPr txBox="1"/>
          <p:nvPr/>
        </p:nvSpPr>
        <p:spPr>
          <a:xfrm>
            <a:off x="6096000" y="6213107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Zhang </a:t>
            </a:r>
            <a:r>
              <a:rPr lang="en-US" i="1" dirty="0"/>
              <a:t>et al</a:t>
            </a:r>
            <a:r>
              <a:rPr lang="en-US" dirty="0"/>
              <a:t>. PLB </a:t>
            </a:r>
            <a:r>
              <a:rPr lang="en-US" b="1" dirty="0"/>
              <a:t>732</a:t>
            </a:r>
            <a:r>
              <a:rPr lang="en-US" dirty="0"/>
              <a:t>, 186 (2014)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FB68BB-ACD4-4795-A85A-CD0824DA1ABD}"/>
                  </a:ext>
                </a:extLst>
              </p:cNvPr>
              <p:cNvSpPr txBox="1"/>
              <p:nvPr/>
            </p:nvSpPr>
            <p:spPr>
              <a:xfrm>
                <a:off x="9325139" y="2724373"/>
                <a:ext cx="2714461" cy="1129861"/>
              </a:xfrm>
              <a:prstGeom prst="rect">
                <a:avLst/>
              </a:prstGeom>
              <a:solidFill>
                <a:srgbClr val="E6E8DC"/>
              </a:solidFill>
              <a:ln w="571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𝑠𝑦𝑠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FB68BB-ACD4-4795-A85A-CD0824DA1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5139" y="2724373"/>
                <a:ext cx="2714461" cy="11298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6629400" y="4038600"/>
            <a:ext cx="0" cy="53340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0B3B40-75D8-4DAD-9C90-C6C2E81ED6B1}"/>
                  </a:ext>
                </a:extLst>
              </p:cNvPr>
              <p:cNvSpPr txBox="1"/>
              <p:nvPr/>
            </p:nvSpPr>
            <p:spPr>
              <a:xfrm>
                <a:off x="127898" y="4402327"/>
                <a:ext cx="1727745" cy="1053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US" sz="2000" dirty="0"/>
              </a:p>
              <a:p>
                <a:pPr algn="ctr"/>
                <a:r>
                  <a:rPr lang="en-US" sz="2000" dirty="0"/>
                  <a:t>m* ↓, a↑ </a:t>
                </a:r>
                <a:r>
                  <a:rPr lang="en-US" sz="2000" dirty="0" err="1"/>
                  <a:t>E</a:t>
                </a:r>
                <a:r>
                  <a:rPr lang="en-US" sz="2000" baseline="-25000" dirty="0" err="1"/>
                  <a:t>kin</a:t>
                </a:r>
                <a:r>
                  <a:rPr lang="en-US" sz="2000" baseline="-25000" dirty="0"/>
                  <a:t> </a:t>
                </a:r>
                <a:r>
                  <a:rPr lang="en-US" sz="2000" dirty="0"/>
                  <a:t>↑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0B3B40-75D8-4DAD-9C90-C6C2E81ED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98" y="4402327"/>
                <a:ext cx="1727745" cy="1053045"/>
              </a:xfrm>
              <a:prstGeom prst="rect">
                <a:avLst/>
              </a:prstGeom>
              <a:blipFill>
                <a:blip r:embed="rId4"/>
                <a:stretch>
                  <a:fillRect l="-3887" t="-6936" r="-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77093" y="1532407"/>
            <a:ext cx="1590004" cy="11490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7093" y="3254157"/>
            <a:ext cx="1590004" cy="11490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6445" y="1157362"/>
            <a:ext cx="155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Density Dep.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41" y="2901432"/>
            <a:ext cx="188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Momentum Dep.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70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606B7E-AF30-1EA3-28BC-E8DDA457A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148EAF-59E9-E5E4-41BA-BD1316E56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1680663"/>
            <a:ext cx="5897563" cy="3799887"/>
          </a:xfrm>
        </p:spPr>
      </p:pic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BADF2A3C-1BB6-5131-37D1-A6AE4957269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192838" y="1687457"/>
            <a:ext cx="5897562" cy="3795824"/>
          </a:xfrm>
          <a:ln w="38100"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00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C5586C7-231A-B675-1085-B672B7BEC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822" y="1081929"/>
            <a:ext cx="6619451" cy="4937460"/>
          </a:xfr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D3B4EC30-C860-1CDB-2F17-D28D7EF7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Charged Particle Spectra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CDABDE-08E0-99B4-7356-D1EEC4382A83}"/>
              </a:ext>
            </a:extLst>
          </p:cNvPr>
          <p:cNvSpPr txBox="1"/>
          <p:nvPr/>
        </p:nvSpPr>
        <p:spPr>
          <a:xfrm>
            <a:off x="6845643" y="1799144"/>
            <a:ext cx="125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deuterons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E492F0-A2C3-9C3A-7D56-ED5783B8A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106" y="1009272"/>
            <a:ext cx="2336864" cy="3693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2554" y="6126652"/>
            <a:ext cx="330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Sweany (Thesis 2020),R. Wang, KWB, D. </a:t>
            </a:r>
            <a:r>
              <a:rPr lang="en-US" dirty="0" err="1"/>
              <a:t>Dell’Aquila</a:t>
            </a:r>
            <a:r>
              <a:rPr lang="en-US" dirty="0"/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01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3329A8-FF56-032E-6281-662489B89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2105" y="1067100"/>
            <a:ext cx="6786885" cy="4937460"/>
          </a:xfr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6A8FC8-52CF-A1FA-3263-CA4E691D1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Charged Particle Spectra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2554" y="6126652"/>
            <a:ext cx="330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Sweany (Thesis 2020),R. Wang, KWB, D. </a:t>
            </a:r>
            <a:r>
              <a:rPr lang="en-US" dirty="0" err="1"/>
              <a:t>Dell’Aquila</a:t>
            </a:r>
            <a:r>
              <a:rPr lang="en-US" dirty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10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2F8570-63CB-EF0F-3500-D779C633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Neutrons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63CBD97-2D6F-2E11-42CF-5E8C6C650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6698" y="1027783"/>
            <a:ext cx="3947367" cy="5027613"/>
          </a:xfrm>
          <a:noFill/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689B5FA-A528-31DB-F2BC-3052A4020468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7231168" y="1071570"/>
            <a:ext cx="3734672" cy="491404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6096004" y="6094413"/>
            <a:ext cx="393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K. Zhu (Thesis 2020), C. Teh (Thesis 2023), S. Paneru, J. Park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84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4EF7F896-3EEA-198F-DF5E-99C0738C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6" y="285757"/>
            <a:ext cx="11988797" cy="47862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Single and Double Ratios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B49D13-C95F-1DDE-4DD5-A8F753C25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031" y="1067100"/>
            <a:ext cx="5648779" cy="5027414"/>
          </a:xfrm>
          <a:noFill/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5C7D89E-7F84-8FDF-5DD6-5943E90BC0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19800" y="2408077"/>
            <a:ext cx="5897636" cy="2357430"/>
          </a:xfrm>
        </p:spPr>
        <p:txBody>
          <a:bodyPr/>
          <a:lstStyle/>
          <a:p>
            <a:r>
              <a:rPr lang="en-US" dirty="0"/>
              <a:t>Coalescence invariant n and p spectra (light clusters broken into free n and p), and their ratios</a:t>
            </a:r>
          </a:p>
          <a:p>
            <a:r>
              <a:rPr lang="en-US" dirty="0"/>
              <a:t>Grey lines are 75  Latin Hypercube Sampling of (S</a:t>
            </a:r>
            <a:r>
              <a:rPr lang="en-US" baseline="-25000" dirty="0"/>
              <a:t>0</a:t>
            </a:r>
            <a:r>
              <a:rPr lang="en-US" dirty="0"/>
              <a:t>, L, m</a:t>
            </a:r>
            <a:r>
              <a:rPr lang="en-US" baseline="30000" dirty="0"/>
              <a:t>*</a:t>
            </a:r>
            <a:r>
              <a:rPr lang="en-US" baseline="-25000" dirty="0"/>
              <a:t>s</a:t>
            </a:r>
            <a:r>
              <a:rPr lang="en-US" dirty="0"/>
              <a:t>, m</a:t>
            </a:r>
            <a:r>
              <a:rPr lang="en-US" baseline="30000" dirty="0"/>
              <a:t>*</a:t>
            </a:r>
            <a:r>
              <a:rPr lang="en-US" baseline="-25000" dirty="0"/>
              <a:t>v</a:t>
            </a:r>
            <a:r>
              <a:rPr lang="en-US" dirty="0"/>
              <a:t>) used to train gaussian emulator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19800" y="6248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Chi-En (</a:t>
            </a:r>
            <a:r>
              <a:rPr lang="en-US" dirty="0" err="1"/>
              <a:t>Fanurs</a:t>
            </a:r>
            <a:r>
              <a:rPr lang="en-US" dirty="0"/>
              <a:t>) Teh (Thesis 2023)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82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97941B4-8646-88E7-EB28-1EC067A1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Constraints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BEFF8B8-9D63-3813-D46A-D938F59F6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868" y="1294354"/>
            <a:ext cx="5089027" cy="4572504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E361C41-AFB1-FB02-2F3A-868CE83D9E5A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/>
          <a:srcRect l="50612"/>
          <a:stretch/>
        </p:blipFill>
        <p:spPr>
          <a:xfrm>
            <a:off x="6934200" y="1114558"/>
            <a:ext cx="3352800" cy="2311511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6B3175-677B-269E-A7F6-9811BE831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104" y="1639659"/>
            <a:ext cx="2615005" cy="12350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D5AF7F-185F-1CBA-4AD9-FB7073D7A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1164" y="3429000"/>
            <a:ext cx="5334588" cy="22650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9800" y="6248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Chi-En (</a:t>
            </a:r>
            <a:r>
              <a:rPr lang="en-US" dirty="0" err="1"/>
              <a:t>Fanurs</a:t>
            </a:r>
            <a:r>
              <a:rPr lang="en-US" dirty="0"/>
              <a:t>) Teh (Thesis 2023)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A11FB05-4F6E-7ACD-D543-6EE4BBDB9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HiRA</a:t>
            </a:r>
            <a:r>
              <a:rPr lang="en-US" dirty="0"/>
              <a:t> Collaboration</a:t>
            </a:r>
          </a:p>
        </p:txBody>
      </p:sp>
      <p:pic>
        <p:nvPicPr>
          <p:cNvPr id="12" name="Content Placeholder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8C0BCB3-78D3-CA94-041B-13067A0E2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617943"/>
            <a:ext cx="5897563" cy="3925326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B090BF6-FEC0-5997-B30F-ED1F8E6318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The work presented today is a combination of hard work by many talented students and postdocs</a:t>
            </a:r>
          </a:p>
          <a:p>
            <a:r>
              <a:rPr lang="en-US" dirty="0"/>
              <a:t>Special thanks to:</a:t>
            </a:r>
          </a:p>
          <a:p>
            <a:pPr lvl="1"/>
            <a:r>
              <a:rPr lang="en-US" dirty="0"/>
              <a:t>Students: Zhu Kuan (PhD 2020), Sean Sweany (PhD 2020), Om Bhadra </a:t>
            </a:r>
            <a:r>
              <a:rPr lang="en-US" dirty="0" err="1"/>
              <a:t>Khanal</a:t>
            </a:r>
            <a:r>
              <a:rPr lang="en-US" dirty="0"/>
              <a:t> (PhD 2022), </a:t>
            </a:r>
            <a:r>
              <a:rPr lang="en-US" u="sng" dirty="0"/>
              <a:t>Chi En Teh</a:t>
            </a:r>
            <a:r>
              <a:rPr lang="en-US" dirty="0"/>
              <a:t> (PhD 2023), Jeonghyeok Park</a:t>
            </a:r>
          </a:p>
          <a:p>
            <a:pPr lvl="1"/>
            <a:r>
              <a:rPr lang="en-US" dirty="0"/>
              <a:t>Postdocs: Pierre </a:t>
            </a:r>
            <a:r>
              <a:rPr lang="en-US" dirty="0" err="1"/>
              <a:t>Morfouace</a:t>
            </a:r>
            <a:r>
              <a:rPr lang="en-US" dirty="0"/>
              <a:t>, Danelle </a:t>
            </a:r>
            <a:r>
              <a:rPr lang="en-US" dirty="0" err="1"/>
              <a:t>Dell’Aquila</a:t>
            </a:r>
            <a:r>
              <a:rPr lang="en-US" dirty="0"/>
              <a:t>, Chenyang Niu, </a:t>
            </a:r>
            <a:r>
              <a:rPr lang="en-US" dirty="0" err="1"/>
              <a:t>Renshang</a:t>
            </a:r>
            <a:r>
              <a:rPr lang="en-US" dirty="0"/>
              <a:t> Wang, Som Paneru</a:t>
            </a:r>
          </a:p>
          <a:p>
            <a:r>
              <a:rPr lang="en-US" dirty="0"/>
              <a:t>Collaborators: GANIL, Kyoto University, RIKEN, Korea University, Institute for Basic Science, INFN, ORNL, UNAM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892D3D-0987-886F-1B6D-3032ED734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9B1A79-E603-F7A9-0464-9BCED05E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02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20" y="1002474"/>
            <a:ext cx="6638694" cy="505963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38800" y="1067100"/>
            <a:ext cx="6450696" cy="5027414"/>
          </a:xfrm>
        </p:spPr>
        <p:txBody>
          <a:bodyPr/>
          <a:lstStyle/>
          <a:p>
            <a:pPr>
              <a:spcBef>
                <a:spcPts val="295"/>
              </a:spcBef>
            </a:pPr>
            <a:r>
              <a:rPr lang="en-US" sz="2400" dirty="0"/>
              <a:t>High power heavy ion accelerator (200 MeV/u, 400 kW for all beams Oxygen to Uranium)</a:t>
            </a:r>
          </a:p>
          <a:p>
            <a:pPr>
              <a:spcBef>
                <a:spcPts val="295"/>
              </a:spcBef>
            </a:pPr>
            <a:r>
              <a:rPr lang="en-US" sz="2400" dirty="0"/>
              <a:t>Superconducting linear accelerator with 3 segments – 46 total </a:t>
            </a:r>
            <a:r>
              <a:rPr lang="en-US" sz="2400" dirty="0" err="1"/>
              <a:t>cryomodules</a:t>
            </a:r>
            <a:r>
              <a:rPr lang="en-US" sz="2400" dirty="0"/>
              <a:t> </a:t>
            </a:r>
          </a:p>
          <a:p>
            <a:pPr>
              <a:spcBef>
                <a:spcPts val="295"/>
              </a:spcBef>
            </a:pPr>
            <a:r>
              <a:rPr lang="en-US" sz="2400" dirty="0"/>
              <a:t>Three-stage fragment separator</a:t>
            </a:r>
          </a:p>
          <a:p>
            <a:pPr>
              <a:spcBef>
                <a:spcPts val="295"/>
              </a:spcBef>
            </a:pPr>
            <a:r>
              <a:rPr lang="en-US" sz="2400" dirty="0"/>
              <a:t>Fast, Stopped and Reaccelerated beams available</a:t>
            </a:r>
          </a:p>
          <a:p>
            <a:pPr>
              <a:spcBef>
                <a:spcPts val="295"/>
              </a:spcBef>
            </a:pPr>
            <a:r>
              <a:rPr lang="en-US" sz="2400" dirty="0"/>
              <a:t>ReA3,6 (up to 10 MeV/u re-accelerator); can operate in stand-alone mode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Overview of the FRIB Facility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991B2E9-FB39-3E32-C600-CBB5A1BA8F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 Brown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DAA682-2B5B-8621-CA2E-7E668BBB3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en-US"/>
              <a:t>, Slide </a:t>
            </a:r>
            <a:fld id="{1D2CDB64-C772-4C10-8066-C769534B205C}" type="slidenum">
              <a:rPr lang="en-US" smtClean="0"/>
              <a:pPr algn="l"/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82998" y="3380102"/>
            <a:ext cx="1265090" cy="304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78" dirty="0"/>
              <a:t>Pre-separator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1" y="1143001"/>
            <a:ext cx="1557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Stopped Beam Area</a:t>
            </a:r>
          </a:p>
        </p:txBody>
      </p:sp>
    </p:spTree>
    <p:extLst>
      <p:ext uri="{BB962C8B-B14F-4D97-AF65-F5344CB8AC3E}">
        <p14:creationId xmlns:p14="http://schemas.microsoft.com/office/powerpoint/2010/main" val="80387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987501" y="1066800"/>
            <a:ext cx="8215410" cy="50276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600" y="285756"/>
            <a:ext cx="8215410" cy="485775"/>
          </a:xfrm>
        </p:spPr>
        <p:txBody>
          <a:bodyPr/>
          <a:lstStyle/>
          <a:p>
            <a:r>
              <a:rPr lang="en-US" dirty="0"/>
              <a:t>FRIB Estimated Beam Rates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38953-ED5A-6AF7-9A5B-633F24D9B6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 Brown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C2C58C4-1F54-323E-4F6D-F00632F143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en-US"/>
              <a:t>, Slide </a:t>
            </a:r>
            <a:fld id="{1D2CDB64-C772-4C10-8066-C769534B205C}" type="slidenum">
              <a:rPr lang="en-US" smtClean="0"/>
              <a:pPr algn="l"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172" y="168495"/>
            <a:ext cx="3025135" cy="1804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871755" y="638264"/>
            <a:ext cx="5250656" cy="365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0056"/>
            <a:r>
              <a:rPr lang="en-US" sz="1772" dirty="0">
                <a:solidFill>
                  <a:srgbClr val="064308"/>
                </a:solidFill>
              </a:rPr>
              <a:t>https://groups.nscl.msu.edu/frib/rates/fribrates.html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4548" y="5791200"/>
            <a:ext cx="3053452" cy="365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0056"/>
            <a:r>
              <a:rPr lang="en-US" sz="1772" dirty="0">
                <a:solidFill>
                  <a:srgbClr val="064308"/>
                </a:solidFill>
              </a:rPr>
              <a:t>O. Tarasov, et al. EPAX 2.15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9777803" y="3740349"/>
            <a:ext cx="439544" cy="274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0056"/>
            <a:r>
              <a:rPr lang="en-US" sz="1181" dirty="0">
                <a:solidFill>
                  <a:prstClr val="black"/>
                </a:solidFill>
              </a:rPr>
              <a:t>Log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1" y="1356460"/>
            <a:ext cx="1672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Beams:</a:t>
            </a:r>
          </a:p>
          <a:p>
            <a:r>
              <a:rPr lang="en-US" dirty="0"/>
              <a:t>Fast</a:t>
            </a:r>
          </a:p>
          <a:p>
            <a:r>
              <a:rPr lang="en-US" dirty="0"/>
              <a:t>Stopped</a:t>
            </a:r>
          </a:p>
          <a:p>
            <a:r>
              <a:rPr lang="en-US" dirty="0"/>
              <a:t>Reaccelerated</a:t>
            </a:r>
          </a:p>
        </p:txBody>
      </p:sp>
    </p:spTree>
    <p:extLst>
      <p:ext uri="{BB962C8B-B14F-4D97-AF65-F5344CB8AC3E}">
        <p14:creationId xmlns:p14="http://schemas.microsoft.com/office/powerpoint/2010/main" val="519729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E8086-4C60-4022-95A7-2357FB55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EoS Studies at FRIB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9F8144-8AE1-4D5E-9A46-E6BE146D25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5C01C-38C9-4366-AAC9-1B160849D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B281D-DF20-4AAD-AA73-17F9DB8D36D5}"/>
              </a:ext>
            </a:extLst>
          </p:cNvPr>
          <p:cNvSpPr txBox="1"/>
          <p:nvPr/>
        </p:nvSpPr>
        <p:spPr>
          <a:xfrm>
            <a:off x="5520907" y="6324600"/>
            <a:ext cx="392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FRIB Upgrade Whitepaper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9DF74EC-8BE6-4B37-8446-0F53DA293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348" y="1499918"/>
            <a:ext cx="5410955" cy="3858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08" y="999298"/>
            <a:ext cx="5717785" cy="485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6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9AE820-FC13-4A72-80F6-A38E5E484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Momentum dependence (effective masses)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F2C010-16BB-4300-83DD-6EF04DF56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658DC-EEB4-43C1-9399-AE2904E82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Content Placeholder 5" descr="Screen Clipping">
            <a:extLst>
              <a:ext uri="{FF2B5EF4-FFF2-40B4-BE49-F238E27FC236}">
                <a16:creationId xmlns:a16="http://schemas.microsoft.com/office/drawing/2014/main" id="{E79B298F-7DA9-4C60-B48E-E14870A09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39" y="1069759"/>
            <a:ext cx="7057629" cy="502761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4C6E91-8421-4D19-B038-7241D0B31665}"/>
              </a:ext>
            </a:extLst>
          </p:cNvPr>
          <p:cNvSpPr txBox="1"/>
          <p:nvPr/>
        </p:nvSpPr>
        <p:spPr>
          <a:xfrm>
            <a:off x="101600" y="1371600"/>
            <a:ext cx="4622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sensitivity of the n/p ratio on the effective mass (momentum dependence) drops off with beam energy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If we want to measure this for higher density, we need another observable</a:t>
            </a:r>
          </a:p>
          <a:p>
            <a:r>
              <a:rPr lang="en-US" sz="24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838CB-B749-43A7-A29B-DEEF92648430}"/>
              </a:ext>
            </a:extLst>
          </p:cNvPr>
          <p:cNvSpPr txBox="1"/>
          <p:nvPr/>
        </p:nvSpPr>
        <p:spPr>
          <a:xfrm>
            <a:off x="5867400" y="635645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Zhang </a:t>
            </a:r>
            <a:r>
              <a:rPr lang="en-US" sz="1400" i="1" dirty="0"/>
              <a:t>et al</a:t>
            </a:r>
            <a:r>
              <a:rPr lang="en-US" sz="1400" dirty="0"/>
              <a:t>. PLB 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D42B12-D1AF-6A31-038C-BB539344907B}"/>
              </a:ext>
            </a:extLst>
          </p:cNvPr>
          <p:cNvSpPr txBox="1"/>
          <p:nvPr/>
        </p:nvSpPr>
        <p:spPr>
          <a:xfrm>
            <a:off x="914400" y="5114135"/>
            <a:ext cx="266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 = m*a</a:t>
            </a:r>
          </a:p>
          <a:p>
            <a:r>
              <a:rPr lang="en-US" dirty="0"/>
              <a:t>If m* ↓, then a↑ </a:t>
            </a:r>
            <a:r>
              <a:rPr lang="en-US" dirty="0" err="1"/>
              <a:t>E</a:t>
            </a:r>
            <a:r>
              <a:rPr lang="en-US" baseline="-25000" dirty="0" err="1"/>
              <a:t>kin</a:t>
            </a:r>
            <a:r>
              <a:rPr lang="en-US" baseline="-25000" dirty="0"/>
              <a:t> </a:t>
            </a:r>
            <a:r>
              <a:rPr lang="en-US" dirty="0"/>
              <a:t>↑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10B17D-963D-C5EC-67D5-1AC06E3519CC}"/>
              </a:ext>
            </a:extLst>
          </p:cNvPr>
          <p:cNvSpPr/>
          <p:nvPr/>
        </p:nvSpPr>
        <p:spPr>
          <a:xfrm>
            <a:off x="10178016" y="3886200"/>
            <a:ext cx="1511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m*</a:t>
            </a:r>
            <a:r>
              <a:rPr lang="en-US" sz="2400" baseline="-25000" dirty="0">
                <a:solidFill>
                  <a:srgbClr val="FF0000"/>
                </a:solidFill>
              </a:rPr>
              <a:t>p</a:t>
            </a:r>
            <a:r>
              <a:rPr lang="en-US" sz="2400" dirty="0">
                <a:solidFill>
                  <a:srgbClr val="FF0000"/>
                </a:solidFill>
              </a:rPr>
              <a:t>&gt;m*</a:t>
            </a:r>
            <a:r>
              <a:rPr lang="en-US" sz="2400" baseline="-25000" dirty="0">
                <a:solidFill>
                  <a:srgbClr val="FF0000"/>
                </a:solidFill>
              </a:rPr>
              <a:t>n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m*</a:t>
            </a:r>
            <a:r>
              <a:rPr lang="en-US" sz="2400" baseline="-25000" dirty="0">
                <a:solidFill>
                  <a:srgbClr val="0000FF"/>
                </a:solidFill>
              </a:rPr>
              <a:t>n</a:t>
            </a:r>
            <a:r>
              <a:rPr lang="en-US" sz="2400" dirty="0">
                <a:solidFill>
                  <a:srgbClr val="0000FF"/>
                </a:solidFill>
              </a:rPr>
              <a:t>&gt;m*</a:t>
            </a:r>
            <a:r>
              <a:rPr lang="en-US" sz="2400" baseline="-25000" dirty="0">
                <a:solidFill>
                  <a:srgbClr val="0000FF"/>
                </a:solidFill>
              </a:rPr>
              <a:t>p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9046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38800" y="3516799"/>
            <a:ext cx="6298296" cy="261096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Projectile and target “spectators” block the escape of matter rom the high P region and force it out of plane.</a:t>
            </a:r>
          </a:p>
          <a:p>
            <a:r>
              <a:rPr lang="en-US" dirty="0"/>
              <a:t>Magnitude of this enhancement reflects the pressure in the central region</a:t>
            </a:r>
          </a:p>
          <a:p>
            <a:r>
              <a:rPr lang="en-US" dirty="0"/>
              <a:t>v</a:t>
            </a:r>
            <a:r>
              <a:rPr lang="en-US" baseline="-25000" dirty="0"/>
              <a:t>2</a:t>
            </a:r>
            <a:r>
              <a:rPr lang="en-US" dirty="0"/>
              <a:t> more selective probe than n/p spectral ratio of the symmetry with smaller systematic errors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and Elliptical Flow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 Brown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076040"/>
            <a:ext cx="3600403" cy="2352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848029"/>
                <a:ext cx="2472946" cy="140076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cs typeface="Times New Roman" panose="02020603050405020304" pitchFamily="18" charset="0"/>
                  </a:rPr>
                  <a:t>Directed flow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848029"/>
                <a:ext cx="2472946" cy="1400768"/>
              </a:xfrm>
              <a:prstGeom prst="rect">
                <a:avLst/>
              </a:prstGeom>
              <a:blipFill>
                <a:blip r:embed="rId4"/>
                <a:stretch>
                  <a:fillRect t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7961" y="848029"/>
                <a:ext cx="2472946" cy="140076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cs typeface="Times New Roman" panose="02020603050405020304" pitchFamily="18" charset="0"/>
                  </a:rPr>
                  <a:t>Elliptical flow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61" y="848029"/>
                <a:ext cx="2472946" cy="1400768"/>
              </a:xfrm>
              <a:prstGeom prst="rect">
                <a:avLst/>
              </a:prstGeom>
              <a:blipFill>
                <a:blip r:embed="rId5"/>
                <a:stretch>
                  <a:fillRect t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66800" y="2286001"/>
            <a:ext cx="4191000" cy="383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76200" y="2728447"/>
            <a:ext cx="228600" cy="2286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200" y="3035629"/>
            <a:ext cx="228600" cy="228600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4800" y="2654852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Neutron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" y="2971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</a:t>
            </a:r>
          </a:p>
        </p:txBody>
      </p:sp>
    </p:spTree>
    <p:extLst>
      <p:ext uri="{BB962C8B-B14F-4D97-AF65-F5344CB8AC3E}">
        <p14:creationId xmlns:p14="http://schemas.microsoft.com/office/powerpoint/2010/main" val="766179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0B944-98A9-AE61-FDA1-23FC2C445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PAC2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ACEFA0C-E118-564F-F790-BF92C6F05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1339153"/>
            <a:ext cx="5897563" cy="4482906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FDB5AA-1CE0-45DA-CC6F-B6388EA56DB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First experiments at FRIB will focus on the momentum dependence with two observables</a:t>
            </a:r>
          </a:p>
          <a:p>
            <a:pPr lvl="1"/>
            <a:r>
              <a:rPr lang="en-US" dirty="0"/>
              <a:t>n/p spectral ratio</a:t>
            </a:r>
          </a:p>
          <a:p>
            <a:pPr lvl="1"/>
            <a:r>
              <a:rPr lang="en-US" dirty="0"/>
              <a:t>Directed and elliptical flow</a:t>
            </a:r>
          </a:p>
          <a:p>
            <a:r>
              <a:rPr lang="en-US" baseline="30000" dirty="0"/>
              <a:t>70</a:t>
            </a:r>
            <a:r>
              <a:rPr lang="en-US" dirty="0"/>
              <a:t>Ni+</a:t>
            </a:r>
            <a:r>
              <a:rPr lang="en-US" baseline="30000" dirty="0"/>
              <a:t>64</a:t>
            </a:r>
            <a:r>
              <a:rPr lang="en-US" dirty="0"/>
              <a:t>Ni and </a:t>
            </a:r>
            <a:r>
              <a:rPr lang="en-US" baseline="30000" dirty="0"/>
              <a:t>56</a:t>
            </a:r>
            <a:r>
              <a:rPr lang="en-US" dirty="0"/>
              <a:t>Ni+</a:t>
            </a:r>
            <a:r>
              <a:rPr lang="en-US" baseline="30000" dirty="0"/>
              <a:t>58</a:t>
            </a:r>
            <a:r>
              <a:rPr lang="en-US" dirty="0"/>
              <a:t>Ni at 200 MeV/u</a:t>
            </a:r>
          </a:p>
          <a:p>
            <a:r>
              <a:rPr lang="en-US" dirty="0" err="1"/>
              <a:t>ImQMD</a:t>
            </a:r>
            <a:r>
              <a:rPr lang="en-US" dirty="0"/>
              <a:t> calculations show n/p ratio still sensitive to effective mass difference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9C16E-9B2B-EC2D-5710-0CF99B1D2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58EA6-7641-B059-1183-096C3795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14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0B944-98A9-AE61-FDA1-23FC2C445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PAC2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FDB5AA-1CE0-45DA-CC6F-B6388EA56DB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First experiments at FRIB will focus on the momentum dependence with two observables</a:t>
            </a:r>
          </a:p>
          <a:p>
            <a:pPr lvl="1"/>
            <a:r>
              <a:rPr lang="en-US" dirty="0"/>
              <a:t>n/p spectral ratio</a:t>
            </a:r>
          </a:p>
          <a:p>
            <a:pPr lvl="1"/>
            <a:r>
              <a:rPr lang="en-US" dirty="0"/>
              <a:t>Directed and elliptical flow</a:t>
            </a:r>
          </a:p>
          <a:p>
            <a:r>
              <a:rPr lang="en-US" baseline="30000" dirty="0"/>
              <a:t>70</a:t>
            </a:r>
            <a:r>
              <a:rPr lang="en-US" dirty="0"/>
              <a:t>Ni+</a:t>
            </a:r>
            <a:r>
              <a:rPr lang="en-US" baseline="30000" dirty="0"/>
              <a:t>64</a:t>
            </a:r>
            <a:r>
              <a:rPr lang="en-US" dirty="0"/>
              <a:t>Ni and </a:t>
            </a:r>
            <a:r>
              <a:rPr lang="en-US" baseline="30000" dirty="0"/>
              <a:t>56</a:t>
            </a:r>
            <a:r>
              <a:rPr lang="en-US" dirty="0"/>
              <a:t>Ni+</a:t>
            </a:r>
            <a:r>
              <a:rPr lang="en-US" baseline="30000" dirty="0"/>
              <a:t>58</a:t>
            </a:r>
            <a:r>
              <a:rPr lang="en-US" dirty="0"/>
              <a:t>Ni at 200 MeV/u</a:t>
            </a:r>
          </a:p>
          <a:p>
            <a:r>
              <a:rPr lang="en-US" dirty="0" err="1"/>
              <a:t>ImQMD</a:t>
            </a:r>
            <a:r>
              <a:rPr lang="en-US" dirty="0"/>
              <a:t> calculations show n/p ratio still sensitive to effective mass difference</a:t>
            </a:r>
          </a:p>
          <a:p>
            <a:r>
              <a:rPr lang="en-US" dirty="0"/>
              <a:t>System also has large enough flow signal to be measured, used to “benchmark” the two observables against one another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9C16E-9B2B-EC2D-5710-0CF99B1D2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58EA6-7641-B059-1183-096C3795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6161714-FFE8-E934-8D8D-56579BE3E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110"/>
          <a:stretch/>
        </p:blipFill>
        <p:spPr>
          <a:xfrm>
            <a:off x="152400" y="1752600"/>
            <a:ext cx="5970176" cy="334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6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4CF400-79F5-27D8-45C5-A4AFE5F2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2" y="281882"/>
            <a:ext cx="11988797" cy="486372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Reaction Planes with new Fiber Array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0D5A342-AC09-9B6B-A319-AEFF9DA5005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765" y="1071569"/>
            <a:ext cx="5897636" cy="5027414"/>
          </a:xfrm>
        </p:spPr>
        <p:txBody>
          <a:bodyPr/>
          <a:lstStyle/>
          <a:p>
            <a:r>
              <a:rPr lang="en-US" dirty="0"/>
              <a:t>NSF funded (PHY-2309923) project to study direct and elliptical flow</a:t>
            </a:r>
          </a:p>
          <a:p>
            <a:r>
              <a:rPr lang="en-US" dirty="0"/>
              <a:t>Creation of a new fiber array for reaction plane and multiplicity determination</a:t>
            </a:r>
          </a:p>
          <a:p>
            <a:r>
              <a:rPr lang="en-US" dirty="0"/>
              <a:t>Refurbishment of the LANA neutron walls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2CB78-9F1F-E4DB-B01D-C08D8325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20907" y="6356450"/>
            <a:ext cx="5655095" cy="36462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K Brown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7743E-0226-C84F-2667-4E399404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6000" y="6356450"/>
            <a:ext cx="1016000" cy="364628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spcAft>
                  <a:spcPts val="600"/>
                </a:spcAft>
                <a:defRPr/>
              </a:pPr>
              <a:t>27</a:t>
            </a:fld>
            <a:endParaRPr lang="en-US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334C2081-035E-FCB9-37B4-9C62244B6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/>
          <a:stretch>
            <a:fillRect/>
          </a:stretch>
        </p:blipFill>
        <p:spPr bwMode="auto">
          <a:xfrm>
            <a:off x="7239000" y="2987437"/>
            <a:ext cx="3331666" cy="324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783F9EE-5594-51AC-DB1D-864121A28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0" y="1784222"/>
            <a:ext cx="5897563" cy="35927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8888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E9A61F3-8E4C-7EDD-6EAD-EA6A82AC7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355095"/>
            <a:ext cx="6725233" cy="4328535"/>
          </a:xfrm>
          <a:ln w="38100"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9650A72-8E9C-7E8F-761F-68DE7BCB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 PAC2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51901-B045-0ED2-6AB6-283C83891B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51049-5D0D-B2FD-1C5B-722A08850D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3BD688-EB73-90C4-DCA2-7583164D1B8C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3276600" y="1676400"/>
            <a:ext cx="5689600" cy="1371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5BF4B5-1FE1-AEFE-9A80-D5710D2522BC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6172200" y="3058323"/>
            <a:ext cx="2438400" cy="6329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1C5690-CFD3-EB9C-C52A-F17FB23113E7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5715000" y="4038600"/>
            <a:ext cx="3048000" cy="533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B2AD31C-3EFC-A39C-9002-D53FE6A72D0E}"/>
              </a:ext>
            </a:extLst>
          </p:cNvPr>
          <p:cNvSpPr txBox="1"/>
          <p:nvPr/>
        </p:nvSpPr>
        <p:spPr>
          <a:xfrm>
            <a:off x="8966200" y="141479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Neutrons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3A43F6-2C8B-3DC5-C001-E0A6B9B78DE4}"/>
              </a:ext>
            </a:extLst>
          </p:cNvPr>
          <p:cNvSpPr txBox="1"/>
          <p:nvPr/>
        </p:nvSpPr>
        <p:spPr>
          <a:xfrm>
            <a:off x="8610600" y="2581269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Protons, light clusters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455F3B-4663-608A-7613-B4B205D75EBD}"/>
              </a:ext>
            </a:extLst>
          </p:cNvPr>
          <p:cNvSpPr txBox="1"/>
          <p:nvPr/>
        </p:nvSpPr>
        <p:spPr>
          <a:xfrm>
            <a:off x="8763000" y="4094946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Reaction Plane</a:t>
            </a:r>
          </a:p>
          <a:p>
            <a:pPr algn="ctr"/>
            <a:r>
              <a:rPr lang="en-US" sz="2800" dirty="0"/>
              <a:t>Multiplicity</a:t>
            </a:r>
          </a:p>
        </p:txBody>
      </p:sp>
    </p:spTree>
    <p:extLst>
      <p:ext uri="{BB962C8B-B14F-4D97-AF65-F5344CB8AC3E}">
        <p14:creationId xmlns:p14="http://schemas.microsoft.com/office/powerpoint/2010/main" val="3587422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2"/>
          <p:cNvSpPr>
            <a:spLocks noGrp="1"/>
          </p:cNvSpPr>
          <p:nvPr>
            <p:ph type="title"/>
          </p:nvPr>
        </p:nvSpPr>
        <p:spPr>
          <a:xfrm>
            <a:off x="1600200" y="123639"/>
            <a:ext cx="8991600" cy="803649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FRIB Energy Upgrade to 400 MeV/nucleon</a:t>
            </a:r>
            <a:b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2400">
                <a:latin typeface="Arial" panose="020B0604020202020204" pitchFamily="34" charset="0"/>
                <a:ea typeface="ＭＳ Ｐゴシック" panose="020B0600070205080204" pitchFamily="34" charset="-128"/>
              </a:rPr>
              <a:t>Science Case Made, Technology Being Demonstrated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4275" name="Footer Placeholder 1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64308"/>
                </a:solidFill>
                <a:cs typeface="Arial" panose="020B0604020202020204" pitchFamily="34" charset="0"/>
              </a:rPr>
              <a:t>K Brown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64308"/>
                </a:solidFill>
                <a:ea typeface="ヒラギノ角ゴ Pro W3"/>
                <a:cs typeface="ヒラギノ角ゴ Pro W3"/>
              </a:rPr>
              <a:t>, Slide </a:t>
            </a:r>
            <a:fld id="{96FDB38B-8159-42C6-B010-516D4DC276AF}" type="slidenum">
              <a:rPr lang="en-US" altLang="en-US" smtClean="0">
                <a:solidFill>
                  <a:srgbClr val="064308"/>
                </a:solidFill>
                <a:ea typeface="ヒラギノ角ゴ Pro W3"/>
                <a:cs typeface="ヒラギノ角ゴ Pro W3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>
              <a:solidFill>
                <a:srgbClr val="064308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54278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6336" y="1127263"/>
            <a:ext cx="1536997" cy="19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9875" y="5562601"/>
            <a:ext cx="9144000" cy="126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629401" y="1713164"/>
            <a:ext cx="4035161" cy="3167062"/>
            <a:chOff x="5134239" y="1044311"/>
            <a:chExt cx="4035161" cy="31670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4239" y="1044311"/>
              <a:ext cx="4035161" cy="3167062"/>
            </a:xfrm>
            <a:prstGeom prst="rect">
              <a:avLst/>
            </a:prstGeom>
          </p:spPr>
        </p:pic>
        <p:pic>
          <p:nvPicPr>
            <p:cNvPr id="1026" name="img820530" descr="b1fefe64-c873-48af-ad7a-985debfed54d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55684" y="1045730"/>
              <a:ext cx="3997841" cy="2986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226300" y="1543378"/>
              <a:ext cx="1019510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700" b="1" dirty="0">
                  <a:latin typeface="+mn-lt"/>
                  <a:cs typeface="Calibri" panose="020F0502020204030204" pitchFamily="34" charset="0"/>
                </a:rPr>
                <a:t> FRIB400 Design goal    </a:t>
              </a:r>
            </a:p>
          </p:txBody>
        </p:sp>
      </p:grpSp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3137198" y="1092336"/>
            <a:ext cx="3602268" cy="253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34950" indent="-234950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Community made science case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lvl="1" indent="-157163">
              <a:defRPr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Access to key regions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needed to model nucleosynthesis in neutron-star mergers</a:t>
            </a:r>
          </a:p>
          <a:p>
            <a:pPr marL="339725" lvl="1" indent="-157163">
              <a:defRPr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Luminosity gain over 50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for rarest isotopes</a:t>
            </a:r>
          </a:p>
          <a:p>
            <a:pPr marL="339725" lvl="1" indent="-157163"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Energy better matched to exploring 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nuclear equation of state for neutron-star merger</a:t>
            </a:r>
          </a:p>
          <a:p>
            <a:pPr marL="339725" lvl="1" indent="-157163"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Energy better matched for knockout and charge-exchange reactions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0064" y="3045738"/>
            <a:ext cx="16033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kern="0" dirty="0">
                <a:cs typeface="Arial" panose="020B0604020202020204" pitchFamily="34" charset="0"/>
              </a:rPr>
              <a:t>FRIB400 White Paper</a:t>
            </a:r>
            <a:endParaRPr lang="en-US" sz="1100" b="1" dirty="0"/>
          </a:p>
        </p:txBody>
      </p:sp>
      <p:sp>
        <p:nvSpPr>
          <p:cNvPr id="6" name="Rectangle 5"/>
          <p:cNvSpPr/>
          <p:nvPr/>
        </p:nvSpPr>
        <p:spPr>
          <a:xfrm>
            <a:off x="2675884" y="5562600"/>
            <a:ext cx="47099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kern="0" dirty="0">
                <a:cs typeface="Arial" panose="020B0604020202020204" pitchFamily="34" charset="0"/>
              </a:rPr>
              <a:t>FRIB </a:t>
            </a:r>
            <a:r>
              <a:rPr lang="en-US" sz="1600" b="1" kern="0" dirty="0" err="1">
                <a:cs typeface="Arial" panose="020B0604020202020204" pitchFamily="34" charset="0"/>
              </a:rPr>
              <a:t>Linac</a:t>
            </a:r>
            <a:r>
              <a:rPr lang="en-US" sz="1600" b="1" kern="0" dirty="0">
                <a:cs typeface="Arial" panose="020B0604020202020204" pitchFamily="34" charset="0"/>
              </a:rPr>
              <a:t> Layout with Upgrade </a:t>
            </a:r>
            <a:r>
              <a:rPr lang="en-US" sz="1600" b="1" kern="0" dirty="0" err="1">
                <a:cs typeface="Arial" panose="020B0604020202020204" pitchFamily="34" charset="0"/>
              </a:rPr>
              <a:t>Cryomodules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7385829" y="1337856"/>
            <a:ext cx="3163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kern="0" dirty="0">
                <a:cs typeface="Arial" panose="020B0604020202020204" pitchFamily="34" charset="0"/>
              </a:rPr>
              <a:t>FRIB400 SRF Cavity R&amp;D Progress</a:t>
            </a:r>
            <a:endParaRPr lang="en-US" sz="1400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1852027" y="3733801"/>
            <a:ext cx="5257800" cy="142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180178" indent="-180178" algn="l" defTabSz="803293" rtl="0" eaLnBrk="0" fontAlgn="base" hangingPunct="0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0" fontAlgn="base" hangingPunct="0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234950" indent="-234950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LINAC Upgrade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lvl="1" indent="-157163">
              <a:defRPr/>
            </a:pP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Add 11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, each with five </a:t>
            </a:r>
            <a:r>
              <a:rPr lang="en-US" sz="1600" dirty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=0.65 elliptical cavities operating at 644 MHz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6544" indent="-157163"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Demonstrated that the design goal can be met with standard ILC EP. Pursuing R&amp;D on advanced surface treatment such as nitrogen doping (see right)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0713" y="3635754"/>
            <a:ext cx="1539953" cy="752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4F931D-2DA6-8945-9C24-42CD83C097A0}"/>
              </a:ext>
            </a:extLst>
          </p:cNvPr>
          <p:cNvSpPr txBox="1"/>
          <p:nvPr/>
        </p:nvSpPr>
        <p:spPr>
          <a:xfrm>
            <a:off x="8440010" y="4913343"/>
            <a:ext cx="20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</a:t>
            </a:r>
            <a:r>
              <a:rPr lang="en-US" dirty="0" err="1"/>
              <a:t>Ostromouv</a:t>
            </a:r>
            <a:r>
              <a:rPr lang="en-US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947419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0D124-061B-A3F7-12BE-7C60D83F0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Current state of experiment nuclear science constraints on the Symmetry Energy</a:t>
            </a:r>
          </a:p>
          <a:p>
            <a:r>
              <a:rPr lang="en-US" sz="3200" dirty="0"/>
              <a:t>Results from </a:t>
            </a:r>
            <a:r>
              <a:rPr lang="en-US" sz="3200" dirty="0" err="1"/>
              <a:t>Ca+Ni</a:t>
            </a:r>
            <a:r>
              <a:rPr lang="en-US" sz="3200" dirty="0"/>
              <a:t> experiment at NSCL</a:t>
            </a:r>
          </a:p>
          <a:p>
            <a:r>
              <a:rPr lang="en-US" sz="3200" dirty="0"/>
              <a:t>Experimental program for extracting Symmetry energy at FRIB, FRIB400, and HRS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7B1F9-688A-CC3B-D9DA-2FF8991F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E1B55-19C9-D741-EFCE-C187C52512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73831-B7AE-050B-C928-61AC239B6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39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Drip line extended to Z ≈ 60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FRIB400 Scientific Reach Extended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9BD51B-A36E-6115-7D10-6E52131B6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K Brown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0E0E3-643A-981D-F8CC-E827BAC4AA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en-US"/>
              <a:t>, Slide </a:t>
            </a:r>
            <a:fld id="{1D2CDB64-C772-4C10-8066-C769534B205C}" type="slidenum">
              <a:rPr lang="en-US" smtClean="0"/>
              <a:pPr algn="l"/>
              <a:t>30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354724"/>
            <a:ext cx="8070716" cy="45695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8199" y="4888168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Red – FRIB200 reach</a:t>
            </a:r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>
            <a:off x="3886199" y="5072834"/>
            <a:ext cx="762000" cy="1827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76999" y="4186814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F0C8F"/>
                </a:solidFill>
              </a:rPr>
              <a:t>Blue – FRIB400 reach</a:t>
            </a: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5714999" y="4371480"/>
            <a:ext cx="762000" cy="18276"/>
          </a:xfrm>
          <a:prstGeom prst="straightConnector1">
            <a:avLst/>
          </a:prstGeom>
          <a:ln>
            <a:solidFill>
              <a:srgbClr val="0F0C8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601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CA135-B781-3958-24BE-336C165E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</a:t>
            </a:r>
            <a:r>
              <a:rPr lang="en-US" dirty="0" err="1"/>
              <a:t>Sym</a:t>
            </a:r>
            <a:r>
              <a:rPr lang="en-US" dirty="0"/>
              <a:t> En experiments with FRIB &amp; FRIB/HRS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19317D-6308-DC10-C8B2-EE0E7394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1" y="1067100"/>
            <a:ext cx="6334540" cy="5027414"/>
          </a:xfrm>
        </p:spPr>
        <p:txBody>
          <a:bodyPr/>
          <a:lstStyle/>
          <a:p>
            <a:r>
              <a:rPr lang="en-US" dirty="0"/>
              <a:t>Looking towards FRIB full power and FRIB 400 </a:t>
            </a:r>
            <a:r>
              <a:rPr lang="en-US" dirty="0">
                <a:sym typeface="Wingdings" panose="05000000000000000000" pitchFamily="2" charset="2"/>
              </a:rPr>
              <a:t> Need observables more sensitive to the high densities</a:t>
            </a: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Pions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Flow</a:t>
            </a:r>
          </a:p>
          <a:p>
            <a:r>
              <a:rPr lang="en-US" dirty="0">
                <a:sym typeface="Wingdings" panose="05000000000000000000" pitchFamily="2" charset="2"/>
              </a:rPr>
              <a:t>Experiments with previous experiment systems can continue for flow, but </a:t>
            </a:r>
            <a:r>
              <a:rPr lang="en-US" dirty="0" err="1">
                <a:sym typeface="Wingdings" panose="05000000000000000000" pitchFamily="2" charset="2"/>
              </a:rPr>
              <a:t>pions</a:t>
            </a:r>
            <a:r>
              <a:rPr lang="en-US" dirty="0">
                <a:sym typeface="Wingdings" panose="05000000000000000000" pitchFamily="2" charset="2"/>
              </a:rPr>
              <a:t> require a new device TPCs (2 possibilities)</a:t>
            </a:r>
          </a:p>
          <a:p>
            <a:r>
              <a:rPr lang="en-US" dirty="0">
                <a:sym typeface="Wingdings" panose="05000000000000000000" pitchFamily="2" charset="2"/>
              </a:rPr>
              <a:t>Collecting science input and technical constraints now from community on TPC for FRIB  Contact S. Hudan (hudan@iu.edu) or KWB (brownk@frib.msu.edu).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A7EEAF-8963-461D-1F98-213448AB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 Brown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70C56-DE81-8457-54E2-94A452AF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2B5EABC3-A2C1-8C62-61E1-5BC01B82D00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436141" y="1656287"/>
            <a:ext cx="5410955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53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9E63BD-A6C2-48F7-A894-D37798A5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Pions</a:t>
            </a:r>
            <a:r>
              <a:rPr lang="en-US" dirty="0"/>
              <a:t> @ FRIB400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324EB-2A8D-46FF-BE62-2EB7B089CE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46355-13E9-4D96-8071-83D76D0985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FE7B72-769E-4181-AD7B-FEB76755B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8" y="1047460"/>
            <a:ext cx="4856204" cy="3249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DC3BD-0092-48D7-8EE5-9CF4B3FBA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32" y="1047461"/>
            <a:ext cx="5022399" cy="3360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9802DD-DE5C-47ED-A40C-4628AFC4D1C4}"/>
              </a:ext>
            </a:extLst>
          </p:cNvPr>
          <p:cNvSpPr txBox="1"/>
          <p:nvPr/>
        </p:nvSpPr>
        <p:spPr>
          <a:xfrm>
            <a:off x="9728202" y="3302381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FRIB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3E53ED-C072-4C8D-BCB5-495B7E7ABA20}"/>
              </a:ext>
            </a:extLst>
          </p:cNvPr>
          <p:cNvCxnSpPr>
            <a:cxnSpLocks/>
          </p:cNvCxnSpPr>
          <p:nvPr/>
        </p:nvCxnSpPr>
        <p:spPr>
          <a:xfrm flipH="1" flipV="1">
            <a:off x="8995903" y="3181826"/>
            <a:ext cx="914400" cy="2926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3D4790B-4201-4028-BD25-AD490BFDF4CF}"/>
              </a:ext>
            </a:extLst>
          </p:cNvPr>
          <p:cNvSpPr txBox="1"/>
          <p:nvPr/>
        </p:nvSpPr>
        <p:spPr>
          <a:xfrm>
            <a:off x="7457270" y="1379709"/>
            <a:ext cx="1782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FRIB-400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C17595-AFEC-4FAF-A5E6-2AD74671734D}"/>
              </a:ext>
            </a:extLst>
          </p:cNvPr>
          <p:cNvCxnSpPr>
            <a:cxnSpLocks/>
          </p:cNvCxnSpPr>
          <p:nvPr/>
        </p:nvCxnSpPr>
        <p:spPr>
          <a:xfrm>
            <a:off x="8043653" y="1824251"/>
            <a:ext cx="609600" cy="7092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A9B8AC-88D9-42FB-B10B-7F343BB01D42}"/>
              </a:ext>
            </a:extLst>
          </p:cNvPr>
          <p:cNvSpPr txBox="1"/>
          <p:nvPr/>
        </p:nvSpPr>
        <p:spPr>
          <a:xfrm>
            <a:off x="442131" y="4356448"/>
            <a:ext cx="11648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6A448"/>
                </a:solidFill>
              </a:rPr>
              <a:t>FRIBU boost intensities, asymmetry and pion cross-sections</a:t>
            </a:r>
          </a:p>
          <a:p>
            <a:r>
              <a:rPr lang="en-US" sz="2800" b="1" dirty="0">
                <a:solidFill>
                  <a:srgbClr val="86A448"/>
                </a:solidFill>
              </a:rPr>
              <a:t>Intensity increase</a:t>
            </a:r>
            <a:r>
              <a:rPr lang="en-US" sz="2800" dirty="0">
                <a:solidFill>
                  <a:srgbClr val="86A448"/>
                </a:solidFill>
              </a:rPr>
              <a:t>: Allow explorations of more asymmetric systems.</a:t>
            </a:r>
          </a:p>
          <a:p>
            <a:r>
              <a:rPr lang="en-US" sz="2800" b="1" dirty="0">
                <a:solidFill>
                  <a:srgbClr val="86A448"/>
                </a:solidFill>
              </a:rPr>
              <a:t>Energy increase</a:t>
            </a:r>
            <a:r>
              <a:rPr lang="en-US" sz="2800" dirty="0">
                <a:solidFill>
                  <a:srgbClr val="86A448"/>
                </a:solidFill>
              </a:rPr>
              <a:t>: yields increase exponentially above pion thresholds</a:t>
            </a:r>
          </a:p>
          <a:p>
            <a:r>
              <a:rPr lang="en-US" sz="2800" dirty="0">
                <a:solidFill>
                  <a:srgbClr val="86A448"/>
                </a:solidFill>
              </a:rPr>
              <a:t>Regions at </a:t>
            </a:r>
            <a:r>
              <a:rPr lang="en-US" sz="2800" dirty="0">
                <a:solidFill>
                  <a:srgbClr val="86A448"/>
                </a:solidFill>
                <a:latin typeface="Symbol" panose="05050102010706020507" pitchFamily="18" charset="2"/>
              </a:rPr>
              <a:t>r</a:t>
            </a:r>
            <a:r>
              <a:rPr lang="en-US" sz="2800" dirty="0">
                <a:solidFill>
                  <a:srgbClr val="86A448"/>
                </a:solidFill>
              </a:rPr>
              <a:t>&gt;1.8</a:t>
            </a:r>
            <a:r>
              <a:rPr lang="en-US" sz="2800" dirty="0">
                <a:solidFill>
                  <a:srgbClr val="86A448"/>
                </a:solidFill>
                <a:latin typeface="Symbol" panose="05050102010706020507" pitchFamily="18" charset="2"/>
              </a:rPr>
              <a:t>r</a:t>
            </a:r>
            <a:r>
              <a:rPr lang="en-US" sz="2800" baseline="-25000" dirty="0">
                <a:solidFill>
                  <a:srgbClr val="86A448"/>
                </a:solidFill>
              </a:rPr>
              <a:t>0</a:t>
            </a:r>
            <a:r>
              <a:rPr lang="en-US" sz="2800" dirty="0">
                <a:solidFill>
                  <a:srgbClr val="86A448"/>
                </a:solidFill>
              </a:rPr>
              <a:t> become more extensive </a:t>
            </a:r>
          </a:p>
        </p:txBody>
      </p:sp>
    </p:spTree>
    <p:extLst>
      <p:ext uri="{BB962C8B-B14F-4D97-AF65-F5344CB8AC3E}">
        <p14:creationId xmlns:p14="http://schemas.microsoft.com/office/powerpoint/2010/main" val="1139455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915758-DB13-95A7-6380-80EBE1E13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are taking a staged approach to the experimental efforts on the high-density EoS at FRIB</a:t>
            </a:r>
          </a:p>
          <a:p>
            <a:pPr lvl="1"/>
            <a:r>
              <a:rPr lang="en-US" sz="2600" dirty="0"/>
              <a:t>Short term: discrete arrays of detectors for detecting n and LCPs to study particle ratios and flow</a:t>
            </a:r>
          </a:p>
          <a:p>
            <a:pPr lvl="1"/>
            <a:r>
              <a:rPr lang="en-US" sz="2600" dirty="0"/>
              <a:t>Mid Term: “AT-TPC”-like device to study sub-threshold pion production near 200 MeV/u</a:t>
            </a:r>
          </a:p>
          <a:p>
            <a:pPr lvl="1"/>
            <a:r>
              <a:rPr lang="en-US" sz="2600" dirty="0"/>
              <a:t>Long Term: Either “AT-TPC”-like or “S</a:t>
            </a:r>
            <a:r>
              <a:rPr lang="el-GR" sz="26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RIT”-like TPC with the HRS and HRS/FRIB400 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We need further input from transport theory to guide the most efficient use of beam time.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Are there other observables we should rather be focused on?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78DFA1E-6A5B-DAE0-EA71-666C66EC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5397A-A415-D400-C5A9-DD4839F92D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 Brown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D8DCF-342C-5ABF-BCFD-AF64AC23FE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27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555623-BABA-7E92-BBDB-5CB39B594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047868-41F5-6ED6-C365-EF925D754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C638A-3E34-A6D4-8A53-BB4F953165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DB7DA-CB63-5817-4380-E41A6193B1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31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device&#10;&#10;Description automatically generated">
            <a:extLst>
              <a:ext uri="{FF2B5EF4-FFF2-40B4-BE49-F238E27FC236}">
                <a16:creationId xmlns:a16="http://schemas.microsoft.com/office/drawing/2014/main" id="{BEA2F493-C45A-4596-854A-358048571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719" y="1066800"/>
            <a:ext cx="5699081" cy="50276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1E514C-DA8F-4623-919F-7C488552B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SOLARIS/AT-TPC in Fast Beam Area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A039C-43CA-45C8-9A0F-116D8588AE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FBECD-640A-42DF-AF01-6AA1A21745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BFC61-8CFE-45F6-8BD6-01315AB087B0}"/>
              </a:ext>
            </a:extLst>
          </p:cNvPr>
          <p:cNvSpPr txBox="1"/>
          <p:nvPr/>
        </p:nvSpPr>
        <p:spPr>
          <a:xfrm>
            <a:off x="6294966" y="1200766"/>
            <a:ext cx="518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4 T solenoidal spectrometer fitted with the Active Target Time Projection Chamber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Could be moved to the fast beam area for measuring Pion production from HIC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Requires the fabrication of a new readout pad plane with a higher density of pads in the central region.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Need to have inner field cage for high ionization in beam region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1AEF64-BB96-4429-8B4F-380282A81C77}"/>
              </a:ext>
            </a:extLst>
          </p:cNvPr>
          <p:cNvSpPr txBox="1"/>
          <p:nvPr/>
        </p:nvSpPr>
        <p:spPr>
          <a:xfrm>
            <a:off x="5943600" y="6248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SOLARIS Whitepaper</a:t>
            </a:r>
          </a:p>
        </p:txBody>
      </p:sp>
    </p:spTree>
    <p:extLst>
      <p:ext uri="{BB962C8B-B14F-4D97-AF65-F5344CB8AC3E}">
        <p14:creationId xmlns:p14="http://schemas.microsoft.com/office/powerpoint/2010/main" val="959140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847C6463-990C-4987-9F55-2001EB002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41269"/>
            <a:ext cx="5334000" cy="483652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BA26B1-03CE-4ECA-8202-A264F0AEB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0" y="1050184"/>
            <a:ext cx="6660123" cy="50276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9959283-EF7C-46E1-ADEF-3E75A05DF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with HRS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95929-FE4D-44D9-B412-357A457596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9EAE1-3C08-440B-B2A5-81EC1FEEE6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287FB-D223-4788-8628-54DF98E794EF}"/>
              </a:ext>
            </a:extLst>
          </p:cNvPr>
          <p:cNvSpPr txBox="1"/>
          <p:nvPr/>
        </p:nvSpPr>
        <p:spPr>
          <a:xfrm>
            <a:off x="6934200" y="1524000"/>
            <a:ext cx="487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</a:t>
            </a:r>
            <a:r>
              <a:rPr lang="el-GR" sz="2400" dirty="0"/>
              <a:t>π</a:t>
            </a:r>
            <a:r>
              <a:rPr lang="en-US" sz="2400" dirty="0"/>
              <a:t>RIT TPC could be modified to fit into the High Rigidity Spectrometer or a similar detector could be built with modern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Needs to fit in 60 cm gap of D1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will enable measurements of pion production and elliptical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be coupled with LANA or upgraded neutron walls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54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Height Budget &amp; Easy Changes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2" r="41668" b="6051"/>
          <a:stretch/>
        </p:blipFill>
        <p:spPr>
          <a:xfrm>
            <a:off x="9445981" y="1024827"/>
            <a:ext cx="2610172" cy="52673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8333463" y="6185955"/>
            <a:ext cx="1119538" cy="783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8915400" y="5962674"/>
            <a:ext cx="530581" cy="1555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8333463" y="5308179"/>
            <a:ext cx="1112518" cy="4003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6" idx="0"/>
          </p:cNvCxnSpPr>
          <p:nvPr/>
        </p:nvCxnSpPr>
        <p:spPr>
          <a:xfrm flipV="1">
            <a:off x="7981187" y="3853879"/>
            <a:ext cx="1441573" cy="2609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5" idx="0"/>
          </p:cNvCxnSpPr>
          <p:nvPr/>
        </p:nvCxnSpPr>
        <p:spPr>
          <a:xfrm flipV="1">
            <a:off x="8064039" y="2344493"/>
            <a:ext cx="1358721" cy="3160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762186" y="1836760"/>
            <a:ext cx="683795" cy="2476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101613" y="1304844"/>
            <a:ext cx="1321147" cy="5021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445438" y="1652094"/>
            <a:ext cx="2199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Structure (19.05 mm)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40503" y="2660563"/>
            <a:ext cx="264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Wire /pad planes (14 mm)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12570" y="4114863"/>
            <a:ext cx="2537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Field cage drift (503 mm)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40063" y="5102932"/>
            <a:ext cx="2062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Cathode(10.54 mm)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13496" y="5663927"/>
            <a:ext cx="294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Voltage step down (17.7 mm)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07475" y="6001289"/>
            <a:ext cx="208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Structure (12.7 mm)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53596" y="963194"/>
            <a:ext cx="3187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Readout electronics (168.5 mm)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D695B-3DAE-6753-5ADE-7F816031626E}"/>
              </a:ext>
            </a:extLst>
          </p:cNvPr>
          <p:cNvSpPr txBox="1"/>
          <p:nvPr/>
        </p:nvSpPr>
        <p:spPr>
          <a:xfrm>
            <a:off x="117098" y="1147860"/>
            <a:ext cx="6218465" cy="48936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Current TPC is 50.5 x 86.4 x 134.4 cm</a:t>
            </a:r>
            <a:r>
              <a:rPr lang="en-US" sz="2400" baseline="30000" dirty="0"/>
              <a:t>3</a:t>
            </a:r>
            <a:r>
              <a:rPr lang="en-US" sz="2400" dirty="0"/>
              <a:t> in size and has ~12k anode pads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Designed for use in the SAMURAI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Total height of current TPC – 75 cm – Too large for D1 gap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Fitting the TPC in at HRS: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Moving GET electronics off of the top and reducing support structure (replace GET with something else)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Requires R&amp;D for preamps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Reduction of a bit more than 10 cm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Small reduction of the drift cage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0EAE1-8F9E-C134-6425-F1DD5F72E6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F4AB5B4-2C17-D08B-7C51-861FB87E7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7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A6D4FF-25A3-4BA8-840A-6AA7270C9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/>
          <a:stretch/>
        </p:blipFill>
        <p:spPr>
          <a:xfrm>
            <a:off x="101601" y="3486186"/>
            <a:ext cx="4073108" cy="24574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0E8086-4C60-4022-95A7-2357FB55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 the TPC into the DS1 gap</a:t>
            </a:r>
          </a:p>
        </p:txBody>
      </p:sp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B61E8B-75C3-4A3A-A225-1A4761E02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09" y="1285731"/>
            <a:ext cx="7915691" cy="470274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683B59-025F-4CDA-90F3-CBD9DB5D72C1}"/>
              </a:ext>
            </a:extLst>
          </p:cNvPr>
          <p:cNvSpPr txBox="1"/>
          <p:nvPr/>
        </p:nvSpPr>
        <p:spPr>
          <a:xfrm>
            <a:off x="101600" y="1285731"/>
            <a:ext cx="38713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Main Constraints to fit TPC: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DS1 vertical gap of 60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DS1 horizontal gap of 212.7 cm</a:t>
            </a:r>
          </a:p>
          <a:p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E97E7-E697-442D-8B0A-354A1708E8A1}"/>
              </a:ext>
            </a:extLst>
          </p:cNvPr>
          <p:cNvSpPr txBox="1"/>
          <p:nvPr/>
        </p:nvSpPr>
        <p:spPr>
          <a:xfrm>
            <a:off x="5666792" y="6407020"/>
            <a:ext cx="339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J. Barney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EDA96E-117A-C4B1-A322-27541A4C6D0F}"/>
              </a:ext>
            </a:extLst>
          </p:cNvPr>
          <p:cNvSpPr/>
          <p:nvPr/>
        </p:nvSpPr>
        <p:spPr>
          <a:xfrm>
            <a:off x="42946" y="4251325"/>
            <a:ext cx="5334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BC0067-7BE2-3701-C28C-418899271F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C067FE-64EA-83CB-FD3F-D1F22330D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53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E8086-4C60-4022-95A7-2357FB55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Neutron measurements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40B820F-546F-44E9-B5E1-9515E25F7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6" y="1067197"/>
            <a:ext cx="8891076" cy="49937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CD2681-2D29-45F8-B4FB-9BA3C9DF4562}"/>
              </a:ext>
            </a:extLst>
          </p:cNvPr>
          <p:cNvSpPr txBox="1"/>
          <p:nvPr/>
        </p:nvSpPr>
        <p:spPr>
          <a:xfrm>
            <a:off x="5809862" y="6343238"/>
            <a:ext cx="215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from S. Noji</a:t>
            </a:r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/>
          <a:stretch>
            <a:fillRect/>
          </a:stretch>
        </p:blipFill>
        <p:spPr bwMode="auto">
          <a:xfrm>
            <a:off x="8738315" y="2032914"/>
            <a:ext cx="3148681" cy="30623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Brown, Slide </a:t>
            </a:r>
            <a:fld id="{35AD4620-7552-4207-8973-898801ED212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4C1E2-2A5D-BE35-FD95-842D7C827C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33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9CBEA5D-D69F-4760-B3F8-53023D4F7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576"/>
          <a:stretch/>
        </p:blipFill>
        <p:spPr>
          <a:xfrm>
            <a:off x="295204" y="1333504"/>
            <a:ext cx="5897563" cy="42119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dependence of the Symmetry Energy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638800" y="1071570"/>
            <a:ext cx="6451603" cy="5027414"/>
          </a:xfrm>
        </p:spPr>
        <p:txBody>
          <a:bodyPr/>
          <a:lstStyle/>
          <a:p>
            <a:r>
              <a:rPr lang="en-US" dirty="0"/>
              <a:t>For symmetric matter, binding only depends on density. Minimum is determined by GMR</a:t>
            </a:r>
          </a:p>
          <a:p>
            <a:r>
              <a:rPr lang="en-US" dirty="0"/>
              <a:t>Adding in the asymmetry  </a:t>
            </a:r>
          </a:p>
          <a:p>
            <a:pPr marL="0" indent="0">
              <a:buNone/>
            </a:pPr>
            <a:r>
              <a:rPr lang="en-US" dirty="0"/>
              <a:t>  adds a new term we call the Symmetry Energy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Symmetry Energy is the difference in binding between pure neutron matter and symmetric nuclear matter</a:t>
            </a:r>
          </a:p>
          <a:p>
            <a:r>
              <a:rPr lang="en-US" dirty="0"/>
              <a:t>HIC experiments are only terrestrial probe for EoS away from Sat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177"/>
              <p:cNvSpPr txBox="1"/>
              <p:nvPr/>
            </p:nvSpPr>
            <p:spPr bwMode="auto">
              <a:xfrm>
                <a:off x="6534116" y="2947174"/>
                <a:ext cx="5214938" cy="903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=0)+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bject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4116" y="2947174"/>
                <a:ext cx="5214938" cy="9032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178"/>
          <p:cNvGraphicFramePr>
            <a:graphicFrameLocks noChangeAspect="1"/>
          </p:cNvGraphicFramePr>
          <p:nvPr/>
        </p:nvGraphicFramePr>
        <p:xfrm>
          <a:off x="9642389" y="1565284"/>
          <a:ext cx="1447800" cy="838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586" imgH="418918" progId="Equation.3">
                  <p:embed/>
                </p:oleObj>
              </mc:Choice>
              <mc:Fallback>
                <p:oleObj name="Equation" r:id="rId5" imgW="723586" imgH="418918" progId="Equation.3">
                  <p:embed/>
                  <p:pic>
                    <p:nvPicPr>
                      <p:cNvPr id="8" name="Object 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2389" y="1565284"/>
                        <a:ext cx="1447800" cy="8387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54757" y="3850462"/>
            <a:ext cx="3973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80A03F"/>
                </a:solidFill>
                <a:latin typeface="+mn-lt"/>
                <a:cs typeface="+mn-cs"/>
              </a:rPr>
              <a:t>Symmetry Energy</a:t>
            </a:r>
            <a:r>
              <a:rPr lang="en-US" sz="2000" b="1" dirty="0"/>
              <a:t>: </a:t>
            </a:r>
            <a:r>
              <a:rPr lang="en-US" sz="2000" dirty="0"/>
              <a:t>cost for N≠Z</a:t>
            </a:r>
          </a:p>
          <a:p>
            <a:pPr algn="ctr"/>
            <a:r>
              <a:rPr lang="en-US" sz="2000" dirty="0"/>
              <a:t>(largest </a:t>
            </a:r>
            <a:r>
              <a:rPr lang="en-US" sz="2000" dirty="0" err="1"/>
              <a:t>EoS</a:t>
            </a:r>
            <a:r>
              <a:rPr lang="en-US" sz="2000" dirty="0"/>
              <a:t> uncertainty)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4B478-F288-4DE6-992F-0BC5B06BE1C8}"/>
              </a:ext>
            </a:extLst>
          </p:cNvPr>
          <p:cNvSpPr txBox="1"/>
          <p:nvPr/>
        </p:nvSpPr>
        <p:spPr>
          <a:xfrm>
            <a:off x="1143000" y="5483423"/>
            <a:ext cx="472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M. </a:t>
            </a:r>
            <a:r>
              <a:rPr lang="en-US" sz="1400" dirty="0" err="1"/>
              <a:t>Meixner</a:t>
            </a:r>
            <a:r>
              <a:rPr lang="en-US" sz="1400" dirty="0"/>
              <a:t> arXiv:1303.0064 [</a:t>
            </a:r>
            <a:r>
              <a:rPr lang="en-US" sz="1400" dirty="0" err="1"/>
              <a:t>astro-ph.HE</a:t>
            </a:r>
            <a:r>
              <a:rPr lang="en-US" sz="1400" dirty="0"/>
              <a:t>]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D1C1FD2-D6D0-6509-A255-0547881A18B3}"/>
              </a:ext>
            </a:extLst>
          </p:cNvPr>
          <p:cNvSpPr/>
          <p:nvPr/>
        </p:nvSpPr>
        <p:spPr>
          <a:xfrm>
            <a:off x="1371600" y="3810001"/>
            <a:ext cx="4200526" cy="828866"/>
          </a:xfrm>
          <a:custGeom>
            <a:avLst/>
            <a:gdLst>
              <a:gd name="connsiteX0" fmla="*/ 0 w 4225871"/>
              <a:gd name="connsiteY0" fmla="*/ 397790 h 751518"/>
              <a:gd name="connsiteX1" fmla="*/ 1601492 w 4225871"/>
              <a:gd name="connsiteY1" fmla="*/ 738753 h 751518"/>
              <a:gd name="connsiteX2" fmla="*/ 4225871 w 4225871"/>
              <a:gd name="connsiteY2" fmla="*/ 0 h 75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25871" h="751518">
                <a:moveTo>
                  <a:pt x="0" y="397790"/>
                </a:moveTo>
                <a:cubicBezTo>
                  <a:pt x="448590" y="601420"/>
                  <a:pt x="897180" y="805051"/>
                  <a:pt x="1601492" y="738753"/>
                </a:cubicBezTo>
                <a:cubicBezTo>
                  <a:pt x="2305804" y="672455"/>
                  <a:pt x="3265837" y="336227"/>
                  <a:pt x="4225871" y="0"/>
                </a:cubicBezTo>
              </a:path>
            </a:pathLst>
          </a:custGeom>
          <a:noFill/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12D46C5-F50E-6FD6-1968-1A0E57514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77ED03-6FE6-BED7-AB57-54636DED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7B0E44-5B0A-DFAF-1C0B-4DF5F5BAC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0" y="1067100"/>
            <a:ext cx="5808776" cy="493746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2CC0A9-34ED-EDFE-3D7E-EBBDF03E8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Experimental Constraints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3DDD1C-6B0C-A58B-1A5F-36B60DC1D7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272C7-46D5-149D-B591-713E057790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8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 @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&lt;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4A8D1C-7DAE-BA08-D02C-F94DE4946D84}"/>
              </a:ext>
            </a:extLst>
          </p:cNvPr>
          <p:cNvGrpSpPr/>
          <p:nvPr/>
        </p:nvGrpSpPr>
        <p:grpSpPr>
          <a:xfrm>
            <a:off x="236312" y="1143001"/>
            <a:ext cx="3802288" cy="3124200"/>
            <a:chOff x="-864634" y="1066530"/>
            <a:chExt cx="2103480" cy="21264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D5D355-B5A2-C1A6-4F46-F8D191FB9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06" r="12930"/>
            <a:stretch/>
          </p:blipFill>
          <p:spPr>
            <a:xfrm>
              <a:off x="-864634" y="1066530"/>
              <a:ext cx="2103480" cy="21264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C88D35-835C-729F-40FB-9448120B81CA}"/>
                </a:ext>
              </a:extLst>
            </p:cNvPr>
            <p:cNvSpPr txBox="1"/>
            <p:nvPr/>
          </p:nvSpPr>
          <p:spPr>
            <a:xfrm>
              <a:off x="236101" y="2568907"/>
              <a:ext cx="1002745" cy="367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PRL 118 (2017) 062501</a:t>
              </a:r>
            </a:p>
            <a:p>
              <a:r>
                <a:rPr lang="en-US" sz="1050" dirty="0"/>
                <a:t>PRC 95 (2017) 044604</a:t>
              </a:r>
            </a:p>
            <a:p>
              <a:r>
                <a:rPr lang="en-US" sz="1050" dirty="0"/>
                <a:t>PRC 101 (2020) 034605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6200" y="2286000"/>
            <a:ext cx="3420458" cy="3828365"/>
            <a:chOff x="4595937" y="2149384"/>
            <a:chExt cx="3622916" cy="3865793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937" y="2149384"/>
              <a:ext cx="3622916" cy="386579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57800" y="2429814"/>
              <a:ext cx="2697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PLB 799 (2019) 135045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35001" y="913511"/>
            <a:ext cx="5155399" cy="2896489"/>
            <a:chOff x="6935001" y="913511"/>
            <a:chExt cx="5155399" cy="2896489"/>
          </a:xfrm>
        </p:grpSpPr>
        <p:pic>
          <p:nvPicPr>
            <p:cNvPr id="12" name="Picture 11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001" y="1112804"/>
              <a:ext cx="5155399" cy="269719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186980" y="913511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PRC 101 (2020) 034605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1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4419600" cy="32004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 @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≈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54" y="2514600"/>
            <a:ext cx="4591691" cy="32675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939695" y="1672137"/>
            <a:ext cx="4150705" cy="4397154"/>
            <a:chOff x="7939695" y="1672137"/>
            <a:chExt cx="4150705" cy="4397154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9695" y="1672137"/>
              <a:ext cx="4150705" cy="439715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55990" y="2514600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PRL 127 (2021) 182503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8700" y="87402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PRL 126 (2021) 172502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01541" y="2133600"/>
            <a:ext cx="3038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PRL 129 (2022) 042501</a:t>
            </a:r>
          </a:p>
        </p:txBody>
      </p:sp>
    </p:spTree>
    <p:extLst>
      <p:ext uri="{BB962C8B-B14F-4D97-AF65-F5344CB8AC3E}">
        <p14:creationId xmlns:p14="http://schemas.microsoft.com/office/powerpoint/2010/main" val="222440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599"/>
            <a:ext cx="2895600" cy="51804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 @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&gt;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696399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PRL 126 (2021) 162701</a:t>
            </a:r>
          </a:p>
        </p:txBody>
      </p:sp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DF8CECA5-DD12-62A1-ABDF-A8EC8E7D0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 b="52678"/>
          <a:stretch/>
        </p:blipFill>
        <p:spPr>
          <a:xfrm>
            <a:off x="5437556" y="1364338"/>
            <a:ext cx="5535244" cy="45457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7B3AF3-CA5A-8417-16D0-BCB1E351B460}"/>
              </a:ext>
            </a:extLst>
          </p:cNvPr>
          <p:cNvSpPr txBox="1"/>
          <p:nvPr/>
        </p:nvSpPr>
        <p:spPr>
          <a:xfrm>
            <a:off x="5715000" y="6336268"/>
            <a:ext cx="32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C. Y. Tsang arXiv:2310.11588</a:t>
            </a:r>
          </a:p>
        </p:txBody>
      </p:sp>
    </p:spTree>
    <p:extLst>
      <p:ext uri="{BB962C8B-B14F-4D97-AF65-F5344CB8AC3E}">
        <p14:creationId xmlns:p14="http://schemas.microsoft.com/office/powerpoint/2010/main" val="16344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E0226-48E7-5501-6BCF-260FBFBD8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+ Astro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4FD260-BA3F-3E26-5A87-DAECCDCAEE68}"/>
              </a:ext>
            </a:extLst>
          </p:cNvPr>
          <p:cNvSpPr txBox="1"/>
          <p:nvPr/>
        </p:nvSpPr>
        <p:spPr>
          <a:xfrm>
            <a:off x="5715000" y="6318194"/>
            <a:ext cx="487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C. Y. Tsang Nature Astronomy 8, 328 (2024)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054850-FB56-DF3B-A09A-61318904B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852" y="1066800"/>
            <a:ext cx="8392708" cy="502761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AEBD8-5368-FAE3-5CD9-4E484E781E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 Brown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CD5F1-8A1F-CD26-A0E1-E02AF94848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89225"/>
      </p:ext>
    </p:extLst>
  </p:cSld>
  <p:clrMapOvr>
    <a:masterClrMapping/>
  </p:clrMapOvr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517064C-0430-47DD-8B23-EE6727B5E978}" vid="{507676DB-CB10-4B91-9F05-0217F5728A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34DF16FCCCF749A492E2DE668CBA73" ma:contentTypeVersion="0" ma:contentTypeDescription="Create a new document." ma:contentTypeScope="" ma:versionID="f11b005dc8872c88b00b1ad0ffe935cc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77eef069fec2dffc09ef7e510e0025d1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7AD5D4-092E-4F56-AB97-805521815E8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ac3772-10db-466f-87b2-5ca6a813de6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BA702D-F6E6-4314-8945-369A109C75F9}">
  <ds:schemaRefs>
    <ds:schemaRef ds:uri="http://schemas.microsoft.com/office/2006/metadata/properties"/>
    <ds:schemaRef ds:uri="http://www.w3.org/2000/xmlns/"/>
    <ds:schemaRef ds:uri="31ac3772-10db-466f-87b2-5ca6a813de61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54034</TotalTime>
  <Words>2032</Words>
  <Application>Microsoft Office PowerPoint</Application>
  <PresentationFormat>Widescreen</PresentationFormat>
  <Paragraphs>299</Paragraphs>
  <Slides>39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Cambria Math</vt:lpstr>
      <vt:lpstr>Helvetica</vt:lpstr>
      <vt:lpstr>Lucida Grande</vt:lpstr>
      <vt:lpstr>Symbol</vt:lpstr>
      <vt:lpstr>Times New Roman</vt:lpstr>
      <vt:lpstr>Wingdings</vt:lpstr>
      <vt:lpstr>ヒラギノ角ゴ Pro W3</vt:lpstr>
      <vt:lpstr>FRIB3</vt:lpstr>
      <vt:lpstr>Equation</vt:lpstr>
      <vt:lpstr>Heavy-ion collision measurements at early FRIB and a look towards FRIB400</vt:lpstr>
      <vt:lpstr>HiRA Collaboration</vt:lpstr>
      <vt:lpstr>Outline</vt:lpstr>
      <vt:lpstr>Density dependence of the Symmetry Energy</vt:lpstr>
      <vt:lpstr>Experimental Constraints</vt:lpstr>
      <vt:lpstr>Symmetry Energy @ ρ &lt; ρ0</vt:lpstr>
      <vt:lpstr>Symmetry Energy @ ρ ≈ ρ0</vt:lpstr>
      <vt:lpstr>Symmetry Energy @ ρ &gt; ρ0</vt:lpstr>
      <vt:lpstr>Nuclear + Astro</vt:lpstr>
      <vt:lpstr>Symmetry Energy @ ρ &gt; ρ0</vt:lpstr>
      <vt:lpstr>Symmetry Energy @ ρ &gt; ρ0</vt:lpstr>
      <vt:lpstr>Momentum Dependence</vt:lpstr>
      <vt:lpstr>Observable for  Δm*np</vt:lpstr>
      <vt:lpstr>Experimental Setup</vt:lpstr>
      <vt:lpstr>Charged Particle Spectra</vt:lpstr>
      <vt:lpstr>Charged Particle Spectra </vt:lpstr>
      <vt:lpstr>Neutrons</vt:lpstr>
      <vt:lpstr>Single and Double Ratios</vt:lpstr>
      <vt:lpstr>Extracting Constraints</vt:lpstr>
      <vt:lpstr>Schematic Overview of the FRIB Facility</vt:lpstr>
      <vt:lpstr>FRIB Estimated Beam Rates</vt:lpstr>
      <vt:lpstr>EoS Studies at FRIB</vt:lpstr>
      <vt:lpstr>Momentum dependence (effective masses)</vt:lpstr>
      <vt:lpstr>Directed and Elliptical Flow</vt:lpstr>
      <vt:lpstr>FRIB PAC2</vt:lpstr>
      <vt:lpstr>FRIB PAC2</vt:lpstr>
      <vt:lpstr>Reaction Planes with new Fiber Array</vt:lpstr>
      <vt:lpstr>FRIB PAC2</vt:lpstr>
      <vt:lpstr>FRIB Energy Upgrade to 400 MeV/nucleon Science Case Made, Technology Being Demonstrated</vt:lpstr>
      <vt:lpstr>FRIB400 Scientific Reach Extended</vt:lpstr>
      <vt:lpstr>Future Sym En experiments with FRIB &amp; FRIB/HRS</vt:lpstr>
      <vt:lpstr>Pions @ FRIB400</vt:lpstr>
      <vt:lpstr>Take away</vt:lpstr>
      <vt:lpstr>backup</vt:lpstr>
      <vt:lpstr>SOLARIS/AT-TPC in Fast Beam Area</vt:lpstr>
      <vt:lpstr>Future with HRS</vt:lpstr>
      <vt:lpstr>Current Height Budget &amp; Easy Changes</vt:lpstr>
      <vt:lpstr>Fitting the TPC into the DS1 gap</vt:lpstr>
      <vt:lpstr>Neutron measurements</vt:lpstr>
    </vt:vector>
  </TitlesOfParts>
  <Company>NSCL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Presentation]</dc:title>
  <dc:creator>Kankula, Angie</dc:creator>
  <cp:lastModifiedBy>Kyle Brown</cp:lastModifiedBy>
  <cp:revision>315</cp:revision>
  <cp:lastPrinted>2013-06-17T20:20:32Z</cp:lastPrinted>
  <dcterms:created xsi:type="dcterms:W3CDTF">2015-04-05T15:12:25Z</dcterms:created>
  <dcterms:modified xsi:type="dcterms:W3CDTF">2024-08-28T02:30:11Z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0x0101005034DF16FCCCF749A492E2DE668CBA73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