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1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7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0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1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2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3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8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9.xml" ContentType="application/vnd.openxmlformats-officedocument.presentationml.notesSlide+xml"/>
  <Override PartName="/ppt/tags/tag77.xml" ContentType="application/vnd.openxmlformats-officedocument.presentationml.tags+xml"/>
  <Override PartName="/ppt/notesSlides/notesSlide30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31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32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33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34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3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36.xml" ContentType="application/vnd.openxmlformats-officedocument.presentationml.notesSlide+xml"/>
  <Override PartName="/ppt/tags/tag105.xml" ContentType="application/vnd.openxmlformats-officedocument.presentationml.tags+xml"/>
  <Override PartName="/ppt/notesSlides/notesSlide37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38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41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42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45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46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49.xml" ContentType="application/vnd.openxmlformats-officedocument.presentationml.notesSlide+xml"/>
  <Override PartName="/ppt/tags/tag163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164.xml" ContentType="application/vnd.openxmlformats-officedocument.presentationml.tags+xml"/>
  <Override PartName="/ppt/notesSlides/notesSlide52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53.xml" ContentType="application/vnd.openxmlformats-officedocument.presentationml.notesSlide+xml"/>
  <Override PartName="/ppt/tags/tag169.xml" ContentType="application/vnd.openxmlformats-officedocument.presentationml.tags+xml"/>
  <Override PartName="/ppt/notesSlides/notesSlide54.xml" ContentType="application/vnd.openxmlformats-officedocument.presentationml.notesSlide+xml"/>
  <Override PartName="/ppt/tags/tag170.xml" ContentType="application/vnd.openxmlformats-officedocument.presentationml.tags+xml"/>
  <Override PartName="/ppt/notesSlides/notesSlide55.xml" ContentType="application/vnd.openxmlformats-officedocument.presentationml.notesSlide+xml"/>
  <Override PartName="/ppt/tags/tag171.xml" ContentType="application/vnd.openxmlformats-officedocument.presentationml.tags+xml"/>
  <Override PartName="/ppt/notesSlides/notesSlide5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3" r:id="rId1"/>
  </p:sldMasterIdLst>
  <p:notesMasterIdLst>
    <p:notesMasterId r:id="rId58"/>
  </p:notesMasterIdLst>
  <p:sldIdLst>
    <p:sldId id="414" r:id="rId2"/>
    <p:sldId id="432" r:id="rId3"/>
    <p:sldId id="404" r:id="rId4"/>
    <p:sldId id="409" r:id="rId5"/>
    <p:sldId id="309" r:id="rId6"/>
    <p:sldId id="424" r:id="rId7"/>
    <p:sldId id="422" r:id="rId8"/>
    <p:sldId id="423" r:id="rId9"/>
    <p:sldId id="431" r:id="rId10"/>
    <p:sldId id="425" r:id="rId11"/>
    <p:sldId id="426" r:id="rId12"/>
    <p:sldId id="428" r:id="rId13"/>
    <p:sldId id="429" r:id="rId14"/>
    <p:sldId id="427" r:id="rId15"/>
    <p:sldId id="430" r:id="rId16"/>
    <p:sldId id="433" r:id="rId17"/>
    <p:sldId id="317" r:id="rId18"/>
    <p:sldId id="421" r:id="rId19"/>
    <p:sldId id="345" r:id="rId20"/>
    <p:sldId id="411" r:id="rId21"/>
    <p:sldId id="347" r:id="rId22"/>
    <p:sldId id="337" r:id="rId23"/>
    <p:sldId id="348" r:id="rId24"/>
    <p:sldId id="350" r:id="rId25"/>
    <p:sldId id="384" r:id="rId26"/>
    <p:sldId id="359" r:id="rId27"/>
    <p:sldId id="377" r:id="rId28"/>
    <p:sldId id="376" r:id="rId29"/>
    <p:sldId id="420" r:id="rId30"/>
    <p:sldId id="366" r:id="rId31"/>
    <p:sldId id="367" r:id="rId32"/>
    <p:sldId id="368" r:id="rId33"/>
    <p:sldId id="369" r:id="rId34"/>
    <p:sldId id="371" r:id="rId35"/>
    <p:sldId id="372" r:id="rId36"/>
    <p:sldId id="375" r:id="rId37"/>
    <p:sldId id="374" r:id="rId38"/>
    <p:sldId id="373" r:id="rId39"/>
    <p:sldId id="378" r:id="rId40"/>
    <p:sldId id="379" r:id="rId41"/>
    <p:sldId id="352" r:id="rId42"/>
    <p:sldId id="402" r:id="rId43"/>
    <p:sldId id="399" r:id="rId44"/>
    <p:sldId id="412" r:id="rId45"/>
    <p:sldId id="415" r:id="rId46"/>
    <p:sldId id="416" r:id="rId47"/>
    <p:sldId id="417" r:id="rId48"/>
    <p:sldId id="360" r:id="rId49"/>
    <p:sldId id="408" r:id="rId50"/>
    <p:sldId id="403" r:id="rId51"/>
    <p:sldId id="357" r:id="rId52"/>
    <p:sldId id="407" r:id="rId53"/>
    <p:sldId id="315" r:id="rId54"/>
    <p:sldId id="312" r:id="rId55"/>
    <p:sldId id="339" r:id="rId56"/>
    <p:sldId id="410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5F8E15-C7F9-304F-954E-D1ADFE399181}" v="253" dt="2024-08-16T14:28:57.4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53"/>
    <p:restoredTop sz="96122"/>
  </p:normalViewPr>
  <p:slideViewPr>
    <p:cSldViewPr snapToGrid="0">
      <p:cViewPr varScale="1">
        <p:scale>
          <a:sx n="83" d="100"/>
          <a:sy n="83" d="100"/>
        </p:scale>
        <p:origin x="240" y="1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7263C-2C7F-E540-8816-D706B4C390DC}" type="datetimeFigureOut">
              <a:rPr lang="en-US" smtClean="0"/>
              <a:t>8/15/24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DBB11-742B-1548-94F0-98610FD4D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64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04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7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91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36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97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1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56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1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6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50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93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01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26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62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0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61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54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58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34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6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957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3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615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817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37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587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666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294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506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051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647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984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56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605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233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698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0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778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403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044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897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514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414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2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383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0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026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970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33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928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856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81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69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4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7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BB11-742B-1548-94F0-98610FD4DD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7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DF19-880B-A791-0515-5B9B7DE5C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CB785-0CB1-6741-6A84-C47A2AA8F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C8484-77C4-820C-AB0B-61C96E20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301C-30BD-604B-8DF5-5AC5401DB036}" type="datetime1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85C95-1773-8635-583A-94566802C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57145-70EF-DAF7-6C4F-A517EFC8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CF5F-0B29-3DCE-3A62-CA8A30485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1E341-3C11-FB40-3FF6-7729F381E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5171F-BC09-91AF-CAB8-736BEFAB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988B-A83C-DB4F-A225-A1A7E655C7EA}" type="datetime1">
              <a:rPr lang="en-US" smtClean="0"/>
              <a:t>8/15/24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37F09-4450-604C-F68C-6CBBD354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0C78F-00BA-EF6A-8EC2-E2B1B06F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41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281819-6992-C3EB-203E-BDA95F5CA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A4F4F-291C-07D0-DCED-CAAF34C2B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C2F0E-8125-1669-99F0-92C96014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AD95-7B4B-7B4C-A3FE-3FC6FD0F439F}" type="datetime1">
              <a:rPr lang="en-US" smtClean="0"/>
              <a:t>8/15/24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C244-301E-7049-58AE-569E97DE9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84AE6-3133-1E7C-EDAA-B32027FF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7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3736-BE47-DFAD-EE8C-8E115E44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EDAA8-BD29-74C8-9915-4F6FFF745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8A8E1-D672-BAAC-F412-3500C592B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7FED-DF1E-B543-AEBB-B22DC3A803C6}" type="datetime1">
              <a:rPr lang="en-US" smtClean="0"/>
              <a:t>8/15/24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CEC85-3956-7B13-0C53-CB8E31D8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1A15B-038A-74EC-DDA1-D643031A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32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D6C9-6263-84AC-DD83-82A9383E9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5FF03-CED0-384E-7A68-014F39B2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E709-C4BD-446A-E46F-141053EC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5139-8211-A149-AF6E-F8E515FA3209}" type="datetime1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2BFEB-437A-E25F-8CBD-79A486AC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51A38-3FF9-6689-EB19-BC29659D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98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174E-DE9F-FD82-5F0E-20FD3CBA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0A633-A109-DC4D-70AE-1259E6CFB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23FDF-046E-2437-0EE5-19B6D5F6F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1FC5A-9F41-3C12-8D24-32284E09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DEE0-AC8B-A640-9116-A725BE7E4F06}" type="datetime1">
              <a:rPr lang="en-US" smtClean="0"/>
              <a:t>8/15/24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ACD4D-BFB8-20E0-935A-776F6979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EE38A-EF13-C238-6191-C20D3997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2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E4794-9606-941A-874B-0D915AC9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5B250-98EE-704E-06B9-5B730C049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11507-CA35-741A-8196-55AB3EFB0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B92C4B-0DFD-BB8B-8B86-3B61FFCD1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6F3C0-67E8-99FD-612D-EBA0755A9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12C32-C769-FA9B-9380-F318D505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400A-EFCB-6B4A-B1F5-ED119CE7C226}" type="datetime1">
              <a:rPr lang="en-US" smtClean="0"/>
              <a:t>8/15/24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96BF34-CDF4-33EE-8560-D6882F037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461A50-01ED-4296-212A-C0CCF125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2A20E-87BE-EEBF-6DAA-CE87DCFE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248C6-8302-5752-AEE9-187D86EE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7D08-20A7-5C45-99BD-D0728384E428}" type="datetime1">
              <a:rPr lang="en-US" smtClean="0"/>
              <a:t>8/15/24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13D5B-D5A3-6DB3-EB71-D1354108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4C8A7-41D0-C7FF-D9E0-56A1FA72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3E6638-56AE-1C75-C561-BBB39225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37A1-AC86-0043-8CF7-CA44CE9B3723}" type="datetime1">
              <a:rPr lang="en-US" smtClean="0"/>
              <a:t>8/15/24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DCC99-1EE8-8732-88D0-233785C7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5003D-D75D-4309-FC3C-AF4E4B57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4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70B5A-E2AB-74B1-30A0-79EB2335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2C044-C522-A4F8-EEA8-0D3D65DB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FDDCA-A6FA-E598-4A0C-56B925F63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B0397-8F07-8299-36ED-2ADEC9D5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47D-96AE-1B4C-9D2E-34BC32AB6E19}" type="datetime1">
              <a:rPr lang="en-US" smtClean="0"/>
              <a:t>8/15/24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1CF81-F8DB-2491-26FA-FE2CF8E83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7D797-3697-CFF6-F817-0E3E1E30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27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CA26-6DD3-211B-F8C5-A25C43E37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9B203E-411C-AD97-5A94-96E1DD9D3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6FB08-9775-9BBF-ED9A-606917E9A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278B9-20D2-12B0-1D8F-B40ED63A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09D5-4086-0542-B481-38E514EF0FA4}" type="datetime1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1DF44-E6EC-6333-2090-1DD0690E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1722B-0F9F-0871-3FB5-C971E0D8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11F0-53F8-544D-B00D-25A5DE9E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9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4225D-C46D-2178-6812-1FCBADA2B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34B70-E963-B084-6038-6E0A82F08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A98C6-DF47-BCF0-E68D-7F9EEF1A8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548AD-9568-4549-8378-2F92BF60D1DA}" type="datetime1">
              <a:rPr lang="en-US" smtClean="0"/>
              <a:t>8/15/24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2D979-FE01-8CEA-9BFB-21FA1410B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E4D8-F158-8234-6593-6201D7FAB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911F0-53F8-544D-B00D-25A5DE9E52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0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emf"/><Relationship Id="rId3" Type="http://schemas.openxmlformats.org/officeDocument/2006/relationships/tags" Target="../tags/tag24.xml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7.png"/><Relationship Id="rId11" Type="http://schemas.openxmlformats.org/officeDocument/2006/relationships/image" Target="../media/image42.emf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tags" Target="../tags/tag27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49.emf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8.emf"/><Relationship Id="rId5" Type="http://schemas.openxmlformats.org/officeDocument/2006/relationships/tags" Target="../tags/tag29.xml"/><Relationship Id="rId10" Type="http://schemas.openxmlformats.org/officeDocument/2006/relationships/image" Target="../media/image47.emf"/><Relationship Id="rId4" Type="http://schemas.openxmlformats.org/officeDocument/2006/relationships/tags" Target="../tags/tag28.xml"/><Relationship Id="rId9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32.xml"/><Relationship Id="rId7" Type="http://schemas.openxmlformats.org/officeDocument/2006/relationships/image" Target="../media/image47.emf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53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2.emf"/><Relationship Id="rId4" Type="http://schemas.openxmlformats.org/officeDocument/2006/relationships/tags" Target="../tags/tag33.xml"/><Relationship Id="rId9" Type="http://schemas.openxmlformats.org/officeDocument/2006/relationships/image" Target="../media/image5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pn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1.gif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emf"/><Relationship Id="rId3" Type="http://schemas.openxmlformats.org/officeDocument/2006/relationships/tags" Target="../tags/tag36.xml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73.emf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5" Type="http://schemas.openxmlformats.org/officeDocument/2006/relationships/tags" Target="../tags/tag38.xml"/><Relationship Id="rId10" Type="http://schemas.openxmlformats.org/officeDocument/2006/relationships/image" Target="../media/image72.emf"/><Relationship Id="rId4" Type="http://schemas.openxmlformats.org/officeDocument/2006/relationships/tags" Target="../tags/tag37.xml"/><Relationship Id="rId9" Type="http://schemas.openxmlformats.org/officeDocument/2006/relationships/image" Target="../media/image4.png"/><Relationship Id="rId14" Type="http://schemas.openxmlformats.org/officeDocument/2006/relationships/image" Target="../media/image7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5.png"/><Relationship Id="rId3" Type="http://schemas.openxmlformats.org/officeDocument/2006/relationships/tags" Target="../tags/tag41.xml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72.em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tags" Target="../tags/tag43.xml"/><Relationship Id="rId10" Type="http://schemas.openxmlformats.org/officeDocument/2006/relationships/image" Target="../media/image77.emf"/><Relationship Id="rId4" Type="http://schemas.openxmlformats.org/officeDocument/2006/relationships/tags" Target="../tags/tag42.xml"/><Relationship Id="rId9" Type="http://schemas.openxmlformats.org/officeDocument/2006/relationships/image" Target="../media/image76.emf"/><Relationship Id="rId14" Type="http://schemas.openxmlformats.org/officeDocument/2006/relationships/image" Target="../media/image7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emf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1.emf"/><Relationship Id="rId18" Type="http://schemas.openxmlformats.org/officeDocument/2006/relationships/image" Target="../media/image96.emf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image" Target="../media/image90.emf"/><Relationship Id="rId17" Type="http://schemas.openxmlformats.org/officeDocument/2006/relationships/image" Target="../media/image95.emf"/><Relationship Id="rId2" Type="http://schemas.openxmlformats.org/officeDocument/2006/relationships/tags" Target="../tags/tag49.xml"/><Relationship Id="rId16" Type="http://schemas.openxmlformats.org/officeDocument/2006/relationships/image" Target="../media/image94.emf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89.emf"/><Relationship Id="rId5" Type="http://schemas.openxmlformats.org/officeDocument/2006/relationships/tags" Target="../tags/tag52.xml"/><Relationship Id="rId15" Type="http://schemas.openxmlformats.org/officeDocument/2006/relationships/image" Target="../media/image93.emf"/><Relationship Id="rId10" Type="http://schemas.openxmlformats.org/officeDocument/2006/relationships/image" Target="../media/image88.emf"/><Relationship Id="rId19" Type="http://schemas.openxmlformats.org/officeDocument/2006/relationships/image" Target="../media/image97.emf"/><Relationship Id="rId4" Type="http://schemas.openxmlformats.org/officeDocument/2006/relationships/tags" Target="../tags/tag51.xml"/><Relationship Id="rId9" Type="http://schemas.openxmlformats.org/officeDocument/2006/relationships/notesSlide" Target="../notesSlides/notesSlide21.xml"/><Relationship Id="rId14" Type="http://schemas.openxmlformats.org/officeDocument/2006/relationships/image" Target="../media/image9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tags" Target="../tags/tag57.xml"/><Relationship Id="rId7" Type="http://schemas.openxmlformats.org/officeDocument/2006/relationships/image" Target="../media/image26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23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emf"/><Relationship Id="rId4" Type="http://schemas.openxmlformats.org/officeDocument/2006/relationships/tags" Target="../tags/tag58.xml"/><Relationship Id="rId9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tags" Target="../tags/tag61.xml"/><Relationship Id="rId7" Type="http://schemas.openxmlformats.org/officeDocument/2006/relationships/image" Target="../media/image4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98.emf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tags" Target="../tags/tag64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99.emf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3.emf"/><Relationship Id="rId5" Type="http://schemas.openxmlformats.org/officeDocument/2006/relationships/tags" Target="../tags/tag66.xml"/><Relationship Id="rId10" Type="http://schemas.openxmlformats.org/officeDocument/2006/relationships/image" Target="../media/image102.emf"/><Relationship Id="rId4" Type="http://schemas.openxmlformats.org/officeDocument/2006/relationships/tags" Target="../tags/tag65.xml"/><Relationship Id="rId9" Type="http://schemas.openxmlformats.org/officeDocument/2006/relationships/image" Target="../media/image10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113.emf"/><Relationship Id="rId3" Type="http://schemas.openxmlformats.org/officeDocument/2006/relationships/tags" Target="../tags/tag69.xml"/><Relationship Id="rId7" Type="http://schemas.openxmlformats.org/officeDocument/2006/relationships/image" Target="../media/image71.png"/><Relationship Id="rId12" Type="http://schemas.openxmlformats.org/officeDocument/2006/relationships/image" Target="../media/image112.emf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111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0.emf"/><Relationship Id="rId4" Type="http://schemas.openxmlformats.org/officeDocument/2006/relationships/tags" Target="../tags/tag70.xml"/><Relationship Id="rId9" Type="http://schemas.openxmlformats.org/officeDocument/2006/relationships/image" Target="../media/image109.emf"/><Relationship Id="rId14" Type="http://schemas.openxmlformats.org/officeDocument/2006/relationships/image" Target="../media/image11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4" Type="http://schemas.openxmlformats.org/officeDocument/2006/relationships/image" Target="../media/image11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1.emf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20.emf"/><Relationship Id="rId5" Type="http://schemas.openxmlformats.org/officeDocument/2006/relationships/image" Target="../media/image119.emf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tags" Target="../tags/tag75.xml"/><Relationship Id="rId7" Type="http://schemas.openxmlformats.org/officeDocument/2006/relationships/image" Target="../media/image123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127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6.emf"/><Relationship Id="rId4" Type="http://schemas.openxmlformats.org/officeDocument/2006/relationships/tags" Target="../tags/tag76.xml"/><Relationship Id="rId9" Type="http://schemas.openxmlformats.org/officeDocument/2006/relationships/image" Target="../media/image1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1.emf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129.emf"/><Relationship Id="rId5" Type="http://schemas.openxmlformats.org/officeDocument/2006/relationships/image" Target="../media/image130.emf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tags" Target="../tags/tag82.xml"/><Relationship Id="rId7" Type="http://schemas.openxmlformats.org/officeDocument/2006/relationships/image" Target="../media/image129.emf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32.emf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3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tags" Target="../tags/tag85.xml"/><Relationship Id="rId7" Type="http://schemas.openxmlformats.org/officeDocument/2006/relationships/image" Target="../media/image134.emf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notesSlide" Target="../notesSlides/notesSlide33.xml"/><Relationship Id="rId11" Type="http://schemas.openxmlformats.org/officeDocument/2006/relationships/image" Target="../media/image135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3.emf"/><Relationship Id="rId4" Type="http://schemas.openxmlformats.org/officeDocument/2006/relationships/tags" Target="../tags/tag86.xml"/><Relationship Id="rId9" Type="http://schemas.openxmlformats.org/officeDocument/2006/relationships/image" Target="../media/image131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13" Type="http://schemas.openxmlformats.org/officeDocument/2006/relationships/image" Target="../media/image137.emf"/><Relationship Id="rId3" Type="http://schemas.openxmlformats.org/officeDocument/2006/relationships/tags" Target="../tags/tag89.xml"/><Relationship Id="rId7" Type="http://schemas.openxmlformats.org/officeDocument/2006/relationships/notesSlide" Target="../notesSlides/notesSlide34.xml"/><Relationship Id="rId12" Type="http://schemas.openxmlformats.org/officeDocument/2006/relationships/image" Target="../media/image135.emf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3.emf"/><Relationship Id="rId5" Type="http://schemas.openxmlformats.org/officeDocument/2006/relationships/tags" Target="../tags/tag91.xml"/><Relationship Id="rId10" Type="http://schemas.openxmlformats.org/officeDocument/2006/relationships/image" Target="../media/image131.emf"/><Relationship Id="rId4" Type="http://schemas.openxmlformats.org/officeDocument/2006/relationships/tags" Target="../tags/tag90.xml"/><Relationship Id="rId9" Type="http://schemas.openxmlformats.org/officeDocument/2006/relationships/image" Target="../media/image129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13" Type="http://schemas.openxmlformats.org/officeDocument/2006/relationships/image" Target="../media/image135.emf"/><Relationship Id="rId3" Type="http://schemas.openxmlformats.org/officeDocument/2006/relationships/tags" Target="../tags/tag9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3.emf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131.emf"/><Relationship Id="rId5" Type="http://schemas.openxmlformats.org/officeDocument/2006/relationships/tags" Target="../tags/tag96.xml"/><Relationship Id="rId15" Type="http://schemas.openxmlformats.org/officeDocument/2006/relationships/image" Target="../media/image139.emf"/><Relationship Id="rId10" Type="http://schemas.openxmlformats.org/officeDocument/2006/relationships/image" Target="../media/image129.emf"/><Relationship Id="rId4" Type="http://schemas.openxmlformats.org/officeDocument/2006/relationships/tags" Target="../tags/tag95.xml"/><Relationship Id="rId9" Type="http://schemas.openxmlformats.org/officeDocument/2006/relationships/image" Target="../media/image138.emf"/><Relationship Id="rId14" Type="http://schemas.openxmlformats.org/officeDocument/2006/relationships/image" Target="../media/image13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5.emf"/><Relationship Id="rId18" Type="http://schemas.openxmlformats.org/officeDocument/2006/relationships/image" Target="../media/image143.emf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image" Target="../media/image133.emf"/><Relationship Id="rId17" Type="http://schemas.openxmlformats.org/officeDocument/2006/relationships/image" Target="../media/image142.emf"/><Relationship Id="rId2" Type="http://schemas.openxmlformats.org/officeDocument/2006/relationships/tags" Target="../tags/tag99.xml"/><Relationship Id="rId16" Type="http://schemas.openxmlformats.org/officeDocument/2006/relationships/image" Target="../media/image141.emf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image" Target="../media/image131.emf"/><Relationship Id="rId5" Type="http://schemas.openxmlformats.org/officeDocument/2006/relationships/tags" Target="../tags/tag102.xml"/><Relationship Id="rId15" Type="http://schemas.openxmlformats.org/officeDocument/2006/relationships/image" Target="../media/image140.emf"/><Relationship Id="rId10" Type="http://schemas.openxmlformats.org/officeDocument/2006/relationships/image" Target="../media/image129.emf"/><Relationship Id="rId4" Type="http://schemas.openxmlformats.org/officeDocument/2006/relationships/tags" Target="../tags/tag101.xml"/><Relationship Id="rId9" Type="http://schemas.openxmlformats.org/officeDocument/2006/relationships/notesSlide" Target="../notesSlides/notesSlide36.xml"/><Relationship Id="rId14" Type="http://schemas.openxmlformats.org/officeDocument/2006/relationships/image" Target="../media/image13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4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Relationship Id="rId6" Type="http://schemas.openxmlformats.org/officeDocument/2006/relationships/image" Target="../media/image146.emf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13" Type="http://schemas.openxmlformats.org/officeDocument/2006/relationships/image" Target="../media/image135.emf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3.emf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131.emf"/><Relationship Id="rId5" Type="http://schemas.openxmlformats.org/officeDocument/2006/relationships/tags" Target="../tags/tag110.xml"/><Relationship Id="rId15" Type="http://schemas.openxmlformats.org/officeDocument/2006/relationships/image" Target="../media/image149.emf"/><Relationship Id="rId10" Type="http://schemas.openxmlformats.org/officeDocument/2006/relationships/image" Target="../media/image129.emf"/><Relationship Id="rId4" Type="http://schemas.openxmlformats.org/officeDocument/2006/relationships/tags" Target="../tags/tag109.xml"/><Relationship Id="rId9" Type="http://schemas.openxmlformats.org/officeDocument/2006/relationships/image" Target="../media/image148.emf"/><Relationship Id="rId14" Type="http://schemas.openxmlformats.org/officeDocument/2006/relationships/image" Target="../media/image13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2.emf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51.emf"/><Relationship Id="rId5" Type="http://schemas.openxmlformats.org/officeDocument/2006/relationships/image" Target="../media/image150.emf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.emf"/><Relationship Id="rId18" Type="http://schemas.openxmlformats.org/officeDocument/2006/relationships/image" Target="../media/image12.emf"/><Relationship Id="rId3" Type="http://schemas.openxmlformats.org/officeDocument/2006/relationships/tags" Target="../tags/tag3.xml"/><Relationship Id="rId21" Type="http://schemas.openxmlformats.org/officeDocument/2006/relationships/image" Target="../media/image15.png"/><Relationship Id="rId7" Type="http://schemas.openxmlformats.org/officeDocument/2006/relationships/tags" Target="../tags/tag7.xml"/><Relationship Id="rId12" Type="http://schemas.openxmlformats.org/officeDocument/2006/relationships/image" Target="../media/image6.emf"/><Relationship Id="rId17" Type="http://schemas.openxmlformats.org/officeDocument/2006/relationships/image" Target="../media/image11.emf"/><Relationship Id="rId2" Type="http://schemas.openxmlformats.org/officeDocument/2006/relationships/tags" Target="../tags/tag2.xml"/><Relationship Id="rId16" Type="http://schemas.openxmlformats.org/officeDocument/2006/relationships/image" Target="../media/image10.emf"/><Relationship Id="rId20" Type="http://schemas.openxmlformats.org/officeDocument/2006/relationships/image" Target="../media/image14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emf"/><Relationship Id="rId5" Type="http://schemas.openxmlformats.org/officeDocument/2006/relationships/tags" Target="../tags/tag5.xml"/><Relationship Id="rId15" Type="http://schemas.openxmlformats.org/officeDocument/2006/relationships/image" Target="../media/image9.emf"/><Relationship Id="rId10" Type="http://schemas.openxmlformats.org/officeDocument/2006/relationships/image" Target="../media/image4.png"/><Relationship Id="rId19" Type="http://schemas.openxmlformats.org/officeDocument/2006/relationships/image" Target="../media/image13.emf"/><Relationship Id="rId4" Type="http://schemas.openxmlformats.org/officeDocument/2006/relationships/tags" Target="../tags/tag4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emf"/><Relationship Id="rId4" Type="http://schemas.openxmlformats.org/officeDocument/2006/relationships/image" Target="../media/image15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59.emf"/><Relationship Id="rId18" Type="http://schemas.openxmlformats.org/officeDocument/2006/relationships/image" Target="../media/image164.emf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58.emf"/><Relationship Id="rId17" Type="http://schemas.openxmlformats.org/officeDocument/2006/relationships/image" Target="../media/image163.emf"/><Relationship Id="rId2" Type="http://schemas.openxmlformats.org/officeDocument/2006/relationships/tags" Target="../tags/tag115.xml"/><Relationship Id="rId16" Type="http://schemas.openxmlformats.org/officeDocument/2006/relationships/image" Target="../media/image162.emf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157.emf"/><Relationship Id="rId5" Type="http://schemas.openxmlformats.org/officeDocument/2006/relationships/tags" Target="../tags/tag118.xml"/><Relationship Id="rId15" Type="http://schemas.openxmlformats.org/officeDocument/2006/relationships/image" Target="../media/image161.emf"/><Relationship Id="rId10" Type="http://schemas.openxmlformats.org/officeDocument/2006/relationships/notesSlide" Target="../notesSlides/notesSlide41.xml"/><Relationship Id="rId19" Type="http://schemas.openxmlformats.org/officeDocument/2006/relationships/image" Target="../media/image165.emf"/><Relationship Id="rId4" Type="http://schemas.openxmlformats.org/officeDocument/2006/relationships/tags" Target="../tags/tag11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0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image" Target="../media/image168.emf"/><Relationship Id="rId18" Type="http://schemas.openxmlformats.org/officeDocument/2006/relationships/image" Target="../media/image173.emf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image" Target="../media/image167.emf"/><Relationship Id="rId17" Type="http://schemas.openxmlformats.org/officeDocument/2006/relationships/image" Target="../media/image172.emf"/><Relationship Id="rId2" Type="http://schemas.openxmlformats.org/officeDocument/2006/relationships/tags" Target="../tags/tag123.xml"/><Relationship Id="rId16" Type="http://schemas.openxmlformats.org/officeDocument/2006/relationships/image" Target="../media/image171.emf"/><Relationship Id="rId20" Type="http://schemas.openxmlformats.org/officeDocument/2006/relationships/image" Target="../media/image175.emf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image" Target="../media/image166.emf"/><Relationship Id="rId5" Type="http://schemas.openxmlformats.org/officeDocument/2006/relationships/tags" Target="../tags/tag126.xml"/><Relationship Id="rId15" Type="http://schemas.openxmlformats.org/officeDocument/2006/relationships/image" Target="../media/image170.emf"/><Relationship Id="rId10" Type="http://schemas.openxmlformats.org/officeDocument/2006/relationships/notesSlide" Target="../notesSlides/notesSlide42.xml"/><Relationship Id="rId19" Type="http://schemas.openxmlformats.org/officeDocument/2006/relationships/image" Target="../media/image174.emf"/><Relationship Id="rId4" Type="http://schemas.openxmlformats.org/officeDocument/2006/relationships/tags" Target="../tags/tag12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9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emf"/><Relationship Id="rId13" Type="http://schemas.openxmlformats.org/officeDocument/2006/relationships/image" Target="../media/image181.emf"/><Relationship Id="rId3" Type="http://schemas.openxmlformats.org/officeDocument/2006/relationships/tags" Target="../tags/tag132.xml"/><Relationship Id="rId7" Type="http://schemas.openxmlformats.org/officeDocument/2006/relationships/image" Target="../media/image176.emf"/><Relationship Id="rId12" Type="http://schemas.openxmlformats.org/officeDocument/2006/relationships/image" Target="../media/image180.emf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notesSlide" Target="../notesSlides/notesSlide43.xml"/><Relationship Id="rId11" Type="http://schemas.openxmlformats.org/officeDocument/2006/relationships/image" Target="../media/image179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8.emf"/><Relationship Id="rId4" Type="http://schemas.openxmlformats.org/officeDocument/2006/relationships/tags" Target="../tags/tag133.xml"/><Relationship Id="rId9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184.emf"/><Relationship Id="rId18" Type="http://schemas.openxmlformats.org/officeDocument/2006/relationships/image" Target="../media/image189.emf"/><Relationship Id="rId3" Type="http://schemas.openxmlformats.org/officeDocument/2006/relationships/tags" Target="../tags/tag136.xml"/><Relationship Id="rId21" Type="http://schemas.openxmlformats.org/officeDocument/2006/relationships/image" Target="../media/image192.emf"/><Relationship Id="rId7" Type="http://schemas.openxmlformats.org/officeDocument/2006/relationships/tags" Target="../tags/tag140.xml"/><Relationship Id="rId12" Type="http://schemas.openxmlformats.org/officeDocument/2006/relationships/image" Target="../media/image78.emf"/><Relationship Id="rId17" Type="http://schemas.openxmlformats.org/officeDocument/2006/relationships/image" Target="../media/image188.emf"/><Relationship Id="rId25" Type="http://schemas.openxmlformats.org/officeDocument/2006/relationships/image" Target="../media/image196.emf"/><Relationship Id="rId2" Type="http://schemas.openxmlformats.org/officeDocument/2006/relationships/tags" Target="../tags/tag135.xml"/><Relationship Id="rId16" Type="http://schemas.openxmlformats.org/officeDocument/2006/relationships/image" Target="../media/image187.emf"/><Relationship Id="rId20" Type="http://schemas.openxmlformats.org/officeDocument/2006/relationships/image" Target="../media/image191.emf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notesSlide" Target="../notesSlides/notesSlide45.xml"/><Relationship Id="rId24" Type="http://schemas.openxmlformats.org/officeDocument/2006/relationships/image" Target="../media/image195.emf"/><Relationship Id="rId5" Type="http://schemas.openxmlformats.org/officeDocument/2006/relationships/tags" Target="../tags/tag138.xml"/><Relationship Id="rId15" Type="http://schemas.openxmlformats.org/officeDocument/2006/relationships/image" Target="../media/image186.emf"/><Relationship Id="rId23" Type="http://schemas.openxmlformats.org/officeDocument/2006/relationships/image" Target="../media/image194.emf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90.emf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image" Target="../media/image185.emf"/><Relationship Id="rId22" Type="http://schemas.openxmlformats.org/officeDocument/2006/relationships/image" Target="../media/image193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8.emf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197.emf"/><Relationship Id="rId5" Type="http://schemas.openxmlformats.org/officeDocument/2006/relationships/image" Target="../media/image78.emf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image" Target="../media/image166.emf"/><Relationship Id="rId18" Type="http://schemas.openxmlformats.org/officeDocument/2006/relationships/image" Target="../media/image205.emf"/><Relationship Id="rId3" Type="http://schemas.openxmlformats.org/officeDocument/2006/relationships/tags" Target="../tags/tag147.xml"/><Relationship Id="rId21" Type="http://schemas.openxmlformats.org/officeDocument/2006/relationships/image" Target="../media/image197.emf"/><Relationship Id="rId7" Type="http://schemas.openxmlformats.org/officeDocument/2006/relationships/tags" Target="../tags/tag151.xml"/><Relationship Id="rId12" Type="http://schemas.openxmlformats.org/officeDocument/2006/relationships/image" Target="../media/image200.png"/><Relationship Id="rId17" Type="http://schemas.openxmlformats.org/officeDocument/2006/relationships/image" Target="../media/image204.emf"/><Relationship Id="rId2" Type="http://schemas.openxmlformats.org/officeDocument/2006/relationships/tags" Target="../tags/tag146.xml"/><Relationship Id="rId16" Type="http://schemas.openxmlformats.org/officeDocument/2006/relationships/image" Target="../media/image203.emf"/><Relationship Id="rId20" Type="http://schemas.openxmlformats.org/officeDocument/2006/relationships/image" Target="../media/image15.png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image" Target="../media/image199.png"/><Relationship Id="rId5" Type="http://schemas.openxmlformats.org/officeDocument/2006/relationships/tags" Target="../tags/tag149.xml"/><Relationship Id="rId15" Type="http://schemas.openxmlformats.org/officeDocument/2006/relationships/image" Target="../media/image202.emf"/><Relationship Id="rId10" Type="http://schemas.openxmlformats.org/officeDocument/2006/relationships/notesSlide" Target="../notesSlides/notesSlide47.xml"/><Relationship Id="rId19" Type="http://schemas.openxmlformats.org/officeDocument/2006/relationships/image" Target="../media/image206.emf"/><Relationship Id="rId4" Type="http://schemas.openxmlformats.org/officeDocument/2006/relationships/tags" Target="../tags/tag14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1.emf"/><Relationship Id="rId22" Type="http://schemas.openxmlformats.org/officeDocument/2006/relationships/image" Target="../media/image19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image" Target="../media/image17.png"/><Relationship Id="rId18" Type="http://schemas.openxmlformats.org/officeDocument/2006/relationships/image" Target="../media/image21.emf"/><Relationship Id="rId26" Type="http://schemas.openxmlformats.org/officeDocument/2006/relationships/image" Target="../media/image212.emf"/><Relationship Id="rId3" Type="http://schemas.openxmlformats.org/officeDocument/2006/relationships/tags" Target="../tags/tag155.xml"/><Relationship Id="rId21" Type="http://schemas.openxmlformats.org/officeDocument/2006/relationships/image" Target="../media/image209.emf"/><Relationship Id="rId7" Type="http://schemas.openxmlformats.org/officeDocument/2006/relationships/tags" Target="../tags/tag159.xml"/><Relationship Id="rId12" Type="http://schemas.openxmlformats.org/officeDocument/2006/relationships/notesSlide" Target="../notesSlides/notesSlide49.xml"/><Relationship Id="rId17" Type="http://schemas.openxmlformats.org/officeDocument/2006/relationships/image" Target="../media/image20.emf"/><Relationship Id="rId25" Type="http://schemas.openxmlformats.org/officeDocument/2006/relationships/image" Target="../media/image211.emf"/><Relationship Id="rId2" Type="http://schemas.openxmlformats.org/officeDocument/2006/relationships/tags" Target="../tags/tag154.xml"/><Relationship Id="rId16" Type="http://schemas.openxmlformats.org/officeDocument/2006/relationships/image" Target="../media/image19.emf"/><Relationship Id="rId20" Type="http://schemas.openxmlformats.org/officeDocument/2006/relationships/image" Target="../media/image208.emf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210.emf"/><Relationship Id="rId5" Type="http://schemas.openxmlformats.org/officeDocument/2006/relationships/tags" Target="../tags/tag157.xml"/><Relationship Id="rId15" Type="http://schemas.openxmlformats.org/officeDocument/2006/relationships/image" Target="../media/image18.emf"/><Relationship Id="rId23" Type="http://schemas.openxmlformats.org/officeDocument/2006/relationships/image" Target="../media/image9.emf"/><Relationship Id="rId10" Type="http://schemas.openxmlformats.org/officeDocument/2006/relationships/tags" Target="../tags/tag162.xml"/><Relationship Id="rId19" Type="http://schemas.openxmlformats.org/officeDocument/2006/relationships/image" Target="../media/image207.emf"/><Relationship Id="rId4" Type="http://schemas.openxmlformats.org/officeDocument/2006/relationships/tags" Target="../tags/tag156.xml"/><Relationship Id="rId9" Type="http://schemas.openxmlformats.org/officeDocument/2006/relationships/tags" Target="../tags/tag161.xml"/><Relationship Id="rId14" Type="http://schemas.openxmlformats.org/officeDocument/2006/relationships/image" Target="../media/image15.png"/><Relationship Id="rId22" Type="http://schemas.openxmlformats.org/officeDocument/2006/relationships/image" Target="../media/image4.png"/><Relationship Id="rId27" Type="http://schemas.openxmlformats.org/officeDocument/2006/relationships/image" Target="../media/image2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15.png"/><Relationship Id="rId18" Type="http://schemas.openxmlformats.org/officeDocument/2006/relationships/image" Target="../media/image22.emf"/><Relationship Id="rId3" Type="http://schemas.openxmlformats.org/officeDocument/2006/relationships/tags" Target="../tags/tag10.xml"/><Relationship Id="rId21" Type="http://schemas.openxmlformats.org/officeDocument/2006/relationships/image" Target="../media/image25.emf"/><Relationship Id="rId7" Type="http://schemas.openxmlformats.org/officeDocument/2006/relationships/tags" Target="../tags/tag14.xml"/><Relationship Id="rId12" Type="http://schemas.openxmlformats.org/officeDocument/2006/relationships/image" Target="../media/image17.png"/><Relationship Id="rId17" Type="http://schemas.openxmlformats.org/officeDocument/2006/relationships/image" Target="../media/image21.emf"/><Relationship Id="rId2" Type="http://schemas.openxmlformats.org/officeDocument/2006/relationships/tags" Target="../tags/tag9.xml"/><Relationship Id="rId16" Type="http://schemas.openxmlformats.org/officeDocument/2006/relationships/image" Target="../media/image20.emf"/><Relationship Id="rId20" Type="http://schemas.openxmlformats.org/officeDocument/2006/relationships/image" Target="../media/image24.emf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16.emf"/><Relationship Id="rId5" Type="http://schemas.openxmlformats.org/officeDocument/2006/relationships/tags" Target="../tags/tag12.xml"/><Relationship Id="rId15" Type="http://schemas.openxmlformats.org/officeDocument/2006/relationships/image" Target="../media/image19.emf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23.emf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2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3.xml"/><Relationship Id="rId6" Type="http://schemas.openxmlformats.org/officeDocument/2006/relationships/image" Target="../media/image216.emf"/><Relationship Id="rId5" Type="http://schemas.openxmlformats.org/officeDocument/2006/relationships/image" Target="../media/image215.emf"/><Relationship Id="rId4" Type="http://schemas.openxmlformats.org/officeDocument/2006/relationships/image" Target="../media/image21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220.emf"/><Relationship Id="rId4" Type="http://schemas.openxmlformats.org/officeDocument/2006/relationships/image" Target="../media/image2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2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Relationship Id="rId6" Type="http://schemas.openxmlformats.org/officeDocument/2006/relationships/image" Target="../media/image222.emf"/><Relationship Id="rId5" Type="http://schemas.openxmlformats.org/officeDocument/2006/relationships/image" Target="../media/image221.emf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tags" Target="../tags/tag167.xml"/><Relationship Id="rId7" Type="http://schemas.openxmlformats.org/officeDocument/2006/relationships/image" Target="../media/image123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notesSlide" Target="../notesSlides/notesSlide53.xml"/><Relationship Id="rId11" Type="http://schemas.openxmlformats.org/officeDocument/2006/relationships/image" Target="../media/image127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6.emf"/><Relationship Id="rId4" Type="http://schemas.openxmlformats.org/officeDocument/2006/relationships/tags" Target="../tags/tag168.xml"/><Relationship Id="rId9" Type="http://schemas.openxmlformats.org/officeDocument/2006/relationships/image" Target="../media/image125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1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10" Type="http://schemas.openxmlformats.org/officeDocument/2006/relationships/image" Target="../media/image227.emf"/><Relationship Id="rId4" Type="http://schemas.openxmlformats.org/officeDocument/2006/relationships/image" Target="../media/image224.png"/><Relationship Id="rId9" Type="http://schemas.openxmlformats.org/officeDocument/2006/relationships/image" Target="../media/image8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tags" Target="../tags/tag18.xml"/><Relationship Id="rId7" Type="http://schemas.openxmlformats.org/officeDocument/2006/relationships/image" Target="../media/image2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3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emf"/><Relationship Id="rId4" Type="http://schemas.openxmlformats.org/officeDocument/2006/relationships/tags" Target="../tags/tag19.xml"/><Relationship Id="rId9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97C576E1-F059-9D67-B503-21215541F885}"/>
              </a:ext>
            </a:extLst>
          </p:cNvPr>
          <p:cNvSpPr txBox="1">
            <a:spLocks/>
          </p:cNvSpPr>
          <p:nvPr/>
        </p:nvSpPr>
        <p:spPr>
          <a:xfrm>
            <a:off x="1259385" y="1079303"/>
            <a:ext cx="9616966" cy="624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1800" b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  <a:p>
            <a:r>
              <a:rPr lang="en-US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Director’s Fellow Los Alamos National Lab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649A-AC2C-7B4A-F1C0-BAD6D20E6923}"/>
              </a:ext>
            </a:extLst>
          </p:cNvPr>
          <p:cNvSpPr txBox="1">
            <a:spLocks/>
          </p:cNvSpPr>
          <p:nvPr/>
        </p:nvSpPr>
        <p:spPr>
          <a:xfrm>
            <a:off x="667385" y="439383"/>
            <a:ext cx="10857229" cy="5185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i="0" u="none" strike="noStrike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Three-dimensional imaging of free and bound nucleons</a:t>
            </a:r>
            <a:endParaRPr lang="en-US" sz="32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A4A79E-B6C6-8502-9942-E29DFCBB4124}"/>
              </a:ext>
            </a:extLst>
          </p:cNvPr>
          <p:cNvSpPr txBox="1">
            <a:spLocks/>
          </p:cNvSpPr>
          <p:nvPr/>
        </p:nvSpPr>
        <p:spPr>
          <a:xfrm>
            <a:off x="6095999" y="2838269"/>
            <a:ext cx="4982960" cy="1461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Based on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Echevarria, Kang, JT 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JHEP 01, 126 (2021)</a:t>
            </a:r>
          </a:p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Alrashed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Anderle, Kang, JT, Xing 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PRL 129, 242001</a:t>
            </a:r>
          </a:p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Alrashed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Kang, JT, Xing, Zhang 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2312.09226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Ke, Shen, Shao, JT </a:t>
            </a:r>
            <a:r>
              <a:rPr lang="en-US" sz="1600" b="0" i="1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JHEP</a:t>
            </a:r>
            <a:r>
              <a:rPr lang="en-US" sz="16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 05 (2024) 066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Gao, Kang, Shao, JT, Zhang </a:t>
            </a:r>
            <a:r>
              <a:rPr lang="en-US" sz="1600" b="0" i="1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JHEP 10 (2023) 013</a:t>
            </a:r>
          </a:p>
        </p:txBody>
      </p:sp>
      <p:pic>
        <p:nvPicPr>
          <p:cNvPr id="10" name="Picture 9" descr="A black and green circular object with lines and dots&#10;&#10;Description automatically generated">
            <a:extLst>
              <a:ext uri="{FF2B5EF4-FFF2-40B4-BE49-F238E27FC236}">
                <a16:creationId xmlns:a16="http://schemas.microsoft.com/office/drawing/2014/main" id="{1E18CDB8-9EEF-F378-CA79-23CC140AA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5" y="2222697"/>
            <a:ext cx="7200900" cy="3556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B78B2-7027-CB04-F140-E331F63800A0}"/>
              </a:ext>
            </a:extLst>
          </p:cNvPr>
          <p:cNvCxnSpPr>
            <a:cxnSpLocks/>
          </p:cNvCxnSpPr>
          <p:nvPr/>
        </p:nvCxnSpPr>
        <p:spPr>
          <a:xfrm>
            <a:off x="639254" y="1019846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29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533F07A-8530-0681-885C-C8FD5AAA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7/39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F5BA0C-00D1-8D17-F5FF-8DC56D383527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Intro to the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effect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6097CA-F4FF-0811-44CB-51E8AC42664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and red circle with arrows&#10;&#10;Description automatically generated">
            <a:extLst>
              <a:ext uri="{FF2B5EF4-FFF2-40B4-BE49-F238E27FC236}">
                <a16:creationId xmlns:a16="http://schemas.microsoft.com/office/drawing/2014/main" id="{9FD2ECF6-1864-396B-9D58-099702AE2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428" y="5000465"/>
            <a:ext cx="4988459" cy="1522673"/>
          </a:xfrm>
          <a:prstGeom prst="rect">
            <a:avLst/>
          </a:prstGeom>
        </p:spPr>
      </p:pic>
      <p:pic>
        <p:nvPicPr>
          <p:cNvPr id="18" name="Picture 17" descr="A green circle with black arrows and orange arrows&#10;&#10;Description automatically generated">
            <a:extLst>
              <a:ext uri="{FF2B5EF4-FFF2-40B4-BE49-F238E27FC236}">
                <a16:creationId xmlns:a16="http://schemas.microsoft.com/office/drawing/2014/main" id="{28C2DA66-6208-F503-4C98-0814B4755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0999" y="1031076"/>
            <a:ext cx="2129453" cy="104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5CF218-A635-9BDC-EAAA-DF9435B371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993" y="1307818"/>
            <a:ext cx="6337300" cy="1016000"/>
          </a:xfrm>
          <a:prstGeom prst="rect">
            <a:avLst/>
          </a:prstGeom>
        </p:spPr>
      </p:pic>
      <p:pic>
        <p:nvPicPr>
          <p:cNvPr id="23" name="Picture 22" descr="A diagram of a complex equation&#10;&#10;Description automatically generated with medium confidence">
            <a:extLst>
              <a:ext uri="{FF2B5EF4-FFF2-40B4-BE49-F238E27FC236}">
                <a16:creationId xmlns:a16="http://schemas.microsoft.com/office/drawing/2014/main" id="{A8B0B245-6637-3593-D145-EDF99D7F0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0808" y="2648276"/>
            <a:ext cx="3168485" cy="2057059"/>
          </a:xfrm>
          <a:prstGeom prst="rect">
            <a:avLst/>
          </a:prstGeom>
        </p:spPr>
      </p:pic>
      <p:pic>
        <p:nvPicPr>
          <p:cNvPr id="25" name="Picture 24" descr="A diagram of a graph&#10;&#10;Description automatically generated">
            <a:extLst>
              <a:ext uri="{FF2B5EF4-FFF2-40B4-BE49-F238E27FC236}">
                <a16:creationId xmlns:a16="http://schemas.microsoft.com/office/drawing/2014/main" id="{29D43098-5846-ADB0-49BD-6047D5D274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1993" y="2859296"/>
            <a:ext cx="2805162" cy="18502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43FD88-D985-58CF-210A-733686B3EE44}"/>
              </a:ext>
            </a:extLst>
          </p:cNvPr>
          <p:cNvSpPr txBox="1"/>
          <p:nvPr/>
        </p:nvSpPr>
        <p:spPr>
          <a:xfrm>
            <a:off x="635950" y="701256"/>
            <a:ext cx="24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</a:t>
            </a:r>
            <a:endParaRPr lang="en-US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3B9194-CF09-8E92-29AE-8DED73C20034}"/>
              </a:ext>
            </a:extLst>
          </p:cNvPr>
          <p:cNvSpPr txBox="1"/>
          <p:nvPr/>
        </p:nvSpPr>
        <p:spPr>
          <a:xfrm>
            <a:off x="635950" y="4355724"/>
            <a:ext cx="6113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This long-range correlation is similar to the </a:t>
            </a:r>
            <a:r>
              <a:rPr lang="en-US" sz="18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Aharanov</a:t>
            </a:r>
            <a:r>
              <a:rPr lang="en-US" sz="18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-Bohm effect</a:t>
            </a:r>
            <a:endParaRPr lang="en-US" sz="18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6FEB8D-2026-7C75-B34B-38FB3C39CBAB}"/>
              </a:ext>
            </a:extLst>
          </p:cNvPr>
          <p:cNvSpPr txBox="1"/>
          <p:nvPr/>
        </p:nvSpPr>
        <p:spPr>
          <a:xfrm>
            <a:off x="5693935" y="701256"/>
            <a:ext cx="6113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</a:t>
            </a:r>
            <a:r>
              <a:rPr lang="en-US" sz="18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18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 is process dependent</a:t>
            </a:r>
            <a:endParaRPr lang="en-US" sz="18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9" name="Picture 38" descr="\documentclass{article}&#10;\usepackage{amsmath,amssymb,xcolor,slashed}&#10;\pagestyle{empty}&#10;\begin{document}&#10;&#10;\begin{align*}&#10;\psi(\mathbf{r}, t) \rightarrow \psi(\mathbf{r}, t) \exp \left( i q \int_\mathcal{C} \mathbf{A} \cdot d\mathbf{r} \right)&#10;\end{align*}&#10;&#10;\end{document}" title="IguanaTex Bitmap Display">
            <a:extLst>
              <a:ext uri="{FF2B5EF4-FFF2-40B4-BE49-F238E27FC236}">
                <a16:creationId xmlns:a16="http://schemas.microsoft.com/office/drawing/2014/main" id="{338CC5D6-6918-C583-0A62-1CA66B1F63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57720" y="5779052"/>
            <a:ext cx="3027680" cy="487680"/>
          </a:xfrm>
          <a:prstGeom prst="rect">
            <a:avLst/>
          </a:prstGeom>
        </p:spPr>
      </p:pic>
      <p:pic>
        <p:nvPicPr>
          <p:cNvPr id="45" name="Picture 44" descr="\documentclass{article}&#10;\usepackage{amsmath,amssymb,xcolor,slashed}&#10;\pagestyle{empty}&#10;\begin{document}&#10;&#10;\begin{align*}&#10;\mathcal{U}^{\bar{n}}\left(0, \xi^-\right) = \mathcal{P} \exp\left[-ig\int_{0}^{\xi^-} d \bar{n}\cdot x \, n\cdot A(x) \right]&#10;\end{align*}&#10;&#10;\end{document}" title="IguanaTex Bitmap Display">
            <a:extLst>
              <a:ext uri="{FF2B5EF4-FFF2-40B4-BE49-F238E27FC236}">
                <a16:creationId xmlns:a16="http://schemas.microsoft.com/office/drawing/2014/main" id="{975639CC-3D46-EADC-4292-31EE54072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710680" y="5173626"/>
            <a:ext cx="3921760" cy="609600"/>
          </a:xfrm>
          <a:prstGeom prst="rect">
            <a:avLst/>
          </a:prstGeom>
        </p:spPr>
      </p:pic>
      <p:pic>
        <p:nvPicPr>
          <p:cNvPr id="5" name="Picture 4" descr="\documentclass{article}&#10;\usepackage{amsmath,amssymb,xcolor,slashed}&#10;\pagestyle{empty}&#10;\begin{document}&#10;&#10;\begin{align*}&#10;\Phi_{q/p}\left(x, \mathbf{k}_\perp, \mathbf{S}, \mu, \zeta\right) &amp; = f_{1\, q/p} \left(x, k_\perp,\mu, \zeta\right) \\&#10;&amp; - \frac{\epsilon_\perp^{\rho \sigma}k_{\perp \rho} S_{\perp \sigma}}{M}f_{1T\, q/p}^\perp \left(x, k_\perp,\mu, \zeta\right)&#10;\end{align*}&#10;&#10;\end{document}" title="IguanaTex Bitmap Display">
            <a:extLst>
              <a:ext uri="{FF2B5EF4-FFF2-40B4-BE49-F238E27FC236}">
                <a16:creationId xmlns:a16="http://schemas.microsoft.com/office/drawing/2014/main" id="{2BF93ADD-1570-7A5F-BADA-57046B8DA0F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38200" y="2514129"/>
            <a:ext cx="4531360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6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6B78E36-B3E1-BB1F-A98C-39893794E031}"/>
              </a:ext>
            </a:extLst>
          </p:cNvPr>
          <p:cNvSpPr/>
          <p:nvPr/>
        </p:nvSpPr>
        <p:spPr>
          <a:xfrm>
            <a:off x="3194371" y="1327742"/>
            <a:ext cx="1085747" cy="3395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1845C-0EAE-B9C6-654B-CEF803222087}"/>
              </a:ext>
            </a:extLst>
          </p:cNvPr>
          <p:cNvSpPr txBox="1"/>
          <p:nvPr/>
        </p:nvSpPr>
        <p:spPr>
          <a:xfrm>
            <a:off x="717454" y="856260"/>
            <a:ext cx="5500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Differential cross section for Semi-Inclusive DIS is given by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076C5-D226-AE20-A62D-DC9E543972DF}"/>
              </a:ext>
            </a:extLst>
          </p:cNvPr>
          <p:cNvSpPr/>
          <p:nvPr/>
        </p:nvSpPr>
        <p:spPr>
          <a:xfrm>
            <a:off x="6445152" y="1325594"/>
            <a:ext cx="1510854" cy="30431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CDF845-0975-54F7-6773-4ACAEB7E0E80}"/>
              </a:ext>
            </a:extLst>
          </p:cNvPr>
          <p:cNvSpPr/>
          <p:nvPr/>
        </p:nvSpPr>
        <p:spPr>
          <a:xfrm>
            <a:off x="7982623" y="1314090"/>
            <a:ext cx="1510854" cy="31582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57ECBE56-9F96-1EF4-C951-F4086D3098BF}"/>
              </a:ext>
            </a:extLst>
          </p:cNvPr>
          <p:cNvSpPr/>
          <p:nvPr/>
        </p:nvSpPr>
        <p:spPr>
          <a:xfrm rot="16200000">
            <a:off x="3690048" y="1227728"/>
            <a:ext cx="152988" cy="1027157"/>
          </a:xfrm>
          <a:prstGeom prst="leftBrace">
            <a:avLst/>
          </a:prstGeom>
          <a:ln w="25400" cap="flat">
            <a:solidFill>
              <a:schemeClr val="accent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78956E-E260-EFFD-D7B1-CF4020654479}"/>
              </a:ext>
            </a:extLst>
          </p:cNvPr>
          <p:cNvSpPr txBox="1"/>
          <p:nvPr/>
        </p:nvSpPr>
        <p:spPr>
          <a:xfrm>
            <a:off x="3378879" y="1824895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C986FFB-09F4-789C-8F81-86FFC9753AF6}"/>
              </a:ext>
            </a:extLst>
          </p:cNvPr>
          <p:cNvSpPr/>
          <p:nvPr/>
        </p:nvSpPr>
        <p:spPr>
          <a:xfrm rot="16200000">
            <a:off x="7120648" y="969026"/>
            <a:ext cx="196738" cy="1473978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41704-49D9-A7E6-55C9-2ABE6AD93426}"/>
              </a:ext>
            </a:extLst>
          </p:cNvPr>
          <p:cNvSpPr txBox="1"/>
          <p:nvPr/>
        </p:nvSpPr>
        <p:spPr>
          <a:xfrm>
            <a:off x="6558549" y="1777952"/>
            <a:ext cx="1320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9844627D-9A67-B14A-3485-849B2BC352E2}"/>
              </a:ext>
            </a:extLst>
          </p:cNvPr>
          <p:cNvSpPr/>
          <p:nvPr/>
        </p:nvSpPr>
        <p:spPr>
          <a:xfrm rot="16200000">
            <a:off x="8623633" y="972952"/>
            <a:ext cx="196738" cy="1473978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19C14E-9422-62B8-7DCB-D91F7E9E6E12}"/>
              </a:ext>
            </a:extLst>
          </p:cNvPr>
          <p:cNvSpPr txBox="1"/>
          <p:nvPr/>
        </p:nvSpPr>
        <p:spPr>
          <a:xfrm>
            <a:off x="8166127" y="1778053"/>
            <a:ext cx="113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A37258-BF94-C0A7-01DA-BEC349EBF0DD}"/>
              </a:ext>
            </a:extLst>
          </p:cNvPr>
          <p:cNvSpPr txBox="1"/>
          <p:nvPr/>
        </p:nvSpPr>
        <p:spPr>
          <a:xfrm>
            <a:off x="6415800" y="5055395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A84E9A-76A0-1E63-D025-064BF379329C}"/>
              </a:ext>
            </a:extLst>
          </p:cNvPr>
          <p:cNvSpPr txBox="1"/>
          <p:nvPr/>
        </p:nvSpPr>
        <p:spPr>
          <a:xfrm>
            <a:off x="4433062" y="5055585"/>
            <a:ext cx="131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2973F6-EB3B-EFDC-25DB-E7A772B16A8D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4196257" y="4498701"/>
            <a:ext cx="895904" cy="55688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9028E9A-DF14-C508-325F-0A5D6BF638A8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5092161" y="4487964"/>
            <a:ext cx="1586045" cy="5676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134A13-B7E1-7EEF-D65C-C7F80252BEEB}"/>
              </a:ext>
            </a:extLst>
          </p:cNvPr>
          <p:cNvCxnSpPr>
            <a:cxnSpLocks/>
          </p:cNvCxnSpPr>
          <p:nvPr/>
        </p:nvCxnSpPr>
        <p:spPr>
          <a:xfrm flipH="1">
            <a:off x="7302234" y="4473074"/>
            <a:ext cx="1586045" cy="56762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F1903B-33CF-7DED-EAFF-D2FFF8DE20F7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4582450" y="4490472"/>
            <a:ext cx="2735200" cy="5649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B7158D9-31BC-5F6A-16DC-011029FDBDE3}"/>
              </a:ext>
            </a:extLst>
          </p:cNvPr>
          <p:cNvSpPr txBox="1"/>
          <p:nvPr/>
        </p:nvSpPr>
        <p:spPr>
          <a:xfrm>
            <a:off x="717454" y="3429005"/>
            <a:ext cx="5078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 can be matched onto the collinear distributions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2E0490-BB12-9981-B58C-AB85F5A63842}"/>
              </a:ext>
            </a:extLst>
          </p:cNvPr>
          <p:cNvSpPr txBox="1"/>
          <p:nvPr/>
        </p:nvSpPr>
        <p:spPr>
          <a:xfrm>
            <a:off x="717454" y="5436341"/>
            <a:ext cx="695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logarithms are are resumed to all orders in the perturbative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Sudakov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8/39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\documentclass{article}&#10;\usepackage{amsmath,amssymb,xcolor,slashed}&#10;\pagestyle{empty}&#10;\begin{document}&#10;&#10;\begin{align*}&#10;    U\left(\mu_i,\mu;\zeta\right) = \exp\left[\int_{\mu_i}^{\mu} \frac{d\mu'}{\mu'}\gamma_\mu\left(\mu',\zeta\right)\right]\,,&#10;    Z\left(b,\mu_i,\mu;\zeta\right) = \left(\frac{\zeta}{\zeta_i}\right)^{\gamma_\zeta\left(b,\mu_i\right)}&#10;\end{align*}&#10;&#10;\end{document}" title="IguanaTex Bitmap Display">
            <a:extLst>
              <a:ext uri="{FF2B5EF4-FFF2-40B4-BE49-F238E27FC236}">
                <a16:creationId xmlns:a16="http://schemas.microsoft.com/office/drawing/2014/main" id="{5F482281-DCE8-5E74-4768-88B970BD00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68553" y="5770663"/>
            <a:ext cx="5831840" cy="56896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AEC8D25-C71B-56D5-A3D8-DE75F986E315}"/>
              </a:ext>
            </a:extLst>
          </p:cNvPr>
          <p:cNvSpPr/>
          <p:nvPr/>
        </p:nvSpPr>
        <p:spPr>
          <a:xfrm>
            <a:off x="3884916" y="3748806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06114E-A055-1391-AFA8-E58EDF520B2B}"/>
              </a:ext>
            </a:extLst>
          </p:cNvPr>
          <p:cNvSpPr/>
          <p:nvPr/>
        </p:nvSpPr>
        <p:spPr>
          <a:xfrm>
            <a:off x="4191879" y="4148316"/>
            <a:ext cx="311341" cy="25879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13A731-6CBA-41F0-3EB2-149F653A00BD}"/>
              </a:ext>
            </a:extLst>
          </p:cNvPr>
          <p:cNvSpPr/>
          <p:nvPr/>
        </p:nvSpPr>
        <p:spPr>
          <a:xfrm>
            <a:off x="4304021" y="3735711"/>
            <a:ext cx="19919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903B81-DB9F-2569-6829-37C972F996EA}"/>
              </a:ext>
            </a:extLst>
          </p:cNvPr>
          <p:cNvSpPr/>
          <p:nvPr/>
        </p:nvSpPr>
        <p:spPr>
          <a:xfrm>
            <a:off x="4656477" y="4141335"/>
            <a:ext cx="226419" cy="265775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E27B3D-03C5-59BA-3AF5-ED286ECDCB4E}"/>
              </a:ext>
            </a:extLst>
          </p:cNvPr>
          <p:cNvSpPr/>
          <p:nvPr/>
        </p:nvSpPr>
        <p:spPr>
          <a:xfrm>
            <a:off x="5556132" y="3729701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70CFDE8-2915-223C-CA27-9DBD0EC322D7}"/>
              </a:ext>
            </a:extLst>
          </p:cNvPr>
          <p:cNvSpPr/>
          <p:nvPr/>
        </p:nvSpPr>
        <p:spPr>
          <a:xfrm>
            <a:off x="5921979" y="4099264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D4150A-0CCF-BE1E-690D-E4296B86E8BD}"/>
              </a:ext>
            </a:extLst>
          </p:cNvPr>
          <p:cNvSpPr/>
          <p:nvPr/>
        </p:nvSpPr>
        <p:spPr>
          <a:xfrm>
            <a:off x="7782824" y="3740644"/>
            <a:ext cx="1424664" cy="3290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18C763-35DE-4140-1062-7D994EA64E37}"/>
              </a:ext>
            </a:extLst>
          </p:cNvPr>
          <p:cNvSpPr/>
          <p:nvPr/>
        </p:nvSpPr>
        <p:spPr>
          <a:xfrm>
            <a:off x="8118418" y="4096998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\documentclass{article}&#10;\usepackage{amsmath,amssymb,xcolor,slashed}&#10;\pagestyle{empty}&#10;\begin{document}&#10;&#10;\begin{align*}&#10;    F_{\rm UU}\left(x,z,\mathbf{P}_{h\perp}\right) = H_{\rm DIS}\left(Q,\mu\right) \sum_q e_q^2 \int \frac{b db}{2\pi} J_0 \left(\frac{b\, P_{h\perp}}{z}\right)f_{1\, q/p}\left(x,b,\mu,\zeta_1\right)\, D_{1\, h/q}\left(z,b,\mu,\zeta_2\right)&#10;\end{align*}&#10;&#10;\end{document}" title="IguanaTex Bitmap Display">
            <a:extLst>
              <a:ext uri="{FF2B5EF4-FFF2-40B4-BE49-F238E27FC236}">
                <a16:creationId xmlns:a16="http://schemas.microsoft.com/office/drawing/2014/main" id="{12D290B8-C8BE-EC6A-160D-60334FA770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05280" y="1225867"/>
            <a:ext cx="7843520" cy="56896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CEC8FC0-B5AE-CCAB-2F2D-616319B6EA49}"/>
              </a:ext>
            </a:extLst>
          </p:cNvPr>
          <p:cNvSpPr/>
          <p:nvPr/>
        </p:nvSpPr>
        <p:spPr>
          <a:xfrm>
            <a:off x="3314028" y="2220444"/>
            <a:ext cx="1085747" cy="3395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A43358-7F4C-5751-2551-27EA8822FFFA}"/>
              </a:ext>
            </a:extLst>
          </p:cNvPr>
          <p:cNvSpPr/>
          <p:nvPr/>
        </p:nvSpPr>
        <p:spPr>
          <a:xfrm>
            <a:off x="6699906" y="2247831"/>
            <a:ext cx="1601413" cy="30968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A26BBD-6C0A-6EC6-BA94-D67AEF7A71CB}"/>
              </a:ext>
            </a:extLst>
          </p:cNvPr>
          <p:cNvSpPr/>
          <p:nvPr/>
        </p:nvSpPr>
        <p:spPr>
          <a:xfrm>
            <a:off x="8319756" y="2236226"/>
            <a:ext cx="1510854" cy="31582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62937FAA-9A9B-18D0-AD34-5B0CB706C6D1}"/>
              </a:ext>
            </a:extLst>
          </p:cNvPr>
          <p:cNvSpPr/>
          <p:nvPr/>
        </p:nvSpPr>
        <p:spPr>
          <a:xfrm rot="16200000">
            <a:off x="3809705" y="2120430"/>
            <a:ext cx="152988" cy="1027157"/>
          </a:xfrm>
          <a:prstGeom prst="leftBrace">
            <a:avLst/>
          </a:prstGeom>
          <a:ln w="25400" cap="flat">
            <a:solidFill>
              <a:schemeClr val="accent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E68872-8C64-BD80-DE80-4DCCA95A901F}"/>
              </a:ext>
            </a:extLst>
          </p:cNvPr>
          <p:cNvSpPr txBox="1"/>
          <p:nvPr/>
        </p:nvSpPr>
        <p:spPr>
          <a:xfrm>
            <a:off x="3498536" y="2717597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C31FBAB5-00B9-B704-2F7F-5380A61AC3BA}"/>
              </a:ext>
            </a:extLst>
          </p:cNvPr>
          <p:cNvSpPr/>
          <p:nvPr/>
        </p:nvSpPr>
        <p:spPr>
          <a:xfrm rot="16200000">
            <a:off x="7412874" y="1853791"/>
            <a:ext cx="212353" cy="1564536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F56A61-FCA2-E61A-BAD6-D02A1CF4EE3C}"/>
              </a:ext>
            </a:extLst>
          </p:cNvPr>
          <p:cNvSpPr txBox="1"/>
          <p:nvPr/>
        </p:nvSpPr>
        <p:spPr>
          <a:xfrm>
            <a:off x="6813304" y="2700189"/>
            <a:ext cx="1534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BC0F4B7F-6635-6C11-8DC1-AEDDB34F3593}"/>
              </a:ext>
            </a:extLst>
          </p:cNvPr>
          <p:cNvSpPr/>
          <p:nvPr/>
        </p:nvSpPr>
        <p:spPr>
          <a:xfrm rot="16200000">
            <a:off x="8960766" y="1895088"/>
            <a:ext cx="196738" cy="1473978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7384B8-35B4-BE22-0E2B-1C800030AFB7}"/>
              </a:ext>
            </a:extLst>
          </p:cNvPr>
          <p:cNvSpPr txBox="1"/>
          <p:nvPr/>
        </p:nvSpPr>
        <p:spPr>
          <a:xfrm>
            <a:off x="8503260" y="2700189"/>
            <a:ext cx="113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pic>
        <p:nvPicPr>
          <p:cNvPr id="26" name="Picture 25" descr="\documentclass{article}&#10;\usepackage{amsmath,amssymb,xcolor,slashed}&#10;\pagestyle{empty}&#10;\begin{document}&#10;&#10;\begin{align*}&#10;    F_{\rm UT}^{\sin{\phi_h-\phi_s}}\left(x,z,\mathbf{P}_{h\perp}\right) = H_{\rm DIS}\left(Q,\mu\right) \sum_q e_q^2 \int \frac{b^2 db}{2\pi} J_1 \left(\frac{b\, P_{h\perp}}{z}\right)f_{1 T\, q/p}^{\perp}\left(x,b,\mu,\zeta_1\right)\, D_{1\, h/q}\left(z,b,\mu,\zeta_2\right)&#10;\end{align*}&#10;&#10;\end{document}" title="IguanaTex Bitmap Display">
            <a:extLst>
              <a:ext uri="{FF2B5EF4-FFF2-40B4-BE49-F238E27FC236}">
                <a16:creationId xmlns:a16="http://schemas.microsoft.com/office/drawing/2014/main" id="{2A560B41-33E7-6D67-20CD-546CF40FCD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39520" y="2145380"/>
            <a:ext cx="8575040" cy="568960"/>
          </a:xfrm>
          <a:prstGeom prst="rect">
            <a:avLst/>
          </a:prstGeom>
        </p:spPr>
      </p:pic>
      <p:pic>
        <p:nvPicPr>
          <p:cNvPr id="54" name="Picture 53" descr="\documentclass{article}&#10;\usepackage{amsmath,amssymb,xcolor,slashed}&#10;\pagestyle{empty}&#10;\begin{document}&#10;&#10;\begin{align*}&#10;f_{1\, q/p} \left(x, b,\mu, \zeta\right) &amp; = \left[C \otimes f\right] \left(x, b,\mu_i, \zeta_i\right)\, U\left(\mu_i,\mu;\zeta\right)\, Z\left(b,\zeta_i,\zeta;\mu_i\right)\, U_{\rm NP}^{f}\left(x,b,\zeta\right)&#10;\end{align*}&#10;&#10;\end{document}" title="IguanaTex Bitmap Display">
            <a:extLst>
              <a:ext uri="{FF2B5EF4-FFF2-40B4-BE49-F238E27FC236}">
                <a16:creationId xmlns:a16="http://schemas.microsoft.com/office/drawing/2014/main" id="{559710F9-9870-A2EF-5195-BD59ACA09E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268553" y="3745916"/>
            <a:ext cx="6604000" cy="284480"/>
          </a:xfrm>
          <a:prstGeom prst="rect">
            <a:avLst/>
          </a:prstGeom>
        </p:spPr>
      </p:pic>
      <p:pic>
        <p:nvPicPr>
          <p:cNvPr id="56" name="Picture 55" descr="\documentclass{article}&#10;\usepackage{amsmath,amssymb,xcolor,slashed}&#10;\pagestyle{empty}&#10;\begin{document}&#10;&#10;\begin{align*}&#10;D_{1\, h/q} \left(z, b,\mu, \zeta\right) &amp; = \frac{1}{z^2} \left[\hat{C}\otimes D\right] \left(z, b,\mu_i, \zeta_i\right) \, U\left(\mu_i,\mu;\zeta\right)\, Z\left(b,\zeta_i,\zeta;\mu_i\right)\, U_{\rm NP}^D\left(z,b,\zeta\right)\,.&#10;\end{align*}&#10;&#10;\end{document}" title="IguanaTex Bitmap Display">
            <a:extLst>
              <a:ext uri="{FF2B5EF4-FFF2-40B4-BE49-F238E27FC236}">
                <a16:creationId xmlns:a16="http://schemas.microsoft.com/office/drawing/2014/main" id="{34856AB4-7A3C-35CD-70EA-9649683F44E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216865" y="4040703"/>
            <a:ext cx="717296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47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91845C-0EAE-B9C6-654B-CEF803222087}"/>
              </a:ext>
            </a:extLst>
          </p:cNvPr>
          <p:cNvSpPr txBox="1"/>
          <p:nvPr/>
        </p:nvSpPr>
        <p:spPr>
          <a:xfrm>
            <a:off x="717454" y="856260"/>
            <a:ext cx="5500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Differential cross section for Semi-Inclusive DIS is given by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134A13-B7E1-7EEF-D65C-C7F80252BEEB}"/>
              </a:ext>
            </a:extLst>
          </p:cNvPr>
          <p:cNvCxnSpPr>
            <a:cxnSpLocks/>
          </p:cNvCxnSpPr>
          <p:nvPr/>
        </p:nvCxnSpPr>
        <p:spPr>
          <a:xfrm>
            <a:off x="8890578" y="3606153"/>
            <a:ext cx="279962" cy="55907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F1903B-33CF-7DED-EAFF-D2FFF8DE20F7}"/>
              </a:ext>
            </a:extLst>
          </p:cNvPr>
          <p:cNvCxnSpPr>
            <a:cxnSpLocks/>
          </p:cNvCxnSpPr>
          <p:nvPr/>
        </p:nvCxnSpPr>
        <p:spPr>
          <a:xfrm>
            <a:off x="4403620" y="2744453"/>
            <a:ext cx="815274" cy="114146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B7158D9-31BC-5F6A-16DC-011029FDBDE3}"/>
              </a:ext>
            </a:extLst>
          </p:cNvPr>
          <p:cNvSpPr txBox="1"/>
          <p:nvPr/>
        </p:nvSpPr>
        <p:spPr>
          <a:xfrm>
            <a:off x="717454" y="2093747"/>
            <a:ext cx="5078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 can be matched onto the collinear distributions</a:t>
            </a: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9/39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Matching of the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EAEC8D25-C71B-56D5-A3D8-DE75F986E315}"/>
              </a:ext>
            </a:extLst>
          </p:cNvPr>
          <p:cNvSpPr/>
          <p:nvPr/>
        </p:nvSpPr>
        <p:spPr>
          <a:xfrm>
            <a:off x="3884916" y="2413548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13A731-6CBA-41F0-3EB2-149F653A00BD}"/>
              </a:ext>
            </a:extLst>
          </p:cNvPr>
          <p:cNvSpPr/>
          <p:nvPr/>
        </p:nvSpPr>
        <p:spPr>
          <a:xfrm>
            <a:off x="4304021" y="2400453"/>
            <a:ext cx="19919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E27B3D-03C5-59BA-3AF5-ED286ECDCB4E}"/>
              </a:ext>
            </a:extLst>
          </p:cNvPr>
          <p:cNvSpPr/>
          <p:nvPr/>
        </p:nvSpPr>
        <p:spPr>
          <a:xfrm>
            <a:off x="6016751" y="2384737"/>
            <a:ext cx="2202747" cy="3450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D4150A-0CCF-BE1E-690D-E4296B86E8BD}"/>
              </a:ext>
            </a:extLst>
          </p:cNvPr>
          <p:cNvSpPr/>
          <p:nvPr/>
        </p:nvSpPr>
        <p:spPr>
          <a:xfrm>
            <a:off x="8222580" y="2387981"/>
            <a:ext cx="1226220" cy="3450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EC8FC0-B5AE-CCAB-2F2D-616319B6EA49}"/>
              </a:ext>
            </a:extLst>
          </p:cNvPr>
          <p:cNvSpPr/>
          <p:nvPr/>
        </p:nvSpPr>
        <p:spPr>
          <a:xfrm>
            <a:off x="3216507" y="1269878"/>
            <a:ext cx="1085747" cy="3395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A43358-7F4C-5751-2551-27EA8822FFFA}"/>
              </a:ext>
            </a:extLst>
          </p:cNvPr>
          <p:cNvSpPr/>
          <p:nvPr/>
        </p:nvSpPr>
        <p:spPr>
          <a:xfrm>
            <a:off x="6602385" y="1297265"/>
            <a:ext cx="1601413" cy="30968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A26BBD-6C0A-6EC6-BA94-D67AEF7A71CB}"/>
              </a:ext>
            </a:extLst>
          </p:cNvPr>
          <p:cNvSpPr/>
          <p:nvPr/>
        </p:nvSpPr>
        <p:spPr>
          <a:xfrm>
            <a:off x="8222235" y="1285660"/>
            <a:ext cx="1510854" cy="31582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62937FAA-9A9B-18D0-AD34-5B0CB706C6D1}"/>
              </a:ext>
            </a:extLst>
          </p:cNvPr>
          <p:cNvSpPr/>
          <p:nvPr/>
        </p:nvSpPr>
        <p:spPr>
          <a:xfrm rot="16200000">
            <a:off x="3712184" y="1169864"/>
            <a:ext cx="152988" cy="1027157"/>
          </a:xfrm>
          <a:prstGeom prst="leftBrace">
            <a:avLst/>
          </a:prstGeom>
          <a:ln w="25400" cap="flat">
            <a:solidFill>
              <a:schemeClr val="accent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E68872-8C64-BD80-DE80-4DCCA95A901F}"/>
              </a:ext>
            </a:extLst>
          </p:cNvPr>
          <p:cNvSpPr txBox="1"/>
          <p:nvPr/>
        </p:nvSpPr>
        <p:spPr>
          <a:xfrm>
            <a:off x="3401015" y="1767031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C31FBAB5-00B9-B704-2F7F-5380A61AC3BA}"/>
              </a:ext>
            </a:extLst>
          </p:cNvPr>
          <p:cNvSpPr/>
          <p:nvPr/>
        </p:nvSpPr>
        <p:spPr>
          <a:xfrm rot="16200000">
            <a:off x="7315353" y="903225"/>
            <a:ext cx="212353" cy="1564536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F56A61-FCA2-E61A-BAD6-D02A1CF4EE3C}"/>
              </a:ext>
            </a:extLst>
          </p:cNvPr>
          <p:cNvSpPr txBox="1"/>
          <p:nvPr/>
        </p:nvSpPr>
        <p:spPr>
          <a:xfrm>
            <a:off x="6715783" y="1749623"/>
            <a:ext cx="1534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BC0F4B7F-6635-6C11-8DC1-AEDDB34F3593}"/>
              </a:ext>
            </a:extLst>
          </p:cNvPr>
          <p:cNvSpPr/>
          <p:nvPr/>
        </p:nvSpPr>
        <p:spPr>
          <a:xfrm rot="16200000">
            <a:off x="8863245" y="944522"/>
            <a:ext cx="196738" cy="1473978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7384B8-35B4-BE22-0E2B-1C800030AFB7}"/>
              </a:ext>
            </a:extLst>
          </p:cNvPr>
          <p:cNvSpPr txBox="1"/>
          <p:nvPr/>
        </p:nvSpPr>
        <p:spPr>
          <a:xfrm>
            <a:off x="8405739" y="1749623"/>
            <a:ext cx="113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92D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pic>
        <p:nvPicPr>
          <p:cNvPr id="26" name="Picture 25" descr="\documentclass{article}&#10;\usepackage{amsmath,amssymb,xcolor,slashed}&#10;\pagestyle{empty}&#10;\begin{document}&#10;&#10;\begin{align*}&#10;    F_{\rm UT}^{\sin{\phi_h-\phi_s}}\left(x,z,\mathbf{P}_{h\perp}\right) = H_{\rm DIS}\left(Q,\mu\right) \sum_q e_q^2 \int \frac{b^2 db}{2\pi} J_1 \left(\frac{b\, P_{h\perp}}{z}\right)f_{1 T\, q/p}^{\perp}\left(x,b,\mu,\zeta_1\right)\, D_{1\, h/q}\left(z,b,\mu,\zeta_2\right)&#10;\end{align*}&#10;&#10;\end{document}" title="IguanaTex Bitmap Display">
            <a:extLst>
              <a:ext uri="{FF2B5EF4-FFF2-40B4-BE49-F238E27FC236}">
                <a16:creationId xmlns:a16="http://schemas.microsoft.com/office/drawing/2014/main" id="{2A560B41-33E7-6D67-20CD-546CF40FCD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41999" y="1194814"/>
            <a:ext cx="8575040" cy="568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0E003-CACF-584D-CB85-F034F4A139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432" y="3885914"/>
            <a:ext cx="3189596" cy="1915863"/>
          </a:xfrm>
          <a:prstGeom prst="rect">
            <a:avLst/>
          </a:prstGeom>
        </p:spPr>
      </p:pic>
      <p:pic>
        <p:nvPicPr>
          <p:cNvPr id="21" name="Picture 20" descr="\documentclass{article}&#10;\usepackage{amsmath,amssymb,xcolor,slashed}&#10;\pagestyle{empty}&#10;\begin{document}&#10;&#10;\begin{align*}&#10;    f_{1T,q/p}^{\perp} (x, b,\mu,\zeta) = \Big[\bar{C} \otimes T_{F}\Big]_{q/p} \left(x, b,\mu_i, \zeta_i\right)\, U\left(\mu_i,\mu;\zeta\right)\, Z\left(b,\zeta_i,\zeta;\mu_i\right)\, U_{\rm NP}^{f_{1T}^\perp}\left(x,b,\zeta\right)&#10;\end{align*}&#10;&#10;\end{document}" title="IguanaTex Bitmap Display">
            <a:extLst>
              <a:ext uri="{FF2B5EF4-FFF2-40B4-BE49-F238E27FC236}">
                <a16:creationId xmlns:a16="http://schemas.microsoft.com/office/drawing/2014/main" id="{5456C228-56AA-1B7A-790A-2CAA6B5328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44460" y="2384926"/>
            <a:ext cx="7213600" cy="426720"/>
          </a:xfrm>
          <a:prstGeom prst="rect">
            <a:avLst/>
          </a:prstGeom>
        </p:spPr>
      </p:pic>
      <p:sp>
        <p:nvSpPr>
          <p:cNvPr id="23" name="Left Brace 22">
            <a:extLst>
              <a:ext uri="{FF2B5EF4-FFF2-40B4-BE49-F238E27FC236}">
                <a16:creationId xmlns:a16="http://schemas.microsoft.com/office/drawing/2014/main" id="{8D2A95BF-D77A-6DDB-95F5-ADC06C8A23E1}"/>
              </a:ext>
            </a:extLst>
          </p:cNvPr>
          <p:cNvSpPr/>
          <p:nvPr/>
        </p:nvSpPr>
        <p:spPr>
          <a:xfrm rot="16200000">
            <a:off x="6992827" y="1727749"/>
            <a:ext cx="237623" cy="2184321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C24431-7999-26C7-1C21-07DE0C96E79F}"/>
              </a:ext>
            </a:extLst>
          </p:cNvPr>
          <p:cNvSpPr txBox="1"/>
          <p:nvPr/>
        </p:nvSpPr>
        <p:spPr>
          <a:xfrm>
            <a:off x="6350906" y="2882684"/>
            <a:ext cx="153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Same as the unpolarized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A8B6E923-5060-A0C4-CE2A-994EB3A0C9A1}"/>
              </a:ext>
            </a:extLst>
          </p:cNvPr>
          <p:cNvSpPr/>
          <p:nvPr/>
        </p:nvSpPr>
        <p:spPr>
          <a:xfrm rot="16200000">
            <a:off x="8730698" y="2212354"/>
            <a:ext cx="237623" cy="1198582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333E84-9BA5-28EF-7724-D2056B43B4F1}"/>
              </a:ext>
            </a:extLst>
          </p:cNvPr>
          <p:cNvSpPr txBox="1"/>
          <p:nvPr/>
        </p:nvSpPr>
        <p:spPr>
          <a:xfrm>
            <a:off x="7344740" y="2900880"/>
            <a:ext cx="3091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Transverse momentum dependence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B06C1D-2803-6BEE-E5DA-020D18B9FDD2}"/>
              </a:ext>
            </a:extLst>
          </p:cNvPr>
          <p:cNvSpPr txBox="1"/>
          <p:nvPr/>
        </p:nvSpPr>
        <p:spPr>
          <a:xfrm>
            <a:off x="3021460" y="3055214"/>
            <a:ext cx="153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dependence</a:t>
            </a:r>
          </a:p>
        </p:txBody>
      </p:sp>
      <p:pic>
        <p:nvPicPr>
          <p:cNvPr id="60" name="Picture 59" descr="\documentclass{article}&#10;\usepackage{amsmath,amssymb,xcolor,slashed}&#10;\pagestyle{empty}&#10;\begin{document}&#10;&#10;\begin{align*}&#10;    T_{F\, q/p}(x,x,\mu_0) = \mathcal{N}_q(x)f_{q/p}(x,\mu_0)&#10;\end{align*}&#10;\begin{align*}&#10;    \mathcal{N}_q(x) = N_q\frac{\left( \alpha_q+\beta_q \right)^{\left( \alpha_q+\beta_q \right)}}{\alpha_q^{\alpha_q} \beta_q^{\beta_q}}x^{\alpha_q}(1-x)^{\beta_q}&#10;\end{align*}&#10;&#10;\end{document}" title="IguanaTex Bitmap Display">
            <a:extLst>
              <a:ext uri="{FF2B5EF4-FFF2-40B4-BE49-F238E27FC236}">
                <a16:creationId xmlns:a16="http://schemas.microsoft.com/office/drawing/2014/main" id="{9B6BF6BA-4D9B-7393-135B-B9E73CB4B8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693782" y="4280162"/>
            <a:ext cx="3637280" cy="1239520"/>
          </a:xfrm>
          <a:prstGeom prst="rect">
            <a:avLst/>
          </a:prstGeom>
        </p:spPr>
      </p:pic>
      <p:pic>
        <p:nvPicPr>
          <p:cNvPr id="63" name="Picture 62" descr="\documentclass{article}&#10;\usepackage{amsmath,amssymb,xcolor,slashed}&#10;\pagestyle{empty}&#10;\begin{document}&#10;&#10;\begin{align*}&#10;&#9;U_{\rm NP}^{f_{1T}^\perp}\left(x, b, \zeta\right) = g_1^{f_{1T}^\perp}b^2+\frac{g_2}{4}\ln\left(\frac{\zeta}{\zeta_0}\right)\ln\left(\frac{b}{b_*}\right)&#10;\end{align*}&#10;&#10;\end{document}" title="IguanaTex Bitmap Display">
            <a:extLst>
              <a:ext uri="{FF2B5EF4-FFF2-40B4-BE49-F238E27FC236}">
                <a16:creationId xmlns:a16="http://schemas.microsoft.com/office/drawing/2014/main" id="{686F4BD2-B87C-F1D6-4715-6EFC273A1E7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602522" y="4280162"/>
            <a:ext cx="3881120" cy="48768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76C35074-4C0A-BAAF-E475-45547756F089}"/>
              </a:ext>
            </a:extLst>
          </p:cNvPr>
          <p:cNvSpPr txBox="1"/>
          <p:nvPr/>
        </p:nvSpPr>
        <p:spPr>
          <a:xfrm>
            <a:off x="8590842" y="5868432"/>
            <a:ext cx="2098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11 params in total</a:t>
            </a:r>
          </a:p>
        </p:txBody>
      </p:sp>
    </p:spTree>
    <p:extLst>
      <p:ext uri="{BB962C8B-B14F-4D97-AF65-F5344CB8AC3E}">
        <p14:creationId xmlns:p14="http://schemas.microsoft.com/office/powerpoint/2010/main" val="122609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10/39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Data description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table of mathematical equations&#10;&#10;Description automatically generated">
            <a:extLst>
              <a:ext uri="{FF2B5EF4-FFF2-40B4-BE49-F238E27FC236}">
                <a16:creationId xmlns:a16="http://schemas.microsoft.com/office/drawing/2014/main" id="{1BD13536-E698-971A-38D0-7409595DB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49" y="2091529"/>
            <a:ext cx="3487887" cy="3458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8EAE4-48BE-07CE-CF05-23FFA8090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148" y="719930"/>
            <a:ext cx="2474316" cy="31941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A5E64-4308-241A-B1B9-9627CDC55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450014"/>
            <a:ext cx="2513604" cy="1710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D4FCE7-BF56-4940-FF9B-88C2AFC0E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410" y="719938"/>
            <a:ext cx="2858018" cy="3194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06E63-2143-3B9E-6639-C4692DA5A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788" y="4148386"/>
            <a:ext cx="2673262" cy="2524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42A42E-99FA-08D3-639D-8D1A2E206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155" y="4148387"/>
            <a:ext cx="2673261" cy="2524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DC5142-A424-3BF9-1C6C-EE56459C56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3052" y="1407023"/>
            <a:ext cx="1681594" cy="20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82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11/39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Results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A14DDE3-2D2C-06FF-2687-D12D48965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76993"/>
            <a:ext cx="2708916" cy="27089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69B09B-3CF8-7016-9C9A-088B2C45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603" y="776993"/>
            <a:ext cx="2708916" cy="27089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22974D-79B3-5B74-4CB1-3259492F7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006" y="777000"/>
            <a:ext cx="2708909" cy="27089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D499F4-5874-CCCF-4931-DA9E534CF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16" y="3873932"/>
            <a:ext cx="2743200" cy="2743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2565F7B-B2AB-B421-DEE1-2F581461AE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603" y="3873932"/>
            <a:ext cx="2685265" cy="26852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D1B6278-B710-5CE3-1F2B-DBA6BC5C34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1006" y="3891077"/>
            <a:ext cx="2708910" cy="270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0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12/39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Controversies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CB523703-8F01-61A0-22BB-5CB7171BD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45566"/>
            <a:ext cx="5109117" cy="2579603"/>
          </a:xfrm>
          <a:prstGeom prst="rect">
            <a:avLst/>
          </a:prstGeom>
        </p:spPr>
      </p:pic>
      <p:pic>
        <p:nvPicPr>
          <p:cNvPr id="7" name="Picture 6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E6CA4A83-AD68-3C6B-A43D-631D78498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54" y="1145567"/>
            <a:ext cx="5109117" cy="2579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F6DE2B-62DC-8D2D-0382-960E8EF6197E}"/>
              </a:ext>
            </a:extLst>
          </p:cNvPr>
          <p:cNvSpPr txBox="1"/>
          <p:nvPr/>
        </p:nvSpPr>
        <p:spPr>
          <a:xfrm>
            <a:off x="582267" y="816861"/>
            <a:ext cx="5554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Comparison of different extractions shows a large difference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B35E12-D9B0-736C-2178-019DB3CC8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371" y="4304074"/>
            <a:ext cx="4274823" cy="2186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F954C6-F389-B6A4-A485-557298A1E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219" y="4304073"/>
            <a:ext cx="4274822" cy="2186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36C7F9-B173-5926-7951-3C1327AF125C}"/>
              </a:ext>
            </a:extLst>
          </p:cNvPr>
          <p:cNvSpPr txBox="1"/>
          <p:nvPr/>
        </p:nvSpPr>
        <p:spPr>
          <a:xfrm>
            <a:off x="639254" y="3884597"/>
            <a:ext cx="6668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New preliminary RHIC measurement is much smaller than previous one</a:t>
            </a:r>
          </a:p>
        </p:txBody>
      </p:sp>
    </p:spTree>
    <p:extLst>
      <p:ext uri="{BB962C8B-B14F-4D97-AF65-F5344CB8AC3E}">
        <p14:creationId xmlns:p14="http://schemas.microsoft.com/office/powerpoint/2010/main" val="2908871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Structure of nuclear matter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739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845C92-28C1-FA99-8741-8B69304BEFB5}"/>
              </a:ext>
            </a:extLst>
          </p:cNvPr>
          <p:cNvSpPr txBox="1"/>
          <p:nvPr/>
        </p:nvSpPr>
        <p:spPr>
          <a:xfrm>
            <a:off x="582267" y="816861"/>
            <a:ext cx="4382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medium modification via higher twist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9E255-14F5-0D50-41D9-5BFF7D9681DA}"/>
              </a:ext>
            </a:extLst>
          </p:cNvPr>
          <p:cNvSpPr txBox="1"/>
          <p:nvPr/>
        </p:nvSpPr>
        <p:spPr>
          <a:xfrm>
            <a:off x="582266" y="3982778"/>
            <a:ext cx="8489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LP TMD factorization cannot address how multiple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are correlated with one another</a:t>
            </a:r>
          </a:p>
        </p:txBody>
      </p:sp>
      <p:pic>
        <p:nvPicPr>
          <p:cNvPr id="12" name="Picture 11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2CD5E453-1EC1-DA17-E2D3-DBBB82BF1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2388" y="4336501"/>
            <a:ext cx="3351924" cy="2400143"/>
          </a:xfrm>
          <a:prstGeom prst="rect">
            <a:avLst/>
          </a:prstGeom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549D100A-DFC4-14B5-6246-58702674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13/39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B4F62DBF-2DFE-DEA2-CCC5-1FCE66837604}"/>
              </a:ext>
            </a:extLst>
          </p:cNvPr>
          <p:cNvSpPr/>
          <p:nvPr/>
        </p:nvSpPr>
        <p:spPr>
          <a:xfrm>
            <a:off x="7308744" y="4351264"/>
            <a:ext cx="310510" cy="2439254"/>
          </a:xfrm>
          <a:prstGeom prst="rightBrace">
            <a:avLst>
              <a:gd name="adj1" fmla="val 6205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8BF265-FD86-FF7C-FC9E-C0E106BBC4E4}"/>
              </a:ext>
            </a:extLst>
          </p:cNvPr>
          <p:cNvSpPr txBox="1"/>
          <p:nvPr/>
        </p:nvSpPr>
        <p:spPr>
          <a:xfrm>
            <a:off x="7609907" y="5071782"/>
            <a:ext cx="314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Eskola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Kolhinen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Ruuskanen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(1998)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0D8D85-DFF2-6EF1-0516-05C0E6227963}"/>
              </a:ext>
            </a:extLst>
          </p:cNvPr>
          <p:cNvSpPr txBox="1"/>
          <p:nvPr/>
        </p:nvSpPr>
        <p:spPr>
          <a:xfrm>
            <a:off x="7609907" y="5636874"/>
            <a:ext cx="314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Eskola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Paakkinen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Paukkunen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Salgado (2017) </a:t>
            </a:r>
          </a:p>
        </p:txBody>
      </p:sp>
      <p:pic>
        <p:nvPicPr>
          <p:cNvPr id="122" name="Picture 121" descr="Diagram&#10;&#10;Description automatically generated">
            <a:extLst>
              <a:ext uri="{FF2B5EF4-FFF2-40B4-BE49-F238E27FC236}">
                <a16:creationId xmlns:a16="http://schemas.microsoft.com/office/drawing/2014/main" id="{4134B870-20E0-531B-48EF-9A55DCB5D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0732" y="1360217"/>
            <a:ext cx="3617785" cy="2503635"/>
          </a:xfrm>
          <a:prstGeom prst="rect">
            <a:avLst/>
          </a:prstGeom>
        </p:spPr>
      </p:pic>
      <p:pic>
        <p:nvPicPr>
          <p:cNvPr id="123" name="Picture 122" descr="Diagram&#10;&#10;Description automatically generated">
            <a:extLst>
              <a:ext uri="{FF2B5EF4-FFF2-40B4-BE49-F238E27FC236}">
                <a16:creationId xmlns:a16="http://schemas.microsoft.com/office/drawing/2014/main" id="{B1FCDBA9-8C8B-F6B9-D5F0-7AAAB6BB90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4890" y="1369957"/>
            <a:ext cx="3617785" cy="2503635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22EC3B8D-3C85-CEBC-8865-2CDA933178CB}"/>
              </a:ext>
            </a:extLst>
          </p:cNvPr>
          <p:cNvSpPr/>
          <p:nvPr/>
        </p:nvSpPr>
        <p:spPr>
          <a:xfrm>
            <a:off x="3554809" y="1824006"/>
            <a:ext cx="269630" cy="187569"/>
          </a:xfrm>
          <a:prstGeom prst="rect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 descr="\documentclass{article}&#10;\usepackage{amsmath,amssymb,xcolor,slashed}&#10;\pagestyle{empty}&#10;\begin{document}&#10;&#10;\begin{align*}&#10;X&#10;\end{align*}&#10;&#10;\end{document}" title="IguanaTex Bitmap Display">
            <a:extLst>
              <a:ext uri="{FF2B5EF4-FFF2-40B4-BE49-F238E27FC236}">
                <a16:creationId xmlns:a16="http://schemas.microsoft.com/office/drawing/2014/main" id="{207C3DAC-DE70-0053-2467-64F413949F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598184" y="1846670"/>
            <a:ext cx="182880" cy="142240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7D738611-7534-5CB7-86B4-AFA7D3016B03}"/>
              </a:ext>
            </a:extLst>
          </p:cNvPr>
          <p:cNvSpPr/>
          <p:nvPr/>
        </p:nvSpPr>
        <p:spPr>
          <a:xfrm>
            <a:off x="7304313" y="1838051"/>
            <a:ext cx="269630" cy="187569"/>
          </a:xfrm>
          <a:prstGeom prst="rect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\documentclass{article}&#10;\usepackage{amsmath,amssymb,xcolor,slashed}&#10;\pagestyle{empty}&#10;\begin{document}&#10;&#10;\begin{align*}&#10;X&#10;\end{align*}&#10;&#10;\end{document}" title="IguanaTex Bitmap Display">
            <a:extLst>
              <a:ext uri="{FF2B5EF4-FFF2-40B4-BE49-F238E27FC236}">
                <a16:creationId xmlns:a16="http://schemas.microsoft.com/office/drawing/2014/main" id="{2F75E022-5342-FE41-E5A7-959604FD9B1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47688" y="1860715"/>
            <a:ext cx="182880" cy="14224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4247E5C1-7284-F428-E6C0-A92FEB038761}"/>
              </a:ext>
            </a:extLst>
          </p:cNvPr>
          <p:cNvSpPr/>
          <p:nvPr/>
        </p:nvSpPr>
        <p:spPr>
          <a:xfrm>
            <a:off x="3092327" y="2236504"/>
            <a:ext cx="1233321" cy="9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51C5DBA-E005-007A-0753-2452D4F5C7F9}"/>
              </a:ext>
            </a:extLst>
          </p:cNvPr>
          <p:cNvSpPr/>
          <p:nvPr/>
        </p:nvSpPr>
        <p:spPr>
          <a:xfrm>
            <a:off x="6687652" y="2246244"/>
            <a:ext cx="1233321" cy="9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 descr="A picture containing shape&#10;&#10;Description automatically generated">
            <a:extLst>
              <a:ext uri="{FF2B5EF4-FFF2-40B4-BE49-F238E27FC236}">
                <a16:creationId xmlns:a16="http://schemas.microsoft.com/office/drawing/2014/main" id="{9917390E-3FE3-7D67-23D1-4A183B13BE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881" r="6950"/>
          <a:stretch/>
        </p:blipFill>
        <p:spPr>
          <a:xfrm rot="19988448">
            <a:off x="6447431" y="2821549"/>
            <a:ext cx="480443" cy="635336"/>
          </a:xfrm>
          <a:prstGeom prst="rect">
            <a:avLst/>
          </a:prstGeom>
        </p:spPr>
      </p:pic>
      <p:pic>
        <p:nvPicPr>
          <p:cNvPr id="135" name="Picture 134" descr="A picture containing shape&#10;&#10;Description automatically generated">
            <a:extLst>
              <a:ext uri="{FF2B5EF4-FFF2-40B4-BE49-F238E27FC236}">
                <a16:creationId xmlns:a16="http://schemas.microsoft.com/office/drawing/2014/main" id="{4990D2A2-796B-6C36-A000-D63ACDD71A4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881" r="6950"/>
          <a:stretch/>
        </p:blipFill>
        <p:spPr>
          <a:xfrm rot="19988448">
            <a:off x="7790557" y="2809529"/>
            <a:ext cx="480443" cy="635336"/>
          </a:xfrm>
          <a:prstGeom prst="rect">
            <a:avLst/>
          </a:prstGeom>
        </p:spPr>
      </p:pic>
      <p:pic>
        <p:nvPicPr>
          <p:cNvPr id="137" name="Picture 136" descr="\documentclass{article}&#10;\usepackage{amsmath,amssymb,xcolor,slashed}&#10;\pagestyle{empty}&#10;\begin{document}&#10;&#10;\begin{align*}&#10;d\sigma\sim&#10;\end{align*}&#10;&#10;\end{document}" title="IguanaTex Bitmap Display">
            <a:extLst>
              <a:ext uri="{FF2B5EF4-FFF2-40B4-BE49-F238E27FC236}">
                <a16:creationId xmlns:a16="http://schemas.microsoft.com/office/drawing/2014/main" id="{FA9C5E74-E1F6-86B9-ECA8-CDC944A9424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450400" y="2499574"/>
            <a:ext cx="426720" cy="142240"/>
          </a:xfrm>
          <a:prstGeom prst="rect">
            <a:avLst/>
          </a:prstGeom>
        </p:spPr>
      </p:pic>
      <p:pic>
        <p:nvPicPr>
          <p:cNvPr id="139" name="Picture 138" descr="\documentclass{article}&#10;\usepackage{amsmath,amssymb,xcolor,slashed}&#10;\pagestyle{empty}&#10;\begin{document}&#10;&#10;\begin{align*}&#10;\dfrac{m^2}{Q^2}&#10;\end{align*}&#10;&#10;\end{document}" title="IguanaTex Bitmap Display">
            <a:extLst>
              <a:ext uri="{FF2B5EF4-FFF2-40B4-BE49-F238E27FC236}">
                <a16:creationId xmlns:a16="http://schemas.microsoft.com/office/drawing/2014/main" id="{9CB4DF84-3029-174A-600D-41916C8ED84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320939" y="2093563"/>
            <a:ext cx="284480" cy="48768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DBF12F3-C7C9-DDC7-D932-4BFDB793E5F0}"/>
              </a:ext>
            </a:extLst>
          </p:cNvPr>
          <p:cNvSpPr txBox="1"/>
          <p:nvPr/>
        </p:nvSpPr>
        <p:spPr>
          <a:xfrm>
            <a:off x="9182675" y="2171751"/>
            <a:ext cx="2063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Power suppressed by</a:t>
            </a:r>
          </a:p>
        </p:txBody>
      </p:sp>
      <p:pic>
        <p:nvPicPr>
          <p:cNvPr id="142" name="Picture 141" descr="\documentclass{article}&#10;\usepackage{amsmath,amssymb,xcolor,slashed}&#10;\pagestyle{empty}&#10;\begin{document}&#10;&#10;\begin{align*}&#10;A^\#&#10;\end{align*}&#10;&#10;\end{document}" title="IguanaTex Bitmap Display">
            <a:extLst>
              <a:ext uri="{FF2B5EF4-FFF2-40B4-BE49-F238E27FC236}">
                <a16:creationId xmlns:a16="http://schemas.microsoft.com/office/drawing/2014/main" id="{D5246927-37FE-F6E6-4ABF-96BA3657122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249169" y="2769292"/>
            <a:ext cx="264160" cy="182880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577D1055-1411-2C70-2F43-BB40A86C5988}"/>
              </a:ext>
            </a:extLst>
          </p:cNvPr>
          <p:cNvSpPr txBox="1"/>
          <p:nvPr/>
        </p:nvSpPr>
        <p:spPr>
          <a:xfrm>
            <a:off x="9214664" y="2715428"/>
            <a:ext cx="2117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enhancement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E9DF874-5C35-197D-B50E-DB0052E5789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0EA50AC-9986-13FF-4040-5694E1138ADC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modifications to collinear PDFs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020A73-FC84-034F-3C26-2A882CDAF34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518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845C92-28C1-FA99-8741-8B69304BEFB5}"/>
              </a:ext>
            </a:extLst>
          </p:cNvPr>
          <p:cNvSpPr txBox="1"/>
          <p:nvPr/>
        </p:nvSpPr>
        <p:spPr>
          <a:xfrm>
            <a:off x="582267" y="816861"/>
            <a:ext cx="4382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medium modification via higher twist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9E255-14F5-0D50-41D9-5BFF7D9681DA}"/>
              </a:ext>
            </a:extLst>
          </p:cNvPr>
          <p:cNvSpPr txBox="1"/>
          <p:nvPr/>
        </p:nvSpPr>
        <p:spPr>
          <a:xfrm>
            <a:off x="582266" y="3982778"/>
            <a:ext cx="8489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LP TMD factorization cannot address how multiple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are correlated with one another</a:t>
            </a:r>
          </a:p>
        </p:txBody>
      </p:sp>
      <p:pic>
        <p:nvPicPr>
          <p:cNvPr id="12" name="Picture 11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2CD5E453-1EC1-DA17-E2D3-DBBB82BF1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8517" y="4343736"/>
            <a:ext cx="3351924" cy="2400143"/>
          </a:xfrm>
          <a:prstGeom prst="rect">
            <a:avLst/>
          </a:prstGeom>
        </p:spPr>
      </p:pic>
      <p:pic>
        <p:nvPicPr>
          <p:cNvPr id="14" name="Picture 13" descr="\documentclass{article}&#10;\usepackage{amsmath,xcolor,slashed}&#10;\pagestyle{empty}&#10;\begin{document}&#10;&#10;\begin{align*}&#10;R^A_i(x,Q) = \frac{f_{i/p}^A(x;Q)}{f_{i/p}(x;Q)}&#10;\end{align*}&#10;&#10;\end{document}" title="IguanaTex Bitmap Display">
            <a:extLst>
              <a:ext uri="{FF2B5EF4-FFF2-40B4-BE49-F238E27FC236}">
                <a16:creationId xmlns:a16="http://schemas.microsoft.com/office/drawing/2014/main" id="{1E19084D-BF55-B7AF-3264-E48B9433E4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40305" y="4629536"/>
            <a:ext cx="2194560" cy="640080"/>
          </a:xfrm>
          <a:prstGeom prst="rect">
            <a:avLst/>
          </a:prstGeom>
        </p:spPr>
      </p:pic>
      <p:pic>
        <p:nvPicPr>
          <p:cNvPr id="27" name="Picture 26" descr="\documentclass{article}&#10;\usepackage{amsmath,xcolor,slashed}&#10;\pagestyle{empty}&#10;\begin{document}&#10;&#10;\begin{equation*}&#10;R_i^A(x,Q^2_0) = &#10;\left\{&#10;\begin{array}{ll}&#10;a_0 + a_1(x-x_a)^2  &amp; x \leq x_a \\&#10;b_0 + b_1x^\alpha + b_2x^{2\alpha} + b_3x^{3\alpha} &amp; x_a \leq x \leq x_e \\&#10;c_0 + \left(c_1-c_2x \right) \left(1-x\right)^{-\beta} &amp; x_e \leq x \leq 1,&#10;\end{array}&#10;\right.  &#10;\end{equation*}&#10;&#10;\end{document}" title="IguanaTex Bitmap Display">
            <a:extLst>
              <a:ext uri="{FF2B5EF4-FFF2-40B4-BE49-F238E27FC236}">
                <a16:creationId xmlns:a16="http://schemas.microsoft.com/office/drawing/2014/main" id="{96141195-5522-418E-1F6B-8C3530F22A6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28065" y="5517210"/>
            <a:ext cx="5019040" cy="751840"/>
          </a:xfrm>
          <a:prstGeom prst="rect">
            <a:avLst/>
          </a:prstGeom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549D100A-DFC4-14B5-6246-58702674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14/39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B4F62DBF-2DFE-DEA2-CCC5-1FCE66837604}"/>
              </a:ext>
            </a:extLst>
          </p:cNvPr>
          <p:cNvSpPr/>
          <p:nvPr/>
        </p:nvSpPr>
        <p:spPr>
          <a:xfrm>
            <a:off x="8850441" y="4336501"/>
            <a:ext cx="310510" cy="2439254"/>
          </a:xfrm>
          <a:prstGeom prst="rightBrace">
            <a:avLst>
              <a:gd name="adj1" fmla="val 6205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B6945D-2D63-7E76-8BCB-5D94AB753600}"/>
              </a:ext>
            </a:extLst>
          </p:cNvPr>
          <p:cNvSpPr txBox="1"/>
          <p:nvPr/>
        </p:nvSpPr>
        <p:spPr>
          <a:xfrm>
            <a:off x="9283883" y="5087053"/>
            <a:ext cx="260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modifications are absorbed into the non-perturbative parameterization.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8BF265-FD86-FF7C-FC9E-C0E106BBC4E4}"/>
              </a:ext>
            </a:extLst>
          </p:cNvPr>
          <p:cNvSpPr txBox="1"/>
          <p:nvPr/>
        </p:nvSpPr>
        <p:spPr>
          <a:xfrm>
            <a:off x="9046464" y="3898949"/>
            <a:ext cx="314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Eskola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Kolhinen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Ruuskanen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(1998)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0D8D85-DFF2-6EF1-0516-05C0E6227963}"/>
              </a:ext>
            </a:extLst>
          </p:cNvPr>
          <p:cNvSpPr txBox="1"/>
          <p:nvPr/>
        </p:nvSpPr>
        <p:spPr>
          <a:xfrm>
            <a:off x="9046464" y="4464041"/>
            <a:ext cx="314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Eskola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Paakkinen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Paukkunen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Salgado (2017) </a:t>
            </a:r>
          </a:p>
        </p:txBody>
      </p:sp>
      <p:pic>
        <p:nvPicPr>
          <p:cNvPr id="122" name="Picture 121" descr="Diagram&#10;&#10;Description automatically generated">
            <a:extLst>
              <a:ext uri="{FF2B5EF4-FFF2-40B4-BE49-F238E27FC236}">
                <a16:creationId xmlns:a16="http://schemas.microsoft.com/office/drawing/2014/main" id="{4134B870-20E0-531B-48EF-9A55DCB5D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0732" y="1360217"/>
            <a:ext cx="3617785" cy="2503635"/>
          </a:xfrm>
          <a:prstGeom prst="rect">
            <a:avLst/>
          </a:prstGeom>
        </p:spPr>
      </p:pic>
      <p:pic>
        <p:nvPicPr>
          <p:cNvPr id="123" name="Picture 122" descr="Diagram&#10;&#10;Description automatically generated">
            <a:extLst>
              <a:ext uri="{FF2B5EF4-FFF2-40B4-BE49-F238E27FC236}">
                <a16:creationId xmlns:a16="http://schemas.microsoft.com/office/drawing/2014/main" id="{B1FCDBA9-8C8B-F6B9-D5F0-7AAAB6BB90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4890" y="1369957"/>
            <a:ext cx="3617785" cy="2503635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22EC3B8D-3C85-CEBC-8865-2CDA933178CB}"/>
              </a:ext>
            </a:extLst>
          </p:cNvPr>
          <p:cNvSpPr/>
          <p:nvPr/>
        </p:nvSpPr>
        <p:spPr>
          <a:xfrm>
            <a:off x="3554809" y="1824006"/>
            <a:ext cx="269630" cy="187569"/>
          </a:xfrm>
          <a:prstGeom prst="rect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 descr="\documentclass{article}&#10;\usepackage{amsmath,amssymb,xcolor,slashed}&#10;\pagestyle{empty}&#10;\begin{document}&#10;&#10;\begin{align*}&#10;X&#10;\end{align*}&#10;&#10;\end{document}" title="IguanaTex Bitmap Display">
            <a:extLst>
              <a:ext uri="{FF2B5EF4-FFF2-40B4-BE49-F238E27FC236}">
                <a16:creationId xmlns:a16="http://schemas.microsoft.com/office/drawing/2014/main" id="{207C3DAC-DE70-0053-2467-64F413949F9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98184" y="1846670"/>
            <a:ext cx="182880" cy="142240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7D738611-7534-5CB7-86B4-AFA7D3016B03}"/>
              </a:ext>
            </a:extLst>
          </p:cNvPr>
          <p:cNvSpPr/>
          <p:nvPr/>
        </p:nvSpPr>
        <p:spPr>
          <a:xfrm>
            <a:off x="7304313" y="1838051"/>
            <a:ext cx="269630" cy="187569"/>
          </a:xfrm>
          <a:prstGeom prst="rect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\documentclass{article}&#10;\usepackage{amsmath,amssymb,xcolor,slashed}&#10;\pagestyle{empty}&#10;\begin{document}&#10;&#10;\begin{align*}&#10;X&#10;\end{align*}&#10;&#10;\end{document}" title="IguanaTex Bitmap Display">
            <a:extLst>
              <a:ext uri="{FF2B5EF4-FFF2-40B4-BE49-F238E27FC236}">
                <a16:creationId xmlns:a16="http://schemas.microsoft.com/office/drawing/2014/main" id="{2F75E022-5342-FE41-E5A7-959604FD9B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347688" y="1860715"/>
            <a:ext cx="182880" cy="14224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4247E5C1-7284-F428-E6C0-A92FEB038761}"/>
              </a:ext>
            </a:extLst>
          </p:cNvPr>
          <p:cNvSpPr/>
          <p:nvPr/>
        </p:nvSpPr>
        <p:spPr>
          <a:xfrm>
            <a:off x="3092327" y="2236504"/>
            <a:ext cx="1233321" cy="9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51C5DBA-E005-007A-0753-2452D4F5C7F9}"/>
              </a:ext>
            </a:extLst>
          </p:cNvPr>
          <p:cNvSpPr/>
          <p:nvPr/>
        </p:nvSpPr>
        <p:spPr>
          <a:xfrm>
            <a:off x="6687652" y="2246244"/>
            <a:ext cx="1233321" cy="9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 descr="A picture containing shape&#10;&#10;Description automatically generated">
            <a:extLst>
              <a:ext uri="{FF2B5EF4-FFF2-40B4-BE49-F238E27FC236}">
                <a16:creationId xmlns:a16="http://schemas.microsoft.com/office/drawing/2014/main" id="{9917390E-3FE3-7D67-23D1-4A183B13BE7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881" r="6950"/>
          <a:stretch/>
        </p:blipFill>
        <p:spPr>
          <a:xfrm rot="19988448">
            <a:off x="6447431" y="2821549"/>
            <a:ext cx="480443" cy="635336"/>
          </a:xfrm>
          <a:prstGeom prst="rect">
            <a:avLst/>
          </a:prstGeom>
        </p:spPr>
      </p:pic>
      <p:pic>
        <p:nvPicPr>
          <p:cNvPr id="135" name="Picture 134" descr="A picture containing shape&#10;&#10;Description automatically generated">
            <a:extLst>
              <a:ext uri="{FF2B5EF4-FFF2-40B4-BE49-F238E27FC236}">
                <a16:creationId xmlns:a16="http://schemas.microsoft.com/office/drawing/2014/main" id="{4990D2A2-796B-6C36-A000-D63ACDD71A4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881" r="6950"/>
          <a:stretch/>
        </p:blipFill>
        <p:spPr>
          <a:xfrm rot="19988448">
            <a:off x="7790557" y="2809529"/>
            <a:ext cx="480443" cy="635336"/>
          </a:xfrm>
          <a:prstGeom prst="rect">
            <a:avLst/>
          </a:prstGeom>
        </p:spPr>
      </p:pic>
      <p:pic>
        <p:nvPicPr>
          <p:cNvPr id="137" name="Picture 136" descr="\documentclass{article}&#10;\usepackage{amsmath,amssymb,xcolor,slashed}&#10;\pagestyle{empty}&#10;\begin{document}&#10;&#10;\begin{align*}&#10;d\sigma\sim&#10;\end{align*}&#10;&#10;\end{document}" title="IguanaTex Bitmap Display">
            <a:extLst>
              <a:ext uri="{FF2B5EF4-FFF2-40B4-BE49-F238E27FC236}">
                <a16:creationId xmlns:a16="http://schemas.microsoft.com/office/drawing/2014/main" id="{FA9C5E74-E1F6-86B9-ECA8-CDC944A9424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450400" y="2499574"/>
            <a:ext cx="426720" cy="14224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DEA5DF8-132D-EF95-A755-97DDDC442381}"/>
              </a:ext>
            </a:extLst>
          </p:cNvPr>
          <p:cNvCxnSpPr>
            <a:cxnSpLocks/>
          </p:cNvCxnSpPr>
          <p:nvPr/>
        </p:nvCxnSpPr>
        <p:spPr>
          <a:xfrm>
            <a:off x="5561081" y="1257304"/>
            <a:ext cx="3511010" cy="2546715"/>
          </a:xfrm>
          <a:prstGeom prst="straightConnector1">
            <a:avLst/>
          </a:prstGeom>
          <a:ln w="254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C6F07C0-58C6-DFEE-9BEB-678371E470C9}"/>
              </a:ext>
            </a:extLst>
          </p:cNvPr>
          <p:cNvCxnSpPr>
            <a:cxnSpLocks/>
          </p:cNvCxnSpPr>
          <p:nvPr/>
        </p:nvCxnSpPr>
        <p:spPr>
          <a:xfrm flipH="1">
            <a:off x="5656523" y="1254264"/>
            <a:ext cx="3345374" cy="2549755"/>
          </a:xfrm>
          <a:prstGeom prst="straightConnector1">
            <a:avLst/>
          </a:prstGeom>
          <a:ln w="254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0A63E-4241-3879-A29E-42B252ED4203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639CBC-1EC5-F4C2-810E-27424E12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Method of treating nuclear modifications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962C13-3361-BBA7-0D46-D649F7ECAE9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602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C19156-18C2-8BB6-A753-E2B6B5CEB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17" y="1448971"/>
            <a:ext cx="2767888" cy="1842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033EB5-AC7C-4A3E-4E39-123B99498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688" y="3917736"/>
            <a:ext cx="4268642" cy="2845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6510A2-63E1-82AA-C341-D8C9C97BF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627" y="947305"/>
            <a:ext cx="4268639" cy="2845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C4E8C0-FFE7-36BB-7DDD-F345C6AC347D}"/>
              </a:ext>
            </a:extLst>
          </p:cNvPr>
          <p:cNvSpPr txBox="1"/>
          <p:nvPr/>
        </p:nvSpPr>
        <p:spPr>
          <a:xfrm>
            <a:off x="582267" y="816861"/>
            <a:ext cx="9592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Ejected quark undergoes multiple scattering in the nuclear medium, modifies the fragmentation functions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2FC6247-D6BC-0457-99A6-B377446B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15/39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0E161-DE14-9EF3-5DA2-6841577488E6}"/>
              </a:ext>
            </a:extLst>
          </p:cNvPr>
          <p:cNvSpPr txBox="1"/>
          <p:nvPr/>
        </p:nvSpPr>
        <p:spPr>
          <a:xfrm>
            <a:off x="582267" y="3703053"/>
            <a:ext cx="11574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Simultaneous extraction from hadroproduction in p-A collisions from PHENIX and STAR, and Semi-Inclusive DIS (collinear)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from HERMES</a:t>
            </a:r>
          </a:p>
        </p:txBody>
      </p:sp>
      <p:pic>
        <p:nvPicPr>
          <p:cNvPr id="17" name="Picture 16" descr="\documentclass{article}&#10;\usepackage{amsmath,xcolor,slashed}&#10;\pagestyle{empty}&#10;\begin{document}&#10;&#10;\begin{eqnarray*}&#10;D_{i}^{h}(z,Q_{0})=\tilde{N}_{i}z^{\alpha_{i}}(1-z)^{\beta_{i}}\Big[1+\gamma_{i}(1-z)^{\delta_{i}}\Big]&#10;\end{eqnarray*}&#10;&#10;\end{document}" title="IguanaTex Bitmap Display">
            <a:extLst>
              <a:ext uri="{FF2B5EF4-FFF2-40B4-BE49-F238E27FC236}">
                <a16:creationId xmlns:a16="http://schemas.microsoft.com/office/drawing/2014/main" id="{24355C02-CD45-558E-FEB4-3966B2F439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4788" y="4782593"/>
            <a:ext cx="3378200" cy="320040"/>
          </a:xfrm>
          <a:prstGeom prst="rect">
            <a:avLst/>
          </a:prstGeom>
        </p:spPr>
      </p:pic>
      <p:pic>
        <p:nvPicPr>
          <p:cNvPr id="19" name="Picture 18" descr="\documentclass{article}&#10;\usepackage{amsmath,xcolor,slashed}&#10;\pagestyle{empty}&#10;\begin{document}&#10;&#10;\begin{eqnarray*}&#10;\tilde{N}_{i}&amp;\to&amp;\tilde{N}_{i}\Big[1+N_{i,1}(1-A^{N_{i,2}})\Big] \nonumber \\&#10;c_{i}&amp;\to&amp;c_{i}+c_{i,1}(1-A^{c_{i,2}})&#10;\end{eqnarray*}&#10;&#10;\end{document}" title="IguanaTex Bitmap Display">
            <a:extLst>
              <a:ext uri="{FF2B5EF4-FFF2-40B4-BE49-F238E27FC236}">
                <a16:creationId xmlns:a16="http://schemas.microsoft.com/office/drawing/2014/main" id="{FD9217C1-7909-ED42-14AF-1B54012B2E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91508" y="5187341"/>
            <a:ext cx="2524760" cy="5867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EBE0CA-D89D-931A-600D-84E330F1FCD4}"/>
              </a:ext>
            </a:extLst>
          </p:cNvPr>
          <p:cNvSpPr txBox="1"/>
          <p:nvPr/>
        </p:nvSpPr>
        <p:spPr>
          <a:xfrm>
            <a:off x="8712329" y="1211097"/>
            <a:ext cx="3443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D. de Florian and R. </a:t>
            </a:r>
            <a:r>
              <a:rPr lang="en-US" sz="1600" b="0" i="0" u="none" strike="noStrike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Sassot</a:t>
            </a:r>
            <a:r>
              <a:rPr lang="en-US" sz="16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(2004)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Zurita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(2021)</a:t>
            </a:r>
          </a:p>
          <a:p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F89A6-27D0-D39C-7340-E257F402A21E}"/>
              </a:ext>
            </a:extLst>
          </p:cNvPr>
          <p:cNvSpPr txBox="1"/>
          <p:nvPr/>
        </p:nvSpPr>
        <p:spPr>
          <a:xfrm>
            <a:off x="8569235" y="4253695"/>
            <a:ext cx="35870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Abelev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(STAR) (2010) 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Adams et al. (STAR) (2006) 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Adare et al. (2013) </a:t>
            </a:r>
          </a:p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Airapetian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(HERMES) (2007)</a:t>
            </a:r>
          </a:p>
          <a:p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58EEDA3-9E29-F78B-023F-43DE9DFF9C2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C9BFB5-05F5-885D-F0DE-911524BA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treatment of medium modifications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C1B633-1E37-F9FD-5418-B1D6B0080A2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5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C4D1426-F3C3-89AB-4A76-4869BE39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Background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E7B716-3C8E-7DA6-9255-5FDD0BCE452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076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C71180D-EE7C-1485-D82C-59259E228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66" y="1244319"/>
            <a:ext cx="3954745" cy="2682867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A16F8406-EF81-FE4F-70BB-44CF4A952178}"/>
              </a:ext>
            </a:extLst>
          </p:cNvPr>
          <p:cNvSpPr/>
          <p:nvPr/>
        </p:nvSpPr>
        <p:spPr>
          <a:xfrm rot="16200000">
            <a:off x="2637934" y="3716700"/>
            <a:ext cx="205230" cy="652709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22ACA58-AAAB-61EC-BEA9-4B50CAEF8140}"/>
              </a:ext>
            </a:extLst>
          </p:cNvPr>
          <p:cNvSpPr/>
          <p:nvPr/>
        </p:nvSpPr>
        <p:spPr>
          <a:xfrm rot="16200000">
            <a:off x="3325319" y="3705844"/>
            <a:ext cx="241721" cy="712229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CC21CAE6-230B-9FEC-AFBD-6D0C15B4CA58}"/>
              </a:ext>
            </a:extLst>
          </p:cNvPr>
          <p:cNvSpPr/>
          <p:nvPr/>
        </p:nvSpPr>
        <p:spPr>
          <a:xfrm rot="16200000">
            <a:off x="4254628" y="3515937"/>
            <a:ext cx="177397" cy="1082069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F8676F3-74FB-9FFC-EDE1-034B21F792CE}"/>
              </a:ext>
            </a:extLst>
          </p:cNvPr>
          <p:cNvCxnSpPr>
            <a:cxnSpLocks/>
          </p:cNvCxnSpPr>
          <p:nvPr/>
        </p:nvCxnSpPr>
        <p:spPr>
          <a:xfrm flipV="1">
            <a:off x="3066902" y="2672056"/>
            <a:ext cx="0" cy="12241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DD8AC30-DB8C-5991-2B8B-0DD12E2CD12A}"/>
              </a:ext>
            </a:extLst>
          </p:cNvPr>
          <p:cNvCxnSpPr>
            <a:cxnSpLocks/>
          </p:cNvCxnSpPr>
          <p:nvPr/>
        </p:nvCxnSpPr>
        <p:spPr>
          <a:xfrm flipV="1">
            <a:off x="3802292" y="2187976"/>
            <a:ext cx="0" cy="170821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F227D17-B414-A326-3BD4-0244473DA9AB}"/>
              </a:ext>
            </a:extLst>
          </p:cNvPr>
          <p:cNvCxnSpPr>
            <a:cxnSpLocks/>
          </p:cNvCxnSpPr>
          <p:nvPr/>
        </p:nvCxnSpPr>
        <p:spPr>
          <a:xfrm flipV="1">
            <a:off x="4884361" y="1436459"/>
            <a:ext cx="0" cy="251966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B813C7-2C13-CEAB-BAFF-0952B758408D}"/>
              </a:ext>
            </a:extLst>
          </p:cNvPr>
          <p:cNvCxnSpPr>
            <a:cxnSpLocks/>
          </p:cNvCxnSpPr>
          <p:nvPr/>
        </p:nvCxnSpPr>
        <p:spPr>
          <a:xfrm flipV="1">
            <a:off x="2414194" y="2877287"/>
            <a:ext cx="0" cy="1049899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F0F0645-D326-37D1-E22B-40CF4021DF33}"/>
              </a:ext>
            </a:extLst>
          </p:cNvPr>
          <p:cNvSpPr txBox="1"/>
          <p:nvPr/>
        </p:nvSpPr>
        <p:spPr>
          <a:xfrm>
            <a:off x="1954176" y="4084329"/>
            <a:ext cx="930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Intrinsic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C92A4D-8470-A694-41CB-5C19E9CF25FC}"/>
              </a:ext>
            </a:extLst>
          </p:cNvPr>
          <p:cNvSpPr txBox="1"/>
          <p:nvPr/>
        </p:nvSpPr>
        <p:spPr>
          <a:xfrm>
            <a:off x="2812497" y="4084329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FE02CE-D35D-D77E-E01B-AA85A0854E92}"/>
              </a:ext>
            </a:extLst>
          </p:cNvPr>
          <p:cNvSpPr txBox="1"/>
          <p:nvPr/>
        </p:nvSpPr>
        <p:spPr>
          <a:xfrm>
            <a:off x="3742919" y="4097584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4453F0-647B-3F9C-38A2-B3173367ED74}"/>
              </a:ext>
            </a:extLst>
          </p:cNvPr>
          <p:cNvSpPr txBox="1"/>
          <p:nvPr/>
        </p:nvSpPr>
        <p:spPr>
          <a:xfrm>
            <a:off x="306677" y="1075246"/>
            <a:ext cx="820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Interaction between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interact with the nuclear medium via Glauber exchange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7034DEDF-9C4D-5968-94E1-9F626F6158EB}"/>
              </a:ext>
            </a:extLst>
          </p:cNvPr>
          <p:cNvSpPr/>
          <p:nvPr/>
        </p:nvSpPr>
        <p:spPr>
          <a:xfrm rot="16200000">
            <a:off x="2696062" y="3743140"/>
            <a:ext cx="205230" cy="1521559"/>
          </a:xfrm>
          <a:prstGeom prst="leftBrace">
            <a:avLst/>
          </a:prstGeom>
          <a:ln w="25400" cap="flat">
            <a:solidFill>
              <a:srgbClr val="C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67472691-8FCA-C679-E434-9B5E8EA02990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16/39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E4DF41-EA1D-553C-6CF7-1DD2887A004F}"/>
              </a:ext>
            </a:extLst>
          </p:cNvPr>
          <p:cNvSpPr txBox="1"/>
          <p:nvPr/>
        </p:nvSpPr>
        <p:spPr>
          <a:xfrm>
            <a:off x="1969739" y="4596416"/>
            <a:ext cx="1832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intrinsic</a:t>
            </a:r>
          </a:p>
        </p:txBody>
      </p:sp>
      <p:pic>
        <p:nvPicPr>
          <p:cNvPr id="44" name="Picture 43" descr="\documentclass{article}&#10;\usepackage{amsmath,xcolor,slashed}&#10;\pagestyle{empty}&#10;\begin{document}&#10;&#10;\begin{align*}&#10;k_T&#10;\end{align*}&#10;&#10;\end{document}" title="IguanaTex Bitmap Display">
            <a:extLst>
              <a:ext uri="{FF2B5EF4-FFF2-40B4-BE49-F238E27FC236}">
                <a16:creationId xmlns:a16="http://schemas.microsoft.com/office/drawing/2014/main" id="{558BEE88-13C5-861D-C696-E9D2C1FB321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92620" y="4705766"/>
            <a:ext cx="172040" cy="154836"/>
          </a:xfrm>
          <a:prstGeom prst="rect">
            <a:avLst/>
          </a:prstGeom>
        </p:spPr>
      </p:pic>
      <p:pic>
        <p:nvPicPr>
          <p:cNvPr id="3" name="Picture 2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D8C654BF-96BE-A6FE-E8B4-7431B1B1E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254" y="1605372"/>
            <a:ext cx="5114061" cy="2321814"/>
          </a:xfrm>
          <a:prstGeom prst="rect">
            <a:avLst/>
          </a:prstGeom>
        </p:spPr>
      </p:pic>
      <p:pic>
        <p:nvPicPr>
          <p:cNvPr id="4" name="Picture 3" descr="A picture containing diagram, text, line&#10;&#10;Description automatically generated">
            <a:extLst>
              <a:ext uri="{FF2B5EF4-FFF2-40B4-BE49-F238E27FC236}">
                <a16:creationId xmlns:a16="http://schemas.microsoft.com/office/drawing/2014/main" id="{DFFE26CF-FDDB-88E0-1915-2124D4301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5032" y="3899186"/>
            <a:ext cx="2984155" cy="2197336"/>
          </a:xfrm>
          <a:prstGeom prst="rect">
            <a:avLst/>
          </a:prstGeom>
        </p:spPr>
      </p:pic>
      <p:pic>
        <p:nvPicPr>
          <p:cNvPr id="5" name="Picture 4" descr="\documentclass{article}&#10;\usepackage{amsmath,amssymb,xcolor,slashed}&#10;\pagestyle{empty}&#10;\begin{document}&#10;&#10;\begin{align*}&#10;\sigma_{\rm Heavy}/\sigma_{\rm Light}&#10;\end{align*}&#10;&#10;\end{document}" title="IguanaTex Bitmap Display">
            <a:extLst>
              <a:ext uri="{FF2B5EF4-FFF2-40B4-BE49-F238E27FC236}">
                <a16:creationId xmlns:a16="http://schemas.microsoft.com/office/drawing/2014/main" id="{62A79F51-2B94-715C-2F1C-521BE60A46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04530" y="1436459"/>
            <a:ext cx="1137920" cy="22352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6828499-A9EB-E1BC-67EF-AEADCEA39D7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ADFFE5-2592-3804-D2A4-7A2DF340D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Effective treatment of the transverse momentum broadening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EE81CD-43A4-AF2B-7403-740B7CEE388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804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>
            <a:extLst>
              <a:ext uri="{FF2B5EF4-FFF2-40B4-BE49-F238E27FC236}">
                <a16:creationId xmlns:a16="http://schemas.microsoft.com/office/drawing/2014/main" id="{D527047F-0169-1D61-448A-DD3AD630FA3B}"/>
              </a:ext>
            </a:extLst>
          </p:cNvPr>
          <p:cNvSpPr txBox="1"/>
          <p:nvPr/>
        </p:nvSpPr>
        <p:spPr>
          <a:xfrm>
            <a:off x="7953799" y="4035102"/>
            <a:ext cx="42382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Airapetian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(HERMES), </a:t>
            </a:r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. Phys. B 780, 1 (2007)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Dudek et al., Eur. Phys. J. A 48, 187 (2012)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Burkert, in CLAS 12 RICH Detector Workshop (2008)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Alde et al., Phys. Rev. Lett. 64, 2479 (1990)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Vasilev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</a:t>
            </a:r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NuSea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), Phys. Rev. Lett. 83, 2304 (1999)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Leung (PHENIX), </a:t>
            </a:r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PoS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HardProbes2018, 160 (2018)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Khachatryan et al. (CMS), Phys. Lett. B 759, 36 (2016)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Aad</a:t>
            </a:r>
            <a:r>
              <a:rPr lang="en-US" sz="12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(ATLAS), Phys. Rev. C 92, 044915 (2015) </a:t>
            </a: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sz="12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506BC8-C62C-E007-0E0F-CBB16C7207E0}"/>
              </a:ext>
            </a:extLst>
          </p:cNvPr>
          <p:cNvSpPr txBox="1"/>
          <p:nvPr/>
        </p:nvSpPr>
        <p:spPr>
          <a:xfrm>
            <a:off x="330730" y="906672"/>
            <a:ext cx="3445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Semi-Inclusive DIS for e-A collisions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F15F89-FF03-89B1-D3E5-3042042BFC2E}"/>
              </a:ext>
            </a:extLst>
          </p:cNvPr>
          <p:cNvSpPr txBox="1"/>
          <p:nvPr/>
        </p:nvSpPr>
        <p:spPr>
          <a:xfrm>
            <a:off x="4373271" y="906672"/>
            <a:ext cx="3667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Drell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-Yan production in p-A collusions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4E2C6F-CA5F-5E42-FC6F-7CC9B331B7D3}"/>
              </a:ext>
            </a:extLst>
          </p:cNvPr>
          <p:cNvSpPr txBox="1"/>
          <p:nvPr/>
        </p:nvSpPr>
        <p:spPr>
          <a:xfrm>
            <a:off x="288852" y="3645797"/>
            <a:ext cx="1729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Multiplicity ratio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C0F7EC7-23C6-9CF6-B6D0-72856D705E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994" y="1395637"/>
            <a:ext cx="3897225" cy="231977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101B1C8-00E8-247D-7EE2-008DB78854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8060" y="1395637"/>
            <a:ext cx="3134834" cy="23197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6EADC70-5846-C5B0-B211-8C8F2024A4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3799" y="1077305"/>
            <a:ext cx="4035626" cy="302890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BF7D53A-1172-9FC5-FBA6-01D8EFA4C3F2}"/>
              </a:ext>
            </a:extLst>
          </p:cNvPr>
          <p:cNvSpPr txBox="1"/>
          <p:nvPr/>
        </p:nvSpPr>
        <p:spPr>
          <a:xfrm>
            <a:off x="8398602" y="906672"/>
            <a:ext cx="3001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Kinematic coverage of the data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A32BAAD-114C-67AF-D398-4B95A0F8D906}"/>
              </a:ext>
            </a:extLst>
          </p:cNvPr>
          <p:cNvCxnSpPr>
            <a:cxnSpLocks/>
          </p:cNvCxnSpPr>
          <p:nvPr/>
        </p:nvCxnSpPr>
        <p:spPr>
          <a:xfrm flipV="1">
            <a:off x="4373271" y="1004987"/>
            <a:ext cx="0" cy="55694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65CF0B1-D1B1-8911-B205-00F2BD450E57}"/>
              </a:ext>
            </a:extLst>
          </p:cNvPr>
          <p:cNvCxnSpPr>
            <a:cxnSpLocks/>
          </p:cNvCxnSpPr>
          <p:nvPr/>
        </p:nvCxnSpPr>
        <p:spPr>
          <a:xfrm flipV="1">
            <a:off x="7960209" y="1004987"/>
            <a:ext cx="0" cy="5569433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3AA498C-3174-F202-0B49-8535F8BF185A}"/>
              </a:ext>
            </a:extLst>
          </p:cNvPr>
          <p:cNvSpPr txBox="1"/>
          <p:nvPr/>
        </p:nvSpPr>
        <p:spPr>
          <a:xfrm>
            <a:off x="4357544" y="3645797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Cross section and cross section ratio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for p-A collisions</a:t>
            </a:r>
          </a:p>
        </p:txBody>
      </p:sp>
      <p:pic>
        <p:nvPicPr>
          <p:cNvPr id="53" name="Picture 52" descr="\documentclass{article}&#10;\usepackage{amsmath,xcolor,slashed}&#10;\pagestyle{empty}&#10;\begin{document}&#10;&#10;\begin{align*}&#10;R_A^h = \frac{d\sigma_A^h/\mathcal{PS}\, d^2P_{h\perp}}{d\sigma_A/\mathcal{PS}}\frac{d\sigma_D/\mathcal{PS}}{d\sigma_D^h/\mathcal{PS}\, d^2P_{h\perp}}&#10;\end{align*}&#10;&#10;\end{document}" title="IguanaTex Bitmap Display">
            <a:extLst>
              <a:ext uri="{FF2B5EF4-FFF2-40B4-BE49-F238E27FC236}">
                <a16:creationId xmlns:a16="http://schemas.microsoft.com/office/drawing/2014/main" id="{6BDC1921-0B64-2868-D90E-41E812B53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17454" y="4035102"/>
            <a:ext cx="2915920" cy="462280"/>
          </a:xfrm>
          <a:prstGeom prst="rect">
            <a:avLst/>
          </a:prstGeom>
        </p:spPr>
      </p:pic>
      <p:pic>
        <p:nvPicPr>
          <p:cNvPr id="54" name="Picture 53" descr="\documentclass{article}&#10;\usepackage{amsmath,xcolor,slashed}&#10;\pagestyle{empty}&#10;\begin{document}&#10;&#10;\begin{align*}&#10;\frac{d\sigma_A^h}{\mathcal{PS}\, d^2P_{h\perp}}&#10;\end{align*}&#10;&#10;\end{document}" title="IguanaTex Bitmap Display">
            <a:extLst>
              <a:ext uri="{FF2B5EF4-FFF2-40B4-BE49-F238E27FC236}">
                <a16:creationId xmlns:a16="http://schemas.microsoft.com/office/drawing/2014/main" id="{CED581D2-C381-7C9D-5124-7836841B48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244304" y="4601277"/>
            <a:ext cx="782320" cy="426720"/>
          </a:xfrm>
          <a:prstGeom prst="rect">
            <a:avLst/>
          </a:prstGeom>
        </p:spPr>
      </p:pic>
      <p:pic>
        <p:nvPicPr>
          <p:cNvPr id="55" name="Picture 54" descr="\documentclass{article}&#10;\usepackage{amsmath,xcolor,slashed}&#10;\pagestyle{empty}&#10;\begin{document}&#10;&#10;\begin{align*}&#10;\frac{d\sigma_A}{\mathcal{PS}}&#10;\end{align*}&#10;&#10;\end{document}" title="IguanaTex Bitmap Display">
            <a:extLst>
              <a:ext uri="{FF2B5EF4-FFF2-40B4-BE49-F238E27FC236}">
                <a16:creationId xmlns:a16="http://schemas.microsoft.com/office/drawing/2014/main" id="{8501A3D6-54DB-0690-D35C-B8EDDD2AB0B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475444" y="5117088"/>
            <a:ext cx="320040" cy="37338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86A8116-1B24-B80A-1EA3-96287EE80C79}"/>
              </a:ext>
            </a:extLst>
          </p:cNvPr>
          <p:cNvSpPr txBox="1"/>
          <p:nvPr/>
        </p:nvSpPr>
        <p:spPr>
          <a:xfrm>
            <a:off x="288852" y="4645360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SIDIS cross section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8E1855C-C309-4052-3B68-DA0F79D6A10E}"/>
              </a:ext>
            </a:extLst>
          </p:cNvPr>
          <p:cNvSpPr txBox="1"/>
          <p:nvPr/>
        </p:nvSpPr>
        <p:spPr>
          <a:xfrm>
            <a:off x="288852" y="5131892"/>
            <a:ext cx="1717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DIS cross section</a:t>
            </a:r>
          </a:p>
        </p:txBody>
      </p:sp>
      <p:pic>
        <p:nvPicPr>
          <p:cNvPr id="61" name="Picture 60" descr="\documentclass{article}&#10;\usepackage{amsmath,xcolor,slashed}&#10;\pagestyle{empty}&#10;\begin{document}&#10;&#10;\begin{align*}&#10;R_{\rm AB} = \frac{d\sigma_A}{d\mathcal{PS}\, d^2q_\perp}\frac{d\mathcal{PS}\, d^2q_\perp}{d\sigma_B}&#10;\end{align*}&#10;&#10;\end{document}" title="IguanaTex Bitmap Display">
            <a:extLst>
              <a:ext uri="{FF2B5EF4-FFF2-40B4-BE49-F238E27FC236}">
                <a16:creationId xmlns:a16="http://schemas.microsoft.com/office/drawing/2014/main" id="{FBD99702-AB8E-5BB8-DB13-E975AB9355F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899564" y="4247258"/>
            <a:ext cx="2151380" cy="42672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B55831A-AB13-3F0A-526D-4B7285AE78C2}"/>
              </a:ext>
            </a:extLst>
          </p:cNvPr>
          <p:cNvSpPr txBox="1"/>
          <p:nvPr/>
        </p:nvSpPr>
        <p:spPr>
          <a:xfrm>
            <a:off x="4570587" y="4725352"/>
            <a:ext cx="2587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E772:  A = C;       B = D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B83EF56-065E-C4A3-EC5E-CE7C2EC68842}"/>
              </a:ext>
            </a:extLst>
          </p:cNvPr>
          <p:cNvSpPr txBox="1"/>
          <p:nvPr/>
        </p:nvSpPr>
        <p:spPr>
          <a:xfrm>
            <a:off x="4570587" y="5021003"/>
            <a:ext cx="2714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E866:  A = Fe, W; B = Be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7B0B7A4-F1BF-0E6A-D348-9189991F5588}"/>
              </a:ext>
            </a:extLst>
          </p:cNvPr>
          <p:cNvSpPr txBox="1"/>
          <p:nvPr/>
        </p:nvSpPr>
        <p:spPr>
          <a:xfrm>
            <a:off x="4570587" y="5659745"/>
            <a:ext cx="3308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ATLAS, CMS:    distribution p-Pb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C5A1CB-CE00-57BC-18BE-10CE9BA20F44}"/>
              </a:ext>
            </a:extLst>
          </p:cNvPr>
          <p:cNvSpPr txBox="1"/>
          <p:nvPr/>
        </p:nvSpPr>
        <p:spPr>
          <a:xfrm>
            <a:off x="4571995" y="5321191"/>
            <a:ext cx="2584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RHIC: A = Au;     B = p </a:t>
            </a:r>
          </a:p>
        </p:txBody>
      </p:sp>
      <p:pic>
        <p:nvPicPr>
          <p:cNvPr id="66" name="Picture 65" descr="\documentclass{article}&#10;\usepackage{amsmath,xcolor,slashed}&#10;\pagestyle{empty}&#10;\begin{document}&#10;&#10;\begin{align*}&#10;q_\perp&#10;\end{align*}&#10;&#10;\end{document}" title="IguanaTex Bitmap Display">
            <a:extLst>
              <a:ext uri="{FF2B5EF4-FFF2-40B4-BE49-F238E27FC236}">
                <a16:creationId xmlns:a16="http://schemas.microsoft.com/office/drawing/2014/main" id="{8BD4364C-064D-71E0-3A8B-186B05B4C18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029552" y="5792107"/>
            <a:ext cx="177800" cy="124460"/>
          </a:xfrm>
          <a:prstGeom prst="rect">
            <a:avLst/>
          </a:prstGeom>
        </p:spPr>
      </p:pic>
      <p:sp>
        <p:nvSpPr>
          <p:cNvPr id="67" name="Slide Number Placeholder 3">
            <a:extLst>
              <a:ext uri="{FF2B5EF4-FFF2-40B4-BE49-F238E27FC236}">
                <a16:creationId xmlns:a16="http://schemas.microsoft.com/office/drawing/2014/main" id="{1501A38D-750D-D1AC-4D5E-A318D45711EA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17/39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D4B6969-25EE-CF14-2707-748F8B6E51E6}"/>
              </a:ext>
            </a:extLst>
          </p:cNvPr>
          <p:cNvSpPr/>
          <p:nvPr/>
        </p:nvSpPr>
        <p:spPr>
          <a:xfrm>
            <a:off x="330730" y="6169953"/>
            <a:ext cx="3582115" cy="55152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6D121BD-D6CE-03C2-A8E9-79AA0EC16510}"/>
              </a:ext>
            </a:extLst>
          </p:cNvPr>
          <p:cNvSpPr txBox="1"/>
          <p:nvPr/>
        </p:nvSpPr>
        <p:spPr>
          <a:xfrm>
            <a:off x="288852" y="5656665"/>
            <a:ext cx="3744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 ratio for A = He, Ne, Kr, Xe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                 h = </a:t>
            </a: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72" name="Picture 71" descr="\documentclass{article}&#10;\usepackage{amsmath,xcolor,slashed}&#10;\pagestyle{empty}&#10;\begin{document}&#10;&#10;\begin{align*}&#10;\pi^+,\, \pi^-,\, \pi^0,\, K^+,\, K^-,\, K^0&#10;\end{align*}&#10;&#10;\end{document}" title="IguanaTex Bitmap Display">
            <a:extLst>
              <a:ext uri="{FF2B5EF4-FFF2-40B4-BE49-F238E27FC236}">
                <a16:creationId xmlns:a16="http://schemas.microsoft.com/office/drawing/2014/main" id="{5EB00178-FBDF-B206-3E79-A6C7658166A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201408" y="5974373"/>
            <a:ext cx="1973580" cy="19558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1D7181C-FCB3-9E39-CF9B-EEED5D39B072}"/>
              </a:ext>
            </a:extLst>
          </p:cNvPr>
          <p:cNvSpPr txBox="1"/>
          <p:nvPr/>
        </p:nvSpPr>
        <p:spPr>
          <a:xfrm>
            <a:off x="323401" y="6143197"/>
            <a:ext cx="3589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Jefferson Lab ratio for A = C, Fe, Pb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                 h = </a:t>
            </a: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77" name="Picture 76" descr="\documentclass{article}&#10;\usepackage{amsmath,xcolor,slashed}&#10;\pagestyle{empty}&#10;\begin{document}&#10;&#10;\begin{align*}&#10;\pi^+,\, \pi^-&#10;\end{align*}&#10;&#10;\end{document}" title="IguanaTex Bitmap Display">
            <a:extLst>
              <a:ext uri="{FF2B5EF4-FFF2-40B4-BE49-F238E27FC236}">
                <a16:creationId xmlns:a16="http://schemas.microsoft.com/office/drawing/2014/main" id="{CEAA3976-C875-2FE2-9FEE-3445C0E21A9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208744" y="6460905"/>
            <a:ext cx="533400" cy="19558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6A64FD0-6126-65F8-4DE2-6228F1A67FCD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C7F0A-9CE6-B86F-ABCF-75486CCAC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Available data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DA2E23-4A5C-ECD3-E377-A122590006C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675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F4F10713-6BE1-E997-10D0-83F23F6F7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9" y="3096324"/>
            <a:ext cx="4809221" cy="25862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049F89-5424-88BA-3DE8-9F96360BDCA4}"/>
              </a:ext>
            </a:extLst>
          </p:cNvPr>
          <p:cNvSpPr txBox="1"/>
          <p:nvPr/>
        </p:nvSpPr>
        <p:spPr>
          <a:xfrm>
            <a:off x="670995" y="2535867"/>
            <a:ext cx="8532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 are almost known up to 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 at this point (no 5-loop cusp)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9358DA-85A5-08D0-21BF-AA4940AF9A47}"/>
              </a:ext>
            </a:extLst>
          </p:cNvPr>
          <p:cNvSpPr txBox="1"/>
          <p:nvPr/>
        </p:nvSpPr>
        <p:spPr>
          <a:xfrm>
            <a:off x="5975255" y="4491586"/>
            <a:ext cx="2951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Duhr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155940-D872-E71A-F313-DEABBC463C37}"/>
              </a:ext>
            </a:extLst>
          </p:cNvPr>
          <p:cNvSpPr/>
          <p:nvPr/>
        </p:nvSpPr>
        <p:spPr>
          <a:xfrm>
            <a:off x="1742899" y="5072657"/>
            <a:ext cx="904660" cy="19369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F3D6C0-CD4D-0EFD-9C99-ABAC0A127134}"/>
              </a:ext>
            </a:extLst>
          </p:cNvPr>
          <p:cNvSpPr/>
          <p:nvPr/>
        </p:nvSpPr>
        <p:spPr>
          <a:xfrm>
            <a:off x="3548378" y="5072657"/>
            <a:ext cx="764640" cy="199014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9A3B9E-BAE6-CBAE-51A9-F7DF6D9BDD6C}"/>
              </a:ext>
            </a:extLst>
          </p:cNvPr>
          <p:cNvSpPr/>
          <p:nvPr/>
        </p:nvSpPr>
        <p:spPr>
          <a:xfrm>
            <a:off x="4314129" y="5077852"/>
            <a:ext cx="597877" cy="188625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6AEB4E-E6A3-F775-E698-1CA4B5AAEBBA}"/>
              </a:ext>
            </a:extLst>
          </p:cNvPr>
          <p:cNvSpPr txBox="1"/>
          <p:nvPr/>
        </p:nvSpPr>
        <p:spPr>
          <a:xfrm>
            <a:off x="5975254" y="4847462"/>
            <a:ext cx="23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Moult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Zhu, Zhu (2022)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45645-E528-EDA5-9CB3-C6193605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18/39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11268-B0C3-BA5D-92EC-F07E62821BBC}"/>
              </a:ext>
            </a:extLst>
          </p:cNvPr>
          <p:cNvSpPr txBox="1"/>
          <p:nvPr/>
        </p:nvSpPr>
        <p:spPr>
          <a:xfrm>
            <a:off x="5987050" y="3638198"/>
            <a:ext cx="3097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Ebert,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7395EB-B790-C36F-902B-52712DEE8C73}"/>
              </a:ext>
            </a:extLst>
          </p:cNvPr>
          <p:cNvSpPr txBox="1"/>
          <p:nvPr/>
        </p:nvSpPr>
        <p:spPr>
          <a:xfrm>
            <a:off x="5987050" y="3921274"/>
            <a:ext cx="3097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Ebert,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19C57E-6BEB-9451-EFF0-A5179DDF2158}"/>
              </a:ext>
            </a:extLst>
          </p:cNvPr>
          <p:cNvSpPr txBox="1"/>
          <p:nvPr/>
        </p:nvSpPr>
        <p:spPr>
          <a:xfrm>
            <a:off x="5975254" y="5186016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Herzog,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Moch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Ruijl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Ueda,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Vermaseren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Vogt (2019)</a:t>
            </a:r>
            <a:b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Baikov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Chetyrkin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Kuhn (2017)</a:t>
            </a:r>
            <a:br>
              <a:rPr lang="en-US" sz="1800" dirty="0">
                <a:effectLst/>
                <a:latin typeface="cmr9" panose="020B0500000000000000" pitchFamily="34" charset="0"/>
              </a:rPr>
            </a:b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710F70-CF47-6B87-83D5-201611B97061}"/>
              </a:ext>
            </a:extLst>
          </p:cNvPr>
          <p:cNvSpPr/>
          <p:nvPr/>
        </p:nvSpPr>
        <p:spPr>
          <a:xfrm>
            <a:off x="4913117" y="5072657"/>
            <a:ext cx="669277" cy="19901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364B36-4B1E-AA6D-E882-6DD080DCB054}"/>
              </a:ext>
            </a:extLst>
          </p:cNvPr>
          <p:cNvSpPr txBox="1"/>
          <p:nvPr/>
        </p:nvSpPr>
        <p:spPr>
          <a:xfrm>
            <a:off x="6024900" y="3134511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Lee, Smirnov, and Smirnov (2010)</a:t>
            </a:r>
            <a:b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Gehrmann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Glover, Huber,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Ikizlerli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Studerus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(2010)</a:t>
            </a:r>
            <a:br>
              <a:rPr lang="en-US" sz="1800" dirty="0">
                <a:effectLst/>
                <a:latin typeface="cmr9" panose="020B0500000000000000" pitchFamily="34" charset="0"/>
              </a:rPr>
            </a:b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3D138-5876-5F26-AAC2-AE8A5A96CBDC}"/>
              </a:ext>
            </a:extLst>
          </p:cNvPr>
          <p:cNvSpPr txBox="1"/>
          <p:nvPr/>
        </p:nvSpPr>
        <p:spPr>
          <a:xfrm>
            <a:off x="5975254" y="4208510"/>
            <a:ext cx="611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Agarwal, von Manteuffel, Panzer, and </a:t>
            </a:r>
            <a:r>
              <a:rPr lang="en-US" sz="1600" dirty="0" err="1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Schabinger</a:t>
            </a:r>
            <a:r>
              <a:rPr lang="en-US" sz="1600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(2021)</a:t>
            </a:r>
            <a:endParaRPr lang="en-US" sz="16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034C2-0E9E-8882-B6D0-0DEB86B71412}"/>
              </a:ext>
            </a:extLst>
          </p:cNvPr>
          <p:cNvSpPr txBox="1"/>
          <p:nvPr/>
        </p:nvSpPr>
        <p:spPr>
          <a:xfrm>
            <a:off x="670995" y="846410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2" name="Picture 31" descr="\documentclass{article}&#10;\usepackage{amsmath,amssymb,xcolor,slashed}&#10;\pagestyle{empty}&#10;\begin{document}&#10;&#10;\begin{align*}&#10;\mu \frac{d}{d \nu}{\ln G}(Q,\mu,\nu) &amp;= \gamma^q_G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16F3783D-6523-3E38-C5AA-57EE618422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68413" y="1266537"/>
            <a:ext cx="2702560" cy="426720"/>
          </a:xfrm>
          <a:prstGeom prst="rect">
            <a:avLst/>
          </a:prstGeom>
        </p:spPr>
      </p:pic>
      <p:pic>
        <p:nvPicPr>
          <p:cNvPr id="33" name="Picture 32" descr="\documentclass{article}&#10;\usepackage{amsmath,amssymb,xcolor,slashed}&#10;\pagestyle{empty}&#10;\begin{document}&#10;&#10;\begin{align*}&#10;\mu \frac{d}{d \mu}{\ln F}(Q,\mu,\nu) &amp;= \gamma^q_F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176DBE9D-D196-5F83-9A80-FB1A287A7C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64022" y="1202027"/>
            <a:ext cx="2702560" cy="467360"/>
          </a:xfrm>
          <a:prstGeom prst="rect">
            <a:avLst/>
          </a:prstGeom>
        </p:spPr>
      </p:pic>
      <p:pic>
        <p:nvPicPr>
          <p:cNvPr id="34" name="Picture 33" descr="\documentclass{article}&#10;\usepackage{amsmath,amssymb,xcolor,slashed}&#10;\pagestyle{empty}&#10;\begin{document}&#10;&#10;\begin{align*}&#10;F \in \left\{H, 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850710D8-3999-9BD2-7361-6EAF09AD44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083782" y="1764537"/>
            <a:ext cx="1463040" cy="203200"/>
          </a:xfrm>
          <a:prstGeom prst="rect">
            <a:avLst/>
          </a:prstGeom>
        </p:spPr>
      </p:pic>
      <p:pic>
        <p:nvPicPr>
          <p:cNvPr id="35" name="Picture 34" descr="\documentclass{article}&#10;\usepackage{amsmath,amssymb,xcolor,slashed}&#10;\pagestyle{empty}&#10;\begin{document}&#10;&#10;\begin{align*}&#10;G \in \left\{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342C5AB5-9B6F-C0EB-EF6B-12243E3804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30413" y="1764537"/>
            <a:ext cx="1178560" cy="20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AF97B8-4647-FFE7-78D3-72855DC95752}"/>
              </a:ext>
            </a:extLst>
          </p:cNvPr>
          <p:cNvSpPr/>
          <p:nvPr/>
        </p:nvSpPr>
        <p:spPr>
          <a:xfrm>
            <a:off x="1851768" y="4212314"/>
            <a:ext cx="3730626" cy="27927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7F4719A-2403-74B1-DDE5-EAD48312778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B9C9D3-C445-A6D8-79F4-C8A8C058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Available perturbative accuracy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34FE7-ED57-BA86-2106-DE29BB3F477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486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\documentclass{article}&#10;\usepackage{amsmath,xcolor,slashed}&#10;\pagestyle{empty}&#10;\begin{document}&#10;&#10;\begin{align*}&#10;\frac{d\sigma}{d\mathcal{PS}\, d^2P_{h\perp}} = \sigma_0\,H(Q;\mu) \sum_q e_q^2 \int \frac{bdb}{2\pi}J_0\left(\frac{b P_{h\perp}}{z}\right)f_{q/N}^A\left(x,b;\mu,\zeta_1\right)\,D_{h/q}^A\left(z,b;\mu,\zeta_2\right)&#10;\end{align*}&#10;&#10;\end{document}" title="IguanaTex Bitmap Display">
            <a:extLst>
              <a:ext uri="{FF2B5EF4-FFF2-40B4-BE49-F238E27FC236}">
                <a16:creationId xmlns:a16="http://schemas.microsoft.com/office/drawing/2014/main" id="{FB53A15A-0D64-BB50-14DD-9B153404FE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0908" y="1944919"/>
            <a:ext cx="7254240" cy="568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B78E36-B3E1-BB1F-A98C-39893794E031}"/>
              </a:ext>
            </a:extLst>
          </p:cNvPr>
          <p:cNvSpPr/>
          <p:nvPr/>
        </p:nvSpPr>
        <p:spPr>
          <a:xfrm>
            <a:off x="1909545" y="2022230"/>
            <a:ext cx="763283" cy="3395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1845C-0EAE-B9C6-654B-CEF803222087}"/>
              </a:ext>
            </a:extLst>
          </p:cNvPr>
          <p:cNvSpPr txBox="1"/>
          <p:nvPr/>
        </p:nvSpPr>
        <p:spPr>
          <a:xfrm>
            <a:off x="717454" y="856260"/>
            <a:ext cx="5500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Differential cross section for Semi-Inclusive DIS is given by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5EC729C-B79E-DC07-F53C-62B984FE71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6761" y="868051"/>
            <a:ext cx="3934331" cy="27226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9076C5-D226-AE20-A62D-DC9E543972DF}"/>
              </a:ext>
            </a:extLst>
          </p:cNvPr>
          <p:cNvSpPr/>
          <p:nvPr/>
        </p:nvSpPr>
        <p:spPr>
          <a:xfrm>
            <a:off x="4822610" y="2043953"/>
            <a:ext cx="1395068" cy="3395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CDF845-0975-54F7-6773-4ACAEB7E0E80}"/>
              </a:ext>
            </a:extLst>
          </p:cNvPr>
          <p:cNvSpPr/>
          <p:nvPr/>
        </p:nvSpPr>
        <p:spPr>
          <a:xfrm>
            <a:off x="6300720" y="2043952"/>
            <a:ext cx="1395068" cy="33951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57ECBE56-9F96-1EF4-C951-F4086D3098BF}"/>
              </a:ext>
            </a:extLst>
          </p:cNvPr>
          <p:cNvSpPr/>
          <p:nvPr/>
        </p:nvSpPr>
        <p:spPr>
          <a:xfrm rot="16200000">
            <a:off x="2167669" y="2208818"/>
            <a:ext cx="177396" cy="693643"/>
          </a:xfrm>
          <a:prstGeom prst="leftBrace">
            <a:avLst/>
          </a:prstGeom>
          <a:ln w="25400" cap="flat">
            <a:solidFill>
              <a:schemeClr val="accent2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78956E-E260-EFFD-D7B1-CF4020654479}"/>
              </a:ext>
            </a:extLst>
          </p:cNvPr>
          <p:cNvSpPr txBox="1"/>
          <p:nvPr/>
        </p:nvSpPr>
        <p:spPr>
          <a:xfrm>
            <a:off x="1929285" y="2645739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C986FFB-09F4-789C-8F81-86FFC9753AF6}"/>
              </a:ext>
            </a:extLst>
          </p:cNvPr>
          <p:cNvSpPr/>
          <p:nvPr/>
        </p:nvSpPr>
        <p:spPr>
          <a:xfrm rot="16200000">
            <a:off x="5465364" y="1828320"/>
            <a:ext cx="196738" cy="1473978"/>
          </a:xfrm>
          <a:prstGeom prst="leftBrace">
            <a:avLst/>
          </a:prstGeom>
          <a:ln w="25400" cap="flat">
            <a:solidFill>
              <a:schemeClr val="accent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41704-49D9-A7E6-55C9-2ABE6AD93426}"/>
              </a:ext>
            </a:extLst>
          </p:cNvPr>
          <p:cNvSpPr txBox="1"/>
          <p:nvPr/>
        </p:nvSpPr>
        <p:spPr>
          <a:xfrm>
            <a:off x="4903265" y="2663584"/>
            <a:ext cx="1320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PDF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9844627D-9A67-B14A-3485-849B2BC352E2}"/>
              </a:ext>
            </a:extLst>
          </p:cNvPr>
          <p:cNvSpPr/>
          <p:nvPr/>
        </p:nvSpPr>
        <p:spPr>
          <a:xfrm rot="16200000">
            <a:off x="6933023" y="1813432"/>
            <a:ext cx="196738" cy="1473978"/>
          </a:xfrm>
          <a:prstGeom prst="leftBrace">
            <a:avLst/>
          </a:prstGeom>
          <a:ln w="25400" cap="flat">
            <a:solidFill>
              <a:schemeClr val="accent6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  <a:gd name="connsiteX7" fmla="*/ 173456 w 173456"/>
                      <a:gd name="connsiteY7" fmla="*/ 1614281 h 1614281"/>
                      <a:gd name="connsiteX0" fmla="*/ 173456 w 173456"/>
                      <a:gd name="connsiteY0" fmla="*/ 1614281 h 1614281"/>
                      <a:gd name="connsiteX1" fmla="*/ 86728 w 173456"/>
                      <a:gd name="connsiteY1" fmla="*/ 1599827 h 1614281"/>
                      <a:gd name="connsiteX2" fmla="*/ 86728 w 173456"/>
                      <a:gd name="connsiteY2" fmla="*/ 821595 h 1614281"/>
                      <a:gd name="connsiteX3" fmla="*/ 0 w 173456"/>
                      <a:gd name="connsiteY3" fmla="*/ 807141 h 1614281"/>
                      <a:gd name="connsiteX4" fmla="*/ 86728 w 173456"/>
                      <a:gd name="connsiteY4" fmla="*/ 792687 h 1614281"/>
                      <a:gd name="connsiteX5" fmla="*/ 86728 w 173456"/>
                      <a:gd name="connsiteY5" fmla="*/ 14454 h 1614281"/>
                      <a:gd name="connsiteX6" fmla="*/ 173456 w 173456"/>
                      <a:gd name="connsiteY6" fmla="*/ 0 h 1614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456" h="1614281" stroke="0" extrusionOk="0">
                        <a:moveTo>
                          <a:pt x="173456" y="1614281"/>
                        </a:moveTo>
                        <a:cubicBezTo>
                          <a:pt x="125412" y="1614191"/>
                          <a:pt x="85465" y="1608284"/>
                          <a:pt x="86728" y="1599827"/>
                        </a:cubicBezTo>
                        <a:cubicBezTo>
                          <a:pt x="152487" y="1502481"/>
                          <a:pt x="85625" y="1070020"/>
                          <a:pt x="86728" y="821595"/>
                        </a:cubicBezTo>
                        <a:cubicBezTo>
                          <a:pt x="82758" y="817489"/>
                          <a:pt x="47308" y="810408"/>
                          <a:pt x="0" y="807141"/>
                        </a:cubicBezTo>
                        <a:cubicBezTo>
                          <a:pt x="47184" y="806750"/>
                          <a:pt x="86933" y="800768"/>
                          <a:pt x="86728" y="792687"/>
                        </a:cubicBezTo>
                        <a:cubicBezTo>
                          <a:pt x="75728" y="545395"/>
                          <a:pt x="139496" y="177300"/>
                          <a:pt x="86728" y="14454"/>
                        </a:cubicBezTo>
                        <a:cubicBezTo>
                          <a:pt x="84226" y="6088"/>
                          <a:pt x="122919" y="2484"/>
                          <a:pt x="173456" y="0"/>
                        </a:cubicBezTo>
                        <a:cubicBezTo>
                          <a:pt x="233545" y="500884"/>
                          <a:pt x="186212" y="1051451"/>
                          <a:pt x="173456" y="1614281"/>
                        </a:cubicBezTo>
                        <a:close/>
                      </a:path>
                      <a:path w="173456" h="1614281" fill="none" extrusionOk="0">
                        <a:moveTo>
                          <a:pt x="173456" y="1614281"/>
                        </a:moveTo>
                        <a:cubicBezTo>
                          <a:pt x="126147" y="1614611"/>
                          <a:pt x="87566" y="1608011"/>
                          <a:pt x="86728" y="1599827"/>
                        </a:cubicBezTo>
                        <a:cubicBezTo>
                          <a:pt x="125502" y="1265648"/>
                          <a:pt x="47427" y="1185197"/>
                          <a:pt x="86728" y="821595"/>
                        </a:cubicBezTo>
                        <a:cubicBezTo>
                          <a:pt x="90123" y="818666"/>
                          <a:pt x="48408" y="812410"/>
                          <a:pt x="0" y="807141"/>
                        </a:cubicBezTo>
                        <a:cubicBezTo>
                          <a:pt x="48318" y="807786"/>
                          <a:pt x="87735" y="801903"/>
                          <a:pt x="86728" y="792687"/>
                        </a:cubicBezTo>
                        <a:cubicBezTo>
                          <a:pt x="144985" y="672599"/>
                          <a:pt x="141740" y="399644"/>
                          <a:pt x="86728" y="14454"/>
                        </a:cubicBezTo>
                        <a:cubicBezTo>
                          <a:pt x="84137" y="6896"/>
                          <a:pt x="122187" y="-2325"/>
                          <a:pt x="1734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19C14E-9422-62B8-7DCB-D91F7E9E6E12}"/>
              </a:ext>
            </a:extLst>
          </p:cNvPr>
          <p:cNvSpPr txBox="1"/>
          <p:nvPr/>
        </p:nvSpPr>
        <p:spPr>
          <a:xfrm>
            <a:off x="6454030" y="2654229"/>
            <a:ext cx="113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</a:t>
            </a:r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A37258-BF94-C0A7-01DA-BEC349EBF0DD}"/>
              </a:ext>
            </a:extLst>
          </p:cNvPr>
          <p:cNvSpPr txBox="1"/>
          <p:nvPr/>
        </p:nvSpPr>
        <p:spPr>
          <a:xfrm>
            <a:off x="6415800" y="5055395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A84E9A-76A0-1E63-D025-064BF379329C}"/>
              </a:ext>
            </a:extLst>
          </p:cNvPr>
          <p:cNvSpPr txBox="1"/>
          <p:nvPr/>
        </p:nvSpPr>
        <p:spPr>
          <a:xfrm>
            <a:off x="4433062" y="5055585"/>
            <a:ext cx="131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2973F6-EB3B-EFDC-25DB-E7A772B16A8D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4196257" y="4498701"/>
            <a:ext cx="895904" cy="55688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9028E9A-DF14-C508-325F-0A5D6BF638A8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5092161" y="4487964"/>
            <a:ext cx="1586045" cy="5676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134A13-B7E1-7EEF-D65C-C7F80252BEEB}"/>
              </a:ext>
            </a:extLst>
          </p:cNvPr>
          <p:cNvCxnSpPr>
            <a:cxnSpLocks/>
          </p:cNvCxnSpPr>
          <p:nvPr/>
        </p:nvCxnSpPr>
        <p:spPr>
          <a:xfrm flipH="1">
            <a:off x="7302234" y="4473074"/>
            <a:ext cx="1586045" cy="56762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F1903B-33CF-7DED-EAFF-D2FFF8DE20F7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4582450" y="4490472"/>
            <a:ext cx="2735200" cy="5649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B7158D9-31BC-5F6A-16DC-011029FDBDE3}"/>
              </a:ext>
            </a:extLst>
          </p:cNvPr>
          <p:cNvSpPr txBox="1"/>
          <p:nvPr/>
        </p:nvSpPr>
        <p:spPr>
          <a:xfrm>
            <a:off x="717454" y="3429005"/>
            <a:ext cx="5078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 can be matched onto the collinear distributions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2E0490-BB12-9981-B58C-AB85F5A63842}"/>
              </a:ext>
            </a:extLst>
          </p:cNvPr>
          <p:cNvSpPr txBox="1"/>
          <p:nvPr/>
        </p:nvSpPr>
        <p:spPr>
          <a:xfrm>
            <a:off x="717454" y="5436341"/>
            <a:ext cx="695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logarithms are are resumed to all orders in the perturbative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Sudakov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60D9E03-364B-E4E2-68BE-A52C9D9DF3B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19/39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53ADA2-32DE-F1CC-AE5B-45C9AB1B34B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9DB8-6254-CB7F-EDBD-9E1132A0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in the medium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04EB1-5D02-80DF-2AE9-695FD9F4978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 title="IguanaTex Bitmap Display">
            <a:extLst>
              <a:ext uri="{FF2B5EF4-FFF2-40B4-BE49-F238E27FC236}">
                <a16:creationId xmlns:a16="http://schemas.microsoft.com/office/drawing/2014/main" id="{0A562D38-0F4A-52FC-394B-0B50513D7A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16865" y="3720911"/>
            <a:ext cx="7741920" cy="853440"/>
          </a:xfrm>
          <a:prstGeom prst="rect">
            <a:avLst/>
          </a:prstGeom>
        </p:spPr>
      </p:pic>
      <p:pic>
        <p:nvPicPr>
          <p:cNvPr id="39" name="Picture 38" descr="\documentclass{article}&#10;\usepackage{amsmath,amssymb,xcolor,slashed}&#10;\pagestyle{empty}&#10;\begin{document}&#10;&#10;\begin{align*}&#10;    U\left(\mu_i,\mu;\zeta\right) = \exp\left[\int_{\mu_i}^{\mu} \frac{d\mu'}{\mu'}\gamma_\mu\left(\mu',\zeta\right)\right]\,,&#10;    Z\left(b,\mu_i,\mu;\zeta\right) = \left(\frac{\zeta}{\zeta_i}\right)^{\gamma_\zeta\left(b,\mu_i\right)}&#10;\end{align*}&#10;&#10;\end{document}" title="IguanaTex Bitmap Display">
            <a:extLst>
              <a:ext uri="{FF2B5EF4-FFF2-40B4-BE49-F238E27FC236}">
                <a16:creationId xmlns:a16="http://schemas.microsoft.com/office/drawing/2014/main" id="{5F482281-DCE8-5E74-4768-88B970BD00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268553" y="5770663"/>
            <a:ext cx="5831840" cy="56896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AEC8D25-C71B-56D5-A3D8-DE75F986E315}"/>
              </a:ext>
            </a:extLst>
          </p:cNvPr>
          <p:cNvSpPr/>
          <p:nvPr/>
        </p:nvSpPr>
        <p:spPr>
          <a:xfrm>
            <a:off x="3884916" y="3748806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06114E-A055-1391-AFA8-E58EDF520B2B}"/>
              </a:ext>
            </a:extLst>
          </p:cNvPr>
          <p:cNvSpPr/>
          <p:nvPr/>
        </p:nvSpPr>
        <p:spPr>
          <a:xfrm>
            <a:off x="4191879" y="4183872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13A731-6CBA-41F0-3EB2-149F653A00BD}"/>
              </a:ext>
            </a:extLst>
          </p:cNvPr>
          <p:cNvSpPr/>
          <p:nvPr/>
        </p:nvSpPr>
        <p:spPr>
          <a:xfrm>
            <a:off x="4304021" y="3735711"/>
            <a:ext cx="51858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903B81-DB9F-2569-6829-37C972F996EA}"/>
              </a:ext>
            </a:extLst>
          </p:cNvPr>
          <p:cNvSpPr/>
          <p:nvPr/>
        </p:nvSpPr>
        <p:spPr>
          <a:xfrm>
            <a:off x="4656477" y="4141335"/>
            <a:ext cx="736380" cy="4478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E27B3D-03C5-59BA-3AF5-ED286ECDCB4E}"/>
              </a:ext>
            </a:extLst>
          </p:cNvPr>
          <p:cNvSpPr/>
          <p:nvPr/>
        </p:nvSpPr>
        <p:spPr>
          <a:xfrm>
            <a:off x="5856245" y="3748807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70CFDE8-2915-223C-CA27-9DBD0EC322D7}"/>
              </a:ext>
            </a:extLst>
          </p:cNvPr>
          <p:cNvSpPr/>
          <p:nvPr/>
        </p:nvSpPr>
        <p:spPr>
          <a:xfrm>
            <a:off x="6335672" y="4163467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D4150A-0CCF-BE1E-690D-E4296B86E8BD}"/>
              </a:ext>
            </a:extLst>
          </p:cNvPr>
          <p:cNvSpPr/>
          <p:nvPr/>
        </p:nvSpPr>
        <p:spPr>
          <a:xfrm>
            <a:off x="8095256" y="3689247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18C763-35DE-4140-1062-7D994EA64E37}"/>
              </a:ext>
            </a:extLst>
          </p:cNvPr>
          <p:cNvSpPr/>
          <p:nvPr/>
        </p:nvSpPr>
        <p:spPr>
          <a:xfrm>
            <a:off x="8550471" y="4144285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95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BD6CBE6-C98A-07BF-64A0-B8B24ACBFAC6}"/>
              </a:ext>
            </a:extLst>
          </p:cNvPr>
          <p:cNvSpPr txBox="1"/>
          <p:nvPr/>
        </p:nvSpPr>
        <p:spPr>
          <a:xfrm>
            <a:off x="639254" y="709462"/>
            <a:ext cx="3818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 contributions given by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5FCAF8-466E-4F5D-1F45-304A7984FC2B}"/>
              </a:ext>
            </a:extLst>
          </p:cNvPr>
          <p:cNvSpPr txBox="1"/>
          <p:nvPr/>
        </p:nvSpPr>
        <p:spPr>
          <a:xfrm>
            <a:off x="3519305" y="2476262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EPPS21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B3680C-A313-0526-D906-D173F8832127}"/>
              </a:ext>
            </a:extLst>
          </p:cNvPr>
          <p:cNvCxnSpPr>
            <a:cxnSpLocks/>
            <a:stCxn id="49" idx="2"/>
          </p:cNvCxnSpPr>
          <p:nvPr/>
        </p:nvCxnSpPr>
        <p:spPr>
          <a:xfrm flipH="1">
            <a:off x="3980329" y="1403814"/>
            <a:ext cx="356559" cy="108389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5ED5E32-4E86-D356-B7EB-615DB7BB932C}"/>
              </a:ext>
            </a:extLst>
          </p:cNvPr>
          <p:cNvSpPr txBox="1"/>
          <p:nvPr/>
        </p:nvSpPr>
        <p:spPr>
          <a:xfrm>
            <a:off x="4563163" y="2468828"/>
            <a:ext cx="4649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 house FF (new), previous analysis used </a:t>
            </a:r>
            <a:r>
              <a:rPr lang="en-US" sz="16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LIKEn</a:t>
            </a:r>
            <a:endParaRPr lang="en-US" sz="16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1FDCAAB-9BFD-43FF-0C66-09276EEA62ED}"/>
              </a:ext>
            </a:extLst>
          </p:cNvPr>
          <p:cNvCxnSpPr>
            <a:cxnSpLocks/>
            <a:stCxn id="50" idx="2"/>
            <a:endCxn id="30" idx="0"/>
          </p:cNvCxnSpPr>
          <p:nvPr/>
        </p:nvCxnSpPr>
        <p:spPr>
          <a:xfrm>
            <a:off x="4798239" y="1940710"/>
            <a:ext cx="2089439" cy="52811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9310E7D-0D8E-72BD-38B8-5027426DA309}"/>
              </a:ext>
            </a:extLst>
          </p:cNvPr>
          <p:cNvSpPr txBox="1"/>
          <p:nvPr/>
        </p:nvSpPr>
        <p:spPr>
          <a:xfrm>
            <a:off x="639254" y="2807382"/>
            <a:ext cx="3395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Sudakov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given by</a:t>
            </a:r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1005914F-EA1D-6B14-5D9F-6C4B7AF871AA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20/39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6FEE63A-9EF7-339B-7AE7-D4728DAFF4E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F1EFD4-8925-9750-5883-71E58AB7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 treatment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BD3C96-6322-A94B-68BB-CA99B13A3B21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\documentclass{article}&#10;\usepackage{amsmath,amssymb,xcolor,slashed}&#10;\pagestyle{empty}&#10;\begin{document}&#10;&#10;\begin{align*}&#10;U_{\rm NP}^{f^A}(x,b,\zeta) &amp; = U_{\rm NP}^{f}(x,b,\zeta) \exp\left\{-g_q^A\,\left(A^{1/3}-1\right)\,b^2 \left(\frac{\zeta_A}{\zeta}\right)^\Gamma\right\}\\&#10;U_{\rm NP}^{D^A}(x,b,\zeta) &amp; = U_{\rm NP}^{D}(x,b,\zeta) \exp\left\{-g_h^A\,\left(A^{1/3}-1\right)\,\frac{b^2}{z^2} \left(\frac{\zeta_A}{\zeta}\right)^\Gamma\right\}&#10;\end{align*}&#10;&#10;\end{document}" title="IguanaTex Bitmap Display">
            <a:extLst>
              <a:ext uri="{FF2B5EF4-FFF2-40B4-BE49-F238E27FC236}">
                <a16:creationId xmlns:a16="http://schemas.microsoft.com/office/drawing/2014/main" id="{C57258C2-FC6E-8DBD-0BA1-5EE23CE3B3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48591" y="3061825"/>
            <a:ext cx="5506720" cy="1300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654A49-8A3F-7413-F289-58B518E133F9}"/>
              </a:ext>
            </a:extLst>
          </p:cNvPr>
          <p:cNvSpPr txBox="1"/>
          <p:nvPr/>
        </p:nvSpPr>
        <p:spPr>
          <a:xfrm>
            <a:off x="639254" y="4348880"/>
            <a:ext cx="5347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Parameterization for the medium modified fragmentation</a:t>
            </a:r>
          </a:p>
        </p:txBody>
      </p:sp>
      <p:pic>
        <p:nvPicPr>
          <p:cNvPr id="13" name="Picture 12" descr="\documentclass{article}&#10;\usepackage{amsmath,amssymb,xcolor,slashed}&#10;\pagestyle{empty}&#10;\begin{document}&#10;&#10;\begin{align*}&#10;D_i^{\pi^+}\!(z,\mu_0) =&#10;\frac{N_i z^{\alpha_i}(1-z)^{\beta_i} [1+\gamma_i (1-z)^{\delta_i}] }&#10;{B[2+\alpha_i,\beta_i+1]+\gamma_i B[2+\alpha_i,\beta_i+\delta_i+1]}\;.&#10;\end{align*}&#10;&#10;\end{document}" title="IguanaTex Bitmap Display">
            <a:extLst>
              <a:ext uri="{FF2B5EF4-FFF2-40B4-BE49-F238E27FC236}">
                <a16:creationId xmlns:a16="http://schemas.microsoft.com/office/drawing/2014/main" id="{980302FE-A620-63C8-2F01-2E0487A4232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171329" y="4641133"/>
            <a:ext cx="5039360" cy="508000"/>
          </a:xfrm>
          <a:prstGeom prst="rect">
            <a:avLst/>
          </a:prstGeom>
        </p:spPr>
      </p:pic>
      <p:pic>
        <p:nvPicPr>
          <p:cNvPr id="19" name="Picture 18" descr="\documentclass{article}&#10;\usepackage{amsmath,amssymb,xcolor,slashed}&#10;\pagestyle{empty}&#10;\begin{document}&#10;&#10;\begin{eqnarray*}&#10;\tilde{N}_{i}&amp;\to&amp;\tilde{N}_{i}\Big[1+N_{i,1}(1-A^{N_{i,2}})\Big] \nonumber \\&#10;c_{i}&amp;\to&amp;c_{i}+c_{i,1}(1-A^{c_{i,2}})&#10;\end{eqnarray*}&#10;&#10;\end{document}" title="IguanaTex Bitmap Display">
            <a:extLst>
              <a:ext uri="{FF2B5EF4-FFF2-40B4-BE49-F238E27FC236}">
                <a16:creationId xmlns:a16="http://schemas.microsoft.com/office/drawing/2014/main" id="{F125B3EF-96B3-9F11-9E98-3F02D000AD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48289" y="5292102"/>
            <a:ext cx="2885440" cy="670560"/>
          </a:xfrm>
          <a:prstGeom prst="rect">
            <a:avLst/>
          </a:prstGeom>
        </p:spPr>
      </p:pic>
      <p:pic>
        <p:nvPicPr>
          <p:cNvPr id="21" name="Picture 20" descr="\documentclass{article}&#10;\usepackage{amsmath,amssymb,xcolor,slashed}&#10;\pagestyle{empty}&#10;\begin{document}&#10;&#10;\begin{align*}&#10;    \mathbf{p} =  \left\{N_{q1}\,, N_{q2}\,, \gamma_{q1}\,, \gamma_{q2}\,, \delta_{q1}\,, \delta_{q2}\,, g_q^A\,, g_h^A\,, \Gamma\right\}\,,&#10;\end{align*}&#10;&#10;\end{document}" title="IguanaTex Bitmap Display">
            <a:extLst>
              <a:ext uri="{FF2B5EF4-FFF2-40B4-BE49-F238E27FC236}">
                <a16:creationId xmlns:a16="http://schemas.microsoft.com/office/drawing/2014/main" id="{70AADC74-78C3-74F3-16F6-7B5B08B4239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49985" y="6105631"/>
            <a:ext cx="4064000" cy="264160"/>
          </a:xfrm>
          <a:prstGeom prst="rect">
            <a:avLst/>
          </a:prstGeom>
        </p:spPr>
      </p:pic>
      <p:pic>
        <p:nvPicPr>
          <p:cNvPr id="46" name="Picture 45" descr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 title="IguanaTex Bitmap Display">
            <a:extLst>
              <a:ext uri="{FF2B5EF4-FFF2-40B4-BE49-F238E27FC236}">
                <a16:creationId xmlns:a16="http://schemas.microsoft.com/office/drawing/2014/main" id="{76553CD1-E935-6DE0-7432-A0316815F03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0437" y="1072470"/>
            <a:ext cx="7741920" cy="85344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A451662-B1A0-34D0-7E1C-0D262335044C}"/>
              </a:ext>
            </a:extLst>
          </p:cNvPr>
          <p:cNvSpPr/>
          <p:nvPr/>
        </p:nvSpPr>
        <p:spPr>
          <a:xfrm>
            <a:off x="3658488" y="1100365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98276C-F604-6514-0D77-8454C2A47CC4}"/>
              </a:ext>
            </a:extLst>
          </p:cNvPr>
          <p:cNvSpPr/>
          <p:nvPr/>
        </p:nvSpPr>
        <p:spPr>
          <a:xfrm>
            <a:off x="3965451" y="1535431"/>
            <a:ext cx="311341" cy="2835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D44D59-F9C0-1306-0469-E0474DE2A42A}"/>
              </a:ext>
            </a:extLst>
          </p:cNvPr>
          <p:cNvSpPr/>
          <p:nvPr/>
        </p:nvSpPr>
        <p:spPr>
          <a:xfrm>
            <a:off x="4077593" y="1087270"/>
            <a:ext cx="518589" cy="31654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827A6-E6EC-F81C-ECBD-5DE3CF747618}"/>
              </a:ext>
            </a:extLst>
          </p:cNvPr>
          <p:cNvSpPr/>
          <p:nvPr/>
        </p:nvSpPr>
        <p:spPr>
          <a:xfrm>
            <a:off x="4430049" y="1492894"/>
            <a:ext cx="736380" cy="4478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C78D5D-6308-C26B-7CA3-AD52EDBCC8CB}"/>
              </a:ext>
            </a:extLst>
          </p:cNvPr>
          <p:cNvSpPr/>
          <p:nvPr/>
        </p:nvSpPr>
        <p:spPr>
          <a:xfrm>
            <a:off x="5629817" y="1100366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6E8674E-5A61-0A6C-74CB-89AEA7E95019}"/>
              </a:ext>
            </a:extLst>
          </p:cNvPr>
          <p:cNvSpPr/>
          <p:nvPr/>
        </p:nvSpPr>
        <p:spPr>
          <a:xfrm>
            <a:off x="6109244" y="1515026"/>
            <a:ext cx="2244148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F5B1E7-C724-3F32-0727-0DFCAF076ED2}"/>
              </a:ext>
            </a:extLst>
          </p:cNvPr>
          <p:cNvSpPr/>
          <p:nvPr/>
        </p:nvSpPr>
        <p:spPr>
          <a:xfrm>
            <a:off x="7868828" y="1040806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AE7816-76D0-0325-EBF7-E0DE5C10F27F}"/>
              </a:ext>
            </a:extLst>
          </p:cNvPr>
          <p:cNvSpPr/>
          <p:nvPr/>
        </p:nvSpPr>
        <p:spPr>
          <a:xfrm>
            <a:off x="8324043" y="1495844"/>
            <a:ext cx="1424664" cy="36300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7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83F24-CAEC-A26F-5D6A-A9DD1A68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21/39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2B640-4F11-74C6-DADA-24B62912F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223" y="4077444"/>
            <a:ext cx="2586031" cy="2662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526919-AEE5-E513-4264-4518B4F20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94" y="4077444"/>
            <a:ext cx="2581329" cy="2595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80B86A-2E2B-94AB-2355-5182FD3A2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079" y="1124400"/>
            <a:ext cx="4900221" cy="1978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063192-07C0-D48D-26D5-CB12F3A48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078" y="3609061"/>
            <a:ext cx="4900927" cy="2781517"/>
          </a:xfrm>
          <a:prstGeom prst="rect">
            <a:avLst/>
          </a:prstGeom>
        </p:spPr>
      </p:pic>
      <p:pic>
        <p:nvPicPr>
          <p:cNvPr id="15" name="Picture 1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FBC92A81-D8C0-C7E3-8189-A0A632AE8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495" y="935606"/>
            <a:ext cx="4289427" cy="28390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AC6E56-056B-2068-9595-161523E7019E}"/>
              </a:ext>
            </a:extLst>
          </p:cNvPr>
          <p:cNvSpPr txBox="1"/>
          <p:nvPr/>
        </p:nvSpPr>
        <p:spPr>
          <a:xfrm>
            <a:off x="6828212" y="865359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609BC9-A1B7-60D8-A243-89637E68649F}"/>
              </a:ext>
            </a:extLst>
          </p:cNvPr>
          <p:cNvSpPr txBox="1"/>
          <p:nvPr/>
        </p:nvSpPr>
        <p:spPr>
          <a:xfrm>
            <a:off x="6890312" y="3313052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JLab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662639-549A-2CF4-8EC6-049B78110523}"/>
              </a:ext>
            </a:extLst>
          </p:cNvPr>
          <p:cNvSpPr txBox="1"/>
          <p:nvPr/>
        </p:nvSpPr>
        <p:spPr>
          <a:xfrm>
            <a:off x="3196401" y="3774651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LHC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F4235F26-2129-8F08-4B43-D20A80DC5795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D2B3E53-DE3A-40A1-9629-51E09D899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Description of the experimental data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38C480-F3F8-E74C-F7A3-C7960B56D570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363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BC772F6A-BBC0-F81B-C7DF-F8BA2EAE8852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22/39</a:t>
            </a:r>
          </a:p>
        </p:txBody>
      </p:sp>
      <p:pic>
        <p:nvPicPr>
          <p:cNvPr id="24" name="Picture 23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19C73142-8250-BF02-CC81-9D4197F76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113" y="1108303"/>
            <a:ext cx="2198082" cy="15739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0EC315-E3DB-205D-CDCC-D5D7F371F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0890" y="890633"/>
            <a:ext cx="2360896" cy="15739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E3314D-1628-F3F2-801E-5E9C6B83A966}"/>
              </a:ext>
            </a:extLst>
          </p:cNvPr>
          <p:cNvSpPr txBox="1"/>
          <p:nvPr/>
        </p:nvSpPr>
        <p:spPr>
          <a:xfrm>
            <a:off x="1095282" y="793762"/>
            <a:ext cx="3368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Ratios defined for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nPDF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nFF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7" name="Picture 26" descr="\documentclass{article}&#10;\usepackage{amsmath,xcolor,slashed}&#10;\pagestyle{empty}&#10;\begin{document}&#10;&#10;\begin{align*}&#10;R_i^A\left(x,Q_0^2\right) = \frac{f_{i/p}^A\left(x,Q_0^2\right)}{f_{i/p}\left(x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7995001A-2C33-981F-3FEA-39415451E0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38200" y="1511017"/>
            <a:ext cx="2255520" cy="568960"/>
          </a:xfrm>
          <a:prstGeom prst="rect">
            <a:avLst/>
          </a:prstGeom>
        </p:spPr>
      </p:pic>
      <p:pic>
        <p:nvPicPr>
          <p:cNvPr id="28" name="Picture 27" descr="\documentclass{article}&#10;\usepackage{amsmath,xcolor,slashed}&#10;\pagestyle{empty}&#10;\begin{document}&#10;&#10;\begin{align*}&#10;R^A_i\left(z,Q_0^2\right) = \frac{D_{h/i}^A\left(z,Q_0^2\right)}{D_{h/i}\left(z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635819C9-92D4-D63E-3B73-683531F8C6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47880" y="1393118"/>
            <a:ext cx="2316480" cy="56896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A1943F6-5BF8-F682-D090-AAF8B48C370E}"/>
              </a:ext>
            </a:extLst>
          </p:cNvPr>
          <p:cNvCxnSpPr>
            <a:cxnSpLocks/>
          </p:cNvCxnSpPr>
          <p:nvPr/>
        </p:nvCxnSpPr>
        <p:spPr>
          <a:xfrm flipH="1" flipV="1">
            <a:off x="6092343" y="756261"/>
            <a:ext cx="3657" cy="6012018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4BF838C-E2D8-482D-ECD8-38DD9617471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BE0B64-F4C5-242C-B24A-B5642BF5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Three-dimensional images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28752E-70F7-BC39-1C31-55FC8AF53F7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5B28467-3F7D-BECE-04DD-C872FCD20C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9128" y="2657568"/>
            <a:ext cx="3370465" cy="3370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E4F847-D84E-637A-A100-C0CFB21FBC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2765" y="2895275"/>
            <a:ext cx="3226450" cy="3226450"/>
          </a:xfrm>
          <a:prstGeom prst="rect">
            <a:avLst/>
          </a:prstGeom>
        </p:spPr>
      </p:pic>
      <p:pic>
        <p:nvPicPr>
          <p:cNvPr id="4" name="Picture 3" descr="\documentclass{article}&#10;\usepackage{amsmath,amssymb,xcolor,slashed}&#10;\pagestyle{empty}&#10;\begin{document}&#10;&#10;\begin{align*}&#10;\mathcal{R}_{\pi^+/u}^{\rm Pb}\left(z,p_\perp,Q_0\right) = \frac{D_{\pi^+/u}^{\rm Pb}\left(z,p_\perp,Q_0,Q_0^2\right)}{D_{\pi^+/u}\left(z,p_\perp,Q_0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4FAD925E-117A-F693-58E5-1C7DE64D144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094920" y="6205683"/>
            <a:ext cx="3738880" cy="568960"/>
          </a:xfrm>
          <a:prstGeom prst="rect">
            <a:avLst/>
          </a:prstGeom>
        </p:spPr>
      </p:pic>
      <p:pic>
        <p:nvPicPr>
          <p:cNvPr id="9" name="Picture 8" descr="\documentclass{article}&#10;\usepackage{amsmath,amssymb,xcolor,slashed}&#10;\pagestyle{empty}&#10;\begin{document}&#10;&#10;\begin{align*}&#10;R_{u/p}^{\rm Pb}\left(x,k_\perp,Q_0\right) = \frac{f_{u/p}^{\rm{Pb}}\left(x,k_\perp,Q_0,Q_0^2\right)}{f_{u/p}\left(x,k_\perp,Q_0,Q_0,Q_0^2\right)}&#10;\end{align*}&#10;&#10;\end{document}" title="IguanaTex Bitmap Display">
            <a:extLst>
              <a:ext uri="{FF2B5EF4-FFF2-40B4-BE49-F238E27FC236}">
                <a16:creationId xmlns:a16="http://schemas.microsoft.com/office/drawing/2014/main" id="{23289B22-E06E-2D7E-A94B-9853723C713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371600" y="6121725"/>
            <a:ext cx="3738880" cy="5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43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23/39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717454" y="865854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0F93C-8B8E-C235-932C-1E012A279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04" y="1143733"/>
            <a:ext cx="4028821" cy="3713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FFBA56-CF7D-D759-26DF-446826490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54" y="5187488"/>
            <a:ext cx="1386586" cy="1390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075933-DD1D-1FAE-8DA0-7440C31FC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919" y="3254443"/>
            <a:ext cx="2614283" cy="3541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C48502-DE9F-D2D1-CA42-122E0D163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699162" y="2325531"/>
            <a:ext cx="3324914" cy="51791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FAA1B7-CAB4-544A-3A77-837D579F2E2F}"/>
              </a:ext>
            </a:extLst>
          </p:cNvPr>
          <p:cNvSpPr txBox="1"/>
          <p:nvPr/>
        </p:nvSpPr>
        <p:spPr>
          <a:xfrm>
            <a:off x="4561831" y="1205472"/>
            <a:ext cx="5822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Back-to-back region is sensitive to the 1+1 dimensional TMDs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6C666-2614-7833-D1E8-9797224B857D}"/>
              </a:ext>
            </a:extLst>
          </p:cNvPr>
          <p:cNvSpPr txBox="1"/>
          <p:nvPr/>
        </p:nvSpPr>
        <p:spPr>
          <a:xfrm>
            <a:off x="4561830" y="1890413"/>
            <a:ext cx="4190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CMS Measurements in pp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collisions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025E5-B72A-CE46-D878-5C0EE97A9740}"/>
              </a:ext>
            </a:extLst>
          </p:cNvPr>
          <p:cNvSpPr txBox="1"/>
          <p:nvPr/>
        </p:nvSpPr>
        <p:spPr>
          <a:xfrm>
            <a:off x="5552060" y="2251551"/>
            <a:ext cx="3896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Phys.Rev.Lett.106:122003,2011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Eur. Phys. J. C 74 (2014) 2951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 Rev. Lett. 121, 062002 (2018)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7505294-AFF6-A3D4-2B48-3E97DB13839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B0872D-639E-6B3F-DA97-9811116A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Di-jet decorrelations in pp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7FCB3D-6C20-E5D5-10F7-F3BA2D70C536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043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24/39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717454" y="865854"/>
            <a:ext cx="6763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Additional measurements of the integrated azimuthal angle decorrelation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0F93C-8B8E-C235-932C-1E012A279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04" y="1143733"/>
            <a:ext cx="4028821" cy="37134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8E0C3D-B785-43B9-DA1D-524A3D948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048294" y="-92220"/>
            <a:ext cx="3865628" cy="65038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A10FFF-CFD1-AE9C-0A1D-3452E94E1F80}"/>
              </a:ext>
            </a:extLst>
          </p:cNvPr>
          <p:cNvSpPr txBox="1"/>
          <p:nvPr/>
        </p:nvSpPr>
        <p:spPr>
          <a:xfrm>
            <a:off x="717454" y="4984257"/>
            <a:ext cx="11234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Integration in region                  performed using a collinear approximation. However, there are issues with this approach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as             due to large logarithms.  </a:t>
            </a:r>
          </a:p>
        </p:txBody>
      </p:sp>
      <p:pic>
        <p:nvPicPr>
          <p:cNvPr id="23" name="Picture 22" descr="\documentclass{article}&#10;\usepackage{amsmath,xcolor,slashed}&#10;\pagestyle{empty}&#10;\begin{document}&#10;&#10;\begin{align*}&#10;\Delta \phi &gt; 2\pi/3&#10;\end{align*}&#10;&#10;\end{document}" title="IguanaTex Bitmap Display">
            <a:extLst>
              <a:ext uri="{FF2B5EF4-FFF2-40B4-BE49-F238E27FC236}">
                <a16:creationId xmlns:a16="http://schemas.microsoft.com/office/drawing/2014/main" id="{E770D2F6-0ABB-A93F-5AB1-73DC4757DA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816109" y="5051934"/>
            <a:ext cx="975360" cy="203200"/>
          </a:xfrm>
          <a:prstGeom prst="rect">
            <a:avLst/>
          </a:prstGeom>
        </p:spPr>
      </p:pic>
      <p:pic>
        <p:nvPicPr>
          <p:cNvPr id="28" name="Picture 27" descr="\documentclass{article}&#10;\usepackage{amsmath,xcolor,slashed}&#10;\pagestyle{empty}&#10;\begin{document}&#10;&#10;\begin{align*}&#10;\Delta \phi \rightarrow \pi&#10;\end{align*}&#10;&#10;\end{document}" title="IguanaTex Bitmap Display">
            <a:extLst>
              <a:ext uri="{FF2B5EF4-FFF2-40B4-BE49-F238E27FC236}">
                <a16:creationId xmlns:a16="http://schemas.microsoft.com/office/drawing/2014/main" id="{1B82D804-5527-8A57-180D-B53B8B27D7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54138" y="5340964"/>
            <a:ext cx="711200" cy="18288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DB6A603-C335-9B1C-F0E5-C2C1EDC5B0D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4B75CB-F32E-7D06-5FF5-F3C04C645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Di-jet decorrelations in pp continued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CFCB2D-A5F3-597D-80C4-E0689A338C7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030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6A6DC2CF-6DEE-3DA2-7447-18A3462861EB}"/>
              </a:ext>
            </a:extLst>
          </p:cNvPr>
          <p:cNvSpPr txBox="1"/>
          <p:nvPr/>
        </p:nvSpPr>
        <p:spPr>
          <a:xfrm>
            <a:off x="347105" y="901836"/>
            <a:ext cx="7475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SCET is an EFT which captures soft and collinear emissions along the directions</a:t>
            </a:r>
          </a:p>
        </p:txBody>
      </p:sp>
      <p:pic>
        <p:nvPicPr>
          <p:cNvPr id="67" name="Picture 66" descr="Diagram&#10;&#10;Description automatically generated">
            <a:extLst>
              <a:ext uri="{FF2B5EF4-FFF2-40B4-BE49-F238E27FC236}">
                <a16:creationId xmlns:a16="http://schemas.microsoft.com/office/drawing/2014/main" id="{E8B42DE6-C331-6C0D-64A2-DC092E94F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34" y="2327041"/>
            <a:ext cx="6371804" cy="4327176"/>
          </a:xfrm>
          <a:prstGeom prst="rect">
            <a:avLst/>
          </a:prstGeom>
        </p:spPr>
      </p:pic>
      <p:pic>
        <p:nvPicPr>
          <p:cNvPr id="73" name="Picture 72" descr="\documentclass{article}&#10;\usepackage{amsmath,xcolor,slashed}&#10;\pagestyle{empty}&#10;\begin{document}&#10;&#10;\begin{align*}&#10;\mathcal{L}_{\rm QCD} = \sum_q \bar{\psi}\, i\slashed{D}\, \psi-\frac{1}{4}G_{\mu\nu}^A G^{A\, \mu\nu}+\mathcal{L}_{\rm gauge-fix}+\mathcal{L}_{\rm ghost}&#10;\end{align*}&#10;&#10;\end{document}" title="IguanaTex Bitmap Display">
            <a:extLst>
              <a:ext uri="{FF2B5EF4-FFF2-40B4-BE49-F238E27FC236}">
                <a16:creationId xmlns:a16="http://schemas.microsoft.com/office/drawing/2014/main" id="{E5B86B87-DAC9-E551-EBAC-9A6B04641A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7105" y="1331663"/>
            <a:ext cx="5417820" cy="594360"/>
          </a:xfrm>
          <a:prstGeom prst="rect">
            <a:avLst/>
          </a:prstGeom>
        </p:spPr>
      </p:pic>
      <p:pic>
        <p:nvPicPr>
          <p:cNvPr id="75" name="Picture 74" descr="\documentclass{article}&#10;\usepackage{amsmath,xcolor,slashed}&#10;\pagestyle{empty}&#10;\begin{document}&#10;&#10;\begin{align*}&#10;\psi \rightarrow \psi_s+\psi_c&#10;\end{align*}&#10;&#10;\end{document}" title="IguanaTex Bitmap Display">
            <a:extLst>
              <a:ext uri="{FF2B5EF4-FFF2-40B4-BE49-F238E27FC236}">
                <a16:creationId xmlns:a16="http://schemas.microsoft.com/office/drawing/2014/main" id="{AC31D524-0D0C-846C-043F-52D60229A6B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06086" y="2007168"/>
            <a:ext cx="1257300" cy="205740"/>
          </a:xfrm>
          <a:prstGeom prst="rect">
            <a:avLst/>
          </a:prstGeom>
        </p:spPr>
      </p:pic>
      <p:pic>
        <p:nvPicPr>
          <p:cNvPr id="77" name="Picture 76" descr="\documentclass{article}&#10;\usepackage{amsmath,xcolor,slashed}&#10;\pagestyle{empty}&#10;\begin{document}&#10;&#10;\begin{align*}&#10;A^\mu \rightarrow A^\mu_s+A^\mu_c&#10;\end{align*}&#10;&#10;\end{document}" title="IguanaTex Bitmap Display">
            <a:extLst>
              <a:ext uri="{FF2B5EF4-FFF2-40B4-BE49-F238E27FC236}">
                <a16:creationId xmlns:a16="http://schemas.microsoft.com/office/drawing/2014/main" id="{A9B2691D-50F4-207F-25BD-B62BD4FA06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875227" y="2007168"/>
            <a:ext cx="1485900" cy="228600"/>
          </a:xfrm>
          <a:prstGeom prst="rect">
            <a:avLst/>
          </a:prstGeom>
        </p:spPr>
      </p:pic>
      <p:pic>
        <p:nvPicPr>
          <p:cNvPr id="81" name="Picture 80" descr="\documentclass{article}&#10;\usepackage{amsmath,xcolor,slashed}&#10;\pagestyle{empty}&#10;\begin{document}&#10;&#10;\begin{align*}&#10;&amp; \mathcal{L}_{\rm SCET} = \bar{\psi}_s\, i\slashed{D}_s\, \psi_s-\frac{1}{4}G_{\mu\nu\, s}^A G^{A\,\mu\nu}_s \\&#10;&amp;+\bar{\xi}\frac{\slashed{\bar{n}}}{2}\left[in\cdot D+i \slashed{D}_{c\perp}\frac{1}{i\bar{n}\cdot D_c}i\slashed{D}_{c\perp}\right]\xi-\frac{1}{4}G_{\mu\nu\, c}^A G^{A\,\mu\nu}_c &#10;\end{align*}&#10;&#10;\end{document}" title="IguanaTex Bitmap Display">
            <a:extLst>
              <a:ext uri="{FF2B5EF4-FFF2-40B4-BE49-F238E27FC236}">
                <a16:creationId xmlns:a16="http://schemas.microsoft.com/office/drawing/2014/main" id="{77E95F1D-C6A7-1ED3-B6F4-0B349A9ED6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47115" y="1331663"/>
            <a:ext cx="5097780" cy="1097280"/>
          </a:xfrm>
          <a:prstGeom prst="rect">
            <a:avLst/>
          </a:prstGeom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F360B96-6C08-EADA-6D9A-0C675E0E7476}"/>
              </a:ext>
            </a:extLst>
          </p:cNvPr>
          <p:cNvCxnSpPr>
            <a:cxnSpLocks/>
          </p:cNvCxnSpPr>
          <p:nvPr/>
        </p:nvCxnSpPr>
        <p:spPr>
          <a:xfrm>
            <a:off x="5764925" y="1926023"/>
            <a:ext cx="837581" cy="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1351DB1F-47D9-ED25-2613-703ACD046031}"/>
              </a:ext>
            </a:extLst>
          </p:cNvPr>
          <p:cNvSpPr txBox="1"/>
          <p:nvPr/>
        </p:nvSpPr>
        <p:spPr>
          <a:xfrm>
            <a:off x="7320901" y="3244334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Fleming, Luke 2000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A8AE47-BB70-5049-C008-4C0C703FF6C8}"/>
              </a:ext>
            </a:extLst>
          </p:cNvPr>
          <p:cNvSpPr txBox="1"/>
          <p:nvPr/>
        </p:nvSpPr>
        <p:spPr>
          <a:xfrm>
            <a:off x="7320900" y="5145563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Hill, Neubert 2003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8FF03D3-FE2E-3ECC-5EC2-C0B9CE431A20}"/>
              </a:ext>
            </a:extLst>
          </p:cNvPr>
          <p:cNvSpPr txBox="1"/>
          <p:nvPr/>
        </p:nvSpPr>
        <p:spPr>
          <a:xfrm>
            <a:off x="7320900" y="3570568"/>
            <a:ext cx="3490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Fleming,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Pirjol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Stewart 2001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FC3592-0906-36DE-DC10-32EDD1AFC4DD}"/>
              </a:ext>
            </a:extLst>
          </p:cNvPr>
          <p:cNvSpPr txBox="1"/>
          <p:nvPr/>
        </p:nvSpPr>
        <p:spPr>
          <a:xfrm>
            <a:off x="7320900" y="3881797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Stewart 2001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CC0394A-B2FF-0EAD-B129-014B8CDA7EFE}"/>
              </a:ext>
            </a:extLst>
          </p:cNvPr>
          <p:cNvSpPr txBox="1"/>
          <p:nvPr/>
        </p:nvSpPr>
        <p:spPr>
          <a:xfrm>
            <a:off x="7344048" y="4214919"/>
            <a:ext cx="264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Pirjol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Stewart 2002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0B92DBC-E1CD-9EB0-FBEC-CF21AD96FEB7}"/>
              </a:ext>
            </a:extLst>
          </p:cNvPr>
          <p:cNvSpPr txBox="1"/>
          <p:nvPr/>
        </p:nvSpPr>
        <p:spPr>
          <a:xfrm>
            <a:off x="7320900" y="4513680"/>
            <a:ext cx="4033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Beneke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Chapovsky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Diehl, Feldmann 2002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AFB9E43-ACE4-6C6E-9152-117026607A69}"/>
              </a:ext>
            </a:extLst>
          </p:cNvPr>
          <p:cNvSpPr txBox="1"/>
          <p:nvPr/>
        </p:nvSpPr>
        <p:spPr>
          <a:xfrm>
            <a:off x="7320900" y="4823179"/>
            <a:ext cx="232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Beneke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Feldmann 2003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C21D07C-99F5-C624-E754-CB22D0E7AEA6}"/>
              </a:ext>
            </a:extLst>
          </p:cNvPr>
          <p:cNvSpPr txBox="1"/>
          <p:nvPr/>
        </p:nvSpPr>
        <p:spPr>
          <a:xfrm>
            <a:off x="7290552" y="5476074"/>
            <a:ext cx="3100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Echevarria,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Idilbi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Scimemi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2011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C27EBBD-ED55-873B-EE0A-E416781A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25/39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3401A49-BBCA-CC8D-7599-8D4659675E8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AAA3CF-2A0C-EDFC-6284-3FE0C5CA1DF0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QCD modes in SCET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DB1B3D-268C-22B0-3B3E-37BCC2B91DD3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0820F57-10D0-7E5C-7130-DBCD1247F290}"/>
              </a:ext>
            </a:extLst>
          </p:cNvPr>
          <p:cNvSpPr txBox="1"/>
          <p:nvPr/>
        </p:nvSpPr>
        <p:spPr>
          <a:xfrm>
            <a:off x="7320900" y="5790415"/>
            <a:ext cx="2356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Chien, Hornig, Lee 2015</a:t>
            </a:r>
          </a:p>
        </p:txBody>
      </p:sp>
    </p:spTree>
    <p:extLst>
      <p:ext uri="{BB962C8B-B14F-4D97-AF65-F5344CB8AC3E}">
        <p14:creationId xmlns:p14="http://schemas.microsoft.com/office/powerpoint/2010/main" val="244223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DC61237-B67E-34AD-F5F3-042A02AE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1/39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D3C72-8D34-8E28-AD01-3F54F49AD649}"/>
              </a:ext>
            </a:extLst>
          </p:cNvPr>
          <p:cNvSpPr txBox="1"/>
          <p:nvPr/>
        </p:nvSpPr>
        <p:spPr>
          <a:xfrm>
            <a:off x="608600" y="841116"/>
            <a:ext cx="548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Provide information for distributions of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partons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in hadrons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8A40984-8166-463E-7ACE-09F11FD3F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4" y="1466648"/>
            <a:ext cx="5617008" cy="39247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4D1426-F3C3-89AB-4A76-4869BE39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What can we do with the EIC?</a:t>
            </a:r>
          </a:p>
        </p:txBody>
      </p:sp>
      <p:pic>
        <p:nvPicPr>
          <p:cNvPr id="7" name="Picture 6" descr="Diagram of electrical wiring with different colors and text&#10;&#10;Description automatically generated">
            <a:extLst>
              <a:ext uri="{FF2B5EF4-FFF2-40B4-BE49-F238E27FC236}">
                <a16:creationId xmlns:a16="http://schemas.microsoft.com/office/drawing/2014/main" id="{55452BD0-7709-9923-94D2-300851E8B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096" y="1362662"/>
            <a:ext cx="4243450" cy="5127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5A7363-84E3-B61B-6FB3-768E06FB239D}"/>
              </a:ext>
            </a:extLst>
          </p:cNvPr>
          <p:cNvSpPr txBox="1"/>
          <p:nvPr/>
        </p:nvSpPr>
        <p:spPr>
          <a:xfrm>
            <a:off x="6096000" y="841116"/>
            <a:ext cx="4881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 new machine for a new frontier in nuclear physics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E8C2A26-552B-FF2C-5D6A-6EEDEDC61D33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E7B716-3C8E-7DA6-9255-5FDD0BCE452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715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7FF29A9-9907-8A78-A930-37077A55B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96" y="1346247"/>
            <a:ext cx="4028821" cy="37134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096462C-6B4C-91D7-44FA-638C9A8E4FE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4436AF-6EF1-6197-D52B-EE28F67A95C9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7B2CEF-C1DA-866D-BB54-20D5069CFE0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208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130B05-F5FE-E0CE-D52F-250D1F700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282" y="1346247"/>
            <a:ext cx="4129201" cy="380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D7F4CE3-AFEA-3517-23B6-8C78AF2DDA24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F86999-CF78-1221-5CC4-DE484ADA19A0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9E72E4-E1C8-0BEC-9A33-4F6A20259D4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405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7FF735-8308-E532-F54D-BF08E05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282" y="1346246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2915CA6-2B23-6FA7-390A-18C30BC68FB7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F9C412-56E7-6840-A0D2-E4074C0728C7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2C701B-EF6B-EA03-7AD3-3BFADCE3D82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922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0FF182B-0483-51C9-6A2F-3B508FAE7B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282" y="1346245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8EA33FA-13F8-CA96-5960-305E7C50A1C9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79B328-D197-5DEE-5CD2-04B59784EFE8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ABA4-0325-9FE4-D471-2A1AD79B6E6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435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03A74A-8A36-0DCF-314E-FE60A3FB4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282" y="1346244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C8BE098A-9F5D-3DE9-8957-409D50E1C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56288" y="2634653"/>
            <a:ext cx="4307840" cy="42672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B19099E-50F6-3CB3-73F4-D737D849057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BE8817-E9B8-BA2F-6978-86682456F9EA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BBCB76-FA44-11A0-1BFF-74EEA5F4BDE8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546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7D5292-52D2-B4B8-0D6E-593F5A32B3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282" y="1346244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26/39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C8BE098A-9F5D-3DE9-8957-409D50E1C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56288" y="2634653"/>
            <a:ext cx="4307840" cy="426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DF63DE-3743-E987-6241-F61BC08B37FC}"/>
              </a:ext>
            </a:extLst>
          </p:cNvPr>
          <p:cNvSpPr txBox="1"/>
          <p:nvPr/>
        </p:nvSpPr>
        <p:spPr>
          <a:xfrm>
            <a:off x="717454" y="5082804"/>
            <a:ext cx="3796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at NLL:</a:t>
            </a:r>
          </a:p>
        </p:txBody>
      </p:sp>
      <p:pic>
        <p:nvPicPr>
          <p:cNvPr id="21" name="Picture 20" descr="\documentclass{article}&#10;\usepackage{amsmath,xcolor,slashed}&#10;\pagestyle{empty}&#10;\begin{document}&#10;&#10;\begin{align*}&#10;  &amp; \frac{\mathrm{d}^4  \sigma_{pp}}{\mathrm{d}y_c\, \mathrm{d}y_d\, \mathrm{d} p_T^2\, \mathrm{d} \delta \phi } =  \sum_{abcd} \frac{p_T}{16\pi \hat s^2} \frac{1}{1+\delta_{cd}} \int_0^\infty \frac{2\mathrm{d}b}{\pi} \cos( b p_T \delta\phi) x_a \tilde{f}_{a/p}(x_a,\mu_{b_*}) x_b  \tilde{f}_{b/p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\\&#10;&amp; \times \exp \left[-S_{\mathrm{NP}}^a(b, Q_0, \sqrt{\hat{s}})-S_{\mathrm{NP}}^{b}(b, Q_0, \sqrt{\hat{s}})\right]\,.&#10;\end{align*}&#10;&#10;\end{document}" title="IguanaTex Bitmap Display">
            <a:extLst>
              <a:ext uri="{FF2B5EF4-FFF2-40B4-BE49-F238E27FC236}">
                <a16:creationId xmlns:a16="http://schemas.microsoft.com/office/drawing/2014/main" id="{95320C9F-6D5B-F7C0-1E92-515690807E6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404328" y="3756817"/>
            <a:ext cx="6465984" cy="2627887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13AEE2F-CAF0-8661-9CBC-D037636D4FC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28473C-7929-BB12-5E1F-0590089304A1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SCET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D39EC5-EA02-8E72-32C5-4FFFCEBC67AE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98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7CC7D9-B29C-BB42-DCEB-4B1A520623D7}"/>
              </a:ext>
            </a:extLst>
          </p:cNvPr>
          <p:cNvSpPr/>
          <p:nvPr/>
        </p:nvSpPr>
        <p:spPr>
          <a:xfrm>
            <a:off x="1507481" y="2465349"/>
            <a:ext cx="3764213" cy="325859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27/39</a:t>
            </a: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98489" y="1109600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302777" y="782260"/>
            <a:ext cx="3791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Glauber mode note treated in our paper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95849" y="1333120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306455" y="1597280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006670" y="1800480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C8BE098A-9F5D-3DE9-8957-409D50E1C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3854" y="2059452"/>
            <a:ext cx="4307840" cy="426720"/>
          </a:xfrm>
          <a:prstGeom prst="rect">
            <a:avLst/>
          </a:prstGeom>
        </p:spPr>
      </p:pic>
      <p:pic>
        <p:nvPicPr>
          <p:cNvPr id="2" name="Picture 1" descr="\documentclass{article}&#10;\usepackage{amsmath,xcolor,slashed}&#10;\pagestyle{empty}&#10;\begin{document}&#10;&#10;\begin{align*}&#10;{ \color{black} n_{G} \textbf{-Glauber}}:&amp;~~ p_{G}^\mu\sim p_T(\delta\phi^2,\delta\phi^2,\delta\phi)_{n_i \bar n_i}&#10;\end{align*}&#10;&#10;\end{document}" title="IguanaTex Bitmap Display">
            <a:extLst>
              <a:ext uri="{FF2B5EF4-FFF2-40B4-BE49-F238E27FC236}">
                <a16:creationId xmlns:a16="http://schemas.microsoft.com/office/drawing/2014/main" id="{26BF5EA1-63B4-7351-41E4-A2E65E9DB2A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538307" y="2511381"/>
            <a:ext cx="3637280" cy="2438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74ABD2-0F53-788F-B70C-E9F050A0B7B3}"/>
              </a:ext>
            </a:extLst>
          </p:cNvPr>
          <p:cNvSpPr txBox="1"/>
          <p:nvPr/>
        </p:nvSpPr>
        <p:spPr>
          <a:xfrm>
            <a:off x="302777" y="2801690"/>
            <a:ext cx="10517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experimental data is well-described by the experimental data in the back-to-back region, within the error bars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51A99F-D375-FE69-A89E-341BDF7AFDB2}"/>
              </a:ext>
            </a:extLst>
          </p:cNvPr>
          <p:cNvSpPr txBox="1"/>
          <p:nvPr/>
        </p:nvSpPr>
        <p:spPr>
          <a:xfrm>
            <a:off x="6393501" y="1210366"/>
            <a:ext cx="6120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Collins,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Qiu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Phys.Rev.D75:114014,2007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Collins (2007)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CE4FCC-BE87-043A-EBE7-7E1E359B5092}"/>
              </a:ext>
            </a:extLst>
          </p:cNvPr>
          <p:cNvSpPr txBox="1"/>
          <p:nvPr/>
        </p:nvSpPr>
        <p:spPr>
          <a:xfrm>
            <a:off x="5748975" y="820357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breaking effects in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dijet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production studied in</a:t>
            </a:r>
          </a:p>
        </p:txBody>
      </p:sp>
      <p:pic>
        <p:nvPicPr>
          <p:cNvPr id="26" name="Picture 25" descr="\documentclass{article}&#10;\usepackage{amsmath,xcolor,slashed}&#10;\pagestyle{empty}&#10;\begin{document}&#10;&#10;\begin{align*}&#10;\frac{\mathrm{d}^4  \sigma_{pp}}{\mathrm{d}y_c\, \mathrm{d}y_d\, \mathrm{d} p_T^2\, \mathrm{d} \delta \phi }&#10;\end{align*}&#10;&#10;\end{document}" title="IguanaTex Bitmap Display">
            <a:extLst>
              <a:ext uri="{FF2B5EF4-FFF2-40B4-BE49-F238E27FC236}">
                <a16:creationId xmlns:a16="http://schemas.microsoft.com/office/drawing/2014/main" id="{90A54ECA-007F-BD3E-543E-74DFF41E960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907624" y="3113831"/>
            <a:ext cx="1381760" cy="50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2BA2E82-E422-1747-FE7A-8E5F8060D8AA}"/>
              </a:ext>
            </a:extLst>
          </p:cNvPr>
          <p:cNvSpPr txBox="1"/>
          <p:nvPr/>
        </p:nvSpPr>
        <p:spPr>
          <a:xfrm>
            <a:off x="1395850" y="3450431"/>
            <a:ext cx="3407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Phys.Rev.Lett.106:122003,2011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C7EA2D-42CD-5746-57C4-21F97A70C37C}"/>
              </a:ext>
            </a:extLst>
          </p:cNvPr>
          <p:cNvSpPr txBox="1"/>
          <p:nvPr/>
        </p:nvSpPr>
        <p:spPr>
          <a:xfrm>
            <a:off x="6873959" y="3446293"/>
            <a:ext cx="3407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 Rev. Lett. 121, 062002 (2018)</a:t>
            </a:r>
            <a:endParaRPr lang="en-US" sz="16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331B077-CD3E-2ADE-3AE2-3458461978EA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BECC38-7E66-353C-7239-DD287FD8791F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Do we observe factorization breaking effects?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ED14D9-6BAA-0E5D-0572-9B2B35CC312A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8962779-E886-41AF-0589-A060BBAE54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3501" y="3764343"/>
            <a:ext cx="4646369" cy="28781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B21EB7-28B9-43CA-E5F9-4E4651317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8307" y="3797757"/>
            <a:ext cx="3838472" cy="291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26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28/39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706292" y="808714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5E4A2A-1C64-9FFD-BEFF-210EAB96A034}"/>
              </a:ext>
            </a:extLst>
          </p:cNvPr>
          <p:cNvSpPr/>
          <p:nvPr/>
        </p:nvSpPr>
        <p:spPr>
          <a:xfrm>
            <a:off x="4397844" y="1469594"/>
            <a:ext cx="252576" cy="31921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7E9687-DAFD-72CE-F5C0-8EAED3D09649}"/>
              </a:ext>
            </a:extLst>
          </p:cNvPr>
          <p:cNvSpPr txBox="1"/>
          <p:nvPr/>
        </p:nvSpPr>
        <p:spPr>
          <a:xfrm>
            <a:off x="6766073" y="2356585"/>
            <a:ext cx="5067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Non-perturbative: Contains all medium contributions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3559E5-C1BA-E0B2-BF98-8D552B4921E9}"/>
              </a:ext>
            </a:extLst>
          </p:cNvPr>
          <p:cNvSpPr txBox="1"/>
          <p:nvPr/>
        </p:nvSpPr>
        <p:spPr>
          <a:xfrm>
            <a:off x="4777802" y="2324179"/>
            <a:ext cx="1318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11A588-ADFA-5A88-8BB6-ED26952AEED2}"/>
              </a:ext>
            </a:extLst>
          </p:cNvPr>
          <p:cNvSpPr/>
          <p:nvPr/>
        </p:nvSpPr>
        <p:spPr>
          <a:xfrm>
            <a:off x="6129088" y="1463711"/>
            <a:ext cx="1924793" cy="31298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29AF2A-EB97-92A5-AF01-3A4FD59EB8F0}"/>
              </a:ext>
            </a:extLst>
          </p:cNvPr>
          <p:cNvSpPr/>
          <p:nvPr/>
        </p:nvSpPr>
        <p:spPr>
          <a:xfrm>
            <a:off x="4826184" y="1469594"/>
            <a:ext cx="252576" cy="319213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1E982E-FB57-37A3-8C08-9273E530840A}"/>
              </a:ext>
            </a:extLst>
          </p:cNvPr>
          <p:cNvSpPr/>
          <p:nvPr/>
        </p:nvSpPr>
        <p:spPr>
          <a:xfrm>
            <a:off x="8255494" y="1474116"/>
            <a:ext cx="1708294" cy="301862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3DA413-9A24-34CE-044E-87E78EA7B54E}"/>
              </a:ext>
            </a:extLst>
          </p:cNvPr>
          <p:cNvCxnSpPr>
            <a:cxnSpLocks/>
          </p:cNvCxnSpPr>
          <p:nvPr/>
        </p:nvCxnSpPr>
        <p:spPr>
          <a:xfrm>
            <a:off x="4533936" y="1816305"/>
            <a:ext cx="895904" cy="55688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5BEAE6B-DA4E-D245-0BF9-1AAC1545AAAB}"/>
              </a:ext>
            </a:extLst>
          </p:cNvPr>
          <p:cNvCxnSpPr>
            <a:cxnSpLocks/>
          </p:cNvCxnSpPr>
          <p:nvPr/>
        </p:nvCxnSpPr>
        <p:spPr>
          <a:xfrm flipH="1">
            <a:off x="5429840" y="1805568"/>
            <a:ext cx="1586045" cy="5676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A9454D-98E1-01B7-7C59-019B9A041914}"/>
              </a:ext>
            </a:extLst>
          </p:cNvPr>
          <p:cNvCxnSpPr>
            <a:cxnSpLocks/>
          </p:cNvCxnSpPr>
          <p:nvPr/>
        </p:nvCxnSpPr>
        <p:spPr>
          <a:xfrm flipH="1">
            <a:off x="7639913" y="1790678"/>
            <a:ext cx="1586045" cy="56762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C0A8C12-8096-FE5A-1227-5E013EBD55A1}"/>
              </a:ext>
            </a:extLst>
          </p:cNvPr>
          <p:cNvCxnSpPr>
            <a:cxnSpLocks/>
          </p:cNvCxnSpPr>
          <p:nvPr/>
        </p:nvCxnSpPr>
        <p:spPr>
          <a:xfrm>
            <a:off x="4920129" y="1808076"/>
            <a:ext cx="2735200" cy="5649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DBD1332-DCD5-A5FC-3747-946C6EEB53BD}"/>
              </a:ext>
            </a:extLst>
          </p:cNvPr>
          <p:cNvSpPr txBox="1"/>
          <p:nvPr/>
        </p:nvSpPr>
        <p:spPr>
          <a:xfrm>
            <a:off x="706292" y="1169817"/>
            <a:ext cx="5192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can be matched onto the collinear distributions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1D9B12B-DB69-56D0-8CBD-98B5B0C5B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88" y="3679571"/>
            <a:ext cx="2636389" cy="20621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BB3C5B5-334E-D046-4E26-DA97E41D44F7}"/>
              </a:ext>
            </a:extLst>
          </p:cNvPr>
          <p:cNvSpPr txBox="1"/>
          <p:nvPr/>
        </p:nvSpPr>
        <p:spPr>
          <a:xfrm>
            <a:off x="717454" y="2684398"/>
            <a:ext cx="6668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ignore all final-state interactions between the jets and the medium.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High energy jets are not expected to be affected by the medium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1277642-8B8C-3495-64F1-ECFB8E062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378" y="3602840"/>
            <a:ext cx="2424695" cy="2138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96F3205-ED6D-6278-537A-4EACB0AA9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693565" y="2878855"/>
            <a:ext cx="3466802" cy="409516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34D851E-53DC-7573-FDAD-FF54E5CAD044}"/>
              </a:ext>
            </a:extLst>
          </p:cNvPr>
          <p:cNvSpPr txBox="1"/>
          <p:nvPr/>
        </p:nvSpPr>
        <p:spPr>
          <a:xfrm>
            <a:off x="7760208" y="2856194"/>
            <a:ext cx="61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Li,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(2021)</a:t>
            </a:r>
          </a:p>
        </p:txBody>
      </p:sp>
      <p:pic>
        <p:nvPicPr>
          <p:cNvPr id="3" name="Picture 2" descr="\documentclass{article}&#10;\usepackage{amsmath,xcolor,slashed}&#10;\pagestyle{empty}&#10;\begin{document}&#10;&#10;\begin{align*}&#10;f_{q/N}^A\left(b,x;\mu,\zeta_1\right) = \left[C\otimes f\right]\left(x;\mu_i\right)\, \exp\left[-S_{\rm pert}\left(b;\mu_i,\mu,\zeta_i,\zeta_1\right)-S_{\rm NP}^{f\, A}\left(b;Q_0,\mu,\zeta_i,\zeta\right)\right]&#10;\end{align*}&#10;&#10;\end{document}" title="IguanaTex Bitmap Display">
            <a:extLst>
              <a:ext uri="{FF2B5EF4-FFF2-40B4-BE49-F238E27FC236}">
                <a16:creationId xmlns:a16="http://schemas.microsoft.com/office/drawing/2014/main" id="{40A683CE-9CC7-9EA7-7C92-712F1D417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86759" y="1457946"/>
            <a:ext cx="7193280" cy="36576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758D930-396F-6873-63CD-4D8389C6836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98D11-88D6-D62A-D406-3FF8A08D32EE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Nuclear modifications to this process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E1CDFE-B670-AEEC-3CAD-0DF3D39A2C93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830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7D5292-52D2-B4B8-0D6E-593F5A32B3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282" y="1346244"/>
            <a:ext cx="4040846" cy="3724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29/39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1095282" y="793762"/>
            <a:ext cx="809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Azimuthal angle decorrelations of di-jets measured at the CMS, are sensitive to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4" name="Picture 23" descr="\documentclass{article}&#10;\usepackage{amsmath,xcolor,slashed}&#10;\pagestyle{empty}&#10;\begin{document}&#10;&#10;\begin{align*}&#10;  \textbf{ hard}:&amp;~~p_h^\mu \sim p_T (1,1,1)&#10;\end{align*}&#10;&#10;\end{document}" title="IguanaTex Bitmap Display">
            <a:extLst>
              <a:ext uri="{FF2B5EF4-FFF2-40B4-BE49-F238E27FC236}">
                <a16:creationId xmlns:a16="http://schemas.microsoft.com/office/drawing/2014/main" id="{180EDE25-E02E-528F-3601-61985B323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490923" y="1684801"/>
            <a:ext cx="2052320" cy="2235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3993F-8624-C787-9BB4-89445B269756}"/>
              </a:ext>
            </a:extLst>
          </p:cNvPr>
          <p:cNvSpPr txBox="1"/>
          <p:nvPr/>
        </p:nvSpPr>
        <p:spPr>
          <a:xfrm>
            <a:off x="5629914" y="1346247"/>
            <a:ext cx="577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derived in a SCET framework</a:t>
            </a:r>
          </a:p>
        </p:txBody>
      </p:sp>
      <p:pic>
        <p:nvPicPr>
          <p:cNvPr id="5" name="Picture 4" descr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F58857E2-AAFF-3AB9-3462-D8DDDD3A16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88283" y="1908321"/>
            <a:ext cx="3657600" cy="264160"/>
          </a:xfrm>
          <a:prstGeom prst="rect">
            <a:avLst/>
          </a:prstGeom>
        </p:spPr>
      </p:pic>
      <p:pic>
        <p:nvPicPr>
          <p:cNvPr id="12" name="Picture 11" descr="\documentclass{article}&#10;\usepackage{amsmath,xcolor,slashed}&#10;\pagestyle{empty}&#10;\begin{document}&#10;&#10;\begin{align*}&#10;  {\color{black} \textbf{soft}}:&amp;~~p_s^\mu\sim p_T\,(\delta\phi,\delta\phi,\delta\phi),&#10;\end{align*}&#10;&#10;\end{document}" title="IguanaTex Bitmap Display">
            <a:extLst>
              <a:ext uri="{FF2B5EF4-FFF2-40B4-BE49-F238E27FC236}">
                <a16:creationId xmlns:a16="http://schemas.microsoft.com/office/drawing/2014/main" id="{76E47D0E-538B-9D80-BBCF-A8488723B3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598889" y="2172481"/>
            <a:ext cx="2397760" cy="2032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  { \color{black} n_{c,d} \textbf{-jet}}:&amp;~~p_{c_i}^\mu\sim p_T\,(R^2,1,R)_{n_i \bar n_i},&#10;\end{align*}&#10;&#10;\end{document}" title="IguanaTex Bitmap Display">
            <a:extLst>
              <a:ext uri="{FF2B5EF4-FFF2-40B4-BE49-F238E27FC236}">
                <a16:creationId xmlns:a16="http://schemas.microsoft.com/office/drawing/2014/main" id="{0F3006A5-2C8A-0053-55E0-811F35F860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99104" y="2375681"/>
            <a:ext cx="2926080" cy="264160"/>
          </a:xfrm>
          <a:prstGeom prst="rect">
            <a:avLst/>
          </a:prstGeom>
        </p:spPr>
      </p:pic>
      <p:pic>
        <p:nvPicPr>
          <p:cNvPr id="6" name="Picture 5" descr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 title="IguanaTex Bitmap Display">
            <a:extLst>
              <a:ext uri="{FF2B5EF4-FFF2-40B4-BE49-F238E27FC236}">
                <a16:creationId xmlns:a16="http://schemas.microsoft.com/office/drawing/2014/main" id="{C8BE098A-9F5D-3DE9-8957-409D50E1C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56288" y="2634653"/>
            <a:ext cx="4307840" cy="426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DF63DE-3743-E987-6241-F61BC08B37FC}"/>
              </a:ext>
            </a:extLst>
          </p:cNvPr>
          <p:cNvSpPr txBox="1"/>
          <p:nvPr/>
        </p:nvSpPr>
        <p:spPr>
          <a:xfrm>
            <a:off x="717454" y="5082804"/>
            <a:ext cx="3065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:</a:t>
            </a:r>
          </a:p>
        </p:txBody>
      </p:sp>
      <p:pic>
        <p:nvPicPr>
          <p:cNvPr id="3" name="Picture 2" descr="\documentclass{article}&#10;\usepackage{amsmath,xcolor,slashed}&#10;\pagestyle{empty}&#10;\begin{document}&#10;&#10;\begin{align*}&#10;  &amp; \frac{\mathrm{d}^4  \sigma_{pA}}{\mathrm{d}y_c\, \mathrm{d}y_d\, \mathrm{d} p_T^2\, \mathrm{d} \delta \phi } =  \sum_{abcd} \frac{p_T}{16\pi \hat s^2} \frac{1}{1+\delta_{cd}} \int_0^\infty \frac{2\mathrm{d}b}{\pi} \cos( b p_T \delta\phi) x_a \tilde{f}_{a/p}(x_a,\mu_{b_*}) x_b  \tilde{f}_{b/A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 \\&#10;&amp; \times \exp \left[-S_{\mathrm{NP}}^a(b, Q_0, \sqrt{\hat{s}})-S_{\mathrm{NP}}^{b,A}(b, Q_0, \sqrt{\hat{s}})\right]&#10;\end{align*}&#10;&#10;\end{document}" title="IguanaTex Bitmap Display">
            <a:extLst>
              <a:ext uri="{FF2B5EF4-FFF2-40B4-BE49-F238E27FC236}">
                <a16:creationId xmlns:a16="http://schemas.microsoft.com/office/drawing/2014/main" id="{9C9C9D0C-012E-13D2-A969-3BF1313F672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266801" y="3523545"/>
            <a:ext cx="6500563" cy="2627887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A76ADA0-5572-44CD-DA46-C8B6A4A18A0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4A1FBA-2D03-4141-C763-E2FE649E712A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in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6DACF3-373E-CED9-3127-9DDAC470077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8359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30/39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83EA7-85FD-9BA6-505C-009E4F41B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25" y="2149511"/>
            <a:ext cx="4731280" cy="3579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E1A2DF-8A30-9586-0697-079D58C13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254" y="2160210"/>
            <a:ext cx="5769590" cy="35798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C10955-93B3-B22C-DDEC-CD97753F3BD6}"/>
              </a:ext>
            </a:extLst>
          </p:cNvPr>
          <p:cNvSpPr txBox="1"/>
          <p:nvPr/>
        </p:nvSpPr>
        <p:spPr>
          <a:xfrm>
            <a:off x="517525" y="992187"/>
            <a:ext cx="11230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Strong consistency with the CMS measurements of the azimuthal angle decorrelation in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the ratio of the integrated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azimuthal angle decorrelation.</a:t>
            </a:r>
          </a:p>
        </p:txBody>
      </p:sp>
      <p:pic>
        <p:nvPicPr>
          <p:cNvPr id="21" name="Picture 20" descr="\documentclass{article}&#10;\usepackage{amsmath,xcolor,slashed}&#10;\pagestyle{empty}&#10;\begin{document}&#10;&#10;\begin{align*}&#10;  R_\textrm{pA} = \left.\frac{1}{A}\frac{\mathrm{d}^4  \sigma_{pA}}{\mathrm{d}y_c\, \mathrm{d}y_d\, \mathrm{d} p_T^2\, \mathrm{d} \Delta \phi }\right/\frac{\mathrm{d}^4  \sigma_{pp}}{\mathrm{d}y_c\, \mathrm{d}y_d\, \mathrm{d} p_T^2\, \mathrm{d} \Delta \phi }&#10;\end{align*}&#10;&#10;\end{document}" title="IguanaTex Bitmap Display">
            <a:extLst>
              <a:ext uri="{FF2B5EF4-FFF2-40B4-BE49-F238E27FC236}">
                <a16:creationId xmlns:a16="http://schemas.microsoft.com/office/drawing/2014/main" id="{146CB2E5-3550-26E2-D2EF-9E469D0761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28049" y="1641511"/>
            <a:ext cx="4064000" cy="508000"/>
          </a:xfrm>
          <a:prstGeom prst="rect">
            <a:avLst/>
          </a:prstGeom>
        </p:spPr>
      </p:pic>
      <p:pic>
        <p:nvPicPr>
          <p:cNvPr id="23" name="Picture 22" descr="\documentclass{article}&#10;\usepackage{amsmath,xcolor,slashed}&#10;\pagestyle{empty}&#10;\begin{document}&#10;&#10;\begin{align*}&#10;\frac{\mathrm{d}^4  \sigma_{pA}}{\mathrm{d}y_c\, \mathrm{d}y_d\, \mathrm{d} p_T^2\, \mathrm{d} \delta \phi }&#10;\end{align*}&#10;&#10;\end{document}" title="IguanaTex Bitmap Display">
            <a:extLst>
              <a:ext uri="{FF2B5EF4-FFF2-40B4-BE49-F238E27FC236}">
                <a16:creationId xmlns:a16="http://schemas.microsoft.com/office/drawing/2014/main" id="{7E0F240A-B12F-B77D-457B-B4DB892116E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11400" y="1652210"/>
            <a:ext cx="1381760" cy="50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6492DC-3A4E-9AA6-744E-623D02FC9471}"/>
              </a:ext>
            </a:extLst>
          </p:cNvPr>
          <p:cNvSpPr txBox="1"/>
          <p:nvPr/>
        </p:nvSpPr>
        <p:spPr>
          <a:xfrm>
            <a:off x="517525" y="5865813"/>
            <a:ext cx="11295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Red band is the uncertainty from the EPPS sets, small blue band from the uncertainty of the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is very small for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high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pT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jet production.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DC8C1B-8F16-9843-347B-BF46555231F2}"/>
              </a:ext>
            </a:extLst>
          </p:cNvPr>
          <p:cNvSpPr txBox="1"/>
          <p:nvPr/>
        </p:nvSpPr>
        <p:spPr>
          <a:xfrm>
            <a:off x="6828050" y="5641098"/>
            <a:ext cx="3477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Phys. Rev. Lett. 121, 062002 (2018)</a:t>
            </a:r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E60360-10D6-01F2-9AEC-9163A11B8C8B}"/>
              </a:ext>
            </a:extLst>
          </p:cNvPr>
          <p:cNvSpPr txBox="1"/>
          <p:nvPr/>
        </p:nvSpPr>
        <p:spPr>
          <a:xfrm>
            <a:off x="1688124" y="5641097"/>
            <a:ext cx="3341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Eur. Phys. J. C 74 (2014) 2951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4BE20B3-1BF8-ED26-E30C-A98BFED37AFD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619C22-5AF6-5E5F-701C-743F1BE1BEDF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Description of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data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7A1F32-E8E9-12B0-D626-814D3B49335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479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Box 142">
            <a:extLst>
              <a:ext uri="{FF2B5EF4-FFF2-40B4-BE49-F238E27FC236}">
                <a16:creationId xmlns:a16="http://schemas.microsoft.com/office/drawing/2014/main" id="{114FF055-C33F-4360-C4B8-BCDA379EC97E}"/>
              </a:ext>
            </a:extLst>
          </p:cNvPr>
          <p:cNvSpPr txBox="1"/>
          <p:nvPr/>
        </p:nvSpPr>
        <p:spPr>
          <a:xfrm>
            <a:off x="402896" y="911180"/>
            <a:ext cx="4184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the cross section in an OPE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0BCFA1A-4522-C741-26FD-7AD691C30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1097" y="1591267"/>
            <a:ext cx="3617785" cy="2503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991CEA-1B29-9B24-7A74-A5E75BCCCDA3}"/>
              </a:ext>
            </a:extLst>
          </p:cNvPr>
          <p:cNvSpPr txBox="1"/>
          <p:nvPr/>
        </p:nvSpPr>
        <p:spPr>
          <a:xfrm>
            <a:off x="4779302" y="1246437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14E70-6A5B-03F5-813E-FDD7D3953210}"/>
              </a:ext>
            </a:extLst>
          </p:cNvPr>
          <p:cNvSpPr txBox="1"/>
          <p:nvPr/>
        </p:nvSpPr>
        <p:spPr>
          <a:xfrm>
            <a:off x="5863376" y="423516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75B7D-8BB3-E0C7-1356-83E5E9A30DBE}"/>
              </a:ext>
            </a:extLst>
          </p:cNvPr>
          <p:cNvSpPr txBox="1"/>
          <p:nvPr/>
        </p:nvSpPr>
        <p:spPr>
          <a:xfrm>
            <a:off x="4006432" y="3336099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405E1-DD9D-C6B7-975D-2897883764E6}"/>
              </a:ext>
            </a:extLst>
          </p:cNvPr>
          <p:cNvSpPr txBox="1"/>
          <p:nvPr/>
        </p:nvSpPr>
        <p:spPr>
          <a:xfrm>
            <a:off x="4006432" y="1522072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319C28-176D-416B-7822-FE66DB8562D5}"/>
              </a:ext>
            </a:extLst>
          </p:cNvPr>
          <p:cNvCxnSpPr>
            <a:cxnSpLocks/>
          </p:cNvCxnSpPr>
          <p:nvPr/>
        </p:nvCxnSpPr>
        <p:spPr>
          <a:xfrm>
            <a:off x="4519879" y="1899063"/>
            <a:ext cx="757139" cy="8061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6038A0-F957-667E-8EE7-A142AC4940CA}"/>
              </a:ext>
            </a:extLst>
          </p:cNvPr>
          <p:cNvCxnSpPr>
            <a:cxnSpLocks/>
            <a:stCxn id="3" idx="2"/>
            <a:endCxn id="2" idx="0"/>
          </p:cNvCxnSpPr>
          <p:nvPr/>
        </p:nvCxnSpPr>
        <p:spPr>
          <a:xfrm>
            <a:off x="5285210" y="1584991"/>
            <a:ext cx="1134780" cy="627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5CC135-6C80-954D-75D6-ADAECD749AFF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278302" y="2986499"/>
            <a:ext cx="1634044" cy="3496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689680-3CA5-094D-2412-7692CCA9300E}"/>
              </a:ext>
            </a:extLst>
          </p:cNvPr>
          <p:cNvCxnSpPr>
            <a:cxnSpLocks/>
          </p:cNvCxnSpPr>
          <p:nvPr/>
        </p:nvCxnSpPr>
        <p:spPr>
          <a:xfrm flipV="1">
            <a:off x="6451037" y="3971667"/>
            <a:ext cx="0" cy="27557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B54F17C7-E71C-0CEC-B01F-D26E5EEC07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1542" y="4461972"/>
            <a:ext cx="3080935" cy="2359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EE1767-F0D3-B1EE-10D4-F40D32EF0F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7992" y="4750094"/>
            <a:ext cx="3120309" cy="1709476"/>
          </a:xfrm>
          <a:prstGeom prst="rect">
            <a:avLst/>
          </a:prstGeom>
        </p:spPr>
      </p:pic>
      <p:pic>
        <p:nvPicPr>
          <p:cNvPr id="39" name="Picture 38" descr="\documentclass{article}&#10;\usepackage{amsmath,amssymb,xcolor,slashed}&#10;\pagestyle{empty}&#10;\begin{document}&#10;&#10;\begin{align*}&#10;d\sigma \sim \sum_i |C\left(Q;\mu\right)| f\otimes D\otimes S (q_T,\mu)&#10;\end{align*}&#10;&#10;\end{document}" title="IguanaTex Bitmap Display">
            <a:extLst>
              <a:ext uri="{FF2B5EF4-FFF2-40B4-BE49-F238E27FC236}">
                <a16:creationId xmlns:a16="http://schemas.microsoft.com/office/drawing/2014/main" id="{A2829B96-62E4-7751-F5C9-9E37487DAA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89808" y="1710144"/>
            <a:ext cx="3589020" cy="502920"/>
          </a:xfrm>
          <a:prstGeom prst="rect">
            <a:avLst/>
          </a:prstGeom>
        </p:spPr>
      </p:pic>
      <p:pic>
        <p:nvPicPr>
          <p:cNvPr id="42" name="Picture 41" descr="\documentclass{article}&#10;\usepackage{amsmath,amssymb,xcolor,slashed}&#10;\pagestyle{empty}&#10;\begin{document}&#10;&#10;\begin{align*}&#10;Q \gg q_T \gtr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C33D4CD0-DD05-218C-BEF8-33F435F8424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782793" y="960654"/>
            <a:ext cx="1623060" cy="228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FA7EA20-6166-0334-FCCA-895E89E05B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513810"/>
            <a:ext cx="3963120" cy="2359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30F8565-4814-1FDA-0F4C-442780184FFA}"/>
              </a:ext>
            </a:extLst>
          </p:cNvPr>
          <p:cNvSpPr txBox="1"/>
          <p:nvPr/>
        </p:nvSpPr>
        <p:spPr>
          <a:xfrm>
            <a:off x="402896" y="4074382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IR modes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823033D-4379-0E89-CA65-034D481F2A07}"/>
              </a:ext>
            </a:extLst>
          </p:cNvPr>
          <p:cNvSpPr/>
          <p:nvPr/>
        </p:nvSpPr>
        <p:spPr>
          <a:xfrm>
            <a:off x="9201150" y="1691349"/>
            <a:ext cx="1005840" cy="377481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C67928B-C723-DC7E-1609-6DAD61FF4350}"/>
              </a:ext>
            </a:extLst>
          </p:cNvPr>
          <p:cNvCxnSpPr>
            <a:cxnSpLocks/>
          </p:cNvCxnSpPr>
          <p:nvPr/>
        </p:nvCxnSpPr>
        <p:spPr>
          <a:xfrm flipV="1">
            <a:off x="9723827" y="2068830"/>
            <a:ext cx="0" cy="27557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CB0F8A2-FE40-F9A2-C1AB-9CF6C279DAFD}"/>
              </a:ext>
            </a:extLst>
          </p:cNvPr>
          <p:cNvSpPr txBox="1"/>
          <p:nvPr/>
        </p:nvSpPr>
        <p:spPr>
          <a:xfrm>
            <a:off x="8528748" y="2344407"/>
            <a:ext cx="3329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Contains fixed order and large logs</a:t>
            </a:r>
          </a:p>
        </p:txBody>
      </p:sp>
      <p:pic>
        <p:nvPicPr>
          <p:cNvPr id="50" name="Picture 49" descr="\documentclass{article}&#10;\usepackage{amsmath,amssymb,xcolor,slashed}&#10;\pagestyle{empty}&#10;\begin{document}&#10;&#10;\begin{align*}&#10;\ln\left(\frac{Q}{\mu}\right)&#10;\end{align*}&#10;&#10;\end{document}" title="IguanaTex Bitmap Display">
            <a:extLst>
              <a:ext uri="{FF2B5EF4-FFF2-40B4-BE49-F238E27FC236}">
                <a16:creationId xmlns:a16="http://schemas.microsoft.com/office/drawing/2014/main" id="{FF0D5138-81F5-90EE-FFCD-9AC37BFBB0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816437" y="2787459"/>
            <a:ext cx="754380" cy="548640"/>
          </a:xfrm>
          <a:prstGeom prst="rect">
            <a:avLst/>
          </a:prstGeom>
        </p:spPr>
      </p:pic>
      <p:pic>
        <p:nvPicPr>
          <p:cNvPr id="54" name="Picture 53" descr="\documentclass{article}&#10;\usepackage{amsmath,amssymb,xcolor,slashed}&#10;\pagestyle{empty}&#10;\begin{document}&#10;&#10;\begin{align*}&#10;q_T \gtr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E0FD860D-4CC3-BD50-F21A-0A73428CD9A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082043" y="4129359"/>
            <a:ext cx="1097280" cy="228600"/>
          </a:xfrm>
          <a:prstGeom prst="rect">
            <a:avLst/>
          </a:prstGeom>
        </p:spPr>
      </p:pic>
      <p:pic>
        <p:nvPicPr>
          <p:cNvPr id="56" name="Picture 55" descr="\documentclass{article}&#10;\usepackage{amsmath,amssymb,xcolor,slashed}&#10;\pagestyle{empty}&#10;\begin{document}&#10;&#10;\begin{align*}&#10;f(x,q_T,\mu) \sim \left[C\otimes f\right](x,q_T,\mu)&#10;\end{align*}&#10;&#10;\end{document}" title="IguanaTex Bitmap Display">
            <a:extLst>
              <a:ext uri="{FF2B5EF4-FFF2-40B4-BE49-F238E27FC236}">
                <a16:creationId xmlns:a16="http://schemas.microsoft.com/office/drawing/2014/main" id="{F7ADAE8F-8306-9E71-1038-F04EFAA52D7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032177" y="5684526"/>
            <a:ext cx="2948940" cy="2286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FF2D0D39-3CC2-9C38-ACC3-C04A9C0CE1F5}"/>
              </a:ext>
            </a:extLst>
          </p:cNvPr>
          <p:cNvSpPr/>
          <p:nvPr/>
        </p:nvSpPr>
        <p:spPr>
          <a:xfrm>
            <a:off x="4641542" y="4527237"/>
            <a:ext cx="3080936" cy="1219058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D7464A8-EBB8-B62A-C552-766A7F9740D0}"/>
              </a:ext>
            </a:extLst>
          </p:cNvPr>
          <p:cNvSpPr/>
          <p:nvPr/>
        </p:nvSpPr>
        <p:spPr>
          <a:xfrm>
            <a:off x="4641542" y="5750973"/>
            <a:ext cx="3080935" cy="1069999"/>
          </a:xfrm>
          <a:prstGeom prst="rect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F0FAE4E-0172-32F8-3FED-7807461C2619}"/>
              </a:ext>
            </a:extLst>
          </p:cNvPr>
          <p:cNvCxnSpPr>
            <a:cxnSpLocks/>
          </p:cNvCxnSpPr>
          <p:nvPr/>
        </p:nvCxnSpPr>
        <p:spPr>
          <a:xfrm>
            <a:off x="7370894" y="5039797"/>
            <a:ext cx="2013136" cy="49794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A3C6EE4-8D9D-EF4F-1273-28DBF04FFD0D}"/>
              </a:ext>
            </a:extLst>
          </p:cNvPr>
          <p:cNvCxnSpPr>
            <a:cxnSpLocks/>
          </p:cNvCxnSpPr>
          <p:nvPr/>
        </p:nvCxnSpPr>
        <p:spPr>
          <a:xfrm flipV="1">
            <a:off x="7789479" y="5992557"/>
            <a:ext cx="2026958" cy="49760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8FAF094-D153-DD8F-DF20-7076A9F95E18}"/>
              </a:ext>
            </a:extLst>
          </p:cNvPr>
          <p:cNvSpPr txBox="1"/>
          <p:nvPr/>
        </p:nvSpPr>
        <p:spPr>
          <a:xfrm>
            <a:off x="8515440" y="6219555"/>
            <a:ext cx="148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PDF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02F492E-7FDA-CB53-C23F-421851DC84BD}"/>
              </a:ext>
            </a:extLst>
          </p:cNvPr>
          <p:cNvSpPr txBox="1"/>
          <p:nvPr/>
        </p:nvSpPr>
        <p:spPr>
          <a:xfrm>
            <a:off x="8032177" y="4644937"/>
            <a:ext cx="4246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Matching coefficient contains fixed order and</a:t>
            </a:r>
          </a:p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logs</a:t>
            </a:r>
          </a:p>
        </p:txBody>
      </p:sp>
      <p:pic>
        <p:nvPicPr>
          <p:cNvPr id="130" name="Picture 129" descr="\documentclass{article}&#10;\usepackage{amsmath,amssymb,xcolor,slashed}&#10;\pagestyle{empty}&#10;\begin{document}&#10;&#10;\begin{align*}&#10;\ln\left(\frac{q_T}{\mu}\right)&#10;\end{align*}&#10;&#10;\end{document}" title="IguanaTex Bitmap Display">
            <a:extLst>
              <a:ext uri="{FF2B5EF4-FFF2-40B4-BE49-F238E27FC236}">
                <a16:creationId xmlns:a16="http://schemas.microsoft.com/office/drawing/2014/main" id="{95DD8E73-E9F1-EFDC-2748-0DEBA33BD15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597001" y="4961015"/>
            <a:ext cx="822960" cy="548640"/>
          </a:xfrm>
          <a:prstGeom prst="rect">
            <a:avLst/>
          </a:prstGeom>
        </p:spPr>
      </p:pic>
      <p:pic>
        <p:nvPicPr>
          <p:cNvPr id="133" name="Picture 132" descr="\documentclass{article}&#10;\usepackage{amsmath,amssymb,xcolor,slashed}&#10;\pagestyle{empty}&#10;\begin{document}&#10;&#10;\begin{align*}&#10;=&#10;\end{align*}&#10;&#10;\end{document}" title="IguanaTex Bitmap Display">
            <a:extLst>
              <a:ext uri="{FF2B5EF4-FFF2-40B4-BE49-F238E27FC236}">
                <a16:creationId xmlns:a16="http://schemas.microsoft.com/office/drawing/2014/main" id="{664BC024-3CA1-F1D8-76E2-42315258839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299901" y="5622676"/>
            <a:ext cx="160020" cy="68580"/>
          </a:xfrm>
          <a:prstGeom prst="rect">
            <a:avLst/>
          </a:prstGeom>
        </p:spPr>
      </p:pic>
      <p:sp>
        <p:nvSpPr>
          <p:cNvPr id="134" name="Slide Number Placeholder 3">
            <a:extLst>
              <a:ext uri="{FF2B5EF4-FFF2-40B4-BE49-F238E27FC236}">
                <a16:creationId xmlns:a16="http://schemas.microsoft.com/office/drawing/2014/main" id="{53D06DC6-523D-75B7-F3E6-1FFEC23E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2/39</a:t>
            </a: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F70CFF44-0144-EAFE-ABD7-FF624C7BD8D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6442" r="18811"/>
          <a:stretch/>
        </p:blipFill>
        <p:spPr>
          <a:xfrm rot="3853191">
            <a:off x="1966397" y="5094556"/>
            <a:ext cx="647215" cy="837834"/>
          </a:xfrm>
          <a:prstGeom prst="rect">
            <a:avLst/>
          </a:prstGeom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A1A4116A-3EBD-A2A8-9B32-C141876EFA9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3881" r="6950"/>
          <a:stretch/>
        </p:blipFill>
        <p:spPr>
          <a:xfrm rot="3853191">
            <a:off x="2727037" y="5034474"/>
            <a:ext cx="741770" cy="980914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C3460AC8-6D16-96BA-7FFC-AD91C9796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6442" r="18811"/>
          <a:stretch/>
        </p:blipFill>
        <p:spPr>
          <a:xfrm rot="3853191">
            <a:off x="5420071" y="4630564"/>
            <a:ext cx="647215" cy="837834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D998FDFE-8E39-40EC-8A5E-D745CBD9809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3881" r="6950"/>
          <a:stretch/>
        </p:blipFill>
        <p:spPr>
          <a:xfrm rot="3853191">
            <a:off x="6180711" y="4570482"/>
            <a:ext cx="741770" cy="98091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2451CA4-72FC-F473-E151-6027FDD4FEFB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F8ADE8C-DBE0-07FF-EDE0-7CDBAF59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of physics at different scales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7F99B9-EB64-354B-FB25-2D16A872207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01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31/39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9EEEA5-B4DB-FBD0-82B6-C3CBE67B92A2}"/>
              </a:ext>
            </a:extLst>
          </p:cNvPr>
          <p:cNvSpPr txBox="1">
            <a:spLocks/>
          </p:cNvSpPr>
          <p:nvPr/>
        </p:nvSpPr>
        <p:spPr>
          <a:xfrm>
            <a:off x="717454" y="87646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Predictions at ATLAS, ALICE, and </a:t>
            </a:r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sPHENIX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6B39C-6CDD-8667-7A06-CC0D01BBD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5" y="1673275"/>
            <a:ext cx="3492500" cy="474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0FB47-2185-C1DD-4AC3-F5040CBCD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212" y="1673275"/>
            <a:ext cx="3416300" cy="474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A8F45-F1C4-7FB7-BFF1-FE713E56A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799" y="1673275"/>
            <a:ext cx="3416300" cy="474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0AD340-6392-8AA5-550A-D69644BF41EE}"/>
              </a:ext>
            </a:extLst>
          </p:cNvPr>
          <p:cNvSpPr txBox="1"/>
          <p:nvPr/>
        </p:nvSpPr>
        <p:spPr>
          <a:xfrm>
            <a:off x="517525" y="992187"/>
            <a:ext cx="10913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 the LHC, the collinear uncertainties are more dominant due to the large perturbative transverse momenta that are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generated. Uncertainty band of the broadening becomes larger at lower center of mass energies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0C2DEDA-BE6A-62C3-D0F1-5929EA955DE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A6AE22-11CB-16AB-2314-0CD97A5E638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67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5AFF72-1495-27FB-7719-200114A13496}"/>
              </a:ext>
            </a:extLst>
          </p:cNvPr>
          <p:cNvSpPr txBox="1"/>
          <p:nvPr/>
        </p:nvSpPr>
        <p:spPr>
          <a:xfrm>
            <a:off x="-13581" y="817723"/>
            <a:ext cx="5312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Process proposed by: 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Liu,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Ringer,Vogelsang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Yuan (2019)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27FF0-5D03-9FB1-0C56-5F793B27B59B}"/>
              </a:ext>
            </a:extLst>
          </p:cNvPr>
          <p:cNvSpPr txBox="1"/>
          <p:nvPr/>
        </p:nvSpPr>
        <p:spPr>
          <a:xfrm>
            <a:off x="667595" y="4780759"/>
            <a:ext cx="3746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Novel factorization using recoil-free jets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7D768-98D8-A53F-202B-D7328C563D79}"/>
              </a:ext>
            </a:extLst>
          </p:cNvPr>
          <p:cNvSpPr txBox="1"/>
          <p:nvPr/>
        </p:nvSpPr>
        <p:spPr>
          <a:xfrm>
            <a:off x="5385097" y="846019"/>
            <a:ext cx="3936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Less sensitive to non-perturbative physics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79B0CB-4B40-66B6-974F-690906798BE9}"/>
              </a:ext>
            </a:extLst>
          </p:cNvPr>
          <p:cNvSpPr txBox="1"/>
          <p:nvPr/>
        </p:nvSpPr>
        <p:spPr>
          <a:xfrm>
            <a:off x="5385097" y="1155808"/>
            <a:ext cx="4147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Lepton-jet transverse momentum imbalance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0BFB3E-1811-2F2F-1620-3DDEE93985DF}"/>
              </a:ext>
            </a:extLst>
          </p:cNvPr>
          <p:cNvSpPr txBox="1"/>
          <p:nvPr/>
        </p:nvSpPr>
        <p:spPr>
          <a:xfrm>
            <a:off x="5449829" y="1827599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region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2EA69E-A83A-78FE-8531-845EA6EE3DD8}"/>
              </a:ext>
            </a:extLst>
          </p:cNvPr>
          <p:cNvSpPr txBox="1"/>
          <p:nvPr/>
        </p:nvSpPr>
        <p:spPr>
          <a:xfrm>
            <a:off x="670563" y="5118014"/>
            <a:ext cx="172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34B8B4-0529-6505-1DC5-FAA18844E4E2}"/>
              </a:ext>
            </a:extLst>
          </p:cNvPr>
          <p:cNvSpPr txBox="1"/>
          <p:nvPr/>
        </p:nvSpPr>
        <p:spPr>
          <a:xfrm>
            <a:off x="670563" y="5482753"/>
            <a:ext cx="172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08C753-7356-165E-E93D-56DA43833C1D}"/>
              </a:ext>
            </a:extLst>
          </p:cNvPr>
          <p:cNvSpPr txBox="1"/>
          <p:nvPr/>
        </p:nvSpPr>
        <p:spPr>
          <a:xfrm>
            <a:off x="651814" y="6144965"/>
            <a:ext cx="172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Global soft: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95B7D5-8875-8975-2F51-593C5F844BDC}"/>
              </a:ext>
            </a:extLst>
          </p:cNvPr>
          <p:cNvSpPr txBox="1"/>
          <p:nvPr/>
        </p:nvSpPr>
        <p:spPr>
          <a:xfrm>
            <a:off x="659705" y="5813859"/>
            <a:ext cx="1723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2B301-589C-2AB3-80C5-96C058BA3D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454" y="1145347"/>
            <a:ext cx="3936608" cy="365613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85803D9-82AD-9BF8-AD52-42D57F3C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32/39</a:t>
            </a:r>
          </a:p>
        </p:txBody>
      </p:sp>
      <p:pic>
        <p:nvPicPr>
          <p:cNvPr id="15" name="Picture 14" descr="\documentclass{article}&#10;\usepackage{amsmath,amssymb,xcolor,slashed}&#10;\pagestyle{empty}&#10;\begin{document}&#10;&#10;\begin{align*}&#10;    &amp; \frac{d\sigma_p}{d^2\ell'_{T}\, dy\, d\delta\phi} = \frac{\sigma_0\, \ell'_T}{1-y}\, H\left(Q,\mu_H\right)\,\int \frac{db}{2\pi} \cos\left(b \ell'_T \delta\phi\right) \sum_q e_q^2\, f_{q/p}\left(x_B,b,\mu_H,\zeta_\mathcal{B}\right)\, \mathcal{J}_q\left(b,\mu_H,\zeta_\mathcal{J}\right) &#10;\end{align*}&#10;&#10;\end{document}" title="IguanaTex Bitmap Display">
            <a:extLst>
              <a:ext uri="{FF2B5EF4-FFF2-40B4-BE49-F238E27FC236}">
                <a16:creationId xmlns:a16="http://schemas.microsoft.com/office/drawing/2014/main" id="{76B7BE88-B4A6-DC65-77E3-26B1EA51BC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935187" y="5247864"/>
            <a:ext cx="7802880" cy="548640"/>
          </a:xfrm>
          <a:prstGeom prst="rect">
            <a:avLst/>
          </a:prstGeom>
        </p:spPr>
      </p:pic>
      <p:pic>
        <p:nvPicPr>
          <p:cNvPr id="17" name="Picture 16" descr="\documentclass{article}&#10;\usepackage{amsmath,amssymb,xcolor,slashed}&#10;\pagestyle{empty}&#10;\begin{document}&#10;&#10;\begin{align*}&#10;    &amp; \frac{d\sigma_A}{d^2\ell'_{T}\, dy\, d\delta\phi} = \frac{\sigma_0\, \ell'_T}{1-y}\, H\left(Q,\mu_H\right)\,\int \frac{db}{2\pi} \cos\left(b \ell'_T \delta\phi\right) \sum_q e_q^2\, f_{q/A}\left(x_B,b,\mu_H,\zeta_\mathcal{B}\right)\, \mathcal{J}_q^A\left(b,\mu_H,\zeta_\mathcal{J}\right) &#10;\end{align*}&#10;&#10;\end{document}" title="IguanaTex Bitmap Display">
            <a:extLst>
              <a:ext uri="{FF2B5EF4-FFF2-40B4-BE49-F238E27FC236}">
                <a16:creationId xmlns:a16="http://schemas.microsoft.com/office/drawing/2014/main" id="{DA11A016-B605-9032-36DE-86279D4F9C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935187" y="5807840"/>
            <a:ext cx="7904480" cy="548640"/>
          </a:xfrm>
          <a:prstGeom prst="rect">
            <a:avLst/>
          </a:prstGeom>
        </p:spPr>
      </p:pic>
      <p:pic>
        <p:nvPicPr>
          <p:cNvPr id="24" name="Picture 23" descr="\documentclass{article}&#10;\usepackage{amsmath,amssymb,xcolor,slashed}&#10;\pagestyle{empty}&#10;\begin{document}&#10;&#10;\begin{align*}&#10;\vec{q}_T = \vec{P}_{JT}+\vec{\ell}_{T}&#10;\end{align*}&#10;&#10;\end{document}" title="IguanaTex Bitmap Display">
            <a:extLst>
              <a:ext uri="{FF2B5EF4-FFF2-40B4-BE49-F238E27FC236}">
                <a16:creationId xmlns:a16="http://schemas.microsoft.com/office/drawing/2014/main" id="{03C8FF2F-F147-8485-51CB-B5D0748B6C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423401" y="1577805"/>
            <a:ext cx="1280160" cy="243840"/>
          </a:xfrm>
          <a:prstGeom prst="rect">
            <a:avLst/>
          </a:prstGeom>
        </p:spPr>
      </p:pic>
      <p:pic>
        <p:nvPicPr>
          <p:cNvPr id="28" name="Picture 27" descr="\documentclass{article}&#10;\usepackage{amsmath,amssymb,xcolor,slashed}&#10;\pagestyle{empty}&#10;\begin{document}&#10;&#10;\begin{align*}&#10;\frac{\left| \vec{q}_T \right|}{\left| \vec{P}_{JT} \right|} \ll 1&#10;\end{align*}&#10;&#10;\end{document}" title="IguanaTex Bitmap Display">
            <a:extLst>
              <a:ext uri="{FF2B5EF4-FFF2-40B4-BE49-F238E27FC236}">
                <a16:creationId xmlns:a16="http://schemas.microsoft.com/office/drawing/2014/main" id="{85180E3B-6EFE-77A9-5733-C6EDB068860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458741" y="2226711"/>
            <a:ext cx="934720" cy="650240"/>
          </a:xfrm>
          <a:prstGeom prst="rect">
            <a:avLst/>
          </a:prstGeom>
        </p:spPr>
      </p:pic>
      <p:pic>
        <p:nvPicPr>
          <p:cNvPr id="36" name="Picture 35" descr="\documentclass{article}&#10;\usepackage{amsmath,amssymb,xcolor,slashed}&#10;\pagestyle{empty}&#10;\begin{document}&#10;&#10;\begin{align*}&#10;P_{JT}\left(1,1,1\right)&#10;\end{align*}&#10;&#10;\end{document}" title="IguanaTex Bitmap Display">
            <a:extLst>
              <a:ext uri="{FF2B5EF4-FFF2-40B4-BE49-F238E27FC236}">
                <a16:creationId xmlns:a16="http://schemas.microsoft.com/office/drawing/2014/main" id="{D18B4AA0-DE31-BBCB-71C7-BFF21CF4029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388196" y="5200040"/>
            <a:ext cx="1016000" cy="203200"/>
          </a:xfrm>
          <a:prstGeom prst="rect">
            <a:avLst/>
          </a:prstGeom>
        </p:spPr>
      </p:pic>
      <p:pic>
        <p:nvPicPr>
          <p:cNvPr id="38" name="Picture 37" descr="\documentclass{article}&#10;\usepackage{amsmath,amssymb,xcolor,slashed}&#10;\pagestyle{empty}&#10;\begin{document}&#10;&#10;\begin{align*}&#10;P_{JT}\left(\lambda^2,1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2FBF62CC-E2B6-F739-5547-3423B2474D7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383274" y="5565069"/>
            <a:ext cx="1158240" cy="264160"/>
          </a:xfrm>
          <a:prstGeom prst="rect">
            <a:avLst/>
          </a:prstGeom>
        </p:spPr>
      </p:pic>
      <p:pic>
        <p:nvPicPr>
          <p:cNvPr id="42" name="Picture 41" descr="\documentclass{article}&#10;\usepackage{amsmath,amssymb,xcolor,slashed}&#10;\pagestyle{empty}&#10;\begin{document}&#10;&#10;\begin{align*}&#10;P_{JT}\left(\lambda,\lambda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B5BAEBEE-4117-02A3-88DE-92AE8182447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391165" y="6254880"/>
            <a:ext cx="1056640" cy="203200"/>
          </a:xfrm>
          <a:prstGeom prst="rect">
            <a:avLst/>
          </a:prstGeom>
        </p:spPr>
      </p:pic>
      <p:pic>
        <p:nvPicPr>
          <p:cNvPr id="46" name="Picture 45" descr="\documentclass{article}&#10;\usepackage{amsmath,amssymb,xcolor,slashed}&#10;\pagestyle{empty}&#10;\begin{document}&#10;&#10;\begin{align*}&#10;P_{JT}\left(1,\lambda^2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23CB0883-8AA9-921C-1C9C-0BE6C3F54CC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372416" y="5876178"/>
            <a:ext cx="1158240" cy="26416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0A0CDA2-0685-F47E-EDA4-BC385A421E40}"/>
              </a:ext>
            </a:extLst>
          </p:cNvPr>
          <p:cNvSpPr txBox="1"/>
          <p:nvPr/>
        </p:nvSpPr>
        <p:spPr>
          <a:xfrm>
            <a:off x="5449828" y="3069087"/>
            <a:ext cx="5583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Better than SIDIS in that there is no sensitivity to FFs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Worse due to the perturbative accuracy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E04C569-C04D-985E-1EC6-1E862ABC4072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0AFE24-BDB3-7508-1713-B799F1682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Back-to-back lepton-jet production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8CB07A-7C33-4FB6-A683-EB2E9229555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CFE4D8C-D5C5-9663-455D-2FC797144320}"/>
              </a:ext>
            </a:extLst>
          </p:cNvPr>
          <p:cNvSpPr/>
          <p:nvPr/>
        </p:nvSpPr>
        <p:spPr>
          <a:xfrm>
            <a:off x="8787806" y="5287290"/>
            <a:ext cx="1737954" cy="386865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8B94CF-B443-5BE1-5007-6EC87D1D8A97}"/>
              </a:ext>
            </a:extLst>
          </p:cNvPr>
          <p:cNvSpPr/>
          <p:nvPr/>
        </p:nvSpPr>
        <p:spPr>
          <a:xfrm>
            <a:off x="8787806" y="5856018"/>
            <a:ext cx="1737954" cy="386865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45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33/39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2845-8635-005F-0BA6-09BD562EE07B}"/>
              </a:ext>
            </a:extLst>
          </p:cNvPr>
          <p:cNvSpPr txBox="1"/>
          <p:nvPr/>
        </p:nvSpPr>
        <p:spPr>
          <a:xfrm>
            <a:off x="0" y="756261"/>
            <a:ext cx="11099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Direction of recoil-free jet is insensitive all soft emissions, jet points in direction of most energetic hadron. Thus no NGLS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CEEF8-F183-8C1F-1DBD-2D9B05716A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0420" y="1293167"/>
            <a:ext cx="5296171" cy="2135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0FB056-FDE0-D21C-5EB1-158813652280}"/>
              </a:ext>
            </a:extLst>
          </p:cNvPr>
          <p:cNvSpPr txBox="1"/>
          <p:nvPr/>
        </p:nvSpPr>
        <p:spPr>
          <a:xfrm>
            <a:off x="4245693" y="1041621"/>
            <a:ext cx="3248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Larkoski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Neill, and Thaler (2014) 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3F786E-1EE2-A249-67BB-5B348B132C63}"/>
              </a:ext>
            </a:extLst>
          </p:cNvPr>
          <p:cNvCxnSpPr>
            <a:cxnSpLocks/>
          </p:cNvCxnSpPr>
          <p:nvPr/>
        </p:nvCxnSpPr>
        <p:spPr>
          <a:xfrm>
            <a:off x="1380258" y="2232288"/>
            <a:ext cx="1042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59DBC3-4FB4-D0A5-FFEC-5433D4FD7F5C}"/>
              </a:ext>
            </a:extLst>
          </p:cNvPr>
          <p:cNvCxnSpPr>
            <a:cxnSpLocks/>
          </p:cNvCxnSpPr>
          <p:nvPr/>
        </p:nvCxnSpPr>
        <p:spPr>
          <a:xfrm>
            <a:off x="2420112" y="1653168"/>
            <a:ext cx="1042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7B61CAA-DBA7-FD93-134C-F4AFC2AE97BC}"/>
              </a:ext>
            </a:extLst>
          </p:cNvPr>
          <p:cNvCxnSpPr>
            <a:cxnSpLocks/>
          </p:cNvCxnSpPr>
          <p:nvPr/>
        </p:nvCxnSpPr>
        <p:spPr>
          <a:xfrm>
            <a:off x="2420113" y="2793120"/>
            <a:ext cx="1042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E32A91-3719-F549-05EF-7445735F11F1}"/>
              </a:ext>
            </a:extLst>
          </p:cNvPr>
          <p:cNvCxnSpPr>
            <a:cxnSpLocks/>
          </p:cNvCxnSpPr>
          <p:nvPr/>
        </p:nvCxnSpPr>
        <p:spPr>
          <a:xfrm>
            <a:off x="2415512" y="2232288"/>
            <a:ext cx="0" cy="560832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77F1A6-F92A-6AA0-57D5-E772F1E74A33}"/>
              </a:ext>
            </a:extLst>
          </p:cNvPr>
          <p:cNvCxnSpPr>
            <a:cxnSpLocks/>
          </p:cNvCxnSpPr>
          <p:nvPr/>
        </p:nvCxnSpPr>
        <p:spPr>
          <a:xfrm>
            <a:off x="2422413" y="1671456"/>
            <a:ext cx="0" cy="560832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\documentclass{article}&#10;\usepackage{amsmath,amssymb,xcolor,slashed}&#10;\pagestyle{empty}&#10;\begin{document}&#10;&#10;\begin{align*}&#10;p_1^\mu  = E_1 \left(1,\hat{n}_1\right)&#10;\end{align*}&#10;&#10;\end{document}" title="IguanaTex Bitmap Display">
            <a:extLst>
              <a:ext uri="{FF2B5EF4-FFF2-40B4-BE49-F238E27FC236}">
                <a16:creationId xmlns:a16="http://schemas.microsoft.com/office/drawing/2014/main" id="{252B67C2-1041-0FBC-1A17-1C896DAF24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95453" y="1505887"/>
            <a:ext cx="1300480" cy="223520"/>
          </a:xfrm>
          <a:prstGeom prst="rect">
            <a:avLst/>
          </a:prstGeom>
        </p:spPr>
      </p:pic>
      <p:pic>
        <p:nvPicPr>
          <p:cNvPr id="35" name="Picture 34" descr="\documentclass{article}&#10;\usepackage{amsmath,amssymb,xcolor,slashed}&#10;\pagestyle{empty}&#10;\begin{document}&#10;&#10;\begin{align*}&#10;p_2^\mu  = E_2 \left(1,\hat{n}_2\right)&#10;\end{align*}&#10;&#10;\end{document}" title="IguanaTex Bitmap Display">
            <a:extLst>
              <a:ext uri="{FF2B5EF4-FFF2-40B4-BE49-F238E27FC236}">
                <a16:creationId xmlns:a16="http://schemas.microsoft.com/office/drawing/2014/main" id="{7D489613-A121-0C78-C6E9-46236B0486B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618846" y="2655356"/>
            <a:ext cx="1300480" cy="223520"/>
          </a:xfrm>
          <a:prstGeom prst="rect">
            <a:avLst/>
          </a:prstGeom>
        </p:spPr>
      </p:pic>
      <p:pic>
        <p:nvPicPr>
          <p:cNvPr id="37" name="Picture 36" descr="\documentclass{article}&#10;\usepackage{amsmath,amssymb,xcolor,slashed}&#10;\pagestyle{empty}&#10;\begin{document}&#10;&#10;\begin{align*}&#10;p_0^\mu = \left(E_1+E_2\right) \left[\hat{p}_1^\mu \Theta\left(E_1-E_2\right)+\hat{p}_2^\mu \Theta\left(E_2-E_1\right)\right]&#10;\end{align*}&#10;&#10;\end{document}" title="IguanaTex Bitmap Display">
            <a:extLst>
              <a:ext uri="{FF2B5EF4-FFF2-40B4-BE49-F238E27FC236}">
                <a16:creationId xmlns:a16="http://schemas.microsoft.com/office/drawing/2014/main" id="{7ACCF017-4F7E-2015-1DBB-A8A41FE907F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75360" y="3078481"/>
            <a:ext cx="4328160" cy="22352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4A4E8FC-8124-4C32-4ED4-77B75A79F436}"/>
              </a:ext>
            </a:extLst>
          </p:cNvPr>
          <p:cNvSpPr txBox="1"/>
          <p:nvPr/>
        </p:nvSpPr>
        <p:spPr>
          <a:xfrm>
            <a:off x="-1" y="3701293"/>
            <a:ext cx="11383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Direction of jet and total jet momentum have a transverse momentum relative to one another, contains rapidity divergence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31437AB-C349-47F3-7E01-A6AE29FEBF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13" y="3947938"/>
            <a:ext cx="4992623" cy="2808350"/>
          </a:xfrm>
          <a:prstGeom prst="rect">
            <a:avLst/>
          </a:prstGeom>
        </p:spPr>
      </p:pic>
      <p:pic>
        <p:nvPicPr>
          <p:cNvPr id="50" name="Picture 49" descr="\documentclass{article}&#10;\usepackage{amsmath,amssymb,xcolor,slashed}&#10;\pagestyle{empty}&#10;\begin{document}&#10;&#10;\begin{align*}&#10;\mu \frac{d}{d \mu}{\ln \mathcal{J}}(Q,\mu,\nu) &amp;= \gamma^q_{\mathcal{J}\,\m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2E5F4078-63B9-407F-A547-3C7854210EB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177029" y="4420933"/>
            <a:ext cx="2865120" cy="467360"/>
          </a:xfrm>
          <a:prstGeom prst="rect">
            <a:avLst/>
          </a:prstGeom>
        </p:spPr>
      </p:pic>
      <p:pic>
        <p:nvPicPr>
          <p:cNvPr id="53" name="Picture 52" descr="\documentclass{article}&#10;\usepackage{amsmath,amssymb,xcolor,slashed}&#10;\pagestyle{empty}&#10;\begin{document}&#10;&#10;\begin{align*}&#10;\nu \frac{d}{d \nu}{\ln \mathcal{J}}(Q,\mu,\nu) &amp;= \gamma^q_{\mathcal{J}\,\n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C8525688-C509-A41B-04E8-7B447D0B7D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187189" y="4988952"/>
            <a:ext cx="2844800" cy="426720"/>
          </a:xfrm>
          <a:prstGeom prst="rect">
            <a:avLst/>
          </a:prstGeom>
        </p:spPr>
      </p:pic>
      <p:pic>
        <p:nvPicPr>
          <p:cNvPr id="55" name="Picture 54" descr="\documentclass{article}&#10;\usepackage{amsmath,amssymb,xcolor,slashed}&#10;\pagestyle{empty}&#10;\begin{document}&#10;&#10;\begin{align*}&#10;\gamma^q_{\mathcal{J}\,\mu}(Q,\mu,\nu) = \gamma^q_{D\,\m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ADDB3651-0238-2CE2-63D8-1CC17F2B681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493982" y="4532951"/>
            <a:ext cx="2479040" cy="264160"/>
          </a:xfrm>
          <a:prstGeom prst="rect">
            <a:avLst/>
          </a:prstGeom>
        </p:spPr>
      </p:pic>
      <p:pic>
        <p:nvPicPr>
          <p:cNvPr id="57" name="Picture 56" descr="\documentclass{article}&#10;\usepackage{amsmath,amssymb,xcolor,slashed}&#10;\pagestyle{empty}&#10;\begin{document}&#10;&#10;\begin{align*}&#10;\gamma^q_{\mathcal{J}\,\nu}(Q,\mu,\nu) = \gamma^q_{D\,\n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500C8E2A-AAF8-5DE4-F50F-6D7BFA638C1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493982" y="5077897"/>
            <a:ext cx="2458720" cy="243840"/>
          </a:xfrm>
          <a:prstGeom prst="rect">
            <a:avLst/>
          </a:prstGeom>
        </p:spPr>
      </p:pic>
      <p:pic>
        <p:nvPicPr>
          <p:cNvPr id="59" name="Picture 58" descr="\documentclass{article}&#10;\usepackage{amsmath,amssymb,xcolor,slashed}&#10;\pagestyle{empty}&#10;\begin{document}&#10;&#10;\begin{align*}&#10;\mathcal{J}_q\left(b,\mu,\zeta_\mathcal{J}/\nu^2\right) = 1 +\frac{\alpha_s C_F}{4\pi}\left[3L+2L\ln\left(\frac{\nu^2}{\zeta_\mathcal{J}}\right)+7-\frac{2\pi^2}{3}-6 \ln{2}\right] + \mathcal{O}\left(\alpha_s^2\right)&#10;\end{align*}&#10;&#10;\end{document}" title="IguanaTex Bitmap Display">
            <a:extLst>
              <a:ext uri="{FF2B5EF4-FFF2-40B4-BE49-F238E27FC236}">
                <a16:creationId xmlns:a16="http://schemas.microsoft.com/office/drawing/2014/main" id="{95ECAB25-8AF2-85FC-11ED-A169DE2DEB2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100542" y="5816379"/>
            <a:ext cx="6786880" cy="5080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F669359-CE8E-86CD-3217-4B287BB9BF8D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B266A1-E60F-47A1-D209-138DC277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Winner take all jet axis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386F79-3C4E-FBC8-82B1-C6ED688B006F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5733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34/39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B2F57-3463-52F9-0EE4-782EA1A6B9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510" t="25935" r="31294" b="29447"/>
          <a:stretch/>
        </p:blipFill>
        <p:spPr>
          <a:xfrm>
            <a:off x="1154664" y="1291753"/>
            <a:ext cx="3962400" cy="235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5C563-C1ED-2B6D-9167-64B0C5643CD7}"/>
              </a:ext>
            </a:extLst>
          </p:cNvPr>
          <p:cNvSpPr txBox="1"/>
          <p:nvPr/>
        </p:nvSpPr>
        <p:spPr>
          <a:xfrm>
            <a:off x="627111" y="785629"/>
            <a:ext cx="4528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want to take the jets to be energetic so that</a:t>
            </a:r>
          </a:p>
        </p:txBody>
      </p:sp>
      <p:pic>
        <p:nvPicPr>
          <p:cNvPr id="23" name="Picture 22" descr="\documentclass{article}&#10;\usepackage{amsmath,amssymb,xcolor,slashed}&#10;\pagestyle{empty}&#10;\begin{document}&#10;&#10;\begin{align*}&#10;L/L_h \sim \dfrac{A^{1/3}\Lambda_{\rm QCD}}{\nu} \ll 1&#10;\end{align*}&#10;&#10;\end{document}" title="IguanaTex Bitmap Display">
            <a:extLst>
              <a:ext uri="{FF2B5EF4-FFF2-40B4-BE49-F238E27FC236}">
                <a16:creationId xmlns:a16="http://schemas.microsoft.com/office/drawing/2014/main" id="{3F1F7A65-D524-20A2-9176-46E25ECF7E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04739" y="725966"/>
            <a:ext cx="2113280" cy="46736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BAE5A9E-88F0-2259-456C-1EA57EECA661}"/>
              </a:ext>
            </a:extLst>
          </p:cNvPr>
          <p:cNvSpPr txBox="1"/>
          <p:nvPr/>
        </p:nvSpPr>
        <p:spPr>
          <a:xfrm>
            <a:off x="486487" y="3646321"/>
            <a:ext cx="4474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consider an infinite chain of Glauber gluons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AC2D9BB-89A0-322F-2B83-93B15F36E7A9}"/>
              </a:ext>
            </a:extLst>
          </p:cNvPr>
          <p:cNvCxnSpPr>
            <a:cxnSpLocks/>
          </p:cNvCxnSpPr>
          <p:nvPr/>
        </p:nvCxnSpPr>
        <p:spPr>
          <a:xfrm>
            <a:off x="647926" y="4206477"/>
            <a:ext cx="382653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9FE139A-984A-C4EC-7D01-743C5D93882E}"/>
              </a:ext>
            </a:extLst>
          </p:cNvPr>
          <p:cNvCxnSpPr>
            <a:cxnSpLocks/>
          </p:cNvCxnSpPr>
          <p:nvPr/>
        </p:nvCxnSpPr>
        <p:spPr>
          <a:xfrm>
            <a:off x="647926" y="5066013"/>
            <a:ext cx="382653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 descr="A picture containing shape&#10;&#10;Description automatically generated">
            <a:extLst>
              <a:ext uri="{FF2B5EF4-FFF2-40B4-BE49-F238E27FC236}">
                <a16:creationId xmlns:a16="http://schemas.microsoft.com/office/drawing/2014/main" id="{8B1A443C-70D7-E0F4-E543-C1A17A023D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629257" y="4177047"/>
            <a:ext cx="1026428" cy="965636"/>
          </a:xfrm>
          <a:prstGeom prst="rect">
            <a:avLst/>
          </a:prstGeom>
        </p:spPr>
      </p:pic>
      <p:pic>
        <p:nvPicPr>
          <p:cNvPr id="70" name="Picture 69" descr="A picture containing shape&#10;&#10;Description automatically generated">
            <a:extLst>
              <a:ext uri="{FF2B5EF4-FFF2-40B4-BE49-F238E27FC236}">
                <a16:creationId xmlns:a16="http://schemas.microsoft.com/office/drawing/2014/main" id="{8C9A25EE-693E-4D18-9407-ADAC0E465E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1086457" y="4177047"/>
            <a:ext cx="1026428" cy="965636"/>
          </a:xfrm>
          <a:prstGeom prst="rect">
            <a:avLst/>
          </a:prstGeom>
        </p:spPr>
      </p:pic>
      <p:pic>
        <p:nvPicPr>
          <p:cNvPr id="71" name="Picture 70" descr="A picture containing shape&#10;&#10;Description automatically generated">
            <a:extLst>
              <a:ext uri="{FF2B5EF4-FFF2-40B4-BE49-F238E27FC236}">
                <a16:creationId xmlns:a16="http://schemas.microsoft.com/office/drawing/2014/main" id="{D577E5E5-46FE-767A-F632-18319D15E4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1581002" y="4177046"/>
            <a:ext cx="1026428" cy="965636"/>
          </a:xfrm>
          <a:prstGeom prst="rect">
            <a:avLst/>
          </a:prstGeom>
        </p:spPr>
      </p:pic>
      <p:pic>
        <p:nvPicPr>
          <p:cNvPr id="72" name="Picture 71" descr="A picture containing shape&#10;&#10;Description automatically generated">
            <a:extLst>
              <a:ext uri="{FF2B5EF4-FFF2-40B4-BE49-F238E27FC236}">
                <a16:creationId xmlns:a16="http://schemas.microsoft.com/office/drawing/2014/main" id="{986BD428-BA42-1087-39D4-7D15DA386E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2120875" y="4177046"/>
            <a:ext cx="1026428" cy="965636"/>
          </a:xfrm>
          <a:prstGeom prst="rect">
            <a:avLst/>
          </a:prstGeom>
        </p:spPr>
      </p:pic>
      <p:pic>
        <p:nvPicPr>
          <p:cNvPr id="73" name="Picture 72" descr="A picture containing shape&#10;&#10;Description automatically generated">
            <a:extLst>
              <a:ext uri="{FF2B5EF4-FFF2-40B4-BE49-F238E27FC236}">
                <a16:creationId xmlns:a16="http://schemas.microsoft.com/office/drawing/2014/main" id="{74222B6B-157A-02CF-29D1-104CE7EB03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2742032" y="4154414"/>
            <a:ext cx="1026428" cy="965636"/>
          </a:xfrm>
          <a:prstGeom prst="rect">
            <a:avLst/>
          </a:prstGeom>
        </p:spPr>
      </p:pic>
      <p:pic>
        <p:nvPicPr>
          <p:cNvPr id="74" name="Picture 73" descr="A picture containing shape&#10;&#10;Description automatically generated">
            <a:extLst>
              <a:ext uri="{FF2B5EF4-FFF2-40B4-BE49-F238E27FC236}">
                <a16:creationId xmlns:a16="http://schemas.microsoft.com/office/drawing/2014/main" id="{4DB8F9A1-51AE-0D56-E0E3-4C78A0B71E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695" t="9964" r="-15887" b="-6475"/>
          <a:stretch/>
        </p:blipFill>
        <p:spPr>
          <a:xfrm rot="20076109">
            <a:off x="3331444" y="4165731"/>
            <a:ext cx="1026428" cy="965636"/>
          </a:xfrm>
          <a:prstGeom prst="rect">
            <a:avLst/>
          </a:prstGeom>
        </p:spPr>
      </p:pic>
      <p:pic>
        <p:nvPicPr>
          <p:cNvPr id="78" name="Picture 77" descr="\documentclass{article}&#10;\usepackage{amsmath,amssymb,xcolor,slashed}&#10;\pagestyle{empty}&#10;\begin{document}&#10;&#10;\begin{align*}&#10;\frac{d\sigma}{d^2 q_T} = \frac{\alpha_s C_F}{\pi}\frac{1}{\left(q_T^2+m^2\right)^2}&#10;\end{align*}&#10;&#10;\end{document}" title="IguanaTex Bitmap Display">
            <a:extLst>
              <a:ext uri="{FF2B5EF4-FFF2-40B4-BE49-F238E27FC236}">
                <a16:creationId xmlns:a16="http://schemas.microsoft.com/office/drawing/2014/main" id="{DF0B1140-4E7B-F8E3-1C23-106ABE1D159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500899" y="1553984"/>
            <a:ext cx="2255520" cy="52832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215728A9-D255-1E71-4C5F-E044542509BF}"/>
              </a:ext>
            </a:extLst>
          </p:cNvPr>
          <p:cNvSpPr txBox="1"/>
          <p:nvPr/>
        </p:nvSpPr>
        <p:spPr>
          <a:xfrm>
            <a:off x="6096000" y="1206016"/>
            <a:ext cx="215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Single gluon exchange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481C85-934B-BF9E-5F65-83B9EEC86A48}"/>
              </a:ext>
            </a:extLst>
          </p:cNvPr>
          <p:cNvSpPr txBox="1"/>
          <p:nvPr/>
        </p:nvSpPr>
        <p:spPr>
          <a:xfrm>
            <a:off x="6096000" y="2081327"/>
            <a:ext cx="3340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Infinite number of gluon exchanges</a:t>
            </a:r>
          </a:p>
        </p:txBody>
      </p:sp>
      <p:pic>
        <p:nvPicPr>
          <p:cNvPr id="82" name="Picture 81" descr="\documentclass{article}&#10;\usepackage{amsmath,amssymb,xcolor,slashed}&#10;\pagestyle{empty}&#10;\begin{document}&#10;&#10;\begin{align*}&#10;\frac{d\sigma_{n\rightarrow \infty}}{db} = \exp\left(\frac{\rho_G L}{m^2}\alpha_s C_F\left(m b K_1\left(m b\right)-1\right)\right)&#10;\end{align*}&#10;&#10;\end{document}" title="IguanaTex Bitmap Display">
            <a:extLst>
              <a:ext uri="{FF2B5EF4-FFF2-40B4-BE49-F238E27FC236}">
                <a16:creationId xmlns:a16="http://schemas.microsoft.com/office/drawing/2014/main" id="{B06D9A70-6347-D73D-677D-87D381779E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27139" y="2433303"/>
            <a:ext cx="4003040" cy="48768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35581FC8-B4A8-325B-ACA9-7CA2DFB7E87E}"/>
              </a:ext>
            </a:extLst>
          </p:cNvPr>
          <p:cNvSpPr txBox="1"/>
          <p:nvPr/>
        </p:nvSpPr>
        <p:spPr>
          <a:xfrm>
            <a:off x="3593614" y="5068698"/>
            <a:ext cx="1699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Collinear sources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25FFC6C-1E14-11E1-6994-589E7EBE8747}"/>
              </a:ext>
            </a:extLst>
          </p:cNvPr>
          <p:cNvSpPr txBox="1"/>
          <p:nvPr/>
        </p:nvSpPr>
        <p:spPr>
          <a:xfrm>
            <a:off x="4240125" y="4221763"/>
            <a:ext cx="461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Jet</a:t>
            </a:r>
          </a:p>
        </p:txBody>
      </p:sp>
      <p:pic>
        <p:nvPicPr>
          <p:cNvPr id="86" name="Picture 85" descr="\documentclass{article}&#10;\usepackage{amsmath,amssymb,xcolor,slashed}&#10;\pagestyle{empty}&#10;\begin{document}&#10;&#10;\begin{align*}&#10;\mathcal{J}_{q}^A\left(b,\mu,\nu\right) = \frac{d\sigma_{n\rightarrow \infty}}{db}\mathcal{J}_{q}\left(b,\mu,\nu\right)&#10;\end{align*}&#10;&#10;\end{document}" title="IguanaTex Bitmap Display">
            <a:extLst>
              <a:ext uri="{FF2B5EF4-FFF2-40B4-BE49-F238E27FC236}">
                <a16:creationId xmlns:a16="http://schemas.microsoft.com/office/drawing/2014/main" id="{7D27279E-0D36-0982-BD56-5316670E8B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214433" y="5658744"/>
            <a:ext cx="2865120" cy="42672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4E9D90C-454C-D776-1414-A767978C70AC}"/>
              </a:ext>
            </a:extLst>
          </p:cNvPr>
          <p:cNvSpPr txBox="1"/>
          <p:nvPr/>
        </p:nvSpPr>
        <p:spPr>
          <a:xfrm>
            <a:off x="471775" y="5314431"/>
            <a:ext cx="2218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Modification to the jet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E9E0A8F-9002-BCE2-43BC-40F265E6438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30C621-0D33-9EE9-5594-81B1AE8E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Treatment of medium modifications to the jet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A241FF-A0DA-50E7-D7E8-4E4E4847ACE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A8D6C91-E7AB-B66A-21B9-27DC9667BC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8527" y="3424618"/>
            <a:ext cx="3790080" cy="33447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1DBF7F-ED83-2063-05FF-263806BA28C1}"/>
              </a:ext>
            </a:extLst>
          </p:cNvPr>
          <p:cNvSpPr txBox="1"/>
          <p:nvPr/>
        </p:nvSpPr>
        <p:spPr>
          <a:xfrm>
            <a:off x="6095999" y="3086064"/>
            <a:ext cx="4427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Modified jet function under this approximation</a:t>
            </a:r>
          </a:p>
        </p:txBody>
      </p:sp>
    </p:spTree>
    <p:extLst>
      <p:ext uri="{BB962C8B-B14F-4D97-AF65-F5344CB8AC3E}">
        <p14:creationId xmlns:p14="http://schemas.microsoft.com/office/powerpoint/2010/main" val="1042991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35/39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ED182A6-9ED6-DC67-6C1E-62A0FE8363DC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8610F2-FD38-231F-D130-60EC5F48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Predictions at the EIC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B18653-ADE9-7D8C-BD09-D3EFA904076E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E2C17EA-62F8-6FED-E138-CED8F40E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1299153"/>
            <a:ext cx="5217160" cy="5049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EB2DFF-099D-C7DC-FF98-F5C0DAF29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80" y="1124183"/>
            <a:ext cx="4546600" cy="3479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9871D-997B-2275-CE63-8E9610E896FE}"/>
              </a:ext>
            </a:extLst>
          </p:cNvPr>
          <p:cNvSpPr txBox="1"/>
          <p:nvPr/>
        </p:nvSpPr>
        <p:spPr>
          <a:xfrm>
            <a:off x="627111" y="785629"/>
            <a:ext cx="4525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Comparison of our results with Pythia at NNLL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F38A22-B12F-8C26-4A2A-FBA55C88445E}"/>
              </a:ext>
            </a:extLst>
          </p:cNvPr>
          <p:cNvSpPr txBox="1"/>
          <p:nvPr/>
        </p:nvSpPr>
        <p:spPr>
          <a:xfrm>
            <a:off x="639254" y="4603983"/>
            <a:ext cx="5591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ingredients are known to have N3LL accuracy.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Only missing the 3-loop jet function and the 5-loop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cusp anomalous dimension to reach N4LL</a:t>
            </a:r>
          </a:p>
        </p:txBody>
      </p:sp>
    </p:spTree>
    <p:extLst>
      <p:ext uri="{BB962C8B-B14F-4D97-AF65-F5344CB8AC3E}">
        <p14:creationId xmlns:p14="http://schemas.microsoft.com/office/powerpoint/2010/main" val="4249043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F788BC-D853-E4B1-497B-CD56353ADE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9688" y="1185896"/>
            <a:ext cx="3169627" cy="2109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60DD26-4962-88A6-65DD-D210EA5FF77E}"/>
              </a:ext>
            </a:extLst>
          </p:cNvPr>
          <p:cNvSpPr txBox="1"/>
          <p:nvPr/>
        </p:nvSpPr>
        <p:spPr>
          <a:xfrm>
            <a:off x="582267" y="816861"/>
            <a:ext cx="5038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introduces three length scales to the problem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F42BA87-FAFE-947A-18FC-8A07B675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36/39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D50904-5A0D-C035-9B8A-44BF8DBB847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216" t="29307" r="28392" b="29717"/>
          <a:stretch/>
        </p:blipFill>
        <p:spPr>
          <a:xfrm>
            <a:off x="654530" y="1201545"/>
            <a:ext cx="4063548" cy="2109843"/>
          </a:xfrm>
          <a:prstGeom prst="rect">
            <a:avLst/>
          </a:prstGeom>
        </p:spPr>
      </p:pic>
      <p:pic>
        <p:nvPicPr>
          <p:cNvPr id="27" name="Picture 26" descr="\documentclass{article}&#10;\usepackage{amsmath,amssymb,xcolor,slashed}&#10;\pagestyle{empty}&#10;\begin{document}&#10;&#10;\begin{align*}&#10;L\sim A^{1/3}/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80C815B0-0FA7-FFB9-B208-237871A7FE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620826" y="854058"/>
            <a:ext cx="1402080" cy="264160"/>
          </a:xfrm>
          <a:prstGeom prst="rect">
            <a:avLst/>
          </a:prstGeom>
        </p:spPr>
      </p:pic>
      <p:pic>
        <p:nvPicPr>
          <p:cNvPr id="28" name="Picture 27" descr="\documentclass{article}&#10;\usepackage{amsmath,amssymb,xcolor,slashed}&#10;\pagestyle{empty}&#10;\begin{document}&#10;&#10;\begin{align*}&#10;L_h\sim \nu/m_h^2&#10;\end{align*}&#10;&#10;\end{document}" title="IguanaTex Bitmap Display">
            <a:extLst>
              <a:ext uri="{FF2B5EF4-FFF2-40B4-BE49-F238E27FC236}">
                <a16:creationId xmlns:a16="http://schemas.microsoft.com/office/drawing/2014/main" id="{4DAF96A8-1C2E-5BE2-A6A4-726E4C00202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233920" y="874378"/>
            <a:ext cx="995680" cy="243840"/>
          </a:xfrm>
          <a:prstGeom prst="rect">
            <a:avLst/>
          </a:prstGeom>
        </p:spPr>
      </p:pic>
      <p:pic>
        <p:nvPicPr>
          <p:cNvPr id="29" name="Picture 28" descr="\documentclass{article}&#10;\usepackage{amsmath,amssymb,xcolor,slashed}&#10;\pagestyle{empty}&#10;\begin{document}&#10;&#10;\begin{align*}&#10;\lambda&#10;\end{align*}&#10;&#10;\end{document}" title="IguanaTex Bitmap Display">
            <a:extLst>
              <a:ext uri="{FF2B5EF4-FFF2-40B4-BE49-F238E27FC236}">
                <a16:creationId xmlns:a16="http://schemas.microsoft.com/office/drawing/2014/main" id="{8DA93B0C-1B41-AFC2-DD38-8DD4276E852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92964" y="921002"/>
            <a:ext cx="101600" cy="1422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C7A3F02-B410-EEC8-218A-99B39E51C19B}"/>
              </a:ext>
            </a:extLst>
          </p:cNvPr>
          <p:cNvSpPr txBox="1"/>
          <p:nvPr/>
        </p:nvSpPr>
        <p:spPr>
          <a:xfrm>
            <a:off x="5765997" y="3233411"/>
            <a:ext cx="5961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Large medium: requires additional NP input from hadronization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       also require input from hadronic collisions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5DA788-A128-8127-5574-82032316C4CF}"/>
              </a:ext>
            </a:extLst>
          </p:cNvPr>
          <p:cNvSpPr txBox="1"/>
          <p:nvPr/>
        </p:nvSpPr>
        <p:spPr>
          <a:xfrm>
            <a:off x="572423" y="3239388"/>
            <a:ext cx="5048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Thin medium: NP input only from medium properties</a:t>
            </a:r>
          </a:p>
        </p:txBody>
      </p:sp>
      <p:pic>
        <p:nvPicPr>
          <p:cNvPr id="34" name="Picture 33" descr="\documentclass{article}&#10;\usepackage{amsmath,amssymb,xcolor,slashed}&#10;\pagestyle{empty}&#10;\begin{document}&#10;&#10;\begin{align*}&#10;L &lt; L_h&#10;\end{align*}&#10;&#10;\end{document}" title="IguanaTex Bitmap Display">
            <a:extLst>
              <a:ext uri="{FF2B5EF4-FFF2-40B4-BE49-F238E27FC236}">
                <a16:creationId xmlns:a16="http://schemas.microsoft.com/office/drawing/2014/main" id="{F08D6F0B-D44C-3775-5C2D-F8976FAFEDA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752680" y="2150116"/>
            <a:ext cx="629920" cy="182880"/>
          </a:xfrm>
          <a:prstGeom prst="rect">
            <a:avLst/>
          </a:prstGeom>
        </p:spPr>
      </p:pic>
      <p:pic>
        <p:nvPicPr>
          <p:cNvPr id="36" name="Picture 35" descr="\documentclass{article}&#10;\usepackage{amsmath,amssymb,xcolor,slashed}&#10;\pagestyle{empty}&#10;\begin{document}&#10;&#10;\begin{align*}&#10;L&gt;L_h&#10;\end{align*}&#10;&#10;\end{document}" title="IguanaTex Bitmap Display">
            <a:extLst>
              <a:ext uri="{FF2B5EF4-FFF2-40B4-BE49-F238E27FC236}">
                <a16:creationId xmlns:a16="http://schemas.microsoft.com/office/drawing/2014/main" id="{A82B8858-584F-87B4-BF8E-8E1A235C698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793837" y="2149376"/>
            <a:ext cx="629920" cy="1828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3427212-BC0C-61E0-CE53-EC2D997E8A2F}"/>
              </a:ext>
            </a:extLst>
          </p:cNvPr>
          <p:cNvSpPr txBox="1"/>
          <p:nvPr/>
        </p:nvSpPr>
        <p:spPr>
          <a:xfrm>
            <a:off x="3931722" y="3777535"/>
            <a:ext cx="2901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Number of collisions goes like </a:t>
            </a:r>
          </a:p>
        </p:txBody>
      </p:sp>
      <p:pic>
        <p:nvPicPr>
          <p:cNvPr id="43" name="Picture 42" descr="\documentclass{article}&#10;\usepackage{amsmath,amssymb,xcolor,slashed}&#10;\pagestyle{empty}&#10;\begin{document}&#10;&#10;\begin{align*}&#10;\chi = L/\lambda&#10;\end{align*}&#10;&#10;\end{document}" title="IguanaTex Bitmap Display">
            <a:extLst>
              <a:ext uri="{FF2B5EF4-FFF2-40B4-BE49-F238E27FC236}">
                <a16:creationId xmlns:a16="http://schemas.microsoft.com/office/drawing/2014/main" id="{9C3FA535-8407-6F33-F787-FCBE8383F00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717713" y="3845212"/>
            <a:ext cx="751840" cy="203200"/>
          </a:xfrm>
          <a:prstGeom prst="rect">
            <a:avLst/>
          </a:prstGeom>
        </p:spPr>
      </p:pic>
      <p:pic>
        <p:nvPicPr>
          <p:cNvPr id="45" name="Picture 44" descr="\documentclass{article}&#10;\usepackage{amsmath,amssymb,xcolor,slashed}&#10;\pagestyle{empty}&#10;\begin{document}&#10;&#10;\begin{align*}&#10;\chi \lesssim 1&#10;\end{align*}&#10;&#10;\end{document}" title="IguanaTex Bitmap Display">
            <a:extLst>
              <a:ext uri="{FF2B5EF4-FFF2-40B4-BE49-F238E27FC236}">
                <a16:creationId xmlns:a16="http://schemas.microsoft.com/office/drawing/2014/main" id="{46CFAB32-BEBE-25B2-6643-57F6228D22F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937760" y="4222510"/>
            <a:ext cx="487680" cy="203200"/>
          </a:xfrm>
          <a:prstGeom prst="rect">
            <a:avLst/>
          </a:prstGeom>
        </p:spPr>
      </p:pic>
      <p:pic>
        <p:nvPicPr>
          <p:cNvPr id="48" name="Picture 47" descr="\documentclass{article}&#10;\usepackage{amsmath,amssymb,xcolor,slashed}&#10;\pagestyle{empty}&#10;\begin{document}&#10;&#10;\begin{align*}&#10;\chi \gg 1&#10;\end{align*}&#10;&#10;\end{document}" title="IguanaTex Bitmap Display">
            <a:extLst>
              <a:ext uri="{FF2B5EF4-FFF2-40B4-BE49-F238E27FC236}">
                <a16:creationId xmlns:a16="http://schemas.microsoft.com/office/drawing/2014/main" id="{2B0F6898-F810-5CF5-6ED6-C9D95F0036E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108797" y="4220375"/>
            <a:ext cx="528320" cy="18288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4B7D46A-D82D-6C53-2048-AFDF641CA6AC}"/>
              </a:ext>
            </a:extLst>
          </p:cNvPr>
          <p:cNvSpPr txBox="1"/>
          <p:nvPr/>
        </p:nvSpPr>
        <p:spPr>
          <a:xfrm>
            <a:off x="582267" y="4469729"/>
            <a:ext cx="27859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Gyulassy-Levai-Vitev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(2000)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213A19C-D785-F639-7F39-ECAD4EA9D187}"/>
              </a:ext>
            </a:extLst>
          </p:cNvPr>
          <p:cNvSpPr txBox="1"/>
          <p:nvPr/>
        </p:nvSpPr>
        <p:spPr>
          <a:xfrm>
            <a:off x="5765997" y="4481092"/>
            <a:ext cx="61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Baier,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Dokshitzer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Mueller,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Peigne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́, Schiff (1996)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Zakharov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(1997)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70950D-60EB-3F6D-BB4C-27DEAF1D6AA3}"/>
              </a:ext>
            </a:extLst>
          </p:cNvPr>
          <p:cNvSpPr txBox="1"/>
          <p:nvPr/>
        </p:nvSpPr>
        <p:spPr>
          <a:xfrm>
            <a:off x="572423" y="4145780"/>
            <a:ext cx="4426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Dilute limit: Opacity expansion or higher twist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8BDF1E6-0AEB-BE05-0100-7858A12CA636}"/>
              </a:ext>
            </a:extLst>
          </p:cNvPr>
          <p:cNvSpPr txBox="1"/>
          <p:nvPr/>
        </p:nvSpPr>
        <p:spPr>
          <a:xfrm>
            <a:off x="3278256" y="4469729"/>
            <a:ext cx="18955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Guo, Wang (2000)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D8A0EE1-8B1C-6563-837E-928587E1E6C3}"/>
              </a:ext>
            </a:extLst>
          </p:cNvPr>
          <p:cNvSpPr txBox="1"/>
          <p:nvPr/>
        </p:nvSpPr>
        <p:spPr>
          <a:xfrm>
            <a:off x="5789594" y="4142538"/>
            <a:ext cx="4426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Dense limit: Opacity expansion or higher twist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5FE74B5-4031-B420-86D3-DDD430C9BD3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88568" y="5648635"/>
            <a:ext cx="2588064" cy="81690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13DAA3C-F4E5-ABAA-29BF-9264DC2BAF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16334" y="5643275"/>
            <a:ext cx="2576914" cy="8222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6E38965-4928-B8F9-715E-6B3F2AF1243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55298" y="5681169"/>
            <a:ext cx="2472275" cy="51649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65E4012-008A-C8CE-4D82-4ABB2CFD6DAA}"/>
              </a:ext>
            </a:extLst>
          </p:cNvPr>
          <p:cNvSpPr txBox="1"/>
          <p:nvPr/>
        </p:nvSpPr>
        <p:spPr>
          <a:xfrm>
            <a:off x="615567" y="5254699"/>
            <a:ext cx="4426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Can be treated in Glauber SCET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082F05C-E2A1-F818-9390-BE827819A52C}"/>
              </a:ext>
            </a:extLst>
          </p:cNvPr>
          <p:cNvSpPr txBox="1"/>
          <p:nvPr/>
        </p:nvSpPr>
        <p:spPr>
          <a:xfrm>
            <a:off x="3773286" y="5242404"/>
            <a:ext cx="61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Ovanesyan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 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(2011)</a:t>
            </a:r>
          </a:p>
        </p:txBody>
      </p:sp>
      <p:pic>
        <p:nvPicPr>
          <p:cNvPr id="76" name="Picture 75" descr="\documentclass{article}&#10;\usepackage{amsmath,amssymb,xcolor,slashed}&#10;\pagestyle{empty}&#10;\begin{document}&#10;&#10;\begin{align*}&#10;p_G^\mu \sim Q \left(\lambda^2,\lambda^2,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859630FA-9848-811E-2DA7-CA59433D156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833478" y="5278852"/>
            <a:ext cx="1584960" cy="264160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1475F72-AB32-B80E-97F5-4F3D0E2B628C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D7491E-D8BB-96D8-2389-42F2FC73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Fragmentation in the medium from first principles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C7250A-2AE4-4C59-B691-34F61B7F7C4E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821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F788BC-D853-E4B1-497B-CD56353AD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28" y="2024811"/>
            <a:ext cx="2579879" cy="1717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60DD26-4962-88A6-65DD-D210EA5FF77E}"/>
              </a:ext>
            </a:extLst>
          </p:cNvPr>
          <p:cNvSpPr txBox="1"/>
          <p:nvPr/>
        </p:nvSpPr>
        <p:spPr>
          <a:xfrm>
            <a:off x="582267" y="1186620"/>
            <a:ext cx="879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Previous work has been done in QCD and SCET to derive medium modified evolution equations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F42BA87-FAFE-947A-18FC-8A07B675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37/39</a:t>
            </a:r>
          </a:p>
        </p:txBody>
      </p:sp>
      <p:pic>
        <p:nvPicPr>
          <p:cNvPr id="20" name="Picture 19" descr="\documentclass{article}&#10;\usepackage{amsmath,xcolor,slashed}&#10;\pagestyle{empty}&#10;\begin{document}&#10;&#10;\begin{align*}&#10;\frac{\partial \tilde{D}_{h/j}(z;\mu)}{\partial \ln{\mu^2}} = \frac{\alpha_s(\mu)}{2\pi}\sum_i \left[\tilde{P}_{ij}\otimes \tilde{D}_{h/i}\right](z;\mu)&#10;\end{align*}&#10;&#10;\end{document}" title="IguanaTex Bitmap Display">
            <a:extLst>
              <a:ext uri="{FF2B5EF4-FFF2-40B4-BE49-F238E27FC236}">
                <a16:creationId xmlns:a16="http://schemas.microsoft.com/office/drawing/2014/main" id="{8618D8C8-B9D3-5B6C-345F-72DB6A7F8A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7228" y="3910127"/>
            <a:ext cx="3360420" cy="515620"/>
          </a:xfrm>
          <a:prstGeom prst="rect">
            <a:avLst/>
          </a:prstGeom>
        </p:spPr>
      </p:pic>
      <p:pic>
        <p:nvPicPr>
          <p:cNvPr id="22" name="Picture 21" descr="\documentclass{article}&#10;\usepackage{amsmath,xcolor,slashed}&#10;\pagestyle{empty}&#10;\begin{document}&#10;&#10;\begin{align*}&#10;\tilde{P}_{ij}(z;\mu) = \tilde{P}_{ij}(z)+\Delta \tilde{P}_{ij}(z;\mu)&#10;\end{align*}&#10;&#10;\end{document}" title="IguanaTex Bitmap Display">
            <a:extLst>
              <a:ext uri="{FF2B5EF4-FFF2-40B4-BE49-F238E27FC236}">
                <a16:creationId xmlns:a16="http://schemas.microsoft.com/office/drawing/2014/main" id="{1AFD192B-7B3A-5C67-1033-1F1FC8D611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56318" y="4518286"/>
            <a:ext cx="2682240" cy="243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9D3A2-7581-40A9-8223-1A494DCEBC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3860" y="1797194"/>
            <a:ext cx="5285838" cy="29516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B309C6-62CF-CE8C-E80A-8D3F3FD6817A}"/>
              </a:ext>
            </a:extLst>
          </p:cNvPr>
          <p:cNvSpPr txBox="1"/>
          <p:nvPr/>
        </p:nvSpPr>
        <p:spPr>
          <a:xfrm>
            <a:off x="582267" y="5318039"/>
            <a:ext cx="11285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modification can be implemented into the fit, but introduces additional scales. Future work in this community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will involve including the medium modified DGLAP into the fit, as well as calculating the medium modifications to the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  RG and Collins-evolution of the TMDs.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FEA281-1C4F-3027-CA2A-FA58BC9D32CB}"/>
              </a:ext>
            </a:extLst>
          </p:cNvPr>
          <p:cNvSpPr txBox="1"/>
          <p:nvPr/>
        </p:nvSpPr>
        <p:spPr>
          <a:xfrm>
            <a:off x="9719698" y="2210719"/>
            <a:ext cx="61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Ovanesyan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Vitev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 (2012)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AFBE9A5-C73D-DCED-9617-D38392B3F06F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DB1661-399E-B769-C408-A2BD9F83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modified DGLAP evolution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47E161-37B3-E7E5-D52B-86F53136A84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115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38/39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09F79EF-0DEE-E723-A6EF-63FFBDAF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4" y="87646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Future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DC52A-1FC6-B517-FDF7-15A2DD348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224" y="1217739"/>
            <a:ext cx="3781129" cy="211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D88463-3272-24F2-2008-E16B8DE91E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1865" y="1156277"/>
            <a:ext cx="2941911" cy="211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29DB95-E32A-31AE-737F-B7828F910B0A}"/>
              </a:ext>
            </a:extLst>
          </p:cNvPr>
          <p:cNvSpPr txBox="1"/>
          <p:nvPr/>
        </p:nvSpPr>
        <p:spPr>
          <a:xfrm>
            <a:off x="-13582" y="81772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Graphs for medium modified evolution can be applied to final-state functions for TMD measurements (exclusive jet functions, EECs)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DE1D78-7B71-E477-8BDF-4852012467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4972" y="1446461"/>
            <a:ext cx="4101273" cy="16539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192762-AE4D-0905-6AEC-94F589CC3954}"/>
              </a:ext>
            </a:extLst>
          </p:cNvPr>
          <p:cNvSpPr txBox="1"/>
          <p:nvPr/>
        </p:nvSpPr>
        <p:spPr>
          <a:xfrm>
            <a:off x="126626" y="365394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modified DGLAP can be applied in a global analysis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4A5D01-FE7A-332A-53B2-CBAFEAE7DD81}"/>
              </a:ext>
            </a:extLst>
          </p:cNvPr>
          <p:cNvSpPr txBox="1"/>
          <p:nvPr/>
        </p:nvSpPr>
        <p:spPr>
          <a:xfrm>
            <a:off x="5919374" y="365394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Medium modified spin physics as a new probe of medium properties</a:t>
            </a:r>
            <a:endParaRPr lang="en-US" sz="1600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B9866F-11F3-1BC2-C271-FA8EE6D3A0C3}"/>
              </a:ext>
            </a:extLst>
          </p:cNvPr>
          <p:cNvSpPr>
            <a:spLocks noChangeAspect="1"/>
          </p:cNvSpPr>
          <p:nvPr/>
        </p:nvSpPr>
        <p:spPr>
          <a:xfrm>
            <a:off x="10145202" y="4668677"/>
            <a:ext cx="914400" cy="1371600"/>
          </a:xfrm>
          <a:prstGeom prst="ellipse">
            <a:avLst/>
          </a:prstGeom>
          <a:gradFill flip="none" rotWithShape="1">
            <a:gsLst>
              <a:gs pos="83000">
                <a:schemeClr val="accent2">
                  <a:lumMod val="50000"/>
                </a:schemeClr>
              </a:gs>
              <a:gs pos="67000">
                <a:schemeClr val="accent2">
                  <a:lumMod val="80000"/>
                </a:schemeClr>
              </a:gs>
              <a:gs pos="49000">
                <a:schemeClr val="accent2">
                  <a:lumMod val="90000"/>
                  <a:lumOff val="10000"/>
                </a:schemeClr>
              </a:gs>
              <a:gs pos="33000">
                <a:schemeClr val="accent2">
                  <a:lumMod val="60000"/>
                  <a:lumOff val="40000"/>
                </a:schemeClr>
              </a:gs>
              <a:gs pos="16000">
                <a:schemeClr val="accent2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A135AFD-7ADD-2662-731B-4321F152777F}"/>
              </a:ext>
            </a:extLst>
          </p:cNvPr>
          <p:cNvSpPr>
            <a:spLocks/>
          </p:cNvSpPr>
          <p:nvPr/>
        </p:nvSpPr>
        <p:spPr>
          <a:xfrm>
            <a:off x="10323171" y="4994903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\documentclass{article}&#10;\usepackage{amsmath,xcolor,slashed}&#10;\pagestyle{empty}&#10;\begin{document}&#10;&#10;\begin{align*}&#10;x P&#10;\end{align*}&#10;&#10;\end{document}" title="IguanaTex Bitmap Display">
            <a:extLst>
              <a:ext uri="{FF2B5EF4-FFF2-40B4-BE49-F238E27FC236}">
                <a16:creationId xmlns:a16="http://schemas.microsoft.com/office/drawing/2014/main" id="{C1836AAA-FE47-5E37-C1D7-4C1CCD095A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902657" y="4853399"/>
            <a:ext cx="297180" cy="16002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8EAE218-E8F8-7035-A837-7AADA443CA46}"/>
              </a:ext>
            </a:extLst>
          </p:cNvPr>
          <p:cNvCxnSpPr>
            <a:cxnSpLocks/>
            <a:endCxn id="17" idx="0"/>
          </p:cNvCxnSpPr>
          <p:nvPr/>
        </p:nvCxnSpPr>
        <p:spPr>
          <a:xfrm flipV="1">
            <a:off x="10602402" y="4668677"/>
            <a:ext cx="0" cy="64477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B5263-AC63-4519-A4E2-678ED3778D31}"/>
              </a:ext>
            </a:extLst>
          </p:cNvPr>
          <p:cNvCxnSpPr>
            <a:cxnSpLocks/>
          </p:cNvCxnSpPr>
          <p:nvPr/>
        </p:nvCxnSpPr>
        <p:spPr>
          <a:xfrm flipH="1">
            <a:off x="10186487" y="5354477"/>
            <a:ext cx="395468" cy="24177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9AF4E9-39A8-8945-E7E0-FA2B7958056F}"/>
              </a:ext>
            </a:extLst>
          </p:cNvPr>
          <p:cNvCxnSpPr>
            <a:cxnSpLocks/>
          </p:cNvCxnSpPr>
          <p:nvPr/>
        </p:nvCxnSpPr>
        <p:spPr>
          <a:xfrm rot="9000000">
            <a:off x="9995410" y="5641971"/>
            <a:ext cx="18288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BFBAEE-FD96-3F8A-F6A5-4F77563454BD}"/>
              </a:ext>
            </a:extLst>
          </p:cNvPr>
          <p:cNvCxnSpPr>
            <a:cxnSpLocks/>
          </p:cNvCxnSpPr>
          <p:nvPr/>
        </p:nvCxnSpPr>
        <p:spPr>
          <a:xfrm flipV="1">
            <a:off x="10602402" y="4430124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CF6F7EC-893A-EBCA-313A-2A762CD30F76}"/>
              </a:ext>
            </a:extLst>
          </p:cNvPr>
          <p:cNvCxnSpPr>
            <a:cxnSpLocks/>
          </p:cNvCxnSpPr>
          <p:nvPr/>
        </p:nvCxnSpPr>
        <p:spPr>
          <a:xfrm>
            <a:off x="10602403" y="5356221"/>
            <a:ext cx="443549" cy="24003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A5C603-9C25-401E-8ECA-BEE844A4FFCB}"/>
              </a:ext>
            </a:extLst>
          </p:cNvPr>
          <p:cNvCxnSpPr>
            <a:cxnSpLocks/>
          </p:cNvCxnSpPr>
          <p:nvPr/>
        </p:nvCxnSpPr>
        <p:spPr>
          <a:xfrm rot="1800000">
            <a:off x="11018664" y="5653401"/>
            <a:ext cx="22860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\documentclass{article}&#10;\usepackage{amsmath,xcolor,slashed}&#10;\pagestyle{empty}&#10;\begin{document}&#10;&#10;\begin{align*}&#10;\hat{z}&#10;\end{align*}&#10;&#10;\end{document}" title="IguanaTex Bitmap Display">
            <a:extLst>
              <a:ext uri="{FF2B5EF4-FFF2-40B4-BE49-F238E27FC236}">
                <a16:creationId xmlns:a16="http://schemas.microsoft.com/office/drawing/2014/main" id="{3C1F38DB-C66E-5A0B-3CF4-A75F756D558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933009" y="5436231"/>
            <a:ext cx="114300" cy="160020"/>
          </a:xfrm>
          <a:prstGeom prst="rect">
            <a:avLst/>
          </a:prstGeom>
        </p:spPr>
      </p:pic>
      <p:pic>
        <p:nvPicPr>
          <p:cNvPr id="30" name="Picture 29" descr="\documentclass{article}&#10;\usepackage{amsmath,xcolor,slashed}&#10;\pagestyle{empty}&#10;\begin{document}&#10;&#10;\begin{align*}&#10;\hat{y}&#10;\end{align*}&#10;&#10;\end{document}" title="IguanaTex Bitmap Display">
            <a:extLst>
              <a:ext uri="{FF2B5EF4-FFF2-40B4-BE49-F238E27FC236}">
                <a16:creationId xmlns:a16="http://schemas.microsoft.com/office/drawing/2014/main" id="{F90D2ACB-3415-5BBD-8890-807EC64A2C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724136" y="4338684"/>
            <a:ext cx="114300" cy="205740"/>
          </a:xfrm>
          <a:prstGeom prst="rect">
            <a:avLst/>
          </a:prstGeom>
        </p:spPr>
      </p:pic>
      <p:pic>
        <p:nvPicPr>
          <p:cNvPr id="31" name="Picture 30" descr="\documentclass{article}&#10;\usepackage{amsmath,xcolor,slashed}&#10;\pagestyle{empty}&#10;\begin{document}&#10;&#10;\begin{align*}&#10;\hat{x}&#10;\end{align*}&#10;&#10;\end{document}" title="IguanaTex Bitmap Display">
            <a:extLst>
              <a:ext uri="{FF2B5EF4-FFF2-40B4-BE49-F238E27FC236}">
                <a16:creationId xmlns:a16="http://schemas.microsoft.com/office/drawing/2014/main" id="{4FB0080A-7E94-8D23-833F-CCF6C47B12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1195166" y="5436231"/>
            <a:ext cx="114300" cy="16002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2E2F134-7F76-3BD2-8CB0-1E45DD8DA55B}"/>
              </a:ext>
            </a:extLst>
          </p:cNvPr>
          <p:cNvCxnSpPr>
            <a:cxnSpLocks/>
          </p:cNvCxnSpPr>
          <p:nvPr/>
        </p:nvCxnSpPr>
        <p:spPr>
          <a:xfrm flipV="1">
            <a:off x="10591728" y="4473180"/>
            <a:ext cx="488322" cy="87704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\documentclass{article}&#10;\usepackage{amsmath,amssymb,xcolor,slashed}&#10;\pagestyle{empty}&#10;\begin{document}&#10;&#10;\begin{align*}&#10;\vec{S}&#10;\end{align*}&#10;&#10;\end{document}" title="IguanaTex Bitmap Display">
            <a:extLst>
              <a:ext uri="{FF2B5EF4-FFF2-40B4-BE49-F238E27FC236}">
                <a16:creationId xmlns:a16="http://schemas.microsoft.com/office/drawing/2014/main" id="{BE0EB427-0938-08E8-2E4C-608EDA3119B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1257167" y="4269980"/>
            <a:ext cx="142240" cy="2032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B36976A-1AB3-5B0F-B3EC-66D18A325D2A}"/>
              </a:ext>
            </a:extLst>
          </p:cNvPr>
          <p:cNvSpPr/>
          <p:nvPr/>
        </p:nvSpPr>
        <p:spPr>
          <a:xfrm>
            <a:off x="6884234" y="4012298"/>
            <a:ext cx="2743200" cy="2743200"/>
          </a:xfrm>
          <a:prstGeom prst="ellipse">
            <a:avLst/>
          </a:prstGeom>
          <a:gradFill flip="none" rotWithShape="1">
            <a:gsLst>
              <a:gs pos="83000">
                <a:schemeClr val="accent1"/>
              </a:gs>
              <a:gs pos="67000">
                <a:schemeClr val="accent1">
                  <a:lumMod val="75000"/>
                  <a:lumOff val="25000"/>
                </a:schemeClr>
              </a:gs>
              <a:gs pos="50000">
                <a:schemeClr val="accent1">
                  <a:lumMod val="50000"/>
                  <a:lumOff val="50000"/>
                </a:schemeClr>
              </a:gs>
              <a:gs pos="33000">
                <a:schemeClr val="accent1">
                  <a:lumMod val="25000"/>
                  <a:lumOff val="75000"/>
                </a:schemeClr>
              </a:gs>
              <a:gs pos="17000">
                <a:schemeClr val="accent1">
                  <a:lumMod val="0"/>
                  <a:lumOff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325E21-6120-3677-1069-FDCF679576D1}"/>
              </a:ext>
            </a:extLst>
          </p:cNvPr>
          <p:cNvCxnSpPr>
            <a:cxnSpLocks/>
          </p:cNvCxnSpPr>
          <p:nvPr/>
        </p:nvCxnSpPr>
        <p:spPr>
          <a:xfrm flipH="1">
            <a:off x="6571969" y="5059139"/>
            <a:ext cx="3730754" cy="3347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22984FB1-6C67-E8B6-7E63-1E60920E19B1}"/>
              </a:ext>
            </a:extLst>
          </p:cNvPr>
          <p:cNvSpPr>
            <a:spLocks noChangeAspect="1"/>
          </p:cNvSpPr>
          <p:nvPr/>
        </p:nvSpPr>
        <p:spPr>
          <a:xfrm>
            <a:off x="6058717" y="4863721"/>
            <a:ext cx="503479" cy="755219"/>
          </a:xfrm>
          <a:prstGeom prst="ellipse">
            <a:avLst/>
          </a:prstGeom>
          <a:gradFill flip="none" rotWithShape="1">
            <a:gsLst>
              <a:gs pos="83000">
                <a:schemeClr val="accent2">
                  <a:lumMod val="50000"/>
                </a:schemeClr>
              </a:gs>
              <a:gs pos="67000">
                <a:schemeClr val="accent2">
                  <a:lumMod val="80000"/>
                </a:schemeClr>
              </a:gs>
              <a:gs pos="49000">
                <a:schemeClr val="accent2">
                  <a:lumMod val="90000"/>
                  <a:lumOff val="10000"/>
                </a:schemeClr>
              </a:gs>
              <a:gs pos="33000">
                <a:schemeClr val="accent2">
                  <a:lumMod val="60000"/>
                  <a:lumOff val="40000"/>
                </a:schemeClr>
              </a:gs>
              <a:gs pos="16000">
                <a:schemeClr val="accent2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 descr="\documentclass{article}&#10;\usepackage{amsmath,amssymb,xcolor,slashed}&#10;\pagestyle{empty}&#10;\begin{document}&#10;&#10;\begin{align*}&#10;\Lambda\left(\vec{S}_\Lambda\right)&#10;\end{align*}&#10;&#10;\end{document}" title="IguanaTex Bitmap Display">
            <a:extLst>
              <a:ext uri="{FF2B5EF4-FFF2-40B4-BE49-F238E27FC236}">
                <a16:creationId xmlns:a16="http://schemas.microsoft.com/office/drawing/2014/main" id="{8474AC06-5904-09BD-464C-CEA770EFED5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904224" y="4378763"/>
            <a:ext cx="629920" cy="365760"/>
          </a:xfrm>
          <a:prstGeom prst="rect">
            <a:avLst/>
          </a:prstGeom>
        </p:spPr>
      </p:pic>
      <p:pic>
        <p:nvPicPr>
          <p:cNvPr id="43" name="Picture 42" descr="A picture containing shape&#10;&#10;Description automatically generated">
            <a:extLst>
              <a:ext uri="{FF2B5EF4-FFF2-40B4-BE49-F238E27FC236}">
                <a16:creationId xmlns:a16="http://schemas.microsoft.com/office/drawing/2014/main" id="{0C7399F7-8777-6169-C89F-7310D707A80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3881" r="6950"/>
          <a:stretch/>
        </p:blipFill>
        <p:spPr>
          <a:xfrm rot="19988448">
            <a:off x="7286268" y="5041165"/>
            <a:ext cx="480443" cy="635336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:a16="http://schemas.microsoft.com/office/drawing/2014/main" id="{DE19EB11-B3FC-78B5-91FA-859C2B8A8D9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3881" r="6950"/>
          <a:stretch/>
        </p:blipFill>
        <p:spPr>
          <a:xfrm rot="19988448">
            <a:off x="7604258" y="5057048"/>
            <a:ext cx="480443" cy="635336"/>
          </a:xfrm>
          <a:prstGeom prst="rect">
            <a:avLst/>
          </a:prstGeom>
        </p:spPr>
      </p:pic>
      <p:pic>
        <p:nvPicPr>
          <p:cNvPr id="45" name="Picture 44" descr="\documentclass{article}&#10;\usepackage{amsmath,xcolor,slashed}&#10;\pagestyle{empty}&#10;\begin{document}&#10;&#10;\begin{align*}&#10;\frac{\partial \tilde{D}_{h/j}(z;\mu)}{\partial \ln{\mu^2}} = \frac{\alpha_s(\mu)}{2\pi}\sum_i \left[\tilde{P}_{ij}\otimes \tilde{D}_{h/i}\right](z;\mu)&#10;\end{align*}&#10;&#10;\end{document}" title="IguanaTex Bitmap Display">
            <a:extLst>
              <a:ext uri="{FF2B5EF4-FFF2-40B4-BE49-F238E27FC236}">
                <a16:creationId xmlns:a16="http://schemas.microsoft.com/office/drawing/2014/main" id="{A3F00A30-9EEA-2DB5-906F-3ACB8A7EC18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43855" y="4497799"/>
            <a:ext cx="3360420" cy="515620"/>
          </a:xfrm>
          <a:prstGeom prst="rect">
            <a:avLst/>
          </a:prstGeom>
        </p:spPr>
      </p:pic>
      <p:pic>
        <p:nvPicPr>
          <p:cNvPr id="46" name="Picture 45" descr="\documentclass{article}&#10;\usepackage{amsmath,xcolor,slashed}&#10;\pagestyle{empty}&#10;\begin{document}&#10;&#10;\begin{align*}&#10;\tilde{P}_{ij}(z;\mu) = \tilde{P}_{ij}(z)+\Delta \tilde{P}_{ij}(z;\mu)&#10;\end{align*}&#10;&#10;\end{document}" title="IguanaTex Bitmap Display">
            <a:extLst>
              <a:ext uri="{FF2B5EF4-FFF2-40B4-BE49-F238E27FC236}">
                <a16:creationId xmlns:a16="http://schemas.microsoft.com/office/drawing/2014/main" id="{02237C20-1FE0-BAFE-FD18-B581DF9B709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382945" y="5105958"/>
            <a:ext cx="2682240" cy="24384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8B95F25-5C20-F59E-8C06-C734FCCF76D8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B2A8BD-F04C-6078-4E72-EA62075C8D85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608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AE4C-B5F5-2330-A726-E1C780D0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4" y="87646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1A4DE-8721-3D80-9600-E00B06CEC816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39/39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FB4D4-F69F-0428-1733-D21020FB7067}"/>
              </a:ext>
            </a:extLst>
          </p:cNvPr>
          <p:cNvSpPr txBox="1"/>
          <p:nvPr/>
        </p:nvSpPr>
        <p:spPr>
          <a:xfrm>
            <a:off x="103076" y="878032"/>
            <a:ext cx="119858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performed the first global extraction of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Sivers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function.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demonstrated that the RHIC measurement was not consistent with the positivity bound, the new data is consistent with our extraction.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generalized the assumptions that are used for global extraction of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nPDFs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to extract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nTMDs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.</a:t>
            </a: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Our new analysis took into consideration the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JLab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data which allowed us to extract the collinear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nFFs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.</a:t>
            </a: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have improved the perturbative accuracy of lepton-jet correlations and used this process to make predictions at the EIC.</a:t>
            </a: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 studied jet production in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collisions at the LHC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sPHENIX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find good agreement with the data.</a:t>
            </a:r>
          </a:p>
        </p:txBody>
      </p:sp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574E4A82-870A-A8E0-1DF2-7A688A0D7F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4410" y="4210253"/>
            <a:ext cx="5361687" cy="264774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1553A4C-7A56-5195-2B6C-7EE7D1BDC78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85883C-DA16-72FB-ED3E-8AD9412FEC49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904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C0F3EF9-93EB-3D89-313D-9E809B7F4B98}"/>
              </a:ext>
            </a:extLst>
          </p:cNvPr>
          <p:cNvCxnSpPr>
            <a:cxnSpLocks/>
          </p:cNvCxnSpPr>
          <p:nvPr/>
        </p:nvCxnSpPr>
        <p:spPr>
          <a:xfrm>
            <a:off x="2975764" y="1862160"/>
            <a:ext cx="68434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79B694-0695-9238-7904-89AA23A2C2BC}"/>
              </a:ext>
            </a:extLst>
          </p:cNvPr>
          <p:cNvSpPr txBox="1"/>
          <p:nvPr/>
        </p:nvSpPr>
        <p:spPr>
          <a:xfrm>
            <a:off x="2814582" y="1862160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Inject large </a:t>
            </a:r>
          </a:p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current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A8DD59-7FA8-92AE-FB2D-57EE39D2AB30}"/>
              </a:ext>
            </a:extLst>
          </p:cNvPr>
          <p:cNvSpPr txBox="1"/>
          <p:nvPr/>
        </p:nvSpPr>
        <p:spPr>
          <a:xfrm>
            <a:off x="430822" y="753016"/>
            <a:ext cx="4775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Intrinsic transverse momentum is non-perturbative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43BDCB-D0C5-4EF1-861F-C2EFD4B79BDF}"/>
              </a:ext>
            </a:extLst>
          </p:cNvPr>
          <p:cNvSpPr txBox="1"/>
          <p:nvPr/>
        </p:nvSpPr>
        <p:spPr>
          <a:xfrm>
            <a:off x="4587403" y="2591471"/>
            <a:ext cx="3627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Intrinsic/non-perturbative momentum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127C54-58DB-3F4A-DB3C-7381B71EA004}"/>
              </a:ext>
            </a:extLst>
          </p:cNvPr>
          <p:cNvSpPr txBox="1"/>
          <p:nvPr/>
        </p:nvSpPr>
        <p:spPr>
          <a:xfrm>
            <a:off x="5772472" y="2395204"/>
            <a:ext cx="2406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momentum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0298E8-7F71-C57F-21A3-AD931D3DB005}"/>
              </a:ext>
            </a:extLst>
          </p:cNvPr>
          <p:cNvCxnSpPr>
            <a:cxnSpLocks/>
          </p:cNvCxnSpPr>
          <p:nvPr/>
        </p:nvCxnSpPr>
        <p:spPr>
          <a:xfrm flipH="1" flipV="1">
            <a:off x="5579697" y="2059906"/>
            <a:ext cx="190802" cy="55734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12F9DD3-F493-4AE4-01C4-839294B752D6}"/>
              </a:ext>
            </a:extLst>
          </p:cNvPr>
          <p:cNvCxnSpPr>
            <a:cxnSpLocks/>
          </p:cNvCxnSpPr>
          <p:nvPr/>
        </p:nvCxnSpPr>
        <p:spPr>
          <a:xfrm flipV="1">
            <a:off x="6119747" y="2079448"/>
            <a:ext cx="0" cy="36935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C9B44CD9-366D-0945-6709-1D7F13B489EB}"/>
              </a:ext>
            </a:extLst>
          </p:cNvPr>
          <p:cNvSpPr/>
          <p:nvPr/>
        </p:nvSpPr>
        <p:spPr>
          <a:xfrm>
            <a:off x="0" y="0"/>
            <a:ext cx="12192000" cy="75626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E899FE2E-86AB-C3DE-E64F-4D4768D196F1}"/>
              </a:ext>
            </a:extLst>
          </p:cNvPr>
          <p:cNvSpPr txBox="1">
            <a:spLocks/>
          </p:cNvSpPr>
          <p:nvPr/>
        </p:nvSpPr>
        <p:spPr>
          <a:xfrm>
            <a:off x="717454" y="87646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Power counting and factorization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3331FEC-47D4-07C9-3B2C-5E4FF59B3705}"/>
              </a:ext>
            </a:extLst>
          </p:cNvPr>
          <p:cNvCxnSpPr>
            <a:cxnSpLocks/>
          </p:cNvCxnSpPr>
          <p:nvPr/>
        </p:nvCxnSpPr>
        <p:spPr>
          <a:xfrm>
            <a:off x="4795404" y="2255259"/>
            <a:ext cx="49454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1B21F307-7806-2B02-74F8-C0F66FB83B1E}"/>
              </a:ext>
            </a:extLst>
          </p:cNvPr>
          <p:cNvSpPr/>
          <p:nvPr/>
        </p:nvSpPr>
        <p:spPr>
          <a:xfrm>
            <a:off x="5303927" y="2006624"/>
            <a:ext cx="275770" cy="497270"/>
          </a:xfrm>
          <a:prstGeom prst="ellipse">
            <a:avLst/>
          </a:prstGeom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6744D1B-8910-4EA9-ACA2-C924EC7E264C}"/>
              </a:ext>
            </a:extLst>
          </p:cNvPr>
          <p:cNvCxnSpPr>
            <a:cxnSpLocks/>
          </p:cNvCxnSpPr>
          <p:nvPr/>
        </p:nvCxnSpPr>
        <p:spPr>
          <a:xfrm>
            <a:off x="5567026" y="2401981"/>
            <a:ext cx="221965" cy="8349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19299EF-C30A-32EA-A286-C5D4021753EF}"/>
              </a:ext>
            </a:extLst>
          </p:cNvPr>
          <p:cNvCxnSpPr>
            <a:cxnSpLocks/>
          </p:cNvCxnSpPr>
          <p:nvPr/>
        </p:nvCxnSpPr>
        <p:spPr>
          <a:xfrm>
            <a:off x="5543843" y="2432112"/>
            <a:ext cx="198062" cy="148665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688EAAB-0280-754A-2CE1-AD297837FD9D}"/>
              </a:ext>
            </a:extLst>
          </p:cNvPr>
          <p:cNvCxnSpPr>
            <a:cxnSpLocks/>
            <a:stCxn id="55" idx="7"/>
          </p:cNvCxnSpPr>
          <p:nvPr/>
        </p:nvCxnSpPr>
        <p:spPr>
          <a:xfrm flipV="1">
            <a:off x="5539311" y="1432767"/>
            <a:ext cx="509289" cy="646681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8840FEE-1D89-7473-4897-D88AA4E0B405}"/>
              </a:ext>
            </a:extLst>
          </p:cNvPr>
          <p:cNvCxnSpPr>
            <a:cxnSpLocks/>
          </p:cNvCxnSpPr>
          <p:nvPr/>
        </p:nvCxnSpPr>
        <p:spPr>
          <a:xfrm flipV="1">
            <a:off x="6042813" y="1432767"/>
            <a:ext cx="853407" cy="4034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866AB56F-A0B0-6C9A-9FDD-91FEC17D70B1}"/>
              </a:ext>
            </a:extLst>
          </p:cNvPr>
          <p:cNvSpPr/>
          <p:nvPr/>
        </p:nvSpPr>
        <p:spPr>
          <a:xfrm>
            <a:off x="6902007" y="1161914"/>
            <a:ext cx="275770" cy="497270"/>
          </a:xfrm>
          <a:prstGeom prst="ellipse">
            <a:avLst/>
          </a:prstGeom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F797A76-D908-E4C5-573C-43FFFD622D20}"/>
              </a:ext>
            </a:extLst>
          </p:cNvPr>
          <p:cNvCxnSpPr>
            <a:cxnSpLocks/>
          </p:cNvCxnSpPr>
          <p:nvPr/>
        </p:nvCxnSpPr>
        <p:spPr>
          <a:xfrm>
            <a:off x="7146781" y="1545059"/>
            <a:ext cx="221965" cy="8349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AE163E7-1206-9AAB-03E1-04D6C0EC5213}"/>
              </a:ext>
            </a:extLst>
          </p:cNvPr>
          <p:cNvCxnSpPr>
            <a:cxnSpLocks/>
          </p:cNvCxnSpPr>
          <p:nvPr/>
        </p:nvCxnSpPr>
        <p:spPr>
          <a:xfrm>
            <a:off x="7143661" y="1588727"/>
            <a:ext cx="198062" cy="148665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96EC76F-2AA2-DB33-F511-2B67F6DD6452}"/>
              </a:ext>
            </a:extLst>
          </p:cNvPr>
          <p:cNvCxnSpPr>
            <a:cxnSpLocks/>
          </p:cNvCxnSpPr>
          <p:nvPr/>
        </p:nvCxnSpPr>
        <p:spPr>
          <a:xfrm>
            <a:off x="7177777" y="1420698"/>
            <a:ext cx="49454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FCD843-D685-0DFA-E00B-8902BF59BF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18517">
            <a:off x="5275774" y="1164519"/>
            <a:ext cx="860103" cy="237579"/>
          </a:xfrm>
          <a:prstGeom prst="rect">
            <a:avLst/>
          </a:prstGeom>
        </p:spPr>
      </p:pic>
      <p:pic>
        <p:nvPicPr>
          <p:cNvPr id="80" name="Picture 79" descr="A picture containing shape&#10;&#10;Description automatically generated">
            <a:extLst>
              <a:ext uri="{FF2B5EF4-FFF2-40B4-BE49-F238E27FC236}">
                <a16:creationId xmlns:a16="http://schemas.microsoft.com/office/drawing/2014/main" id="{699DFD1C-2DF8-EBD7-23E6-5A495100434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4692" r="38182"/>
          <a:stretch/>
        </p:blipFill>
        <p:spPr>
          <a:xfrm rot="16914733">
            <a:off x="5652376" y="1368900"/>
            <a:ext cx="266410" cy="340567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B4997FE-AEF6-CB24-1C82-15AB1457FEE1}"/>
              </a:ext>
            </a:extLst>
          </p:cNvPr>
          <p:cNvSpPr/>
          <p:nvPr/>
        </p:nvSpPr>
        <p:spPr>
          <a:xfrm>
            <a:off x="5599285" y="1353895"/>
            <a:ext cx="4891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1" descr="A picture containing shape&#10;&#10;Description automatically generated">
            <a:extLst>
              <a:ext uri="{FF2B5EF4-FFF2-40B4-BE49-F238E27FC236}">
                <a16:creationId xmlns:a16="http://schemas.microsoft.com/office/drawing/2014/main" id="{A067132A-167A-9A4C-E4E7-929D115E564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4692" r="38182"/>
          <a:stretch/>
        </p:blipFill>
        <p:spPr>
          <a:xfrm rot="16914733">
            <a:off x="5492013" y="1571098"/>
            <a:ext cx="266410" cy="340567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FFB613E4-104B-A81F-E6FF-C18DED7D980A}"/>
              </a:ext>
            </a:extLst>
          </p:cNvPr>
          <p:cNvSpPr/>
          <p:nvPr/>
        </p:nvSpPr>
        <p:spPr>
          <a:xfrm>
            <a:off x="5431106" y="1517185"/>
            <a:ext cx="59988" cy="80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 descr="A picture containing shape&#10;&#10;Description automatically generated">
            <a:extLst>
              <a:ext uri="{FF2B5EF4-FFF2-40B4-BE49-F238E27FC236}">
                <a16:creationId xmlns:a16="http://schemas.microsoft.com/office/drawing/2014/main" id="{490F13D0-8B93-0B6A-976E-1BA7C8AF52C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4692" r="38182"/>
          <a:stretch/>
        </p:blipFill>
        <p:spPr>
          <a:xfrm rot="19988448">
            <a:off x="6010880" y="1122289"/>
            <a:ext cx="266410" cy="340567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C024FAE7-6494-981F-046D-00A62FC9FEDC}"/>
              </a:ext>
            </a:extLst>
          </p:cNvPr>
          <p:cNvSpPr/>
          <p:nvPr/>
        </p:nvSpPr>
        <p:spPr>
          <a:xfrm rot="3073715">
            <a:off x="6146641" y="1003493"/>
            <a:ext cx="59988" cy="80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89" descr="A picture containing shape&#10;&#10;Description automatically generated">
            <a:extLst>
              <a:ext uri="{FF2B5EF4-FFF2-40B4-BE49-F238E27FC236}">
                <a16:creationId xmlns:a16="http://schemas.microsoft.com/office/drawing/2014/main" id="{B550B9EC-87E1-8E63-FB18-AF1129411D6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4692" r="38182"/>
          <a:stretch/>
        </p:blipFill>
        <p:spPr>
          <a:xfrm rot="19988448">
            <a:off x="6190246" y="1123534"/>
            <a:ext cx="266410" cy="340567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CB84E17F-1A1F-03F0-A9F7-CF1447C951CB}"/>
              </a:ext>
            </a:extLst>
          </p:cNvPr>
          <p:cNvSpPr/>
          <p:nvPr/>
        </p:nvSpPr>
        <p:spPr>
          <a:xfrm rot="3073715">
            <a:off x="6326007" y="1004738"/>
            <a:ext cx="59988" cy="80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C36C86F-DEA4-C655-948C-49B77D1C6043}"/>
              </a:ext>
            </a:extLst>
          </p:cNvPr>
          <p:cNvSpPr/>
          <p:nvPr/>
        </p:nvSpPr>
        <p:spPr>
          <a:xfrm>
            <a:off x="5618337" y="1150557"/>
            <a:ext cx="1111076" cy="864676"/>
          </a:xfrm>
          <a:prstGeom prst="rect">
            <a:avLst/>
          </a:prstGeom>
          <a:noFill/>
          <a:ln w="1905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 descr="\documentclass{article}&#10;\usepackage{amsmath,xcolor,slashed}&#10;\pagestyle{empty}&#10;\begin{document}&#10;&#10;\begin{align*}&#10;k_{T_0}&#10;\end{align*}&#10;&#10;\end{document}" title="IguanaTex Bitmap Display">
            <a:extLst>
              <a:ext uri="{FF2B5EF4-FFF2-40B4-BE49-F238E27FC236}">
                <a16:creationId xmlns:a16="http://schemas.microsoft.com/office/drawing/2014/main" id="{07C6B023-8F98-8B49-90E0-ADB4ADA35C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262661" y="1789958"/>
            <a:ext cx="264160" cy="203200"/>
          </a:xfrm>
          <a:prstGeom prst="rect">
            <a:avLst/>
          </a:prstGeom>
        </p:spPr>
      </p:pic>
      <p:pic>
        <p:nvPicPr>
          <p:cNvPr id="94" name="Picture 93" descr="\documentclass{article}&#10;\usepackage{amsmath,xcolor,slashed}&#10;\pagestyle{empty}&#10;\begin{document}&#10;&#10;\begin{align*}&#10;k_{T}&#10;\end{align*}&#10;&#10;\end{document}" title="IguanaTex Bitmap Display">
            <a:extLst>
              <a:ext uri="{FF2B5EF4-FFF2-40B4-BE49-F238E27FC236}">
                <a16:creationId xmlns:a16="http://schemas.microsoft.com/office/drawing/2014/main" id="{928AA0B1-386C-40CF-F6B9-99E472EA060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018147" y="1477398"/>
            <a:ext cx="203200" cy="182880"/>
          </a:xfrm>
          <a:prstGeom prst="rect">
            <a:avLst/>
          </a:prstGeom>
        </p:spPr>
      </p:pic>
      <p:pic>
        <p:nvPicPr>
          <p:cNvPr id="95" name="Picture 94" descr="\documentclass{article}&#10;\usepackage{amsmath,xcolor,slashed}&#10;\pagestyle{empty}&#10;\begin{document}&#10;&#10;\begin{align*}&#10;P_{hT}&#10;\end{align*}&#10;&#10;\end{document}" title="IguanaTex Bitmap Display">
            <a:extLst>
              <a:ext uri="{FF2B5EF4-FFF2-40B4-BE49-F238E27FC236}">
                <a16:creationId xmlns:a16="http://schemas.microsoft.com/office/drawing/2014/main" id="{1B6B22D6-3B69-E60C-EBAE-05B546EE73C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256543" y="1087686"/>
            <a:ext cx="325120" cy="182880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48A57FCE-A76B-1686-B8B5-FF8A182F4201}"/>
              </a:ext>
            </a:extLst>
          </p:cNvPr>
          <p:cNvSpPr/>
          <p:nvPr/>
        </p:nvSpPr>
        <p:spPr>
          <a:xfrm>
            <a:off x="6396397" y="1711579"/>
            <a:ext cx="281993" cy="2877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7" name="Picture 96" descr="\documentclass{article}&#10;\usepackage{amsmath,xcolor,slashed}&#10;\pagestyle{empty}&#10;\begin{document}&#10;&#10;\begin{align*}&#10;S&#10;\end{align*}&#10;&#10;\end{document}" title="IguanaTex Bitmap Display">
            <a:extLst>
              <a:ext uri="{FF2B5EF4-FFF2-40B4-BE49-F238E27FC236}">
                <a16:creationId xmlns:a16="http://schemas.microsoft.com/office/drawing/2014/main" id="{4B2645DB-E58F-F129-C0FC-74FCD3BD32F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476433" y="1779156"/>
            <a:ext cx="121920" cy="162560"/>
          </a:xfrm>
          <a:prstGeom prst="rect">
            <a:avLst/>
          </a:prstGeom>
        </p:spPr>
      </p:pic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8414B95F-F2F7-95DE-4DE4-9ADABD83A1EC}"/>
              </a:ext>
            </a:extLst>
          </p:cNvPr>
          <p:cNvCxnSpPr>
            <a:cxnSpLocks/>
            <a:endCxn id="96" idx="2"/>
          </p:cNvCxnSpPr>
          <p:nvPr/>
        </p:nvCxnSpPr>
        <p:spPr>
          <a:xfrm>
            <a:off x="5710148" y="1855450"/>
            <a:ext cx="686249" cy="0"/>
          </a:xfrm>
          <a:prstGeom prst="straightConnector1">
            <a:avLst/>
          </a:prstGeom>
          <a:ln w="19050">
            <a:solidFill>
              <a:schemeClr val="accent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9790173-FB21-988C-50E1-E173B655A594}"/>
              </a:ext>
            </a:extLst>
          </p:cNvPr>
          <p:cNvCxnSpPr>
            <a:cxnSpLocks/>
            <a:stCxn id="96" idx="0"/>
          </p:cNvCxnSpPr>
          <p:nvPr/>
        </p:nvCxnSpPr>
        <p:spPr>
          <a:xfrm flipH="1" flipV="1">
            <a:off x="6534229" y="1458162"/>
            <a:ext cx="3165" cy="253417"/>
          </a:xfrm>
          <a:prstGeom prst="straightConnector1">
            <a:avLst/>
          </a:prstGeom>
          <a:ln w="19050">
            <a:solidFill>
              <a:schemeClr val="accent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ight Brace 102">
            <a:extLst>
              <a:ext uri="{FF2B5EF4-FFF2-40B4-BE49-F238E27FC236}">
                <a16:creationId xmlns:a16="http://schemas.microsoft.com/office/drawing/2014/main" id="{E2B6DC0A-CF92-934F-A11B-E63589EC9A35}"/>
              </a:ext>
            </a:extLst>
          </p:cNvPr>
          <p:cNvSpPr/>
          <p:nvPr/>
        </p:nvSpPr>
        <p:spPr>
          <a:xfrm>
            <a:off x="8134139" y="974628"/>
            <a:ext cx="320531" cy="1979684"/>
          </a:xfrm>
          <a:prstGeom prst="rightBrace">
            <a:avLst>
              <a:gd name="adj1" fmla="val 6205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1E3372A-F6D4-F749-0337-7FA1AD3BB9D5}"/>
              </a:ext>
            </a:extLst>
          </p:cNvPr>
          <p:cNvSpPr txBox="1"/>
          <p:nvPr/>
        </p:nvSpPr>
        <p:spPr>
          <a:xfrm>
            <a:off x="8566495" y="1575896"/>
            <a:ext cx="3368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Experiments involve mixture of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and non-perturbative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momentum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401CF-3B0F-55F8-2D1F-2E6FAD75EA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0121" y="1060488"/>
            <a:ext cx="1545615" cy="1967146"/>
          </a:xfrm>
          <a:prstGeom prst="rect">
            <a:avLst/>
          </a:prstGeom>
        </p:spPr>
      </p:pic>
      <p:pic>
        <p:nvPicPr>
          <p:cNvPr id="7" name="Picture 6" descr="\documentclass{article}&#10;\usepackage{amsmath,xcolor,slashed}&#10;\pagestyle{empty}&#10;\begin{document}&#10;&#10;\begin{align*}&#10;k_T\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532F0ABE-8EE1-7AA2-6185-D222C8C18A7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652946" y="2705641"/>
            <a:ext cx="1244600" cy="254000"/>
          </a:xfrm>
          <a:prstGeom prst="rect">
            <a:avLst/>
          </a:prstGeom>
        </p:spPr>
      </p:pic>
      <p:pic>
        <p:nvPicPr>
          <p:cNvPr id="9" name="Picture 8" descr="\documentclass{article}&#10;\usepackage{amsmath,xcolor,slashed}&#10;\pagestyle{empty}&#10;\begin{document}&#10;&#10;\begin{align*}&#10;x P^+ \sim Q \gg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BDE01038-8BDE-42B4-6EFE-0B5BF3D43F7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435691" y="2390285"/>
            <a:ext cx="2057400" cy="304800"/>
          </a:xfrm>
          <a:prstGeom prst="rect">
            <a:avLst/>
          </a:prstGeom>
        </p:spPr>
      </p:pic>
      <p:pic>
        <p:nvPicPr>
          <p:cNvPr id="99" name="Picture 98" descr="Diagram&#10;&#10;Description automatically generated">
            <a:extLst>
              <a:ext uri="{FF2B5EF4-FFF2-40B4-BE49-F238E27FC236}">
                <a16:creationId xmlns:a16="http://schemas.microsoft.com/office/drawing/2014/main" id="{EADC5D80-621D-0001-F2D8-89B77EA420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94751" y="3792838"/>
            <a:ext cx="3617785" cy="2503635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CE917C42-DA37-2A8F-FFC3-E84AE48EEF55}"/>
              </a:ext>
            </a:extLst>
          </p:cNvPr>
          <p:cNvSpPr txBox="1"/>
          <p:nvPr/>
        </p:nvSpPr>
        <p:spPr>
          <a:xfrm>
            <a:off x="457487" y="3159911"/>
            <a:ext cx="800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and non-perturbative contributions decouple using </a:t>
            </a:r>
            <a:r>
              <a:rPr lang="en-US" sz="1600" b="1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theorems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8D47626-2DC3-2D25-0466-15C1A555345A}"/>
              </a:ext>
            </a:extLst>
          </p:cNvPr>
          <p:cNvSpPr txBox="1"/>
          <p:nvPr/>
        </p:nvSpPr>
        <p:spPr>
          <a:xfrm>
            <a:off x="4962956" y="3448008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0CBE130-65DA-BFC5-B9CD-9BA193752484}"/>
              </a:ext>
            </a:extLst>
          </p:cNvPr>
          <p:cNvSpPr txBox="1"/>
          <p:nvPr/>
        </p:nvSpPr>
        <p:spPr>
          <a:xfrm>
            <a:off x="6047030" y="6436731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0968FE0-AFE7-4520-6BD2-FD2C436FE56E}"/>
              </a:ext>
            </a:extLst>
          </p:cNvPr>
          <p:cNvSpPr txBox="1"/>
          <p:nvPr/>
        </p:nvSpPr>
        <p:spPr>
          <a:xfrm>
            <a:off x="4190086" y="5537670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Soft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61D3F0A-73DC-9A8D-5BEB-DAB7D7BEA7EA}"/>
              </a:ext>
            </a:extLst>
          </p:cNvPr>
          <p:cNvSpPr txBox="1"/>
          <p:nvPr/>
        </p:nvSpPr>
        <p:spPr>
          <a:xfrm>
            <a:off x="4190086" y="3723643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Hard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0B2B848-16FB-CC6C-30D1-CE5911992F06}"/>
              </a:ext>
            </a:extLst>
          </p:cNvPr>
          <p:cNvCxnSpPr>
            <a:cxnSpLocks/>
          </p:cNvCxnSpPr>
          <p:nvPr/>
        </p:nvCxnSpPr>
        <p:spPr>
          <a:xfrm>
            <a:off x="4703533" y="4100634"/>
            <a:ext cx="757139" cy="8061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A7BC26B7-1EA8-E3D4-38F0-8E544A2DBE49}"/>
              </a:ext>
            </a:extLst>
          </p:cNvPr>
          <p:cNvCxnSpPr>
            <a:cxnSpLocks/>
            <a:stCxn id="101" idx="2"/>
            <a:endCxn id="99" idx="0"/>
          </p:cNvCxnSpPr>
          <p:nvPr/>
        </p:nvCxnSpPr>
        <p:spPr>
          <a:xfrm>
            <a:off x="5468864" y="3786562"/>
            <a:ext cx="1134780" cy="627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521B8AFC-3CA0-6871-D4F7-652295D4DCEF}"/>
              </a:ext>
            </a:extLst>
          </p:cNvPr>
          <p:cNvCxnSpPr>
            <a:cxnSpLocks/>
            <a:stCxn id="120" idx="0"/>
          </p:cNvCxnSpPr>
          <p:nvPr/>
        </p:nvCxnSpPr>
        <p:spPr>
          <a:xfrm flipV="1">
            <a:off x="4461956" y="5188070"/>
            <a:ext cx="1634044" cy="3496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474B3A5-4382-93CA-9AC7-B5F95BE21AC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9636" y="3747142"/>
            <a:ext cx="3963120" cy="2359000"/>
          </a:xfrm>
          <a:prstGeom prst="rect">
            <a:avLst/>
          </a:prstGeom>
        </p:spPr>
      </p:pic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838C0BE0-84E3-DCD0-AFB6-422697A291A8}"/>
              </a:ext>
            </a:extLst>
          </p:cNvPr>
          <p:cNvCxnSpPr>
            <a:cxnSpLocks/>
          </p:cNvCxnSpPr>
          <p:nvPr/>
        </p:nvCxnSpPr>
        <p:spPr>
          <a:xfrm flipV="1">
            <a:off x="6634691" y="6173238"/>
            <a:ext cx="0" cy="27557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6DEBC18-DDA1-7F7A-55ED-63A32AB091E4}"/>
              </a:ext>
            </a:extLst>
          </p:cNvPr>
          <p:cNvSpPr/>
          <p:nvPr/>
        </p:nvSpPr>
        <p:spPr>
          <a:xfrm>
            <a:off x="9354087" y="3827241"/>
            <a:ext cx="1247341" cy="331866"/>
          </a:xfrm>
          <a:prstGeom prst="rect">
            <a:avLst/>
          </a:prstGeom>
          <a:noFill/>
          <a:ln w="1905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A196A8D-29FD-7F08-740B-5BC9DE19D294}"/>
              </a:ext>
            </a:extLst>
          </p:cNvPr>
          <p:cNvSpPr/>
          <p:nvPr/>
        </p:nvSpPr>
        <p:spPr>
          <a:xfrm>
            <a:off x="8811836" y="5779532"/>
            <a:ext cx="1247341" cy="365125"/>
          </a:xfrm>
          <a:prstGeom prst="rect">
            <a:avLst/>
          </a:prstGeom>
          <a:noFill/>
          <a:ln w="1905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50AAB90-3115-A443-884F-2CF522C72DE6}"/>
              </a:ext>
            </a:extLst>
          </p:cNvPr>
          <p:cNvSpPr/>
          <p:nvPr/>
        </p:nvSpPr>
        <p:spPr>
          <a:xfrm>
            <a:off x="8403457" y="4564566"/>
            <a:ext cx="3568907" cy="955493"/>
          </a:xfrm>
          <a:prstGeom prst="rect">
            <a:avLst/>
          </a:prstGeom>
          <a:noFill/>
          <a:ln w="1905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\documentclass{article}&#10;\usepackage{amsmath,xcolor,slashed}&#10;\pagestyle{empty}&#10;\begin{document}&#10;&#10;\begin{align*}&#10;S_{\rm pert}&amp;\left(\mu_i,\mu_f,\zeta_i,\zeta_f\right)= \int_{\mu_{i}}^{\mu_f} \frac{d\mu'}{\mu'}\left[ \gamma^{V}+\Gamma_{\rm cusp}\,\ln\left(\frac{\zeta_f}{{\mu'}^2}\right) \right] \\&#10;    &amp;+D(b;\mu_i)\ln\left(\frac{\zeta_f}{\zeta_i}\right)&#10;\end{align*}&#10;&#10;\end{document}" title="IguanaTex Bitmap Display">
            <a:extLst>
              <a:ext uri="{FF2B5EF4-FFF2-40B4-BE49-F238E27FC236}">
                <a16:creationId xmlns:a16="http://schemas.microsoft.com/office/drawing/2014/main" id="{26ECA3C4-0A0A-C988-C64F-0BA5EA9D8D1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430523" y="4642919"/>
            <a:ext cx="3550920" cy="807720"/>
          </a:xfrm>
          <a:prstGeom prst="rect">
            <a:avLst/>
          </a:prstGeom>
        </p:spPr>
      </p:pic>
      <p:pic>
        <p:nvPicPr>
          <p:cNvPr id="131" name="Picture 130" descr="\documentclass{article}&#10;\usepackage{amsmath,xcolor,slashed}&#10;\pagestyle{empty}&#10;\begin{document}&#10;&#10;\begin{align*}&#10;S_{\rm NP}^D\left(z,b,Q_0,Q\right)&#10;\end{align*}&#10;&#10;\end{document}" title="IguanaTex Bitmap Display">
            <a:extLst>
              <a:ext uri="{FF2B5EF4-FFF2-40B4-BE49-F238E27FC236}">
                <a16:creationId xmlns:a16="http://schemas.microsoft.com/office/drawing/2014/main" id="{C144CCA8-4D1C-A446-F6F6-742154C4CAD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9457651" y="3913581"/>
            <a:ext cx="1051560" cy="182880"/>
          </a:xfrm>
          <a:prstGeom prst="rect">
            <a:avLst/>
          </a:prstGeom>
        </p:spPr>
      </p:pic>
      <p:pic>
        <p:nvPicPr>
          <p:cNvPr id="132" name="Picture 131" descr="\documentclass{article}&#10;\usepackage{amsmath,xcolor,slashed}&#10;\pagestyle{empty}&#10;\begin{document}&#10;&#10;\begin{align*}&#10;S_{\rm NP}^f\left(x,b,Q_0,Q\right)&#10;\end{align*}&#10;&#10;\end{document}" title="IguanaTex Bitmap Display">
            <a:extLst>
              <a:ext uri="{FF2B5EF4-FFF2-40B4-BE49-F238E27FC236}">
                <a16:creationId xmlns:a16="http://schemas.microsoft.com/office/drawing/2014/main" id="{142FAA67-6250-175C-CB0F-0177011D5A0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8915400" y="5858725"/>
            <a:ext cx="1066800" cy="198120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351FB217-23E4-C9C8-2D45-F13EB289F3D8}"/>
              </a:ext>
            </a:extLst>
          </p:cNvPr>
          <p:cNvSpPr txBox="1"/>
          <p:nvPr/>
        </p:nvSpPr>
        <p:spPr>
          <a:xfrm>
            <a:off x="8167723" y="3488525"/>
            <a:ext cx="45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Fit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6D0EDED-C748-173F-FDFE-DD8A4C3059A6}"/>
              </a:ext>
            </a:extLst>
          </p:cNvPr>
          <p:cNvSpPr txBox="1"/>
          <p:nvPr/>
        </p:nvSpPr>
        <p:spPr>
          <a:xfrm>
            <a:off x="10475067" y="5756241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Calculate</a:t>
            </a:r>
          </a:p>
        </p:txBody>
      </p:sp>
      <p:sp>
        <p:nvSpPr>
          <p:cNvPr id="135" name="Arc 134">
            <a:extLst>
              <a:ext uri="{FF2B5EF4-FFF2-40B4-BE49-F238E27FC236}">
                <a16:creationId xmlns:a16="http://schemas.microsoft.com/office/drawing/2014/main" id="{8182FE84-D39E-A3DA-27FF-0D362827DA19}"/>
              </a:ext>
            </a:extLst>
          </p:cNvPr>
          <p:cNvSpPr/>
          <p:nvPr/>
        </p:nvSpPr>
        <p:spPr>
          <a:xfrm rot="10800000">
            <a:off x="8373673" y="3531766"/>
            <a:ext cx="1913984" cy="468402"/>
          </a:xfrm>
          <a:prstGeom prst="arc">
            <a:avLst/>
          </a:prstGeom>
          <a:ln w="127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Arc 135">
            <a:extLst>
              <a:ext uri="{FF2B5EF4-FFF2-40B4-BE49-F238E27FC236}">
                <a16:creationId xmlns:a16="http://schemas.microsoft.com/office/drawing/2014/main" id="{E6C757EB-89BB-C244-7B8E-CEB3AB015A17}"/>
              </a:ext>
            </a:extLst>
          </p:cNvPr>
          <p:cNvSpPr/>
          <p:nvPr/>
        </p:nvSpPr>
        <p:spPr>
          <a:xfrm rot="5400000">
            <a:off x="11026251" y="5025836"/>
            <a:ext cx="807719" cy="1026245"/>
          </a:xfrm>
          <a:prstGeom prst="arc">
            <a:avLst/>
          </a:prstGeom>
          <a:ln w="127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Slide Number Placeholder 3">
            <a:extLst>
              <a:ext uri="{FF2B5EF4-FFF2-40B4-BE49-F238E27FC236}">
                <a16:creationId xmlns:a16="http://schemas.microsoft.com/office/drawing/2014/main" id="{C091F75E-D316-61DC-43D2-42519AEBA96D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2/30</a:t>
            </a:r>
          </a:p>
        </p:txBody>
      </p:sp>
      <p:pic>
        <p:nvPicPr>
          <p:cNvPr id="139" name="Picture 138" descr="\documentclass{article}&#10;\usepackage{amsmath,amssymb,xcolor,slashed}&#10;\pagestyle{empty}&#10;\begin{document}&#10;&#10;\begin{align*}&#10;x P^+ \gg k_T \gtr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A4FC03A8-77F4-5D83-4F8C-96C79B586D7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915400" y="2446664"/>
            <a:ext cx="2159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43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A4E67C-C4FE-99B6-7679-FAD27BC95F54}"/>
              </a:ext>
            </a:extLst>
          </p:cNvPr>
          <p:cNvSpPr txBox="1"/>
          <p:nvPr/>
        </p:nvSpPr>
        <p:spPr>
          <a:xfrm>
            <a:off x="709589" y="823350"/>
            <a:ext cx="5245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Sudakov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: accounts for transverse momenta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	generated from soft and collinear emissions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451C3-85E1-3CA4-FDFB-DD84DD6EA6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3693" y="1115737"/>
            <a:ext cx="3819112" cy="3044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F8CE64-32C5-1B8F-7A89-AD1DFA593FE5}"/>
              </a:ext>
            </a:extLst>
          </p:cNvPr>
          <p:cNvSpPr txBox="1"/>
          <p:nvPr/>
        </p:nvSpPr>
        <p:spPr>
          <a:xfrm>
            <a:off x="559548" y="3917498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45DD6B6-B8B1-7978-38C5-B2CDE5C6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3/39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27E14D-B383-18FC-26F4-3B1EC40C05C2}"/>
              </a:ext>
            </a:extLst>
          </p:cNvPr>
          <p:cNvSpPr txBox="1"/>
          <p:nvPr/>
        </p:nvSpPr>
        <p:spPr>
          <a:xfrm>
            <a:off x="261588" y="3328201"/>
            <a:ext cx="3627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Intrinsic/non-perturbative momentum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028F8-6B12-A298-0282-8B633A9F0923}"/>
              </a:ext>
            </a:extLst>
          </p:cNvPr>
          <p:cNvSpPr txBox="1"/>
          <p:nvPr/>
        </p:nvSpPr>
        <p:spPr>
          <a:xfrm>
            <a:off x="1446657" y="3131934"/>
            <a:ext cx="2406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momentum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8DA4BF-6A82-CC50-2860-D4157FBB34CE}"/>
              </a:ext>
            </a:extLst>
          </p:cNvPr>
          <p:cNvCxnSpPr>
            <a:cxnSpLocks/>
          </p:cNvCxnSpPr>
          <p:nvPr/>
        </p:nvCxnSpPr>
        <p:spPr>
          <a:xfrm flipH="1" flipV="1">
            <a:off x="1253882" y="2796636"/>
            <a:ext cx="190802" cy="55734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0349FA-B880-D07F-8492-F945175A330C}"/>
              </a:ext>
            </a:extLst>
          </p:cNvPr>
          <p:cNvCxnSpPr>
            <a:cxnSpLocks/>
          </p:cNvCxnSpPr>
          <p:nvPr/>
        </p:nvCxnSpPr>
        <p:spPr>
          <a:xfrm flipV="1">
            <a:off x="1793932" y="2816178"/>
            <a:ext cx="0" cy="36935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C7C663-2C71-1A66-D867-45218F99A396}"/>
              </a:ext>
            </a:extLst>
          </p:cNvPr>
          <p:cNvCxnSpPr>
            <a:cxnSpLocks/>
          </p:cNvCxnSpPr>
          <p:nvPr/>
        </p:nvCxnSpPr>
        <p:spPr>
          <a:xfrm>
            <a:off x="469589" y="2991989"/>
            <a:ext cx="49454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1FF862-EB64-83F9-7726-450C7AA68453}"/>
              </a:ext>
            </a:extLst>
          </p:cNvPr>
          <p:cNvSpPr/>
          <p:nvPr/>
        </p:nvSpPr>
        <p:spPr>
          <a:xfrm>
            <a:off x="978112" y="2743354"/>
            <a:ext cx="275770" cy="497270"/>
          </a:xfrm>
          <a:prstGeom prst="ellipse">
            <a:avLst/>
          </a:prstGeom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A18745-98F8-F5AD-0D57-B83F15A98DFE}"/>
              </a:ext>
            </a:extLst>
          </p:cNvPr>
          <p:cNvCxnSpPr>
            <a:cxnSpLocks/>
          </p:cNvCxnSpPr>
          <p:nvPr/>
        </p:nvCxnSpPr>
        <p:spPr>
          <a:xfrm>
            <a:off x="1241211" y="3138711"/>
            <a:ext cx="221965" cy="8349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29998A-AB85-C53F-AA15-6F87EE7004C7}"/>
              </a:ext>
            </a:extLst>
          </p:cNvPr>
          <p:cNvCxnSpPr>
            <a:cxnSpLocks/>
          </p:cNvCxnSpPr>
          <p:nvPr/>
        </p:nvCxnSpPr>
        <p:spPr>
          <a:xfrm>
            <a:off x="1218028" y="3168842"/>
            <a:ext cx="198062" cy="148665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E2BB99-8509-0DE0-09D7-E4341CC48B70}"/>
              </a:ext>
            </a:extLst>
          </p:cNvPr>
          <p:cNvCxnSpPr>
            <a:cxnSpLocks/>
            <a:stCxn id="20" idx="7"/>
          </p:cNvCxnSpPr>
          <p:nvPr/>
        </p:nvCxnSpPr>
        <p:spPr>
          <a:xfrm flipV="1">
            <a:off x="1213496" y="2169497"/>
            <a:ext cx="509289" cy="646681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AA474F-0ED0-A87F-38FF-C7F1AA56097F}"/>
              </a:ext>
            </a:extLst>
          </p:cNvPr>
          <p:cNvCxnSpPr>
            <a:cxnSpLocks/>
          </p:cNvCxnSpPr>
          <p:nvPr/>
        </p:nvCxnSpPr>
        <p:spPr>
          <a:xfrm flipV="1">
            <a:off x="1716998" y="2169497"/>
            <a:ext cx="853407" cy="4034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5537518A-4409-55B1-3F73-7D63148E61BC}"/>
              </a:ext>
            </a:extLst>
          </p:cNvPr>
          <p:cNvSpPr/>
          <p:nvPr/>
        </p:nvSpPr>
        <p:spPr>
          <a:xfrm>
            <a:off x="2576192" y="1898644"/>
            <a:ext cx="275770" cy="497270"/>
          </a:xfrm>
          <a:prstGeom prst="ellipse">
            <a:avLst/>
          </a:prstGeom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E330983-B0F6-7686-F1E4-B09B738EF7F9}"/>
              </a:ext>
            </a:extLst>
          </p:cNvPr>
          <p:cNvCxnSpPr>
            <a:cxnSpLocks/>
          </p:cNvCxnSpPr>
          <p:nvPr/>
        </p:nvCxnSpPr>
        <p:spPr>
          <a:xfrm>
            <a:off x="2820966" y="2281789"/>
            <a:ext cx="221965" cy="8349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B5E6027-D9CE-0C0A-060E-F65F2C8AFCCC}"/>
              </a:ext>
            </a:extLst>
          </p:cNvPr>
          <p:cNvCxnSpPr>
            <a:cxnSpLocks/>
          </p:cNvCxnSpPr>
          <p:nvPr/>
        </p:nvCxnSpPr>
        <p:spPr>
          <a:xfrm>
            <a:off x="2817846" y="2325457"/>
            <a:ext cx="198062" cy="148665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5DF3547-28E7-DA0A-7DA8-BAE65B46A871}"/>
              </a:ext>
            </a:extLst>
          </p:cNvPr>
          <p:cNvCxnSpPr>
            <a:cxnSpLocks/>
          </p:cNvCxnSpPr>
          <p:nvPr/>
        </p:nvCxnSpPr>
        <p:spPr>
          <a:xfrm>
            <a:off x="2851962" y="2157428"/>
            <a:ext cx="49454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CDEA92-D657-8444-4BFF-B4E7AD07E6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8517">
            <a:off x="949959" y="1901249"/>
            <a:ext cx="860103" cy="237579"/>
          </a:xfrm>
          <a:prstGeom prst="rect">
            <a:avLst/>
          </a:prstGeom>
        </p:spPr>
      </p:pic>
      <p:pic>
        <p:nvPicPr>
          <p:cNvPr id="30" name="Picture 29" descr="A picture containing shape&#10;&#10;Description automatically generated">
            <a:extLst>
              <a:ext uri="{FF2B5EF4-FFF2-40B4-BE49-F238E27FC236}">
                <a16:creationId xmlns:a16="http://schemas.microsoft.com/office/drawing/2014/main" id="{11DDCC33-FF0C-167B-66B4-E559341C051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4692" r="38182"/>
          <a:stretch/>
        </p:blipFill>
        <p:spPr>
          <a:xfrm rot="16914733">
            <a:off x="1326561" y="2105630"/>
            <a:ext cx="266410" cy="3405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E6C0D2-65B4-A441-8C1A-FFC3C628126A}"/>
              </a:ext>
            </a:extLst>
          </p:cNvPr>
          <p:cNvSpPr/>
          <p:nvPr/>
        </p:nvSpPr>
        <p:spPr>
          <a:xfrm>
            <a:off x="1273470" y="2090625"/>
            <a:ext cx="4891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icture containing shape&#10;&#10;Description automatically generated">
            <a:extLst>
              <a:ext uri="{FF2B5EF4-FFF2-40B4-BE49-F238E27FC236}">
                <a16:creationId xmlns:a16="http://schemas.microsoft.com/office/drawing/2014/main" id="{38AFADDF-C73A-ED5D-AE09-DE0A6FCC131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4692" r="38182"/>
          <a:stretch/>
        </p:blipFill>
        <p:spPr>
          <a:xfrm rot="16914733">
            <a:off x="1166198" y="2307828"/>
            <a:ext cx="266410" cy="34056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A1AE0F9-1AA0-DA20-6D0A-4F83CF25527B}"/>
              </a:ext>
            </a:extLst>
          </p:cNvPr>
          <p:cNvSpPr/>
          <p:nvPr/>
        </p:nvSpPr>
        <p:spPr>
          <a:xfrm>
            <a:off x="1105291" y="2253915"/>
            <a:ext cx="59988" cy="80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picture containing shape&#10;&#10;Description automatically generated">
            <a:extLst>
              <a:ext uri="{FF2B5EF4-FFF2-40B4-BE49-F238E27FC236}">
                <a16:creationId xmlns:a16="http://schemas.microsoft.com/office/drawing/2014/main" id="{F98B91B6-6C29-CC5A-8107-D1CC2705112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4692" r="38182"/>
          <a:stretch/>
        </p:blipFill>
        <p:spPr>
          <a:xfrm rot="19988448">
            <a:off x="1685065" y="1859019"/>
            <a:ext cx="266410" cy="34056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E3F9967-D97B-9EB8-50C0-643688B2B04A}"/>
              </a:ext>
            </a:extLst>
          </p:cNvPr>
          <p:cNvSpPr/>
          <p:nvPr/>
        </p:nvSpPr>
        <p:spPr>
          <a:xfrm rot="3073715">
            <a:off x="1820826" y="1740223"/>
            <a:ext cx="59988" cy="80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ACE9C78B-8875-B189-8D03-6569C592F1C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4692" r="38182"/>
          <a:stretch/>
        </p:blipFill>
        <p:spPr>
          <a:xfrm rot="19988448">
            <a:off x="1864431" y="1860264"/>
            <a:ext cx="266410" cy="34056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90F47A6-B1AA-CB1F-8AFE-0A164F2ADD61}"/>
              </a:ext>
            </a:extLst>
          </p:cNvPr>
          <p:cNvSpPr/>
          <p:nvPr/>
        </p:nvSpPr>
        <p:spPr>
          <a:xfrm rot="3073715">
            <a:off x="2000192" y="1741468"/>
            <a:ext cx="59988" cy="80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B1DB73-B99E-8499-7631-776901327A30}"/>
              </a:ext>
            </a:extLst>
          </p:cNvPr>
          <p:cNvSpPr/>
          <p:nvPr/>
        </p:nvSpPr>
        <p:spPr>
          <a:xfrm>
            <a:off x="1292522" y="1887287"/>
            <a:ext cx="1111076" cy="864676"/>
          </a:xfrm>
          <a:prstGeom prst="rect">
            <a:avLst/>
          </a:prstGeom>
          <a:noFill/>
          <a:ln w="1905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\documentclass{article}&#10;\usepackage{amsmath,xcolor,slashed}&#10;\pagestyle{empty}&#10;\begin{document}&#10;&#10;\begin{align*}&#10;k_{T_0}&#10;\end{align*}&#10;&#10;\end{document}" title="IguanaTex Bitmap Display">
            <a:extLst>
              <a:ext uri="{FF2B5EF4-FFF2-40B4-BE49-F238E27FC236}">
                <a16:creationId xmlns:a16="http://schemas.microsoft.com/office/drawing/2014/main" id="{36BFEAF6-D7E6-C3C2-DC53-92F94AD68A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36846" y="2526688"/>
            <a:ext cx="264160" cy="203200"/>
          </a:xfrm>
          <a:prstGeom prst="rect">
            <a:avLst/>
          </a:prstGeom>
        </p:spPr>
      </p:pic>
      <p:pic>
        <p:nvPicPr>
          <p:cNvPr id="40" name="Picture 39" descr="\documentclass{article}&#10;\usepackage{amsmath,xcolor,slashed}&#10;\pagestyle{empty}&#10;\begin{document}&#10;&#10;\begin{align*}&#10;k_{T}&#10;\end{align*}&#10;&#10;\end{document}" title="IguanaTex Bitmap Display">
            <a:extLst>
              <a:ext uri="{FF2B5EF4-FFF2-40B4-BE49-F238E27FC236}">
                <a16:creationId xmlns:a16="http://schemas.microsoft.com/office/drawing/2014/main" id="{23294AA7-0A0D-72EE-1400-3C8EA0EBF68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692332" y="2214128"/>
            <a:ext cx="203200" cy="182880"/>
          </a:xfrm>
          <a:prstGeom prst="rect">
            <a:avLst/>
          </a:prstGeom>
        </p:spPr>
      </p:pic>
      <p:pic>
        <p:nvPicPr>
          <p:cNvPr id="41" name="Picture 40" descr="\documentclass{article}&#10;\usepackage{amsmath,xcolor,slashed}&#10;\pagestyle{empty}&#10;\begin{document}&#10;&#10;\begin{align*}&#10;P_{hT}&#10;\end{align*}&#10;&#10;\end{document}" title="IguanaTex Bitmap Display">
            <a:extLst>
              <a:ext uri="{FF2B5EF4-FFF2-40B4-BE49-F238E27FC236}">
                <a16:creationId xmlns:a16="http://schemas.microsoft.com/office/drawing/2014/main" id="{6DA46634-EE20-C064-D016-7CDCE0C4F2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930728" y="1824416"/>
            <a:ext cx="325120" cy="18288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46D38C79-ECC4-D079-1E9F-DE074DFDE443}"/>
              </a:ext>
            </a:extLst>
          </p:cNvPr>
          <p:cNvSpPr/>
          <p:nvPr/>
        </p:nvSpPr>
        <p:spPr>
          <a:xfrm>
            <a:off x="2070582" y="2448309"/>
            <a:ext cx="281993" cy="2877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 descr="\documentclass{article}&#10;\usepackage{amsmath,xcolor,slashed}&#10;\pagestyle{empty}&#10;\begin{document}&#10;&#10;\begin{align*}&#10;S&#10;\end{align*}&#10;&#10;\end{document}" title="IguanaTex Bitmap Display">
            <a:extLst>
              <a:ext uri="{FF2B5EF4-FFF2-40B4-BE49-F238E27FC236}">
                <a16:creationId xmlns:a16="http://schemas.microsoft.com/office/drawing/2014/main" id="{99F9AB18-67C5-2E4D-21C3-176AB435B4D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150618" y="2515886"/>
            <a:ext cx="121920" cy="16256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D6FD91-A4D0-A641-1A9C-442826D4B668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1384333" y="2592180"/>
            <a:ext cx="686249" cy="0"/>
          </a:xfrm>
          <a:prstGeom prst="straightConnector1">
            <a:avLst/>
          </a:prstGeom>
          <a:ln w="19050">
            <a:solidFill>
              <a:schemeClr val="accent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CCD295B-1FF4-00E9-4AF2-B62A91C2F2D1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2208414" y="2194892"/>
            <a:ext cx="3165" cy="253417"/>
          </a:xfrm>
          <a:prstGeom prst="straightConnector1">
            <a:avLst/>
          </a:prstGeom>
          <a:ln w="19050">
            <a:solidFill>
              <a:schemeClr val="accent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ight Brace 45">
            <a:extLst>
              <a:ext uri="{FF2B5EF4-FFF2-40B4-BE49-F238E27FC236}">
                <a16:creationId xmlns:a16="http://schemas.microsoft.com/office/drawing/2014/main" id="{D7E94B1E-4AA0-79E8-827C-A2B8134E197C}"/>
              </a:ext>
            </a:extLst>
          </p:cNvPr>
          <p:cNvSpPr/>
          <p:nvPr/>
        </p:nvSpPr>
        <p:spPr>
          <a:xfrm>
            <a:off x="3808324" y="1711358"/>
            <a:ext cx="320531" cy="1979684"/>
          </a:xfrm>
          <a:prstGeom prst="rightBrace">
            <a:avLst>
              <a:gd name="adj1" fmla="val 6205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56E068-BD96-6CC6-70A8-3C3FBB37A019}"/>
              </a:ext>
            </a:extLst>
          </p:cNvPr>
          <p:cNvSpPr txBox="1"/>
          <p:nvPr/>
        </p:nvSpPr>
        <p:spPr>
          <a:xfrm>
            <a:off x="4240680" y="2312626"/>
            <a:ext cx="3368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Experiments involve mixture of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and non-perturbative </a:t>
            </a:r>
          </a:p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momentum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0B1F989-A7FC-951C-CBDE-CAB5D0EF505F}"/>
              </a:ext>
            </a:extLst>
          </p:cNvPr>
          <p:cNvCxnSpPr>
            <a:cxnSpLocks/>
          </p:cNvCxnSpPr>
          <p:nvPr/>
        </p:nvCxnSpPr>
        <p:spPr>
          <a:xfrm>
            <a:off x="3808324" y="3328201"/>
            <a:ext cx="0" cy="692814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856DB4-3AEB-18B9-7F19-62423AA06EDA}"/>
              </a:ext>
            </a:extLst>
          </p:cNvPr>
          <p:cNvCxnSpPr>
            <a:cxnSpLocks/>
          </p:cNvCxnSpPr>
          <p:nvPr/>
        </p:nvCxnSpPr>
        <p:spPr>
          <a:xfrm>
            <a:off x="370761" y="3590303"/>
            <a:ext cx="0" cy="179602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F3CE0A6-0A81-902E-30D1-1A14A4F5C092}"/>
              </a:ext>
            </a:extLst>
          </p:cNvPr>
          <p:cNvSpPr txBox="1"/>
          <p:nvPr/>
        </p:nvSpPr>
        <p:spPr>
          <a:xfrm>
            <a:off x="340673" y="5309880"/>
            <a:ext cx="4626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Obtain intrinsic momentum through a fit to data</a:t>
            </a:r>
          </a:p>
        </p:txBody>
      </p:sp>
      <p:pic>
        <p:nvPicPr>
          <p:cNvPr id="70" name="Picture 69" descr="\documentclass{article}&#10;\usepackage{amsmath,amssymb,xcolor,slashed}&#10;\pagestyle{empty}&#10;\begin{document}&#10;&#10;\begin{align*}&#10;F \in \left\{H, 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A18DBF22-BFD6-50FC-F031-E5C935FB78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972335" y="4835625"/>
            <a:ext cx="1463040" cy="203200"/>
          </a:xfrm>
          <a:prstGeom prst="rect">
            <a:avLst/>
          </a:prstGeom>
        </p:spPr>
      </p:pic>
      <p:pic>
        <p:nvPicPr>
          <p:cNvPr id="72" name="Picture 71" descr="\documentclass{article}&#10;\usepackage{amsmath,amssymb,xcolor,slashed}&#10;\pagestyle{empty}&#10;\begin{document}&#10;&#10;\begin{align*}&#10;G \in \left\{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0239572B-AE14-7963-B51D-AE11F39D9BC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818966" y="4835625"/>
            <a:ext cx="1178560" cy="203200"/>
          </a:xfrm>
          <a:prstGeom prst="rect">
            <a:avLst/>
          </a:prstGeom>
        </p:spPr>
      </p:pic>
      <p:pic>
        <p:nvPicPr>
          <p:cNvPr id="74" name="Picture 73" descr="\documentclass{article}&#10;\usepackage{amsmath,amssymb,xcolor,slashed}&#10;\pagestyle{empty}&#10;\begin{document}&#10;&#10;\begin{align*}&#10;\mu \frac{d}{d \mu}{\ln F}(Q,\mu,\nu) &amp;= \gamma^q_{F\,\m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D2103C33-515F-5935-1BB5-C05B1CCC7E4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281455" y="4358489"/>
            <a:ext cx="2844800" cy="467360"/>
          </a:xfrm>
          <a:prstGeom prst="rect">
            <a:avLst/>
          </a:prstGeom>
        </p:spPr>
      </p:pic>
      <p:pic>
        <p:nvPicPr>
          <p:cNvPr id="80" name="Picture 79" descr="\documentclass{article}&#10;\usepackage{amsmath,amssymb,xcolor,slashed}&#10;\pagestyle{empty}&#10;\begin{document}&#10;&#10;\begin{align*}&#10;\nu \frac{d}{d \nu}{\ln G}(Q,\mu,\nu) &amp;= \gamma^q_{G\,\nu}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3259D4F4-7226-7DF6-79EE-62476BE8D80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006166" y="4358489"/>
            <a:ext cx="2804160" cy="42672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3411089-96CC-F176-D8F4-4DC1F4B6B3C0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088EDF-4F04-9434-DAC6-A2F079F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Perturbative background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8DCAB4-D22D-B13C-10C2-05D5835B1F8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7692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7FCD-B461-8B5D-AE5D-52E069ABC989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24/30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179330-FAF2-0126-59E6-A0960FC0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136" y="1120153"/>
            <a:ext cx="1443511" cy="269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8E81B3-491C-72A6-1A1D-C6EC33D4AE22}"/>
              </a:ext>
            </a:extLst>
          </p:cNvPr>
          <p:cNvSpPr txBox="1"/>
          <p:nvPr/>
        </p:nvSpPr>
        <p:spPr>
          <a:xfrm>
            <a:off x="717454" y="781599"/>
            <a:ext cx="3647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Standard jets complicate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endParaRPr lang="en-US" sz="16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B97E75E-0DF7-1A17-A341-6299F82AC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14" y="1131876"/>
            <a:ext cx="3480863" cy="2699900"/>
          </a:xfrm>
          <a:prstGeom prst="rect">
            <a:avLst/>
          </a:prstGeom>
        </p:spPr>
      </p:pic>
      <p:pic>
        <p:nvPicPr>
          <p:cNvPr id="23" name="Picture 22" descr="\documentclass{article}&#10;\usepackage{amsmath,amssymb,xcolor,slashed}&#10;\pagestyle{empty}&#10;\begin{document}&#10;&#10;\begin{align*}&#10;    U_{\mathrm{NG}}^{k}\left(\mu_{cs}, \mu_{j}\right) = \exp \left[-C_{A} C_{k} \frac{\pi^{2}}{3} u^{2} \frac{1+(a u)^{2}}{1+(b u)^{c}}\right],&#10;\end{align*}&#10;&#10;\end{document}" title="IguanaTex Bitmap Display">
            <a:extLst>
              <a:ext uri="{FF2B5EF4-FFF2-40B4-BE49-F238E27FC236}">
                <a16:creationId xmlns:a16="http://schemas.microsoft.com/office/drawing/2014/main" id="{18770ED8-C001-EBAD-982B-DCCE56E044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35025" y="5516908"/>
            <a:ext cx="4064000" cy="50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B0AAEE1-E619-255E-E958-82D9A1EDCD9D}"/>
              </a:ext>
            </a:extLst>
          </p:cNvPr>
          <p:cNvSpPr txBox="1"/>
          <p:nvPr/>
        </p:nvSpPr>
        <p:spPr>
          <a:xfrm>
            <a:off x="717454" y="4978461"/>
            <a:ext cx="4976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NGLs for jet at NLL is the same as jet mass in e+ e-</a:t>
            </a:r>
          </a:p>
        </p:txBody>
      </p:sp>
      <p:pic>
        <p:nvPicPr>
          <p:cNvPr id="28" name="Picture 27" descr="A number and a number of symbols&#10;&#10;Description automatically generated with medium confidence">
            <a:extLst>
              <a:ext uri="{FF2B5EF4-FFF2-40B4-BE49-F238E27FC236}">
                <a16:creationId xmlns:a16="http://schemas.microsoft.com/office/drawing/2014/main" id="{C64E7503-932F-0F98-B5B4-3FF249755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014" y="3738369"/>
            <a:ext cx="2705100" cy="7239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4BC4B06-1EF9-6CCB-4D4F-E49A0D02EA17}"/>
              </a:ext>
            </a:extLst>
          </p:cNvPr>
          <p:cNvSpPr txBox="1"/>
          <p:nvPr/>
        </p:nvSpPr>
        <p:spPr>
          <a:xfrm>
            <a:off x="4495410" y="793322"/>
            <a:ext cx="2368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Dasgupta, Salam (2001)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19EE75-D464-1F28-BEF2-C9A03D92A3F0}"/>
              </a:ext>
            </a:extLst>
          </p:cNvPr>
          <p:cNvSpPr txBox="1"/>
          <p:nvPr/>
        </p:nvSpPr>
        <p:spPr>
          <a:xfrm>
            <a:off x="6863472" y="793322"/>
            <a:ext cx="611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Larkoski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Moult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Neill (2016)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02767D-A3D0-099E-2AE9-6C74AF88DA65}"/>
              </a:ext>
            </a:extLst>
          </p:cNvPr>
          <p:cNvSpPr txBox="1"/>
          <p:nvPr/>
        </p:nvSpPr>
        <p:spPr>
          <a:xfrm>
            <a:off x="5738380" y="4978461"/>
            <a:ext cx="6500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Becher, Neubert, </a:t>
            </a:r>
            <a:r>
              <a:rPr lang="en-US" sz="1600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Rothen</a:t>
            </a:r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Shao (2016)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2A0B561-B4DC-BD70-34BF-57977C4B4EEE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4C8542-1292-F482-EACB-633C00018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Non-global logs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8BAB76-3CB8-8801-EDFE-022904226B6D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2427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1DAA8A8-253A-108B-334C-EE5DC348B95C}"/>
              </a:ext>
            </a:extLst>
          </p:cNvPr>
          <p:cNvSpPr/>
          <p:nvPr/>
        </p:nvSpPr>
        <p:spPr>
          <a:xfrm>
            <a:off x="0" y="0"/>
            <a:ext cx="12192000" cy="75626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2AE4C-B5F5-2330-A726-E1C780D0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4" y="87646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CLAS measurements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F65F1C-F650-6322-F6C3-A044D882D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56530"/>
            <a:ext cx="5451830" cy="2995351"/>
          </a:xfrm>
          <a:prstGeom prst="rect">
            <a:avLst/>
          </a:prstGeom>
        </p:spPr>
      </p:pic>
      <p:pic>
        <p:nvPicPr>
          <p:cNvPr id="12" name="Picture 11" descr="A picture containing screenshot, diagram&#10;&#10;Description automatically generated">
            <a:extLst>
              <a:ext uri="{FF2B5EF4-FFF2-40B4-BE49-F238E27FC236}">
                <a16:creationId xmlns:a16="http://schemas.microsoft.com/office/drawing/2014/main" id="{048CAB71-EE7F-D64A-07BB-A30F36EE6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103" y="1416926"/>
            <a:ext cx="2556641" cy="2164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B76927-2A06-C647-2245-A19AE62B8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432" y="3848212"/>
            <a:ext cx="4087368" cy="30097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44BFE11-3D54-BC53-33A8-D5299B53D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755" y="1266604"/>
            <a:ext cx="3963120" cy="2359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1622F-3477-5A58-A297-0B7BC66BC71C}"/>
              </a:ext>
            </a:extLst>
          </p:cNvPr>
          <p:cNvSpPr txBox="1">
            <a:spLocks/>
          </p:cNvSpPr>
          <p:nvPr/>
        </p:nvSpPr>
        <p:spPr>
          <a:xfrm>
            <a:off x="9448800" y="64901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34/30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7B727D-EDE8-3B64-CB00-454638DA5CF8}"/>
              </a:ext>
            </a:extLst>
          </p:cNvPr>
          <p:cNvSpPr txBox="1"/>
          <p:nvPr/>
        </p:nvSpPr>
        <p:spPr>
          <a:xfrm>
            <a:off x="2073636" y="746287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Semi-Inclusive DIS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5D76A4-8548-89BF-5A95-9683D44C77FE}"/>
              </a:ext>
            </a:extLst>
          </p:cNvPr>
          <p:cNvSpPr txBox="1"/>
          <p:nvPr/>
        </p:nvSpPr>
        <p:spPr>
          <a:xfrm>
            <a:off x="838200" y="3556354"/>
            <a:ext cx="5376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Hadron-multiplicity data can be incorporated into the fit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FBE6F-267F-E5CE-D6D8-EAAF4E8D1DE4}"/>
              </a:ext>
            </a:extLst>
          </p:cNvPr>
          <p:cNvSpPr txBox="1"/>
          <p:nvPr/>
        </p:nvSpPr>
        <p:spPr>
          <a:xfrm>
            <a:off x="6531528" y="744895"/>
            <a:ext cx="5660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Measurements have been performed for angular decorrelation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2AE39-9F57-DC01-C5B8-0E9D4E1F2644}"/>
              </a:ext>
            </a:extLst>
          </p:cNvPr>
          <p:cNvSpPr txBox="1"/>
          <p:nvPr/>
        </p:nvSpPr>
        <p:spPr>
          <a:xfrm>
            <a:off x="6676221" y="3453935"/>
            <a:ext cx="5267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Factorization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has not been established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CD241B-A636-E38E-AE27-9AD857F588C6}"/>
              </a:ext>
            </a:extLst>
          </p:cNvPr>
          <p:cNvCxnSpPr>
            <a:cxnSpLocks/>
          </p:cNvCxnSpPr>
          <p:nvPr/>
        </p:nvCxnSpPr>
        <p:spPr>
          <a:xfrm flipV="1">
            <a:off x="6494679" y="807530"/>
            <a:ext cx="0" cy="6044351"/>
          </a:xfrm>
          <a:prstGeom prst="straightConnector1">
            <a:avLst/>
          </a:prstGeom>
          <a:ln w="19050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4511F82-A140-9A89-42A1-244E4C301B41}"/>
              </a:ext>
            </a:extLst>
          </p:cNvPr>
          <p:cNvSpPr txBox="1"/>
          <p:nvPr/>
        </p:nvSpPr>
        <p:spPr>
          <a:xfrm>
            <a:off x="797469" y="1003456"/>
            <a:ext cx="44630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Morán</a:t>
            </a:r>
            <a:r>
              <a:rPr lang="en-US" sz="12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 </a:t>
            </a:r>
            <a:r>
              <a:rPr lang="en-US" sz="1200" b="0" i="1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et al.</a:t>
            </a:r>
            <a:r>
              <a:rPr lang="en-US" sz="12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 (CLAS Collaboration) Phys. Rev. C </a:t>
            </a:r>
            <a:r>
              <a:rPr lang="en-US" sz="1200" b="1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105</a:t>
            </a:r>
            <a:r>
              <a:rPr lang="en-US" sz="12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015201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83C34-4EC6-5525-3B8F-BC0D511EE525}"/>
              </a:ext>
            </a:extLst>
          </p:cNvPr>
          <p:cNvSpPr txBox="1"/>
          <p:nvPr/>
        </p:nvSpPr>
        <p:spPr>
          <a:xfrm>
            <a:off x="7130222" y="1048919"/>
            <a:ext cx="44630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Paul </a:t>
            </a:r>
            <a:r>
              <a:rPr lang="en-US" sz="1200" b="0" i="1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et al.</a:t>
            </a:r>
            <a:r>
              <a:rPr lang="en-US" sz="12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 (CLAS Collaboration) Phys. Rev. Lett. </a:t>
            </a:r>
            <a:r>
              <a:rPr lang="en-US" sz="1200" b="1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129</a:t>
            </a:r>
            <a:r>
              <a:rPr lang="en-US" sz="1200" b="0" i="0" u="none" strike="noStrike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182501</a:t>
            </a:r>
          </a:p>
        </p:txBody>
      </p:sp>
    </p:spTree>
    <p:extLst>
      <p:ext uri="{BB962C8B-B14F-4D97-AF65-F5344CB8AC3E}">
        <p14:creationId xmlns:p14="http://schemas.microsoft.com/office/powerpoint/2010/main" val="2265381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B81853-9E03-D4AD-0EEA-5C06CE36CC23}"/>
              </a:ext>
            </a:extLst>
          </p:cNvPr>
          <p:cNvSpPr/>
          <p:nvPr/>
        </p:nvSpPr>
        <p:spPr>
          <a:xfrm>
            <a:off x="0" y="0"/>
            <a:ext cx="12192000" cy="75626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469B10-C289-D641-976B-94348C5A3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4" y="87646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Resummation</a:t>
            </a:r>
            <a:r>
              <a:rPr lang="en-US" sz="24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of large logs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2A6FF5E-BE97-EE34-8EDA-DDB1257A0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39" y="1371135"/>
            <a:ext cx="3617785" cy="2503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C85C89-5543-E784-ED26-A62ACD3DA489}"/>
              </a:ext>
            </a:extLst>
          </p:cNvPr>
          <p:cNvSpPr txBox="1"/>
          <p:nvPr/>
        </p:nvSpPr>
        <p:spPr>
          <a:xfrm>
            <a:off x="717454" y="894421"/>
            <a:ext cx="2723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factorization in SCET</a:t>
            </a:r>
            <a:endParaRPr lang="en-US" sz="1600" b="1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9D9FE-BC6F-9FCB-170C-F985996540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35" r="22489"/>
          <a:stretch/>
        </p:blipFill>
        <p:spPr>
          <a:xfrm>
            <a:off x="4812599" y="1302054"/>
            <a:ext cx="2990581" cy="26417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36BD30-5CC2-EC93-9E09-7A9B70B05CD7}"/>
              </a:ext>
            </a:extLst>
          </p:cNvPr>
          <p:cNvSpPr txBox="1"/>
          <p:nvPr/>
        </p:nvSpPr>
        <p:spPr>
          <a:xfrm>
            <a:off x="717454" y="4220169"/>
            <a:ext cx="4961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 and soft functions have double scale evolution</a:t>
            </a:r>
            <a:endParaRPr lang="en-US" sz="1600" b="1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629D61-04B3-8435-F460-6D46C65871FD}"/>
              </a:ext>
            </a:extLst>
          </p:cNvPr>
          <p:cNvCxnSpPr>
            <a:cxnSpLocks/>
          </p:cNvCxnSpPr>
          <p:nvPr/>
        </p:nvCxnSpPr>
        <p:spPr>
          <a:xfrm flipH="1">
            <a:off x="7803180" y="2754087"/>
            <a:ext cx="575010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93E34E-FC24-5DF2-1E73-70EC47BB9366}"/>
              </a:ext>
            </a:extLst>
          </p:cNvPr>
          <p:cNvCxnSpPr>
            <a:cxnSpLocks/>
          </p:cNvCxnSpPr>
          <p:nvPr/>
        </p:nvCxnSpPr>
        <p:spPr>
          <a:xfrm flipH="1">
            <a:off x="5406390" y="3462204"/>
            <a:ext cx="3116362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F6A687-5F4E-5284-3725-F95E59C35C72}"/>
              </a:ext>
            </a:extLst>
          </p:cNvPr>
          <p:cNvCxnSpPr>
            <a:cxnSpLocks/>
          </p:cNvCxnSpPr>
          <p:nvPr/>
        </p:nvCxnSpPr>
        <p:spPr>
          <a:xfrm flipH="1">
            <a:off x="6096000" y="3270610"/>
            <a:ext cx="2426752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6D295F1-6169-7FE6-1E2C-980E07410136}"/>
              </a:ext>
            </a:extLst>
          </p:cNvPr>
          <p:cNvSpPr txBox="1"/>
          <p:nvPr/>
        </p:nvSpPr>
        <p:spPr>
          <a:xfrm>
            <a:off x="8568472" y="2461699"/>
            <a:ext cx="2225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UV and IR modes are </a:t>
            </a:r>
          </a:p>
          <a:p>
            <a:r>
              <a:rPr lang="en-US" sz="1600" dirty="0">
                <a:solidFill>
                  <a:srgbClr val="7030A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separated in dim reg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4A0901-C480-A0A5-8220-4719E962A3D8}"/>
              </a:ext>
            </a:extLst>
          </p:cNvPr>
          <p:cNvSpPr txBox="1"/>
          <p:nvPr/>
        </p:nvSpPr>
        <p:spPr>
          <a:xfrm>
            <a:off x="8486718" y="3101333"/>
            <a:ext cx="3760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IR modes all have same invariant mass,</a:t>
            </a:r>
          </a:p>
          <a:p>
            <a:r>
              <a:rPr lang="en-US" sz="16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requires additional scale </a:t>
            </a:r>
          </a:p>
        </p:txBody>
      </p:sp>
      <p:pic>
        <p:nvPicPr>
          <p:cNvPr id="29" name="Picture 28" descr="\documentclass{article}&#10;\usepackage{amsmath,amssymb,xcolor,slashed}&#10;\pagestyle{empty}&#10;\begin{document}&#10;&#10;\begin{align*}&#10;    \frac{d}{d \ln{\mu}}F\left(b,\mu,\nu\right) &amp;= \gamma_F^\mu(\mu,...) F\left(b,\mu,\nu\right)\,,&#10;    \\&#10;    \frac{d}{d \ln{\nu}}F\left(b,\mu,\nu\right) &amp;= \gamma_F^\nu(b,\mu) F\left(b,\mu,\nu\right)\,,&#10;\end{align*}&#10;&#10;\end{document}" title="IguanaTex Bitmap Display">
            <a:extLst>
              <a:ext uri="{FF2B5EF4-FFF2-40B4-BE49-F238E27FC236}">
                <a16:creationId xmlns:a16="http://schemas.microsoft.com/office/drawing/2014/main" id="{5A672272-695C-AD91-3612-83253DE453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2755" y="4696883"/>
            <a:ext cx="3771900" cy="1074420"/>
          </a:xfrm>
          <a:prstGeom prst="rect">
            <a:avLst/>
          </a:prstGeom>
        </p:spPr>
      </p:pic>
      <p:pic>
        <p:nvPicPr>
          <p:cNvPr id="31" name="Picture 30" descr="A table of a number of loops&#10;&#10;Description automatically generated with medium confidence">
            <a:extLst>
              <a:ext uri="{FF2B5EF4-FFF2-40B4-BE49-F238E27FC236}">
                <a16:creationId xmlns:a16="http://schemas.microsoft.com/office/drawing/2014/main" id="{2A5F2B14-3A25-C6C8-E6B4-918173E84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522" y="4371822"/>
            <a:ext cx="3771900" cy="236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674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E4FC0-7872-E730-0241-ED41B0748178}"/>
              </a:ext>
            </a:extLst>
          </p:cNvPr>
          <p:cNvSpPr/>
          <p:nvPr/>
        </p:nvSpPr>
        <p:spPr>
          <a:xfrm>
            <a:off x="0" y="0"/>
            <a:ext cx="12192000" cy="75626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2AE4C-B5F5-2330-A726-E1C780D0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4" y="87646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Modes in SCET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A6DC2CF-6DEE-3DA2-7447-18A3462861EB}"/>
              </a:ext>
            </a:extLst>
          </p:cNvPr>
          <p:cNvSpPr txBox="1"/>
          <p:nvPr/>
        </p:nvSpPr>
        <p:spPr>
          <a:xfrm>
            <a:off x="347105" y="901836"/>
            <a:ext cx="7475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SCET is an EFT which captures soft and collinear emissions along the directions</a:t>
            </a:r>
          </a:p>
        </p:txBody>
      </p:sp>
      <p:pic>
        <p:nvPicPr>
          <p:cNvPr id="67" name="Picture 66" descr="Diagram&#10;&#10;Description automatically generated">
            <a:extLst>
              <a:ext uri="{FF2B5EF4-FFF2-40B4-BE49-F238E27FC236}">
                <a16:creationId xmlns:a16="http://schemas.microsoft.com/office/drawing/2014/main" id="{E8B42DE6-C331-6C0D-64A2-DC092E94F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34" y="2327041"/>
            <a:ext cx="6371804" cy="4327176"/>
          </a:xfrm>
          <a:prstGeom prst="rect">
            <a:avLst/>
          </a:prstGeom>
        </p:spPr>
      </p:pic>
      <p:pic>
        <p:nvPicPr>
          <p:cNvPr id="73" name="Picture 72" descr="\documentclass{article}&#10;\usepackage{amsmath,xcolor,slashed}&#10;\pagestyle{empty}&#10;\begin{document}&#10;&#10;\begin{align*}&#10;\mathcal{L}_{\rm QCD} = \sum_q \bar{\psi}\, i\slashed{D}\, \psi-\frac{1}{4}G_{\mu\nu}^A G^{A\, \mu\nu}+\mathcal{L}_{\rm gauge-fix}+\mathcal{L}_{\rm ghost}&#10;\end{align*}&#10;&#10;\end{document}" title="IguanaTex Bitmap Display">
            <a:extLst>
              <a:ext uri="{FF2B5EF4-FFF2-40B4-BE49-F238E27FC236}">
                <a16:creationId xmlns:a16="http://schemas.microsoft.com/office/drawing/2014/main" id="{E5B86B87-DAC9-E551-EBAC-9A6B04641A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7105" y="1331663"/>
            <a:ext cx="5417820" cy="594360"/>
          </a:xfrm>
          <a:prstGeom prst="rect">
            <a:avLst/>
          </a:prstGeom>
        </p:spPr>
      </p:pic>
      <p:pic>
        <p:nvPicPr>
          <p:cNvPr id="75" name="Picture 74" descr="\documentclass{article}&#10;\usepackage{amsmath,xcolor,slashed}&#10;\pagestyle{empty}&#10;\begin{document}&#10;&#10;\begin{align*}&#10;\psi \rightarrow \psi_s+\psi_c&#10;\end{align*}&#10;&#10;\end{document}" title="IguanaTex Bitmap Display">
            <a:extLst>
              <a:ext uri="{FF2B5EF4-FFF2-40B4-BE49-F238E27FC236}">
                <a16:creationId xmlns:a16="http://schemas.microsoft.com/office/drawing/2014/main" id="{AC31D524-0D0C-846C-043F-52D60229A6B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06086" y="2007168"/>
            <a:ext cx="1257300" cy="205740"/>
          </a:xfrm>
          <a:prstGeom prst="rect">
            <a:avLst/>
          </a:prstGeom>
        </p:spPr>
      </p:pic>
      <p:pic>
        <p:nvPicPr>
          <p:cNvPr id="77" name="Picture 76" descr="\documentclass{article}&#10;\usepackage{amsmath,xcolor,slashed}&#10;\pagestyle{empty}&#10;\begin{document}&#10;&#10;\begin{align*}&#10;A^\mu \rightarrow A^\mu_s+A^\mu_c&#10;\end{align*}&#10;&#10;\end{document}" title="IguanaTex Bitmap Display">
            <a:extLst>
              <a:ext uri="{FF2B5EF4-FFF2-40B4-BE49-F238E27FC236}">
                <a16:creationId xmlns:a16="http://schemas.microsoft.com/office/drawing/2014/main" id="{A9B2691D-50F4-207F-25BD-B62BD4FA06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875227" y="2007168"/>
            <a:ext cx="1485900" cy="228600"/>
          </a:xfrm>
          <a:prstGeom prst="rect">
            <a:avLst/>
          </a:prstGeom>
        </p:spPr>
      </p:pic>
      <p:pic>
        <p:nvPicPr>
          <p:cNvPr id="81" name="Picture 80" descr="\documentclass{article}&#10;\usepackage{amsmath,xcolor,slashed}&#10;\pagestyle{empty}&#10;\begin{document}&#10;&#10;\begin{align*}&#10;&amp; \mathcal{L}_{\rm SCET} = \bar{\psi}_s\, i\slashed{D}_s\, \psi_s-\frac{1}{4}G_{\mu\nu\, s}^A G^{A\,\mu\nu}_s \\&#10;&amp;+\bar{\xi}\frac{\slashed{\bar{n}}}{2}\left[in\cdot D+i \slashed{D}_{c\perp}\frac{1}{i\bar{n}\cdot D_c}i\slashed{D}_{c\perp}\right]\xi-\frac{1}{4}G_{\mu\nu\, c}^A G^{A\,\mu\nu}_c &#10;\end{align*}&#10;&#10;\end{document}" title="IguanaTex Bitmap Display">
            <a:extLst>
              <a:ext uri="{FF2B5EF4-FFF2-40B4-BE49-F238E27FC236}">
                <a16:creationId xmlns:a16="http://schemas.microsoft.com/office/drawing/2014/main" id="{77E95F1D-C6A7-1ED3-B6F4-0B349A9ED6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47115" y="1331663"/>
            <a:ext cx="5097780" cy="1097280"/>
          </a:xfrm>
          <a:prstGeom prst="rect">
            <a:avLst/>
          </a:prstGeom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F360B96-6C08-EADA-6D9A-0C675E0E7476}"/>
              </a:ext>
            </a:extLst>
          </p:cNvPr>
          <p:cNvCxnSpPr>
            <a:cxnSpLocks/>
          </p:cNvCxnSpPr>
          <p:nvPr/>
        </p:nvCxnSpPr>
        <p:spPr>
          <a:xfrm>
            <a:off x="5764925" y="1926023"/>
            <a:ext cx="837581" cy="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1351DB1F-47D9-ED25-2613-703ACD046031}"/>
              </a:ext>
            </a:extLst>
          </p:cNvPr>
          <p:cNvSpPr txBox="1"/>
          <p:nvPr/>
        </p:nvSpPr>
        <p:spPr>
          <a:xfrm>
            <a:off x="7320901" y="3244334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Fleming, Luke 2000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A8AE47-BB70-5049-C008-4C0C703FF6C8}"/>
              </a:ext>
            </a:extLst>
          </p:cNvPr>
          <p:cNvSpPr txBox="1"/>
          <p:nvPr/>
        </p:nvSpPr>
        <p:spPr>
          <a:xfrm>
            <a:off x="7320900" y="5145563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Hill, Neubert 2003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8FF03D3-FE2E-3ECC-5EC2-C0B9CE431A20}"/>
              </a:ext>
            </a:extLst>
          </p:cNvPr>
          <p:cNvSpPr txBox="1"/>
          <p:nvPr/>
        </p:nvSpPr>
        <p:spPr>
          <a:xfrm>
            <a:off x="7320900" y="3570568"/>
            <a:ext cx="3490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Fleming,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Pirjol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Stewart 2001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FC3592-0906-36DE-DC10-32EDD1AFC4DD}"/>
              </a:ext>
            </a:extLst>
          </p:cNvPr>
          <p:cNvSpPr txBox="1"/>
          <p:nvPr/>
        </p:nvSpPr>
        <p:spPr>
          <a:xfrm>
            <a:off x="7320900" y="3881797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Stewart 2001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CC0394A-B2FF-0EAD-B129-014B8CDA7EFE}"/>
              </a:ext>
            </a:extLst>
          </p:cNvPr>
          <p:cNvSpPr txBox="1"/>
          <p:nvPr/>
        </p:nvSpPr>
        <p:spPr>
          <a:xfrm>
            <a:off x="7344048" y="4214919"/>
            <a:ext cx="264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Bauer,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Pirjol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Stewart 2002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0B92DBC-E1CD-9EB0-FBEC-CF21AD96FEB7}"/>
              </a:ext>
            </a:extLst>
          </p:cNvPr>
          <p:cNvSpPr txBox="1"/>
          <p:nvPr/>
        </p:nvSpPr>
        <p:spPr>
          <a:xfrm>
            <a:off x="7320900" y="4513680"/>
            <a:ext cx="4033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Beneke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Chapovsky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Diehl, Feldmann 2002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AFB9E43-ACE4-6C6E-9152-117026607A69}"/>
              </a:ext>
            </a:extLst>
          </p:cNvPr>
          <p:cNvSpPr txBox="1"/>
          <p:nvPr/>
        </p:nvSpPr>
        <p:spPr>
          <a:xfrm>
            <a:off x="7320900" y="4823179"/>
            <a:ext cx="232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Beneke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Feldmann 2003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C21D07C-99F5-C624-E754-CB22D0E7AEA6}"/>
              </a:ext>
            </a:extLst>
          </p:cNvPr>
          <p:cNvSpPr txBox="1"/>
          <p:nvPr/>
        </p:nvSpPr>
        <p:spPr>
          <a:xfrm>
            <a:off x="7290552" y="5476074"/>
            <a:ext cx="3100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Echevarria,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Idilbi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Scimemi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2011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C27EBBD-ED55-873B-EE0A-E416781A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3/30</a:t>
            </a:r>
          </a:p>
        </p:txBody>
      </p:sp>
    </p:spTree>
    <p:extLst>
      <p:ext uri="{BB962C8B-B14F-4D97-AF65-F5344CB8AC3E}">
        <p14:creationId xmlns:p14="http://schemas.microsoft.com/office/powerpoint/2010/main" val="36077598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6C6D19-4617-AA42-F0E9-F643FA7D2D5A}"/>
              </a:ext>
            </a:extLst>
          </p:cNvPr>
          <p:cNvSpPr/>
          <p:nvPr/>
        </p:nvSpPr>
        <p:spPr>
          <a:xfrm>
            <a:off x="0" y="0"/>
            <a:ext cx="12192000" cy="75626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127ADFE-8374-9683-2BD1-1BFCB5F8C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79"/>
          <a:stretch/>
        </p:blipFill>
        <p:spPr>
          <a:xfrm>
            <a:off x="8132643" y="3958048"/>
            <a:ext cx="3530600" cy="2580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F2AE4C-B5F5-2330-A726-E1C780D0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4" y="87646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MAP collaboration (</a:t>
            </a:r>
            <a:r>
              <a:rPr lang="en-US" sz="2400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Bachetta</a:t>
            </a:r>
            <a:r>
              <a:rPr lang="en-US" sz="24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 2022)</a:t>
            </a:r>
          </a:p>
        </p:txBody>
      </p:sp>
      <p:pic>
        <p:nvPicPr>
          <p:cNvPr id="9" name="Picture 8" descr="Chart, line chart, histogram&#10;&#10;Description automatically generated">
            <a:extLst>
              <a:ext uri="{FF2B5EF4-FFF2-40B4-BE49-F238E27FC236}">
                <a16:creationId xmlns:a16="http://schemas.microsoft.com/office/drawing/2014/main" id="{9D20B63E-E320-6E38-F9FE-0916B9C52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779"/>
          <a:stretch/>
        </p:blipFill>
        <p:spPr>
          <a:xfrm>
            <a:off x="8132643" y="1535567"/>
            <a:ext cx="3483376" cy="2546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B648A0-1F8E-AD0A-106A-E5BA6ECCADC4}"/>
              </a:ext>
            </a:extLst>
          </p:cNvPr>
          <p:cNvSpPr txBox="1"/>
          <p:nvPr/>
        </p:nvSpPr>
        <p:spPr>
          <a:xfrm>
            <a:off x="3613069" y="756261"/>
            <a:ext cx="3821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Extraction at NNLO+N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LL, SIDIS+DY</a:t>
            </a:r>
          </a:p>
        </p:txBody>
      </p:sp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937EDE1B-C675-FD75-4993-71092C408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59" y="1457485"/>
            <a:ext cx="4206021" cy="5312869"/>
          </a:xfrm>
          <a:prstGeom prst="rect">
            <a:avLst/>
          </a:prstGeom>
        </p:spPr>
      </p:pic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DD845D7C-4D70-0DD8-8782-5F3EF8CC4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880" y="1730375"/>
            <a:ext cx="3530600" cy="49911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E3B228-670A-4519-3C58-9E6AA6F8E3DB}"/>
              </a:ext>
            </a:extLst>
          </p:cNvPr>
          <p:cNvSpPr txBox="1"/>
          <p:nvPr/>
        </p:nvSpPr>
        <p:spPr>
          <a:xfrm>
            <a:off x="1293762" y="1135457"/>
            <a:ext cx="2428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 multiplicity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02A75E-4507-FB15-C057-3394E284B5AB}"/>
              </a:ext>
            </a:extLst>
          </p:cNvPr>
          <p:cNvSpPr txBox="1"/>
          <p:nvPr/>
        </p:nvSpPr>
        <p:spPr>
          <a:xfrm>
            <a:off x="5149692" y="1156371"/>
            <a:ext cx="2024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CMS     distribution</a:t>
            </a:r>
          </a:p>
        </p:txBody>
      </p:sp>
      <p:pic>
        <p:nvPicPr>
          <p:cNvPr id="24" name="Picture 23" descr="\documentclass{article}&#10;\usepackage{amsmath,xcolor,slashed}&#10;\pagestyle{empty}&#10;\begin{document}&#10;&#10;\begin{align*}&#10;q_\perp&#10;\end{align*}&#10;&#10;\end{document}" title="IguanaTex Bitmap Display">
            <a:extLst>
              <a:ext uri="{FF2B5EF4-FFF2-40B4-BE49-F238E27FC236}">
                <a16:creationId xmlns:a16="http://schemas.microsoft.com/office/drawing/2014/main" id="{DD151F72-4185-CA02-5F28-14F3F901D7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80452" y="1252575"/>
            <a:ext cx="228600" cy="1600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85A34D-FD05-BC21-B6EE-850CEEA16F8C}"/>
              </a:ext>
            </a:extLst>
          </p:cNvPr>
          <p:cNvSpPr txBox="1"/>
          <p:nvPr/>
        </p:nvSpPr>
        <p:spPr>
          <a:xfrm>
            <a:off x="9422925" y="1177420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F4007-2AE6-A181-CF1A-BD89A3C7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8/30</a:t>
            </a:r>
          </a:p>
        </p:txBody>
      </p:sp>
    </p:spTree>
    <p:extLst>
      <p:ext uri="{BB962C8B-B14F-4D97-AF65-F5344CB8AC3E}">
        <p14:creationId xmlns:p14="http://schemas.microsoft.com/office/powerpoint/2010/main" val="36833602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D156AA-8C69-4426-FC6B-5BA41B3A6B13}"/>
              </a:ext>
            </a:extLst>
          </p:cNvPr>
          <p:cNvSpPr/>
          <p:nvPr/>
        </p:nvSpPr>
        <p:spPr>
          <a:xfrm>
            <a:off x="0" y="0"/>
            <a:ext cx="12192000" cy="75626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2AE4C-B5F5-2330-A726-E1C780D0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4" y="87646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Artemide</a:t>
            </a:r>
            <a:r>
              <a:rPr lang="en-US" sz="24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Scimemi</a:t>
            </a:r>
            <a:r>
              <a:rPr lang="en-US" sz="24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Vladimirov</a:t>
            </a:r>
            <a:r>
              <a:rPr lang="en-US" sz="24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2019)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B648A0-1F8E-AD0A-106A-E5BA6ECCADC4}"/>
              </a:ext>
            </a:extLst>
          </p:cNvPr>
          <p:cNvSpPr txBox="1"/>
          <p:nvPr/>
        </p:nvSpPr>
        <p:spPr>
          <a:xfrm>
            <a:off x="3207228" y="762220"/>
            <a:ext cx="4665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Extraction obtained at NNLO+N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LL, SIDIS+DY</a:t>
            </a:r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DFA3DC14-F9CC-FA24-2670-0BC65528A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158" y="2456748"/>
            <a:ext cx="6794500" cy="2755900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4784F0EE-DBA5-CE7D-5B35-8E6CB431F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54" y="1645352"/>
            <a:ext cx="4184704" cy="5043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87BB22-8496-9351-612D-928A141F4D4C}"/>
              </a:ext>
            </a:extLst>
          </p:cNvPr>
          <p:cNvSpPr txBox="1"/>
          <p:nvPr/>
        </p:nvSpPr>
        <p:spPr>
          <a:xfrm>
            <a:off x="6163726" y="2056638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FF172-C600-2F8C-0AC8-00DFBD14D171}"/>
              </a:ext>
            </a:extLst>
          </p:cNvPr>
          <p:cNvSpPr txBox="1"/>
          <p:nvPr/>
        </p:nvSpPr>
        <p:spPr>
          <a:xfrm>
            <a:off x="9270306" y="2056638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11FA0D-96EE-B1CC-2311-90E3C54D6413}"/>
              </a:ext>
            </a:extLst>
          </p:cNvPr>
          <p:cNvSpPr txBox="1"/>
          <p:nvPr/>
        </p:nvSpPr>
        <p:spPr>
          <a:xfrm>
            <a:off x="1305227" y="1224328"/>
            <a:ext cx="2444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 Multiplicity data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533F07A-8530-0681-885C-C8FD5AAA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7/30</a:t>
            </a:r>
          </a:p>
        </p:txBody>
      </p:sp>
      <p:pic>
        <p:nvPicPr>
          <p:cNvPr id="7" name="Picture 6" descr="\documentclass{article}&#10;\usepackage{amsmath,amssymb,xcolor,slashed}&#10;\pagestyle{empty}&#10;\begin{document}&#10;&#10;\begin{align*}&#10;b \sim 1/q_T&#10;\end{align*}&#10;&#10;\end{document}" title="IguanaTex Bitmap Display">
            <a:extLst>
              <a:ext uri="{FF2B5EF4-FFF2-40B4-BE49-F238E27FC236}">
                <a16:creationId xmlns:a16="http://schemas.microsoft.com/office/drawing/2014/main" id="{EA5B3320-051E-DF9F-E23D-2BF1E0919E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27025" y="5610019"/>
            <a:ext cx="75184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12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9F802F5E-FA1D-39B1-08E8-F678F9142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160"/>
          <a:stretch/>
        </p:blipFill>
        <p:spPr>
          <a:xfrm>
            <a:off x="7770005" y="6122152"/>
            <a:ext cx="3348011" cy="413682"/>
          </a:xfrm>
          <a:prstGeom prst="rect">
            <a:avLst/>
          </a:prstGeom>
        </p:spPr>
      </p:pic>
      <p:pic>
        <p:nvPicPr>
          <p:cNvPr id="19" name="Picture 18" descr="Diagram, schematic&#10;&#10;Description automatically generated">
            <a:extLst>
              <a:ext uri="{FF2B5EF4-FFF2-40B4-BE49-F238E27FC236}">
                <a16:creationId xmlns:a16="http://schemas.microsoft.com/office/drawing/2014/main" id="{27906F11-74D8-AB31-05F1-0E77B174B0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057"/>
          <a:stretch/>
        </p:blipFill>
        <p:spPr>
          <a:xfrm>
            <a:off x="4421994" y="3608484"/>
            <a:ext cx="3348011" cy="357808"/>
          </a:xfrm>
          <a:prstGeom prst="rect">
            <a:avLst/>
          </a:prstGeom>
        </p:spPr>
      </p:pic>
      <p:pic>
        <p:nvPicPr>
          <p:cNvPr id="20" name="Picture 19" descr="Diagram, schematic&#10;&#10;Description automatically generated">
            <a:extLst>
              <a:ext uri="{FF2B5EF4-FFF2-40B4-BE49-F238E27FC236}">
                <a16:creationId xmlns:a16="http://schemas.microsoft.com/office/drawing/2014/main" id="{91C93EC6-2E93-FD3E-9EAB-3C366F42FE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868"/>
          <a:stretch/>
        </p:blipFill>
        <p:spPr>
          <a:xfrm>
            <a:off x="717454" y="6122152"/>
            <a:ext cx="3956165" cy="4136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D0844AF-5627-F95A-3D31-5407769184DF}"/>
              </a:ext>
            </a:extLst>
          </p:cNvPr>
          <p:cNvSpPr txBox="1"/>
          <p:nvPr/>
        </p:nvSpPr>
        <p:spPr>
          <a:xfrm>
            <a:off x="4780575" y="863161"/>
            <a:ext cx="2630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PDFs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and 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D5819A-B185-C65E-B1E5-0CF443E2BD09}"/>
              </a:ext>
            </a:extLst>
          </p:cNvPr>
          <p:cNvSpPr txBox="1"/>
          <p:nvPr/>
        </p:nvSpPr>
        <p:spPr>
          <a:xfrm>
            <a:off x="2149553" y="3269930"/>
            <a:ext cx="1091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2E7E6E-FFA7-85A3-3D63-DB102CA6375E}"/>
              </a:ext>
            </a:extLst>
          </p:cNvPr>
          <p:cNvSpPr txBox="1"/>
          <p:nvPr/>
        </p:nvSpPr>
        <p:spPr>
          <a:xfrm>
            <a:off x="8816274" y="3208305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68BC49-02F9-1981-A294-53F5BE239412}"/>
              </a:ext>
            </a:extLst>
          </p:cNvPr>
          <p:cNvSpPr/>
          <p:nvPr/>
        </p:nvSpPr>
        <p:spPr>
          <a:xfrm>
            <a:off x="0" y="0"/>
            <a:ext cx="12192000" cy="75626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8F0C934-ECEF-2E91-7E8E-E8F382E84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4" y="87646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Standard processes and power counting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05DA6112-3F35-1E5D-48AC-34B97DFC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2/30</a:t>
            </a:r>
          </a:p>
        </p:txBody>
      </p:sp>
      <p:pic>
        <p:nvPicPr>
          <p:cNvPr id="5" name="Picture 4" descr="\documentclass{article}&#10;\usepackage{amsmath,amssymb,xcolor,slashed}&#10;\pagestyle{empty}&#10;\begin{document}&#10;&#10;\begin{align*}&#10;Q \gg q_T \gtrsim \Lambda_{\rm QCD}&#10;\end{align*}&#10;&#10;\end{document}" title="IguanaTex Bitmap Display">
            <a:extLst>
              <a:ext uri="{FF2B5EF4-FFF2-40B4-BE49-F238E27FC236}">
                <a16:creationId xmlns:a16="http://schemas.microsoft.com/office/drawing/2014/main" id="{A84CBE16-A739-72EF-6916-AF82E27D43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816274" y="2113613"/>
            <a:ext cx="1623060" cy="22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59AE44-F41B-0737-2CE0-CB81944C8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7336" y="1141338"/>
            <a:ext cx="3963120" cy="235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57249F-C61A-5563-4AAE-E79692E64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6593" y="3755854"/>
            <a:ext cx="3134834" cy="2319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05260C-7F3E-34CB-10EF-DF30EE720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136" y="3682590"/>
            <a:ext cx="4051483" cy="23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6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F4F10713-6BE1-E997-10D0-83F23F6F7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9" y="3096324"/>
            <a:ext cx="4809221" cy="25862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049F89-5424-88BA-3DE8-9F96360BDCA4}"/>
              </a:ext>
            </a:extLst>
          </p:cNvPr>
          <p:cNvSpPr txBox="1"/>
          <p:nvPr/>
        </p:nvSpPr>
        <p:spPr>
          <a:xfrm>
            <a:off x="670995" y="2535867"/>
            <a:ext cx="8532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 are almost known up to 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 at this point (no 5-loop cusp)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9358DA-85A5-08D0-21BF-AA4940AF9A47}"/>
              </a:ext>
            </a:extLst>
          </p:cNvPr>
          <p:cNvSpPr txBox="1"/>
          <p:nvPr/>
        </p:nvSpPr>
        <p:spPr>
          <a:xfrm>
            <a:off x="5975255" y="4491586"/>
            <a:ext cx="2951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Duhr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</a:t>
            </a:r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155940-D872-E71A-F313-DEABBC463C37}"/>
              </a:ext>
            </a:extLst>
          </p:cNvPr>
          <p:cNvSpPr/>
          <p:nvPr/>
        </p:nvSpPr>
        <p:spPr>
          <a:xfrm>
            <a:off x="1742899" y="5072657"/>
            <a:ext cx="904660" cy="19369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F3D6C0-CD4D-0EFD-9C99-ABAC0A127134}"/>
              </a:ext>
            </a:extLst>
          </p:cNvPr>
          <p:cNvSpPr/>
          <p:nvPr/>
        </p:nvSpPr>
        <p:spPr>
          <a:xfrm>
            <a:off x="3548378" y="5072657"/>
            <a:ext cx="764640" cy="199014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9A3B9E-BAE6-CBAE-51A9-F7DF6D9BDD6C}"/>
              </a:ext>
            </a:extLst>
          </p:cNvPr>
          <p:cNvSpPr/>
          <p:nvPr/>
        </p:nvSpPr>
        <p:spPr>
          <a:xfrm>
            <a:off x="4314129" y="5077852"/>
            <a:ext cx="597877" cy="188625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6AEB4E-E6A3-F775-E698-1CA4B5AAEBBA}"/>
              </a:ext>
            </a:extLst>
          </p:cNvPr>
          <p:cNvSpPr txBox="1"/>
          <p:nvPr/>
        </p:nvSpPr>
        <p:spPr>
          <a:xfrm>
            <a:off x="5975254" y="4847462"/>
            <a:ext cx="23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Moult</a:t>
            </a:r>
            <a:r>
              <a:rPr lang="en-US" sz="1600" i="1" dirty="0">
                <a:solidFill>
                  <a:schemeClr val="accent6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Zhu, Zhu (2022)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45645-E528-EDA5-9CB3-C6193605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4/39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11268-B0C3-BA5D-92EC-F07E62821BBC}"/>
              </a:ext>
            </a:extLst>
          </p:cNvPr>
          <p:cNvSpPr txBox="1"/>
          <p:nvPr/>
        </p:nvSpPr>
        <p:spPr>
          <a:xfrm>
            <a:off x="5987050" y="3638198"/>
            <a:ext cx="3097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Ebert,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7395EB-B790-C36F-902B-52712DEE8C73}"/>
              </a:ext>
            </a:extLst>
          </p:cNvPr>
          <p:cNvSpPr txBox="1"/>
          <p:nvPr/>
        </p:nvSpPr>
        <p:spPr>
          <a:xfrm>
            <a:off x="5987050" y="3921274"/>
            <a:ext cx="3097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Ebert, </a:t>
            </a:r>
            <a:r>
              <a:rPr lang="en-US" sz="1600" i="1" dirty="0" err="1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Mistlberger</a:t>
            </a:r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 Vita (2020)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19C57E-6BEB-9451-EFF0-A5179DDF2158}"/>
              </a:ext>
            </a:extLst>
          </p:cNvPr>
          <p:cNvSpPr txBox="1"/>
          <p:nvPr/>
        </p:nvSpPr>
        <p:spPr>
          <a:xfrm>
            <a:off x="5975254" y="5186016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Herzog,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Moch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Ruijl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Ueda,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Vermaseren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Vogt (2019)</a:t>
            </a:r>
            <a:b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Baikov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Chetyrkin</a:t>
            </a:r>
            <a:r>
              <a:rPr lang="en-US" sz="1600" dirty="0">
                <a:solidFill>
                  <a:schemeClr val="accent2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Kuhn (2017)</a:t>
            </a:r>
            <a:br>
              <a:rPr lang="en-US" sz="1800" dirty="0">
                <a:effectLst/>
                <a:latin typeface="cmr9" panose="020B0500000000000000" pitchFamily="34" charset="0"/>
              </a:rPr>
            </a:b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710F70-CF47-6B87-83D5-201611B97061}"/>
              </a:ext>
            </a:extLst>
          </p:cNvPr>
          <p:cNvSpPr/>
          <p:nvPr/>
        </p:nvSpPr>
        <p:spPr>
          <a:xfrm>
            <a:off x="4913117" y="5072657"/>
            <a:ext cx="669277" cy="19901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364B36-4B1E-AA6D-E882-6DD080DCB054}"/>
              </a:ext>
            </a:extLst>
          </p:cNvPr>
          <p:cNvSpPr txBox="1"/>
          <p:nvPr/>
        </p:nvSpPr>
        <p:spPr>
          <a:xfrm>
            <a:off x="6024900" y="3134511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Lee, Smirnov, and Smirnov (2010)</a:t>
            </a:r>
            <a:b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Gehrmann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Glover, Huber,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Ikizlerli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and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Studerus</a:t>
            </a:r>
            <a:r>
              <a:rPr lang="en-US" sz="1600" dirty="0">
                <a:solidFill>
                  <a:schemeClr val="accent1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(2010)</a:t>
            </a:r>
            <a:br>
              <a:rPr lang="en-US" sz="1800" dirty="0">
                <a:effectLst/>
                <a:latin typeface="cmr9" panose="020B0500000000000000" pitchFamily="34" charset="0"/>
              </a:rPr>
            </a:b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3D138-5876-5F26-AAC2-AE8A5A96CBDC}"/>
              </a:ext>
            </a:extLst>
          </p:cNvPr>
          <p:cNvSpPr txBox="1"/>
          <p:nvPr/>
        </p:nvSpPr>
        <p:spPr>
          <a:xfrm>
            <a:off x="5975254" y="4208510"/>
            <a:ext cx="611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Agarwal, von Manteuffel, Panzer, and </a:t>
            </a:r>
            <a:r>
              <a:rPr lang="en-US" sz="1600" dirty="0" err="1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Schabinger</a:t>
            </a:r>
            <a:r>
              <a:rPr lang="en-US" sz="1600" dirty="0">
                <a:solidFill>
                  <a:srgbClr val="C00000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(2021)</a:t>
            </a:r>
            <a:endParaRPr lang="en-US" sz="16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034C2-0E9E-8882-B6D0-0DEB86B71412}"/>
              </a:ext>
            </a:extLst>
          </p:cNvPr>
          <p:cNvSpPr txBox="1"/>
          <p:nvPr/>
        </p:nvSpPr>
        <p:spPr>
          <a:xfrm>
            <a:off x="670995" y="846410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Anomalous dimensions</a:t>
            </a:r>
            <a:endParaRPr lang="en-US" sz="1600" i="1" dirty="0">
              <a:solidFill>
                <a:schemeClr val="accent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32" name="Picture 31" descr="\documentclass{article}&#10;\usepackage{amsmath,amssymb,xcolor,slashed}&#10;\pagestyle{empty}&#10;\begin{document}&#10;&#10;\begin{align*}&#10;\mu \frac{d}{d \nu}{\ln G}(Q,\mu,\nu) &amp;= \gamma^q_G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16F3783D-6523-3E38-C5AA-57EE618422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68413" y="1266537"/>
            <a:ext cx="2702560" cy="426720"/>
          </a:xfrm>
          <a:prstGeom prst="rect">
            <a:avLst/>
          </a:prstGeom>
        </p:spPr>
      </p:pic>
      <p:pic>
        <p:nvPicPr>
          <p:cNvPr id="33" name="Picture 32" descr="\documentclass{article}&#10;\usepackage{amsmath,amssymb,xcolor,slashed}&#10;\pagestyle{empty}&#10;\begin{document}&#10;&#10;\begin{align*}&#10;\mu \frac{d}{d \mu}{\ln F}(Q,\mu,\nu) &amp;= \gamma^q_F(Q,\mu,\nu)&#10;\end{align*}&#10;&#10;\end{document}" title="IguanaTex Bitmap Display">
            <a:extLst>
              <a:ext uri="{FF2B5EF4-FFF2-40B4-BE49-F238E27FC236}">
                <a16:creationId xmlns:a16="http://schemas.microsoft.com/office/drawing/2014/main" id="{176DBE9D-D196-5F83-9A80-FB1A287A7C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64022" y="1202027"/>
            <a:ext cx="2702560" cy="467360"/>
          </a:xfrm>
          <a:prstGeom prst="rect">
            <a:avLst/>
          </a:prstGeom>
        </p:spPr>
      </p:pic>
      <p:pic>
        <p:nvPicPr>
          <p:cNvPr id="34" name="Picture 33" descr="\documentclass{article}&#10;\usepackage{amsmath,amssymb,xcolor,slashed}&#10;\pagestyle{empty}&#10;\begin{document}&#10;&#10;\begin{align*}&#10;F \in \left\{H, 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850710D8-3999-9BD2-7361-6EAF09AD44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083782" y="1764537"/>
            <a:ext cx="1463040" cy="203200"/>
          </a:xfrm>
          <a:prstGeom prst="rect">
            <a:avLst/>
          </a:prstGeom>
        </p:spPr>
      </p:pic>
      <p:pic>
        <p:nvPicPr>
          <p:cNvPr id="35" name="Picture 34" descr="\documentclass{article}&#10;\usepackage{amsmath,amssymb,xcolor,slashed}&#10;\pagestyle{empty}&#10;\begin{document}&#10;&#10;\begin{align*}&#10;G \in \left\{f, D, S\right\}&#10;\end{align*}&#10;&#10;\end{document}" title="IguanaTex Bitmap Display">
            <a:extLst>
              <a:ext uri="{FF2B5EF4-FFF2-40B4-BE49-F238E27FC236}">
                <a16:creationId xmlns:a16="http://schemas.microsoft.com/office/drawing/2014/main" id="{342C5AB5-9B6F-C0EB-EF6B-12243E3804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30413" y="1764537"/>
            <a:ext cx="1178560" cy="20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AF97B8-4647-FFE7-78D3-72855DC95752}"/>
              </a:ext>
            </a:extLst>
          </p:cNvPr>
          <p:cNvSpPr/>
          <p:nvPr/>
        </p:nvSpPr>
        <p:spPr>
          <a:xfrm>
            <a:off x="1851768" y="4212314"/>
            <a:ext cx="3730626" cy="27927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7F4719A-2403-74B1-DDE5-EAD483127781}"/>
              </a:ext>
            </a:extLst>
          </p:cNvPr>
          <p:cNvSpPr txBox="1">
            <a:spLocks/>
          </p:cNvSpPr>
          <p:nvPr/>
        </p:nvSpPr>
        <p:spPr>
          <a:xfrm>
            <a:off x="0" y="6490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John Terry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B9C9D3-C445-A6D8-79F4-C8A8C058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01"/>
            <a:ext cx="10515600" cy="60152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Available perturbative accuracy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34FE7-ED57-BA86-2106-DE29BB3F477C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428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127ADFE-8374-9683-2BD1-1BFCB5F8C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79"/>
          <a:stretch/>
        </p:blipFill>
        <p:spPr>
          <a:xfrm>
            <a:off x="8132643" y="3958048"/>
            <a:ext cx="3530600" cy="2580864"/>
          </a:xfrm>
          <a:prstGeom prst="rect">
            <a:avLst/>
          </a:prstGeom>
        </p:spPr>
      </p:pic>
      <p:pic>
        <p:nvPicPr>
          <p:cNvPr id="9" name="Picture 8" descr="Chart, line chart, histogram&#10;&#10;Description automatically generated">
            <a:extLst>
              <a:ext uri="{FF2B5EF4-FFF2-40B4-BE49-F238E27FC236}">
                <a16:creationId xmlns:a16="http://schemas.microsoft.com/office/drawing/2014/main" id="{9D20B63E-E320-6E38-F9FE-0916B9C52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779"/>
          <a:stretch/>
        </p:blipFill>
        <p:spPr>
          <a:xfrm>
            <a:off x="8132643" y="1535567"/>
            <a:ext cx="3483376" cy="2546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B648A0-1F8E-AD0A-106A-E5BA6ECCADC4}"/>
              </a:ext>
            </a:extLst>
          </p:cNvPr>
          <p:cNvSpPr txBox="1"/>
          <p:nvPr/>
        </p:nvSpPr>
        <p:spPr>
          <a:xfrm>
            <a:off x="3613069" y="756261"/>
            <a:ext cx="3821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Extraction at NNLO+N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LL, SIDIS+DY</a:t>
            </a:r>
          </a:p>
        </p:txBody>
      </p:sp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937EDE1B-C675-FD75-4993-71092C408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59" y="1457485"/>
            <a:ext cx="4206021" cy="5312869"/>
          </a:xfrm>
          <a:prstGeom prst="rect">
            <a:avLst/>
          </a:prstGeom>
        </p:spPr>
      </p:pic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DD845D7C-4D70-0DD8-8782-5F3EF8CC4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880" y="1730375"/>
            <a:ext cx="3530600" cy="49911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E3B228-670A-4519-3C58-9E6AA6F8E3DB}"/>
              </a:ext>
            </a:extLst>
          </p:cNvPr>
          <p:cNvSpPr txBox="1"/>
          <p:nvPr/>
        </p:nvSpPr>
        <p:spPr>
          <a:xfrm>
            <a:off x="1293762" y="1135457"/>
            <a:ext cx="2428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 multiplicity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02A75E-4507-FB15-C057-3394E284B5AB}"/>
              </a:ext>
            </a:extLst>
          </p:cNvPr>
          <p:cNvSpPr txBox="1"/>
          <p:nvPr/>
        </p:nvSpPr>
        <p:spPr>
          <a:xfrm>
            <a:off x="5149692" y="1156371"/>
            <a:ext cx="2024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CMS     distribution</a:t>
            </a:r>
          </a:p>
        </p:txBody>
      </p:sp>
      <p:pic>
        <p:nvPicPr>
          <p:cNvPr id="24" name="Picture 23" descr="\documentclass{article}&#10;\usepackage{amsmath,xcolor,slashed}&#10;\pagestyle{empty}&#10;\begin{document}&#10;&#10;\begin{align*}&#10;q_\perp&#10;\end{align*}&#10;&#10;\end{document}" title="IguanaTex Bitmap Display">
            <a:extLst>
              <a:ext uri="{FF2B5EF4-FFF2-40B4-BE49-F238E27FC236}">
                <a16:creationId xmlns:a16="http://schemas.microsoft.com/office/drawing/2014/main" id="{DD151F72-4185-CA02-5F28-14F3F901D7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80452" y="1252575"/>
            <a:ext cx="228600" cy="1600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85A34D-FD05-BC21-B6EE-850CEEA16F8C}"/>
              </a:ext>
            </a:extLst>
          </p:cNvPr>
          <p:cNvSpPr txBox="1"/>
          <p:nvPr/>
        </p:nvSpPr>
        <p:spPr>
          <a:xfrm>
            <a:off x="9422925" y="1177420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F4007-2AE6-A181-CF1A-BD89A3C7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5/39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76CC5D-3754-64D2-E158-F5D7589A94B4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Map Collaboration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FBB359-CDBB-943B-CA49-F8FABD9179B6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977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4B648A0-1F8E-AD0A-106A-E5BA6ECCADC4}"/>
              </a:ext>
            </a:extLst>
          </p:cNvPr>
          <p:cNvSpPr txBox="1"/>
          <p:nvPr/>
        </p:nvSpPr>
        <p:spPr>
          <a:xfrm>
            <a:off x="3207228" y="762220"/>
            <a:ext cx="4665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Extraction obtained at NNLO+N</a:t>
            </a:r>
            <a:r>
              <a:rPr lang="en-US" sz="1600" baseline="30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3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LL, SIDIS+DY</a:t>
            </a:r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DFA3DC14-F9CC-FA24-2670-0BC65528A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158" y="2456748"/>
            <a:ext cx="6794500" cy="2755900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4784F0EE-DBA5-CE7D-5B35-8E6CB431F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54" y="1645352"/>
            <a:ext cx="4184704" cy="5043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87BB22-8496-9351-612D-928A141F4D4C}"/>
              </a:ext>
            </a:extLst>
          </p:cNvPr>
          <p:cNvSpPr txBox="1"/>
          <p:nvPr/>
        </p:nvSpPr>
        <p:spPr>
          <a:xfrm>
            <a:off x="6163726" y="2056638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PDF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FF172-C600-2F8C-0AC8-00DFBD14D171}"/>
              </a:ext>
            </a:extLst>
          </p:cNvPr>
          <p:cNvSpPr txBox="1"/>
          <p:nvPr/>
        </p:nvSpPr>
        <p:spPr>
          <a:xfrm>
            <a:off x="9270306" y="2056638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TMD 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11FA0D-96EE-B1CC-2311-90E3C54D6413}"/>
              </a:ext>
            </a:extLst>
          </p:cNvPr>
          <p:cNvSpPr txBox="1"/>
          <p:nvPr/>
        </p:nvSpPr>
        <p:spPr>
          <a:xfrm>
            <a:off x="1305227" y="1224328"/>
            <a:ext cx="2444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Hermes Multiplicity data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533F07A-8530-0681-885C-C8FD5AAA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164"/>
            <a:ext cx="2743200" cy="365125"/>
          </a:xfrm>
        </p:spPr>
        <p:txBody>
          <a:bodyPr/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6/39</a:t>
            </a:r>
          </a:p>
        </p:txBody>
      </p:sp>
      <p:pic>
        <p:nvPicPr>
          <p:cNvPr id="7" name="Picture 6" descr="\documentclass{article}&#10;\usepackage{amsmath,amssymb,xcolor,slashed}&#10;\pagestyle{empty}&#10;\begin{document}&#10;&#10;\begin{align*}&#10;b \sim 1/q_T&#10;\end{align*}&#10;&#10;\end{document}" title="IguanaTex Bitmap Display">
            <a:extLst>
              <a:ext uri="{FF2B5EF4-FFF2-40B4-BE49-F238E27FC236}">
                <a16:creationId xmlns:a16="http://schemas.microsoft.com/office/drawing/2014/main" id="{EA5B3320-051E-DF9F-E23D-2BF1E0919E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27025" y="5610019"/>
            <a:ext cx="751840" cy="203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FF5BA0C-00D1-8D17-F5FF-8DC56D383527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Artemides</a:t>
            </a:r>
            <a:endParaRPr lang="en-US" sz="2400" dirty="0">
              <a:solidFill>
                <a:srgbClr val="C00000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6097CA-F4FF-0811-44CB-51E8AC42664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160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FF5BA0C-00D1-8D17-F5FF-8DC56D383527}"/>
              </a:ext>
            </a:extLst>
          </p:cNvPr>
          <p:cNvSpPr txBox="1">
            <a:spLocks/>
          </p:cNvSpPr>
          <p:nvPr/>
        </p:nvSpPr>
        <p:spPr>
          <a:xfrm>
            <a:off x="838200" y="96101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How do polarization effects alter the structure of hadrons?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6097CA-F4FF-0811-44CB-51E8AC426644}"/>
              </a:ext>
            </a:extLst>
          </p:cNvPr>
          <p:cNvCxnSpPr>
            <a:cxnSpLocks/>
          </p:cNvCxnSpPr>
          <p:nvPr/>
        </p:nvCxnSpPr>
        <p:spPr>
          <a:xfrm>
            <a:off x="639254" y="697627"/>
            <a:ext cx="10913492" cy="0"/>
          </a:xfrm>
          <a:prstGeom prst="line">
            <a:avLst/>
          </a:prstGeom>
          <a:ln w="19050">
            <a:solidFill>
              <a:srgbClr val="C60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3686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2"/>
  <p:tag name="ORIGINALWIDTH" val="157"/>
  <p:tag name="OUTPUTTYPE" val="PDF"/>
  <p:tag name="IGUANATEXVERSION" val="160"/>
  <p:tag name="LATEXADDIN" val="\documentclass{article}&#10;\usepackage{amsmath,amssymb,xcolor,slashed}&#10;\pagestyle{empty}&#10;\begin{document}&#10;&#10;\begin{align*}&#10;d\sigma \sim \sum_i |C\left(Q;\mu\right)| f\otimes D\otimes S (q_T,\mu)&#10;\end{align*}&#10;&#10;\end{document}"/>
  <p:tag name="IGUANATEXSIZE" val="18"/>
  <p:tag name="IGUANATEXCURSOR" val="18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6"/>
  <p:tag name="OUTPUTTYPE" val="PDF"/>
  <p:tag name="IGUANATEXVERSION" val="160"/>
  <p:tag name="LATEXADDIN" val="\documentclass{article}&#10;\usepackage{amsmath,xcolor,slashed}&#10;\pagestyle{empty}&#10;\begin{document}&#10;&#10;\begin{align*}&#10;P_{hT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179"/>
  <p:tag name="OUTPUTTYPE" val="PDF"/>
  <p:tag name="IGUANATEXVERSION" val="160"/>
  <p:tag name="LATEXADDIN" val="\documentclass{article}&#10;\usepackage{amsmath,xcolor,slashed}&#10;\pagestyle{empty}&#10;\begin{document}&#10;&#10;\begin{align*}&#10;{ \color{black} n_{G} \textbf{-Glauber}}:&amp;~~ p_{G}^\mu\sim p_T(\delta\phi^2,\delta\phi^2,\delta\phi)_{n_i \bar n_i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68"/>
  <p:tag name="OUTPUTTYPE" val="PDF"/>
  <p:tag name="IGUANATEXVERSION" val="160"/>
  <p:tag name="LATEXADDIN" val="\documentclass{article}&#10;\usepackage{amsmath,xcolor,slashed}&#10;\pagestyle{empty}&#10;\begin{document}&#10;&#10;\begin{align*}&#10;\frac{\mathrm{d}^4  \sigma_{pp}}{\mathrm{d}y_c\, \mathrm{d}y_d\, \mathrm{d} p_T^2\, \mathrm{d} \delta \phi }&#10;\end{align*}&#10;&#10;\end{document}"/>
  <p:tag name="IGUANATEXSIZE" val="16"/>
  <p:tag name="IGUANATEXCURSOR" val="141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"/>
  <p:tag name="ORIGINALWIDTH" val="354"/>
  <p:tag name="OUTPUTTYPE" val="PDF"/>
  <p:tag name="IGUANATEXVERSION" val="160"/>
  <p:tag name="LATEXADDIN" val="\documentclass{article}&#10;\usepackage{amsmath,xcolor,slashed}&#10;\pagestyle{empty}&#10;\begin{document}&#10;&#10;\begin{align*}&#10;f_{q/N}^A\left(b,x;\mu,\zeta_1\right) = \left[C\otimes f\right]\left(x;\mu_i\right)\, \exp\left[-S_{\rm pert}\left(b;\mu_i,\mu,\zeta_i,\zeta_1\right)-S_{\rm NP}^{f\, A}\left(b;Q_0,\mu,\zeta_i,\zeta\right)\right]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"/>
  <p:tag name="ORIGINALWIDTH" val="6"/>
  <p:tag name="OUTPUTTYPE" val="PDF"/>
  <p:tag name="IGUANATEXVERSION" val="160"/>
  <p:tag name="LATEXADDIN" val="\documentclass{article}&#10;\usepackage{amsmath,xcolor,slashed}&#10;\pagestyle{empty}&#10;\begin{document}&#10;&#10;\begin{align*}&#10;S&#10;\end{align*}&#10;&#10;\end{document}"/>
  <p:tag name="IGUANATEXSIZE" val="16"/>
  <p:tag name="IGUANATEXCURSOR" val="112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2"/>
  <p:tag name="ORIGINALWIDTH" val="376"/>
  <p:tag name="OUTPUTTYPE" val="PDF"/>
  <p:tag name="IGUANATEXVERSION" val="160"/>
  <p:tag name="LATEXADDIN" val="\documentclass{article}&#10;\usepackage{amsmath,xcolor,slashed}&#10;\pagestyle{empty}&#10;\begin{document}&#10;&#10;\begin{align*}&#10;  &amp; \frac{\mathrm{d}^4  \sigma_{pA}}{\mathrm{d}y_c\, \mathrm{d}y_d\, \mathrm{d} p_T^2\, \mathrm{d} \delta \phi } =  \sum_{abcd} \frac{p_T}{16\pi \hat s^2} \frac{1}{1+\delta_{cd}} \int_0^\infty \frac{2\mathrm{d}b}{\pi} \cos( b p_T \delta\phi) x_a \tilde{f}_{a/p}(x_a,\mu_{b_*}) x_b  \tilde{f}_{b/A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 \\&#10;&amp; \times \exp \left[-S_{\mathrm{NP}}^a(b, Q_0, \sqrt{\hat{s}})-S_{\mathrm{NP}}^{b,A}(b, Q_0, \sqrt{\hat{s}})\right]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00"/>
  <p:tag name="OUTPUTTYPE" val="PDF"/>
  <p:tag name="IGUANATEXVERSION" val="160"/>
  <p:tag name="LATEXADDIN" val="\documentclass{article}&#10;\usepackage{amsmath,xcolor,slashed}&#10;\pagestyle{empty}&#10;\begin{document}&#10;&#10;\begin{align*}&#10;  R_\textrm{pA} = \left.\frac{1}{A}\frac{\mathrm{d}^4  \sigma_{pA}}{\mathrm{d}y_c\, \mathrm{d}y_d\, \mathrm{d} p_T^2\, \mathrm{d} \Delta \phi }\right/\frac{\mathrm{d}^4  \sigma_{pp}}{\mathrm{d}y_c\, \mathrm{d}y_d\, \mathrm{d} p_T^2\, \mathrm{d} \Delta \phi }&#10;\end{align*}&#10;&#10;\end{document}"/>
  <p:tag name="IGUANATEXSIZE" val="16"/>
  <p:tag name="IGUANATEXCURSOR" val="36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68"/>
  <p:tag name="OUTPUTTYPE" val="PDF"/>
  <p:tag name="IGUANATEXVERSION" val="160"/>
  <p:tag name="LATEXADDIN" val="\documentclass{article}&#10;\usepackage{amsmath,xcolor,slashed}&#10;\pagestyle{empty}&#10;\begin{document}&#10;&#10;\begin{align*}&#10;\frac{\mathrm{d}^4  \sigma_{pA}}{\mathrm{d}y_c\, \mathrm{d}y_d\, \mathrm{d} p_T^2\, \mathrm{d} \delta \phi }&#10;\end{align*}&#10;&#10;\end{document}"/>
  <p:tag name="IGUANATEXSIZE" val="16"/>
  <p:tag name="IGUANATEXCURSOR" val="21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7"/>
  <p:tag name="ORIGINALWIDTH" val="384"/>
  <p:tag name="OUTPUTTYPE" val="PDF"/>
  <p:tag name="IGUANATEXVERSION" val="160"/>
  <p:tag name="LATEXADDIN" val="\documentclass{article}&#10;\usepackage{amsmath,amssymb,xcolor,slashed}&#10;\pagestyle{empty}&#10;\begin{document}&#10;&#10;\begin{align*}&#10;    &amp; \frac{d\sigma_p}{d^2\ell'_{T}\, dy\, d\delta\phi} = \frac{\sigma_0\, \ell'_T}{1-y}\, H\left(Q,\mu_H\right)\,\int \frac{db}{2\pi} \cos\left(b \ell'_T \delta\phi\right) \sum_q e_q^2\, f_{q/p}\left(x_B,b,\mu_H,\zeta_\mathcal{B}\right)\, \mathcal{J}_q\left(b,\mu_H,\zeta_\mathcal{J}\right) 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7"/>
  <p:tag name="ORIGINALWIDTH" val="389"/>
  <p:tag name="OUTPUTTYPE" val="PDF"/>
  <p:tag name="IGUANATEXVERSION" val="160"/>
  <p:tag name="LATEXADDIN" val="\documentclass{article}&#10;\usepackage{amsmath,amssymb,xcolor,slashed}&#10;\pagestyle{empty}&#10;\begin{document}&#10;&#10;\begin{align*}&#10;    &amp; \frac{d\sigma_A}{d^2\ell'_{T}\, dy\, d\delta\phi} = \frac{\sigma_0\, \ell'_T}{1-y}\, H\left(Q,\mu_H\right)\,\int \frac{db}{2\pi} \cos\left(b \ell'_T \delta\phi\right) \sum_q e_q^2\, f_{q/A}\left(x_B,b,\mu_H,\zeta_\mathcal{B}\right)\, \mathcal{J}_q^A\left(b,\mu_H,\zeta_\mathcal{J}\right) 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63"/>
  <p:tag name="OUTPUTTYPE" val="PDF"/>
  <p:tag name="IGUANATEXVERSION" val="160"/>
  <p:tag name="LATEXADDIN" val="\documentclass{article}&#10;\usepackage{amsmath,amssymb,xcolor,slashed}&#10;\pagestyle{empty}&#10;\begin{document}&#10;&#10;\begin{align*}&#10;\vec{q}_T = \vec{P}_{JT}+\vec{\ell}_{T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2"/>
  <p:tag name="ORIGINALWIDTH" val="46"/>
  <p:tag name="OUTPUTTYPE" val="PDF"/>
  <p:tag name="IGUANATEXVERSION" val="160"/>
  <p:tag name="LATEXADDIN" val="\documentclass{article}&#10;\usepackage{amsmath,amssymb,xcolor,slashed}&#10;\pagestyle{empty}&#10;\begin{document}&#10;&#10;\begin{align*}&#10;\frac{\left| \vec{q}_T \right|}{\left| \vec{P}_{JT} \right|} \ll 1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0"/>
  <p:tag name="OUTPUTTYPE" val="PDF"/>
  <p:tag name="IGUANATEXVERSION" val="160"/>
  <p:tag name="LATEXADDIN" val="\documentclass{article}&#10;\usepackage{amsmath,amssymb,xcolor,slashed}&#10;\pagestyle{empty}&#10;\begin{document}&#10;&#10;\begin{align*}&#10;P_{JT}\left(1,1,1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57"/>
  <p:tag name="OUTPUTTYPE" val="PDF"/>
  <p:tag name="IGUANATEXVERSION" val="160"/>
  <p:tag name="LATEXADDIN" val="\documentclass{article}&#10;\usepackage{amsmath,amssymb,xcolor,slashed}&#10;\pagestyle{empty}&#10;\begin{document}&#10;&#10;\begin{align*}&#10;P_{JT}\left(\lambda^2,1,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2"/>
  <p:tag name="OUTPUTTYPE" val="PDF"/>
  <p:tag name="IGUANATEXVERSION" val="160"/>
  <p:tag name="LATEXADDIN" val="\documentclass{article}&#10;\usepackage{amsmath,amssymb,xcolor,slashed}&#10;\pagestyle{empty}&#10;\begin{document}&#10;&#10;\begin{align*}&#10;F \in \left\{H, 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2"/>
  <p:tag name="OUTPUTTYPE" val="PDF"/>
  <p:tag name="IGUANATEXVERSION" val="160"/>
  <p:tag name="LATEXADDIN" val="\documentclass{article}&#10;\usepackage{amsmath,amssymb,xcolor,slashed}&#10;\pagestyle{empty}&#10;\begin{document}&#10;&#10;\begin{align*}&#10;P_{JT}\left(\lambda,\lambda,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57"/>
  <p:tag name="OUTPUTTYPE" val="PDF"/>
  <p:tag name="IGUANATEXVERSION" val="160"/>
  <p:tag name="LATEXADDIN" val="\documentclass{article}&#10;\usepackage{amsmath,amssymb,xcolor,slashed}&#10;\pagestyle{empty}&#10;\begin{document}&#10;&#10;\begin{align*}&#10;P_{JT}\left(1,\lambda^2,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4"/>
  <p:tag name="OUTPUTTYPE" val="PDF"/>
  <p:tag name="IGUANATEXVERSION" val="160"/>
  <p:tag name="LATEXADDIN" val="\documentclass{article}&#10;\usepackage{amsmath,amssymb,xcolor,slashed}&#10;\pagestyle{empty}&#10;\begin{document}&#10;&#10;\begin{align*}&#10;p_1^\mu  = E_1 \left(1,\hat{n}_1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64"/>
  <p:tag name="OUTPUTTYPE" val="PDF"/>
  <p:tag name="IGUANATEXVERSION" val="160"/>
  <p:tag name="LATEXADDIN" val="\documentclass{article}&#10;\usepackage{amsmath,amssymb,xcolor,slashed}&#10;\pagestyle{empty}&#10;\begin{document}&#10;&#10;\begin{align*}&#10;p_2^\mu  = E_2 \left(1,\hat{n}_2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213"/>
  <p:tag name="OUTPUTTYPE" val="PDF"/>
  <p:tag name="IGUANATEXVERSION" val="160"/>
  <p:tag name="LATEXADDIN" val="\documentclass{article}&#10;\usepackage{amsmath,amssymb,xcolor,slashed}&#10;\pagestyle{empty}&#10;\begin{document}&#10;&#10;\begin{align*}&#10;p_0^\mu = \left(E_1+E_2\right) \left[\hat{p}_1^\mu \Theta\left(E_1-E_2\right)+\hat{p}_2^\mu \Theta\left(E_2-E_1\right)\right]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41"/>
  <p:tag name="OUTPUTTYPE" val="PDF"/>
  <p:tag name="IGUANATEXVERSION" val="160"/>
  <p:tag name="LATEXADDIN" val="\documentclass{article}&#10;\usepackage{amsmath,amssymb,xcolor,slashed}&#10;\pagestyle{empty}&#10;\begin{document}&#10;&#10;\begin{align*}&#10;\mu \frac{d}{d \mu}{\ln \mathcal{J}}(Q,\mu,\nu) &amp;= \gamma^q_{\mathcal{J}\,\m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40"/>
  <p:tag name="OUTPUTTYPE" val="PDF"/>
  <p:tag name="IGUANATEXVERSION" val="160"/>
  <p:tag name="LATEXADDIN" val="\documentclass{article}&#10;\usepackage{amsmath,amssymb,xcolor,slashed}&#10;\pagestyle{empty}&#10;\begin{document}&#10;&#10;\begin{align*}&#10;\nu \frac{d}{d \nu}{\ln \mathcal{J}}(Q,\mu,\nu) &amp;= \gamma^q_{\mathcal{J}\,\n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22"/>
  <p:tag name="OUTPUTTYPE" val="PDF"/>
  <p:tag name="IGUANATEXVERSION" val="160"/>
  <p:tag name="LATEXADDIN" val="\documentclass{article}&#10;\usepackage{amsmath,amssymb,xcolor,slashed}&#10;\pagestyle{empty}&#10;\begin{document}&#10;&#10;\begin{align*}&#10;\gamma^q_{\mathcal{J}\,\mu}(Q,\mu,\nu) = \gamma^q_{D\,\m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121"/>
  <p:tag name="OUTPUTTYPE" val="PDF"/>
  <p:tag name="IGUANATEXVERSION" val="160"/>
  <p:tag name="LATEXADDIN" val="\documentclass{article}&#10;\usepackage{amsmath,amssymb,xcolor,slashed}&#10;\pagestyle{empty}&#10;\begin{document}&#10;&#10;\begin{align*}&#10;\gamma^q_{\mathcal{J}\,\nu}(Q,\mu,\nu) = \gamma^q_{D\,\n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334"/>
  <p:tag name="OUTPUTTYPE" val="PDF"/>
  <p:tag name="IGUANATEXVERSION" val="160"/>
  <p:tag name="LATEXADDIN" val="\documentclass{article}&#10;\usepackage{amsmath,amssymb,xcolor,slashed}&#10;\pagestyle{empty}&#10;\begin{document}&#10;&#10;\begin{align*}&#10;\mathcal{J}_q\left(b,\mu,\zeta_\mathcal{J}/\nu^2\right) = 1 +\frac{\alpha_s C_F}{4\pi}\left[3L+2L\ln\left(\frac{\nu^2}{\zeta_\mathcal{J}}\right)+7-\frac{2\pi^2}{3}-6 \ln{2}\right] + \mathcal{O}\left(\alpha_s^2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8"/>
  <p:tag name="OUTPUTTYPE" val="PDF"/>
  <p:tag name="IGUANATEXVERSION" val="160"/>
  <p:tag name="LATEXADDIN" val="\documentclass{article}&#10;\usepackage{amsmath,amssymb,xcolor,slashed}&#10;\pagestyle{empty}&#10;\begin{document}&#10;&#10;\begin{align*}&#10;G \in \left\{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04"/>
  <p:tag name="OUTPUTTYPE" val="PDF"/>
  <p:tag name="IGUANATEXVERSION" val="160"/>
  <p:tag name="LATEXADDIN" val="\documentclass{article}&#10;\usepackage{amsmath,amssymb,xcolor,slashed}&#10;\pagestyle{empty}&#10;\begin{document}&#10;&#10;\begin{align*}&#10;L/L_h \sim \dfrac{A^{1/3}\Lambda_{\rm QCD}}{\nu} \ll 1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111"/>
  <p:tag name="OUTPUTTYPE" val="PDF"/>
  <p:tag name="IGUANATEXVERSION" val="160"/>
  <p:tag name="LATEXADDIN" val="\documentclass{article}&#10;\usepackage{amsmath,amssymb,xcolor,slashed}&#10;\pagestyle{empty}&#10;\begin{document}&#10;&#10;\begin{align*}&#10;\frac{d\sigma}{d^2 q_T} = \frac{\alpha_s C_F}{\pi}\frac{1}{\left(q_T^2+m^2\right)^2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97"/>
  <p:tag name="OUTPUTTYPE" val="PDF"/>
  <p:tag name="IGUANATEXVERSION" val="160"/>
  <p:tag name="LATEXADDIN" val="\documentclass{article}&#10;\usepackage{amsmath,amssymb,xcolor,slashed}&#10;\pagestyle{empty}&#10;\begin{document}&#10;&#10;\begin{align*}&#10;\frac{d\sigma_{n\rightarrow \infty}}{db} = \exp\left(\frac{\rho_G L}{m^2}\alpha_s C_F\left(m b K_1\left(m b\right)-1\right)\right)&#10;\end{align*}&#10;&#10;\end{document}"/>
  <p:tag name="IGUANATEXSIZE" val="16"/>
  <p:tag name="IGUANATEXCURSOR" val="23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41"/>
  <p:tag name="OUTPUTTYPE" val="PDF"/>
  <p:tag name="IGUANATEXVERSION" val="160"/>
  <p:tag name="LATEXADDIN" val="\documentclass{article}&#10;\usepackage{amsmath,amssymb,xcolor,slashed}&#10;\pagestyle{empty}&#10;\begin{document}&#10;&#10;\begin{align*}&#10;\mathcal{J}_{q}^A\left(b,\mu,\nu\right) = \frac{d\sigma_{n\rightarrow \infty}}{db}\mathcal{J}_{q}\left(b,\mu,\nu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69"/>
  <p:tag name="OUTPUTTYPE" val="PDF"/>
  <p:tag name="IGUANATEXVERSION" val="160"/>
  <p:tag name="LATEXADDIN" val="\documentclass{article}&#10;\usepackage{amsmath,amssymb,xcolor,slashed}&#10;\pagestyle{empty}&#10;\begin{document}&#10;&#10;\begin{align*}&#10;L\sim A^{1/3}/\Lambda_{\rm QCD}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49"/>
  <p:tag name="OUTPUTTYPE" val="PDF"/>
  <p:tag name="IGUANATEXVERSION" val="160"/>
  <p:tag name="LATEXADDIN" val="\documentclass{article}&#10;\usepackage{amsmath,amssymb,xcolor,slashed}&#10;\pagestyle{empty}&#10;\begin{document}&#10;&#10;\begin{align*}&#10;L_h\sim \nu/m_h^2&#10;\end{align*}&#10;&#10;\end{document}"/>
  <p:tag name="IGUANATEXSIZE" val="16"/>
  <p:tag name="IGUANATEXCURSOR" val="136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5"/>
  <p:tag name="OUTPUTTYPE" val="PDF"/>
  <p:tag name="IGUANATEXVERSION" val="160"/>
  <p:tag name="LATEXADDIN" val="\documentclass{article}&#10;\usepackage{amsmath,amssymb,xcolor,slashed}&#10;\pagestyle{empty}&#10;\begin{document}&#10;&#10;\begin{align*}&#10;\lambda&#10;\end{align*}&#10;&#10;\end{document}"/>
  <p:tag name="IGUANATEXSIZE" val="16"/>
  <p:tag name="IGUANATEXCURSOR" val="126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31"/>
  <p:tag name="OUTPUTTYPE" val="PDF"/>
  <p:tag name="IGUANATEXVERSION" val="160"/>
  <p:tag name="LATEXADDIN" val="\documentclass{article}&#10;\usepackage{amsmath,amssymb,xcolor,slashed}&#10;\pagestyle{empty}&#10;\begin{document}&#10;&#10;\begin{align*}&#10;L &lt; L_h&#10;\end{align*}&#10;&#10;\end{document}"/>
  <p:tag name="IGUANATEXSIZE" val="16"/>
  <p:tag name="IGUANATEXCURSOR" val="126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31"/>
  <p:tag name="OUTPUTTYPE" val="PDF"/>
  <p:tag name="IGUANATEXVERSION" val="160"/>
  <p:tag name="LATEXADDIN" val="\documentclass{article}&#10;\usepackage{amsmath,amssymb,xcolor,slashed}&#10;\pagestyle{empty}&#10;\begin{document}&#10;&#10;\begin{align*}&#10;L&gt;L_h&#10;\end{align*}&#10;&#10;\end{document}"/>
  <p:tag name="IGUANATEXSIZE" val="16"/>
  <p:tag name="IGUANATEXCURSOR" val="124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37"/>
  <p:tag name="OUTPUTTYPE" val="PDF"/>
  <p:tag name="IGUANATEXVERSION" val="160"/>
  <p:tag name="LATEXADDIN" val="\documentclass{article}&#10;\usepackage{amsmath,amssymb,xcolor,slashed}&#10;\pagestyle{empty}&#10;\begin{document}&#10;&#10;\begin{align*}&#10;\chi = L/\lambda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40"/>
  <p:tag name="OUTPUTTYPE" val="PDF"/>
  <p:tag name="IGUANATEXVERSION" val="160"/>
  <p:tag name="LATEXADDIN" val="\documentclass{article}&#10;\usepackage{amsmath,amssymb,xcolor,slashed}&#10;\pagestyle{empty}&#10;\begin{document}&#10;&#10;\begin{align*}&#10;\mu \frac{d}{d \mu}{\ln F}(Q,\mu,\nu) &amp;= \gamma^q_{F\,\m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24"/>
  <p:tag name="OUTPUTTYPE" val="PDF"/>
  <p:tag name="IGUANATEXVERSION" val="160"/>
  <p:tag name="LATEXADDIN" val="\documentclass{article}&#10;\usepackage{amsmath,amssymb,xcolor,slashed}&#10;\pagestyle{empty}&#10;\begin{document}&#10;&#10;\begin{align*}&#10;\chi \lesssim 1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26"/>
  <p:tag name="OUTPUTTYPE" val="PDF"/>
  <p:tag name="IGUANATEXVERSION" val="160"/>
  <p:tag name="LATEXADDIN" val="\documentclass{article}&#10;\usepackage{amsmath,amssymb,xcolor,slashed}&#10;\pagestyle{empty}&#10;\begin{document}&#10;&#10;\begin{align*}&#10;\chi \gg 1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78"/>
  <p:tag name="OUTPUTTYPE" val="PDF"/>
  <p:tag name="IGUANATEXVERSION" val="160"/>
  <p:tag name="LATEXADDIN" val="\documentclass{article}&#10;\usepackage{amsmath,amssymb,xcolor,slashed}&#10;\pagestyle{empty}&#10;\begin{document}&#10;&#10;\begin{align*}&#10;p_G^\mu \sim Q \left(\lambda^2,\lambda^2,\lambda\right)&#10;\end{align*}&#10;&#10;\end{document}"/>
  <p:tag name="IGUANATEXSIZE" val="16"/>
  <p:tag name="IGUANATEXCURSOR" val="16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9"/>
  <p:tag name="ORIGINALWIDTH" val="189"/>
  <p:tag name="OUTPUTTYPE" val="PDF"/>
  <p:tag name="IGUANATEXVERSION" val="160"/>
  <p:tag name="LATEXADDIN" val="\documentclass{article}&#10;\usepackage{amsmath,xcolor,slashed}&#10;\pagestyle{empty}&#10;\begin{document}&#10;&#10;\begin{align*}&#10;\frac{\partial \tilde{D}_{h/j}(z;\mu)}{\partial \ln{\mu^2}} = \frac{\alpha_s(\mu)}{2\pi}\sum_i \left[\tilde{P}_{ij}\otimes \tilde{D}_{h/i}\right](z;\mu)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132"/>
  <p:tag name="OUTPUTTYPE" val="PDF"/>
  <p:tag name="IGUANATEXVERSION" val="160"/>
  <p:tag name="LATEXADDIN" val="\documentclass{article}&#10;\usepackage{amsmath,xcolor,slashed}&#10;\pagestyle{empty}&#10;\begin{document}&#10;&#10;\begin{align*}&#10;\tilde{P}_{ij}(z;\mu) = \tilde{P}_{ij}(z)+\Delta \tilde{P}_{ij}(z;\m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13"/>
  <p:tag name="OUTPUTTYPE" val="PDF"/>
  <p:tag name="IGUANATEXVERSION" val="160"/>
  <p:tag name="LATEXADDIN" val="\documentclass{article}&#10;\usepackage{amsmath,xcolor,slashed}&#10;\pagestyle{empty}&#10;\begin{document}&#10;&#10;\begin{align*}&#10;x P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5"/>
  <p:tag name="OUTPUTTYPE" val="PDF"/>
  <p:tag name="IGUANATEXVERSION" val="160"/>
  <p:tag name="LATEXADDIN" val="\documentclass{article}&#10;\usepackage{amsmath,xcolor,slashed}&#10;\pagestyle{empty}&#10;\begin{document}&#10;&#10;\begin{align*}&#10;\hat{z}&#10;\end{align*}&#10;&#10;\end{document}"/>
  <p:tag name="IGUANATEXSIZE" val="18"/>
  <p:tag name="IGUANATEXCURSOR" val="11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5"/>
  <p:tag name="OUTPUTTYPE" val="PDF"/>
  <p:tag name="IGUANATEXVERSION" val="160"/>
  <p:tag name="LATEXADDIN" val="\documentclass{article}&#10;\usepackage{amsmath,xcolor,slashed}&#10;\pagestyle{empty}&#10;\begin{document}&#10;&#10;\begin{align*}&#10;\hat{y}&#10;\end{align*}&#10;&#10;\end{document}"/>
  <p:tag name="IGUANATEXSIZE" val="18"/>
  <p:tag name="IGUANATEXCURSOR" val="11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5"/>
  <p:tag name="OUTPUTTYPE" val="PDF"/>
  <p:tag name="IGUANATEXVERSION" val="160"/>
  <p:tag name="LATEXADDIN" val="\documentclass{article}&#10;\usepackage{amsmath,xcolor,slashed}&#10;\pagestyle{empty}&#10;\begin{document}&#10;&#10;\begin{align*}&#10;\hat{x}&#10;\end{align*}&#10;&#10;\end{document}"/>
  <p:tag name="IGUANATEXSIZE" val="18"/>
  <p:tag name="IGUANATEXCURSOR" val="11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"/>
  <p:tag name="OUTPUTTYPE" val="PDF"/>
  <p:tag name="IGUANATEXVERSION" val="160"/>
  <p:tag name="LATEXADDIN" val="\documentclass{article}&#10;\usepackage{amsmath,amssymb,xcolor,slashed}&#10;\pagestyle{empty}&#10;\begin{document}&#10;&#10;\begin{align*}&#10;\vec{S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38"/>
  <p:tag name="OUTPUTTYPE" val="PDF"/>
  <p:tag name="IGUANATEXVERSION" val="160"/>
  <p:tag name="LATEXADDIN" val="\documentclass{article}&#10;\usepackage{amsmath,amssymb,xcolor,slashed}&#10;\pagestyle{empty}&#10;\begin{document}&#10;&#10;\begin{align*}&#10;\nu \frac{d}{d \nu}{\ln G}(Q,\mu,\nu) &amp;= \gamma^q_{G\,\nu}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"/>
  <p:tag name="ORIGINALWIDTH" val="31"/>
  <p:tag name="OUTPUTTYPE" val="PDF"/>
  <p:tag name="IGUANATEXVERSION" val="160"/>
  <p:tag name="LATEXADDIN" val="\documentclass{article}&#10;\usepackage{amsmath,amssymb,xcolor,slashed}&#10;\pagestyle{empty}&#10;\begin{document}&#10;&#10;\begin{align*}&#10;\Lambda\left(\vec{S}_\Lambda\right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9"/>
  <p:tag name="ORIGINALWIDTH" val="189"/>
  <p:tag name="OUTPUTTYPE" val="PDF"/>
  <p:tag name="IGUANATEXVERSION" val="160"/>
  <p:tag name="LATEXADDIN" val="\documentclass{article}&#10;\usepackage{amsmath,xcolor,slashed}&#10;\pagestyle{empty}&#10;\begin{document}&#10;&#10;\begin{align*}&#10;\frac{\partial \tilde{D}_{h/j}(z;\mu)}{\partial \ln{\mu^2}} = \frac{\alpha_s(\mu)}{2\pi}\sum_i \left[\tilde{P}_{ij}\otimes \tilde{D}_{h/i}\right](z;\mu)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132"/>
  <p:tag name="OUTPUTTYPE" val="PDF"/>
  <p:tag name="IGUANATEXVERSION" val="160"/>
  <p:tag name="LATEXADDIN" val="\documentclass{article}&#10;\usepackage{amsmath,xcolor,slashed}&#10;\pagestyle{empty}&#10;\begin{document}&#10;&#10;\begin{align*}&#10;\tilde{P}_{ij}(z;\mu) = \tilde{P}_{ij}(z)+\Delta \tilde{P}_{ij}(z;\m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3"/>
  <p:tag name="OUTPUTTYPE" val="PDF"/>
  <p:tag name="IGUANATEXVERSION" val="160"/>
  <p:tag name="LATEXADDIN" val="\documentclass{article}&#10;\usepackage{amsmath,xcolor,slashed}&#10;\pagestyle{empty}&#10;\begin{document}&#10;&#10;\begin{align*}&#10;k_{T_0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k_{T}&#10;\end{align*}&#10;&#10;\end{document}"/>
  <p:tag name="IGUANATEXSIZE" val="16"/>
  <p:tag name="IGUANATEXCURSOR" val="11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6"/>
  <p:tag name="OUTPUTTYPE" val="PDF"/>
  <p:tag name="IGUANATEXVERSION" val="160"/>
  <p:tag name="LATEXADDIN" val="\documentclass{article}&#10;\usepackage{amsmath,xcolor,slashed}&#10;\pagestyle{empty}&#10;\begin{document}&#10;&#10;\begin{align*}&#10;P_{hT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"/>
  <p:tag name="ORIGINALWIDTH" val="6"/>
  <p:tag name="OUTPUTTYPE" val="PDF"/>
  <p:tag name="IGUANATEXVERSION" val="160"/>
  <p:tag name="LATEXADDIN" val="\documentclass{article}&#10;\usepackage{amsmath,xcolor,slashed}&#10;\pagestyle{empty}&#10;\begin{document}&#10;&#10;\begin{align*}&#10;S&#10;\end{align*}&#10;&#10;\end{document}"/>
  <p:tag name="IGUANATEXSIZE" val="16"/>
  <p:tag name="IGUANATEXCURSOR" val="112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49"/>
  <p:tag name="OUTPUTTYPE" val="PDF"/>
  <p:tag name="IGUANATEXVERSION" val="160"/>
  <p:tag name="LATEXADDIN" val="\documentclass{article}&#10;\usepackage{amsmath,xcolor,slashed}&#10;\pagestyle{empty}&#10;\begin{document}&#10;&#10;\begin{align*}&#10;k_T\sim \Lambda_{\rm QCD}&#10;\end{align*}&#10;&#10;\end{document}"/>
  <p:tag name="IGUANATEXSIZE" val="20"/>
  <p:tag name="IGUANATEXCURSOR" val="13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81"/>
  <p:tag name="OUTPUTTYPE" val="PDF"/>
  <p:tag name="IGUANATEXVERSION" val="160"/>
  <p:tag name="LATEXADDIN" val="\documentclass{article}&#10;\usepackage{amsmath,xcolor,slashed}&#10;\pagestyle{empty}&#10;\begin{document}&#10;&#10;\begin{align*}&#10;x P^+ \sim Q \gg \Lambda_{\rm QCD}&#10;\end{align*}&#10;&#10;\end{document}"/>
  <p:tag name="IGUANATEXSIZE" val="20"/>
  <p:tag name="IGUANATEXCURSOR" val="144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3"/>
  <p:tag name="ORIGINALWIDTH" val="233"/>
  <p:tag name="OUTPUTTYPE" val="PDF"/>
  <p:tag name="IGUANATEXVERSION" val="160"/>
  <p:tag name="LATEXADDIN" val="\documentclass{article}&#10;\usepackage{amsmath,xcolor,slashed}&#10;\pagestyle{empty}&#10;\begin{document}&#10;&#10;\begin{align*}&#10;S_{\rm pert}&amp;\left(\mu_i,\mu_f,\zeta_i,\zeta_f\right)= \int_{\mu_{i}}^{\mu_f} \frac{d\mu'}{\mu'}\left[ \gamma^{V}+\Gamma_{\rm cusp}\,\ln\left(\frac{\zeta_f}{{\mu'}^2}\right) \right] \\&#10;    &amp;+D(b;\mu_i)\ln\left(\frac{\zeta_f}{\zeta_i}\right)&#10;\end{align*}&#10;&#10;\end{document}"/>
  <p:tag name="IGUANATEXSIZE" val="12"/>
  <p:tag name="IGUANATEXCURSOR" val="38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33"/>
  <p:tag name="OUTPUTTYPE" val="PDF"/>
  <p:tag name="IGUANATEXVERSION" val="160"/>
  <p:tag name="LATEXADDIN" val="\documentclass{article}&#10;\usepackage{amsmath,amssymb,xcolor,slashed}&#10;\pagestyle{empty}&#10;\begin{document}&#10;&#10;\begin{align*}&#10;\mu \frac{d}{d \nu}{\ln G}(Q,\mu,\nu) &amp;= \gamma^q_G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69"/>
  <p:tag name="OUTPUTTYPE" val="PDF"/>
  <p:tag name="IGUANATEXVERSION" val="160"/>
  <p:tag name="LATEXADDIN" val="\documentclass{article}&#10;\usepackage{amsmath,xcolor,slashed}&#10;\pagestyle{empty}&#10;\begin{document}&#10;&#10;\begin{align*}&#10;S_{\rm NP}^D\left(z,b,Q_0,Q\right)&#10;\end{align*}&#10;&#10;\end{document}"/>
  <p:tag name="IGUANATEXSIZE" val="12"/>
  <p:tag name="IGUANATEXCURSOR" val="174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70"/>
  <p:tag name="OUTPUTTYPE" val="PDF"/>
  <p:tag name="IGUANATEXVERSION" val="160"/>
  <p:tag name="LATEXADDIN" val="\documentclass{article}&#10;\usepackage{amsmath,xcolor,slashed}&#10;\pagestyle{empty}&#10;\begin{document}&#10;&#10;\begin{align*}&#10;S_{\rm NP}^f\left(x,b,Q_0,Q\right)&#10;\end{align*}&#10;&#10;\end{document}"/>
  <p:tag name="IGUANATEXSIZE" val="12"/>
  <p:tag name="IGUANATEXCURSOR" val="13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2"/>
  <p:tag name="ORIGINALWIDTH" val="85"/>
  <p:tag name="OUTPUTTYPE" val="PDF"/>
  <p:tag name="IGUANATEXVERSION" val="160"/>
  <p:tag name="LATEXADDIN" val="\documentclass{article}&#10;\usepackage{amsmath,amssymb,xcolor,slashed}&#10;\pagestyle{empty}&#10;\begin{document}&#10;&#10;\begin{align*}&#10;x P^+ \gg k_T \gtrsim \Lambda_{\rm QCD}&#10;\end{align*}&#10;&#10;\end{document}"/>
  <p:tag name="IGUANATEXSIZE" val="20"/>
  <p:tag name="IGUANATEXCURSOR" val="44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00"/>
  <p:tag name="OUTPUTTYPE" val="PDF"/>
  <p:tag name="IGUANATEXVERSION" val="160"/>
  <p:tag name="LATEXADDIN" val="\documentclass{article}&#10;\usepackage{amsmath,amssymb,xcolor,slashed}&#10;\pagestyle{empty}&#10;\begin{document}&#10;&#10;\begin{align*}&#10;    U_{\mathrm{NG}}^{k}\left(\mu_{cs}, \mu_{j}\right) = \exp \left[-C_{A} C_{k} \frac{\pi^{2}}{3} u^{2} \frac{1+(a u)^{2}}{1+(b u)^{c}}\right],&#10;\end{align*}&#10;&#10;\end{document}"/>
  <p:tag name="IGUANATEXSIZE" val="16"/>
  <p:tag name="IGUANATEXCURSOR" val="274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7"/>
  <p:tag name="ORIGINALWIDTH" val="165"/>
  <p:tag name="OUTPUTTYPE" val="PDF"/>
  <p:tag name="IGUANATEXVERSION" val="160"/>
  <p:tag name="LATEXADDIN" val="\documentclass{article}&#10;\usepackage{amsmath,amssymb,xcolor,slashed}&#10;\pagestyle{empty}&#10;\begin{document}&#10;&#10;\begin{align*}&#10;    \frac{d}{d \ln{\mu}}F\left(b,\mu,\nu\right) &amp;= \gamma_F^\mu(\mu,...) F\left(b,\mu,\nu\right)\,,&#10;    \\&#10;    \frac{d}{d \ln{\nu}}F\left(b,\mu,\nu\right) &amp;= \gamma_F^\nu(b,\mu) F\left(b,\mu,\nu\right)\,,&#10;\end{align*}&#10;&#10;\end{document}"/>
  <p:tag name="IGUANATEXSIZE" val="18"/>
  <p:tag name="IGUANATEXCURSOR" val="33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237"/>
  <p:tag name="OUTPUTTYPE" val="PDF"/>
  <p:tag name="IGUANATEXVERSION" val="160"/>
  <p:tag name="LATEXADDIN" val="\documentclass{article}&#10;\usepackage{amsmath,xcolor,slashed}&#10;\pagestyle{empty}&#10;\begin{document}&#10;&#10;\begin{align*}&#10;\mathcal{L}_{\rm QCD} = \sum_q \bar{\psi}\, i\slashed{D}\, \psi-\frac{1}{4}G_{\mu\nu}^A G^{A\, \mu\nu}+\mathcal{L}_{\rm gauge-fix}+\mathcal{L}_{\rm ghost}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55"/>
  <p:tag name="OUTPUTTYPE" val="PDF"/>
  <p:tag name="IGUANATEXVERSION" val="160"/>
  <p:tag name="LATEXADDIN" val="\documentclass{article}&#10;\usepackage{amsmath,xcolor,slashed}&#10;\pagestyle{empty}&#10;\begin{document}&#10;&#10;\begin{align*}&#10;\psi \rightarrow \psi_s+\psi_c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65"/>
  <p:tag name="OUTPUTTYPE" val="PDF"/>
  <p:tag name="IGUANATEXVERSION" val="160"/>
  <p:tag name="LATEXADDIN" val="\documentclass{article}&#10;\usepackage{amsmath,xcolor,slashed}&#10;\pagestyle{empty}&#10;\begin{document}&#10;&#10;\begin{align*}&#10;A^\mu \rightarrow A^\mu_s+A^\mu_c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8"/>
  <p:tag name="ORIGINALWIDTH" val="223"/>
  <p:tag name="OUTPUTTYPE" val="PDF"/>
  <p:tag name="IGUANATEXVERSION" val="160"/>
  <p:tag name="LATEXADDIN" val="\documentclass{article}&#10;\usepackage{amsmath,xcolor,slashed}&#10;\pagestyle{empty}&#10;\begin{document}&#10;&#10;\begin{align*}&#10;&amp; \mathcal{L}_{\rm SCET} = \bar{\psi}_s\, i\slashed{D}_s\, \psi_s-\frac{1}{4}G_{\mu\nu\, s}^A G^{A\,\mu\nu}_s \\&#10;&amp;+\bar{\xi}\frac{\slashed{\bar{n}}}{2}\left[in\cdot D+i \slashed{D}_{c\perp}\frac{1}{i\bar{n}\cdot D_c}i\slashed{D}_{c\perp}\right]\xi-\frac{1}{4}G_{\mu\nu\, c}^A G^{A\,\mu\nu}_c 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q_\perp&#10;\end{align*}&#10;&#10;\end{document}"/>
  <p:tag name="IGUANATEXSIZE" val="18"/>
  <p:tag name="IGUANATEXCURSOR" val="11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33"/>
  <p:tag name="OUTPUTTYPE" val="PDF"/>
  <p:tag name="IGUANATEXVERSION" val="160"/>
  <p:tag name="LATEXADDIN" val="\documentclass{article}&#10;\usepackage{amsmath,amssymb,xcolor,slashed}&#10;\pagestyle{empty}&#10;\begin{document}&#10;&#10;\begin{align*}&#10;\mu \frac{d}{d \mu}{\ln F}(Q,\mu,\nu) &amp;= \gamma^q_F(Q,\mu,\nu)&#10;\end{align*}&#10;&#10;\end{document}"/>
  <p:tag name="IGUANATEXSIZE" val="16"/>
  <p:tag name="IGUANATEXCURSOR" val="17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37"/>
  <p:tag name="OUTPUTTYPE" val="PDF"/>
  <p:tag name="IGUANATEXVERSION" val="160"/>
  <p:tag name="LATEXADDIN" val="\documentclass{article}&#10;\usepackage{amsmath,amssymb,xcolor,slashed}&#10;\pagestyle{empty}&#10;\begin{document}&#10;&#10;\begin{align*}&#10;b \sim 1/q_T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1"/>
  <p:tag name="OUTPUTTYPE" val="PDF"/>
  <p:tag name="IGUANATEXVERSION" val="160"/>
  <p:tag name="LATEXADDIN" val="\documentclass{article}&#10;\usepackage{amsmath,amssymb,xcolor,slashed}&#10;\pagestyle{empty}&#10;\begin{document}&#10;&#10;\begin{align*}&#10;Q \gg q_T \gtrsim \Lambda_{\rm QCD}&#10;\end{align*}&#10;&#10;\end{document}"/>
  <p:tag name="IGUANATEXSIZE" val="18"/>
  <p:tag name="IGUANATEXCURSOR" val="13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2"/>
  <p:tag name="OUTPUTTYPE" val="PDF"/>
  <p:tag name="IGUANATEXVERSION" val="160"/>
  <p:tag name="LATEXADDIN" val="\documentclass{article}&#10;\usepackage{amsmath,amssymb,xcolor,slashed}&#10;\pagestyle{empty}&#10;\begin{document}&#10;&#10;\begin{align*}&#10;F \in \left\{H, 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8"/>
  <p:tag name="OUTPUTTYPE" val="PDF"/>
  <p:tag name="IGUANATEXVERSION" val="160"/>
  <p:tag name="LATEXADDIN" val="\documentclass{article}&#10;\usepackage{amsmath,amssymb,xcolor,slashed}&#10;\pagestyle{empty}&#10;\begin{document}&#10;&#10;\begin{align*}&#10;G \in \left\{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1"/>
  <p:tag name="OUTPUTTYPE" val="PDF"/>
  <p:tag name="IGUANATEXVERSION" val="160"/>
  <p:tag name="LATEXADDIN" val="\documentclass{article}&#10;\usepackage{amsmath,amssymb,xcolor,slashed}&#10;\pagestyle{empty}&#10;\begin{document}&#10;&#10;\begin{align*}&#10;Q \gg q_T \gtrsim \Lambda_{\rm QCD}&#10;\end{align*}&#10;&#10;\end{document}"/>
  <p:tag name="IGUANATEXSIZE" val="18"/>
  <p:tag name="IGUANATEXCURSOR" val="13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q_\perp&#10;\end{align*}&#10;&#10;\end{document}"/>
  <p:tag name="IGUANATEXSIZE" val="18"/>
  <p:tag name="IGUANATEXCURSOR" val="11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37"/>
  <p:tag name="OUTPUTTYPE" val="PDF"/>
  <p:tag name="IGUANATEXVERSION" val="160"/>
  <p:tag name="LATEXADDIN" val="\documentclass{article}&#10;\usepackage{amsmath,amssymb,xcolor,slashed}&#10;\pagestyle{empty}&#10;\begin{document}&#10;&#10;\begin{align*}&#10;b \sim 1/q_T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49"/>
  <p:tag name="OUTPUTTYPE" val="PDF"/>
  <p:tag name="IGUANATEXVERSION" val="160"/>
  <p:tag name="LATEXADDIN" val="\documentclass{article}&#10;\usepackage{amsmath,amssymb,xcolor,slashed}&#10;\pagestyle{empty}&#10;\begin{document}&#10;&#10;\begin{align*}&#10;\psi(\mathbf{r}, t) \rightarrow \psi(\mathbf{r}, t) \exp \left( i q \int_\mathcal{C} \mathbf{A} \cdot d\mathbf{r} 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0"/>
  <p:tag name="ORIGINALWIDTH" val="193"/>
  <p:tag name="OUTPUTTYPE" val="PDF"/>
  <p:tag name="IGUANATEXVERSION" val="160"/>
  <p:tag name="LATEXADDIN" val="\documentclass{article}&#10;\usepackage{amsmath,amssymb,xcolor,slashed}&#10;\pagestyle{empty}&#10;\begin{document}&#10;&#10;\begin{align*}&#10;\mathcal{U}^{\bar{n}}\left(0, \xi^-\right) = \mathcal{P} \exp\left[-ig\int_{0}^{\xi^-} d \bar{n}\cdot x \, n\cdot A(x) \right]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7"/>
  <p:tag name="ORIGINALWIDTH" val="223"/>
  <p:tag name="OUTPUTTYPE" val="PDF"/>
  <p:tag name="IGUANATEXVERSION" val="160"/>
  <p:tag name="LATEXADDIN" val="\documentclass{article}&#10;\usepackage{amsmath,amssymb,xcolor,slashed}&#10;\pagestyle{empty}&#10;\begin{document}&#10;&#10;\begin{align*}&#10;\Phi_{q/p}\left(x, \mathbf{k}_\perp, \mathbf{S}, \mu, \zeta\right) &amp; = f_{1\, q/p} \left(x, k_\perp,\mu, \zeta\right) \\&#10;&amp; - \frac{\epsilon_\perp^{\rho \sigma}k_{\perp \rho} S_{\perp \sigma}}{M}f_{1T\, q/p}^\perp \left(x, k_\perp,\mu, \zeta\right)&#10;\end{align*}&#10;&#10;\end{document}"/>
  <p:tag name="IGUANATEXSIZE" val="16"/>
  <p:tag name="IGUANATEXCURSOR" val="395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287"/>
  <p:tag name="OUTPUTTYPE" val="PDF"/>
  <p:tag name="IGUANATEXVERSION" val="160"/>
  <p:tag name="LATEXADDIN" val="\documentclass{article}&#10;\usepackage{amsmath,amssymb,xcolor,slashed}&#10;\pagestyle{empty}&#10;\begin{document}&#10;&#10;\begin{align*}&#10;    U\left(\mu_i,\mu;\zeta\right) = \exp\left[\int_{\mu_i}^{\mu} \frac{d\mu'}{\mu'}\gamma_\mu\left(\mu',\zeta\right)\right]\,,&#10;    Z\left(b,\mu_i,\mu;\zeta\right) = \left(\frac{\zeta}{\zeta_i}\right)^{\gamma_\zeta\left(b,\mu_i\right)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386"/>
  <p:tag name="OUTPUTTYPE" val="PDF"/>
  <p:tag name="IGUANATEXVERSION" val="160"/>
  <p:tag name="LATEXADDIN" val="\documentclass{article}&#10;\usepackage{amsmath,amssymb,xcolor,slashed}&#10;\pagestyle{empty}&#10;\begin{document}&#10;&#10;\begin{align*}&#10;    F_{\rm UU}\left(x,z,\mathbf{P}_{h\perp}\right) = H_{\rm DIS}\left(Q,\mu\right) \sum_q e_q^2 \int \frac{b db}{2\pi} J_0 \left(\frac{b\, P_{h\perp}}{z}\right)f_{1\, q/p}\left(x,b,\mu,\zeta_1\right)\, D_{1\, h/q}\left(z,b,\mu,\zeta_2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422"/>
  <p:tag name="OUTPUTTYPE" val="PDF"/>
  <p:tag name="IGUANATEXVERSION" val="160"/>
  <p:tag name="LATEXADDIN" val="\documentclass{article}&#10;\usepackage{amsmath,amssymb,xcolor,slashed}&#10;\pagestyle{empty}&#10;\begin{document}&#10;&#10;\begin{align*}&#10;    F_{\rm UT}^{\sin{\phi_h-\phi_s}}\left(x,z,\mathbf{P}_{h\perp}\right) = H_{\rm DIS}\left(Q,\mu\right) \sum_q e_q^2 \int \frac{b^2 db}{2\pi} J_1 \left(\frac{b\, P_{h\perp}}{z}\right)f_{1 T\, q/p}^{\perp}\left(x,b,\mu,\zeta_1\right)\, D_{1\, h/q}\left(z,b,\mu,\zeta_2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4"/>
  <p:tag name="ORIGINALWIDTH" val="325"/>
  <p:tag name="OUTPUTTYPE" val="PDF"/>
  <p:tag name="IGUANATEXVERSION" val="160"/>
  <p:tag name="LATEXADDIN" val="\documentclass{article}&#10;\usepackage{amsmath,amssymb,xcolor,slashed}&#10;\pagestyle{empty}&#10;\begin{document}&#10;&#10;\begin{align*}&#10;f_{1\, q/p} \left(x, b,\mu, \zeta\right) &amp; = \left[C \otimes f\right] \left(x, b,\mu_i, \zeta_i\right)\, U\left(\mu_i,\mu;\zeta\right)\, Z\left(b,\zeta_i,\zeta;\mu_i\right)\, U_{\rm NP}^{f}\left(x,b,\zet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353"/>
  <p:tag name="OUTPUTTYPE" val="PDF"/>
  <p:tag name="IGUANATEXVERSION" val="160"/>
  <p:tag name="LATEXADDIN" val="\documentclass{article}&#10;\usepackage{amsmath,amssymb,xcolor,slashed}&#10;\pagestyle{empty}&#10;\begin{document}&#10;&#10;\begin{align*}&#10;D_{1\, h/q} \left(z, b,\mu, \zeta\right) &amp; = \frac{1}{z^2} \left[\hat{C}\otimes D\right] \left(z, b,\mu_i, \zeta_i\right) \, U\left(\mu_i,\mu;\zeta\right)\, Z\left(b,\zeta_i,\zeta;\mu_i\right)\, U_{\rm NP}^D\left(z,b,\zeta\right)\,.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33"/>
  <p:tag name="OUTPUTTYPE" val="PDF"/>
  <p:tag name="IGUANATEXVERSION" val="160"/>
  <p:tag name="LATEXADDIN" val="\documentclass{article}&#10;\usepackage{amsmath,amssymb,xcolor,slashed}&#10;\pagestyle{empty}&#10;\begin{document}&#10;&#10;\begin{align*}&#10;\ln\left(\frac{Q}{\mu}\right)&#10;\end{align*}&#10;&#10;\end{document}"/>
  <p:tag name="IGUANATEXSIZE" val="18"/>
  <p:tag name="IGUANATEXCURSOR" val="11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422"/>
  <p:tag name="OUTPUTTYPE" val="PDF"/>
  <p:tag name="IGUANATEXVERSION" val="160"/>
  <p:tag name="LATEXADDIN" val="\documentclass{article}&#10;\usepackage{amsmath,amssymb,xcolor,slashed}&#10;\pagestyle{empty}&#10;\begin{document}&#10;&#10;\begin{align*}&#10;    F_{\rm UT}^{\sin{\phi_h-\phi_s}}\left(x,z,\mathbf{P}_{h\perp}\right) = H_{\rm DIS}\left(Q,\mu\right) \sum_q e_q^2 \int \frac{b^2 db}{2\pi} J_1 \left(\frac{b\, P_{h\perp}}{z}\right)f_{1 T\, q/p}^{\perp}\left(x,b,\mu,\zeta_1\right)\, D_{1\, h/q}\left(z,b,\mu,\zeta_2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355"/>
  <p:tag name="OUTPUTTYPE" val="PDF"/>
  <p:tag name="IGUANATEXVERSION" val="160"/>
  <p:tag name="LATEXADDIN" val="\documentclass{article}&#10;\usepackage{amsmath,amssymb,xcolor,slashed}&#10;\pagestyle{empty}&#10;\begin{document}&#10;&#10;\begin{align*}&#10;    f_{1T,q/p}^{\perp} (x, b,\mu,\zeta) = \Big[\bar{C} \otimes T_{F}\Big]_{q/p} \left(x, b,\mu_i, \zeta_i\right)\, U\left(\mu_i,\mu;\zeta\right)\, Z\left(b,\zeta_i,\zeta;\mu_i\right)\, U_{\rm NP}^{f_{1T}^\perp}\left(x,b,\zet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61"/>
  <p:tag name="ORIGINALWIDTH" val="179"/>
  <p:tag name="OUTPUTTYPE" val="PDF"/>
  <p:tag name="IGUANATEXVERSION" val="160"/>
  <p:tag name="LATEXADDIN" val="\documentclass{article}&#10;\usepackage{amsmath,amssymb,xcolor,slashed}&#10;\pagestyle{empty}&#10;\begin{document}&#10;&#10;\begin{align*}&#10;    T_{F\, q/p}(x,x,\mu_0) = \mathcal{N}_q(x)f_{q/p}(x,\mu_0)&#10;\end{align*}&#10;\begin{align*}&#10;    \mathcal{N}_q(x) = N_q\frac{\left( \alpha_q+\beta_q \right)^{\left( \alpha_q+\beta_q \right)}}{\alpha_q^{\alpha_q} \beta_q^{\beta_q}}x^{\alpha_q}(1-x)^{\beta_q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91"/>
  <p:tag name="OUTPUTTYPE" val="PDF"/>
  <p:tag name="IGUANATEXVERSION" val="160"/>
  <p:tag name="LATEXADDIN" val="\documentclass{article}&#10;\usepackage{amsmath,amssymb,xcolor,slashed}&#10;\pagestyle{empty}&#10;\begin{document}&#10;&#10;\begin{align*}&#10;&#9;U_{\rm NP}^{f_{1T}^\perp}\left(x, b, \zeta\right) = g_1^{f_{1T}^\perp}b^2+\frac{g_2}{4}\ln\left(\frac{\zeta}{\zeta_0}\right)\ln\left(\frac{b}{b_*}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9"/>
  <p:tag name="OUTPUTTYPE" val="PDF"/>
  <p:tag name="IGUANATEXVERSION" val="160"/>
  <p:tag name="LATEXADDIN" val="\documentclass{article}&#10;\usepackage{amsmath,amssymb,xcolor,slashed}&#10;\pagestyle{empty}&#10;\begin{document}&#10;&#10;\begin{align*}&#10;X&#10;\end{align*}&#10;&#10;\end{document}"/>
  <p:tag name="IGUANATEXSIZE" val="16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9"/>
  <p:tag name="OUTPUTTYPE" val="PDF"/>
  <p:tag name="IGUANATEXVERSION" val="160"/>
  <p:tag name="LATEXADDIN" val="\documentclass{article}&#10;\usepackage{amsmath,amssymb,xcolor,slashed}&#10;\pagestyle{empty}&#10;\begin{document}&#10;&#10;\begin{align*}&#10;X&#10;\end{align*}&#10;&#10;\end{document}"/>
  <p:tag name="IGUANATEXSIZE" val="16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21"/>
  <p:tag name="OUTPUTTYPE" val="PDF"/>
  <p:tag name="IGUANATEXVERSION" val="160"/>
  <p:tag name="LATEXADDIN" val="\documentclass{article}&#10;\usepackage{amsmath,amssymb,xcolor,slashed}&#10;\pagestyle{empty}&#10;\begin{document}&#10;&#10;\begin{align*}&#10;d\sigma\sim&#10;\end{align*}&#10;&#10;\end{document}"/>
  <p:tag name="IGUANATEXSIZE" val="16"/>
  <p:tag name="IGUANATEXCURSOR" val="13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4"/>
  <p:tag name="OUTPUTTYPE" val="PDF"/>
  <p:tag name="IGUANATEXVERSION" val="160"/>
  <p:tag name="LATEXADDIN" val="\documentclass{article}&#10;\usepackage{amsmath,amssymb,xcolor,slashed}&#10;\pagestyle{empty}&#10;\begin{document}&#10;&#10;\begin{align*}&#10;\dfrac{m^2}{Q^2}&#10;\end{align*}&#10;&#10;\end{document}"/>
  <p:tag name="IGUANATEXSIZE" val="16"/>
  <p:tag name="IGUANATEXCURSOR" val="13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3"/>
  <p:tag name="OUTPUTTYPE" val="PDF"/>
  <p:tag name="IGUANATEXVERSION" val="160"/>
  <p:tag name="LATEXADDIN" val="\documentclass{article}&#10;\usepackage{amsmath,amssymb,xcolor,slashed}&#10;\pagestyle{empty}&#10;\begin{document}&#10;&#10;\begin{align*}&#10;A^\#&#10;\end{align*}&#10;&#10;\end{document}"/>
  <p:tag name="IGUANATEXSIZE" val="16"/>
  <p:tag name="IGUANATEXCURSOR" val="122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96"/>
  <p:tag name="OUTPUTTYPE" val="PDF"/>
  <p:tag name="IGUANATEXVERSION" val="160"/>
  <p:tag name="LATEXADDIN" val="\documentclass{article}&#10;\usepackage{amsmath,xcolor,slashed}&#10;\pagestyle{empty}&#10;\begin{document}&#10;&#10;\begin{align*}&#10;R^A_i(x,Q) = \frac{f_{i/p}^A(x;Q)}{f_{i/p}(x;Q)}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48"/>
  <p:tag name="OUTPUTTYPE" val="PDF"/>
  <p:tag name="IGUANATEXVERSION" val="160"/>
  <p:tag name="LATEXADDIN" val="\documentclass{article}&#10;\usepackage{amsmath,amssymb,xcolor,slashed}&#10;\pagestyle{empty}&#10;\begin{document}&#10;&#10;\begin{align*}&#10;q_T \gtrsim \Lambda_{\rm QCD}&#10;\end{align*}&#10;&#10;\end{document}"/>
  <p:tag name="IGUANATEXSIZE" val="18"/>
  <p:tag name="IGUANATEXCURSOR" val="14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7"/>
  <p:tag name="ORIGINALWIDTH" val="247"/>
  <p:tag name="OUTPUTTYPE" val="PDF"/>
  <p:tag name="IGUANATEXVERSION" val="160"/>
  <p:tag name="LATEXADDIN" val="\documentclass{article}&#10;\usepackage{amsmath,xcolor,slashed}&#10;\pagestyle{empty}&#10;\begin{document}&#10;&#10;\begin{equation*}&#10;R_i^A(x,Q^2_0) = &#10;\left\{&#10;\begin{array}{ll}&#10;a_0 + a_1(x-x_a)^2  &amp; x \leq x_a \\&#10;b_0 + b_1x^\alpha + b_2x^{2\alpha} + b_3x^{3\alpha} &amp; x_a \leq x \leq x_e \\&#10;c_0 + \left(c_1-c_2x \right) \left(1-x\right)^{-\beta} &amp; x_e \leq x \leq 1,&#10;\end{array}&#10;\right.  &#10;\end{equatio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9"/>
  <p:tag name="OUTPUTTYPE" val="PDF"/>
  <p:tag name="IGUANATEXVERSION" val="160"/>
  <p:tag name="LATEXADDIN" val="\documentclass{article}&#10;\usepackage{amsmath,amssymb,xcolor,slashed}&#10;\pagestyle{empty}&#10;\begin{document}&#10;&#10;\begin{align*}&#10;X&#10;\end{align*}&#10;&#10;\end{document}"/>
  <p:tag name="IGUANATEXSIZE" val="16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9"/>
  <p:tag name="OUTPUTTYPE" val="PDF"/>
  <p:tag name="IGUANATEXVERSION" val="160"/>
  <p:tag name="LATEXADDIN" val="\documentclass{article}&#10;\usepackage{amsmath,amssymb,xcolor,slashed}&#10;\pagestyle{empty}&#10;\begin{document}&#10;&#10;\begin{align*}&#10;X&#10;\end{align*}&#10;&#10;\end{document}"/>
  <p:tag name="IGUANATEXSIZE" val="16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21"/>
  <p:tag name="OUTPUTTYPE" val="PDF"/>
  <p:tag name="IGUANATEXVERSION" val="160"/>
  <p:tag name="LATEXADDIN" val="\documentclass{article}&#10;\usepackage{amsmath,amssymb,xcolor,slashed}&#10;\pagestyle{empty}&#10;\begin{document}&#10;&#10;\begin{align*}&#10;d\sigma\sim&#10;\end{align*}&#10;&#10;\end{document}"/>
  <p:tag name="IGUANATEXSIZE" val="16"/>
  <p:tag name="IGUANATEXCURSOR" val="13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"/>
  <p:tag name="ORIGINALWIDTH" val="190"/>
  <p:tag name="OUTPUTTYPE" val="PDF"/>
  <p:tag name="IGUANATEXVERSION" val="160"/>
  <p:tag name="LATEXADDIN" val="\documentclass{article}&#10;\usepackage{amsmath,xcolor,slashed}&#10;\pagestyle{empty}&#10;\begin{document}&#10;&#10;\begin{eqnarray*}&#10;D_{i}^{h}(z,Q_{0})=\tilde{N}_{i}z^{\alpha_{i}}(1-z)^{\beta_{i}}\Big[1+\gamma_{i}(1-z)^{\delta_{i}}\Big]&#10;\end{eqnarray*}&#10;&#10;\end{document}"/>
  <p:tag name="IGUANATEXSIZE" val="14"/>
  <p:tag name="IGUANATEXCURSOR" val="23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3"/>
  <p:tag name="ORIGINALWIDTH" val="142"/>
  <p:tag name="OUTPUTTYPE" val="PDF"/>
  <p:tag name="IGUANATEXVERSION" val="160"/>
  <p:tag name="LATEXADDIN" val="\documentclass{article}&#10;\usepackage{amsmath,xcolor,slashed}&#10;\pagestyle{empty}&#10;\begin{document}&#10;&#10;\begin{eqnarray*}&#10;\tilde{N}_{i}&amp;\to&amp;\tilde{N}_{i}\Big[1+N_{i,1}(1-A^{N_{i,2}})\Big] \nonumber \\&#10;c_{i}&amp;\to&amp;c_{i}+c_{i,1}(1-A^{c_{i,2}})&#10;\end{eqnarray*}&#10;&#10;\end{document}"/>
  <p:tag name="IGUANATEXSIZE" val="14"/>
  <p:tag name="IGUANATEXCURSOR" val="247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k_T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56"/>
  <p:tag name="OUTPUTTYPE" val="PDF"/>
  <p:tag name="IGUANATEXVERSION" val="160"/>
  <p:tag name="LATEXADDIN" val="\documentclass{article}&#10;\usepackage{amsmath,amssymb,xcolor,slashed}&#10;\pagestyle{empty}&#10;\begin{document}&#10;&#10;\begin{align*}&#10;\sigma_{\rm Heavy}/\sigma_{\rm Light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164"/>
  <p:tag name="OUTPUTTYPE" val="PDF"/>
  <p:tag name="IGUANATEXVERSION" val="160"/>
  <p:tag name="LATEXADDIN" val="\documentclass{article}&#10;\usepackage{amsmath,xcolor,slashed}&#10;\pagestyle{empty}&#10;\begin{document}&#10;&#10;\begin{align*}&#10;R_A^h = \frac{d\sigma_A^h/\mathcal{PS}\, d^2P_{h\perp}}{d\sigma_A/\mathcal{PS}}\frac{d\sigma_D/\mathcal{PS}}{d\sigma_D^h/\mathcal{PS}\, d^2P_{h\perp}}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44"/>
  <p:tag name="OUTPUTTYPE" val="PDF"/>
  <p:tag name="IGUANATEXVERSION" val="160"/>
  <p:tag name="LATEXADDIN" val="\documentclass{article}&#10;\usepackage{amsmath,xcolor,slashed}&#10;\pagestyle{empty}&#10;\begin{document}&#10;&#10;\begin{align*}&#10;\frac{d\sigma_A^h}{\mathcal{PS}\, d^2P_{h\perp}}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29"/>
  <p:tag name="OUTPUTTYPE" val="PDF"/>
  <p:tag name="IGUANATEXVERSION" val="160"/>
  <p:tag name="LATEXADDIN" val="\documentclass{article}&#10;\usepackage{amsmath,amssymb,xcolor,slashed}&#10;\pagestyle{empty}&#10;\begin{document}&#10;&#10;\begin{align*}&#10;f(x,q_T,\mu) \sim \left[C\otimes f\right](x,q_T,\mu)&#10;\end{align*}&#10;&#10;\end{document}"/>
  <p:tag name="IGUANATEXSIZE" val="18"/>
  <p:tag name="IGUANATEXCURSOR" val="15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8"/>
  <p:tag name="OUTPUTTYPE" val="PDF"/>
  <p:tag name="IGUANATEXVERSION" val="160"/>
  <p:tag name="LATEXADDIN" val="\documentclass{article}&#10;\usepackage{amsmath,xcolor,slashed}&#10;\pagestyle{empty}&#10;\begin{document}&#10;&#10;\begin{align*}&#10;\frac{d\sigma_A}{\mathcal{PS}}&#10;\end{align*}&#10;&#10;\end{document}"/>
  <p:tag name="IGUANATEXSIZE" val="14"/>
  <p:tag name="IGUANATEXCURSOR" val="14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121"/>
  <p:tag name="OUTPUTTYPE" val="PDF"/>
  <p:tag name="IGUANATEXVERSION" val="160"/>
  <p:tag name="LATEXADDIN" val="\documentclass{article}&#10;\usepackage{amsmath,xcolor,slashed}&#10;\pagestyle{empty}&#10;\begin{document}&#10;&#10;\begin{align*}&#10;R_{\rm AB} = \frac{d\sigma_A}{d\mathcal{PS}\, d^2q_\perp}\frac{d\mathcal{PS}\, d^2q_\perp}{d\sigma_B}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7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q_\perp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11"/>
  <p:tag name="OUTPUTTYPE" val="PDF"/>
  <p:tag name="IGUANATEXVERSION" val="160"/>
  <p:tag name="LATEXADDIN" val="\documentclass{article}&#10;\usepackage{amsmath,xcolor,slashed}&#10;\pagestyle{empty}&#10;\begin{document}&#10;&#10;\begin{align*}&#10;\pi^+,\, \pi^-,\, \pi^0,\, K^+,\, K^-,\, K^0&#10;\end{align*}&#10;&#10;\end{document}"/>
  <p:tag name="IGUANATEXSIZE" val="14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30"/>
  <p:tag name="OUTPUTTYPE" val="PDF"/>
  <p:tag name="IGUANATEXVERSION" val="160"/>
  <p:tag name="LATEXADDIN" val="\documentclass{article}&#10;\usepackage{amsmath,xcolor,slashed}&#10;\pagestyle{empty}&#10;\begin{document}&#10;&#10;\begin{align*}&#10;\pi^+,\, \pi^-&#10;\end{align*}&#10;&#10;\end{document}"/>
  <p:tag name="IGUANATEXSIZE" val="14"/>
  <p:tag name="IGUANATEXCURSOR" val="12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133"/>
  <p:tag name="OUTPUTTYPE" val="PDF"/>
  <p:tag name="IGUANATEXVERSION" val="160"/>
  <p:tag name="LATEXADDIN" val="\documentclass{article}&#10;\usepackage{amsmath,amssymb,xcolor,slashed}&#10;\pagestyle{empty}&#10;\begin{document}&#10;&#10;\begin{align*}&#10;\mu \frac{d}{d \nu}{\ln G}(Q,\mu,\nu) &amp;= \gamma^q_G(Q,\mu,\nu)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3"/>
  <p:tag name="ORIGINALWIDTH" val="133"/>
  <p:tag name="OUTPUTTYPE" val="PDF"/>
  <p:tag name="IGUANATEXVERSION" val="160"/>
  <p:tag name="LATEXADDIN" val="\documentclass{article}&#10;\usepackage{amsmath,amssymb,xcolor,slashed}&#10;\pagestyle{empty}&#10;\begin{document}&#10;&#10;\begin{align*}&#10;\mu \frac{d}{d \mu}{\ln F}(Q,\mu,\nu) &amp;= \gamma^q_F(Q,\mu,\nu)&#10;\end{align*}&#10;&#10;\end{document}"/>
  <p:tag name="IGUANATEXSIZE" val="16"/>
  <p:tag name="IGUANATEXCURSOR" val="17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72"/>
  <p:tag name="OUTPUTTYPE" val="PDF"/>
  <p:tag name="IGUANATEXVERSION" val="160"/>
  <p:tag name="LATEXADDIN" val="\documentclass{article}&#10;\usepackage{amsmath,amssymb,xcolor,slashed}&#10;\pagestyle{empty}&#10;\begin{document}&#10;&#10;\begin{align*}&#10;F \in \left\{H, 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58"/>
  <p:tag name="OUTPUTTYPE" val="PDF"/>
  <p:tag name="IGUANATEXVERSION" val="160"/>
  <p:tag name="LATEXADDIN" val="\documentclass{article}&#10;\usepackage{amsmath,amssymb,xcolor,slashed}&#10;\pagestyle{empty}&#10;\begin{document}&#10;&#10;\begin{align*}&#10;G \in \left\{f, D, S\right\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357"/>
  <p:tag name="OUTPUTTYPE" val="PDF"/>
  <p:tag name="IGUANATEXVERSION" val="160"/>
  <p:tag name="LATEXADDIN" val="\documentclass{article}&#10;\usepackage{amsmath,xcolor,slashed}&#10;\pagestyle{empty}&#10;\begin{document}&#10;&#10;\begin{align*}&#10;\frac{d\sigma}{d\mathcal{PS}\, d^2P_{h\perp}} = \sigma_0\,H(Q;\mu) \sum_q e_q^2 \int \frac{bdb}{2\pi}J_0\left(\frac{b P_{h\perp}}{z}\right)f_{q/N}^A\left(x,b;\mu,\zeta_1\right)\,D_{h/q}^A\left(z,b;\mu,\zeta_2\right)&#10;\end{align*}&#10;&#10;\end{document}"/>
  <p:tag name="IGUANATEXSIZE" val="16"/>
  <p:tag name="IGUANATEXCURSOR" val="3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4"/>
  <p:tag name="ORIGINALWIDTH" val="36"/>
  <p:tag name="OUTPUTTYPE" val="PDF"/>
  <p:tag name="IGUANATEXVERSION" val="160"/>
  <p:tag name="LATEXADDIN" val="\documentclass{article}&#10;\usepackage{amsmath,amssymb,xcolor,slashed}&#10;\pagestyle{empty}&#10;\begin{document}&#10;&#10;\begin{align*}&#10;\ln\left(\frac{q_T}{\mu}\right)&#10;\end{align*}&#10;&#10;\end{document}"/>
  <p:tag name="IGUANATEXSIZE" val="18"/>
  <p:tag name="IGUANATEXCURSOR" val="142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2"/>
  <p:tag name="ORIGINALWIDTH" val="381"/>
  <p:tag name="OUTPUTTYPE" val="PDF"/>
  <p:tag name="IGUANATEXVERSION" val="160"/>
  <p:tag name="LATEXADDIN" val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287"/>
  <p:tag name="OUTPUTTYPE" val="PDF"/>
  <p:tag name="IGUANATEXVERSION" val="160"/>
  <p:tag name="LATEXADDIN" val="\documentclass{article}&#10;\usepackage{amsmath,amssymb,xcolor,slashed}&#10;\pagestyle{empty}&#10;\begin{document}&#10;&#10;\begin{align*}&#10;    U\left(\mu_i,\mu;\zeta\right) = \exp\left[\int_{\mu_i}^{\mu} \frac{d\mu'}{\mu'}\gamma_\mu\left(\mu',\zeta\right)\right]\,,&#10;    Z\left(b,\mu_i,\mu;\zeta\right) = \left(\frac{\zeta}{\zeta_i}\right)^{\gamma_\zeta\left(b,\mu_i\right)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64"/>
  <p:tag name="ORIGINALWIDTH" val="271"/>
  <p:tag name="OUTPUTTYPE" val="PDF"/>
  <p:tag name="IGUANATEXVERSION" val="160"/>
  <p:tag name="LATEXADDIN" val="\documentclass{article}&#10;\usepackage{amsmath,amssymb,xcolor,slashed}&#10;\pagestyle{empty}&#10;\begin{document}&#10;&#10;\begin{align*}&#10;U_{\rm NP}^{f^A}(x,b,\zeta) &amp; = U_{\rm NP}^{f}(x,b,\zeta) \exp\left\{-g_q^A\,\left(A^{1/3}-1\right)\,b^2 \left(\frac{\zeta_A}{\zeta}\right)^\Gamma\right\}\\&#10;U_{\rm NP}^{D^A}(x,b,\zeta) &amp; = U_{\rm NP}^{D}(x,b,\zeta) \exp\left\{-g_h^A\,\left(A^{1/3}-1\right)\,\frac{b^2}{z^2} \left(\frac{\zeta_A}{\zeta}\right)^\Gamma\right\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"/>
  <p:tag name="ORIGINALWIDTH" val="248"/>
  <p:tag name="OUTPUTTYPE" val="PDF"/>
  <p:tag name="IGUANATEXVERSION" val="160"/>
  <p:tag name="LATEXADDIN" val="\documentclass{article}&#10;\usepackage{amsmath,amssymb,xcolor,slashed}&#10;\pagestyle{empty}&#10;\begin{document}&#10;&#10;\begin{align*}&#10;D_i^{\pi^+}\!(z,\mu_0) =&#10;\frac{N_i z^{\alpha_i}(1-z)^{\beta_i} [1+\gamma_i (1-z)^{\delta_i}] }&#10;{B[2+\alpha_i,\beta_i+1]+\gamma_i B[2+\alpha_i,\beta_i+\delta_i+1]}\;.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3"/>
  <p:tag name="ORIGINALWIDTH" val="142"/>
  <p:tag name="OUTPUTTYPE" val="PDF"/>
  <p:tag name="IGUANATEXVERSION" val="160"/>
  <p:tag name="LATEXADDIN" val="\documentclass{article}&#10;\usepackage{amsmath,amssymb,xcolor,slashed}&#10;\pagestyle{empty}&#10;\begin{document}&#10;&#10;\begin{eqnarray*}&#10;\tilde{N}_{i}&amp;\to&amp;\tilde{N}_{i}\Big[1+N_{i,1}(1-A^{N_{i,2}})\Big] \nonumber \\&#10;c_{i}&amp;\to&amp;c_{i}+c_{i,1}(1-A^{c_{i,2}})&#10;\end{eqnarray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200"/>
  <p:tag name="OUTPUTTYPE" val="PDF"/>
  <p:tag name="IGUANATEXVERSION" val="160"/>
  <p:tag name="LATEXADDIN" val="\documentclass{article}&#10;\usepackage{amsmath,amssymb,xcolor,slashed}&#10;\pagestyle{empty}&#10;\begin{document}&#10;&#10;\begin{align*}&#10;    \mathbf{p} =  \left\{N_{q1}\,, N_{q2}\,, \gamma_{q1}\,, \gamma_{q2}\,, \delta_{q1}\,, \delta_{q2}\,, g_q^A\,, g_h^A\,, \Gamma\right\}\,,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2"/>
  <p:tag name="ORIGINALWIDTH" val="381"/>
  <p:tag name="OUTPUTTYPE" val="PDF"/>
  <p:tag name="IGUANATEXVERSION" val="160"/>
  <p:tag name="LATEXADDIN" val="\documentclass{article}&#10;\usepackage{amsmath,amssymb,xcolor,slashed}&#10;\pagestyle{empty}&#10;\begin{document}&#10;&#10;\begin{align*}&#10;f_{1\, q/A} \left(x, b,\mu, \zeta\right) &amp; = \left[C \otimes f\right]_{q/A} \left(x, b,\mu_i, \zeta_i\right)\, U\left(\mu_i,\mu;\zeta\right)\, Z\left(b,\zeta_i,\zeta;\mu_i\right)\, U_{\rm NP}^{f^A}\left(x,b,\zeta,A\right) \\&#10;D_{1\, h/q}^A \left(z, b,\mu, \zeta\right) &amp; = \frac{1}{z^2} \left[\hat{C}\otimes D^A\right]_{h/q}\left(z, b,\mu_i, \zeta_i\right) \, U\left(\mu_i,\mu;\zeta\right)\, Z\left(b,\zeta_i,\zeta;\mu_i\right)\, U_{\rm NP}^{D^A}\left(z,b,\zeta,A\right)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11"/>
  <p:tag name="OUTPUTTYPE" val="PDF"/>
  <p:tag name="IGUANATEXVERSION" val="160"/>
  <p:tag name="LATEXADDIN" val="\documentclass{article}&#10;\usepackage{amsmath,xcolor,slashed}&#10;\pagestyle{empty}&#10;\begin{document}&#10;&#10;\begin{align*}&#10;R_i^A\left(x,Q_0^2\right) = \frac{f_{i/p}^A\left(x,Q_0^2\right)}{f_{i/p}\left(x,Q_0^2\right)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14"/>
  <p:tag name="OUTPUTTYPE" val="PDF"/>
  <p:tag name="IGUANATEXVERSION" val="160"/>
  <p:tag name="LATEXADDIN" val="\documentclass{article}&#10;\usepackage{amsmath,xcolor,slashed}&#10;\pagestyle{empty}&#10;\begin{document}&#10;&#10;\begin{align*}&#10;R^A_i\left(z,Q_0^2\right) = \frac{D_{h/i}^A\left(z,Q_0^2\right)}{D_{h/i}\left(z,Q_0^2\right)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84"/>
  <p:tag name="OUTPUTTYPE" val="PDF"/>
  <p:tag name="IGUANATEXVERSION" val="160"/>
  <p:tag name="LATEXADDIN" val="\documentclass{article}&#10;\usepackage{amsmath,amssymb,xcolor,slashed}&#10;\pagestyle{empty}&#10;\begin{document}&#10;&#10;\begin{align*}&#10;\mathcal{R}_{\pi^+/u}^{\rm Pb}\left(z,p_\perp,Q_0\right) = \frac{D_{\pi^+/u}^{\rm Pb}\left(z,p_\perp,Q_0,Q_0^2\right)}{D_{\pi^+/u}\left(z,p_\perp,Q_0,Q_0^2\right)}&#10;\end{align*}&#10;&#10;\end{document}"/>
  <p:tag name="IGUANATEXSIZE" val="16"/>
  <p:tag name="IGUANATEXCURSOR" val="0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"/>
  <p:tag name="ORIGINALWIDTH" val="7"/>
  <p:tag name="OUTPUTTYPE" val="PDF"/>
  <p:tag name="IGUANATEXVERSION" val="160"/>
  <p:tag name="LATEXADDIN" val="\documentclass{article}&#10;\usepackage{amsmath,amssymb,xcolor,slashed}&#10;\pagestyle{empty}&#10;\begin{document}&#10;&#10;\begin{align*}&#10;=&#10;\end{align*}&#10;&#10;\end{document}"/>
  <p:tag name="IGUANATEXSIZE" val="18"/>
  <p:tag name="IGUANATEXCURSOR" val="12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8"/>
  <p:tag name="ORIGINALWIDTH" val="184"/>
  <p:tag name="OUTPUTTYPE" val="PDF"/>
  <p:tag name="IGUANATEXVERSION" val="160"/>
  <p:tag name="LATEXADDIN" val="\documentclass{article}&#10;\usepackage{amsmath,amssymb,xcolor,slashed}&#10;\pagestyle{empty}&#10;\begin{document}&#10;&#10;\begin{align*}&#10;R_{u/p}^{\rm Pb}\left(x,k_\perp,Q_0\right) = \frac{f_{u/p}^{\rm{Pb}}\left(x,k_\perp,Q_0,Q_0^2\right)}{f_{u/p}\left(x,k_\perp,Q_0,Q_0,Q_0^2\right)}&#10;\end{align*}&#10;&#10;\end{document}"/>
  <p:tag name="IGUANATEXSIZE" val="16"/>
  <p:tag name="IGUANATEXCURSOR" val="265"/>
  <p:tag name="TRANSPARENCY" val="True"/>
  <p:tag name="LATEXENGINEID" val="0"/>
  <p:tag name="TEMPFOLDER" val="/Users/johnterry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48"/>
  <p:tag name="OUTPUTTYPE" val="PDF"/>
  <p:tag name="IGUANATEXVERSION" val="160"/>
  <p:tag name="LATEXADDIN" val="\documentclass{article}&#10;\usepackage{amsmath,xcolor,slashed}&#10;\pagestyle{empty}&#10;\begin{document}&#10;&#10;\begin{align*}&#10;\Delta \phi &gt; 2\pi/3&#10;\end{align*}&#10;&#10;\end{document}"/>
  <p:tag name="IGUANATEXSIZE" val="16"/>
  <p:tag name="IGUANATEXCURSOR" val="131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35"/>
  <p:tag name="OUTPUTTYPE" val="PDF"/>
  <p:tag name="IGUANATEXVERSION" val="160"/>
  <p:tag name="LATEXADDIN" val="\documentclass{article}&#10;\usepackage{amsmath,xcolor,slashed}&#10;\pagestyle{empty}&#10;\begin{document}&#10;&#10;\begin{align*}&#10;\Delta \phi \rightarrow \pi&#10;\end{align*}&#10;&#10;\end{document}"/>
  <p:tag name="IGUANATEXSIZE" val="16"/>
  <p:tag name="IGUANATEXCURSOR" val="13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6"/>
  <p:tag name="ORIGINALWIDTH" val="237"/>
  <p:tag name="OUTPUTTYPE" val="PDF"/>
  <p:tag name="IGUANATEXVERSION" val="160"/>
  <p:tag name="LATEXADDIN" val="\documentclass{article}&#10;\usepackage{amsmath,xcolor,slashed}&#10;\pagestyle{empty}&#10;\begin{document}&#10;&#10;\begin{align*}&#10;\mathcal{L}_{\rm QCD} = \sum_q \bar{\psi}\, i\slashed{D}\, \psi-\frac{1}{4}G_{\mu\nu}^A G^{A\, \mu\nu}+\mathcal{L}_{\rm gauge-fix}+\mathcal{L}_{\rm ghost}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55"/>
  <p:tag name="OUTPUTTYPE" val="PDF"/>
  <p:tag name="IGUANATEXVERSION" val="160"/>
  <p:tag name="LATEXADDIN" val="\documentclass{article}&#10;\usepackage{amsmath,xcolor,slashed}&#10;\pagestyle{empty}&#10;\begin{document}&#10;&#10;\begin{align*}&#10;\psi \rightarrow \psi_s+\psi_c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65"/>
  <p:tag name="OUTPUTTYPE" val="PDF"/>
  <p:tag name="IGUANATEXVERSION" val="160"/>
  <p:tag name="LATEXADDIN" val="\documentclass{article}&#10;\usepackage{amsmath,xcolor,slashed}&#10;\pagestyle{empty}&#10;\begin{document}&#10;&#10;\begin{align*}&#10;A^\mu \rightarrow A^\mu_s+A^\mu_c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8"/>
  <p:tag name="ORIGINALWIDTH" val="223"/>
  <p:tag name="OUTPUTTYPE" val="PDF"/>
  <p:tag name="IGUANATEXVERSION" val="160"/>
  <p:tag name="LATEXADDIN" val="\documentclass{article}&#10;\usepackage{amsmath,xcolor,slashed}&#10;\pagestyle{empty}&#10;\begin{document}&#10;&#10;\begin{align*}&#10;&amp; \mathcal{L}_{\rm SCET} = \bar{\psi}_s\, i\slashed{D}_s\, \psi_s-\frac{1}{4}G_{\mu\nu\, s}^A G^{A\,\mu\nu}_s \\&#10;&amp;+\bar{\xi}\frac{\slashed{\bar{n}}}{2}\left[in\cdot D+i \slashed{D}_{c\perp}\frac{1}{i\bar{n}\cdot D_c}i\slashed{D}_{c\perp}\right]\xi-\frac{1}{4}G_{\mu\nu\, c}^A G^{A\,\mu\nu}_c &#10;\end{align*}&#10;&#10;\end{document}"/>
  <p:tag name="IGUANATEXSIZE" val="18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3"/>
  <p:tag name="OUTPUTTYPE" val="PDF"/>
  <p:tag name="IGUANATEXVERSION" val="160"/>
  <p:tag name="LATEXADDIN" val="\documentclass{article}&#10;\usepackage{amsmath,xcolor,slashed}&#10;\pagestyle{empty}&#10;\begin{document}&#10;&#10;\begin{align*}&#10;k_{T_0}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9"/>
  <p:tag name="ORIGINALWIDTH" val="10"/>
  <p:tag name="OUTPUTTYPE" val="PDF"/>
  <p:tag name="IGUANATEXVERSION" val="160"/>
  <p:tag name="LATEXADDIN" val="\documentclass{article}&#10;\usepackage{amsmath,xcolor,slashed}&#10;\pagestyle{empty}&#10;\begin{document}&#10;&#10;\begin{align*}&#10;k_{T}&#10;\end{align*}&#10;&#10;\end{document}"/>
  <p:tag name="IGUANATEXSIZE" val="16"/>
  <p:tag name="IGUANATEXCURSOR" val="11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0"/>
  <p:tag name="ORIGINALWIDTH" val="118"/>
  <p:tag name="OUTPUTTYPE" val="PDF"/>
  <p:tag name="IGUANATEXVERSION" val="160"/>
  <p:tag name="LATEXADDIN" val="\documentclass{article}&#10;\usepackage{amsmath,xcolor,slashed}&#10;\pagestyle{empty}&#10;\begin{document}&#10;&#10;\begin{align*}&#10;  {\color{black} \textbf{soft}}:&amp;~~p_s^\mu\sim p_T\,(\delta\phi,\delta\phi,\delta\phi),&#10;\end{align*}&#10;&#10;\end{document}"/>
  <p:tag name="IGUANATEXSIZE" val="16"/>
  <p:tag name="IGUANATEXCURSOR" val="198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44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jet}}:&amp;~~p_{c_i}^\mu\sim p_T\,(R^2,1,R)_{n_i \bar n_i},&#10;\end{align*}&#10;&#10;\end{document}"/>
  <p:tag name="IGUANATEXSIZE" val="16"/>
  <p:tag name="IGUANATEXCURSOR" val="149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1"/>
  <p:tag name="ORIGINALWIDTH" val="212"/>
  <p:tag name="OUTPUTTYPE" val="PDF"/>
  <p:tag name="IGUANATEXVERSION" val="160"/>
  <p:tag name="LATEXADDIN" val="\documentclass{article}&#10;\usepackage{amsmath,xcolor,slashed}&#10;\pagestyle{empty}&#10;\begin{document}&#10;&#10;\begin{align*}&#10;  { \color{black} n_{c,d} \textbf{-collinear-soft}}:&amp;~~ p_{cs_i}^\mu\sim \frac{p_T\,\delta\phi}{R}(R^2,1,R)_{n_i \bar n_i}, &#10;\end{align*}&#10;&#10;\end{document}"/>
  <p:tag name="IGUANATEXSIZE" val="16"/>
  <p:tag name="IGUANATEXCURSOR" val="11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52"/>
  <p:tag name="ORIGINALWIDTH" val="374"/>
  <p:tag name="OUTPUTTYPE" val="PDF"/>
  <p:tag name="IGUANATEXVERSION" val="160"/>
  <p:tag name="LATEXADDIN" val="\documentclass{article}&#10;\usepackage{amsmath,xcolor,slashed}&#10;\pagestyle{empty}&#10;\begin{document}&#10;&#10;\begin{align*}&#10;  &amp; \frac{\mathrm{d}^4  \sigma_{pp}}{\mathrm{d}y_c\, \mathrm{d}y_d\, \mathrm{d} p_T^2\, \mathrm{d} \delta \phi } =  \sum_{abcd} \frac{p_T}{16\pi \hat s^2} \frac{1}{1+\delta_{cd}} \int_0^\infty \frac{2\mathrm{d}b}{\pi} \cos( b p_T \delta\phi) x_a \tilde{f}_{a/p}(x_a,\mu_{b_*}) x_b  \tilde{f}_{b/p}(x_b,\mu_{b_*}) \\&#10;&amp; \times \exp \left\{-\int_{\mu_{b_*}}^{\mu_h} \frac{\mathrm{d} \mu}{\mu}\left[\gamma_{\text {cusp}}\left(\alpha_s\right) C_H \ln \frac{\hat{s}}{\mu^2}+2 \gamma_H\left(\alpha_s\right)\right]\right\} \\&#10;&amp; \times \sum_{K K^{\prime}} \exp \left[-\int_{\mu_{b_*}}^{\mu_h} \frac{\mathrm{d} \mu}{\mu} \gamma_{\text {cusp}}\left(\alpha_s\right)\left(\lambda_K+\lambda_{K^{\prime}}^*\right)\right] H_{K K^{\prime}}\left(\hat s, \hat t, \mu_h\right) W_{K^{\prime} K}\left(b_*, \mu_{b_*}\right)  \notag \\&#10;&amp; \times \exp \left[-\int_{\mu_{b_*}}^{\mu_j} \frac{\mathrm{d} \mu}{\mu} \Gamma^{J_c}\left(\alpha_s\right) -\int_{\mu_{b_*}}^{\mu_j} \frac{\mathrm{d} \mu}{\mu} \Gamma^{J_d}\left(\alpha_s\right)\right] U_{\mathrm{NG}}^c\left(\mu_{b_*}, \mu_j\right) U_{\mathrm{NG}}^d\left(\mu_{b_*}, \mu_j\right) \\&#10;&amp; \times \exp \left[-S_{\mathrm{NP}}^a(b, Q_0, \sqrt{\hat{s}})-S_{\mathrm{NP}}^{b}(b, Q_0, \sqrt{\hat{s}})\right]\,.&#10;\end{align*}&#10;&#10;\end{document}"/>
  <p:tag name="IGUANATEXSIZE" val="16"/>
  <p:tag name="IGUANATEXCURSOR" val="0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1"/>
  <p:tag name="ORIGINALWIDTH" val="101"/>
  <p:tag name="OUTPUTTYPE" val="PDF"/>
  <p:tag name="IGUANATEXVERSION" val="160"/>
  <p:tag name="LATEXADDIN" val="\documentclass{article}&#10;\usepackage{amsmath,xcolor,slashed}&#10;\pagestyle{empty}&#10;\begin{document}&#10;&#10;\begin{align*}&#10;  \textbf{ hard}:&amp;~~p_h^\mu \sim p_T (1,1,1)&#10;\end{align*}&#10;&#10;\end{document}"/>
  <p:tag name="IGUANATEXSIZE" val="16"/>
  <p:tag name="IGUANATEXCURSOR" val="155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3"/>
  <p:tag name="ORIGINALWIDTH" val="180"/>
  <p:tag name="OUTPUTTYPE" val="PDF"/>
  <p:tag name="IGUANATEXVERSION" val="160"/>
  <p:tag name="LATEXADDIN" val="\documentclass{article}&#10;\usepackage{amsmath,xcolor,slashed}&#10;\pagestyle{empty}&#10;\begin{document}&#10;&#10;\begin{align*}&#10;  {\color{black} n_{a,b}\textbf{-collinear}}:&amp;~~p_{c_i}^\mu\sim p_T\,(\delta\phi^2,1,\delta\phi)_{n_i \bar n_i},&#10;\end{align*}&#10;&#10;\end{document}"/>
  <p:tag name="IGUANATEXSIZE" val="16"/>
  <p:tag name="IGUANATEXCURSOR" val="223"/>
  <p:tag name="TRANSPARENCY" val="True"/>
  <p:tag name="LATEXENGINEID" val="0"/>
  <p:tag name="TEMPFOLDER" val="/private/var/folders/qg/t7xnmfzd5yqg_x4wx6bq6x7h0000gn/T/com.microsoft.Powerpoint/TemporaryItems/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32997</TotalTime>
  <Words>2755</Words>
  <Application>Microsoft Macintosh PowerPoint</Application>
  <PresentationFormat>Widescreen</PresentationFormat>
  <Paragraphs>529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Calibri</vt:lpstr>
      <vt:lpstr>Calibri Light</vt:lpstr>
      <vt:lpstr>cmr9</vt:lpstr>
      <vt:lpstr>CMU SERIF ROMAN</vt:lpstr>
      <vt:lpstr>CMU SERIF ROMAN</vt:lpstr>
      <vt:lpstr>Courier New</vt:lpstr>
      <vt:lpstr>Office Theme</vt:lpstr>
      <vt:lpstr>PowerPoint Presentation</vt:lpstr>
      <vt:lpstr>Background</vt:lpstr>
      <vt:lpstr>What can we do with the EIC?</vt:lpstr>
      <vt:lpstr>Factorization of physics at different scales</vt:lpstr>
      <vt:lpstr>Perturbative background</vt:lpstr>
      <vt:lpstr>Available perturbative accuracy</vt:lpstr>
      <vt:lpstr>PowerPoint Presentation</vt:lpstr>
      <vt:lpstr>PowerPoint Presentation</vt:lpstr>
      <vt:lpstr>PowerPoint Presentation</vt:lpstr>
      <vt:lpstr>PowerPoint Presentation</vt:lpstr>
      <vt:lpstr>Factorization and resummation</vt:lpstr>
      <vt:lpstr>Matching of the Sivers function</vt:lpstr>
      <vt:lpstr>Data description</vt:lpstr>
      <vt:lpstr>Results</vt:lpstr>
      <vt:lpstr>Controversies</vt:lpstr>
      <vt:lpstr>Structure of nuclear matter</vt:lpstr>
      <vt:lpstr>PowerPoint Presentation</vt:lpstr>
      <vt:lpstr>Method of treating nuclear modifications</vt:lpstr>
      <vt:lpstr>Effective treatment of medium modifications</vt:lpstr>
      <vt:lpstr>Effective treatment of the transverse momentum broadening</vt:lpstr>
      <vt:lpstr>Available data</vt:lpstr>
      <vt:lpstr>Available perturbative accuracy</vt:lpstr>
      <vt:lpstr>Factorization and resummation in the medium</vt:lpstr>
      <vt:lpstr>Non-perturbative treatment</vt:lpstr>
      <vt:lpstr>Description of the experimental data</vt:lpstr>
      <vt:lpstr>Three-dimensional images</vt:lpstr>
      <vt:lpstr>Di-jet decorrelations in pp</vt:lpstr>
      <vt:lpstr>Di-jet decorrelations in pp 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Back-to-back lepton-jet production</vt:lpstr>
      <vt:lpstr>Winner take all jet axis</vt:lpstr>
      <vt:lpstr>Treatment of medium modifications to the jet</vt:lpstr>
      <vt:lpstr>Predictions at the EIC</vt:lpstr>
      <vt:lpstr>Fragmentation in the medium from first principles</vt:lpstr>
      <vt:lpstr>Medium modified DGLAP evolution</vt:lpstr>
      <vt:lpstr>Future work</vt:lpstr>
      <vt:lpstr>Conclusion</vt:lpstr>
      <vt:lpstr>PowerPoint Presentation</vt:lpstr>
      <vt:lpstr>Non-global logs</vt:lpstr>
      <vt:lpstr>CLAS measurements</vt:lpstr>
      <vt:lpstr>Resummation of large logs</vt:lpstr>
      <vt:lpstr>Modes in SCET</vt:lpstr>
      <vt:lpstr>The MAP collaboration (Bachetta et al 2022)</vt:lpstr>
      <vt:lpstr>Artemide (Scimemi, Vladimirov 2019)</vt:lpstr>
      <vt:lpstr>Standard processes and power counting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</dc:title>
  <dc:creator>john terry</dc:creator>
  <cp:lastModifiedBy>john terry</cp:lastModifiedBy>
  <cp:revision>42</cp:revision>
  <dcterms:created xsi:type="dcterms:W3CDTF">2023-03-20T01:05:25Z</dcterms:created>
  <dcterms:modified xsi:type="dcterms:W3CDTF">2024-08-16T14:47:37Z</dcterms:modified>
</cp:coreProperties>
</file>