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8"/>
  </p:notesMasterIdLst>
  <p:handoutMasterIdLst>
    <p:handoutMasterId r:id="rId39"/>
  </p:handoutMasterIdLst>
  <p:sldIdLst>
    <p:sldId id="1113" r:id="rId2"/>
    <p:sldId id="1293" r:id="rId3"/>
    <p:sldId id="1090" r:id="rId4"/>
    <p:sldId id="1093" r:id="rId5"/>
    <p:sldId id="1099" r:id="rId6"/>
    <p:sldId id="1134" r:id="rId7"/>
    <p:sldId id="1308" r:id="rId8"/>
    <p:sldId id="1279" r:id="rId9"/>
    <p:sldId id="1251" r:id="rId10"/>
    <p:sldId id="1280" r:id="rId11"/>
    <p:sldId id="1287" r:id="rId12"/>
    <p:sldId id="1179" r:id="rId13"/>
    <p:sldId id="1181" r:id="rId14"/>
    <p:sldId id="1288" r:id="rId15"/>
    <p:sldId id="1282" r:id="rId16"/>
    <p:sldId id="1283" r:id="rId17"/>
    <p:sldId id="1294" r:id="rId18"/>
    <p:sldId id="1296" r:id="rId19"/>
    <p:sldId id="1286" r:id="rId20"/>
    <p:sldId id="1290" r:id="rId21"/>
    <p:sldId id="1273" r:id="rId22"/>
    <p:sldId id="1183" r:id="rId23"/>
    <p:sldId id="1298" r:id="rId24"/>
    <p:sldId id="1291" r:id="rId25"/>
    <p:sldId id="1257" r:id="rId26"/>
    <p:sldId id="1259" r:id="rId27"/>
    <p:sldId id="1220" r:id="rId28"/>
    <p:sldId id="1261" r:id="rId29"/>
    <p:sldId id="1292" r:id="rId30"/>
    <p:sldId id="1299" r:id="rId31"/>
    <p:sldId id="1307" r:id="rId32"/>
    <p:sldId id="1300" r:id="rId33"/>
    <p:sldId id="1301" r:id="rId34"/>
    <p:sldId id="1303" r:id="rId35"/>
    <p:sldId id="1304" r:id="rId36"/>
    <p:sldId id="130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J" initials="PMJ" lastIdx="4" clrIdx="0">
    <p:extLst>
      <p:ext uri="{19B8F6BF-5375-455C-9EA6-DF929625EA0E}">
        <p15:presenceInfo xmlns:p15="http://schemas.microsoft.com/office/powerpoint/2012/main" userId="Peter 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7EE"/>
    <a:srgbClr val="DDA742"/>
    <a:srgbClr val="FFF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 autoAdjust="0"/>
    <p:restoredTop sz="93507" autoAdjust="0"/>
  </p:normalViewPr>
  <p:slideViewPr>
    <p:cSldViewPr snapToGrid="0" snapToObjects="1">
      <p:cViewPr varScale="1">
        <p:scale>
          <a:sx n="108" d="100"/>
          <a:sy n="108" d="100"/>
        </p:scale>
        <p:origin x="7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2B66D-8A41-E24E-83D6-3FC05C108625}" type="datetimeFigureOut">
              <a:rPr lang="en-US" smtClean="0"/>
              <a:pPr/>
              <a:t>8/20/24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F2FF-4BE9-7340-90C3-D35098DBA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2910-B359-2A40-803E-2BD8C7B76DC1}" type="datetimeFigureOut">
              <a:rPr lang="en-US" smtClean="0"/>
              <a:pPr/>
              <a:t>8/20/24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896-011C-7649-96A2-10D0D0723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0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1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5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1383" y="6431551"/>
            <a:ext cx="2747963" cy="365125"/>
          </a:xfrm>
        </p:spPr>
        <p:txBody>
          <a:bodyPr/>
          <a:lstStyle/>
          <a:p>
            <a:r>
              <a:rPr lang="pl-PL"/>
              <a:t>Uncovering the jet wake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594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083300"/>
            <a:ext cx="1752600" cy="749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INT 8/20/24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828F344-5DC5-44AF-9E4A-286FB2465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240" y="6431551"/>
            <a:ext cx="2762250" cy="365125"/>
          </a:xfrm>
        </p:spPr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102"/>
            <a:ext cx="8229600" cy="48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</a:defRPr>
            </a:lvl1pPr>
          </a:lstStyle>
          <a:p>
            <a:r>
              <a:rPr lang="pl-PL"/>
              <a:t>Uncovering the jet wake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907" y="6431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D5DE84E-4CEA-AD46-B381-E60788912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336" y="6431552"/>
            <a:ext cx="2453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r>
              <a:rPr lang="en-US"/>
              <a:t>INT 8/20/24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hyperlink" Target="https://www.int.washington.edu/sites/default/files/schedule_session_files/RaymondINT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emf"/><Relationship Id="rId7" Type="http://schemas.openxmlformats.org/officeDocument/2006/relationships/image" Target="../media/image48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9.gif"/><Relationship Id="rId4" Type="http://schemas.openxmlformats.org/officeDocument/2006/relationships/image" Target="../media/image46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71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3.png"/><Relationship Id="rId7" Type="http://schemas.openxmlformats.org/officeDocument/2006/relationships/image" Target="../media/image7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gif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gif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986" y="213943"/>
            <a:ext cx="6590690" cy="831781"/>
          </a:xfrm>
        </p:spPr>
        <p:txBody>
          <a:bodyPr>
            <a:noAutofit/>
          </a:bodyPr>
          <a:lstStyle/>
          <a:p>
            <a:r>
              <a:rPr lang="en-US" sz="3200" dirty="0"/>
              <a:t>Uncovering the jet wake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814" y="1005254"/>
            <a:ext cx="6900862" cy="1072868"/>
          </a:xfrm>
        </p:spPr>
        <p:txBody>
          <a:bodyPr>
            <a:noAutofit/>
          </a:bodyPr>
          <a:lstStyle/>
          <a:p>
            <a:r>
              <a:rPr lang="en-US" sz="1800" i="1" dirty="0"/>
              <a:t>Peter Jacobs</a:t>
            </a:r>
          </a:p>
          <a:p>
            <a:r>
              <a:rPr lang="en-US" sz="1800" i="1" dirty="0"/>
              <a:t>Lawrence Berkeley National Laboratory</a:t>
            </a:r>
          </a:p>
          <a:p>
            <a:r>
              <a:rPr lang="en-US" sz="1800" i="1" dirty="0"/>
              <a:t>University of California, Berkeley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</a:t>
            </a:fld>
            <a:endParaRPr kumimoji="0" lang="en-US"/>
          </a:p>
        </p:txBody>
      </p:sp>
      <p:pic>
        <p:nvPicPr>
          <p:cNvPr id="8" name="Picture 7" descr="LBNL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1677" y="112778"/>
            <a:ext cx="1115159" cy="67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22069CC-86B4-BC44-BD62-535E5DF8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D22D5F-954E-CF41-8F53-9A35A0EDE1CE}"/>
              </a:ext>
            </a:extLst>
          </p:cNvPr>
          <p:cNvSpPr txBox="1"/>
          <p:nvPr/>
        </p:nvSpPr>
        <p:spPr>
          <a:xfrm>
            <a:off x="1446978" y="2188668"/>
            <a:ext cx="579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FF0000"/>
              </a:solidFill>
              <a:latin typeface="Handwriting - Dakota" panose="02000400000000000000" pitchFamily="2" charset="77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3443CC-4F33-C748-9BDD-8F8B2A8D1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64" y="128147"/>
            <a:ext cx="876696" cy="84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200A84-FE32-42C5-A5DE-CC0D91A5B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187" y="2522467"/>
            <a:ext cx="4874279" cy="1322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" descr="Performance of the ALICE Experiment at the CERN LHC - CERN Document Server">
            <a:extLst>
              <a:ext uri="{FF2B5EF4-FFF2-40B4-BE49-F238E27FC236}">
                <a16:creationId xmlns:a16="http://schemas.microsoft.com/office/drawing/2014/main" id="{F453FB5C-6038-4367-9502-C3977642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19" y="4951820"/>
            <a:ext cx="1544460" cy="1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STAR: STAR Focus features">
            <a:extLst>
              <a:ext uri="{FF2B5EF4-FFF2-40B4-BE49-F238E27FC236}">
                <a16:creationId xmlns:a16="http://schemas.microsoft.com/office/drawing/2014/main" id="{94CFAB79-D0FA-A8AA-5198-ADF699A8B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49" y="4890400"/>
            <a:ext cx="1258968" cy="1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Joern_logo.png">
            <a:extLst>
              <a:ext uri="{FF2B5EF4-FFF2-40B4-BE49-F238E27FC236}">
                <a16:creationId xmlns:a16="http://schemas.microsoft.com/office/drawing/2014/main" id="{B3810490-5F1A-E23D-C747-D6C22C205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2030" y="4076206"/>
            <a:ext cx="681948" cy="4258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773991-DF73-3169-BD84-47189EE82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984" y="4715088"/>
            <a:ext cx="1026039" cy="1600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10CB1-5D72-2AF1-0A96-25B75AFC98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3613" y="3993453"/>
            <a:ext cx="635000" cy="80096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05A309-EE4D-0A67-2517-8D61DCB6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15" y="4022318"/>
            <a:ext cx="900602" cy="6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5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3497F-B209-2208-9667-2BD780D1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24C27-8DA6-D386-018B-EE596728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73D19-E40A-0A8A-E248-C50C177F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E8DB6-553D-BAE7-7C09-51EAC29AEF67}"/>
              </a:ext>
            </a:extLst>
          </p:cNvPr>
          <p:cNvSpPr txBox="1"/>
          <p:nvPr/>
        </p:nvSpPr>
        <p:spPr>
          <a:xfrm>
            <a:off x="457200" y="139736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Discrete scattering centers or effectively continuous medium?</a:t>
            </a:r>
          </a:p>
        </p:txBody>
      </p:sp>
      <p:pic>
        <p:nvPicPr>
          <p:cNvPr id="1026" name="Picture 2" descr="Rutherford Scattering | Welcome to Physics 122">
            <a:extLst>
              <a:ext uri="{FF2B5EF4-FFF2-40B4-BE49-F238E27FC236}">
                <a16:creationId xmlns:a16="http://schemas.microsoft.com/office/drawing/2014/main" id="{B2600D51-4456-F3AB-56BB-8A7033C6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5" y="2426197"/>
            <a:ext cx="2157136" cy="19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08C79-2C60-2D48-1701-9FF134BD702A}"/>
              </a:ext>
            </a:extLst>
          </p:cNvPr>
          <p:cNvSpPr txBox="1"/>
          <p:nvPr/>
        </p:nvSpPr>
        <p:spPr>
          <a:xfrm>
            <a:off x="2057902" y="719529"/>
            <a:ext cx="488800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What is the nature of the jet-QGP interaction?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ABEC4-8C32-784A-51E2-DCDB142E3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7"/>
          <a:stretch/>
        </p:blipFill>
        <p:spPr>
          <a:xfrm>
            <a:off x="256834" y="4465504"/>
            <a:ext cx="3086100" cy="20397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D8EA74-A81A-4F18-3683-13307288ED9E}"/>
              </a:ext>
            </a:extLst>
          </p:cNvPr>
          <p:cNvGrpSpPr/>
          <p:nvPr/>
        </p:nvGrpSpPr>
        <p:grpSpPr>
          <a:xfrm>
            <a:off x="6381749" y="1460638"/>
            <a:ext cx="2762251" cy="3126852"/>
            <a:chOff x="228600" y="2170977"/>
            <a:chExt cx="4406390" cy="43862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24D8C2-67EB-C6FE-E9DB-FE92548EB0CC}"/>
                </a:ext>
              </a:extLst>
            </p:cNvPr>
            <p:cNvGrpSpPr/>
            <p:nvPr/>
          </p:nvGrpSpPr>
          <p:grpSpPr>
            <a:xfrm>
              <a:off x="228600" y="2170977"/>
              <a:ext cx="4406390" cy="4386221"/>
              <a:chOff x="228600" y="2170977"/>
              <a:chExt cx="4406390" cy="438622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21962BB-DDAF-2E41-AED3-645AA3038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1690" y="4864112"/>
                <a:ext cx="2273300" cy="169308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66524FF-2A19-660A-DD19-FCE0E635ABBE}"/>
                  </a:ext>
                </a:extLst>
              </p:cNvPr>
              <p:cNvSpPr/>
              <p:nvPr/>
            </p:nvSpPr>
            <p:spPr>
              <a:xfrm>
                <a:off x="228600" y="4309472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539894B-40B5-5F81-590F-54406B143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" y="2170977"/>
                <a:ext cx="2286000" cy="2026316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934F5C4-78FF-CA44-E732-C44AD166C33D}"/>
                  </a:ext>
                </a:extLst>
              </p:cNvPr>
              <p:cNvGrpSpPr/>
              <p:nvPr/>
            </p:nvGrpSpPr>
            <p:grpSpPr>
              <a:xfrm>
                <a:off x="838200" y="4197293"/>
                <a:ext cx="2703448" cy="1829445"/>
                <a:chOff x="838200" y="3850221"/>
                <a:chExt cx="2703448" cy="1829445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43977A3-092F-8BDE-51A6-8BD0FA1A2273}"/>
                    </a:ext>
                  </a:extLst>
                </p:cNvPr>
                <p:cNvSpPr/>
                <p:nvPr/>
              </p:nvSpPr>
              <p:spPr>
                <a:xfrm>
                  <a:off x="3124200" y="5245802"/>
                  <a:ext cx="417448" cy="433864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45D1B0A-931A-F59A-E4AB-8B64ADE1C731}"/>
                    </a:ext>
                  </a:extLst>
                </p:cNvPr>
                <p:cNvCxnSpPr>
                  <a:cxnSpLocks/>
                  <a:endCxn id="18" idx="3"/>
                </p:cNvCxnSpPr>
                <p:nvPr/>
              </p:nvCxnSpPr>
              <p:spPr>
                <a:xfrm>
                  <a:off x="838200" y="3850221"/>
                  <a:ext cx="2347134" cy="176590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0FD53FA-3EF9-5EC8-D26D-C887050243F9}"/>
                    </a:ext>
                  </a:extLst>
                </p:cNvPr>
                <p:cNvCxnSpPr>
                  <a:endCxn id="18" idx="7"/>
                </p:cNvCxnSpPr>
                <p:nvPr/>
              </p:nvCxnSpPr>
              <p:spPr>
                <a:xfrm>
                  <a:off x="3124200" y="3850221"/>
                  <a:ext cx="356314" cy="145911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9769DDC-14CB-8E96-39D9-42A5D4406D76}"/>
                    </a:ext>
                  </a:extLst>
                </p:cNvPr>
                <p:cNvSpPr txBox="1"/>
                <p:nvPr/>
              </p:nvSpPr>
              <p:spPr>
                <a:xfrm>
                  <a:off x="3185334" y="5238348"/>
                  <a:ext cx="2985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Times New Roman"/>
                      <a:cs typeface="Times New Roman"/>
                    </a:rPr>
                    <a:t>?</a:t>
                  </a:r>
                </a:p>
              </p:txBody>
            </p:sp>
          </p:grp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61FCC4-719F-9D8E-38D5-E2907B384453}"/>
                </a:ext>
              </a:extLst>
            </p:cNvPr>
            <p:cNvSpPr/>
            <p:nvPr/>
          </p:nvSpPr>
          <p:spPr>
            <a:xfrm>
              <a:off x="4037926" y="5365019"/>
              <a:ext cx="541425" cy="16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ight Brace 5">
            <a:extLst>
              <a:ext uri="{FF2B5EF4-FFF2-40B4-BE49-F238E27FC236}">
                <a16:creationId xmlns:a16="http://schemas.microsoft.com/office/drawing/2014/main" id="{C2071CE0-BAF6-215A-666B-A50F8690C7D1}"/>
              </a:ext>
            </a:extLst>
          </p:cNvPr>
          <p:cNvSpPr/>
          <p:nvPr/>
        </p:nvSpPr>
        <p:spPr>
          <a:xfrm>
            <a:off x="3556000" y="2426197"/>
            <a:ext cx="522514" cy="4005354"/>
          </a:xfrm>
          <a:prstGeom prst="rightBrace">
            <a:avLst>
              <a:gd name="adj1" fmla="val 8333"/>
              <a:gd name="adj2" fmla="val 5144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B5C150-8E0A-DA36-E852-9786D6FB7734}"/>
              </a:ext>
            </a:extLst>
          </p:cNvPr>
          <p:cNvSpPr txBox="1"/>
          <p:nvPr/>
        </p:nvSpPr>
        <p:spPr>
          <a:xfrm rot="20015008">
            <a:off x="4149078" y="3130487"/>
            <a:ext cx="29184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Are these pictures distinguishable conceptually?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Are they distinguishable in practice?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75267C-07EA-0A5E-A888-132727A9E759}"/>
              </a:ext>
            </a:extLst>
          </p:cNvPr>
          <p:cNvSpPr txBox="1"/>
          <p:nvPr/>
        </p:nvSpPr>
        <p:spPr>
          <a:xfrm>
            <a:off x="5525217" y="5024050"/>
            <a:ext cx="331052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Experimental tools: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Substructure modification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Yield modification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Jet scattering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Model comparisons</a:t>
            </a:r>
          </a:p>
        </p:txBody>
      </p:sp>
    </p:spTree>
    <p:extLst>
      <p:ext uri="{BB962C8B-B14F-4D97-AF65-F5344CB8AC3E}">
        <p14:creationId xmlns:p14="http://schemas.microsoft.com/office/powerpoint/2010/main" val="5820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D7954-86B8-318D-DA9B-487EB6F3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AB4F2-06CC-A441-3D52-FAE181A4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F4592-DE04-E084-E67A-50A6F1BB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DB361-412B-409A-9EFB-FBA9AD115D1F}"/>
              </a:ext>
            </a:extLst>
          </p:cNvPr>
          <p:cNvSpPr txBox="1"/>
          <p:nvPr/>
        </p:nvSpPr>
        <p:spPr>
          <a:xfrm>
            <a:off x="2118922" y="3119721"/>
            <a:ext cx="4382931" cy="22467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Tools: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Substructure modification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Yield modification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Jet scattering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Model comparisons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1D0A72-6F8C-8C6D-EBC1-38163ABC75A3}"/>
              </a:ext>
            </a:extLst>
          </p:cNvPr>
          <p:cNvGrpSpPr/>
          <p:nvPr/>
        </p:nvGrpSpPr>
        <p:grpSpPr>
          <a:xfrm>
            <a:off x="6019800" y="416319"/>
            <a:ext cx="2762251" cy="3126852"/>
            <a:chOff x="228600" y="2170977"/>
            <a:chExt cx="4406390" cy="4386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EC9014-820E-6621-F376-B9C662AA700C}"/>
                </a:ext>
              </a:extLst>
            </p:cNvPr>
            <p:cNvGrpSpPr/>
            <p:nvPr/>
          </p:nvGrpSpPr>
          <p:grpSpPr>
            <a:xfrm>
              <a:off x="228600" y="2170977"/>
              <a:ext cx="4406390" cy="4386221"/>
              <a:chOff x="228600" y="2170977"/>
              <a:chExt cx="4406390" cy="438622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44A0FBC-84C7-804C-8711-83E55C347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61690" y="4864112"/>
                <a:ext cx="2273300" cy="169308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400A17-A655-9C43-DCF2-FBB19312E5CA}"/>
                  </a:ext>
                </a:extLst>
              </p:cNvPr>
              <p:cNvSpPr/>
              <p:nvPr/>
            </p:nvSpPr>
            <p:spPr>
              <a:xfrm>
                <a:off x="228600" y="4309472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B354280-713B-6F74-67AD-DFA01A79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2170977"/>
                <a:ext cx="2286000" cy="2026316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B319E70-6243-0493-7667-0FA4575B77AD}"/>
                  </a:ext>
                </a:extLst>
              </p:cNvPr>
              <p:cNvGrpSpPr/>
              <p:nvPr/>
            </p:nvGrpSpPr>
            <p:grpSpPr>
              <a:xfrm>
                <a:off x="838200" y="4197293"/>
                <a:ext cx="2703448" cy="1829445"/>
                <a:chOff x="838200" y="3850221"/>
                <a:chExt cx="2703448" cy="1829445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8D602-6F04-3AC6-2771-2DBA64E913D1}"/>
                    </a:ext>
                  </a:extLst>
                </p:cNvPr>
                <p:cNvSpPr/>
                <p:nvPr/>
              </p:nvSpPr>
              <p:spPr>
                <a:xfrm>
                  <a:off x="3124200" y="5245802"/>
                  <a:ext cx="417448" cy="433864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4385F96-C4DE-28FC-C4C4-F4F730625601}"/>
                    </a:ext>
                  </a:extLst>
                </p:cNvPr>
                <p:cNvCxnSpPr>
                  <a:cxnSpLocks/>
                  <a:endCxn id="13" idx="3"/>
                </p:cNvCxnSpPr>
                <p:nvPr/>
              </p:nvCxnSpPr>
              <p:spPr>
                <a:xfrm>
                  <a:off x="838200" y="3850221"/>
                  <a:ext cx="2347134" cy="176590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7C215BE-C36B-D2C9-F1BD-A1D614811FFA}"/>
                    </a:ext>
                  </a:extLst>
                </p:cNvPr>
                <p:cNvCxnSpPr>
                  <a:endCxn id="13" idx="7"/>
                </p:cNvCxnSpPr>
                <p:nvPr/>
              </p:nvCxnSpPr>
              <p:spPr>
                <a:xfrm>
                  <a:off x="3124200" y="3850221"/>
                  <a:ext cx="356314" cy="145911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526B320-0A6D-5F62-11CD-46423B0710D3}"/>
                    </a:ext>
                  </a:extLst>
                </p:cNvPr>
                <p:cNvSpPr txBox="1"/>
                <p:nvPr/>
              </p:nvSpPr>
              <p:spPr>
                <a:xfrm>
                  <a:off x="3185334" y="5238348"/>
                  <a:ext cx="2985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Times New Roman"/>
                      <a:cs typeface="Times New Roman"/>
                    </a:rPr>
                    <a:t>?</a:t>
                  </a:r>
                </a:p>
              </p:txBody>
            </p: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7C6C75-1193-D53C-4639-A0A25AB24A01}"/>
                </a:ext>
              </a:extLst>
            </p:cNvPr>
            <p:cNvSpPr/>
            <p:nvPr/>
          </p:nvSpPr>
          <p:spPr>
            <a:xfrm>
              <a:off x="4037926" y="5365019"/>
              <a:ext cx="541425" cy="16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5645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76C5A-A60A-171E-3082-50C9CD8B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CF55A-0921-FF7C-886C-8FE176E2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C9DDE-C68E-696A-C2C0-19FFCE89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66327-3FC0-0A40-740C-C9F57417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7" y="321549"/>
            <a:ext cx="7772400" cy="670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F08D5-FE03-252B-C999-F7229B130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997"/>
          <a:stretch/>
        </p:blipFill>
        <p:spPr>
          <a:xfrm>
            <a:off x="347347" y="3691738"/>
            <a:ext cx="3200189" cy="2614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9BC4ED-E4D5-71D9-53DA-0C4E05765407}"/>
              </a:ext>
            </a:extLst>
          </p:cNvPr>
          <p:cNvSpPr txBox="1"/>
          <p:nvPr/>
        </p:nvSpPr>
        <p:spPr>
          <a:xfrm>
            <a:off x="1137164" y="2527660"/>
            <a:ext cx="482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Use jet grooming to isolate hard </a:t>
            </a: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k</a:t>
            </a:r>
            <a:r>
              <a:rPr lang="en-US" sz="2000" baseline="-25000" dirty="0" err="1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splittings</a:t>
            </a:r>
            <a:endParaRPr lang="en-US" sz="200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→ enhanced rate in </a:t>
            </a:r>
            <a:r>
              <a:rPr lang="en-US" sz="2000" dirty="0" err="1">
                <a:solidFill>
                  <a:srgbClr val="0070C0"/>
                </a:solidFill>
                <a:latin typeface="Times New Roman"/>
                <a:cs typeface="Times New Roman"/>
              </a:rPr>
              <a:t>Pb+Pb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?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9CFE7F-C2D1-ADEA-CCA3-E13A52D5467A}"/>
              </a:ext>
            </a:extLst>
          </p:cNvPr>
          <p:cNvCxnSpPr>
            <a:cxnSpLocks/>
          </p:cNvCxnSpPr>
          <p:nvPr/>
        </p:nvCxnSpPr>
        <p:spPr>
          <a:xfrm flipV="1">
            <a:off x="3625484" y="4961831"/>
            <a:ext cx="1433268" cy="10902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C071EC-1406-9891-41D1-C456A334DCAD}"/>
              </a:ext>
            </a:extLst>
          </p:cNvPr>
          <p:cNvSpPr txBox="1"/>
          <p:nvPr/>
        </p:nvSpPr>
        <p:spPr>
          <a:xfrm>
            <a:off x="3660868" y="351199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groom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3F49D2-572C-1BDE-4628-86C006374F1B}"/>
              </a:ext>
            </a:extLst>
          </p:cNvPr>
          <p:cNvGrpSpPr/>
          <p:nvPr/>
        </p:nvGrpSpPr>
        <p:grpSpPr>
          <a:xfrm>
            <a:off x="5136700" y="3057961"/>
            <a:ext cx="3650754" cy="3526632"/>
            <a:chOff x="4864931" y="2142432"/>
            <a:chExt cx="3650754" cy="35266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54E634-C92A-1DF5-B9F6-F1A47A586E44}"/>
                </a:ext>
              </a:extLst>
            </p:cNvPr>
            <p:cNvGrpSpPr/>
            <p:nvPr/>
          </p:nvGrpSpPr>
          <p:grpSpPr>
            <a:xfrm>
              <a:off x="4864931" y="2142432"/>
              <a:ext cx="3650754" cy="3526632"/>
              <a:chOff x="4588851" y="2133295"/>
              <a:chExt cx="3299367" cy="306879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C4EB0F-1324-D0A1-853C-D44AC946C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8851" y="2312135"/>
                <a:ext cx="3299367" cy="2889956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ED4FF1-6144-366B-38E1-87F5727B0917}"/>
                  </a:ext>
                </a:extLst>
              </p:cNvPr>
              <p:cNvSpPr/>
              <p:nvPr/>
            </p:nvSpPr>
            <p:spPr>
              <a:xfrm>
                <a:off x="6945907" y="2133295"/>
                <a:ext cx="781888" cy="7260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ABAE6B-65E1-1C7B-6A01-7C2437F36AB4}"/>
                </a:ext>
              </a:extLst>
            </p:cNvPr>
            <p:cNvSpPr txBox="1"/>
            <p:nvPr/>
          </p:nvSpPr>
          <p:spPr>
            <a:xfrm rot="2742944">
              <a:off x="6150309" y="3887787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E49028"/>
                  </a:solidFill>
                  <a:latin typeface="Times New Roman"/>
                  <a:cs typeface="Times New Roman"/>
                </a:rPr>
                <a:t>SoftDrop</a:t>
              </a:r>
              <a:endParaRPr lang="en-US" sz="2000" dirty="0">
                <a:solidFill>
                  <a:srgbClr val="E49028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753F13F-FDCE-E865-1979-E6F76A0B5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167" y="1403182"/>
            <a:ext cx="1965988" cy="8810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12C25D-A244-5896-2C70-229DF223E7B1}"/>
              </a:ext>
            </a:extLst>
          </p:cNvPr>
          <p:cNvSpPr txBox="1"/>
          <p:nvPr/>
        </p:nvSpPr>
        <p:spPr>
          <a:xfrm>
            <a:off x="7594303" y="1742322"/>
            <a:ext cx="1487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7"/>
              </a:rPr>
              <a:t>Raymond Ehlers talk  @ INT-21r-2b</a:t>
            </a:r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EA61D-B363-72B5-BDFA-431ED3310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714" y="1049083"/>
            <a:ext cx="2940495" cy="1233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0277E-9D21-3E5B-5164-F4BE7472E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367" y="61323"/>
            <a:ext cx="1028700" cy="128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13630-E4FB-3247-CC4B-75BD604BAE53}"/>
              </a:ext>
            </a:extLst>
          </p:cNvPr>
          <p:cNvSpPr txBox="1"/>
          <p:nvPr/>
        </p:nvSpPr>
        <p:spPr>
          <a:xfrm>
            <a:off x="7727795" y="1344023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645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D35AB9-AF6A-35F2-3680-52046C8E8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913" y="803990"/>
            <a:ext cx="1965988" cy="8810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4CFF1-5C63-E0E4-4191-3419E03D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B2D65-6E9F-A65D-4EF8-0CA54C7B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935F1-1BDE-0289-B999-B767B081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63139-7D40-46BC-26FE-6A3EF91F8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89" y="1952790"/>
            <a:ext cx="3668032" cy="3660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7BFC16-3DE6-4AE6-AE83-FBB35BCA6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23" y="360109"/>
            <a:ext cx="2940495" cy="123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3B765-89D8-DFF2-A67C-D42D2DD6DCE2}"/>
              </a:ext>
            </a:extLst>
          </p:cNvPr>
          <p:cNvSpPr txBox="1"/>
          <p:nvPr/>
        </p:nvSpPr>
        <p:spPr>
          <a:xfrm>
            <a:off x="3787079" y="403053"/>
            <a:ext cx="4676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Quasi-particle scattering: enhancement in high-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splitting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90A82-24EC-0C4F-84A6-62F03CE0EB67}"/>
              </a:ext>
            </a:extLst>
          </p:cNvPr>
          <p:cNvSpPr txBox="1"/>
          <p:nvPr/>
        </p:nvSpPr>
        <p:spPr>
          <a:xfrm>
            <a:off x="64493" y="5832097"/>
            <a:ext cx="424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high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: suppression, not enhancement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no direct evidence for Moliere scattering</a:t>
            </a:r>
            <a:endParaRPr lang="en-US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E7647-57F8-497F-7BF7-B4C96192C085}"/>
              </a:ext>
            </a:extLst>
          </p:cNvPr>
          <p:cNvSpPr txBox="1"/>
          <p:nvPr/>
        </p:nvSpPr>
        <p:spPr>
          <a:xfrm>
            <a:off x="4607689" y="5699741"/>
            <a:ext cx="428675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Model calculations: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Hybrid w/Moliere does not describe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dominant effect is energy loss (survivor bias)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BD695C-E6B5-C508-AE5D-BAB42746F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23" y="1952790"/>
            <a:ext cx="3855022" cy="385502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15E8813-E773-F3A3-6A7C-82878591EBED}"/>
              </a:ext>
            </a:extLst>
          </p:cNvPr>
          <p:cNvSpPr/>
          <p:nvPr/>
        </p:nvSpPr>
        <p:spPr>
          <a:xfrm>
            <a:off x="2198093" y="4872038"/>
            <a:ext cx="2213252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8F7B61-5B6B-876C-FF87-49E5B82D91AD}"/>
              </a:ext>
            </a:extLst>
          </p:cNvPr>
          <p:cNvSpPr/>
          <p:nvPr/>
        </p:nvSpPr>
        <p:spPr>
          <a:xfrm>
            <a:off x="6441705" y="2642114"/>
            <a:ext cx="1834016" cy="36234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EFC6B3-5440-3B55-A08C-B9008067D319}"/>
              </a:ext>
            </a:extLst>
          </p:cNvPr>
          <p:cNvSpPr/>
          <p:nvPr/>
        </p:nvSpPr>
        <p:spPr>
          <a:xfrm>
            <a:off x="6256648" y="4690866"/>
            <a:ext cx="1834016" cy="36234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CB30AB-AE8F-98AD-39F1-C5CD9170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A6D13C-1CB3-9B6F-FE8F-36814CDA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93070-64FA-094C-BC9E-5CF03D96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6A1BE-5567-58B8-3229-5D885A7BD331}"/>
              </a:ext>
            </a:extLst>
          </p:cNvPr>
          <p:cNvSpPr txBox="1"/>
          <p:nvPr/>
        </p:nvSpPr>
        <p:spPr>
          <a:xfrm>
            <a:off x="1085171" y="2765575"/>
            <a:ext cx="7037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Interlude: survivor bias and how to avoid it</a:t>
            </a:r>
          </a:p>
        </p:txBody>
      </p:sp>
    </p:spTree>
    <p:extLst>
      <p:ext uri="{BB962C8B-B14F-4D97-AF65-F5344CB8AC3E}">
        <p14:creationId xmlns:p14="http://schemas.microsoft.com/office/powerpoint/2010/main" val="1936025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A802-8FB9-E97B-D0BB-F875BA446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Interpretational issue: survivor bias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A9AF3-E84A-3CC8-A9C5-D7BE1E83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A0BA5-2899-AF24-A4A7-CBF39DBD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err="1"/>
              <a:t>Uncovering</a:t>
            </a:r>
            <a:r>
              <a:rPr lang="pl-PL" dirty="0"/>
              <a:t> the </a:t>
            </a:r>
            <a:r>
              <a:rPr lang="pl-PL" dirty="0" err="1"/>
              <a:t>jet</a:t>
            </a:r>
            <a:r>
              <a:rPr lang="pl-PL" dirty="0"/>
              <a:t> </a:t>
            </a:r>
            <a:r>
              <a:rPr lang="pl-PL" dirty="0" err="1"/>
              <a:t>wake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161F2-5FD0-F3CA-05D7-57B53635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D1450-F0D9-B83A-A10D-00F8F900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81" y="818416"/>
            <a:ext cx="7493026" cy="4608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5ED0F7-D7E8-CDA8-D1BD-C90333C084AF}"/>
              </a:ext>
            </a:extLst>
          </p:cNvPr>
          <p:cNvSpPr txBox="1"/>
          <p:nvPr/>
        </p:nvSpPr>
        <p:spPr>
          <a:xfrm>
            <a:off x="6627872" y="1430970"/>
            <a:ext cx="199644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CMS </a:t>
            </a:r>
          </a:p>
          <a:p>
            <a:r>
              <a:rPr lang="en-US" sz="1600" dirty="0">
                <a:latin typeface="Times New Roman"/>
                <a:cs typeface="Times New Roman"/>
              </a:rPr>
              <a:t>arXiv:240502737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(+ numerous previous theory papers)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ED0E9C-16C2-F4DD-B24E-6C10E1A39FD0}"/>
              </a:ext>
            </a:extLst>
          </p:cNvPr>
          <p:cNvCxnSpPr/>
          <p:nvPr/>
        </p:nvCxnSpPr>
        <p:spPr>
          <a:xfrm>
            <a:off x="3591339" y="4094921"/>
            <a:ext cx="347207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EDFEC6-3866-77FE-AECF-2C20435874A5}"/>
              </a:ext>
            </a:extLst>
          </p:cNvPr>
          <p:cNvCxnSpPr>
            <a:cxnSpLocks/>
          </p:cNvCxnSpPr>
          <p:nvPr/>
        </p:nvCxnSpPr>
        <p:spPr>
          <a:xfrm>
            <a:off x="1702901" y="4300331"/>
            <a:ext cx="268356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28EDC-779E-F947-884D-9F922AFB0B83}"/>
              </a:ext>
            </a:extLst>
          </p:cNvPr>
          <p:cNvCxnSpPr>
            <a:cxnSpLocks/>
          </p:cNvCxnSpPr>
          <p:nvPr/>
        </p:nvCxnSpPr>
        <p:spPr>
          <a:xfrm>
            <a:off x="4572000" y="4313584"/>
            <a:ext cx="32335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0EF1EB-FD9D-C495-5838-2C3E98D8ECEC}"/>
              </a:ext>
            </a:extLst>
          </p:cNvPr>
          <p:cNvCxnSpPr>
            <a:cxnSpLocks/>
          </p:cNvCxnSpPr>
          <p:nvPr/>
        </p:nvCxnSpPr>
        <p:spPr>
          <a:xfrm>
            <a:off x="788504" y="4532245"/>
            <a:ext cx="74874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898211-1F9F-9B7B-CAE9-F3AF52F6AEE3}"/>
              </a:ext>
            </a:extLst>
          </p:cNvPr>
          <p:cNvCxnSpPr>
            <a:cxnSpLocks/>
          </p:cNvCxnSpPr>
          <p:nvPr/>
        </p:nvCxnSpPr>
        <p:spPr>
          <a:xfrm>
            <a:off x="3048000" y="4724402"/>
            <a:ext cx="475753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6E1A14-7EF5-90B8-AF40-BF680392125B}"/>
              </a:ext>
            </a:extLst>
          </p:cNvPr>
          <p:cNvCxnSpPr>
            <a:cxnSpLocks/>
          </p:cNvCxnSpPr>
          <p:nvPr/>
        </p:nvCxnSpPr>
        <p:spPr>
          <a:xfrm>
            <a:off x="788504" y="4943063"/>
            <a:ext cx="489667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023D20B-032C-1A71-EDAC-18EC5AF496FB}"/>
              </a:ext>
            </a:extLst>
          </p:cNvPr>
          <p:cNvSpPr txBox="1"/>
          <p:nvPr/>
        </p:nvSpPr>
        <p:spPr>
          <a:xfrm>
            <a:off x="2485949" y="5456345"/>
            <a:ext cx="380104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Cannot discriminate effects due to: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quenching dependence on q/g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quenching dependence on jet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medium response</a:t>
            </a:r>
          </a:p>
        </p:txBody>
      </p:sp>
    </p:spTree>
    <p:extLst>
      <p:ext uri="{BB962C8B-B14F-4D97-AF65-F5344CB8AC3E}">
        <p14:creationId xmlns:p14="http://schemas.microsoft.com/office/powerpoint/2010/main" val="11757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A9AF3-E84A-3CC8-A9C5-D7BE1E83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A0BA5-2899-AF24-A4A7-CBF39DBD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161F2-5FD0-F3CA-05D7-57B53635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D1450-F0D9-B83A-A10D-00F8F900B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394"/>
          <a:stretch/>
        </p:blipFill>
        <p:spPr>
          <a:xfrm>
            <a:off x="519680" y="673099"/>
            <a:ext cx="7493026" cy="28391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DEC773-CE97-4CE2-28A7-0F74C22B40D8}"/>
              </a:ext>
            </a:extLst>
          </p:cNvPr>
          <p:cNvSpPr txBox="1"/>
          <p:nvPr/>
        </p:nvSpPr>
        <p:spPr>
          <a:xfrm>
            <a:off x="519680" y="4002419"/>
            <a:ext cx="82240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ALICE/STAR solution: don’t do it that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do not impose a </a:t>
            </a:r>
            <a:r>
              <a:rPr lang="en-US" sz="2000" dirty="0" err="1">
                <a:solidFill>
                  <a:srgbClr val="7030A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7030A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30000" dirty="0" err="1">
                <a:solidFill>
                  <a:srgbClr val="7030A0"/>
                </a:solidFill>
                <a:latin typeface="Times New Roman"/>
                <a:cs typeface="Times New Roman"/>
              </a:rPr>
              <a:t>jet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threshold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Rather, use a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statistical approach 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to measure the jet spectrum to (very) low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30000" dirty="0" err="1">
                <a:solidFill>
                  <a:srgbClr val="00B050"/>
                </a:solidFill>
                <a:latin typeface="Times New Roman"/>
                <a:cs typeface="Times New Roman"/>
              </a:rPr>
              <a:t>jet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and track the yield modification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B107D4-E192-5706-D0AC-56D3F2F15D50}"/>
              </a:ext>
            </a:extLst>
          </p:cNvPr>
          <p:cNvSpPr/>
          <p:nvPr/>
        </p:nvSpPr>
        <p:spPr>
          <a:xfrm>
            <a:off x="3312050" y="2968487"/>
            <a:ext cx="1187760" cy="54379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A8BDE8-51EC-F627-AC2E-EE38A1EA758E}"/>
              </a:ext>
            </a:extLst>
          </p:cNvPr>
          <p:cNvCxnSpPr/>
          <p:nvPr/>
        </p:nvCxnSpPr>
        <p:spPr>
          <a:xfrm flipH="1">
            <a:off x="2584823" y="2489366"/>
            <a:ext cx="132110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FF2AB2F-9889-097C-CA19-3EF34F3CD32A}"/>
              </a:ext>
            </a:extLst>
          </p:cNvPr>
          <p:cNvSpPr txBox="1"/>
          <p:nvPr/>
        </p:nvSpPr>
        <p:spPr>
          <a:xfrm>
            <a:off x="6627872" y="1430970"/>
            <a:ext cx="199644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CMS </a:t>
            </a:r>
          </a:p>
          <a:p>
            <a:r>
              <a:rPr lang="en-US" sz="1600" dirty="0">
                <a:latin typeface="Times New Roman"/>
                <a:cs typeface="Times New Roman"/>
              </a:rPr>
              <a:t>arXiv:240502737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(+ numerous previous theory papers)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0A802-8FB9-E97B-D0BB-F875BA446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Interpretational issue: survivor bias</a:t>
            </a:r>
          </a:p>
        </p:txBody>
      </p:sp>
    </p:spTree>
    <p:extLst>
      <p:ext uri="{BB962C8B-B14F-4D97-AF65-F5344CB8AC3E}">
        <p14:creationId xmlns:p14="http://schemas.microsoft.com/office/powerpoint/2010/main" val="29647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847F-1414-AD0B-EDF2-144BB53F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9757"/>
          </a:xfrm>
        </p:spPr>
        <p:txBody>
          <a:bodyPr>
            <a:normAutofit/>
          </a:bodyPr>
          <a:lstStyle/>
          <a:p>
            <a:r>
              <a:rPr lang="en-US" dirty="0"/>
              <a:t>What is the “statistical approach”?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5E272-112B-BE44-A184-42F7F205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570" y="6440460"/>
            <a:ext cx="2453487" cy="365125"/>
          </a:xfrm>
        </p:spPr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246FB-B1A8-8DC4-2422-3A93FDAD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E581A-9B0E-B246-3D34-FD10AC04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6F51E0-06CD-60B6-B2E1-AD93B3E09341}"/>
                  </a:ext>
                </a:extLst>
              </p:cNvPr>
              <p:cNvSpPr txBox="1"/>
              <p:nvPr/>
            </p:nvSpPr>
            <p:spPr>
              <a:xfrm>
                <a:off x="218060" y="539853"/>
                <a:ext cx="59284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Low </a:t>
                </a:r>
                <a:r>
                  <a:rPr lang="en-US" sz="2000" dirty="0" err="1">
                    <a:latin typeface="Times New Roman"/>
                    <a:cs typeface="Times New Roman"/>
                  </a:rPr>
                  <a:t>p</a:t>
                </a:r>
                <a:r>
                  <a:rPr lang="en-US" sz="2000" baseline="-25000" dirty="0" err="1">
                    <a:latin typeface="Times New Roman"/>
                    <a:cs typeface="Times New Roman"/>
                  </a:rPr>
                  <a:t>T</a:t>
                </a:r>
                <a:r>
                  <a:rPr lang="en-US" sz="2000" baseline="30000" dirty="0" err="1">
                    <a:latin typeface="Times New Roman"/>
                    <a:cs typeface="Times New Roman"/>
                  </a:rPr>
                  <a:t>jet</a:t>
                </a:r>
                <a:r>
                  <a:rPr lang="en-US" sz="2000" dirty="0">
                    <a:latin typeface="Times New Roman"/>
                    <a:cs typeface="Times New Roman"/>
                  </a:rPr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/>
                    <a:cs typeface="Times New Roman"/>
                  </a:rPr>
                  <a:t>huge background of uncorrelated particles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/>
                    <a:cs typeface="Times New Roman"/>
                  </a:rPr>
                  <a:t>large combinatorial (fake) jet rate: 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low </a:t>
                </a:r>
                <a:r>
                  <a:rPr lang="en-US" sz="16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en-US" sz="1600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en-US" sz="1600" baseline="30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jet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tiny S/B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Cannot model: correction must be fully data-driven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6F51E0-06CD-60B6-B2E1-AD93B3E09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0" y="539853"/>
                <a:ext cx="5928430" cy="1200329"/>
              </a:xfrm>
              <a:prstGeom prst="rect">
                <a:avLst/>
              </a:prstGeom>
              <a:blipFill>
                <a:blip r:embed="rId3"/>
                <a:stretch>
                  <a:fillRect l="-1071" t="-3158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Performance of the ALICE Experiment at the CERN LHC - CERN Document Server">
            <a:extLst>
              <a:ext uri="{FF2B5EF4-FFF2-40B4-BE49-F238E27FC236}">
                <a16:creationId xmlns:a16="http://schemas.microsoft.com/office/drawing/2014/main" id="{08616C48-2A18-D6A9-3261-CDC2CE1E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13" y="611747"/>
            <a:ext cx="1426981" cy="12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BC61EC-DDC3-AA39-A5ED-17D5FE6770B9}"/>
              </a:ext>
            </a:extLst>
          </p:cNvPr>
          <p:cNvGrpSpPr/>
          <p:nvPr/>
        </p:nvGrpSpPr>
        <p:grpSpPr>
          <a:xfrm>
            <a:off x="6146490" y="2460748"/>
            <a:ext cx="2540310" cy="1636889"/>
            <a:chOff x="4282633" y="2152891"/>
            <a:chExt cx="4175567" cy="30396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83B59E-C2C8-34F2-013C-8091C5A56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936" t="21709" b="11091"/>
            <a:stretch/>
          </p:blipFill>
          <p:spPr>
            <a:xfrm>
              <a:off x="4421530" y="2303361"/>
              <a:ext cx="4036670" cy="2889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016755-CCE6-88D7-BF76-0402FD08C494}"/>
                </a:ext>
              </a:extLst>
            </p:cNvPr>
            <p:cNvSpPr/>
            <p:nvPr/>
          </p:nvSpPr>
          <p:spPr>
            <a:xfrm>
              <a:off x="4282633" y="2152891"/>
              <a:ext cx="636608" cy="937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BEF3702-E492-96FD-9A0F-DA088080898B}"/>
              </a:ext>
            </a:extLst>
          </p:cNvPr>
          <p:cNvSpPr txBox="1"/>
          <p:nvPr/>
        </p:nvSpPr>
        <p:spPr>
          <a:xfrm>
            <a:off x="151590" y="1660889"/>
            <a:ext cx="8142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Example: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Mixed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Real event population (“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SE</a:t>
            </a: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”) segregated into (thousands of) mixing bins: multiplicity, </a:t>
            </a:r>
            <a:r>
              <a:rPr lang="en-US" sz="1600" dirty="0" err="1">
                <a:solidFill>
                  <a:srgbClr val="7030A0"/>
                </a:solidFill>
                <a:latin typeface="Times New Roman"/>
                <a:cs typeface="Times New Roman"/>
              </a:rPr>
              <a:t>zvtx</a:t>
            </a: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, Event Plane,…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Only mix constituents within the same 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SE </a:t>
            </a: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At most one track from each 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SE</a:t>
            </a: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 in an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Sum over bins</a:t>
            </a:r>
            <a:endParaRPr lang="en-US" sz="2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Destroys all multi-hadronic correlations, including jets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Run jet analysis on ME events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Correction at the level of distributions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36940-ECB9-9540-160E-4141F1ACD91A}"/>
              </a:ext>
            </a:extLst>
          </p:cNvPr>
          <p:cNvSpPr txBox="1"/>
          <p:nvPr/>
        </p:nvSpPr>
        <p:spPr>
          <a:xfrm rot="19744892">
            <a:off x="36889" y="4433472"/>
            <a:ext cx="140936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Inclusive jets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98B992-FD2B-23D8-3CEA-B1AEB9B4C4D7}"/>
              </a:ext>
            </a:extLst>
          </p:cNvPr>
          <p:cNvGrpSpPr/>
          <p:nvPr/>
        </p:nvGrpSpPr>
        <p:grpSpPr>
          <a:xfrm>
            <a:off x="989368" y="4622514"/>
            <a:ext cx="3220090" cy="2178790"/>
            <a:chOff x="312127" y="4617886"/>
            <a:chExt cx="3220090" cy="21787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01CA47-6CFA-A840-1659-9A1C9F131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127" y="4617886"/>
              <a:ext cx="3220090" cy="217879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A0C7E3-1CC0-FE44-1FC0-EF082BD12271}"/>
                </a:ext>
              </a:extLst>
            </p:cNvPr>
            <p:cNvSpPr txBox="1"/>
            <p:nvPr/>
          </p:nvSpPr>
          <p:spPr>
            <a:xfrm>
              <a:off x="1975813" y="5907117"/>
              <a:ext cx="13444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True jet yield:</a:t>
              </a:r>
            </a:p>
            <a:p>
              <a:r>
                <a:rPr lang="en-US" sz="16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SE-ME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64853D-308B-042A-C9F4-BB89A1B0C1EF}"/>
                </a:ext>
              </a:extLst>
            </p:cNvPr>
            <p:cNvSpPr txBox="1"/>
            <p:nvPr/>
          </p:nvSpPr>
          <p:spPr>
            <a:xfrm>
              <a:off x="2006930" y="5232331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latin typeface="Times New Roman"/>
                  <a:cs typeface="Times New Roman"/>
                </a:rPr>
                <a:t>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0CC0B5-BB85-0DD0-A6DD-EA73DF44457C}"/>
                </a:ext>
              </a:extLst>
            </p:cNvPr>
            <p:cNvSpPr txBox="1"/>
            <p:nvPr/>
          </p:nvSpPr>
          <p:spPr>
            <a:xfrm>
              <a:off x="1187761" y="5462944"/>
              <a:ext cx="4154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ME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8C071E-B291-5106-F942-9673D1A9E39E}"/>
              </a:ext>
            </a:extLst>
          </p:cNvPr>
          <p:cNvGrpSpPr/>
          <p:nvPr/>
        </p:nvGrpSpPr>
        <p:grpSpPr>
          <a:xfrm>
            <a:off x="5078551" y="4542525"/>
            <a:ext cx="3142030" cy="2279259"/>
            <a:chOff x="5730640" y="4478171"/>
            <a:chExt cx="3142030" cy="22792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03AE96-746B-D604-E140-E84DDBFA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0640" y="4478171"/>
              <a:ext cx="3142030" cy="227925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8817A9-55DC-25AA-E445-13F9992E4A6A}"/>
                </a:ext>
              </a:extLst>
            </p:cNvPr>
            <p:cNvSpPr txBox="1"/>
            <p:nvPr/>
          </p:nvSpPr>
          <p:spPr>
            <a:xfrm>
              <a:off x="7983449" y="5578836"/>
              <a:ext cx="88922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7030A0"/>
                  </a:solidFill>
                  <a:latin typeface="Times New Roman"/>
                  <a:cs typeface="Times New Roman"/>
                </a:rPr>
                <a:t>Difference distribution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6DC5990-90C2-553C-A326-F586BEF8C8A6}"/>
                </a:ext>
              </a:extLst>
            </p:cNvPr>
            <p:cNvCxnSpPr/>
            <p:nvPr/>
          </p:nvCxnSpPr>
          <p:spPr>
            <a:xfrm flipH="1" flipV="1">
              <a:off x="7168187" y="5224029"/>
              <a:ext cx="788052" cy="515914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87EF8A-5C3A-A456-6785-412F5BB6E3A7}"/>
              </a:ext>
            </a:extLst>
          </p:cNvPr>
          <p:cNvSpPr txBox="1"/>
          <p:nvPr/>
        </p:nvSpPr>
        <p:spPr>
          <a:xfrm>
            <a:off x="4765365" y="4192380"/>
            <a:ext cx="415934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Related approach: h+jet trigger-differential</a:t>
            </a:r>
          </a:p>
        </p:txBody>
      </p:sp>
    </p:spTree>
    <p:extLst>
      <p:ext uri="{BB962C8B-B14F-4D97-AF65-F5344CB8AC3E}">
        <p14:creationId xmlns:p14="http://schemas.microsoft.com/office/powerpoint/2010/main" val="28343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405C0D22-66DD-25D4-1C8B-0843561E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correction: remarks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1FF69-6058-0465-767A-725C6F10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3CE73-F7CE-4747-2218-93294D171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D2F5B-0BDC-1D5C-C4A6-F68D9618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E8B807-357E-C70C-3F37-591732011D9B}"/>
                  </a:ext>
                </a:extLst>
              </p:cNvPr>
              <p:cNvSpPr txBox="1"/>
              <p:nvPr/>
            </p:nvSpPr>
            <p:spPr>
              <a:xfrm>
                <a:off x="440166" y="4852552"/>
                <a:ext cx="8532421" cy="19389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Enables corrected jet measurements at large R~0.5 down to very low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en-US" sz="2000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en-US" sz="2000" baseline="30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jet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evade survivor bias effects</a:t>
                </a:r>
              </a:p>
              <a:p>
                <a:endParaRPr lang="en-US" sz="2000" dirty="0">
                  <a:latin typeface="Times New Roman"/>
                  <a:cs typeface="Times New Roman"/>
                </a:endParaRPr>
              </a:p>
              <a:p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Uses jet reconstruction phenomenologically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no requirement that full </a:t>
                </a:r>
                <a:r>
                  <a:rPr lang="en-US" sz="2000" dirty="0" err="1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en-US" sz="2000" baseline="-25000" dirty="0" err="1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en-US" sz="2000" baseline="30000" dirty="0" err="1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jet</a:t>
                </a:r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spectrum is interpretable perturbatively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 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track evolution from pert to non-pert regime, reveal e.g. wake effects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E8B807-357E-C70C-3F37-591732011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66" y="4852552"/>
                <a:ext cx="8532421" cy="1938992"/>
              </a:xfrm>
              <a:prstGeom prst="rect">
                <a:avLst/>
              </a:prstGeom>
              <a:blipFill>
                <a:blip r:embed="rId2"/>
                <a:stretch>
                  <a:fillRect l="-743" t="-1961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7985FD2-6D0D-459B-B6AE-DFCD2164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16" y="1232245"/>
            <a:ext cx="4017271" cy="291416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FDBAE4-A533-5C21-E9FC-456A1B0CF4B2}"/>
              </a:ext>
            </a:extLst>
          </p:cNvPr>
          <p:cNvCxnSpPr/>
          <p:nvPr/>
        </p:nvCxnSpPr>
        <p:spPr>
          <a:xfrm>
            <a:off x="4713801" y="1745240"/>
            <a:ext cx="0" cy="1888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A5F5C9-5D27-9AD2-910F-569E726A8FFD}"/>
              </a:ext>
            </a:extLst>
          </p:cNvPr>
          <p:cNvSpPr txBox="1"/>
          <p:nvPr/>
        </p:nvSpPr>
        <p:spPr>
          <a:xfrm>
            <a:off x="4031638" y="1017012"/>
            <a:ext cx="1364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Bkgd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yield correction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8A0CC3-45FC-B6D6-A8BF-30FFBA125BC2}"/>
              </a:ext>
            </a:extLst>
          </p:cNvPr>
          <p:cNvCxnSpPr>
            <a:cxnSpLocks/>
          </p:cNvCxnSpPr>
          <p:nvPr/>
        </p:nvCxnSpPr>
        <p:spPr>
          <a:xfrm>
            <a:off x="6281040" y="4340571"/>
            <a:ext cx="1524310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5B1E809-C83A-CDCF-82D1-2EF236E2CF9E}"/>
              </a:ext>
            </a:extLst>
          </p:cNvPr>
          <p:cNvSpPr txBox="1"/>
          <p:nvPr/>
        </p:nvSpPr>
        <p:spPr>
          <a:xfrm>
            <a:off x="6028017" y="4427285"/>
            <a:ext cx="270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sz="16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sz="1600" baseline="-25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smearing correction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BE8C17-87DB-29E9-E35D-B69DE475C246}"/>
              </a:ext>
            </a:extLst>
          </p:cNvPr>
          <p:cNvSpPr txBox="1"/>
          <p:nvPr/>
        </p:nvSpPr>
        <p:spPr>
          <a:xfrm>
            <a:off x="342221" y="946755"/>
            <a:ext cx="37176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Two distinct corrections: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Bkgd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yield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must be entirely data-driven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implementations: ME, trig-diff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-smearing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implementation: unfolding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Some model dependence: Resp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extensive systematic studies</a:t>
            </a:r>
          </a:p>
        </p:txBody>
      </p:sp>
    </p:spTree>
    <p:extLst>
      <p:ext uri="{BB962C8B-B14F-4D97-AF65-F5344CB8AC3E}">
        <p14:creationId xmlns:p14="http://schemas.microsoft.com/office/powerpoint/2010/main" val="18857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9BE4281-48EE-AE21-ACF5-B38B368CCCA9}"/>
              </a:ext>
            </a:extLst>
          </p:cNvPr>
          <p:cNvSpPr txBox="1"/>
          <p:nvPr/>
        </p:nvSpPr>
        <p:spPr>
          <a:xfrm>
            <a:off x="5258206" y="4548035"/>
            <a:ext cx="2701145" cy="175432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PbPb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pp; h+jet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JHEP 09 (2015) 170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133 (2024) 2, 022301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Phys.Rev.C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 (2024) 1, 014906</a:t>
            </a:r>
          </a:p>
          <a:p>
            <a:r>
              <a:rPr lang="en-US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Pb+Pb</a:t>
            </a:r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incl. jet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EPJ Web Conf. 296 (2024) 11005</a:t>
            </a:r>
          </a:p>
          <a:p>
            <a:r>
              <a:rPr lang="en-US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p+Pb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HM pp; h+jet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JHEP 05 (2024) 229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783 (2018) 95-113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AE14F6-D11F-9551-AC76-863A1F1C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1" y="-3677"/>
            <a:ext cx="9080258" cy="673079"/>
          </a:xfrm>
        </p:spPr>
        <p:txBody>
          <a:bodyPr>
            <a:normAutofit/>
          </a:bodyPr>
          <a:lstStyle/>
          <a:p>
            <a:r>
              <a:rPr lang="en-US" sz="2800" dirty="0"/>
              <a:t>Statistical jet background correction: current analyses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AEA95-5838-13F5-79AF-F0AB21FD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D1812-26C1-70D3-5457-5A722C33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err="1"/>
              <a:t>Uncovering</a:t>
            </a:r>
            <a:r>
              <a:rPr lang="pl-PL" dirty="0"/>
              <a:t> the </a:t>
            </a:r>
            <a:r>
              <a:rPr lang="pl-PL" dirty="0" err="1"/>
              <a:t>jet</a:t>
            </a:r>
            <a:r>
              <a:rPr lang="pl-PL" dirty="0"/>
              <a:t> </a:t>
            </a:r>
            <a:r>
              <a:rPr lang="pl-PL" dirty="0" err="1"/>
              <a:t>wake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1A639-E07B-E7E9-AE15-7B8885A7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3222D-5723-FF0D-87F1-CA36D6727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700" y="3645955"/>
            <a:ext cx="1868014" cy="1263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6914AA-EE0E-1DEA-4645-EC44AD6D5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49965" y="1768243"/>
            <a:ext cx="2121595" cy="2234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9AA3E5-873A-D44E-745C-D995E629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69" y="650350"/>
            <a:ext cx="2360476" cy="1682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D1F2A1-5B3B-2855-15A2-FF26D99C5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824" y="2191056"/>
            <a:ext cx="2005624" cy="14548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8D12EB-7B50-6FC0-9666-D02717979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176" y="1817224"/>
            <a:ext cx="1406473" cy="21291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95B0E9-FAA2-8C6D-51BE-F886D2357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265" y="1912081"/>
            <a:ext cx="1314220" cy="2090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500EB-4951-9BC2-8C62-74DB7CC5B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5571" y="4111498"/>
            <a:ext cx="2226067" cy="1653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F8CEE-2600-C390-AE64-DE19229E7C25}"/>
              </a:ext>
            </a:extLst>
          </p:cNvPr>
          <p:cNvSpPr txBox="1"/>
          <p:nvPr/>
        </p:nvSpPr>
        <p:spPr>
          <a:xfrm>
            <a:off x="302044" y="4111498"/>
            <a:ext cx="239520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Au+Au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; h+jet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Phys. Rev. C 96 (2017) 024905</a:t>
            </a:r>
          </a:p>
          <a:p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Au+Au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p+p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; </a:t>
            </a:r>
            <a:r>
              <a:rPr lang="en-US" sz="1200" dirty="0">
                <a:solidFill>
                  <a:srgbClr val="FF0000"/>
                </a:solidFill>
                <a:latin typeface="Symbol" pitchFamily="2" charset="2"/>
                <a:ea typeface="Times New Roman" charset="0"/>
                <a:cs typeface="Times New Roman" panose="02020603050405020304" pitchFamily="18" charset="0"/>
              </a:rPr>
              <a:t>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solidFill>
                  <a:srgbClr val="FF0000"/>
                </a:solidFill>
                <a:latin typeface="Symbol" pitchFamily="2" charset="2"/>
                <a:ea typeface="Times New Roman" charset="0"/>
                <a:cs typeface="Times New Roman" panose="02020603050405020304" pitchFamily="18" charset="0"/>
              </a:rPr>
              <a:t>p</a:t>
            </a:r>
            <a:r>
              <a:rPr lang="en-US" sz="12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0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+jet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arXiv:2309.00156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arXiv:2309.00145</a:t>
            </a:r>
          </a:p>
          <a:p>
            <a:r>
              <a:rPr lang="en-US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Zr+Zr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Ru+Ru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h+jet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HardProbes2023 (2024) 174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BCD848-E555-793A-ED3C-11336C880B8D}"/>
              </a:ext>
            </a:extLst>
          </p:cNvPr>
          <p:cNvCxnSpPr>
            <a:cxnSpLocks/>
          </p:cNvCxnSpPr>
          <p:nvPr/>
        </p:nvCxnSpPr>
        <p:spPr>
          <a:xfrm>
            <a:off x="5094053" y="1045202"/>
            <a:ext cx="0" cy="51137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960BE90-E55B-ED7C-4505-9449CC9925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708" y="1448568"/>
            <a:ext cx="717486" cy="9050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E5B9BB-F5DA-66DD-965E-F4F142A677B9}"/>
              </a:ext>
            </a:extLst>
          </p:cNvPr>
          <p:cNvSpPr txBox="1"/>
          <p:nvPr/>
        </p:nvSpPr>
        <p:spPr>
          <a:xfrm>
            <a:off x="3104590" y="6403151"/>
            <a:ext cx="26500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+ new analyses at HP24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48C29F9-2AD9-4ABE-5C3C-7897D6B6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90" y="812802"/>
            <a:ext cx="1100876" cy="8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291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C40EDC33-1931-353C-0501-2C392B501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80" y="1358945"/>
            <a:ext cx="2079748" cy="15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quenching in one slide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836" y="1980992"/>
            <a:ext cx="3572541" cy="191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064" y="2708798"/>
            <a:ext cx="2454870" cy="1709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062" y="1413428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/>
                <a:cs typeface="Times New Roman"/>
              </a:rPr>
              <a:t>Jet shower in vacuum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132" y="3942866"/>
            <a:ext cx="43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Evolution of highly virtual </a:t>
            </a:r>
            <a:r>
              <a:rPr lang="en-US" dirty="0" err="1">
                <a:latin typeface="Times New Roman"/>
                <a:cs typeface="Times New Roman"/>
              </a:rPr>
              <a:t>parton</a:t>
            </a:r>
            <a:r>
              <a:rPr lang="en-US" dirty="0">
                <a:latin typeface="Times New Roman"/>
                <a:cs typeface="Times New Roman"/>
              </a:rPr>
              <a:t> via gluon radiation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Quantum interference → angle-ordering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hardest radiation is most collinear with jet axis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Precise understanding in </a:t>
            </a:r>
            <a:r>
              <a:rPr lang="en-US" dirty="0" err="1">
                <a:latin typeface="Times New Roman"/>
                <a:cs typeface="Times New Roman"/>
              </a:rPr>
              <a:t>pQCD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Accurately calculable with QCD-based Monte Carlo models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9012" y="81512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/>
                <a:cs typeface="Times New Roman"/>
              </a:rPr>
              <a:t>Jet shower in-medium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5317" y="4150542"/>
            <a:ext cx="3918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Superposition of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vacuum shower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medium-induced gluon emission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These processes happen simultaneously and interfere </a:t>
            </a:r>
          </a:p>
          <a:p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Angle-ordering is modified or destroyed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6F50A-8917-B146-80B8-1383DAF8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</p:spTree>
    <p:extLst>
      <p:ext uri="{BB962C8B-B14F-4D97-AF65-F5344CB8AC3E}">
        <p14:creationId xmlns:p14="http://schemas.microsoft.com/office/powerpoint/2010/main" val="3919861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D7954-86B8-318D-DA9B-487EB6F3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AB4F2-06CC-A441-3D52-FAE181A4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F4592-DE04-E084-E67A-50A6F1BB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DB361-412B-409A-9EFB-FBA9AD115D1F}"/>
              </a:ext>
            </a:extLst>
          </p:cNvPr>
          <p:cNvSpPr txBox="1"/>
          <p:nvPr/>
        </p:nvSpPr>
        <p:spPr>
          <a:xfrm>
            <a:off x="2118922" y="3119721"/>
            <a:ext cx="4382931" cy="22467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Tools: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Substructure modification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Yield modification 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Jet scattering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Model comparisons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1D0A72-6F8C-8C6D-EBC1-38163ABC75A3}"/>
              </a:ext>
            </a:extLst>
          </p:cNvPr>
          <p:cNvGrpSpPr/>
          <p:nvPr/>
        </p:nvGrpSpPr>
        <p:grpSpPr>
          <a:xfrm>
            <a:off x="6019800" y="416319"/>
            <a:ext cx="2762251" cy="3126852"/>
            <a:chOff x="228600" y="2170977"/>
            <a:chExt cx="4406390" cy="4386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EC9014-820E-6621-F376-B9C662AA700C}"/>
                </a:ext>
              </a:extLst>
            </p:cNvPr>
            <p:cNvGrpSpPr/>
            <p:nvPr/>
          </p:nvGrpSpPr>
          <p:grpSpPr>
            <a:xfrm>
              <a:off x="228600" y="2170977"/>
              <a:ext cx="4406390" cy="4386221"/>
              <a:chOff x="228600" y="2170977"/>
              <a:chExt cx="4406390" cy="438622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44A0FBC-84C7-804C-8711-83E55C347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61690" y="4864112"/>
                <a:ext cx="2273300" cy="169308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400A17-A655-9C43-DCF2-FBB19312E5CA}"/>
                  </a:ext>
                </a:extLst>
              </p:cNvPr>
              <p:cNvSpPr/>
              <p:nvPr/>
            </p:nvSpPr>
            <p:spPr>
              <a:xfrm>
                <a:off x="228600" y="4309472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B354280-713B-6F74-67AD-DFA01A79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2170977"/>
                <a:ext cx="2286000" cy="2026316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B319E70-6243-0493-7667-0FA4575B77AD}"/>
                  </a:ext>
                </a:extLst>
              </p:cNvPr>
              <p:cNvGrpSpPr/>
              <p:nvPr/>
            </p:nvGrpSpPr>
            <p:grpSpPr>
              <a:xfrm>
                <a:off x="838200" y="4197293"/>
                <a:ext cx="2703448" cy="1829445"/>
                <a:chOff x="838200" y="3850221"/>
                <a:chExt cx="2703448" cy="1829445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8D602-6F04-3AC6-2771-2DBA64E913D1}"/>
                    </a:ext>
                  </a:extLst>
                </p:cNvPr>
                <p:cNvSpPr/>
                <p:nvPr/>
              </p:nvSpPr>
              <p:spPr>
                <a:xfrm>
                  <a:off x="3124200" y="5245802"/>
                  <a:ext cx="417448" cy="433864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4385F96-C4DE-28FC-C4C4-F4F730625601}"/>
                    </a:ext>
                  </a:extLst>
                </p:cNvPr>
                <p:cNvCxnSpPr>
                  <a:cxnSpLocks/>
                  <a:endCxn id="13" idx="3"/>
                </p:cNvCxnSpPr>
                <p:nvPr/>
              </p:nvCxnSpPr>
              <p:spPr>
                <a:xfrm>
                  <a:off x="838200" y="3850221"/>
                  <a:ext cx="2347134" cy="176590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7C215BE-C36B-D2C9-F1BD-A1D614811FFA}"/>
                    </a:ext>
                  </a:extLst>
                </p:cNvPr>
                <p:cNvCxnSpPr>
                  <a:endCxn id="13" idx="7"/>
                </p:cNvCxnSpPr>
                <p:nvPr/>
              </p:nvCxnSpPr>
              <p:spPr>
                <a:xfrm>
                  <a:off x="3124200" y="3850221"/>
                  <a:ext cx="356314" cy="145911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526B320-0A6D-5F62-11CD-46423B0710D3}"/>
                    </a:ext>
                  </a:extLst>
                </p:cNvPr>
                <p:cNvSpPr txBox="1"/>
                <p:nvPr/>
              </p:nvSpPr>
              <p:spPr>
                <a:xfrm>
                  <a:off x="3185334" y="5238348"/>
                  <a:ext cx="2985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Times New Roman"/>
                      <a:cs typeface="Times New Roman"/>
                    </a:rPr>
                    <a:t>?</a:t>
                  </a:r>
                </a:p>
              </p:txBody>
            </p: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7C6C75-1193-D53C-4639-A0A25AB24A01}"/>
                </a:ext>
              </a:extLst>
            </p:cNvPr>
            <p:cNvSpPr/>
            <p:nvPr/>
          </p:nvSpPr>
          <p:spPr>
            <a:xfrm>
              <a:off x="4037926" y="5365019"/>
              <a:ext cx="541425" cy="16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1239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0A072DBA-E597-3732-9B62-FC1F80F7A4DE}"/>
              </a:ext>
            </a:extLst>
          </p:cNvPr>
          <p:cNvGrpSpPr/>
          <p:nvPr/>
        </p:nvGrpSpPr>
        <p:grpSpPr>
          <a:xfrm>
            <a:off x="5629604" y="5208125"/>
            <a:ext cx="3135395" cy="1539538"/>
            <a:chOff x="6820210" y="3783525"/>
            <a:chExt cx="2840625" cy="15395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7C53794-8567-45EB-9A91-6E10326B1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578" r="49343" b="11595"/>
            <a:stretch/>
          </p:blipFill>
          <p:spPr>
            <a:xfrm>
              <a:off x="6873253" y="3783525"/>
              <a:ext cx="1728741" cy="1539538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3BC8AE8-204E-4F55-AD99-269F7EBA27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7623" y="4471005"/>
              <a:ext cx="880205" cy="121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CD9FDE-5BD1-5E59-1FFF-7E831EFD4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354" y="4245719"/>
              <a:ext cx="112628" cy="195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504504-8E07-82AE-0B97-C47985FFB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354" y="4343477"/>
              <a:ext cx="316412" cy="977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2365D83-C5D9-77C7-77A3-E9B306CE77EC}"/>
                </a:ext>
              </a:extLst>
            </p:cNvPr>
            <p:cNvCxnSpPr>
              <a:cxnSpLocks/>
            </p:cNvCxnSpPr>
            <p:nvPr/>
          </p:nvCxnSpPr>
          <p:spPr>
            <a:xfrm>
              <a:off x="8659354" y="4441236"/>
              <a:ext cx="272898" cy="297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8742B4-58C4-A433-5D42-C278D16637B8}"/>
                </a:ext>
              </a:extLst>
            </p:cNvPr>
            <p:cNvCxnSpPr>
              <a:cxnSpLocks/>
            </p:cNvCxnSpPr>
            <p:nvPr/>
          </p:nvCxnSpPr>
          <p:spPr>
            <a:xfrm>
              <a:off x="8659354" y="4441236"/>
              <a:ext cx="52379" cy="903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211F9D-2289-57E6-BC69-D55544B8405E}"/>
                </a:ext>
              </a:extLst>
            </p:cNvPr>
            <p:cNvSpPr txBox="1"/>
            <p:nvPr/>
          </p:nvSpPr>
          <p:spPr>
            <a:xfrm>
              <a:off x="6820210" y="4415398"/>
              <a:ext cx="2872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Times New Roman"/>
                  <a:cs typeface="Times New Roman"/>
                </a:rPr>
                <a:t>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A71DDB3-91B2-FE17-F959-1FFB044DFF6E}"/>
                </a:ext>
              </a:extLst>
            </p:cNvPr>
            <p:cNvSpPr txBox="1"/>
            <p:nvPr/>
          </p:nvSpPr>
          <p:spPr>
            <a:xfrm>
              <a:off x="9034671" y="4181185"/>
              <a:ext cx="6261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recoil jet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3187DDB-6139-100A-4B77-F9324501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9538"/>
          </a:xfrm>
        </p:spPr>
        <p:txBody>
          <a:bodyPr/>
          <a:lstStyle/>
          <a:p>
            <a:r>
              <a:rPr lang="en-US" dirty="0"/>
              <a:t>Yield suppression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45431-3643-3554-A7C3-2794157C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86698-0815-F0F1-7C98-CD97767D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B7B4F-C0FD-1977-367D-E2291F18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1FB94-5021-C7DB-AFA0-02C9D2E53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2" r="23010" b="66088"/>
          <a:stretch/>
        </p:blipFill>
        <p:spPr>
          <a:xfrm>
            <a:off x="4847639" y="2225569"/>
            <a:ext cx="2992468" cy="1696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E6EFE7-FC83-52FF-818C-DC29038A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61" y="850300"/>
            <a:ext cx="2547256" cy="861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0A4E70-0A70-611C-E0B7-7F93103D9635}"/>
              </a:ext>
            </a:extLst>
          </p:cNvPr>
          <p:cNvSpPr txBox="1"/>
          <p:nvPr/>
        </p:nvSpPr>
        <p:spPr>
          <a:xfrm>
            <a:off x="6696672" y="1041231"/>
            <a:ext cx="251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133 (2024) 2, 022301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 (2024) 1, 014906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6390B5-75BD-064F-2E81-1AE5A2388CDB}"/>
              </a:ext>
            </a:extLst>
          </p:cNvPr>
          <p:cNvGrpSpPr/>
          <p:nvPr/>
        </p:nvGrpSpPr>
        <p:grpSpPr>
          <a:xfrm>
            <a:off x="0" y="1711344"/>
            <a:ext cx="4067069" cy="4968856"/>
            <a:chOff x="740581" y="1762326"/>
            <a:chExt cx="3686276" cy="45223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46237C-2AB2-46B0-9E67-8AFEABF62E3E}"/>
                </a:ext>
              </a:extLst>
            </p:cNvPr>
            <p:cNvGrpSpPr/>
            <p:nvPr/>
          </p:nvGrpSpPr>
          <p:grpSpPr>
            <a:xfrm>
              <a:off x="932503" y="1762326"/>
              <a:ext cx="3494354" cy="4522360"/>
              <a:chOff x="1121796" y="1773748"/>
              <a:chExt cx="2966806" cy="417031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0E9D85E-C844-41AB-0F0E-5D5EAA1FC877}"/>
                  </a:ext>
                </a:extLst>
              </p:cNvPr>
              <p:cNvGrpSpPr/>
              <p:nvPr/>
            </p:nvGrpSpPr>
            <p:grpSpPr>
              <a:xfrm>
                <a:off x="1121796" y="1927637"/>
                <a:ext cx="2966806" cy="4016426"/>
                <a:chOff x="2820040" y="2321293"/>
                <a:chExt cx="2966806" cy="4016426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F2847B0B-6241-8404-C622-803CBD95C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5222" r="32005"/>
                <a:stretch/>
              </p:blipFill>
              <p:spPr>
                <a:xfrm>
                  <a:off x="3239589" y="2321294"/>
                  <a:ext cx="2547257" cy="4016425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4842B6FE-5F68-DFBA-3BFD-80A3DDA533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92173"/>
                <a:stretch/>
              </p:blipFill>
              <p:spPr>
                <a:xfrm>
                  <a:off x="2820040" y="2321293"/>
                  <a:ext cx="608320" cy="4016425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A24934-9E8D-805A-0D1D-B382A84B6059}"/>
                  </a:ext>
                </a:extLst>
              </p:cNvPr>
              <p:cNvSpPr txBox="1"/>
              <p:nvPr/>
            </p:nvSpPr>
            <p:spPr>
              <a:xfrm>
                <a:off x="3016290" y="1773748"/>
                <a:ext cx="9717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Times New Roman"/>
                    <a:cs typeface="Times New Roman"/>
                  </a:rPr>
                  <a:t>(corrected)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08A9EF-09B0-29C4-5622-F3926357E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581" y="5947155"/>
              <a:ext cx="1372147" cy="142932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0B12BE8-DA58-EFDB-12BF-7103D4194847}"/>
              </a:ext>
            </a:extLst>
          </p:cNvPr>
          <p:cNvSpPr/>
          <p:nvPr/>
        </p:nvSpPr>
        <p:spPr>
          <a:xfrm>
            <a:off x="756946" y="4406899"/>
            <a:ext cx="643157" cy="97063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D6C49-D52F-514C-536B-3859AEF1F412}"/>
              </a:ext>
            </a:extLst>
          </p:cNvPr>
          <p:cNvSpPr txBox="1"/>
          <p:nvPr/>
        </p:nvSpPr>
        <p:spPr>
          <a:xfrm>
            <a:off x="4265654" y="4450795"/>
            <a:ext cx="18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Energy recovery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3DC3D9-1F7A-0731-3DD8-F2F6666A2B69}"/>
              </a:ext>
            </a:extLst>
          </p:cNvPr>
          <p:cNvSpPr/>
          <p:nvPr/>
        </p:nvSpPr>
        <p:spPr>
          <a:xfrm>
            <a:off x="1078524" y="5257801"/>
            <a:ext cx="1080476" cy="596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3FAA0-A0E6-E018-8019-85FDF98D45E8}"/>
              </a:ext>
            </a:extLst>
          </p:cNvPr>
          <p:cNvSpPr txBox="1"/>
          <p:nvPr/>
        </p:nvSpPr>
        <p:spPr>
          <a:xfrm>
            <a:off x="4278948" y="4087394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Energy loss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4E1C8F-5FC2-3970-A37F-066C077E1E80}"/>
              </a:ext>
            </a:extLst>
          </p:cNvPr>
          <p:cNvSpPr txBox="1"/>
          <p:nvPr/>
        </p:nvSpPr>
        <p:spPr>
          <a:xfrm>
            <a:off x="4265654" y="4802651"/>
            <a:ext cx="2992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Change in geometric bias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93C5F4-DC9B-50E5-8DBE-E3FE18E14861}"/>
              </a:ext>
            </a:extLst>
          </p:cNvPr>
          <p:cNvSpPr/>
          <p:nvPr/>
        </p:nvSpPr>
        <p:spPr>
          <a:xfrm rot="21214824">
            <a:off x="2315286" y="5109749"/>
            <a:ext cx="1645327" cy="5969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699EF0-33BB-9ACD-36FC-320B71195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788" y="71281"/>
            <a:ext cx="717486" cy="9050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01F0C2-79FE-4591-6FF0-CE4EFD50C725}"/>
              </a:ext>
            </a:extLst>
          </p:cNvPr>
          <p:cNvSpPr txBox="1"/>
          <p:nvPr/>
        </p:nvSpPr>
        <p:spPr>
          <a:xfrm>
            <a:off x="4600076" y="1764589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Semi-inclusive hadron+jet correlations</a:t>
            </a:r>
          </a:p>
        </p:txBody>
      </p:sp>
    </p:spTree>
    <p:extLst>
      <p:ext uri="{BB962C8B-B14F-4D97-AF65-F5344CB8AC3E}">
        <p14:creationId xmlns:p14="http://schemas.microsoft.com/office/powerpoint/2010/main" val="65459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1" grpId="0"/>
      <p:bldP spid="22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F97A758-C15E-D578-7D8E-65CB3AA5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00" y="65346"/>
            <a:ext cx="8673864" cy="533644"/>
          </a:xfrm>
        </p:spPr>
        <p:txBody>
          <a:bodyPr>
            <a:normAutofit/>
          </a:bodyPr>
          <a:lstStyle/>
          <a:p>
            <a:r>
              <a:rPr lang="en-US" sz="2800" dirty="0"/>
              <a:t>Jet shape modification: recoil spectrum ratio R=0.2/R=0.5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9C2BC-2188-769D-A74D-41D97297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LHCP 6/3/24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CC6C2-88F5-990C-D47B-C660CB30D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Modification of jets in the QGP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D2390-9D21-E52B-E9EC-29D9D50D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DE079F-975F-A259-8A21-C58DE467CE93}"/>
              </a:ext>
            </a:extLst>
          </p:cNvPr>
          <p:cNvGrpSpPr/>
          <p:nvPr/>
        </p:nvGrpSpPr>
        <p:grpSpPr>
          <a:xfrm>
            <a:off x="444264" y="1119485"/>
            <a:ext cx="2029449" cy="2212280"/>
            <a:chOff x="876471" y="1365820"/>
            <a:chExt cx="2029449" cy="22122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65F81-0BC9-4BEF-DBE4-75AA9E5F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6471" y="1365820"/>
              <a:ext cx="2029449" cy="20631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C64332-C324-CCD4-62C8-9A322CDE58C4}"/>
                </a:ext>
              </a:extLst>
            </p:cNvPr>
            <p:cNvSpPr txBox="1"/>
            <p:nvPr/>
          </p:nvSpPr>
          <p:spPr>
            <a:xfrm>
              <a:off x="1834375" y="3004830"/>
              <a:ext cx="6192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B05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000" baseline="-25000" dirty="0" err="1">
                  <a:solidFill>
                    <a:srgbClr val="00B050"/>
                  </a:solidFill>
                  <a:latin typeface="Times New Roman"/>
                  <a:cs typeface="Times New Roman"/>
                </a:rPr>
                <a:t>T,jet</a:t>
              </a:r>
              <a:endParaRPr lang="en-US" sz="2000" baseline="-25000" dirty="0">
                <a:solidFill>
                  <a:srgbClr val="00B05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83E6540-B7B9-8128-9316-5782BC93D660}"/>
                </a:ext>
              </a:extLst>
            </p:cNvPr>
            <p:cNvCxnSpPr/>
            <p:nvPr/>
          </p:nvCxnSpPr>
          <p:spPr>
            <a:xfrm flipH="1">
              <a:off x="1694985" y="2899317"/>
              <a:ext cx="278781" cy="52968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36772C-BF87-C66F-B0D2-CA5A0418DFE8}"/>
                </a:ext>
              </a:extLst>
            </p:cNvPr>
            <p:cNvSpPr txBox="1"/>
            <p:nvPr/>
          </p:nvSpPr>
          <p:spPr>
            <a:xfrm rot="2200370">
              <a:off x="893937" y="317799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R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127F163-44CE-7074-CDD4-512D324ED419}"/>
                </a:ext>
              </a:extLst>
            </p:cNvPr>
            <p:cNvCxnSpPr>
              <a:cxnSpLocks/>
            </p:cNvCxnSpPr>
            <p:nvPr/>
          </p:nvCxnSpPr>
          <p:spPr>
            <a:xfrm>
              <a:off x="1214873" y="3428656"/>
              <a:ext cx="210824" cy="1309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CEA9328-34AC-444C-D12D-8871AD9C99AE}"/>
              </a:ext>
            </a:extLst>
          </p:cNvPr>
          <p:cNvSpPr txBox="1"/>
          <p:nvPr/>
        </p:nvSpPr>
        <p:spPr>
          <a:xfrm>
            <a:off x="919131" y="6162008"/>
            <a:ext cx="756168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Medium-induced jet broadening in multiple channels at RHIC and LHC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86C17-D61B-D619-33E5-5575ECA8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79" y="2808454"/>
            <a:ext cx="3380902" cy="3203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EF1D0-A9A3-AAFE-5D31-075160C6C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152" y="2111315"/>
            <a:ext cx="1606755" cy="46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46F6F-C99B-4F58-A868-F14FF1183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962" y="2215479"/>
            <a:ext cx="1486520" cy="5288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EFB7D0-8A03-69C5-4955-AD3D89FA3D83}"/>
              </a:ext>
            </a:extLst>
          </p:cNvPr>
          <p:cNvGrpSpPr/>
          <p:nvPr/>
        </p:nvGrpSpPr>
        <p:grpSpPr>
          <a:xfrm>
            <a:off x="2576729" y="1189922"/>
            <a:ext cx="2053043" cy="2286525"/>
            <a:chOff x="1358079" y="1713248"/>
            <a:chExt cx="2053043" cy="22865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1DF5EF-56EE-5BB5-A99F-514502970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222" r="32005" b="47145"/>
            <a:stretch/>
          </p:blipFill>
          <p:spPr>
            <a:xfrm>
              <a:off x="1358079" y="1713248"/>
              <a:ext cx="2053043" cy="18137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53BF1D-44FB-E34C-AD46-ED5ECE358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222" t="83367" r="32005"/>
            <a:stretch/>
          </p:blipFill>
          <p:spPr>
            <a:xfrm>
              <a:off x="1358079" y="3429000"/>
              <a:ext cx="2053043" cy="57077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1959C9F-7E60-C35E-8462-AFE6109C09C7}"/>
              </a:ext>
            </a:extLst>
          </p:cNvPr>
          <p:cNvSpPr txBox="1"/>
          <p:nvPr/>
        </p:nvSpPr>
        <p:spPr>
          <a:xfrm>
            <a:off x="2847057" y="574661"/>
            <a:ext cx="30508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Robust jet shape observable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8DBB19-CD67-8304-057F-E88403DD2FDC}"/>
              </a:ext>
            </a:extLst>
          </p:cNvPr>
          <p:cNvGrpSpPr/>
          <p:nvPr/>
        </p:nvGrpSpPr>
        <p:grpSpPr>
          <a:xfrm>
            <a:off x="782666" y="3379427"/>
            <a:ext cx="4128783" cy="2778538"/>
            <a:chOff x="782666" y="3379427"/>
            <a:chExt cx="4128783" cy="27785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FAE6BA-F823-DCF8-21BF-C1024654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666" y="3379427"/>
              <a:ext cx="4128783" cy="277853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40653F2-205A-83ED-6A08-EB6048F3531D}"/>
                </a:ext>
              </a:extLst>
            </p:cNvPr>
            <p:cNvGrpSpPr/>
            <p:nvPr/>
          </p:nvGrpSpPr>
          <p:grpSpPr>
            <a:xfrm>
              <a:off x="2473713" y="4431552"/>
              <a:ext cx="1455750" cy="410942"/>
              <a:chOff x="2420027" y="4322742"/>
              <a:chExt cx="1455750" cy="41094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E3B8404-6C02-6C44-F0D5-A8C6E4C73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0620" y="4322742"/>
                <a:ext cx="1405157" cy="41094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27D666-24AB-C5F5-0F2E-0E1C18134CC3}"/>
                  </a:ext>
                </a:extLst>
              </p:cNvPr>
              <p:cNvSpPr txBox="1"/>
              <p:nvPr/>
            </p:nvSpPr>
            <p:spPr>
              <a:xfrm>
                <a:off x="2420027" y="4392017"/>
                <a:ext cx="27443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h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7D47D49-79E1-0F6A-F8CF-FAA827BF5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327" y="762485"/>
            <a:ext cx="423069" cy="533644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3CB4A8-54D4-2170-7BE2-01E546F36EE8}"/>
              </a:ext>
            </a:extLst>
          </p:cNvPr>
          <p:cNvCxnSpPr>
            <a:cxnSpLocks/>
          </p:cNvCxnSpPr>
          <p:nvPr/>
        </p:nvCxnSpPr>
        <p:spPr>
          <a:xfrm>
            <a:off x="2149434" y="5141122"/>
            <a:ext cx="0" cy="3459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700C902-3810-2EB8-31B6-F82958E062D0}"/>
              </a:ext>
            </a:extLst>
          </p:cNvPr>
          <p:cNvCxnSpPr>
            <a:cxnSpLocks/>
          </p:cNvCxnSpPr>
          <p:nvPr/>
        </p:nvCxnSpPr>
        <p:spPr>
          <a:xfrm>
            <a:off x="6809442" y="3818489"/>
            <a:ext cx="0" cy="3459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CC4CCF-6ECE-40E5-6605-B83FD7965E1A}"/>
              </a:ext>
            </a:extLst>
          </p:cNvPr>
          <p:cNvCxnSpPr>
            <a:cxnSpLocks/>
          </p:cNvCxnSpPr>
          <p:nvPr/>
        </p:nvCxnSpPr>
        <p:spPr>
          <a:xfrm>
            <a:off x="6962530" y="4918167"/>
            <a:ext cx="0" cy="3459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64726C2-AE66-4351-2E76-DC32C6640C87}"/>
              </a:ext>
            </a:extLst>
          </p:cNvPr>
          <p:cNvSpPr txBox="1"/>
          <p:nvPr/>
        </p:nvSpPr>
        <p:spPr>
          <a:xfrm>
            <a:off x="6530997" y="733157"/>
            <a:ext cx="2539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133 (2024) 2, 022301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 (2024) 1, 014906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332977-6D45-F3B8-FCDC-35F57DECCEFE}"/>
              </a:ext>
            </a:extLst>
          </p:cNvPr>
          <p:cNvSpPr txBox="1"/>
          <p:nvPr/>
        </p:nvSpPr>
        <p:spPr>
          <a:xfrm>
            <a:off x="7357720" y="1240561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arXiv:2309.00156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arXiv:2309.00145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F81534-86A3-A95E-136F-A6D1E3E9B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97" y="1262318"/>
            <a:ext cx="693739" cy="5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FECBA4-BA4F-5DE0-C968-4D3D1455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4317"/>
          </a:xfrm>
        </p:spPr>
        <p:txBody>
          <a:bodyPr/>
          <a:lstStyle/>
          <a:p>
            <a:r>
              <a:rPr lang="en-US" dirty="0"/>
              <a:t>Inclusive jets: R</a:t>
            </a:r>
            <a:r>
              <a:rPr lang="en-US" baseline="-25000" dirty="0"/>
              <a:t>AA</a:t>
            </a:r>
            <a:r>
              <a:rPr lang="en-US" dirty="0"/>
              <a:t> at very 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jet</a:t>
            </a:r>
            <a:endParaRPr lang="en-US" baseline="30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44332D-2FBC-C919-40DC-40BD1BB6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F081D-6E5A-931F-8BC2-2918786D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80B47-4789-87C9-6FCF-EB9440C4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B59D5-7B30-73F0-6FD1-DD231EA1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80" y="1494966"/>
            <a:ext cx="3262140" cy="2207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AAF991-1B02-036F-94FA-C8C98CA36132}"/>
              </a:ext>
            </a:extLst>
          </p:cNvPr>
          <p:cNvSpPr txBox="1"/>
          <p:nvPr/>
        </p:nvSpPr>
        <p:spPr>
          <a:xfrm>
            <a:off x="2022506" y="647859"/>
            <a:ext cx="4794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First application of ME to inclusive jet measurements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3F933A-4038-2EDC-41F0-E7E0A9C2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29" y="1558498"/>
            <a:ext cx="2762250" cy="2078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7F9DD-78CA-11BE-F067-317A77354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30" t="6772" r="5879" b="6263"/>
          <a:stretch/>
        </p:blipFill>
        <p:spPr>
          <a:xfrm>
            <a:off x="5050725" y="4075561"/>
            <a:ext cx="3011323" cy="2351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347FB3-9184-AC04-A225-CA8008ECD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8" t="9300" r="6232" b="8156"/>
          <a:stretch/>
        </p:blipFill>
        <p:spPr>
          <a:xfrm>
            <a:off x="669265" y="4263406"/>
            <a:ext cx="3443555" cy="2537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7BE43-F81D-D4BB-0328-9E8B5138FCEA}"/>
              </a:ext>
            </a:extLst>
          </p:cNvPr>
          <p:cNvSpPr txBox="1"/>
          <p:nvPr/>
        </p:nvSpPr>
        <p:spPr>
          <a:xfrm>
            <a:off x="6820491" y="694317"/>
            <a:ext cx="2259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N. Gruenwald QM23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 Web Conf. 296 (2024) 11005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EC40F-310E-FDC9-0B92-5D012CC62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353" y="0"/>
            <a:ext cx="717486" cy="9050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24833B-2794-885F-DFD2-8A22287F9875}"/>
              </a:ext>
            </a:extLst>
          </p:cNvPr>
          <p:cNvSpPr txBox="1"/>
          <p:nvPr/>
        </p:nvSpPr>
        <p:spPr>
          <a:xfrm>
            <a:off x="1853669" y="1118780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SE/ME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7E6D4-9914-D804-F988-2766B09CE3EC}"/>
              </a:ext>
            </a:extLst>
          </p:cNvPr>
          <p:cNvSpPr txBox="1"/>
          <p:nvPr/>
        </p:nvSpPr>
        <p:spPr>
          <a:xfrm>
            <a:off x="5565467" y="1158388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Corrected spectrum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2DC27-02B2-C084-F057-015C2AEFDE28}"/>
              </a:ext>
            </a:extLst>
          </p:cNvPr>
          <p:cNvSpPr txBox="1"/>
          <p:nvPr/>
        </p:nvSpPr>
        <p:spPr>
          <a:xfrm>
            <a:off x="2151005" y="3782752"/>
            <a:ext cx="60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Times New Roman"/>
                <a:cs typeface="Times New Roman"/>
              </a:rPr>
              <a:t>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0AD366-D78C-405A-6405-86553D2A441E}"/>
              </a:ext>
            </a:extLst>
          </p:cNvPr>
          <p:cNvSpPr txBox="1"/>
          <p:nvPr/>
        </p:nvSpPr>
        <p:spPr>
          <a:xfrm>
            <a:off x="5201919" y="3751438"/>
            <a:ext cx="293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Compare to STAR@RHIC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E2BFF-F18C-EDE9-44CE-8D878515303B}"/>
                  </a:ext>
                </a:extLst>
              </p:cNvPr>
              <p:cNvSpPr txBox="1"/>
              <p:nvPr/>
            </p:nvSpPr>
            <p:spPr>
              <a:xfrm>
                <a:off x="5239838" y="6297246"/>
                <a:ext cx="3011323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Similar suppression at RHIC and LHC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LHC: harder spectrum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larger E-loss</a:t>
                </a:r>
                <a:endParaRPr lang="en-US" sz="1400" dirty="0">
                  <a:latin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E2BFF-F18C-EDE9-44CE-8D878515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838" y="6297246"/>
                <a:ext cx="3011323" cy="523220"/>
              </a:xfrm>
              <a:prstGeom prst="rect">
                <a:avLst/>
              </a:prstGeom>
              <a:blipFill>
                <a:blip r:embed="rId7"/>
                <a:stretch>
                  <a:fillRect l="-837" t="-2326" b="-697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633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D7954-86B8-318D-DA9B-487EB6F3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AB4F2-06CC-A441-3D52-FAE181A4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F4592-DE04-E084-E67A-50A6F1BB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DB361-412B-409A-9EFB-FBA9AD115D1F}"/>
              </a:ext>
            </a:extLst>
          </p:cNvPr>
          <p:cNvSpPr txBox="1"/>
          <p:nvPr/>
        </p:nvSpPr>
        <p:spPr>
          <a:xfrm>
            <a:off x="2118922" y="3119721"/>
            <a:ext cx="4382931" cy="22467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Tools: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Substructure modification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Yield modification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Jet scattering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Model comparisons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1D0A72-6F8C-8C6D-EBC1-38163ABC75A3}"/>
              </a:ext>
            </a:extLst>
          </p:cNvPr>
          <p:cNvGrpSpPr/>
          <p:nvPr/>
        </p:nvGrpSpPr>
        <p:grpSpPr>
          <a:xfrm>
            <a:off x="6019800" y="416319"/>
            <a:ext cx="2762251" cy="3126852"/>
            <a:chOff x="228600" y="2170977"/>
            <a:chExt cx="4406390" cy="4386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EC9014-820E-6621-F376-B9C662AA700C}"/>
                </a:ext>
              </a:extLst>
            </p:cNvPr>
            <p:cNvGrpSpPr/>
            <p:nvPr/>
          </p:nvGrpSpPr>
          <p:grpSpPr>
            <a:xfrm>
              <a:off x="228600" y="2170977"/>
              <a:ext cx="4406390" cy="4386221"/>
              <a:chOff x="228600" y="2170977"/>
              <a:chExt cx="4406390" cy="438622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44A0FBC-84C7-804C-8711-83E55C347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61690" y="4864112"/>
                <a:ext cx="2273300" cy="169308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400A17-A655-9C43-DCF2-FBB19312E5CA}"/>
                  </a:ext>
                </a:extLst>
              </p:cNvPr>
              <p:cNvSpPr/>
              <p:nvPr/>
            </p:nvSpPr>
            <p:spPr>
              <a:xfrm>
                <a:off x="228600" y="4309472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B354280-713B-6F74-67AD-DFA01A79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2170977"/>
                <a:ext cx="2286000" cy="2026316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B319E70-6243-0493-7667-0FA4575B77AD}"/>
                  </a:ext>
                </a:extLst>
              </p:cNvPr>
              <p:cNvGrpSpPr/>
              <p:nvPr/>
            </p:nvGrpSpPr>
            <p:grpSpPr>
              <a:xfrm>
                <a:off x="838200" y="4197293"/>
                <a:ext cx="2703448" cy="1829445"/>
                <a:chOff x="838200" y="3850221"/>
                <a:chExt cx="2703448" cy="1829445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8D602-6F04-3AC6-2771-2DBA64E913D1}"/>
                    </a:ext>
                  </a:extLst>
                </p:cNvPr>
                <p:cNvSpPr/>
                <p:nvPr/>
              </p:nvSpPr>
              <p:spPr>
                <a:xfrm>
                  <a:off x="3124200" y="5245802"/>
                  <a:ext cx="417448" cy="433864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4385F96-C4DE-28FC-C4C4-F4F730625601}"/>
                    </a:ext>
                  </a:extLst>
                </p:cNvPr>
                <p:cNvCxnSpPr>
                  <a:cxnSpLocks/>
                  <a:endCxn id="13" idx="3"/>
                </p:cNvCxnSpPr>
                <p:nvPr/>
              </p:nvCxnSpPr>
              <p:spPr>
                <a:xfrm>
                  <a:off x="838200" y="3850221"/>
                  <a:ext cx="2347134" cy="176590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7C215BE-C36B-D2C9-F1BD-A1D614811FFA}"/>
                    </a:ext>
                  </a:extLst>
                </p:cNvPr>
                <p:cNvCxnSpPr>
                  <a:endCxn id="13" idx="7"/>
                </p:cNvCxnSpPr>
                <p:nvPr/>
              </p:nvCxnSpPr>
              <p:spPr>
                <a:xfrm>
                  <a:off x="3124200" y="3850221"/>
                  <a:ext cx="356314" cy="145911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526B320-0A6D-5F62-11CD-46423B0710D3}"/>
                    </a:ext>
                  </a:extLst>
                </p:cNvPr>
                <p:cNvSpPr txBox="1"/>
                <p:nvPr/>
              </p:nvSpPr>
              <p:spPr>
                <a:xfrm>
                  <a:off x="3185334" y="5238348"/>
                  <a:ext cx="2985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Times New Roman"/>
                      <a:cs typeface="Times New Roman"/>
                    </a:rPr>
                    <a:t>?</a:t>
                  </a:r>
                </a:p>
              </p:txBody>
            </p: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7C6C75-1193-D53C-4639-A0A25AB24A01}"/>
                </a:ext>
              </a:extLst>
            </p:cNvPr>
            <p:cNvSpPr/>
            <p:nvPr/>
          </p:nvSpPr>
          <p:spPr>
            <a:xfrm>
              <a:off x="4037926" y="5365019"/>
              <a:ext cx="541425" cy="16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1484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55F203-6D6E-3CA4-228F-F60D97D3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Semi-incl. jet quenching: angular dependence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518D0-67FE-0032-27B4-D29F22D0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3CCE88-7C42-5C3B-5D28-81D63512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7E88C-C8B9-B03C-9EAE-981066C1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652FB-3A23-A6A0-D778-01F0ABE4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3" y="962896"/>
            <a:ext cx="6784094" cy="4513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6A2B45-63BE-B6C5-F421-9E5064FEE4BD}"/>
              </a:ext>
            </a:extLst>
          </p:cNvPr>
          <p:cNvSpPr/>
          <p:nvPr/>
        </p:nvSpPr>
        <p:spPr>
          <a:xfrm>
            <a:off x="1109557" y="2395898"/>
            <a:ext cx="1697351" cy="30800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4FE7B-6A0C-F56F-DF0E-37047679F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14" r="21886" b="67263"/>
          <a:stretch/>
        </p:blipFill>
        <p:spPr>
          <a:xfrm>
            <a:off x="6868676" y="2671732"/>
            <a:ext cx="1818124" cy="15145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8A0F60-AA79-8488-EE67-9EE0054AF38E}"/>
              </a:ext>
            </a:extLst>
          </p:cNvPr>
          <p:cNvSpPr txBox="1"/>
          <p:nvPr/>
        </p:nvSpPr>
        <p:spPr>
          <a:xfrm>
            <a:off x="1109557" y="5667564"/>
            <a:ext cx="564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Large medium-induced azimuthal broadening for large-aperture recoil jets at low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30000" dirty="0" err="1">
                <a:solidFill>
                  <a:srgbClr val="FF0000"/>
                </a:solidFill>
                <a:latin typeface="Times New Roman"/>
                <a:cs typeface="Times New Roman"/>
              </a:rPr>
              <a:t>jet</a:t>
            </a:r>
            <a:r>
              <a:rPr lang="en-US" sz="20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(!)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9FBF3-2704-8549-23E6-C7340261050A}"/>
              </a:ext>
            </a:extLst>
          </p:cNvPr>
          <p:cNvSpPr txBox="1"/>
          <p:nvPr/>
        </p:nvSpPr>
        <p:spPr>
          <a:xfrm>
            <a:off x="8287871" y="260069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C3FA3-B3F6-67C9-1ECC-FB1A5224CFC1}"/>
              </a:ext>
            </a:extLst>
          </p:cNvPr>
          <p:cNvSpPr txBox="1"/>
          <p:nvPr/>
        </p:nvSpPr>
        <p:spPr>
          <a:xfrm>
            <a:off x="6864337" y="1741264"/>
            <a:ext cx="22749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133 (2024) 2, 022301</a:t>
            </a:r>
          </a:p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 (2024) 1, 014906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C92370-F0E7-AFEF-1AD1-192FFD37F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578" y="771314"/>
            <a:ext cx="717486" cy="90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A56C3F-828F-B9B4-2FB8-D2DDC41C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1" y="61323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Semi-incl. jet quenching: angular and </a:t>
            </a:r>
            <a:br>
              <a:rPr lang="en-US" dirty="0"/>
            </a:br>
            <a:r>
              <a:rPr lang="en-US" dirty="0"/>
              <a:t>aperture (R) dependence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F35CB-DDDD-4BB1-1A43-DDCD9D59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42EA0-BF15-6FDC-28D2-3A8C6903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8D4D2-960F-D4F3-0DBE-3A489B6B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CE14F-5E07-6028-22A9-7E0C2F87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10" y="1301297"/>
            <a:ext cx="7592839" cy="3813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919AC-34FE-0804-A791-55C014F5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328" y="493643"/>
            <a:ext cx="1977798" cy="8599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71314A-F234-D2FF-7CAE-986717F2B206}"/>
              </a:ext>
            </a:extLst>
          </p:cNvPr>
          <p:cNvSpPr txBox="1"/>
          <p:nvPr/>
        </p:nvSpPr>
        <p:spPr>
          <a:xfrm>
            <a:off x="1358079" y="5288113"/>
            <a:ext cx="5647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Large medium-induced azimuthal broadening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only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for large-aperture recoil jets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only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at low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30000" dirty="0" err="1">
                <a:solidFill>
                  <a:srgbClr val="FF0000"/>
                </a:solidFill>
                <a:latin typeface="Times New Roman"/>
                <a:cs typeface="Times New Roman"/>
              </a:rPr>
              <a:t>jet</a:t>
            </a:r>
            <a:r>
              <a:rPr lang="en-US" sz="20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unexpected</a:t>
            </a:r>
          </a:p>
        </p:txBody>
      </p:sp>
    </p:spTree>
    <p:extLst>
      <p:ext uri="{BB962C8B-B14F-4D97-AF65-F5344CB8AC3E}">
        <p14:creationId xmlns:p14="http://schemas.microsoft.com/office/powerpoint/2010/main" val="292037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95D7590-E008-C5FA-8E1F-F3B64E6B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broadening in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/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+jet at RHIC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EBF55-4F9D-FD97-F576-07D44E1A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4973F-ADC7-7928-3BAF-3F84C3273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86699-336E-C820-8A05-315D9E04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A3CEC-C7AD-03CE-A93A-A607668BA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51" y="962896"/>
            <a:ext cx="8564497" cy="4818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400B2C-B924-9B2B-2DF6-07ABD65E8D9F}"/>
              </a:ext>
            </a:extLst>
          </p:cNvPr>
          <p:cNvSpPr/>
          <p:nvPr/>
        </p:nvSpPr>
        <p:spPr>
          <a:xfrm>
            <a:off x="4899992" y="3061252"/>
            <a:ext cx="1699591" cy="106348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75F24-A399-4BF5-87E4-8D588865053B}"/>
              </a:ext>
            </a:extLst>
          </p:cNvPr>
          <p:cNvSpPr txBox="1"/>
          <p:nvPr/>
        </p:nvSpPr>
        <p:spPr>
          <a:xfrm>
            <a:off x="8229601" y="4212715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4BD2E-6D4E-19D2-418E-A4450047A606}"/>
              </a:ext>
            </a:extLst>
          </p:cNvPr>
          <p:cNvSpPr txBox="1"/>
          <p:nvPr/>
        </p:nvSpPr>
        <p:spPr>
          <a:xfrm>
            <a:off x="1068781" y="5993614"/>
            <a:ext cx="67926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STAR sees similar medium-induced azimuthal broadening for 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large-aperture recoil jets (paper in progress)</a:t>
            </a:r>
          </a:p>
        </p:txBody>
      </p:sp>
    </p:spTree>
    <p:extLst>
      <p:ext uri="{BB962C8B-B14F-4D97-AF65-F5344CB8AC3E}">
        <p14:creationId xmlns:p14="http://schemas.microsoft.com/office/powerpoint/2010/main" val="1570652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21F25A2-0DB3-7500-40DE-20C6B4CC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3163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Azimuthal broadening: what have we learned?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CCAA1B-BBAD-A3AC-A7EF-4B08EA37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AD8DF-7B9A-3835-8264-4C13011E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7C09-C8DC-C0BD-410B-9A5FB20C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B78BD-4F56-A88D-6E55-E881BE7E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78" y="693553"/>
            <a:ext cx="4604719" cy="2394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19090-3E5D-F9F5-DD94-0498FCFB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641" y="3068005"/>
            <a:ext cx="1357560" cy="1498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2C305-BE0D-DE0E-A074-80D74900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94" y="1027494"/>
            <a:ext cx="2192655" cy="194357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1F0395-EEA6-3503-31C0-2F30A62F0CA8}"/>
              </a:ext>
            </a:extLst>
          </p:cNvPr>
          <p:cNvCxnSpPr/>
          <p:nvPr/>
        </p:nvCxnSpPr>
        <p:spPr>
          <a:xfrm>
            <a:off x="2720756" y="1933188"/>
            <a:ext cx="1246039" cy="0"/>
          </a:xfrm>
          <a:prstGeom prst="straightConnector1">
            <a:avLst/>
          </a:prstGeom>
          <a:ln w="952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156D0A-F127-11E5-1800-274743E0C49A}"/>
              </a:ext>
            </a:extLst>
          </p:cNvPr>
          <p:cNvSpPr txBox="1"/>
          <p:nvPr/>
        </p:nvSpPr>
        <p:spPr>
          <a:xfrm>
            <a:off x="3148850" y="114138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ECEA2-C2B4-6CFA-D924-98F5F8D20278}"/>
              </a:ext>
            </a:extLst>
          </p:cNvPr>
          <p:cNvSpPr txBox="1"/>
          <p:nvPr/>
        </p:nvSpPr>
        <p:spPr>
          <a:xfrm>
            <a:off x="-15630" y="3250567"/>
            <a:ext cx="640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Why broadening only for large aperture recoil jets?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not compatible with Rutherford scattering (should also affect small R jets)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9CAAB1-C51E-11BC-4EDC-1314AF80016D}"/>
              </a:ext>
            </a:extLst>
          </p:cNvPr>
          <p:cNvSpPr txBox="1"/>
          <p:nvPr/>
        </p:nvSpPr>
        <p:spPr>
          <a:xfrm>
            <a:off x="93809" y="4395650"/>
            <a:ext cx="6013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Rather: characteristic of diffuse large-angle flow of QGP excited by the passage of an energetic reoil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3E005A-7327-DA27-7017-3293C6F4FB07}"/>
              </a:ext>
            </a:extLst>
          </p:cNvPr>
          <p:cNvGrpSpPr/>
          <p:nvPr/>
        </p:nvGrpSpPr>
        <p:grpSpPr>
          <a:xfrm>
            <a:off x="2618069" y="5106468"/>
            <a:ext cx="2344233" cy="1677853"/>
            <a:chOff x="2618069" y="5106468"/>
            <a:chExt cx="2344233" cy="16778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C3BBCD-21AA-4BB4-FC41-B7A95F036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8069" y="5106468"/>
              <a:ext cx="2344233" cy="16778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774707-5D29-7F99-64E4-676FC4D7967E}"/>
                </a:ext>
              </a:extLst>
            </p:cNvPr>
            <p:cNvSpPr txBox="1"/>
            <p:nvPr/>
          </p:nvSpPr>
          <p:spPr>
            <a:xfrm>
              <a:off x="3966795" y="5175789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cs typeface="Times New Roman"/>
                </a:rPr>
                <a:t>Jet</a:t>
              </a:r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E755235-0CE9-1AC3-BB04-A24402901B63}"/>
              </a:ext>
            </a:extLst>
          </p:cNvPr>
          <p:cNvSpPr/>
          <p:nvPr/>
        </p:nvSpPr>
        <p:spPr>
          <a:xfrm>
            <a:off x="5269067" y="538349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B5B9B-9DF4-4D6E-272F-4B9D9FD55967}"/>
              </a:ext>
            </a:extLst>
          </p:cNvPr>
          <p:cNvSpPr txBox="1"/>
          <p:nvPr/>
        </p:nvSpPr>
        <p:spPr>
          <a:xfrm>
            <a:off x="6414294" y="4765351"/>
            <a:ext cx="24477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Run 3 analyses: detailed study and validation of this picture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(HP24: substructure)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125DDA-5740-E95F-82D4-2B64CA0F2128}"/>
              </a:ext>
            </a:extLst>
          </p:cNvPr>
          <p:cNvSpPr txBox="1"/>
          <p:nvPr/>
        </p:nvSpPr>
        <p:spPr>
          <a:xfrm>
            <a:off x="4316533" y="6414058"/>
            <a:ext cx="26293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G.-Y. Qin, A. Majumder, H. Song and U. Heinz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sz="1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103 (2009) 152303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Power Boat Below Stock Photo - Download Image Now - Nautical Vessel, Sea,  Wake - Water - iStock">
            <a:extLst>
              <a:ext uri="{FF2B5EF4-FFF2-40B4-BE49-F238E27FC236}">
                <a16:creationId xmlns:a16="http://schemas.microsoft.com/office/drawing/2014/main" id="{15C8F4A2-CFF8-C13E-5347-81C98984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4" y="5232956"/>
            <a:ext cx="1926810" cy="142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8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2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D7954-86B8-318D-DA9B-487EB6F3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AB4F2-06CC-A441-3D52-FAE181A4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F4592-DE04-E084-E67A-50A6F1BB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DB361-412B-409A-9EFB-FBA9AD115D1F}"/>
              </a:ext>
            </a:extLst>
          </p:cNvPr>
          <p:cNvSpPr txBox="1"/>
          <p:nvPr/>
        </p:nvSpPr>
        <p:spPr>
          <a:xfrm>
            <a:off x="2118922" y="3119721"/>
            <a:ext cx="4382931" cy="22467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Tools: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Substructure modification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Yield modification</a:t>
            </a:r>
          </a:p>
          <a:p>
            <a:pPr lvl="1"/>
            <a:r>
              <a:rPr lang="en-US" sz="2800" dirty="0">
                <a:latin typeface="Times New Roman"/>
                <a:cs typeface="Times New Roman"/>
              </a:rPr>
              <a:t>Jet scattering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Model comparisons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1D0A72-6F8C-8C6D-EBC1-38163ABC75A3}"/>
              </a:ext>
            </a:extLst>
          </p:cNvPr>
          <p:cNvGrpSpPr/>
          <p:nvPr/>
        </p:nvGrpSpPr>
        <p:grpSpPr>
          <a:xfrm>
            <a:off x="6019800" y="416319"/>
            <a:ext cx="2762251" cy="3126852"/>
            <a:chOff x="228600" y="2170977"/>
            <a:chExt cx="4406390" cy="4386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EC9014-820E-6621-F376-B9C662AA700C}"/>
                </a:ext>
              </a:extLst>
            </p:cNvPr>
            <p:cNvGrpSpPr/>
            <p:nvPr/>
          </p:nvGrpSpPr>
          <p:grpSpPr>
            <a:xfrm>
              <a:off x="228600" y="2170977"/>
              <a:ext cx="4406390" cy="4386221"/>
              <a:chOff x="228600" y="2170977"/>
              <a:chExt cx="4406390" cy="438622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44A0FBC-84C7-804C-8711-83E55C347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61690" y="4864112"/>
                <a:ext cx="2273300" cy="169308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400A17-A655-9C43-DCF2-FBB19312E5CA}"/>
                  </a:ext>
                </a:extLst>
              </p:cNvPr>
              <p:cNvSpPr/>
              <p:nvPr/>
            </p:nvSpPr>
            <p:spPr>
              <a:xfrm>
                <a:off x="228600" y="4309472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B354280-713B-6F74-67AD-DFA01A79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2170977"/>
                <a:ext cx="2286000" cy="2026316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B319E70-6243-0493-7667-0FA4575B77AD}"/>
                  </a:ext>
                </a:extLst>
              </p:cNvPr>
              <p:cNvGrpSpPr/>
              <p:nvPr/>
            </p:nvGrpSpPr>
            <p:grpSpPr>
              <a:xfrm>
                <a:off x="838200" y="4197293"/>
                <a:ext cx="2703448" cy="1829445"/>
                <a:chOff x="838200" y="3850221"/>
                <a:chExt cx="2703448" cy="1829445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8D602-6F04-3AC6-2771-2DBA64E913D1}"/>
                    </a:ext>
                  </a:extLst>
                </p:cNvPr>
                <p:cNvSpPr/>
                <p:nvPr/>
              </p:nvSpPr>
              <p:spPr>
                <a:xfrm>
                  <a:off x="3124200" y="5245802"/>
                  <a:ext cx="417448" cy="433864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4385F96-C4DE-28FC-C4C4-F4F730625601}"/>
                    </a:ext>
                  </a:extLst>
                </p:cNvPr>
                <p:cNvCxnSpPr>
                  <a:cxnSpLocks/>
                  <a:endCxn id="13" idx="3"/>
                </p:cNvCxnSpPr>
                <p:nvPr/>
              </p:nvCxnSpPr>
              <p:spPr>
                <a:xfrm>
                  <a:off x="838200" y="3850221"/>
                  <a:ext cx="2347134" cy="176590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7C215BE-C36B-D2C9-F1BD-A1D614811FFA}"/>
                    </a:ext>
                  </a:extLst>
                </p:cNvPr>
                <p:cNvCxnSpPr>
                  <a:endCxn id="13" idx="7"/>
                </p:cNvCxnSpPr>
                <p:nvPr/>
              </p:nvCxnSpPr>
              <p:spPr>
                <a:xfrm>
                  <a:off x="3124200" y="3850221"/>
                  <a:ext cx="356314" cy="145911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526B320-0A6D-5F62-11CD-46423B0710D3}"/>
                    </a:ext>
                  </a:extLst>
                </p:cNvPr>
                <p:cNvSpPr txBox="1"/>
                <p:nvPr/>
              </p:nvSpPr>
              <p:spPr>
                <a:xfrm>
                  <a:off x="3185334" y="5238348"/>
                  <a:ext cx="2985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Times New Roman"/>
                      <a:cs typeface="Times New Roman"/>
                    </a:rPr>
                    <a:t>?</a:t>
                  </a:r>
                </a:p>
              </p:txBody>
            </p: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7C6C75-1193-D53C-4639-A0A25AB24A01}"/>
                </a:ext>
              </a:extLst>
            </p:cNvPr>
            <p:cNvSpPr/>
            <p:nvPr/>
          </p:nvSpPr>
          <p:spPr>
            <a:xfrm>
              <a:off x="4037926" y="5365019"/>
              <a:ext cx="541425" cy="16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357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5986-73D2-EC4A-A5A9-9F356A25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23"/>
            <a:ext cx="8027043" cy="550174"/>
          </a:xfrm>
        </p:spPr>
        <p:txBody>
          <a:bodyPr>
            <a:normAutofit fontScale="90000"/>
          </a:bodyPr>
          <a:lstStyle/>
          <a:p>
            <a:r>
              <a:rPr lang="en-US" dirty="0"/>
              <a:t>Jet quenching: observable consequences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1D714-76C3-AE4B-B12C-DD21E74C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257D9-74DD-AB45-951B-8A3EE754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0796-674F-B14D-8362-60278B64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011F7-2048-564E-AC26-EAF9B1CD17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043" y="1040554"/>
            <a:ext cx="2710267" cy="2606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9BB861-FA48-1B47-B23E-E8C3B01D64E0}"/>
              </a:ext>
            </a:extLst>
          </p:cNvPr>
          <p:cNvSpPr txBox="1"/>
          <p:nvPr/>
        </p:nvSpPr>
        <p:spPr>
          <a:xfrm>
            <a:off x="457200" y="1096627"/>
            <a:ext cx="2127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1. Energy loss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6A003-EE7B-2A4C-A271-D6F2916753B3}"/>
              </a:ext>
            </a:extLst>
          </p:cNvPr>
          <p:cNvGrpSpPr/>
          <p:nvPr/>
        </p:nvGrpSpPr>
        <p:grpSpPr>
          <a:xfrm>
            <a:off x="529416" y="1819305"/>
            <a:ext cx="1929562" cy="1515529"/>
            <a:chOff x="655261" y="2694523"/>
            <a:chExt cx="1451332" cy="10104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5584C5-9A9E-684D-8C08-FB55503EE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261" y="2694523"/>
              <a:ext cx="1451332" cy="101043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5874BA-9D29-DE4D-A430-3BA23579EA0F}"/>
                </a:ext>
              </a:extLst>
            </p:cNvPr>
            <p:cNvSpPr/>
            <p:nvPr/>
          </p:nvSpPr>
          <p:spPr>
            <a:xfrm>
              <a:off x="790917" y="3265122"/>
              <a:ext cx="652910" cy="3935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ADC707-BEB6-5A40-8C2B-516E6917A0E6}"/>
              </a:ext>
            </a:extLst>
          </p:cNvPr>
          <p:cNvGrpSpPr/>
          <p:nvPr/>
        </p:nvGrpSpPr>
        <p:grpSpPr>
          <a:xfrm>
            <a:off x="2941319" y="984481"/>
            <a:ext cx="3731020" cy="2615243"/>
            <a:chOff x="2941319" y="1516916"/>
            <a:chExt cx="3731020" cy="26152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17B27D-4A15-A740-96EC-C7C890282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319" y="1516916"/>
              <a:ext cx="2719229" cy="2615243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3E7C1C2-AD30-DD44-8ED3-B4E4C981FDE0}"/>
                </a:ext>
              </a:extLst>
            </p:cNvPr>
            <p:cNvGrpSpPr/>
            <p:nvPr/>
          </p:nvGrpSpPr>
          <p:grpSpPr>
            <a:xfrm>
              <a:off x="4360251" y="2052524"/>
              <a:ext cx="854642" cy="400110"/>
              <a:chOff x="4531072" y="2090207"/>
              <a:chExt cx="854642" cy="40011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A0DFC0-E291-5D48-B091-41F15036B197}"/>
                  </a:ext>
                </a:extLst>
              </p:cNvPr>
              <p:cNvSpPr txBox="1"/>
              <p:nvPr/>
            </p:nvSpPr>
            <p:spPr>
              <a:xfrm>
                <a:off x="4872432" y="2090207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Symbol" pitchFamily="2" charset="2"/>
                    <a:cs typeface="Times New Roman"/>
                  </a:rPr>
                  <a:t>D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06AC628-7607-CF4D-8969-D42038ACC832}"/>
                  </a:ext>
                </a:extLst>
              </p:cNvPr>
              <p:cNvCxnSpPr/>
              <p:nvPr/>
            </p:nvCxnSpPr>
            <p:spPr>
              <a:xfrm flipH="1">
                <a:off x="4531072" y="2290262"/>
                <a:ext cx="40511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86D163-F01A-7A49-86C8-D660851A357E}"/>
                </a:ext>
              </a:extLst>
            </p:cNvPr>
            <p:cNvGrpSpPr/>
            <p:nvPr/>
          </p:nvGrpSpPr>
          <p:grpSpPr>
            <a:xfrm>
              <a:off x="4993885" y="2402135"/>
              <a:ext cx="1678454" cy="584775"/>
              <a:chOff x="4684679" y="3199742"/>
              <a:chExt cx="1678454" cy="58477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795B35-E660-5640-9C6B-DDA7CA3190A7}"/>
                  </a:ext>
                </a:extLst>
              </p:cNvPr>
              <p:cNvSpPr txBox="1"/>
              <p:nvPr/>
            </p:nvSpPr>
            <p:spPr>
              <a:xfrm>
                <a:off x="4696046" y="3199742"/>
                <a:ext cx="16670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Yield </a:t>
                </a:r>
              </a:p>
              <a:p>
                <a:r>
                  <a:rPr lang="en-US" sz="16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suppression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51DC255-BC58-074E-AB3E-4A35801656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4679" y="3259024"/>
                <a:ext cx="0" cy="46620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3892B9-384D-1C4E-AF7A-76F6F1067576}"/>
              </a:ext>
            </a:extLst>
          </p:cNvPr>
          <p:cNvSpPr txBox="1"/>
          <p:nvPr/>
        </p:nvSpPr>
        <p:spPr>
          <a:xfrm>
            <a:off x="457200" y="3844291"/>
            <a:ext cx="2127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2. Modification of jet substructure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72A497-ABDE-A841-8192-50FC661E1EA4}"/>
              </a:ext>
            </a:extLst>
          </p:cNvPr>
          <p:cNvGrpSpPr/>
          <p:nvPr/>
        </p:nvGrpSpPr>
        <p:grpSpPr>
          <a:xfrm>
            <a:off x="529416" y="4718010"/>
            <a:ext cx="2003770" cy="1380726"/>
            <a:chOff x="529416" y="4718010"/>
            <a:chExt cx="2003770" cy="13807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BD1215-E66B-774B-A128-623BE1561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416" y="4718010"/>
              <a:ext cx="1983189" cy="1380726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882FF2-6000-9C43-8C25-466F56A921C1}"/>
                </a:ext>
              </a:extLst>
            </p:cNvPr>
            <p:cNvSpPr/>
            <p:nvPr/>
          </p:nvSpPr>
          <p:spPr>
            <a:xfrm rot="5176575">
              <a:off x="1912904" y="5114545"/>
              <a:ext cx="652910" cy="5876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995D6FF-8F0F-3F4B-9454-D2451BE9E3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478" y="3962483"/>
            <a:ext cx="2360593" cy="2202079"/>
          </a:xfrm>
          <a:prstGeom prst="rect">
            <a:avLst/>
          </a:prstGeom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613399C-A316-8F43-806C-769733A85A6E}"/>
              </a:ext>
            </a:extLst>
          </p:cNvPr>
          <p:cNvGrpSpPr/>
          <p:nvPr/>
        </p:nvGrpSpPr>
        <p:grpSpPr>
          <a:xfrm>
            <a:off x="6017043" y="3749472"/>
            <a:ext cx="2493512" cy="2422038"/>
            <a:chOff x="5519195" y="3697223"/>
            <a:chExt cx="2493512" cy="24220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01F324E-7AA8-C147-AC41-1BCE222B3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195" y="3697223"/>
              <a:ext cx="441767" cy="242203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353973-9113-6C4D-B200-15AF5D32F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5134" y="3697223"/>
              <a:ext cx="1947573" cy="2422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156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25148-D96B-4F07-7994-BA02A90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CDC4C-E072-7D9F-1D27-EBA39FAF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783D-E862-2F59-AA55-BE87D966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9D6BA-D0C6-61C5-3C6F-94E06D6B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" y="1141894"/>
            <a:ext cx="5549400" cy="2673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15566-304D-66FC-648B-1624535C1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11" y="4282844"/>
            <a:ext cx="4863002" cy="2575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17DAA-53BB-0AA0-BD77-7D1AA5638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352" y="814142"/>
            <a:ext cx="2895600" cy="2743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04C54E-3721-4667-1C2A-19E6C312EDE1}"/>
              </a:ext>
            </a:extLst>
          </p:cNvPr>
          <p:cNvSpPr txBox="1"/>
          <p:nvPr/>
        </p:nvSpPr>
        <p:spPr>
          <a:xfrm>
            <a:off x="1798040" y="414032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h+jet I</a:t>
            </a:r>
            <a:r>
              <a:rPr lang="en-US" sz="2000" baseline="-25000" dirty="0">
                <a:latin typeface="Times New Roman"/>
                <a:cs typeface="Times New Roman"/>
              </a:rPr>
              <a:t>AA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B628028-94E7-AF40-186A-E0C2B77D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578" y="136921"/>
            <a:ext cx="880388" cy="6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596609-08E8-6769-AE86-B611D0A0B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45" y="287511"/>
            <a:ext cx="604989" cy="7631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B67DB1-B497-8625-89A6-AA6414330FBF}"/>
              </a:ext>
            </a:extLst>
          </p:cNvPr>
          <p:cNvSpPr txBox="1"/>
          <p:nvPr/>
        </p:nvSpPr>
        <p:spPr>
          <a:xfrm>
            <a:off x="6237966" y="213977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pitchFamily="2" charset="2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 recoil R=0.2/R=0.5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E4B172-C34D-5C43-D9A8-DDBDBF7261A8}"/>
                  </a:ext>
                </a:extLst>
              </p:cNvPr>
              <p:cNvSpPr txBox="1"/>
              <p:nvPr/>
            </p:nvSpPr>
            <p:spPr>
              <a:xfrm>
                <a:off x="2263875" y="3791462"/>
                <a:ext cx="12353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h+jet  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𝜑</m:t>
                    </m:r>
                  </m:oMath>
                </a14:m>
                <a:endParaRPr lang="en-US" sz="2000" baseline="-25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E4B172-C34D-5C43-D9A8-DDBDBF726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75" y="3791462"/>
                <a:ext cx="1235338" cy="400110"/>
              </a:xfrm>
              <a:prstGeom prst="rect">
                <a:avLst/>
              </a:prstGeom>
              <a:blipFill>
                <a:blip r:embed="rId7"/>
                <a:stretch>
                  <a:fillRect l="-5102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63D2105-88C3-04CC-C608-E0B6369E8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134" y="3727129"/>
            <a:ext cx="511385" cy="645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C5256-BB53-8BC4-2CD3-CDECD651C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784" y="4191571"/>
            <a:ext cx="2534587" cy="2529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4D392-D376-3121-61B5-5846E2F0310B}"/>
              </a:ext>
            </a:extLst>
          </p:cNvPr>
          <p:cNvSpPr txBox="1"/>
          <p:nvPr/>
        </p:nvSpPr>
        <p:spPr>
          <a:xfrm>
            <a:off x="6906536" y="3615180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Hardest </a:t>
            </a:r>
            <a:r>
              <a:rPr lang="en-US" sz="2000" dirty="0" err="1">
                <a:latin typeface="Times New Roman"/>
                <a:cs typeface="Times New Roman"/>
              </a:rPr>
              <a:t>k</a:t>
            </a:r>
            <a:r>
              <a:rPr lang="en-US" sz="2000" baseline="-25000" dirty="0" err="1">
                <a:latin typeface="Times New Roman"/>
                <a:cs typeface="Times New Roman"/>
              </a:rPr>
              <a:t>T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FBD547-9CD7-D2ED-CC92-7F3354208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168" y="3527074"/>
            <a:ext cx="511385" cy="6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25148-D96B-4F07-7994-BA02A90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CDC4C-E072-7D9F-1D27-EBA39FAF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783D-E862-2F59-AA55-BE87D966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9D6BA-D0C6-61C5-3C6F-94E06D6B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" y="1141894"/>
            <a:ext cx="5549400" cy="2673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15566-304D-66FC-648B-1624535C1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11" y="4282844"/>
            <a:ext cx="4863002" cy="2575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17DAA-53BB-0AA0-BD77-7D1AA5638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352" y="814142"/>
            <a:ext cx="2895600" cy="2743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04C54E-3721-4667-1C2A-19E6C312EDE1}"/>
              </a:ext>
            </a:extLst>
          </p:cNvPr>
          <p:cNvSpPr txBox="1"/>
          <p:nvPr/>
        </p:nvSpPr>
        <p:spPr>
          <a:xfrm>
            <a:off x="1798040" y="414032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h+jet I</a:t>
            </a:r>
            <a:r>
              <a:rPr lang="en-US" sz="2000" baseline="-25000" dirty="0">
                <a:latin typeface="Times New Roman"/>
                <a:cs typeface="Times New Roman"/>
              </a:rPr>
              <a:t>AA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B628028-94E7-AF40-186A-E0C2B77D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578" y="136921"/>
            <a:ext cx="880388" cy="6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596609-08E8-6769-AE86-B611D0A0B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45" y="287511"/>
            <a:ext cx="604989" cy="7631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B67DB1-B497-8625-89A6-AA6414330FBF}"/>
              </a:ext>
            </a:extLst>
          </p:cNvPr>
          <p:cNvSpPr txBox="1"/>
          <p:nvPr/>
        </p:nvSpPr>
        <p:spPr>
          <a:xfrm>
            <a:off x="6237966" y="213977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pitchFamily="2" charset="2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>
                <a:latin typeface="Symbol" pitchFamily="2" charset="2"/>
                <a:cs typeface="Times New Roman"/>
              </a:rPr>
              <a:t>p</a:t>
            </a:r>
            <a:r>
              <a:rPr lang="en-US" sz="2000" baseline="30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 recoil R=0.2/R=0.5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E4B172-C34D-5C43-D9A8-DDBDBF7261A8}"/>
                  </a:ext>
                </a:extLst>
              </p:cNvPr>
              <p:cNvSpPr txBox="1"/>
              <p:nvPr/>
            </p:nvSpPr>
            <p:spPr>
              <a:xfrm>
                <a:off x="2263875" y="3791462"/>
                <a:ext cx="12353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h+jet  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𝜑</m:t>
                    </m:r>
                  </m:oMath>
                </a14:m>
                <a:endParaRPr lang="en-US" sz="2000" baseline="-25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E4B172-C34D-5C43-D9A8-DDBDBF726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75" y="3791462"/>
                <a:ext cx="1235338" cy="400110"/>
              </a:xfrm>
              <a:prstGeom prst="rect">
                <a:avLst/>
              </a:prstGeom>
              <a:blipFill>
                <a:blip r:embed="rId7"/>
                <a:stretch>
                  <a:fillRect l="-5102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63D2105-88C3-04CC-C608-E0B6369E8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134" y="3727129"/>
            <a:ext cx="511385" cy="645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DFEE6C-24DC-E698-DA3F-E20F2811D0B0}"/>
              </a:ext>
            </a:extLst>
          </p:cNvPr>
          <p:cNvSpPr txBox="1"/>
          <p:nvPr/>
        </p:nvSpPr>
        <p:spPr>
          <a:xfrm>
            <a:off x="5219170" y="3991517"/>
            <a:ext cx="3793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Semi-incl. yields: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Models qualitatively ~OK but miss quantitatively</a:t>
            </a:r>
            <a:b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en-US" sz="2000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Acoplanarity: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most models fail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only Jewel/recoils-on reproduces observations </a:t>
            </a:r>
          </a:p>
        </p:txBody>
      </p:sp>
    </p:spTree>
    <p:extLst>
      <p:ext uri="{BB962C8B-B14F-4D97-AF65-F5344CB8AC3E}">
        <p14:creationId xmlns:p14="http://schemas.microsoft.com/office/powerpoint/2010/main" val="3445486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25148-D96B-4F07-7994-BA02A90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CDC4C-E072-7D9F-1D27-EBA39FAF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783D-E862-2F59-AA55-BE87D966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A53B8-3575-AFA5-451D-7757DCCA6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8" t="6201" r="6651" b="7752"/>
          <a:stretch/>
        </p:blipFill>
        <p:spPr>
          <a:xfrm>
            <a:off x="594408" y="4022294"/>
            <a:ext cx="3393878" cy="2611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2533E5-CE62-9A10-3084-0D4A199D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6" y="678412"/>
            <a:ext cx="52705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1DFEE1-F5CD-9608-580A-6D560894A492}"/>
                  </a:ext>
                </a:extLst>
              </p:cNvPr>
              <p:cNvSpPr txBox="1"/>
              <p:nvPr/>
            </p:nvSpPr>
            <p:spPr>
              <a:xfrm>
                <a:off x="2055478" y="263199"/>
                <a:ext cx="11070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h+jet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𝜑</m:t>
                    </m:r>
                  </m:oMath>
                </a14:m>
                <a:endParaRPr lang="en-US" sz="2000" baseline="-25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1DFEE1-F5CD-9608-580A-6D560894A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478" y="263199"/>
                <a:ext cx="1107098" cy="400110"/>
              </a:xfrm>
              <a:prstGeom prst="rect">
                <a:avLst/>
              </a:prstGeom>
              <a:blipFill>
                <a:blip r:embed="rId4"/>
                <a:stretch>
                  <a:fillRect l="-5618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83ADA39-0116-4698-6087-6A8B06B5C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806" y="58520"/>
            <a:ext cx="756652" cy="954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6C37C4-8012-E5D2-50DB-C8DC7DE93366}"/>
              </a:ext>
            </a:extLst>
          </p:cNvPr>
          <p:cNvSpPr txBox="1"/>
          <p:nvPr/>
        </p:nvSpPr>
        <p:spPr>
          <a:xfrm>
            <a:off x="2044458" y="3379156"/>
            <a:ext cx="1896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Incl. jet R</a:t>
            </a:r>
            <a:r>
              <a:rPr lang="en-US" sz="2000" baseline="-25000" dirty="0">
                <a:latin typeface="Times New Roman"/>
                <a:cs typeface="Times New Roman"/>
              </a:rPr>
              <a:t>AA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5000AD-DC01-4ACB-97D0-87FF26F15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67" y="3128387"/>
            <a:ext cx="756652" cy="954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E5720F-98D8-4F7D-CD6A-B3D085BAF7AB}"/>
              </a:ext>
            </a:extLst>
          </p:cNvPr>
          <p:cNvSpPr txBox="1"/>
          <p:nvPr/>
        </p:nvSpPr>
        <p:spPr>
          <a:xfrm>
            <a:off x="5546362" y="1012933"/>
            <a:ext cx="2578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JEWEL/recoils-on reproduces detailed features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B96B80-EEAA-8B00-86F1-3757344EE9DD}"/>
              </a:ext>
            </a:extLst>
          </p:cNvPr>
          <p:cNvSpPr txBox="1"/>
          <p:nvPr/>
        </p:nvSpPr>
        <p:spPr>
          <a:xfrm>
            <a:off x="4041652" y="4471217"/>
            <a:ext cx="2895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JEWEL/recoils-on fails!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4767D-2AC1-6176-5599-5FDAD21E5821}"/>
              </a:ext>
            </a:extLst>
          </p:cNvPr>
          <p:cNvSpPr txBox="1"/>
          <p:nvPr/>
        </p:nvSpPr>
        <p:spPr>
          <a:xfrm>
            <a:off x="4721857" y="5124483"/>
            <a:ext cx="3827735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???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Modeling of medium-induced modification at low </a:t>
            </a:r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latin typeface="Times New Roman"/>
                <a:cs typeface="Times New Roman"/>
              </a:rPr>
              <a:t>T</a:t>
            </a:r>
            <a:r>
              <a:rPr lang="en-US" sz="2000" baseline="30000" dirty="0" err="1">
                <a:latin typeface="Times New Roman"/>
                <a:cs typeface="Times New Roman"/>
              </a:rPr>
              <a:t>jet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back to the drawing board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7ADA1D-52B3-E4A9-B52C-4805AC7E8148}"/>
              </a:ext>
            </a:extLst>
          </p:cNvPr>
          <p:cNvSpPr/>
          <p:nvPr/>
        </p:nvSpPr>
        <p:spPr>
          <a:xfrm>
            <a:off x="1287806" y="4940135"/>
            <a:ext cx="1194137" cy="8460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3F3903-025B-1A96-3802-18F44D5CE009}"/>
              </a:ext>
            </a:extLst>
          </p:cNvPr>
          <p:cNvSpPr/>
          <p:nvPr/>
        </p:nvSpPr>
        <p:spPr>
          <a:xfrm rot="1376927">
            <a:off x="475584" y="1059150"/>
            <a:ext cx="1403019" cy="64126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76F998-2774-711C-2002-05CFA87A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A3139-FE5A-3D00-2458-41A190BAD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C266C-1C9C-3F17-6A50-11BB74A01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5F717-5DCA-1ACB-C124-FAA27F96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 descr="ALICE 3 experimental apparatus">
            <a:extLst>
              <a:ext uri="{FF2B5EF4-FFF2-40B4-BE49-F238E27FC236}">
                <a16:creationId xmlns:a16="http://schemas.microsoft.com/office/drawing/2014/main" id="{8F721DB5-25EA-57AF-6074-4834F80F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09" y="1340384"/>
            <a:ext cx="5898435" cy="440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5C042-5AAF-7E60-A0AD-92158A7BBC43}"/>
              </a:ext>
            </a:extLst>
          </p:cNvPr>
          <p:cNvSpPr txBox="1"/>
          <p:nvPr/>
        </p:nvSpPr>
        <p:spPr>
          <a:xfrm>
            <a:off x="2882198" y="762841"/>
            <a:ext cx="3264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See Fredi’s talk Monday 9 am</a:t>
            </a:r>
          </a:p>
        </p:txBody>
      </p:sp>
    </p:spTree>
    <p:extLst>
      <p:ext uri="{BB962C8B-B14F-4D97-AF65-F5344CB8AC3E}">
        <p14:creationId xmlns:p14="http://schemas.microsoft.com/office/powerpoint/2010/main" val="3179516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8F781-B2F8-6FC5-1811-793B10AA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3 acceptance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16674-058F-3324-3AAC-36D76614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F0692-7EF1-589B-D8F3-E1315F15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360BA-C95A-CDD9-6E21-6D14466B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F02D9-8774-1C38-06C4-FA57A13C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6035" y="926952"/>
            <a:ext cx="4004311" cy="4076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574D1-AA73-84F5-DBDA-26A68D7E5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07945" y="926951"/>
            <a:ext cx="4004312" cy="40762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ADB2D9-434E-8A94-BBE3-0F7418E794A4}"/>
              </a:ext>
            </a:extLst>
          </p:cNvPr>
          <p:cNvSpPr txBox="1"/>
          <p:nvPr/>
        </p:nvSpPr>
        <p:spPr>
          <a:xfrm>
            <a:off x="1358079" y="5086884"/>
            <a:ext cx="67505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Assuming full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coverage in central barrel (-4&lt;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cs typeface="Times New Roman"/>
              </a:rPr>
              <a:t>h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&lt;4) +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FoCal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Unprecedented range in x with continuous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highly complementary to EIC </a:t>
            </a:r>
          </a:p>
        </p:txBody>
      </p:sp>
    </p:spTree>
    <p:extLst>
      <p:ext uri="{BB962C8B-B14F-4D97-AF65-F5344CB8AC3E}">
        <p14:creationId xmlns:p14="http://schemas.microsoft.com/office/powerpoint/2010/main" val="355152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76E94-74B9-3373-D1D9-A8941C10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Semi-inclusive measurements in ALICE 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FF020-56FB-5E82-A794-E7B1ECE4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FCDEC-A9B8-2D3A-2AE0-DAF588FC8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C583E-AC50-9043-0CD5-99D28C56E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28245-32B7-55FF-17F2-D9064A08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127" y="761846"/>
            <a:ext cx="3053287" cy="1981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9F7A31-0FB9-941D-4E94-B82DFABD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079" y="2687600"/>
            <a:ext cx="6271392" cy="2476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9E4E9-2337-49CD-5C86-6725B3C86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539" y="1928158"/>
            <a:ext cx="1606755" cy="46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D19AEE-1A2D-7CE7-0020-F7BB9733C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539" y="934600"/>
            <a:ext cx="1486520" cy="528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19D8E-8865-138F-91BD-EDD90BD02D0A}"/>
              </a:ext>
            </a:extLst>
          </p:cNvPr>
          <p:cNvSpPr txBox="1"/>
          <p:nvPr/>
        </p:nvSpPr>
        <p:spPr>
          <a:xfrm>
            <a:off x="1259265" y="5107792"/>
            <a:ext cx="6122189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Huge gain in statistical precision (acceptance +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lumi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Same capabilities for statistical jet measurement approach</a:t>
            </a:r>
            <a:br>
              <a:rPr lang="en-US" sz="2000" dirty="0">
                <a:latin typeface="Times New Roman"/>
                <a:cs typeface="Times New Roman"/>
              </a:rPr>
            </a:b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Much more differential measurements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Deeper discrimination of physics pictures: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we don’t know what we will find unless we look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B66A2-CADA-FF86-6B48-ED6E05EAB641}"/>
              </a:ext>
            </a:extLst>
          </p:cNvPr>
          <p:cNvSpPr txBox="1"/>
          <p:nvPr/>
        </p:nvSpPr>
        <p:spPr>
          <a:xfrm>
            <a:off x="1114859" y="4355912"/>
            <a:ext cx="118494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sz="16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sz="1600" baseline="30000" dirty="0" err="1">
                <a:solidFill>
                  <a:srgbClr val="00B05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&gt;19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F83EB-B5E4-001B-ED55-11EE0E3362B9}"/>
              </a:ext>
            </a:extLst>
          </p:cNvPr>
          <p:cNvSpPr txBox="1"/>
          <p:nvPr/>
        </p:nvSpPr>
        <p:spPr>
          <a:xfrm>
            <a:off x="4765365" y="4355912"/>
            <a:ext cx="118494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sz="1600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sz="1600" baseline="30000" dirty="0" err="1">
                <a:solidFill>
                  <a:srgbClr val="00B05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&gt;83 GeV</a:t>
            </a:r>
          </a:p>
        </p:txBody>
      </p:sp>
    </p:spTree>
    <p:extLst>
      <p:ext uri="{BB962C8B-B14F-4D97-AF65-F5344CB8AC3E}">
        <p14:creationId xmlns:p14="http://schemas.microsoft.com/office/powerpoint/2010/main" val="7124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35AEC0-4856-9836-7C00-D355646A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6" y="61324"/>
            <a:ext cx="8798908" cy="105595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Outlook: </a:t>
            </a:r>
            <a:r>
              <a:rPr lang="en-US" sz="3200" dirty="0">
                <a:cs typeface="Times New Roman"/>
              </a:rPr>
              <a:t>What is the nature of the jet-QGP interaction?</a:t>
            </a:r>
            <a:endParaRPr lang="en-US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0C3AA-9293-E038-D0FC-14A159F5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C22EB-54FA-2EBE-68E0-BF342A4F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3278C-A7FE-3185-AD97-B4A58F60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AADCE-23D1-A73C-95F4-02844733C159}"/>
              </a:ext>
            </a:extLst>
          </p:cNvPr>
          <p:cNvSpPr txBox="1"/>
          <p:nvPr/>
        </p:nvSpPr>
        <p:spPr>
          <a:xfrm>
            <a:off x="510639" y="1004424"/>
            <a:ext cx="81227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Need to explore jet measurements over broad phase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Including low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r>
              <a:rPr lang="en-US" baseline="30000" dirty="0" err="1">
                <a:solidFill>
                  <a:srgbClr val="0070C0"/>
                </a:solidFill>
                <a:latin typeface="Times New Roman"/>
                <a:cs typeface="Times New Roman"/>
              </a:rPr>
              <a:t>jet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, large 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Multiple measurement channels: inclusive, coincident with various triggers, substructure,…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Require consistent model description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Status: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Tools in place based on statistical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Applied at RHIC and 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Expanding range of observables: inclusive,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substr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.,…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Models: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Overall not successful, need to reassess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7030A0"/>
                </a:solidFill>
                <a:latin typeface="Times New Roman"/>
                <a:cs typeface="Times New Roman"/>
              </a:rPr>
              <a:t>Models + data: Bayesian Inferences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Future: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This is a complex enterprise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Will still be at the forefront during LHC Run 5/ALICE 3</a:t>
            </a:r>
          </a:p>
        </p:txBody>
      </p:sp>
    </p:spTree>
    <p:extLst>
      <p:ext uri="{BB962C8B-B14F-4D97-AF65-F5344CB8AC3E}">
        <p14:creationId xmlns:p14="http://schemas.microsoft.com/office/powerpoint/2010/main" val="1565367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5986-73D2-EC4A-A5A9-9F356A25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23"/>
            <a:ext cx="8027043" cy="550174"/>
          </a:xfrm>
        </p:spPr>
        <p:txBody>
          <a:bodyPr>
            <a:normAutofit fontScale="90000"/>
          </a:bodyPr>
          <a:lstStyle/>
          <a:p>
            <a:r>
              <a:rPr lang="en-US" dirty="0"/>
              <a:t>Jet quenching: observable consequences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1D714-76C3-AE4B-B12C-DD21E74C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257D9-74DD-AB45-951B-8A3EE754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0796-674F-B14D-8362-60278B64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BB861-FA48-1B47-B23E-E8C3B01D64E0}"/>
              </a:ext>
            </a:extLst>
          </p:cNvPr>
          <p:cNvSpPr txBox="1"/>
          <p:nvPr/>
        </p:nvSpPr>
        <p:spPr>
          <a:xfrm>
            <a:off x="294267" y="796034"/>
            <a:ext cx="2127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3. Jet deflection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1BBF39-72B7-6B4D-8300-518F44610F08}"/>
              </a:ext>
            </a:extLst>
          </p:cNvPr>
          <p:cNvGrpSpPr/>
          <p:nvPr/>
        </p:nvGrpSpPr>
        <p:grpSpPr>
          <a:xfrm>
            <a:off x="3275499" y="1130679"/>
            <a:ext cx="2062823" cy="1700609"/>
            <a:chOff x="6199556" y="4222306"/>
            <a:chExt cx="2354749" cy="172086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022AF57-E4DC-7D4D-AA44-676BD8FB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9556" y="4222306"/>
              <a:ext cx="2273300" cy="16930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9D6F7C-F3B5-B345-B23E-4273A13180CF}"/>
                </a:ext>
              </a:extLst>
            </p:cNvPr>
            <p:cNvSpPr txBox="1"/>
            <p:nvPr/>
          </p:nvSpPr>
          <p:spPr>
            <a:xfrm>
              <a:off x="7889701" y="5476006"/>
              <a:ext cx="664604" cy="46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2400" dirty="0">
                  <a:solidFill>
                    <a:srgbClr val="00B050"/>
                  </a:solidFill>
                  <a:latin typeface="Times New Roman"/>
                  <a:cs typeface="Times New Roman"/>
                </a:rPr>
                <a:t>𝜑</a:t>
              </a:r>
              <a:endParaRPr lang="en-US" sz="2400" b="1" dirty="0">
                <a:solidFill>
                  <a:srgbClr val="00B05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2A0FC7-7952-9A43-B94F-D2D2FA5EF79C}"/>
                </a:ext>
              </a:extLst>
            </p:cNvPr>
            <p:cNvSpPr/>
            <p:nvPr/>
          </p:nvSpPr>
          <p:spPr>
            <a:xfrm>
              <a:off x="7882359" y="4713876"/>
              <a:ext cx="542507" cy="159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9081AC8-DDD2-E542-98DA-6CED3517CD45}"/>
                </a:ext>
              </a:extLst>
            </p:cNvPr>
            <p:cNvSpPr/>
            <p:nvPr/>
          </p:nvSpPr>
          <p:spPr>
            <a:xfrm rot="7392430">
              <a:off x="6542029" y="4150561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0E7F58-2985-4041-9659-FA9F6F3A001F}"/>
              </a:ext>
            </a:extLst>
          </p:cNvPr>
          <p:cNvGrpSpPr/>
          <p:nvPr/>
        </p:nvGrpSpPr>
        <p:grpSpPr>
          <a:xfrm>
            <a:off x="195568" y="1271924"/>
            <a:ext cx="2226322" cy="1515529"/>
            <a:chOff x="185145" y="1690851"/>
            <a:chExt cx="2226322" cy="15155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5584C5-9A9E-684D-8C08-FB55503EE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145" y="1690851"/>
              <a:ext cx="1929562" cy="1515529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20A6A6B-E81F-7240-90AD-2DDB84B1DE6E}"/>
                </a:ext>
              </a:extLst>
            </p:cNvPr>
            <p:cNvSpPr/>
            <p:nvPr/>
          </p:nvSpPr>
          <p:spPr>
            <a:xfrm rot="5400000">
              <a:off x="1067564" y="2100867"/>
              <a:ext cx="1515529" cy="6954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4C4ABAC-B8F9-3B4C-9302-10A094962A9B}"/>
                </a:ext>
              </a:extLst>
            </p:cNvPr>
            <p:cNvSpPr/>
            <p:nvPr/>
          </p:nvSpPr>
          <p:spPr>
            <a:xfrm rot="3044541">
              <a:off x="378520" y="2626113"/>
              <a:ext cx="823155" cy="2566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E7A879A-4F6A-C548-88BC-9550CF08D224}"/>
                </a:ext>
              </a:extLst>
            </p:cNvPr>
            <p:cNvCxnSpPr/>
            <p:nvPr/>
          </p:nvCxnSpPr>
          <p:spPr>
            <a:xfrm>
              <a:off x="569163" y="2842795"/>
              <a:ext cx="0" cy="2540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93B8241-209D-A24B-AE92-824C1CECA6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1467" y="2170127"/>
              <a:ext cx="0" cy="4595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A166279-D8DD-2A4B-A0B5-154B03224F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197" y="1005365"/>
            <a:ext cx="2825045" cy="21997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E7D46B-0185-044C-AE19-D88DEFC3D1CD}"/>
              </a:ext>
            </a:extLst>
          </p:cNvPr>
          <p:cNvSpPr txBox="1"/>
          <p:nvPr/>
        </p:nvSpPr>
        <p:spPr>
          <a:xfrm>
            <a:off x="424190" y="3507713"/>
            <a:ext cx="228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4. Recovery of large-angle radiation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5ADC3B3-9C14-F04D-84FE-6FDB798EE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443" y="3741898"/>
            <a:ext cx="2913828" cy="21504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3E1209-833F-A240-BF6B-B53A99AEE252}"/>
              </a:ext>
            </a:extLst>
          </p:cNvPr>
          <p:cNvGrpSpPr/>
          <p:nvPr/>
        </p:nvGrpSpPr>
        <p:grpSpPr>
          <a:xfrm>
            <a:off x="457200" y="4376831"/>
            <a:ext cx="1929562" cy="1515529"/>
            <a:chOff x="213074" y="4367588"/>
            <a:chExt cx="1929562" cy="151552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031D69-F4EC-BA46-B1C3-591B1C99E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074" y="4367588"/>
              <a:ext cx="1929562" cy="1515529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808B8A7-DCE5-6F46-BA77-D01CA008C402}"/>
                </a:ext>
              </a:extLst>
            </p:cNvPr>
            <p:cNvSpPr/>
            <p:nvPr/>
          </p:nvSpPr>
          <p:spPr>
            <a:xfrm>
              <a:off x="494202" y="5376882"/>
              <a:ext cx="666149" cy="3785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EEAE0AA-D11E-8844-A18B-D8BFFD4276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414" y="3674105"/>
            <a:ext cx="2368059" cy="22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7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5986-73D2-EC4A-A5A9-9F356A25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23"/>
            <a:ext cx="8027043" cy="550174"/>
          </a:xfrm>
        </p:spPr>
        <p:txBody>
          <a:bodyPr>
            <a:normAutofit fontScale="90000"/>
          </a:bodyPr>
          <a:lstStyle/>
          <a:p>
            <a:r>
              <a:rPr lang="en-US" dirty="0"/>
              <a:t>Jet quenching: observable consequences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1D714-76C3-AE4B-B12C-DD21E74C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257D9-74DD-AB45-951B-8A3EE754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0796-674F-B14D-8362-60278B64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D5156B-37E0-3C47-9282-5F044F44EE86}"/>
              </a:ext>
            </a:extLst>
          </p:cNvPr>
          <p:cNvSpPr txBox="1"/>
          <p:nvPr/>
        </p:nvSpPr>
        <p:spPr>
          <a:xfrm>
            <a:off x="457200" y="1089870"/>
            <a:ext cx="789972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Four distinct manifestations of jet quenching: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Jet energy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Jet substructure modification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Jet deflection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Large-angle radiation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Different manifestations of same underlying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All must occur if any of them does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Probe different aspects of jet quenching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Different experimental systematics as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fn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of kinematics and collision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Different theoretical sensitivity as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fn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of kinematics and collision 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06E4C4-648D-964B-B956-B8187CFABCF3}"/>
              </a:ext>
            </a:extLst>
          </p:cNvPr>
          <p:cNvSpPr txBox="1"/>
          <p:nvPr/>
        </p:nvSpPr>
        <p:spPr>
          <a:xfrm>
            <a:off x="329879" y="5022594"/>
            <a:ext cx="802704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Jet quenching is multi-messenger physics!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Measure the same physics multiple ways and require a consistent picture</a:t>
            </a:r>
          </a:p>
        </p:txBody>
      </p:sp>
    </p:spTree>
    <p:extLst>
      <p:ext uri="{BB962C8B-B14F-4D97-AF65-F5344CB8AC3E}">
        <p14:creationId xmlns:p14="http://schemas.microsoft.com/office/powerpoint/2010/main" val="1744279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B1F0-B466-EF46-A457-CEB61163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9" y="75934"/>
            <a:ext cx="8529145" cy="60398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Taxonomy of current jet quenching measurements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F668B-3C45-E640-903A-837E2848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13ADD-67DD-4A44-8D23-2F6D7EB9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AA9FD-014A-6E43-B57F-0FA70FE4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0C2DE-CDA2-FA48-A08B-0876D4FD2AD9}"/>
              </a:ext>
            </a:extLst>
          </p:cNvPr>
          <p:cNvSpPr txBox="1"/>
          <p:nvPr/>
        </p:nvSpPr>
        <p:spPr>
          <a:xfrm>
            <a:off x="1878775" y="698769"/>
            <a:ext cx="577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Driven by experimental considerations: arrows connect observables with just one thing changed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1A1FE6-CA56-FD42-1888-CF1F36AC0B11}"/>
              </a:ext>
            </a:extLst>
          </p:cNvPr>
          <p:cNvGrpSpPr/>
          <p:nvPr/>
        </p:nvGrpSpPr>
        <p:grpSpPr>
          <a:xfrm>
            <a:off x="64159" y="1762620"/>
            <a:ext cx="8922185" cy="4617448"/>
            <a:chOff x="64159" y="1762620"/>
            <a:chExt cx="8922185" cy="46174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012A3E-0AE1-384B-9C9A-D32C8002B2E9}"/>
                </a:ext>
              </a:extLst>
            </p:cNvPr>
            <p:cNvSpPr txBox="1"/>
            <p:nvPr/>
          </p:nvSpPr>
          <p:spPr>
            <a:xfrm>
              <a:off x="3219714" y="1762620"/>
              <a:ext cx="2816797" cy="33855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hadron suppression (</a:t>
              </a:r>
              <a:r>
                <a:rPr lang="en-US" sz="1600" dirty="0" err="1">
                  <a:latin typeface="Times New Roman"/>
                  <a:cs typeface="Times New Roman"/>
                </a:rPr>
                <a:t>ch</a:t>
              </a:r>
              <a:r>
                <a:rPr lang="en-US" sz="1600" dirty="0">
                  <a:latin typeface="Times New Roman"/>
                  <a:cs typeface="Times New Roman"/>
                </a:rPr>
                <a:t>, </a:t>
              </a:r>
              <a:r>
                <a:rPr lang="en-US" sz="1600" dirty="0">
                  <a:latin typeface="Symbol" pitchFamily="2" charset="2"/>
                  <a:cs typeface="Times New Roman"/>
                </a:rPr>
                <a:t>p</a:t>
              </a:r>
              <a:r>
                <a:rPr lang="en-US" sz="1600" baseline="30000" dirty="0">
                  <a:latin typeface="Times New Roman"/>
                  <a:cs typeface="Times New Roman"/>
                </a:rPr>
                <a:t>0</a:t>
              </a:r>
              <a:r>
                <a:rPr lang="en-US" sz="16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1F1548-1265-0B4B-B29F-DED356917EFE}"/>
                </a:ext>
              </a:extLst>
            </p:cNvPr>
            <p:cNvSpPr txBox="1"/>
            <p:nvPr/>
          </p:nvSpPr>
          <p:spPr>
            <a:xfrm>
              <a:off x="6999534" y="2362431"/>
              <a:ext cx="1890261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D/B-meson R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A0557-39A3-4D45-B838-90DEDABB74C1}"/>
                </a:ext>
              </a:extLst>
            </p:cNvPr>
            <p:cNvSpPr txBox="1"/>
            <p:nvPr/>
          </p:nvSpPr>
          <p:spPr>
            <a:xfrm>
              <a:off x="1434483" y="2365248"/>
              <a:ext cx="2174441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Di-hadron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r>
                <a:rPr lang="en-US" sz="1600" dirty="0">
                  <a:latin typeface="Times New Roman"/>
                  <a:cs typeface="Times New Roman"/>
                </a:rPr>
                <a:t> (high </a:t>
              </a:r>
              <a:r>
                <a:rPr lang="en-US" sz="1600" dirty="0" err="1">
                  <a:latin typeface="Times New Roman"/>
                  <a:cs typeface="Times New Roman"/>
                </a:rPr>
                <a:t>p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T</a:t>
              </a:r>
              <a:r>
                <a:rPr lang="en-US" sz="16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048063-A0F5-9C4F-A252-155181BEBCDC}"/>
                </a:ext>
              </a:extLst>
            </p:cNvPr>
            <p:cNvSpPr txBox="1"/>
            <p:nvPr/>
          </p:nvSpPr>
          <p:spPr>
            <a:xfrm>
              <a:off x="3585959" y="2979926"/>
              <a:ext cx="1786066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jet suppression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A04C38-14BB-0F46-B14D-E697D8833423}"/>
                </a:ext>
              </a:extLst>
            </p:cNvPr>
            <p:cNvSpPr txBox="1"/>
            <p:nvPr/>
          </p:nvSpPr>
          <p:spPr>
            <a:xfrm>
              <a:off x="2272204" y="3961346"/>
              <a:ext cx="92845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/>
                  <a:cs typeface="Times New Roman"/>
                </a:rPr>
                <a:t>h+jet</a:t>
              </a:r>
              <a:r>
                <a:rPr lang="en-US" sz="1600" dirty="0">
                  <a:latin typeface="Times New Roman"/>
                  <a:cs typeface="Times New Roman"/>
                </a:rPr>
                <a:t>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A3503D-C7BB-374A-9734-41C7B30ECA75}"/>
                </a:ext>
              </a:extLst>
            </p:cNvPr>
            <p:cNvSpPr txBox="1"/>
            <p:nvPr/>
          </p:nvSpPr>
          <p:spPr>
            <a:xfrm>
              <a:off x="378851" y="4081119"/>
              <a:ext cx="1475084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</a:t>
              </a:r>
              <a:r>
                <a:rPr lang="en-US" sz="1600" dirty="0" err="1">
                  <a:latin typeface="Times New Roman"/>
                  <a:cs typeface="Times New Roman"/>
                </a:rPr>
                <a:t>Z+hadron</a:t>
              </a:r>
              <a:r>
                <a:rPr lang="en-US" sz="1600" dirty="0">
                  <a:latin typeface="Times New Roman"/>
                  <a:cs typeface="Times New Roman"/>
                </a:rPr>
                <a:t>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6892E9-D0EC-514A-88E1-5C6FE8A7B36F}"/>
                </a:ext>
              </a:extLst>
            </p:cNvPr>
            <p:cNvSpPr txBox="1"/>
            <p:nvPr/>
          </p:nvSpPr>
          <p:spPr>
            <a:xfrm>
              <a:off x="1276313" y="4933443"/>
              <a:ext cx="1111202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</a:t>
              </a:r>
              <a:r>
                <a:rPr lang="en-US" sz="1600" dirty="0" err="1">
                  <a:latin typeface="Times New Roman"/>
                  <a:cs typeface="Times New Roman"/>
                </a:rPr>
                <a:t>Z+jet</a:t>
              </a:r>
              <a:r>
                <a:rPr lang="en-US" sz="1600" dirty="0">
                  <a:latin typeface="Times New Roman"/>
                  <a:cs typeface="Times New Roman"/>
                </a:rPr>
                <a:t>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BFC418-50CB-544D-8DC9-C4A8D823237C}"/>
                </a:ext>
              </a:extLst>
            </p:cNvPr>
            <p:cNvSpPr txBox="1"/>
            <p:nvPr/>
          </p:nvSpPr>
          <p:spPr>
            <a:xfrm>
              <a:off x="3713547" y="5511089"/>
              <a:ext cx="2276585" cy="33855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Groomed jet substructure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808DC9-637C-F04F-ADFD-0A095DE41DF4}"/>
                </a:ext>
              </a:extLst>
            </p:cNvPr>
            <p:cNvSpPr txBox="1"/>
            <p:nvPr/>
          </p:nvSpPr>
          <p:spPr>
            <a:xfrm>
              <a:off x="5357545" y="3770213"/>
              <a:ext cx="1715021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/>
                  <a:cs typeface="Times New Roman"/>
                </a:rPr>
                <a:t>Jet+h</a:t>
              </a:r>
              <a:r>
                <a:rPr lang="en-US" sz="1600" dirty="0">
                  <a:latin typeface="Times New Roman"/>
                  <a:cs typeface="Times New Roman"/>
                </a:rPr>
                <a:t>: large-angle </a:t>
              </a:r>
            </a:p>
            <a:p>
              <a:r>
                <a:rPr lang="en-US" sz="1600" dirty="0">
                  <a:latin typeface="Times New Roman"/>
                  <a:cs typeface="Times New Roman"/>
                </a:rPr>
                <a:t>radiation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06D185-8FDC-444B-A846-2B93A3BB2F6C}"/>
                </a:ext>
              </a:extLst>
            </p:cNvPr>
            <p:cNvSpPr txBox="1"/>
            <p:nvPr/>
          </p:nvSpPr>
          <p:spPr>
            <a:xfrm>
              <a:off x="5021597" y="4742974"/>
              <a:ext cx="968535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/>
                  <a:cs typeface="Times New Roman"/>
                </a:rPr>
                <a:t>Jet+h</a:t>
              </a:r>
              <a:r>
                <a:rPr lang="en-US" sz="1600" dirty="0">
                  <a:latin typeface="Times New Roman"/>
                  <a:cs typeface="Times New Roman"/>
                </a:rPr>
                <a:t>: FF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95888-4D18-F846-B862-9E1D3C794312}"/>
                </a:ext>
              </a:extLst>
            </p:cNvPr>
            <p:cNvSpPr txBox="1"/>
            <p:nvPr/>
          </p:nvSpPr>
          <p:spPr>
            <a:xfrm>
              <a:off x="2928983" y="4431785"/>
              <a:ext cx="1015021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Jet profile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A435AA1-44AE-A948-A4A3-7CEADB323E1C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flipH="1">
              <a:off x="2521704" y="2101174"/>
              <a:ext cx="2106409" cy="2640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2D74A5-BE09-C840-94DE-1ACF5AFFC74B}"/>
                </a:ext>
              </a:extLst>
            </p:cNvPr>
            <p:cNvCxnSpPr>
              <a:cxnSpLocks/>
              <a:stCxn id="9" idx="2"/>
              <a:endCxn id="12" idx="0"/>
            </p:cNvCxnSpPr>
            <p:nvPr/>
          </p:nvCxnSpPr>
          <p:spPr>
            <a:xfrm flipH="1">
              <a:off x="4478992" y="2101174"/>
              <a:ext cx="149121" cy="8787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D051011-3559-1549-90F0-F6CE70046F31}"/>
                </a:ext>
              </a:extLst>
            </p:cNvPr>
            <p:cNvCxnSpPr>
              <a:cxnSpLocks/>
              <a:stCxn id="9" idx="2"/>
              <a:endCxn id="10" idx="1"/>
            </p:cNvCxnSpPr>
            <p:nvPr/>
          </p:nvCxnSpPr>
          <p:spPr>
            <a:xfrm>
              <a:off x="4628113" y="2101174"/>
              <a:ext cx="2371421" cy="4305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947DA3-7929-2D43-8557-303453C318CD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2521704" y="2703802"/>
              <a:ext cx="214730" cy="1257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7CA2EF7-F8F6-3545-870D-6233F4E05D26}"/>
                </a:ext>
              </a:extLst>
            </p:cNvPr>
            <p:cNvCxnSpPr>
              <a:cxnSpLocks/>
              <a:stCxn id="11" idx="2"/>
              <a:endCxn id="15" idx="0"/>
            </p:cNvCxnSpPr>
            <p:nvPr/>
          </p:nvCxnSpPr>
          <p:spPr>
            <a:xfrm flipH="1">
              <a:off x="1116393" y="2703802"/>
              <a:ext cx="1405311" cy="1377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04DC90-5C8B-4148-8796-F267A9279292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1116393" y="4419673"/>
              <a:ext cx="715521" cy="513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FB4BA28-32F4-2349-9185-BC9A72D5AFDF}"/>
                </a:ext>
              </a:extLst>
            </p:cNvPr>
            <p:cNvCxnSpPr>
              <a:cxnSpLocks/>
              <a:stCxn id="12" idx="2"/>
              <a:endCxn id="21" idx="0"/>
            </p:cNvCxnSpPr>
            <p:nvPr/>
          </p:nvCxnSpPr>
          <p:spPr>
            <a:xfrm flipH="1">
              <a:off x="3436494" y="3318480"/>
              <a:ext cx="1042498" cy="1113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BD10F78-C9B4-F643-9FF0-F741F37CA9AB}"/>
                </a:ext>
              </a:extLst>
            </p:cNvPr>
            <p:cNvCxnSpPr>
              <a:cxnSpLocks/>
              <a:stCxn id="12" idx="2"/>
              <a:endCxn id="19" idx="0"/>
            </p:cNvCxnSpPr>
            <p:nvPr/>
          </p:nvCxnSpPr>
          <p:spPr>
            <a:xfrm>
              <a:off x="4478992" y="3318480"/>
              <a:ext cx="1736064" cy="4517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17F9B04-7BD9-EF46-831E-A7D0ADFD3708}"/>
                </a:ext>
              </a:extLst>
            </p:cNvPr>
            <p:cNvCxnSpPr>
              <a:cxnSpLocks/>
              <a:stCxn id="12" idx="2"/>
              <a:endCxn id="17" idx="0"/>
            </p:cNvCxnSpPr>
            <p:nvPr/>
          </p:nvCxnSpPr>
          <p:spPr>
            <a:xfrm>
              <a:off x="4478992" y="3318480"/>
              <a:ext cx="372848" cy="21926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506674B-3B8C-E943-B807-C49A12F8B0B4}"/>
                </a:ext>
              </a:extLst>
            </p:cNvPr>
            <p:cNvCxnSpPr>
              <a:cxnSpLocks/>
              <a:stCxn id="12" idx="2"/>
              <a:endCxn id="20" idx="0"/>
            </p:cNvCxnSpPr>
            <p:nvPr/>
          </p:nvCxnSpPr>
          <p:spPr>
            <a:xfrm>
              <a:off x="4478992" y="3318480"/>
              <a:ext cx="1026873" cy="14244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FC6086-CA8D-964D-B16C-2E4729A13CD7}"/>
                </a:ext>
              </a:extLst>
            </p:cNvPr>
            <p:cNvCxnSpPr>
              <a:cxnSpLocks/>
              <a:stCxn id="13" idx="2"/>
              <a:endCxn id="16" idx="0"/>
            </p:cNvCxnSpPr>
            <p:nvPr/>
          </p:nvCxnSpPr>
          <p:spPr>
            <a:xfrm flipH="1">
              <a:off x="1831914" y="4299900"/>
              <a:ext cx="904520" cy="6335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3534BEC-C5DF-0045-93CE-527EDBEF7940}"/>
                </a:ext>
              </a:extLst>
            </p:cNvPr>
            <p:cNvSpPr txBox="1"/>
            <p:nvPr/>
          </p:nvSpPr>
          <p:spPr>
            <a:xfrm>
              <a:off x="2019545" y="5872237"/>
              <a:ext cx="1483098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Jet </a:t>
              </a:r>
              <a:r>
                <a:rPr lang="en-US" sz="1600" dirty="0" err="1">
                  <a:latin typeface="Times New Roman"/>
                  <a:cs typeface="Times New Roman"/>
                </a:rPr>
                <a:t>acoplanarity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434140F-1843-934B-A0AF-D2087C36EB26}"/>
                </a:ext>
              </a:extLst>
            </p:cNvPr>
            <p:cNvCxnSpPr>
              <a:cxnSpLocks/>
              <a:stCxn id="16" idx="2"/>
              <a:endCxn id="46" idx="0"/>
            </p:cNvCxnSpPr>
            <p:nvPr/>
          </p:nvCxnSpPr>
          <p:spPr>
            <a:xfrm>
              <a:off x="1831914" y="5271997"/>
              <a:ext cx="929180" cy="6002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58612E9-61CB-4F45-AF09-9F388310F1F5}"/>
                </a:ext>
              </a:extLst>
            </p:cNvPr>
            <p:cNvCxnSpPr>
              <a:cxnSpLocks/>
              <a:stCxn id="13" idx="2"/>
              <a:endCxn id="46" idx="0"/>
            </p:cNvCxnSpPr>
            <p:nvPr/>
          </p:nvCxnSpPr>
          <p:spPr>
            <a:xfrm>
              <a:off x="2736434" y="4299900"/>
              <a:ext cx="24660" cy="15723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1BFB53B-D97D-9C4B-BE19-5140D2797BAA}"/>
                </a:ext>
              </a:extLst>
            </p:cNvPr>
            <p:cNvSpPr txBox="1"/>
            <p:nvPr/>
          </p:nvSpPr>
          <p:spPr>
            <a:xfrm>
              <a:off x="7426302" y="4152197"/>
              <a:ext cx="1560042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D/B-jet R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54E6CDE-1F79-3145-A6A6-162061EA7CCF}"/>
                </a:ext>
              </a:extLst>
            </p:cNvPr>
            <p:cNvCxnSpPr>
              <a:cxnSpLocks/>
              <a:stCxn id="10" idx="2"/>
              <a:endCxn id="100" idx="0"/>
            </p:cNvCxnSpPr>
            <p:nvPr/>
          </p:nvCxnSpPr>
          <p:spPr>
            <a:xfrm>
              <a:off x="7944665" y="2700985"/>
              <a:ext cx="261658" cy="14512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4113AEB-757A-6E4D-B268-B24132F0D19E}"/>
                </a:ext>
              </a:extLst>
            </p:cNvPr>
            <p:cNvSpPr txBox="1"/>
            <p:nvPr/>
          </p:nvSpPr>
          <p:spPr>
            <a:xfrm>
              <a:off x="3187535" y="3516088"/>
              <a:ext cx="636713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Jet v</a:t>
              </a:r>
              <a:r>
                <a:rPr lang="en-US" sz="1600" baseline="-25000" dirty="0">
                  <a:latin typeface="Times New Roman"/>
                  <a:cs typeface="Times New Roman"/>
                </a:rPr>
                <a:t>2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20F6BC6-9823-3E4F-A5F1-AD8A6E55F516}"/>
                </a:ext>
              </a:extLst>
            </p:cNvPr>
            <p:cNvCxnSpPr>
              <a:cxnSpLocks/>
              <a:stCxn id="12" idx="2"/>
              <a:endCxn id="110" idx="3"/>
            </p:cNvCxnSpPr>
            <p:nvPr/>
          </p:nvCxnSpPr>
          <p:spPr>
            <a:xfrm flipH="1">
              <a:off x="3824248" y="3318480"/>
              <a:ext cx="654744" cy="3668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AAEAE98-8E76-F148-B00B-44EC9A652E37}"/>
                </a:ext>
              </a:extLst>
            </p:cNvPr>
            <p:cNvSpPr txBox="1"/>
            <p:nvPr/>
          </p:nvSpPr>
          <p:spPr>
            <a:xfrm>
              <a:off x="5042592" y="2548444"/>
              <a:ext cx="1475084" cy="33855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Light hadron </a:t>
              </a:r>
              <a:r>
                <a:rPr lang="en-US" sz="1600" dirty="0" err="1">
                  <a:latin typeface="Times New Roman"/>
                  <a:cs typeface="Times New Roman"/>
                </a:rPr>
                <a:t>v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n</a:t>
              </a:r>
              <a:endParaRPr lang="en-US" sz="16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30FE67F-1192-E845-B7CB-960FCCD34C2D}"/>
                </a:ext>
              </a:extLst>
            </p:cNvPr>
            <p:cNvSpPr txBox="1"/>
            <p:nvPr/>
          </p:nvSpPr>
          <p:spPr>
            <a:xfrm>
              <a:off x="6431714" y="3176048"/>
              <a:ext cx="1160895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D-meson </a:t>
              </a:r>
              <a:r>
                <a:rPr lang="en-US" sz="1600" dirty="0" err="1">
                  <a:latin typeface="Times New Roman"/>
                  <a:cs typeface="Times New Roman"/>
                </a:rPr>
                <a:t>v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n</a:t>
              </a:r>
              <a:endParaRPr lang="en-US" sz="1600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6BB686E-D887-0A41-8A57-5D8FCFDE9981}"/>
                </a:ext>
              </a:extLst>
            </p:cNvPr>
            <p:cNvCxnSpPr>
              <a:cxnSpLocks/>
              <a:stCxn id="9" idx="2"/>
              <a:endCxn id="127" idx="1"/>
            </p:cNvCxnSpPr>
            <p:nvPr/>
          </p:nvCxnSpPr>
          <p:spPr>
            <a:xfrm>
              <a:off x="4628113" y="2101174"/>
              <a:ext cx="414479" cy="6165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E484027-E4E5-F641-B8C9-BE47BA25BD16}"/>
                </a:ext>
              </a:extLst>
            </p:cNvPr>
            <p:cNvCxnSpPr>
              <a:cxnSpLocks/>
              <a:stCxn id="10" idx="2"/>
              <a:endCxn id="129" idx="0"/>
            </p:cNvCxnSpPr>
            <p:nvPr/>
          </p:nvCxnSpPr>
          <p:spPr>
            <a:xfrm flipH="1">
              <a:off x="7012162" y="2700985"/>
              <a:ext cx="932503" cy="4750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5F65D2-D738-0346-A314-FD877158838D}"/>
                </a:ext>
              </a:extLst>
            </p:cNvPr>
            <p:cNvSpPr txBox="1"/>
            <p:nvPr/>
          </p:nvSpPr>
          <p:spPr>
            <a:xfrm>
              <a:off x="280473" y="5526482"/>
              <a:ext cx="1457626" cy="58477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</a:t>
              </a:r>
              <a:r>
                <a:rPr lang="en-US" sz="1600" dirty="0" err="1">
                  <a:latin typeface="Times New Roman"/>
                  <a:cs typeface="Times New Roman"/>
                </a:rPr>
                <a:t>Z+jet</a:t>
              </a:r>
              <a:r>
                <a:rPr lang="en-US" sz="1600" dirty="0">
                  <a:latin typeface="Times New Roman"/>
                  <a:cs typeface="Times New Roman"/>
                </a:rPr>
                <a:t> </a:t>
              </a:r>
              <a:r>
                <a:rPr lang="en-US" sz="1600" dirty="0" err="1">
                  <a:latin typeface="Times New Roman"/>
                  <a:cs typeface="Times New Roman"/>
                </a:rPr>
                <a:t>x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J</a:t>
              </a:r>
              <a:r>
                <a:rPr lang="en-US" sz="1600" dirty="0">
                  <a:latin typeface="Times New Roman"/>
                  <a:cs typeface="Times New Roman"/>
                </a:rPr>
                <a:t>, energy balance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EF2536B1-B14B-9847-8AE4-BFBBFB02D3E2}"/>
                </a:ext>
              </a:extLst>
            </p:cNvPr>
            <p:cNvCxnSpPr>
              <a:cxnSpLocks/>
              <a:stCxn id="15" idx="2"/>
              <a:endCxn id="138" idx="0"/>
            </p:cNvCxnSpPr>
            <p:nvPr/>
          </p:nvCxnSpPr>
          <p:spPr>
            <a:xfrm flipH="1">
              <a:off x="1009286" y="4419673"/>
              <a:ext cx="107107" cy="11068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ight Arrow 142">
              <a:extLst>
                <a:ext uri="{FF2B5EF4-FFF2-40B4-BE49-F238E27FC236}">
                  <a16:creationId xmlns:a16="http://schemas.microsoft.com/office/drawing/2014/main" id="{9C4E9086-8320-2943-8E4D-201CBCD0474C}"/>
                </a:ext>
              </a:extLst>
            </p:cNvPr>
            <p:cNvSpPr/>
            <p:nvPr/>
          </p:nvSpPr>
          <p:spPr>
            <a:xfrm rot="740003">
              <a:off x="6522958" y="4871870"/>
              <a:ext cx="978408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568FE8B-E1E6-3C4F-BA15-DBF2E12D946C}"/>
                </a:ext>
              </a:extLst>
            </p:cNvPr>
            <p:cNvSpPr txBox="1"/>
            <p:nvPr/>
          </p:nvSpPr>
          <p:spPr>
            <a:xfrm>
              <a:off x="7617058" y="5233563"/>
              <a:ext cx="1369286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Small systems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D5E024-6257-D742-92C5-285AA1421134}"/>
                </a:ext>
              </a:extLst>
            </p:cNvPr>
            <p:cNvSpPr txBox="1"/>
            <p:nvPr/>
          </p:nvSpPr>
          <p:spPr>
            <a:xfrm>
              <a:off x="64159" y="2899894"/>
              <a:ext cx="1784463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</a:t>
              </a:r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/Z production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416E7D3-97C6-8A48-A751-F5F0A4F46D06}"/>
                </a:ext>
              </a:extLst>
            </p:cNvPr>
            <p:cNvCxnSpPr>
              <a:cxnSpLocks/>
              <a:stCxn id="48" idx="2"/>
              <a:endCxn id="15" idx="0"/>
            </p:cNvCxnSpPr>
            <p:nvPr/>
          </p:nvCxnSpPr>
          <p:spPr>
            <a:xfrm>
              <a:off x="956391" y="3238448"/>
              <a:ext cx="160002" cy="8426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A828CAD0-C068-E643-8FA5-C931FCB6717B}"/>
                </a:ext>
              </a:extLst>
            </p:cNvPr>
            <p:cNvSpPr/>
            <p:nvPr/>
          </p:nvSpPr>
          <p:spPr>
            <a:xfrm rot="2476406">
              <a:off x="6028444" y="5574032"/>
              <a:ext cx="978408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B8E1F0-FCC8-3249-B5E0-2602CC63403D}"/>
                </a:ext>
              </a:extLst>
            </p:cNvPr>
            <p:cNvSpPr txBox="1"/>
            <p:nvPr/>
          </p:nvSpPr>
          <p:spPr>
            <a:xfrm>
              <a:off x="7124455" y="6041514"/>
              <a:ext cx="136768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RHIC vs LHC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6BE0B7-9B24-9ACA-3B4D-1A3E3B28E567}"/>
                </a:ext>
              </a:extLst>
            </p:cNvPr>
            <p:cNvSpPr txBox="1"/>
            <p:nvPr/>
          </p:nvSpPr>
          <p:spPr>
            <a:xfrm>
              <a:off x="3669982" y="4929181"/>
              <a:ext cx="933141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Di-jet A</a:t>
              </a:r>
              <a:r>
                <a:rPr lang="en-US" sz="1600" baseline="-25000" dirty="0">
                  <a:latin typeface="Times New Roman"/>
                  <a:cs typeface="Times New Roman"/>
                </a:rPr>
                <a:t>J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C607306-3D10-6C59-3433-AECD03D15A96}"/>
                </a:ext>
              </a:extLst>
            </p:cNvPr>
            <p:cNvCxnSpPr>
              <a:cxnSpLocks/>
              <a:stCxn id="12" idx="2"/>
              <a:endCxn id="8" idx="0"/>
            </p:cNvCxnSpPr>
            <p:nvPr/>
          </p:nvCxnSpPr>
          <p:spPr>
            <a:xfrm flipH="1">
              <a:off x="4136553" y="3318480"/>
              <a:ext cx="342439" cy="16107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4724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B1F0-B466-EF46-A457-CEB61163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9" y="75934"/>
            <a:ext cx="8529145" cy="60398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Taxonomy of current jet quenching measurements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F668B-3C45-E640-903A-837E2848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13ADD-67DD-4A44-8D23-2F6D7EB9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AA9FD-014A-6E43-B57F-0FA70FE4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0C2DE-CDA2-FA48-A08B-0876D4FD2AD9}"/>
              </a:ext>
            </a:extLst>
          </p:cNvPr>
          <p:cNvSpPr txBox="1"/>
          <p:nvPr/>
        </p:nvSpPr>
        <p:spPr>
          <a:xfrm>
            <a:off x="1878775" y="698769"/>
            <a:ext cx="577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Driven by experimental considerations: arrows connect observables with just one thing changed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1A1FE6-CA56-FD42-1888-CF1F36AC0B11}"/>
              </a:ext>
            </a:extLst>
          </p:cNvPr>
          <p:cNvGrpSpPr/>
          <p:nvPr/>
        </p:nvGrpSpPr>
        <p:grpSpPr>
          <a:xfrm>
            <a:off x="64159" y="1762620"/>
            <a:ext cx="8922185" cy="4617448"/>
            <a:chOff x="64159" y="1762620"/>
            <a:chExt cx="8922185" cy="46174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012A3E-0AE1-384B-9C9A-D32C8002B2E9}"/>
                </a:ext>
              </a:extLst>
            </p:cNvPr>
            <p:cNvSpPr txBox="1"/>
            <p:nvPr/>
          </p:nvSpPr>
          <p:spPr>
            <a:xfrm>
              <a:off x="3219714" y="1762620"/>
              <a:ext cx="2816797" cy="33855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hadron suppression (</a:t>
              </a:r>
              <a:r>
                <a:rPr lang="en-US" sz="1600" dirty="0" err="1">
                  <a:latin typeface="Times New Roman"/>
                  <a:cs typeface="Times New Roman"/>
                </a:rPr>
                <a:t>ch</a:t>
              </a:r>
              <a:r>
                <a:rPr lang="en-US" sz="1600" dirty="0">
                  <a:latin typeface="Times New Roman"/>
                  <a:cs typeface="Times New Roman"/>
                </a:rPr>
                <a:t>, </a:t>
              </a:r>
              <a:r>
                <a:rPr lang="en-US" sz="1600" dirty="0">
                  <a:latin typeface="Symbol" pitchFamily="2" charset="2"/>
                  <a:cs typeface="Times New Roman"/>
                </a:rPr>
                <a:t>p</a:t>
              </a:r>
              <a:r>
                <a:rPr lang="en-US" sz="1600" baseline="30000" dirty="0">
                  <a:latin typeface="Times New Roman"/>
                  <a:cs typeface="Times New Roman"/>
                </a:rPr>
                <a:t>0</a:t>
              </a:r>
              <a:r>
                <a:rPr lang="en-US" sz="16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1F1548-1265-0B4B-B29F-DED356917EFE}"/>
                </a:ext>
              </a:extLst>
            </p:cNvPr>
            <p:cNvSpPr txBox="1"/>
            <p:nvPr/>
          </p:nvSpPr>
          <p:spPr>
            <a:xfrm>
              <a:off x="6999534" y="2362431"/>
              <a:ext cx="1890261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D/B-meson R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A0557-39A3-4D45-B838-90DEDABB74C1}"/>
                </a:ext>
              </a:extLst>
            </p:cNvPr>
            <p:cNvSpPr txBox="1"/>
            <p:nvPr/>
          </p:nvSpPr>
          <p:spPr>
            <a:xfrm>
              <a:off x="1434483" y="2365248"/>
              <a:ext cx="2174441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Di-hadron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r>
                <a:rPr lang="en-US" sz="1600" dirty="0">
                  <a:latin typeface="Times New Roman"/>
                  <a:cs typeface="Times New Roman"/>
                </a:rPr>
                <a:t> (high </a:t>
              </a:r>
              <a:r>
                <a:rPr lang="en-US" sz="1600" dirty="0" err="1">
                  <a:latin typeface="Times New Roman"/>
                  <a:cs typeface="Times New Roman"/>
                </a:rPr>
                <a:t>p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T</a:t>
              </a:r>
              <a:r>
                <a:rPr lang="en-US" sz="16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048063-A0F5-9C4F-A252-155181BEBCDC}"/>
                </a:ext>
              </a:extLst>
            </p:cNvPr>
            <p:cNvSpPr txBox="1"/>
            <p:nvPr/>
          </p:nvSpPr>
          <p:spPr>
            <a:xfrm>
              <a:off x="3585959" y="2979926"/>
              <a:ext cx="1786066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jet suppression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A04C38-14BB-0F46-B14D-E697D8833423}"/>
                </a:ext>
              </a:extLst>
            </p:cNvPr>
            <p:cNvSpPr txBox="1"/>
            <p:nvPr/>
          </p:nvSpPr>
          <p:spPr>
            <a:xfrm>
              <a:off x="2272204" y="3961346"/>
              <a:ext cx="92845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/>
                  <a:cs typeface="Times New Roman"/>
                </a:rPr>
                <a:t>h+jet</a:t>
              </a:r>
              <a:r>
                <a:rPr lang="en-US" sz="1600" dirty="0">
                  <a:latin typeface="Times New Roman"/>
                  <a:cs typeface="Times New Roman"/>
                </a:rPr>
                <a:t>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A3503D-C7BB-374A-9734-41C7B30ECA75}"/>
                </a:ext>
              </a:extLst>
            </p:cNvPr>
            <p:cNvSpPr txBox="1"/>
            <p:nvPr/>
          </p:nvSpPr>
          <p:spPr>
            <a:xfrm>
              <a:off x="378851" y="4081119"/>
              <a:ext cx="1475084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</a:t>
              </a:r>
              <a:r>
                <a:rPr lang="en-US" sz="1600" dirty="0" err="1">
                  <a:latin typeface="Times New Roman"/>
                  <a:cs typeface="Times New Roman"/>
                </a:rPr>
                <a:t>Z+hadron</a:t>
              </a:r>
              <a:r>
                <a:rPr lang="en-US" sz="1600" dirty="0">
                  <a:latin typeface="Times New Roman"/>
                  <a:cs typeface="Times New Roman"/>
                </a:rPr>
                <a:t>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6892E9-D0EC-514A-88E1-5C6FE8A7B36F}"/>
                </a:ext>
              </a:extLst>
            </p:cNvPr>
            <p:cNvSpPr txBox="1"/>
            <p:nvPr/>
          </p:nvSpPr>
          <p:spPr>
            <a:xfrm>
              <a:off x="1276313" y="4933443"/>
              <a:ext cx="1111202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</a:t>
              </a:r>
              <a:r>
                <a:rPr lang="en-US" sz="1600" dirty="0" err="1">
                  <a:latin typeface="Times New Roman"/>
                  <a:cs typeface="Times New Roman"/>
                </a:rPr>
                <a:t>Z+jet</a:t>
              </a:r>
              <a:r>
                <a:rPr lang="en-US" sz="1600" dirty="0">
                  <a:latin typeface="Times New Roman"/>
                  <a:cs typeface="Times New Roman"/>
                </a:rPr>
                <a:t> I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BFC418-50CB-544D-8DC9-C4A8D823237C}"/>
                </a:ext>
              </a:extLst>
            </p:cNvPr>
            <p:cNvSpPr txBox="1"/>
            <p:nvPr/>
          </p:nvSpPr>
          <p:spPr>
            <a:xfrm>
              <a:off x="3713547" y="5511089"/>
              <a:ext cx="2276585" cy="33855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Groomed jet substructure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808DC9-637C-F04F-ADFD-0A095DE41DF4}"/>
                </a:ext>
              </a:extLst>
            </p:cNvPr>
            <p:cNvSpPr txBox="1"/>
            <p:nvPr/>
          </p:nvSpPr>
          <p:spPr>
            <a:xfrm>
              <a:off x="5357545" y="3770213"/>
              <a:ext cx="1715021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/>
                  <a:cs typeface="Times New Roman"/>
                </a:rPr>
                <a:t>Jet+h</a:t>
              </a:r>
              <a:r>
                <a:rPr lang="en-US" sz="1600" dirty="0">
                  <a:latin typeface="Times New Roman"/>
                  <a:cs typeface="Times New Roman"/>
                </a:rPr>
                <a:t>: large-angle </a:t>
              </a:r>
            </a:p>
            <a:p>
              <a:r>
                <a:rPr lang="en-US" sz="1600" dirty="0">
                  <a:latin typeface="Times New Roman"/>
                  <a:cs typeface="Times New Roman"/>
                </a:rPr>
                <a:t>radiation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06D185-8FDC-444B-A846-2B93A3BB2F6C}"/>
                </a:ext>
              </a:extLst>
            </p:cNvPr>
            <p:cNvSpPr txBox="1"/>
            <p:nvPr/>
          </p:nvSpPr>
          <p:spPr>
            <a:xfrm>
              <a:off x="5021597" y="4742974"/>
              <a:ext cx="968535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/>
                  <a:cs typeface="Times New Roman"/>
                </a:rPr>
                <a:t>Jet+h</a:t>
              </a:r>
              <a:r>
                <a:rPr lang="en-US" sz="1600" dirty="0">
                  <a:latin typeface="Times New Roman"/>
                  <a:cs typeface="Times New Roman"/>
                </a:rPr>
                <a:t>: FF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95888-4D18-F846-B862-9E1D3C794312}"/>
                </a:ext>
              </a:extLst>
            </p:cNvPr>
            <p:cNvSpPr txBox="1"/>
            <p:nvPr/>
          </p:nvSpPr>
          <p:spPr>
            <a:xfrm>
              <a:off x="2928983" y="4431785"/>
              <a:ext cx="1015021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Jet profile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A435AA1-44AE-A948-A4A3-7CEADB323E1C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flipH="1">
              <a:off x="2521704" y="2101174"/>
              <a:ext cx="2106409" cy="2640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2D74A5-BE09-C840-94DE-1ACF5AFFC74B}"/>
                </a:ext>
              </a:extLst>
            </p:cNvPr>
            <p:cNvCxnSpPr>
              <a:cxnSpLocks/>
              <a:stCxn id="9" idx="2"/>
              <a:endCxn id="12" idx="0"/>
            </p:cNvCxnSpPr>
            <p:nvPr/>
          </p:nvCxnSpPr>
          <p:spPr>
            <a:xfrm flipH="1">
              <a:off x="4478992" y="2101174"/>
              <a:ext cx="149121" cy="8787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D051011-3559-1549-90F0-F6CE70046F31}"/>
                </a:ext>
              </a:extLst>
            </p:cNvPr>
            <p:cNvCxnSpPr>
              <a:cxnSpLocks/>
              <a:stCxn id="9" idx="2"/>
              <a:endCxn id="10" idx="1"/>
            </p:cNvCxnSpPr>
            <p:nvPr/>
          </p:nvCxnSpPr>
          <p:spPr>
            <a:xfrm>
              <a:off x="4628113" y="2101174"/>
              <a:ext cx="2371421" cy="4305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947DA3-7929-2D43-8557-303453C318CD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2521704" y="2703802"/>
              <a:ext cx="214730" cy="1257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7CA2EF7-F8F6-3545-870D-6233F4E05D26}"/>
                </a:ext>
              </a:extLst>
            </p:cNvPr>
            <p:cNvCxnSpPr>
              <a:cxnSpLocks/>
              <a:stCxn id="11" idx="2"/>
              <a:endCxn id="15" idx="0"/>
            </p:cNvCxnSpPr>
            <p:nvPr/>
          </p:nvCxnSpPr>
          <p:spPr>
            <a:xfrm flipH="1">
              <a:off x="1116393" y="2703802"/>
              <a:ext cx="1405311" cy="1377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04DC90-5C8B-4148-8796-F267A9279292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1116393" y="4419673"/>
              <a:ext cx="715521" cy="513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FB4BA28-32F4-2349-9185-BC9A72D5AFDF}"/>
                </a:ext>
              </a:extLst>
            </p:cNvPr>
            <p:cNvCxnSpPr>
              <a:cxnSpLocks/>
              <a:stCxn id="12" idx="2"/>
              <a:endCxn id="21" idx="0"/>
            </p:cNvCxnSpPr>
            <p:nvPr/>
          </p:nvCxnSpPr>
          <p:spPr>
            <a:xfrm flipH="1">
              <a:off x="3436494" y="3318480"/>
              <a:ext cx="1042498" cy="1113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BD10F78-C9B4-F643-9FF0-F741F37CA9AB}"/>
                </a:ext>
              </a:extLst>
            </p:cNvPr>
            <p:cNvCxnSpPr>
              <a:cxnSpLocks/>
              <a:stCxn id="12" idx="2"/>
              <a:endCxn id="19" idx="0"/>
            </p:cNvCxnSpPr>
            <p:nvPr/>
          </p:nvCxnSpPr>
          <p:spPr>
            <a:xfrm>
              <a:off x="4478992" y="3318480"/>
              <a:ext cx="1736064" cy="4517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17F9B04-7BD9-EF46-831E-A7D0ADFD3708}"/>
                </a:ext>
              </a:extLst>
            </p:cNvPr>
            <p:cNvCxnSpPr>
              <a:cxnSpLocks/>
              <a:stCxn id="12" idx="2"/>
              <a:endCxn id="17" idx="0"/>
            </p:cNvCxnSpPr>
            <p:nvPr/>
          </p:nvCxnSpPr>
          <p:spPr>
            <a:xfrm>
              <a:off x="4478992" y="3318480"/>
              <a:ext cx="372848" cy="21926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506674B-3B8C-E943-B807-C49A12F8B0B4}"/>
                </a:ext>
              </a:extLst>
            </p:cNvPr>
            <p:cNvCxnSpPr>
              <a:cxnSpLocks/>
              <a:stCxn id="12" idx="2"/>
              <a:endCxn id="20" idx="0"/>
            </p:cNvCxnSpPr>
            <p:nvPr/>
          </p:nvCxnSpPr>
          <p:spPr>
            <a:xfrm>
              <a:off x="4478992" y="3318480"/>
              <a:ext cx="1026873" cy="14244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FC6086-CA8D-964D-B16C-2E4729A13CD7}"/>
                </a:ext>
              </a:extLst>
            </p:cNvPr>
            <p:cNvCxnSpPr>
              <a:cxnSpLocks/>
              <a:stCxn id="13" idx="2"/>
              <a:endCxn id="16" idx="0"/>
            </p:cNvCxnSpPr>
            <p:nvPr/>
          </p:nvCxnSpPr>
          <p:spPr>
            <a:xfrm flipH="1">
              <a:off x="1831914" y="4299900"/>
              <a:ext cx="904520" cy="6335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3534BEC-C5DF-0045-93CE-527EDBEF7940}"/>
                </a:ext>
              </a:extLst>
            </p:cNvPr>
            <p:cNvSpPr txBox="1"/>
            <p:nvPr/>
          </p:nvSpPr>
          <p:spPr>
            <a:xfrm>
              <a:off x="2019545" y="5872237"/>
              <a:ext cx="1483098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Jet </a:t>
              </a:r>
              <a:r>
                <a:rPr lang="en-US" sz="1600" dirty="0" err="1">
                  <a:latin typeface="Times New Roman"/>
                  <a:cs typeface="Times New Roman"/>
                </a:rPr>
                <a:t>acoplanarity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434140F-1843-934B-A0AF-D2087C36EB26}"/>
                </a:ext>
              </a:extLst>
            </p:cNvPr>
            <p:cNvCxnSpPr>
              <a:cxnSpLocks/>
              <a:stCxn id="16" idx="2"/>
              <a:endCxn id="46" idx="0"/>
            </p:cNvCxnSpPr>
            <p:nvPr/>
          </p:nvCxnSpPr>
          <p:spPr>
            <a:xfrm>
              <a:off x="1831914" y="5271997"/>
              <a:ext cx="929180" cy="6002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58612E9-61CB-4F45-AF09-9F388310F1F5}"/>
                </a:ext>
              </a:extLst>
            </p:cNvPr>
            <p:cNvCxnSpPr>
              <a:cxnSpLocks/>
              <a:stCxn id="13" idx="2"/>
              <a:endCxn id="46" idx="0"/>
            </p:cNvCxnSpPr>
            <p:nvPr/>
          </p:nvCxnSpPr>
          <p:spPr>
            <a:xfrm>
              <a:off x="2736434" y="4299900"/>
              <a:ext cx="24660" cy="15723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1BFB53B-D97D-9C4B-BE19-5140D2797BAA}"/>
                </a:ext>
              </a:extLst>
            </p:cNvPr>
            <p:cNvSpPr txBox="1"/>
            <p:nvPr/>
          </p:nvSpPr>
          <p:spPr>
            <a:xfrm>
              <a:off x="7426302" y="4152197"/>
              <a:ext cx="1560042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D/B-jet R</a:t>
              </a:r>
              <a:r>
                <a:rPr lang="en-US" sz="1600" baseline="-25000" dirty="0">
                  <a:latin typeface="Times New Roman"/>
                  <a:cs typeface="Times New Roman"/>
                </a:rPr>
                <a:t>AA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54E6CDE-1F79-3145-A6A6-162061EA7CCF}"/>
                </a:ext>
              </a:extLst>
            </p:cNvPr>
            <p:cNvCxnSpPr>
              <a:cxnSpLocks/>
              <a:stCxn id="10" idx="2"/>
              <a:endCxn id="100" idx="0"/>
            </p:cNvCxnSpPr>
            <p:nvPr/>
          </p:nvCxnSpPr>
          <p:spPr>
            <a:xfrm>
              <a:off x="7944665" y="2700985"/>
              <a:ext cx="261658" cy="14512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4113AEB-757A-6E4D-B268-B24132F0D19E}"/>
                </a:ext>
              </a:extLst>
            </p:cNvPr>
            <p:cNvSpPr txBox="1"/>
            <p:nvPr/>
          </p:nvSpPr>
          <p:spPr>
            <a:xfrm>
              <a:off x="3187535" y="3516088"/>
              <a:ext cx="636713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Jet v</a:t>
              </a:r>
              <a:r>
                <a:rPr lang="en-US" sz="1600" baseline="-25000" dirty="0">
                  <a:latin typeface="Times New Roman"/>
                  <a:cs typeface="Times New Roman"/>
                </a:rPr>
                <a:t>2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20F6BC6-9823-3E4F-A5F1-AD8A6E55F516}"/>
                </a:ext>
              </a:extLst>
            </p:cNvPr>
            <p:cNvCxnSpPr>
              <a:cxnSpLocks/>
              <a:stCxn id="12" idx="2"/>
              <a:endCxn id="110" idx="3"/>
            </p:cNvCxnSpPr>
            <p:nvPr/>
          </p:nvCxnSpPr>
          <p:spPr>
            <a:xfrm flipH="1">
              <a:off x="3824248" y="3318480"/>
              <a:ext cx="654744" cy="3668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AAEAE98-8E76-F148-B00B-44EC9A652E37}"/>
                </a:ext>
              </a:extLst>
            </p:cNvPr>
            <p:cNvSpPr txBox="1"/>
            <p:nvPr/>
          </p:nvSpPr>
          <p:spPr>
            <a:xfrm>
              <a:off x="5042592" y="2548444"/>
              <a:ext cx="1475084" cy="33855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Light hadron </a:t>
              </a:r>
              <a:r>
                <a:rPr lang="en-US" sz="1600" dirty="0" err="1">
                  <a:latin typeface="Times New Roman"/>
                  <a:cs typeface="Times New Roman"/>
                </a:rPr>
                <a:t>v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n</a:t>
              </a:r>
              <a:endParaRPr lang="en-US" sz="16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30FE67F-1192-E845-B7CB-960FCCD34C2D}"/>
                </a:ext>
              </a:extLst>
            </p:cNvPr>
            <p:cNvSpPr txBox="1"/>
            <p:nvPr/>
          </p:nvSpPr>
          <p:spPr>
            <a:xfrm>
              <a:off x="6431714" y="3176048"/>
              <a:ext cx="1160895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D-meson </a:t>
              </a:r>
              <a:r>
                <a:rPr lang="en-US" sz="1600" dirty="0" err="1">
                  <a:latin typeface="Times New Roman"/>
                  <a:cs typeface="Times New Roman"/>
                </a:rPr>
                <a:t>v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n</a:t>
              </a:r>
              <a:endParaRPr lang="en-US" sz="1600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6BB686E-D887-0A41-8A57-5D8FCFDE9981}"/>
                </a:ext>
              </a:extLst>
            </p:cNvPr>
            <p:cNvCxnSpPr>
              <a:cxnSpLocks/>
              <a:stCxn id="9" idx="2"/>
              <a:endCxn id="127" idx="1"/>
            </p:cNvCxnSpPr>
            <p:nvPr/>
          </p:nvCxnSpPr>
          <p:spPr>
            <a:xfrm>
              <a:off x="4628113" y="2101174"/>
              <a:ext cx="414479" cy="6165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E484027-E4E5-F641-B8C9-BE47BA25BD16}"/>
                </a:ext>
              </a:extLst>
            </p:cNvPr>
            <p:cNvCxnSpPr>
              <a:cxnSpLocks/>
              <a:stCxn id="10" idx="2"/>
              <a:endCxn id="129" idx="0"/>
            </p:cNvCxnSpPr>
            <p:nvPr/>
          </p:nvCxnSpPr>
          <p:spPr>
            <a:xfrm flipH="1">
              <a:off x="7012162" y="2700985"/>
              <a:ext cx="932503" cy="4750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5F65D2-D738-0346-A314-FD877158838D}"/>
                </a:ext>
              </a:extLst>
            </p:cNvPr>
            <p:cNvSpPr txBox="1"/>
            <p:nvPr/>
          </p:nvSpPr>
          <p:spPr>
            <a:xfrm>
              <a:off x="280473" y="5526482"/>
              <a:ext cx="1457626" cy="58477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</a:t>
              </a:r>
              <a:r>
                <a:rPr lang="en-US" sz="1600" dirty="0" err="1">
                  <a:latin typeface="Times New Roman"/>
                  <a:cs typeface="Times New Roman"/>
                </a:rPr>
                <a:t>Z+jet</a:t>
              </a:r>
              <a:r>
                <a:rPr lang="en-US" sz="1600" dirty="0">
                  <a:latin typeface="Times New Roman"/>
                  <a:cs typeface="Times New Roman"/>
                </a:rPr>
                <a:t> </a:t>
              </a:r>
              <a:r>
                <a:rPr lang="en-US" sz="1600" dirty="0" err="1">
                  <a:latin typeface="Times New Roman"/>
                  <a:cs typeface="Times New Roman"/>
                </a:rPr>
                <a:t>x</a:t>
              </a:r>
              <a:r>
                <a:rPr lang="en-US" sz="1600" baseline="-25000" dirty="0" err="1">
                  <a:latin typeface="Times New Roman"/>
                  <a:cs typeface="Times New Roman"/>
                </a:rPr>
                <a:t>J</a:t>
              </a:r>
              <a:r>
                <a:rPr lang="en-US" sz="1600" dirty="0">
                  <a:latin typeface="Times New Roman"/>
                  <a:cs typeface="Times New Roman"/>
                </a:rPr>
                <a:t>, energy balance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EF2536B1-B14B-9847-8AE4-BFBBFB02D3E2}"/>
                </a:ext>
              </a:extLst>
            </p:cNvPr>
            <p:cNvCxnSpPr>
              <a:cxnSpLocks/>
              <a:stCxn id="15" idx="2"/>
              <a:endCxn id="138" idx="0"/>
            </p:cNvCxnSpPr>
            <p:nvPr/>
          </p:nvCxnSpPr>
          <p:spPr>
            <a:xfrm flipH="1">
              <a:off x="1009286" y="4419673"/>
              <a:ext cx="107107" cy="11068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ight Arrow 142">
              <a:extLst>
                <a:ext uri="{FF2B5EF4-FFF2-40B4-BE49-F238E27FC236}">
                  <a16:creationId xmlns:a16="http://schemas.microsoft.com/office/drawing/2014/main" id="{9C4E9086-8320-2943-8E4D-201CBCD0474C}"/>
                </a:ext>
              </a:extLst>
            </p:cNvPr>
            <p:cNvSpPr/>
            <p:nvPr/>
          </p:nvSpPr>
          <p:spPr>
            <a:xfrm rot="740003">
              <a:off x="6522958" y="4871870"/>
              <a:ext cx="978408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568FE8B-E1E6-3C4F-BA15-DBF2E12D946C}"/>
                </a:ext>
              </a:extLst>
            </p:cNvPr>
            <p:cNvSpPr txBox="1"/>
            <p:nvPr/>
          </p:nvSpPr>
          <p:spPr>
            <a:xfrm>
              <a:off x="7617058" y="5233563"/>
              <a:ext cx="1369286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Small systems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D5E024-6257-D742-92C5-285AA1421134}"/>
                </a:ext>
              </a:extLst>
            </p:cNvPr>
            <p:cNvSpPr txBox="1"/>
            <p:nvPr/>
          </p:nvSpPr>
          <p:spPr>
            <a:xfrm>
              <a:off x="64159" y="2899894"/>
              <a:ext cx="1784463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Incl </a:t>
              </a:r>
              <a:r>
                <a:rPr lang="en-US" sz="1600" dirty="0">
                  <a:latin typeface="Symbol" pitchFamily="2" charset="2"/>
                  <a:cs typeface="Times New Roman"/>
                </a:rPr>
                <a:t>g</a:t>
              </a:r>
              <a:r>
                <a:rPr lang="en-US" sz="1600" dirty="0">
                  <a:latin typeface="Times New Roman"/>
                  <a:cs typeface="Times New Roman"/>
                </a:rPr>
                <a:t>/Z production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416E7D3-97C6-8A48-A751-F5F0A4F46D06}"/>
                </a:ext>
              </a:extLst>
            </p:cNvPr>
            <p:cNvCxnSpPr>
              <a:cxnSpLocks/>
              <a:stCxn id="48" idx="2"/>
              <a:endCxn id="15" idx="0"/>
            </p:cNvCxnSpPr>
            <p:nvPr/>
          </p:nvCxnSpPr>
          <p:spPr>
            <a:xfrm>
              <a:off x="956391" y="3238448"/>
              <a:ext cx="160002" cy="8426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A828CAD0-C068-E643-8FA5-C931FCB6717B}"/>
                </a:ext>
              </a:extLst>
            </p:cNvPr>
            <p:cNvSpPr/>
            <p:nvPr/>
          </p:nvSpPr>
          <p:spPr>
            <a:xfrm rot="2476406">
              <a:off x="6028444" y="5574032"/>
              <a:ext cx="978408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B8E1F0-FCC8-3249-B5E0-2602CC63403D}"/>
                </a:ext>
              </a:extLst>
            </p:cNvPr>
            <p:cNvSpPr txBox="1"/>
            <p:nvPr/>
          </p:nvSpPr>
          <p:spPr>
            <a:xfrm>
              <a:off x="7124455" y="6041514"/>
              <a:ext cx="1367682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RHIC vs LHC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6BE0B7-9B24-9ACA-3B4D-1A3E3B28E567}"/>
                </a:ext>
              </a:extLst>
            </p:cNvPr>
            <p:cNvSpPr txBox="1"/>
            <p:nvPr/>
          </p:nvSpPr>
          <p:spPr>
            <a:xfrm>
              <a:off x="3669982" y="4929181"/>
              <a:ext cx="933141" cy="33855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Di-jet A</a:t>
              </a:r>
              <a:r>
                <a:rPr lang="en-US" sz="1600" baseline="-25000" dirty="0">
                  <a:latin typeface="Times New Roman"/>
                  <a:cs typeface="Times New Roman"/>
                </a:rPr>
                <a:t>J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C607306-3D10-6C59-3433-AECD03D15A96}"/>
                </a:ext>
              </a:extLst>
            </p:cNvPr>
            <p:cNvCxnSpPr>
              <a:cxnSpLocks/>
              <a:stCxn id="12" idx="2"/>
              <a:endCxn id="8" idx="0"/>
            </p:cNvCxnSpPr>
            <p:nvPr/>
          </p:nvCxnSpPr>
          <p:spPr>
            <a:xfrm flipH="1">
              <a:off x="4136553" y="3318480"/>
              <a:ext cx="342439" cy="16107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6830A69-BFAA-6507-1488-0F72E42CA5AE}"/>
              </a:ext>
            </a:extLst>
          </p:cNvPr>
          <p:cNvSpPr txBox="1"/>
          <p:nvPr/>
        </p:nvSpPr>
        <p:spPr>
          <a:xfrm rot="20894211">
            <a:off x="1480719" y="4121160"/>
            <a:ext cx="56541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So many observables! How to make sense of all this?</a:t>
            </a:r>
          </a:p>
        </p:txBody>
      </p:sp>
    </p:spTree>
    <p:extLst>
      <p:ext uri="{BB962C8B-B14F-4D97-AF65-F5344CB8AC3E}">
        <p14:creationId xmlns:p14="http://schemas.microsoft.com/office/powerpoint/2010/main" val="289806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E3D4C-EC60-0C77-FC49-AAC92706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261761" cy="626015"/>
          </a:xfrm>
        </p:spPr>
        <p:txBody>
          <a:bodyPr>
            <a:normAutofit fontScale="90000"/>
          </a:bodyPr>
          <a:lstStyle/>
          <a:p>
            <a:r>
              <a:rPr lang="en-US" dirty="0"/>
              <a:t>Approach I: explore incrementally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93C6A9-A423-35B7-ED57-FF99E262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67CF4-5FBC-7F7B-E51D-A06C6F955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21972-621E-A3E8-45C3-B8A16411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4B3B0-18F6-C3BB-C790-8B18C17C3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9" r="4465" b="55670"/>
          <a:stretch/>
        </p:blipFill>
        <p:spPr>
          <a:xfrm>
            <a:off x="619325" y="1356137"/>
            <a:ext cx="7785601" cy="1015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29ABA-8298-5D50-8961-5FE1F9C9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72" y="2612765"/>
            <a:ext cx="3245553" cy="3750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32ADC-C38C-BD37-B01F-5D8B3A805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01" y="2612765"/>
            <a:ext cx="4328030" cy="3619220"/>
          </a:xfrm>
          <a:prstGeom prst="rect">
            <a:avLst/>
          </a:prstGeom>
        </p:spPr>
      </p:pic>
      <p:pic>
        <p:nvPicPr>
          <p:cNvPr id="11" name="Picture 10" descr="Joern_logo.png">
            <a:extLst>
              <a:ext uri="{FF2B5EF4-FFF2-40B4-BE49-F238E27FC236}">
                <a16:creationId xmlns:a16="http://schemas.microsoft.com/office/drawing/2014/main" id="{B32B30F3-F383-9D59-54B6-C792B7401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720" y="157344"/>
            <a:ext cx="963736" cy="601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242704-FE70-CFC3-65CA-07A5B6BDAD04}"/>
              </a:ext>
            </a:extLst>
          </p:cNvPr>
          <p:cNvSpPr txBox="1"/>
          <p:nvPr/>
        </p:nvSpPr>
        <p:spPr>
          <a:xfrm>
            <a:off x="7406806" y="854686"/>
            <a:ext cx="154080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arXiv:2408.08247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B4ACB-1EB8-49E9-0370-C08C3DE92148}"/>
              </a:ext>
            </a:extLst>
          </p:cNvPr>
          <p:cNvSpPr txBox="1"/>
          <p:nvPr/>
        </p:nvSpPr>
        <p:spPr>
          <a:xfrm>
            <a:off x="2949132" y="559133"/>
            <a:ext cx="254749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Raymond, Friday a.m.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DE204B-EF4A-D857-F4F6-E5EF193F67B8}"/>
              </a:ext>
            </a:extLst>
          </p:cNvPr>
          <p:cNvCxnSpPr/>
          <p:nvPr/>
        </p:nvCxnSpPr>
        <p:spPr>
          <a:xfrm>
            <a:off x="1140031" y="1603169"/>
            <a:ext cx="1721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4A3F81-5E81-0C67-2C80-9ADB01BB851A}"/>
              </a:ext>
            </a:extLst>
          </p:cNvPr>
          <p:cNvCxnSpPr>
            <a:cxnSpLocks/>
          </p:cNvCxnSpPr>
          <p:nvPr/>
        </p:nvCxnSpPr>
        <p:spPr>
          <a:xfrm>
            <a:off x="5830784" y="1603169"/>
            <a:ext cx="21819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39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0D20-9E2B-B851-2681-DCAF5E4A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6689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Approach II: ask a targeted question, </a:t>
            </a:r>
            <a:br>
              <a:rPr lang="en-US" sz="3200" dirty="0"/>
            </a:br>
            <a:r>
              <a:rPr lang="en-US" sz="3200" dirty="0"/>
              <a:t>design targeted measurements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3497F-B209-2208-9667-2BD780D1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INT 8/20/24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24C27-8DA6-D386-018B-EE596728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Uncovering the jet wake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73D19-E40A-0A8A-E248-C50C177F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E8DB6-553D-BAE7-7C09-51EAC29AEF67}"/>
              </a:ext>
            </a:extLst>
          </p:cNvPr>
          <p:cNvSpPr txBox="1"/>
          <p:nvPr/>
        </p:nvSpPr>
        <p:spPr>
          <a:xfrm>
            <a:off x="490072" y="1562927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Discrete scattering centers or effectively continuous medium?</a:t>
            </a:r>
          </a:p>
        </p:txBody>
      </p:sp>
      <p:pic>
        <p:nvPicPr>
          <p:cNvPr id="1026" name="Picture 2" descr="Rutherford Scattering | Welcome to Physics 122">
            <a:extLst>
              <a:ext uri="{FF2B5EF4-FFF2-40B4-BE49-F238E27FC236}">
                <a16:creationId xmlns:a16="http://schemas.microsoft.com/office/drawing/2014/main" id="{B2600D51-4456-F3AB-56BB-8A7033C6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5" y="2426197"/>
            <a:ext cx="2157136" cy="19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08C79-2C60-2D48-1701-9FF134BD702A}"/>
              </a:ext>
            </a:extLst>
          </p:cNvPr>
          <p:cNvSpPr txBox="1"/>
          <p:nvPr/>
        </p:nvSpPr>
        <p:spPr>
          <a:xfrm>
            <a:off x="2057902" y="1014858"/>
            <a:ext cx="488800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What is the nature of the jet-QGP interaction?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ABEC4-8C32-784A-51E2-DCDB142E3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7"/>
          <a:stretch/>
        </p:blipFill>
        <p:spPr>
          <a:xfrm>
            <a:off x="256834" y="4465504"/>
            <a:ext cx="3086100" cy="2039724"/>
          </a:xfrm>
          <a:prstGeom prst="rect">
            <a:avLst/>
          </a:prstGeom>
        </p:spPr>
      </p:pic>
      <p:pic>
        <p:nvPicPr>
          <p:cNvPr id="11" name="Picture 2" descr="Power Boat Below Stock Photo - Download Image Now - Nautical Vessel, Sea,  Wake - Water - iStock">
            <a:extLst>
              <a:ext uri="{FF2B5EF4-FFF2-40B4-BE49-F238E27FC236}">
                <a16:creationId xmlns:a16="http://schemas.microsoft.com/office/drawing/2014/main" id="{5127864D-885E-CF90-58B2-8D029184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07" y="4323085"/>
            <a:ext cx="2510919" cy="18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C79EB2-1F2F-F3B4-54A4-67EEB811D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68521"/>
            <a:ext cx="2790550" cy="11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2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C1D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20277</TotalTime>
  <Words>1970</Words>
  <Application>Microsoft Macintosh PowerPoint</Application>
  <PresentationFormat>On-screen Show (4:3)</PresentationFormat>
  <Paragraphs>438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Handwriting - Dakota</vt:lpstr>
      <vt:lpstr>Symbol</vt:lpstr>
      <vt:lpstr>Times New Roman</vt:lpstr>
      <vt:lpstr>Office Theme</vt:lpstr>
      <vt:lpstr>Uncovering the jet wake</vt:lpstr>
      <vt:lpstr>Jet quenching in one slide</vt:lpstr>
      <vt:lpstr>Jet quenching: observable consequences I</vt:lpstr>
      <vt:lpstr>Jet quenching: observable consequences II</vt:lpstr>
      <vt:lpstr>Jet quenching: observable consequences III</vt:lpstr>
      <vt:lpstr>Taxonomy of current jet quenching measurements</vt:lpstr>
      <vt:lpstr>Taxonomy of current jet quenching measurements</vt:lpstr>
      <vt:lpstr>Approach I: explore incrementally</vt:lpstr>
      <vt:lpstr>Approach II: ask a targeted question,  design targeted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Interpretational issue: survivor bias</vt:lpstr>
      <vt:lpstr>Interpretational issue: survivor bias</vt:lpstr>
      <vt:lpstr>What is the “statistical approach”?</vt:lpstr>
      <vt:lpstr>Statistical correction: remarks</vt:lpstr>
      <vt:lpstr>Statistical jet background correction: current analyses</vt:lpstr>
      <vt:lpstr>PowerPoint Presentation</vt:lpstr>
      <vt:lpstr>Yield suppression</vt:lpstr>
      <vt:lpstr>Jet shape modification: recoil spectrum ratio R=0.2/R=0.5</vt:lpstr>
      <vt:lpstr>Inclusive jets: RAA at very low pTjet</vt:lpstr>
      <vt:lpstr>PowerPoint Presentation</vt:lpstr>
      <vt:lpstr>Semi-incl. jet quenching: angular dependence</vt:lpstr>
      <vt:lpstr>Semi-incl. jet quenching: angular and  aperture (R) dependence</vt:lpstr>
      <vt:lpstr>Azimuthal broadening in g/p0+jet at RHIC</vt:lpstr>
      <vt:lpstr>Azimuthal broadening: what have we learned?</vt:lpstr>
      <vt:lpstr>PowerPoint Presentation</vt:lpstr>
      <vt:lpstr>PowerPoint Presentation</vt:lpstr>
      <vt:lpstr>PowerPoint Presentation</vt:lpstr>
      <vt:lpstr>PowerPoint Presentation</vt:lpstr>
      <vt:lpstr>ALICE 3</vt:lpstr>
      <vt:lpstr>ALICE 3 acceptance</vt:lpstr>
      <vt:lpstr>Semi-inclusive measurements in ALICE 3</vt:lpstr>
      <vt:lpstr>Outlook: What is the nature of the jet-QGP interaction?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Jacobs</dc:creator>
  <cp:lastModifiedBy>Peter J</cp:lastModifiedBy>
  <cp:revision>2355</cp:revision>
  <dcterms:created xsi:type="dcterms:W3CDTF">2011-06-20T01:07:22Z</dcterms:created>
  <dcterms:modified xsi:type="dcterms:W3CDTF">2024-08-20T19:28:55Z</dcterms:modified>
</cp:coreProperties>
</file>