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4"/>
  </p:sldMasterIdLst>
  <p:notesMasterIdLst>
    <p:notesMasterId r:id="rId39"/>
  </p:notesMasterIdLst>
  <p:handoutMasterIdLst>
    <p:handoutMasterId r:id="rId40"/>
  </p:handoutMasterIdLst>
  <p:sldIdLst>
    <p:sldId id="268" r:id="rId5"/>
    <p:sldId id="275" r:id="rId6"/>
    <p:sldId id="352" r:id="rId7"/>
    <p:sldId id="326" r:id="rId8"/>
    <p:sldId id="345" r:id="rId9"/>
    <p:sldId id="346" r:id="rId10"/>
    <p:sldId id="310" r:id="rId11"/>
    <p:sldId id="317" r:id="rId12"/>
    <p:sldId id="344" r:id="rId13"/>
    <p:sldId id="320" r:id="rId14"/>
    <p:sldId id="308" r:id="rId15"/>
    <p:sldId id="322" r:id="rId16"/>
    <p:sldId id="323" r:id="rId17"/>
    <p:sldId id="347" r:id="rId18"/>
    <p:sldId id="348" r:id="rId19"/>
    <p:sldId id="349" r:id="rId20"/>
    <p:sldId id="350" r:id="rId21"/>
    <p:sldId id="351" r:id="rId22"/>
    <p:sldId id="324" r:id="rId23"/>
    <p:sldId id="314" r:id="rId24"/>
    <p:sldId id="353" r:id="rId25"/>
    <p:sldId id="335" r:id="rId26"/>
    <p:sldId id="334" r:id="rId27"/>
    <p:sldId id="358" r:id="rId28"/>
    <p:sldId id="339" r:id="rId29"/>
    <p:sldId id="329" r:id="rId30"/>
    <p:sldId id="361" r:id="rId31"/>
    <p:sldId id="325" r:id="rId32"/>
    <p:sldId id="359" r:id="rId33"/>
    <p:sldId id="355" r:id="rId34"/>
    <p:sldId id="315" r:id="rId35"/>
    <p:sldId id="316" r:id="rId36"/>
    <p:sldId id="311" r:id="rId37"/>
    <p:sldId id="356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00FF00"/>
    <a:srgbClr val="99CCFF"/>
    <a:srgbClr val="9C4E4E"/>
    <a:srgbClr val="5E2001"/>
    <a:srgbClr val="133E57"/>
    <a:srgbClr val="184259"/>
    <a:srgbClr val="7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5" autoAdjust="0"/>
    <p:restoredTop sz="94652" autoAdjust="0"/>
  </p:normalViewPr>
  <p:slideViewPr>
    <p:cSldViewPr snapToGrid="0">
      <p:cViewPr>
        <p:scale>
          <a:sx n="66" d="100"/>
          <a:sy n="66" d="100"/>
        </p:scale>
        <p:origin x="52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BF7510-B9ED-40E0-8274-4F64AD62B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E24B0-B97F-4932-93CD-4307D6181D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AA17F-CB06-445B-ACD3-321E84E51A80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3A0DF-A8A7-4EF4-96E5-757FFFC2A9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EC987-E8F6-4FD2-BFB2-04815BD1D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78EF9-7F2B-4B20-A25C-9E80C1697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1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141C0-BF72-4A20-AFA7-D05563D549B7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AF9CF-D1E5-49FD-94F7-B246BB67E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8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094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78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135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9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24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1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180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069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9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01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20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59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82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86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58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667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4448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6144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800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743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80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71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590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825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414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256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365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77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00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721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8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44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49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8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2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4588"/>
            <a:ext cx="10840914" cy="796845"/>
          </a:xfrm>
        </p:spPr>
        <p:txBody>
          <a:bodyPr anchor="ctr" anchorCtr="0">
            <a:normAutofit/>
          </a:bodyPr>
          <a:lstStyle>
            <a:lvl1pPr>
              <a:defRPr sz="3000">
                <a:latin typeface="Bahnschrift SemiBold" panose="020B0502040204020203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971433"/>
            <a:ext cx="10840914" cy="5187320"/>
          </a:xfrm>
        </p:spPr>
        <p:txBody>
          <a:bodyPr anchor="t" anchorCtr="0"/>
          <a:lstStyle>
            <a:lvl1pPr marL="342900" indent="-342900">
              <a:buClr>
                <a:schemeClr val="tx1">
                  <a:lumMod val="75000"/>
                </a:schemeClr>
              </a:buClr>
              <a:buFont typeface="Courier New" panose="02070309020205020404" pitchFamily="49" charset="0"/>
              <a:buChar char="o"/>
              <a:defRPr sz="2000">
                <a:latin typeface="Bahnschrift" panose="020B0502040204020203" pitchFamily="34" charset="0"/>
              </a:defRPr>
            </a:lvl1pPr>
            <a:lvl2pPr marL="742950" indent="-285750">
              <a:buClr>
                <a:schemeClr val="tx1">
                  <a:lumMod val="75000"/>
                </a:schemeClr>
              </a:buClr>
              <a:buFont typeface="Courier New" panose="02070309020205020404" pitchFamily="49" charset="0"/>
              <a:buChar char="o"/>
              <a:defRPr sz="1800">
                <a:latin typeface="Bahnschrift" panose="020B0502040204020203" pitchFamily="34" charset="0"/>
              </a:defRPr>
            </a:lvl2pPr>
            <a:lvl3pPr marL="1200150" indent="-285750">
              <a:buClr>
                <a:schemeClr val="tx1">
                  <a:lumMod val="75000"/>
                </a:schemeClr>
              </a:buClr>
              <a:buFont typeface="Courier New" panose="02070309020205020404" pitchFamily="49" charset="0"/>
              <a:buChar char="o"/>
              <a:defRPr sz="1600">
                <a:latin typeface="Bahnschrift" panose="020B0502040204020203" pitchFamily="34" charset="0"/>
              </a:defRPr>
            </a:lvl3pPr>
            <a:lvl4pPr marL="1543050" indent="-171450">
              <a:buClr>
                <a:schemeClr val="tx1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lvl4pPr>
            <a:lvl5pPr marL="2000250" indent="-171450">
              <a:buClr>
                <a:schemeClr val="tx1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59554" y="6257365"/>
            <a:ext cx="1600200" cy="377825"/>
          </a:xfrm>
        </p:spPr>
        <p:txBody>
          <a:bodyPr/>
          <a:lstStyle/>
          <a:p>
            <a:fld id="{E3A83581-5F31-4B0F-9A2C-D35BF6215523}" type="datetime1">
              <a:rPr lang="en-US" noProof="0" smtClean="0"/>
              <a:t>8/22/2024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10097" y="6257365"/>
            <a:ext cx="7827659" cy="3778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10703414" y="625736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9DD2A-B520-4620-9B43-64B657BA2D42}" type="slidenum">
              <a:rPr lang="en-US" sz="1400" smtClean="0">
                <a:latin typeface="Bahnschrift" panose="020B0502040204020203" pitchFamily="34" charset="0"/>
              </a:rPr>
              <a:pPr/>
              <a:t>‹#›</a:t>
            </a:fld>
            <a:endParaRPr lang="en-US" sz="1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anchor="ctr">
            <a:normAutofit/>
          </a:bodyPr>
          <a:lstStyle>
            <a:lvl1pPr algn="l">
              <a:defRPr sz="30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10840914" cy="2057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79F1-1913-439C-A4EA-EF89BE687CB1}" type="datetime1">
              <a:rPr lang="en-US" noProof="0" smtClean="0"/>
              <a:t>8/22/2024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0CDC-4984-4B5C-9D0E-65039DA64511}" type="datetime1">
              <a:rPr lang="en-US" noProof="0" smtClean="0"/>
              <a:t>8/22/2024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D83B-5418-4B4F-8858-624018C7DB6B}" type="datetime1">
              <a:rPr lang="en-US" noProof="0" smtClean="0"/>
              <a:t>8/22/2024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1277" y="2012543"/>
            <a:ext cx="868362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  <a:latin typeface="Bahnschrift SemiBold" panose="020B0502040204020203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1276" y="4864313"/>
            <a:ext cx="8683625" cy="732840"/>
          </a:xfrm>
        </p:spPr>
        <p:txBody>
          <a:bodyPr anchor="t">
            <a:normAutofit/>
          </a:bodyPr>
          <a:lstStyle>
            <a:lvl1pPr marL="0" indent="0" algn="r">
              <a:buNone/>
              <a:defRPr sz="2400" b="1" i="0" cap="all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03150" y="6248400"/>
            <a:ext cx="1600200" cy="377825"/>
          </a:xfrm>
        </p:spPr>
        <p:txBody>
          <a:bodyPr/>
          <a:lstStyle/>
          <a:p>
            <a:fld id="{D65063BA-CAEF-492B-AAAF-D731D0207B3E}" type="datetime1">
              <a:rPr lang="en-US" noProof="0" smtClean="0"/>
              <a:t>8/22/2024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2991" y="6248400"/>
            <a:ext cx="4893958" cy="3778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03350" y="6248400"/>
            <a:ext cx="551167" cy="377825"/>
          </a:xfrm>
        </p:spPr>
        <p:txBody>
          <a:bodyPr/>
          <a:lstStyle>
            <a:lvl1pPr>
              <a:defRPr sz="1400">
                <a:latin typeface="Bahnschrift" panose="020B0502040204020203" pitchFamily="34" charset="0"/>
              </a:defRPr>
            </a:lvl1pPr>
          </a:lstStyle>
          <a:p>
            <a:fld id="{5D99DD2A-B520-4620-9B43-64B657BA2D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0"/>
            <a:ext cx="7543800" cy="6856214"/>
          </a:xfrm>
        </p:spPr>
        <p:txBody>
          <a:bodyPr anchor="ctr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450" y="3134308"/>
            <a:ext cx="3814235" cy="20166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CA0E-8A78-4C94-810F-D8169E664BDD}" type="datetime1">
              <a:rPr lang="en-US" noProof="0" smtClean="0"/>
              <a:t>8/22/2024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scription and Co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615-6F41-4809-B71E-18379F7C173A}" type="datetime1">
              <a:rPr lang="en-US" noProof="0" smtClean="0"/>
              <a:t>8/22/2024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C646-21A2-4B10-B5C8-556A6DF10266}" type="datetime1">
              <a:rPr lang="en-US" noProof="0" smtClean="0"/>
              <a:t>8/22/2024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anchor="ctr" anchorCtr="0">
            <a:normAutofit/>
          </a:bodyPr>
          <a:lstStyle>
            <a:lvl1pPr algn="l">
              <a:defRPr sz="30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AD84-6954-48B2-8029-B5C75DEEAE39}" type="datetime1">
              <a:rPr lang="en-US" noProof="0" smtClean="0"/>
              <a:t>8/22/2024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6408" y="3352800"/>
            <a:ext cx="9339184" cy="3810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375" y="4021138"/>
            <a:ext cx="8486775" cy="17605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A3ED-8407-41C4-8936-A5F788CE11A9}" type="datetime1">
              <a:rPr lang="en-US" noProof="0" smtClean="0"/>
              <a:t>8/22/2024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69599"/>
            <a:ext cx="5202071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270" y="1869599"/>
            <a:ext cx="5228444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46FE-5610-4348-BE43-67B951C0C447}" type="datetime1">
              <a:rPr lang="en-US" noProof="0" smtClean="0"/>
              <a:t>8/22/2024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A82B-135F-476F-B42E-E82E0ADB800E}" type="datetime1">
              <a:rPr lang="en-US" noProof="0" smtClean="0"/>
              <a:t>8/22/2024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7852D1-DE3B-4E2E-93F6-A08423B11A1C}" type="datetime1">
              <a:rPr lang="en-US" noProof="0" smtClean="0"/>
              <a:t>8/22/2024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0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inier Vista | joebecker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815" y="-137630"/>
            <a:ext cx="12273815" cy="817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2972" y="96020"/>
            <a:ext cx="8683625" cy="1525730"/>
          </a:xfrm>
        </p:spPr>
        <p:txBody>
          <a:bodyPr>
            <a:noAutofit/>
          </a:bodyPr>
          <a:lstStyle/>
          <a:p>
            <a:r>
              <a:rPr lang="en-US" sz="2800" dirty="0" smtClean="0"/>
              <a:t>Rainer J Fries</a:t>
            </a:r>
          </a:p>
          <a:p>
            <a:r>
              <a:rPr lang="en-US" sz="2000" dirty="0" smtClean="0">
                <a:latin typeface="Bahnschrift Condensed" panose="020B0502040204020203" pitchFamily="34" charset="0"/>
              </a:rPr>
              <a:t>Texas A&amp;M University</a:t>
            </a:r>
          </a:p>
          <a:p>
            <a:endParaRPr lang="en-US" sz="5000" i="1" dirty="0" smtClean="0">
              <a:latin typeface="Bahnschrift SemiCondensed" panose="020B0502040204020203" pitchFamily="34" charset="0"/>
            </a:endParaRPr>
          </a:p>
          <a:p>
            <a:endParaRPr lang="en-US" dirty="0">
              <a:latin typeface="Bahnschrift SemiCondensed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1</a:t>
            </a:fld>
            <a:endParaRPr lang="en-US" noProof="0" dirty="0"/>
          </a:p>
        </p:txBody>
      </p:sp>
      <p:pic>
        <p:nvPicPr>
          <p:cNvPr id="6" name="Picture 5" descr="NSF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47482" y="4001198"/>
            <a:ext cx="1769114" cy="1769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82" y="2897204"/>
            <a:ext cx="1769114" cy="1103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325" y="1130933"/>
            <a:ext cx="1766271" cy="17662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09" y="96020"/>
            <a:ext cx="8978779" cy="128341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4000" b="1" dirty="0" err="1" smtClean="0">
                <a:latin typeface="Bahnschrift" panose="020B0502040204020203" pitchFamily="34" charset="0"/>
              </a:rPr>
              <a:t>Hadronization</a:t>
            </a:r>
            <a:r>
              <a:rPr lang="en-US" sz="4000" b="1" dirty="0" smtClean="0">
                <a:latin typeface="Bahnschrift" panose="020B0502040204020203" pitchFamily="34" charset="0"/>
              </a:rPr>
              <a:t> in </a:t>
            </a:r>
            <a:r>
              <a:rPr lang="en-US" sz="4000" b="1" dirty="0">
                <a:latin typeface="Bahnschrift" panose="020B0502040204020203" pitchFamily="34" charset="0"/>
              </a:rPr>
              <a:t>Vacuum and in </a:t>
            </a:r>
            <a:r>
              <a:rPr lang="en-US" sz="4000" b="1" dirty="0" smtClean="0">
                <a:latin typeface="Bahnschrift" panose="020B0502040204020203" pitchFamily="34" charset="0"/>
              </a:rPr>
              <a:t>Medium using Hybrid </a:t>
            </a:r>
            <a:r>
              <a:rPr lang="en-US" sz="4000" b="1" dirty="0" err="1" smtClean="0">
                <a:latin typeface="Bahnschrift" panose="020B0502040204020203" pitchFamily="34" charset="0"/>
              </a:rPr>
              <a:t>Hadronization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31616" y="2709793"/>
            <a:ext cx="5327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Bahnschrift Light Condensed" panose="020B0502040204020203" pitchFamily="34" charset="0"/>
              </a:rPr>
              <a:t>INT 24r-2b: Heavy Ion Physics in the EIC Era</a:t>
            </a:r>
          </a:p>
          <a:p>
            <a:r>
              <a:rPr lang="en-US" sz="2000" b="1" dirty="0" smtClean="0">
                <a:latin typeface="Bahnschrift Light Condensed" panose="020B0502040204020203" pitchFamily="34" charset="0"/>
              </a:rPr>
              <a:t>UW, Seattle, August </a:t>
            </a:r>
            <a:r>
              <a:rPr lang="en-US" sz="2000" b="1" smtClean="0">
                <a:latin typeface="Bahnschrift Light Condensed" panose="020B0502040204020203" pitchFamily="34" charset="0"/>
              </a:rPr>
              <a:t>23 </a:t>
            </a:r>
            <a:r>
              <a:rPr lang="en-US" sz="2000" b="1" smtClean="0">
                <a:latin typeface="Bahnschrift Light Condensed" panose="020B0502040204020203" pitchFamily="34" charset="0"/>
              </a:rPr>
              <a:t>2024</a:t>
            </a:r>
            <a:endParaRPr lang="en-US" sz="2000" b="1" dirty="0" smtClean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Wigner Distributions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971433"/>
                <a:ext cx="5437208" cy="518732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Recall that Wigner distributions can be negative.</a:t>
                </a:r>
              </a:p>
              <a:p>
                <a:r>
                  <a:rPr lang="en-US" dirty="0" smtClean="0"/>
                  <a:t>When summed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, they only depend on magnitudes of 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momentum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, and the relative angle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 between.</a:t>
                </a:r>
              </a:p>
              <a:p>
                <a:r>
                  <a:rPr lang="en-US" dirty="0" smtClean="0"/>
                  <a:t>Examples of a few lowest states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71433"/>
                <a:ext cx="5437208" cy="5187320"/>
              </a:xfrm>
              <a:blipFill>
                <a:blip r:embed="rId3"/>
                <a:stretch>
                  <a:fillRect l="-1122" t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857" y="971433"/>
            <a:ext cx="6119002" cy="23174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456" y="3757997"/>
            <a:ext cx="10075762" cy="271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Coalescence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Probability for coalescence of Gaussian wave packets using the Wigner distributions.</a:t>
                </a: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 smtClean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Again sum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, since we are not interested in polarization here (see remark later).</a:t>
                </a:r>
              </a:p>
              <a:p>
                <a:endParaRPr lang="en-US" dirty="0" smtClean="0"/>
              </a:p>
              <a:p>
                <a:r>
                  <a:rPr lang="en-US" dirty="0"/>
                  <a:t>R</a:t>
                </a:r>
                <a:r>
                  <a:rPr lang="en-US" dirty="0" smtClean="0"/>
                  <a:t>esults discussed here for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:r>
                  <a:rPr lang="en-US" dirty="0" smtClean="0"/>
                  <a:t>relation between quark wave packet 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and harmonic oscillator length scale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  <a:blipFill>
                <a:blip r:embed="rId3"/>
                <a:stretch>
                  <a:fillRect l="-562" t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777875" y="1702828"/>
            <a:ext cx="8645128" cy="577734"/>
            <a:chOff x="1974644" y="2241051"/>
            <a:chExt cx="8645128" cy="5777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74644" y="2241051"/>
              <a:ext cx="4790806" cy="56884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3364" y="2241051"/>
              <a:ext cx="3906408" cy="577734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875" y="2581832"/>
            <a:ext cx="2483730" cy="666281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5790733" y="2665101"/>
            <a:ext cx="3113353" cy="923330"/>
          </a:xfrm>
          <a:prstGeom prst="rect">
            <a:avLst/>
          </a:prstGeom>
          <a:solidFill>
            <a:srgbClr val="9C4E4E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Bound state Wigner distribution; </a:t>
            </a:r>
          </a:p>
          <a:p>
            <a:r>
              <a:rPr lang="en-US" dirty="0" smtClean="0">
                <a:latin typeface="Bahnschrift SemiCondensed" panose="020B0502040204020203" pitchFamily="34" charset="0"/>
              </a:rPr>
              <a:t>only depends on relative phase</a:t>
            </a:r>
          </a:p>
          <a:p>
            <a:r>
              <a:rPr lang="en-US" dirty="0" smtClean="0">
                <a:latin typeface="Bahnschrift SemiCondensed" panose="020B0502040204020203" pitchFamily="34" charset="0"/>
              </a:rPr>
              <a:t>space </a:t>
            </a:r>
            <a:r>
              <a:rPr lang="en-US" dirty="0" err="1" smtClean="0">
                <a:latin typeface="Bahnschrift SemiCondensed" panose="020B0502040204020203" pitchFamily="34" charset="0"/>
              </a:rPr>
              <a:t>corrdinates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6819881" y="2271674"/>
            <a:ext cx="0" cy="531470"/>
          </a:xfrm>
          <a:prstGeom prst="straightConnector1">
            <a:avLst/>
          </a:prstGeom>
          <a:ln w="63500">
            <a:solidFill>
              <a:srgbClr val="9C4E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634399" y="2581832"/>
            <a:ext cx="228546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Wigner distributions of two Gaussian wave packets.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cxnSp>
        <p:nvCxnSpPr>
          <p:cNvPr id="61" name="Straight Arrow Connector 60"/>
          <p:cNvCxnSpPr>
            <a:stCxn id="60" idx="1"/>
          </p:cNvCxnSpPr>
          <p:nvPr/>
        </p:nvCxnSpPr>
        <p:spPr>
          <a:xfrm flipH="1" flipV="1">
            <a:off x="9630137" y="2147104"/>
            <a:ext cx="4262" cy="896393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0" idx="1"/>
          </p:cNvCxnSpPr>
          <p:nvPr/>
        </p:nvCxnSpPr>
        <p:spPr>
          <a:xfrm flipH="1" flipV="1">
            <a:off x="8648219" y="2147104"/>
            <a:ext cx="986180" cy="896393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245221" y="3505162"/>
            <a:ext cx="3241593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Wigner for center of mass motion.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cxnSp>
        <p:nvCxnSpPr>
          <p:cNvPr id="67" name="Straight Arrow Connector 66"/>
          <p:cNvCxnSpPr>
            <a:stCxn id="66" idx="0"/>
          </p:cNvCxnSpPr>
          <p:nvPr/>
        </p:nvCxnSpPr>
        <p:spPr>
          <a:xfrm flipV="1">
            <a:off x="3866018" y="2147104"/>
            <a:ext cx="2054433" cy="1358058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01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Coalescence Probabilities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971433"/>
                <a:ext cx="4716464" cy="518732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Probabilities depend on the relative coordinates of the wave packet centroids, called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here.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 = angle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 smtClean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71433"/>
                <a:ext cx="4716464" cy="5187320"/>
              </a:xfrm>
              <a:blipFill>
                <a:blip r:embed="rId3"/>
                <a:stretch>
                  <a:fillRect l="-1294" t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264" y="1272916"/>
            <a:ext cx="6686237" cy="2659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1629" y="4032010"/>
            <a:ext cx="9396872" cy="271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Coalescence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0890" y="971433"/>
                <a:ext cx="6559587" cy="518732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Probabilities can be written in terms of just two variables: total phase space distance squared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and total angular momentum squared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If summed over states with the same energy, the probabilities are simply </a:t>
                </a:r>
                <a:r>
                  <a:rPr lang="en-US" dirty="0" err="1" smtClean="0"/>
                  <a:t>Poissonian</a:t>
                </a:r>
                <a:r>
                  <a:rPr lang="en-US" dirty="0" smtClean="0"/>
                  <a:t> given by phase space distance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Energy degeneracy broken by orbital angular momentum of the quarks.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makes an intuitive connection between the relative angular momentum of the incoming quarks and the quantum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 of their bound state.</a:t>
                </a: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 smtClean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0890" y="971433"/>
                <a:ext cx="6559587" cy="5187320"/>
              </a:xfrm>
              <a:blipFill>
                <a:blip r:embed="rId3"/>
                <a:stretch>
                  <a:fillRect l="-836" t="-588" r="-1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0488" y="731314"/>
            <a:ext cx="2668470" cy="20852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523" y="1768278"/>
            <a:ext cx="2888520" cy="1048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2540" y="4279936"/>
            <a:ext cx="3765182" cy="25252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93102" y="3794967"/>
            <a:ext cx="2426411" cy="36933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Both are states with N=3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cxnSp>
        <p:nvCxnSpPr>
          <p:cNvPr id="12" name="Straight Arrow Connector 11"/>
          <p:cNvCxnSpPr>
            <a:stCxn id="9" idx="2"/>
          </p:cNvCxnSpPr>
          <p:nvPr/>
        </p:nvCxnSpPr>
        <p:spPr>
          <a:xfrm flipH="1">
            <a:off x="10315746" y="4164299"/>
            <a:ext cx="490562" cy="533636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0373746" y="4985481"/>
            <a:ext cx="865121" cy="842966"/>
            <a:chOff x="10370501" y="4985668"/>
            <a:chExt cx="865121" cy="842966"/>
          </a:xfrm>
        </p:grpSpPr>
        <p:sp>
          <p:nvSpPr>
            <p:cNvPr id="15" name="Oval 14"/>
            <p:cNvSpPr/>
            <p:nvPr/>
          </p:nvSpPr>
          <p:spPr>
            <a:xfrm>
              <a:off x="10667083" y="4985668"/>
              <a:ext cx="320397" cy="3140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0667083" y="5514628"/>
              <a:ext cx="320397" cy="3140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16" idx="6"/>
            </p:cNvCxnSpPr>
            <p:nvPr/>
          </p:nvCxnSpPr>
          <p:spPr>
            <a:xfrm>
              <a:off x="10987480" y="5671631"/>
              <a:ext cx="24814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5" idx="2"/>
            </p:cNvCxnSpPr>
            <p:nvPr/>
          </p:nvCxnSpPr>
          <p:spPr>
            <a:xfrm flipH="1">
              <a:off x="10370501" y="5142671"/>
              <a:ext cx="296582" cy="0"/>
            </a:xfrm>
            <a:prstGeom prst="straightConnector1">
              <a:avLst/>
            </a:prstGeom>
            <a:ln w="38100">
              <a:solidFill>
                <a:srgbClr val="9C4E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467548" y="4936949"/>
            <a:ext cx="320397" cy="1048501"/>
            <a:chOff x="8411170" y="4383929"/>
            <a:chExt cx="320397" cy="1048501"/>
          </a:xfrm>
        </p:grpSpPr>
        <p:sp>
          <p:nvSpPr>
            <p:cNvPr id="22" name="Oval 21"/>
            <p:cNvSpPr/>
            <p:nvPr/>
          </p:nvSpPr>
          <p:spPr>
            <a:xfrm>
              <a:off x="8411170" y="4383929"/>
              <a:ext cx="320397" cy="3140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411170" y="5118424"/>
              <a:ext cx="320397" cy="3140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stCxn id="23" idx="0"/>
            </p:cNvCxnSpPr>
            <p:nvPr/>
          </p:nvCxnSpPr>
          <p:spPr>
            <a:xfrm flipH="1" flipV="1">
              <a:off x="8565363" y="4911092"/>
              <a:ext cx="6006" cy="20733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2" idx="4"/>
            </p:cNvCxnSpPr>
            <p:nvPr/>
          </p:nvCxnSpPr>
          <p:spPr>
            <a:xfrm flipH="1">
              <a:off x="8565363" y="4697935"/>
              <a:ext cx="6006" cy="197116"/>
            </a:xfrm>
            <a:prstGeom prst="straightConnector1">
              <a:avLst/>
            </a:prstGeom>
            <a:ln w="38100">
              <a:solidFill>
                <a:srgbClr val="9C4E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627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Remnant </a:t>
            </a:r>
            <a:r>
              <a:rPr lang="en-US" dirty="0" err="1" smtClean="0"/>
              <a:t>Partons</a:t>
            </a:r>
            <a:r>
              <a:rPr lang="en-US" dirty="0" smtClean="0"/>
              <a:t>: String repair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89" y="971433"/>
            <a:ext cx="10997001" cy="5171718"/>
          </a:xfrm>
        </p:spPr>
        <p:txBody>
          <a:bodyPr>
            <a:noAutofit/>
          </a:bodyPr>
          <a:lstStyle/>
          <a:p>
            <a:r>
              <a:rPr lang="en-US" dirty="0" smtClean="0"/>
              <a:t>Recombination only removes color singlets. Remaining strings “snap together” the right way automatically.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Remnant </a:t>
            </a:r>
            <a:r>
              <a:rPr lang="en-US" dirty="0" err="1" smtClean="0"/>
              <a:t>partons</a:t>
            </a:r>
            <a:r>
              <a:rPr lang="en-US" dirty="0" smtClean="0"/>
              <a:t> with color tag 0 (e.g. from LBT) must be introduced into strings; unused gluons are restored.</a:t>
            </a:r>
          </a:p>
          <a:p>
            <a:r>
              <a:rPr lang="en-US" dirty="0" smtClean="0"/>
              <a:t>If the initial system was not a color singlet extra </a:t>
            </a:r>
            <a:r>
              <a:rPr lang="en-US" dirty="0" err="1" smtClean="0"/>
              <a:t>partons</a:t>
            </a:r>
            <a:r>
              <a:rPr lang="en-US" dirty="0" smtClean="0"/>
              <a:t> must be introduced to balance color (this could be thermal </a:t>
            </a:r>
            <a:r>
              <a:rPr lang="en-US" dirty="0" err="1" smtClean="0"/>
              <a:t>partons</a:t>
            </a:r>
            <a:r>
              <a:rPr lang="en-US" dirty="0" smtClean="0"/>
              <a:t>, </a:t>
            </a:r>
            <a:r>
              <a:rPr lang="en-US" dirty="0"/>
              <a:t>beam </a:t>
            </a:r>
            <a:r>
              <a:rPr lang="en-US" dirty="0" err="1"/>
              <a:t>partons</a:t>
            </a:r>
            <a:r>
              <a:rPr lang="en-US" dirty="0"/>
              <a:t>, or </a:t>
            </a:r>
            <a:r>
              <a:rPr lang="en-US" dirty="0" smtClean="0"/>
              <a:t>extra </a:t>
            </a:r>
            <a:r>
              <a:rPr lang="en-US" dirty="0" err="1" smtClean="0"/>
              <a:t>partons</a:t>
            </a:r>
            <a:r>
              <a:rPr lang="en-US" dirty="0" smtClean="0"/>
              <a:t> with zero momentum).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34880" y="1874328"/>
            <a:ext cx="383311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Suppose these two </a:t>
            </a:r>
            <a:r>
              <a:rPr lang="en-US" dirty="0" err="1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partons</a:t>
            </a:r>
            <a:r>
              <a:rPr lang="en-US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 recombine.</a:t>
            </a:r>
            <a:endParaRPr lang="en-US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cxnSp>
        <p:nvCxnSpPr>
          <p:cNvPr id="12" name="Straight Arrow Connector 11"/>
          <p:cNvCxnSpPr>
            <a:endCxn id="30" idx="0"/>
          </p:cNvCxnSpPr>
          <p:nvPr/>
        </p:nvCxnSpPr>
        <p:spPr>
          <a:xfrm flipH="1">
            <a:off x="2073366" y="2250041"/>
            <a:ext cx="1129912" cy="451763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1534607" y="2696470"/>
            <a:ext cx="2304568" cy="557570"/>
            <a:chOff x="1534607" y="2696470"/>
            <a:chExt cx="2304568" cy="557570"/>
          </a:xfrm>
        </p:grpSpPr>
        <p:sp>
          <p:nvSpPr>
            <p:cNvPr id="26" name="Oval 25"/>
            <p:cNvSpPr/>
            <p:nvPr/>
          </p:nvSpPr>
          <p:spPr>
            <a:xfrm>
              <a:off x="1534607" y="3049503"/>
              <a:ext cx="204537" cy="204537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723883" y="3128912"/>
              <a:ext cx="1937163" cy="45720"/>
            </a:xfrm>
            <a:prstGeom prst="rect">
              <a:avLst/>
            </a:prstGeom>
            <a:gradFill flip="none" rotWithShape="1">
              <a:gsLst>
                <a:gs pos="40000">
                  <a:srgbClr val="FFFF00"/>
                </a:gs>
                <a:gs pos="20000">
                  <a:srgbClr val="FFC000"/>
                </a:gs>
                <a:gs pos="0">
                  <a:srgbClr val="FF0000"/>
                </a:gs>
                <a:gs pos="60000">
                  <a:srgbClr val="00B050"/>
                </a:gs>
                <a:gs pos="100000">
                  <a:srgbClr val="7030A0"/>
                </a:gs>
                <a:gs pos="80000">
                  <a:srgbClr val="0070C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3347273" y="2866130"/>
              <a:ext cx="0" cy="26771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3634638" y="3030390"/>
              <a:ext cx="204537" cy="204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971097" y="2701804"/>
              <a:ext cx="204537" cy="204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353708" y="2736732"/>
              <a:ext cx="204537" cy="204537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2148466" y="2869973"/>
              <a:ext cx="0" cy="26771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3149171" y="2736732"/>
              <a:ext cx="204537" cy="204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181278" y="2696470"/>
              <a:ext cx="204537" cy="204537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2761057" y="2854812"/>
              <a:ext cx="0" cy="26771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2767492" y="2725414"/>
              <a:ext cx="204537" cy="204537"/>
            </a:xfrm>
            <a:prstGeom prst="ellipse">
              <a:avLst/>
            </a:prstGeom>
            <a:solidFill>
              <a:srgbClr val="FF9933"/>
            </a:solidFill>
            <a:ln w="28575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562955" y="2725414"/>
              <a:ext cx="204537" cy="204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0" name="Straight Arrow Connector 39"/>
          <p:cNvCxnSpPr>
            <a:endCxn id="31" idx="7"/>
          </p:cNvCxnSpPr>
          <p:nvPr/>
        </p:nvCxnSpPr>
        <p:spPr>
          <a:xfrm>
            <a:off x="3203278" y="2235197"/>
            <a:ext cx="325013" cy="531489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6348522" y="2270716"/>
            <a:ext cx="3126507" cy="933810"/>
            <a:chOff x="6348522" y="2270716"/>
            <a:chExt cx="3126507" cy="933810"/>
          </a:xfrm>
        </p:grpSpPr>
        <p:sp>
          <p:nvSpPr>
            <p:cNvPr id="41" name="Oval 40"/>
            <p:cNvSpPr/>
            <p:nvPr/>
          </p:nvSpPr>
          <p:spPr>
            <a:xfrm>
              <a:off x="6348522" y="2270716"/>
              <a:ext cx="204537" cy="204537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496788" y="3070430"/>
              <a:ext cx="934607" cy="52101"/>
            </a:xfrm>
            <a:prstGeom prst="rect">
              <a:avLst/>
            </a:prstGeom>
            <a:gradFill flip="none" rotWithShape="1">
              <a:gsLst>
                <a:gs pos="40000">
                  <a:srgbClr val="FFFF00"/>
                </a:gs>
                <a:gs pos="20000">
                  <a:srgbClr val="FFC000"/>
                </a:gs>
                <a:gs pos="0">
                  <a:srgbClr val="FF0000"/>
                </a:gs>
                <a:gs pos="60000">
                  <a:srgbClr val="00B050"/>
                </a:gs>
                <a:gs pos="100000">
                  <a:srgbClr val="7030A0"/>
                </a:gs>
                <a:gs pos="80000">
                  <a:srgbClr val="0070C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370392" y="2988671"/>
              <a:ext cx="204537" cy="204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348522" y="2999989"/>
              <a:ext cx="204537" cy="204537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6939789" y="2802711"/>
              <a:ext cx="0" cy="26771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6946224" y="2673313"/>
              <a:ext cx="204537" cy="204537"/>
            </a:xfrm>
            <a:prstGeom prst="ellipse">
              <a:avLst/>
            </a:prstGeom>
            <a:solidFill>
              <a:srgbClr val="FF9933"/>
            </a:solidFill>
            <a:ln w="28575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6741687" y="2673313"/>
              <a:ext cx="204537" cy="204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538053" y="2352187"/>
              <a:ext cx="934607" cy="52101"/>
            </a:xfrm>
            <a:prstGeom prst="rect">
              <a:avLst/>
            </a:prstGeom>
            <a:gradFill flip="none" rotWithShape="1">
              <a:gsLst>
                <a:gs pos="40000">
                  <a:srgbClr val="FFFF00"/>
                </a:gs>
                <a:gs pos="20000">
                  <a:srgbClr val="FFC000"/>
                </a:gs>
                <a:gs pos="0">
                  <a:srgbClr val="FF0000"/>
                </a:gs>
                <a:gs pos="60000">
                  <a:srgbClr val="00B050"/>
                </a:gs>
                <a:gs pos="100000">
                  <a:srgbClr val="7030A0"/>
                </a:gs>
                <a:gs pos="80000">
                  <a:srgbClr val="0070C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342925" y="2277439"/>
              <a:ext cx="204537" cy="204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8626958" y="2696470"/>
              <a:ext cx="204537" cy="204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9270492" y="2725414"/>
              <a:ext cx="204537" cy="2045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898139" y="2590915"/>
              <a:ext cx="5102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=</a:t>
              </a:r>
              <a:endParaRPr lang="en-US" sz="2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828266" y="2566631"/>
              <a:ext cx="7448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and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455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Remnant STRINGS: FRAGMENTATION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89" y="971434"/>
            <a:ext cx="11363371" cy="2224154"/>
          </a:xfrm>
        </p:spPr>
        <p:txBody>
          <a:bodyPr>
            <a:noAutofit/>
          </a:bodyPr>
          <a:lstStyle/>
          <a:p>
            <a:r>
              <a:rPr lang="en-US" dirty="0" smtClean="0"/>
              <a:t>Strings are handed to PYTHIA 8 for fragmentation. </a:t>
            </a:r>
          </a:p>
          <a:p>
            <a:endParaRPr lang="en-US" dirty="0" smtClean="0"/>
          </a:p>
          <a:p>
            <a:r>
              <a:rPr lang="en-US" dirty="0" smtClean="0"/>
              <a:t>Decays of excited states can happen in PYTHIA or (in JETSCAPE) by invoking the hadronic transport model SMASH.</a:t>
            </a:r>
          </a:p>
          <a:p>
            <a:endParaRPr lang="en-US" dirty="0"/>
          </a:p>
          <a:p>
            <a:r>
              <a:rPr lang="en-US" dirty="0" smtClean="0"/>
              <a:t>In a vacuum system all </a:t>
            </a:r>
            <a:r>
              <a:rPr lang="en-US" dirty="0" err="1" smtClean="0"/>
              <a:t>partons</a:t>
            </a:r>
            <a:r>
              <a:rPr lang="en-US" dirty="0" smtClean="0"/>
              <a:t> </a:t>
            </a:r>
            <a:r>
              <a:rPr lang="en-US" dirty="0" err="1" smtClean="0"/>
              <a:t>hadronize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 txBox="1">
            <a:spLocks/>
          </p:cNvSpPr>
          <p:nvPr/>
        </p:nvSpPr>
        <p:spPr bwMode="white">
          <a:xfrm>
            <a:off x="470889" y="3727701"/>
            <a:ext cx="10827493" cy="22241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 sz="2000" kern="1200" cap="none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 sz="1800" kern="1200" cap="none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 sz="1600" kern="1200" cap="none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As intended fragmentation dominates this dilute system, in particular for high energy hadrons.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Courier New" panose="02070309020205020404" pitchFamily="49" charset="0"/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9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Medium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0889" y="971433"/>
                <a:ext cx="10752167" cy="5347551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The formalism stays the same, just take care of these additional points</a:t>
                </a:r>
              </a:p>
              <a:p>
                <a:endParaRPr lang="en-US" dirty="0"/>
              </a:p>
              <a:p>
                <a:r>
                  <a:rPr lang="en-US" dirty="0" smtClean="0"/>
                  <a:t>Some shower </a:t>
                </a:r>
                <a:r>
                  <a:rPr lang="en-US" dirty="0" err="1" smtClean="0"/>
                  <a:t>partons</a:t>
                </a:r>
                <a:r>
                  <a:rPr lang="en-US" dirty="0" smtClean="0"/>
                  <a:t> (e.g. LBT) arrive with randomized color (color tag 0)</a:t>
                </a:r>
              </a:p>
              <a:p>
                <a:endParaRPr lang="en-US" dirty="0"/>
              </a:p>
              <a:p>
                <a:r>
                  <a:rPr lang="en-US" dirty="0" smtClean="0"/>
                  <a:t>Thermal </a:t>
                </a:r>
                <a:r>
                  <a:rPr lang="en-US" dirty="0" err="1" smtClean="0"/>
                  <a:t>partons</a:t>
                </a:r>
                <a:r>
                  <a:rPr lang="en-US" dirty="0" smtClean="0"/>
                  <a:t> can be sampled from a specified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hypersurface, or a brick.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Recombination from only thermal </a:t>
                </a:r>
                <a:r>
                  <a:rPr lang="en-US" dirty="0" err="1" smtClean="0"/>
                  <a:t>partons</a:t>
                </a:r>
                <a:r>
                  <a:rPr lang="en-US" dirty="0" smtClean="0"/>
                  <a:t>, or strings with only thermal </a:t>
                </a:r>
                <a:r>
                  <a:rPr lang="en-US" dirty="0" err="1" smtClean="0"/>
                  <a:t>partons</a:t>
                </a:r>
                <a:r>
                  <a:rPr lang="en-US" dirty="0" smtClean="0"/>
                  <a:t> are disabled. </a:t>
                </a:r>
                <a:r>
                  <a:rPr lang="en-US" dirty="0"/>
                  <a:t>S</a:t>
                </a:r>
                <a:r>
                  <a:rPr lang="en-US" dirty="0" smtClean="0"/>
                  <a:t>hower </a:t>
                </a:r>
                <a:r>
                  <a:rPr lang="en-US" dirty="0" err="1" smtClean="0"/>
                  <a:t>partons</a:t>
                </a:r>
                <a:r>
                  <a:rPr lang="en-US" dirty="0" smtClean="0"/>
                  <a:t> are always </a:t>
                </a:r>
                <a:r>
                  <a:rPr lang="en-US" dirty="0" err="1" smtClean="0"/>
                  <a:t>hadronized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 smtClean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0889" y="971433"/>
                <a:ext cx="10752167" cy="5347551"/>
              </a:xfrm>
              <a:blipFill>
                <a:blip r:embed="rId3"/>
                <a:stretch>
                  <a:fillRect l="-510" t="-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9937442" y="4753157"/>
            <a:ext cx="2116344" cy="1881238"/>
            <a:chOff x="9870066" y="604669"/>
            <a:chExt cx="2116344" cy="1881238"/>
          </a:xfrm>
        </p:grpSpPr>
        <p:pic>
          <p:nvPicPr>
            <p:cNvPr id="3074" name="Picture 2" descr="PDF] Massive quark-gluon scattering amplitudes at tree level | Semantic  Schola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8071" y="876532"/>
              <a:ext cx="1580334" cy="1262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9916925" y="1993985"/>
              <a:ext cx="354584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S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631826" y="2024242"/>
              <a:ext cx="354584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S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631826" y="604669"/>
              <a:ext cx="354584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S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870066" y="604669"/>
              <a:ext cx="356188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T</a:t>
              </a:r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 txBox="1">
            <a:spLocks/>
          </p:cNvSpPr>
          <p:nvPr/>
        </p:nvSpPr>
        <p:spPr bwMode="white">
          <a:xfrm>
            <a:off x="489524" y="4580323"/>
            <a:ext cx="9087613" cy="18812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 sz="2000" kern="1200" cap="none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 sz="1800" kern="1200" cap="none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 sz="1600" kern="1200" cap="none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HH can </a:t>
            </a:r>
            <a:r>
              <a:rPr lang="en-US" dirty="0" smtClean="0"/>
              <a:t>process </a:t>
            </a:r>
            <a:r>
              <a:rPr lang="en-US" dirty="0"/>
              <a:t>“negative </a:t>
            </a:r>
            <a:r>
              <a:rPr lang="en-US" dirty="0" err="1"/>
              <a:t>partons</a:t>
            </a:r>
            <a:r>
              <a:rPr lang="en-US" dirty="0"/>
              <a:t>” </a:t>
            </a:r>
            <a:r>
              <a:rPr lang="en-US" dirty="0" smtClean="0"/>
              <a:t>separately, </a:t>
            </a:r>
            <a:r>
              <a:rPr lang="en-US" dirty="0"/>
              <a:t>if needed for background subtraction. Depending on the shower MC they can be used to track “holes” left in the medium through processes like q (shower) + g (medium) -&gt; q (shower) + g (shower).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12" y="2221684"/>
            <a:ext cx="5377160" cy="4114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In-Medium Jets: Space-Time Considerations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90" y="971433"/>
            <a:ext cx="5386945" cy="5187320"/>
          </a:xfrm>
        </p:spPr>
        <p:txBody>
          <a:bodyPr>
            <a:noAutofit/>
          </a:bodyPr>
          <a:lstStyle/>
          <a:p>
            <a:r>
              <a:rPr lang="en-US" dirty="0" smtClean="0"/>
              <a:t>Sampled </a:t>
            </a:r>
            <a:r>
              <a:rPr lang="en-US" dirty="0"/>
              <a:t>spatial positions of shower </a:t>
            </a:r>
            <a:r>
              <a:rPr lang="en-US" dirty="0" err="1"/>
              <a:t>partons</a:t>
            </a:r>
            <a:r>
              <a:rPr lang="en-US" dirty="0"/>
              <a:t> after shower evolution for 100 GeV jets (arb. normalization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Here: </a:t>
            </a:r>
            <a:r>
              <a:rPr lang="en-US" dirty="0" err="1" smtClean="0"/>
              <a:t>JETSCAPE:pGun+MATTER</a:t>
            </a:r>
            <a:endParaRPr lang="en-US" dirty="0"/>
          </a:p>
          <a:p>
            <a:endParaRPr lang="en-US" dirty="0" smtClean="0"/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713807" y="6167205"/>
            <a:ext cx="2768594" cy="338554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Direction transverse to the jet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5039461" y="2655199"/>
            <a:ext cx="2507721" cy="338554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Time since jet was created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31604" y="1437836"/>
            <a:ext cx="2070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GeV vacuum jet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3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12" y="2221684"/>
            <a:ext cx="5377160" cy="4114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In-Medium Jets: Space-Time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90" y="971433"/>
            <a:ext cx="5386945" cy="5187320"/>
          </a:xfrm>
        </p:spPr>
        <p:txBody>
          <a:bodyPr>
            <a:noAutofit/>
          </a:bodyPr>
          <a:lstStyle/>
          <a:p>
            <a:r>
              <a:rPr lang="en-US" dirty="0"/>
              <a:t>Sampled spatial positions of shower </a:t>
            </a:r>
            <a:r>
              <a:rPr lang="en-US" dirty="0" err="1"/>
              <a:t>partons</a:t>
            </a:r>
            <a:r>
              <a:rPr lang="en-US" dirty="0"/>
              <a:t> after shower evolution for 100 GeV jets (arb. normalization)</a:t>
            </a:r>
          </a:p>
          <a:p>
            <a:r>
              <a:rPr lang="en-US" dirty="0"/>
              <a:t>Here: </a:t>
            </a:r>
            <a:r>
              <a:rPr lang="en-US" dirty="0" err="1" smtClean="0"/>
              <a:t>JETSCAPE:pGun+MATTER+LBT+Brick</a:t>
            </a:r>
            <a:endParaRPr lang="en-US" dirty="0"/>
          </a:p>
          <a:p>
            <a:endParaRPr lang="en-US" dirty="0" smtClean="0"/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12" y="2225419"/>
            <a:ext cx="5377160" cy="41147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44008" y="4480707"/>
            <a:ext cx="3054096" cy="1161288"/>
          </a:xfrm>
          <a:prstGeom prst="rect">
            <a:avLst/>
          </a:prstGeom>
          <a:solidFill>
            <a:srgbClr val="A34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83770" y="4799741"/>
            <a:ext cx="2280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QGP Medium</a:t>
            </a:r>
            <a:endParaRPr lang="en-US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32055" y="5491351"/>
                <a:ext cx="3112886" cy="923330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Bahnschrift Light" panose="020B0502040204020203" pitchFamily="34" charset="0"/>
                  </a:rPr>
                  <a:t>The jet starts in QGP; the temperature is set to drop below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>
                    <a:latin typeface="Bahnschrift Light" panose="020B0502040204020203" pitchFamily="34" charset="0"/>
                  </a:rPr>
                  <a:t> after 4 </a:t>
                </a:r>
                <a:r>
                  <a:rPr lang="en-US" dirty="0" err="1" smtClean="0">
                    <a:latin typeface="Bahnschrift Light" panose="020B0502040204020203" pitchFamily="34" charset="0"/>
                  </a:rPr>
                  <a:t>fm</a:t>
                </a:r>
                <a:r>
                  <a:rPr lang="en-US" dirty="0" smtClean="0">
                    <a:latin typeface="Bahnschrift Light" panose="020B0502040204020203" pitchFamily="34" charset="0"/>
                  </a:rPr>
                  <a:t>/c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055" y="5491351"/>
                <a:ext cx="3112886" cy="923330"/>
              </a:xfrm>
              <a:prstGeom prst="rect">
                <a:avLst/>
              </a:prstGeom>
              <a:blipFill>
                <a:blip r:embed="rId5"/>
                <a:stretch>
                  <a:fillRect t="-3268" b="-9150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805898" y="3961532"/>
            <a:ext cx="3951177" cy="120032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ahnschrift Light" panose="020B0502040204020203" pitchFamily="34" charset="0"/>
              </a:rPr>
              <a:t>Shower </a:t>
            </a:r>
            <a:r>
              <a:rPr lang="en-US" dirty="0" err="1" smtClean="0">
                <a:latin typeface="Bahnschrift Light" panose="020B0502040204020203" pitchFamily="34" charset="0"/>
              </a:rPr>
              <a:t>partons</a:t>
            </a:r>
            <a:r>
              <a:rPr lang="en-US" dirty="0" smtClean="0">
                <a:latin typeface="Bahnschrift Light" panose="020B0502040204020203" pitchFamily="34" charset="0"/>
              </a:rPr>
              <a:t> inside QGP are absorbed by the medium or accumulate on the hypersurface;</a:t>
            </a:r>
          </a:p>
          <a:p>
            <a:pPr algn="ctr"/>
            <a:r>
              <a:rPr lang="en-US" dirty="0">
                <a:latin typeface="Bahnschrift Light" panose="020B0502040204020203" pitchFamily="34" charset="0"/>
              </a:rPr>
              <a:t>c</a:t>
            </a:r>
            <a:r>
              <a:rPr lang="en-US" dirty="0" smtClean="0">
                <a:latin typeface="Bahnschrift Light" panose="020B0502040204020203" pitchFamily="34" charset="0"/>
              </a:rPr>
              <a:t>olor is randomized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45979" y="1480634"/>
            <a:ext cx="3265630" cy="64633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ahnschrift Light" panose="020B0502040204020203" pitchFamily="34" charset="0"/>
              </a:rPr>
              <a:t>The cores of 100 GeV jets punch through 4 </a:t>
            </a:r>
            <a:r>
              <a:rPr lang="en-US" dirty="0" err="1" smtClean="0">
                <a:latin typeface="Bahnschrift Light" panose="020B0502040204020203" pitchFamily="34" charset="0"/>
              </a:rPr>
              <a:t>fm</a:t>
            </a:r>
            <a:r>
              <a:rPr lang="en-US" dirty="0" smtClean="0">
                <a:latin typeface="Bahnschrift Light" panose="020B0502040204020203" pitchFamily="34" charset="0"/>
              </a:rPr>
              <a:t> of QGP</a:t>
            </a:r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 flipV="1">
            <a:off x="5757075" y="4480707"/>
            <a:ext cx="1079410" cy="809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3"/>
          </p:cNvCxnSpPr>
          <p:nvPr/>
        </p:nvCxnSpPr>
        <p:spPr>
          <a:xfrm flipV="1">
            <a:off x="5944941" y="5191657"/>
            <a:ext cx="1538829" cy="7613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2"/>
          </p:cNvCxnSpPr>
          <p:nvPr/>
        </p:nvCxnSpPr>
        <p:spPr>
          <a:xfrm flipH="1">
            <a:off x="8234413" y="2126965"/>
            <a:ext cx="1044381" cy="14864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713807" y="6167205"/>
            <a:ext cx="2768594" cy="338554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Direction transverse to the jet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5039461" y="2655199"/>
            <a:ext cx="2507721" cy="338554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Time since jet was created</a:t>
            </a:r>
          </a:p>
        </p:txBody>
      </p:sp>
    </p:spTree>
    <p:extLst>
      <p:ext uri="{BB962C8B-B14F-4D97-AF65-F5344CB8AC3E}">
        <p14:creationId xmlns:p14="http://schemas.microsoft.com/office/powerpoint/2010/main" val="183550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Excited Mesons and their decays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We include excited mesons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When using PYTHIA 8 for decays: available excited states are limited, but the user can easily add more.</a:t>
                </a:r>
              </a:p>
              <a:p>
                <a:r>
                  <a:rPr lang="en-US" dirty="0" smtClean="0"/>
                  <a:t>Many more resonances in the PDG -&gt; add</a:t>
                </a:r>
              </a:p>
              <a:p>
                <a:r>
                  <a:rPr lang="en-US" dirty="0"/>
                  <a:t>A</a:t>
                </a:r>
                <a:r>
                  <a:rPr lang="en-US" dirty="0" smtClean="0"/>
                  <a:t>dd as of yet unconfirmed bound states in a </a:t>
                </a:r>
                <a:r>
                  <a:rPr lang="en-US" dirty="0" err="1" smtClean="0"/>
                  <a:t>multiplet</a:t>
                </a:r>
                <a:r>
                  <a:rPr lang="en-US" dirty="0" smtClean="0"/>
                  <a:t>: extrapolate properties.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  <a:blipFill>
                <a:blip r:embed="rId3"/>
                <a:stretch>
                  <a:fillRect l="-562" t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62" y="3003381"/>
            <a:ext cx="6841713" cy="38019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09669" y="5888598"/>
            <a:ext cx="228546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Unconfirmed states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7448201" y="6073264"/>
            <a:ext cx="1361468" cy="97288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50779" y="4240614"/>
            <a:ext cx="1259264" cy="369332"/>
          </a:xfrm>
          <a:prstGeom prst="rect">
            <a:avLst/>
          </a:prstGeom>
          <a:solidFill>
            <a:srgbClr val="9C4E4E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PDG states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7448201" y="4425280"/>
            <a:ext cx="502578" cy="82124"/>
          </a:xfrm>
          <a:prstGeom prst="straightConnector1">
            <a:avLst/>
          </a:prstGeom>
          <a:ln w="63500">
            <a:solidFill>
              <a:srgbClr val="9C4E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24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 txBox="1">
            <a:spLocks/>
          </p:cNvSpPr>
          <p:nvPr/>
        </p:nvSpPr>
        <p:spPr bwMode="white">
          <a:xfrm>
            <a:off x="616017" y="1080677"/>
            <a:ext cx="6626994" cy="41073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 sz="2000" kern="1200" cap="none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 sz="1800" kern="1200" cap="none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 sz="1600" kern="1200" cap="none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prstClr val="white">
                  <a:lumMod val="75000"/>
                </a:prstClr>
              </a:buClr>
            </a:pPr>
            <a:r>
              <a:rPr lang="en-US" dirty="0" smtClean="0">
                <a:solidFill>
                  <a:prstClr val="white"/>
                </a:solidFill>
              </a:rPr>
              <a:t>No solutions based on first principles.</a:t>
            </a:r>
          </a:p>
          <a:p>
            <a:pPr lvl="0">
              <a:buClr>
                <a:prstClr val="white">
                  <a:lumMod val="75000"/>
                </a:prstClr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prstClr val="white">
                  <a:lumMod val="75000"/>
                </a:prstClr>
              </a:buClr>
            </a:pPr>
            <a:r>
              <a:rPr lang="en-US" dirty="0" smtClean="0">
                <a:solidFill>
                  <a:prstClr val="white"/>
                </a:solidFill>
              </a:rPr>
              <a:t>For Monte Carlos: need models based on reasonable assumptions that can describe data.</a:t>
            </a:r>
          </a:p>
          <a:p>
            <a:pPr lvl="1">
              <a:buClr>
                <a:prstClr val="white">
                  <a:lumMod val="75000"/>
                </a:prstClr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prstClr val="white">
                  <a:lumMod val="75000"/>
                </a:prstClr>
              </a:buClr>
            </a:pPr>
            <a:r>
              <a:rPr lang="en-US" dirty="0" smtClean="0">
                <a:solidFill>
                  <a:prstClr val="white"/>
                </a:solidFill>
              </a:rPr>
              <a:t>Lund string fragmentation and cluster </a:t>
            </a:r>
            <a:r>
              <a:rPr lang="en-US" dirty="0" err="1" smtClean="0">
                <a:solidFill>
                  <a:prstClr val="white"/>
                </a:solidFill>
              </a:rPr>
              <a:t>hadronization</a:t>
            </a:r>
            <a:r>
              <a:rPr lang="en-US" dirty="0">
                <a:solidFill>
                  <a:prstClr val="white"/>
                </a:solidFill>
              </a:rPr>
              <a:t>: Long, successful history for ‘vacuum’ </a:t>
            </a:r>
            <a:r>
              <a:rPr lang="en-US" dirty="0" smtClean="0">
                <a:solidFill>
                  <a:prstClr val="white"/>
                </a:solidFill>
              </a:rPr>
              <a:t>systems; excellent results in </a:t>
            </a:r>
            <a:r>
              <a:rPr lang="en-US" dirty="0" err="1" smtClean="0">
                <a:solidFill>
                  <a:prstClr val="white"/>
                </a:solidFill>
              </a:rPr>
              <a:t>e+e</a:t>
            </a:r>
            <a:r>
              <a:rPr lang="en-US" dirty="0" smtClean="0">
                <a:solidFill>
                  <a:prstClr val="white"/>
                </a:solidFill>
              </a:rPr>
              <a:t>- and </a:t>
            </a:r>
            <a:r>
              <a:rPr lang="en-US" dirty="0" err="1" smtClean="0">
                <a:solidFill>
                  <a:prstClr val="white"/>
                </a:solidFill>
              </a:rPr>
              <a:t>p+p</a:t>
            </a:r>
            <a:r>
              <a:rPr lang="en-US" dirty="0" smtClean="0">
                <a:solidFill>
                  <a:prstClr val="white"/>
                </a:solidFill>
              </a:rPr>
              <a:t>.</a:t>
            </a:r>
          </a:p>
          <a:p>
            <a:pPr lvl="0">
              <a:buClr>
                <a:prstClr val="white">
                  <a:lumMod val="75000"/>
                </a:prstClr>
              </a:buClr>
            </a:pPr>
            <a:endParaRPr lang="en-US" dirty="0">
              <a:solidFill>
                <a:prstClr val="white"/>
              </a:solidFill>
            </a:endParaRPr>
          </a:p>
          <a:p>
            <a:pPr>
              <a:buClr>
                <a:prstClr val="white">
                  <a:lumMod val="75000"/>
                </a:prstClr>
              </a:buClr>
            </a:pPr>
            <a:r>
              <a:rPr lang="en-US" dirty="0">
                <a:solidFill>
                  <a:prstClr val="white"/>
                </a:solidFill>
              </a:rPr>
              <a:t>Many features in heavy ion collisions not addressed by these traditional models (baryon chemistry, quark number </a:t>
            </a:r>
            <a:r>
              <a:rPr lang="en-US" dirty="0" smtClean="0">
                <a:solidFill>
                  <a:prstClr val="white"/>
                </a:solidFill>
              </a:rPr>
              <a:t>scaling, etc. )</a:t>
            </a: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prstClr val="white">
                  <a:lumMod val="75000"/>
                </a:prstClr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Hadronization</a:t>
            </a:r>
            <a:r>
              <a:rPr lang="en-US" dirty="0" smtClean="0"/>
              <a:t> Problem In Event Generators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067" y="1005150"/>
            <a:ext cx="4544979" cy="3316306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10583552" y="4321456"/>
            <a:ext cx="169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CCFF"/>
                </a:solidFill>
                <a:latin typeface="Bahnschrift SemiCondensed" panose="020B0502040204020203" pitchFamily="34" charset="0"/>
              </a:rPr>
              <a:t>arXiv:2203.11601</a:t>
            </a:r>
          </a:p>
        </p:txBody>
      </p:sp>
    </p:spTree>
    <p:extLst>
      <p:ext uri="{BB962C8B-B14F-4D97-AF65-F5344CB8AC3E}">
        <p14:creationId xmlns:p14="http://schemas.microsoft.com/office/powerpoint/2010/main" val="27762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Excited Hadron States are important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In the recombination channel, occupation numbers of excited hadron states are determined by their respective probabilities.</a:t>
                </a:r>
              </a:p>
              <a:p>
                <a:r>
                  <a:rPr lang="en-US" dirty="0" smtClean="0"/>
                  <a:t>Here: meson states up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 smtClean="0"/>
                  <a:t>. Parton input from PYTHIA 8 </a:t>
                </a:r>
                <a:r>
                  <a:rPr lang="en-US" dirty="0" err="1" smtClean="0"/>
                  <a:t>e+e</a:t>
                </a:r>
                <a:r>
                  <a:rPr lang="en-US" dirty="0" smtClean="0"/>
                  <a:t>- at 91 GeV </a:t>
                </a:r>
              </a:p>
              <a:p>
                <a:r>
                  <a:rPr lang="en-US" dirty="0"/>
                  <a:t>N</a:t>
                </a:r>
                <a:r>
                  <a:rPr lang="en-US" dirty="0" smtClean="0"/>
                  <a:t>o decays. Spin treated statistically, color flow from PYTHIA.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(Hadrons </a:t>
                </a:r>
                <a:r>
                  <a:rPr lang="en-US" dirty="0"/>
                  <a:t>from recombination </a:t>
                </a:r>
                <a:r>
                  <a:rPr lang="en-US" dirty="0" smtClean="0"/>
                  <a:t>only)</a:t>
                </a:r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  <a:blipFill>
                <a:blip r:embed="rId3"/>
                <a:stretch>
                  <a:fillRect l="-619" t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26" y="2860715"/>
            <a:ext cx="3221934" cy="24164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552" y="2860714"/>
            <a:ext cx="3221934" cy="24164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4" y="2876252"/>
            <a:ext cx="3221934" cy="24164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6867" y="2691586"/>
            <a:ext cx="1259264" cy="369332"/>
          </a:xfrm>
          <a:prstGeom prst="rect">
            <a:avLst/>
          </a:prstGeom>
          <a:solidFill>
            <a:srgbClr val="9C4E4E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Radial 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18" y="2676048"/>
            <a:ext cx="2146889" cy="369332"/>
          </a:xfrm>
          <a:prstGeom prst="rect">
            <a:avLst/>
          </a:prstGeom>
          <a:solidFill>
            <a:srgbClr val="9C4E4E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Orbital angular mom. 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93547" y="2676048"/>
            <a:ext cx="2146889" cy="369332"/>
          </a:xfrm>
          <a:prstGeom prst="rect">
            <a:avLst/>
          </a:prstGeom>
          <a:solidFill>
            <a:srgbClr val="9C4E4E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Total angular mom. 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Vacuum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90" y="971433"/>
            <a:ext cx="11016862" cy="5187320"/>
          </a:xfrm>
        </p:spPr>
        <p:txBody>
          <a:bodyPr>
            <a:noAutofit/>
          </a:bodyPr>
          <a:lstStyle/>
          <a:p>
            <a:r>
              <a:rPr lang="en-US" dirty="0" err="1" smtClean="0"/>
              <a:t>Hadronization</a:t>
            </a:r>
            <a:r>
              <a:rPr lang="en-US" dirty="0" smtClean="0"/>
              <a:t> can only be tested and tuned in conjunction with the codes that create the </a:t>
            </a:r>
            <a:r>
              <a:rPr lang="en-US" dirty="0" err="1" smtClean="0"/>
              <a:t>parton</a:t>
            </a:r>
            <a:r>
              <a:rPr lang="en-US" dirty="0" smtClean="0"/>
              <a:t> input</a:t>
            </a:r>
            <a:endParaRPr lang="en-US" dirty="0"/>
          </a:p>
          <a:p>
            <a:r>
              <a:rPr lang="en-US" dirty="0" smtClean="0"/>
              <a:t>Ongoing effort to create a new set of vacuum tune for JETSCAPE 3.6:PYTHIAgun+MATTER+HH</a:t>
            </a:r>
          </a:p>
          <a:p>
            <a:endParaRPr lang="en-US" dirty="0"/>
          </a:p>
          <a:p>
            <a:r>
              <a:rPr lang="en-US" dirty="0" smtClean="0"/>
              <a:t>Bayesian Inference with a blend of parameters from MATTER, HH and PYTHIA 8 fragmentation 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8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IN Four Different Systems</a:t>
            </a:r>
            <a:endParaRPr lang="en-US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90" y="971433"/>
            <a:ext cx="10078398" cy="5187320"/>
          </a:xfrm>
        </p:spPr>
        <p:txBody>
          <a:bodyPr>
            <a:noAutofit/>
          </a:bodyPr>
          <a:lstStyle/>
          <a:p>
            <a:r>
              <a:rPr lang="en-US" dirty="0" smtClean="0"/>
              <a:t>ALEPH data for </a:t>
            </a:r>
            <a:r>
              <a:rPr lang="en-US" dirty="0" err="1" smtClean="0"/>
              <a:t>e+e</a:t>
            </a:r>
            <a:r>
              <a:rPr lang="en-US" dirty="0" smtClean="0"/>
              <a:t>- at 91.2 GeV</a:t>
            </a:r>
          </a:p>
          <a:p>
            <a:r>
              <a:rPr lang="en-US" dirty="0" smtClean="0"/>
              <a:t>STAR pp at 200 GeV, CMS at 2.76 </a:t>
            </a:r>
            <a:r>
              <a:rPr lang="en-US" dirty="0" err="1" smtClean="0"/>
              <a:t>TeV</a:t>
            </a:r>
            <a:r>
              <a:rPr lang="en-US" dirty="0" smtClean="0"/>
              <a:t>, ATLAS at 13 </a:t>
            </a:r>
            <a:r>
              <a:rPr lang="en-US" dirty="0" err="1" smtClean="0"/>
              <a:t>TeV</a:t>
            </a:r>
            <a:endParaRPr lang="en-US" dirty="0"/>
          </a:p>
          <a:p>
            <a:endParaRPr lang="en-US" dirty="0" smtClean="0"/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CF7B6E-8417-89B4-5A3E-188DB6F57F82}"/>
              </a:ext>
            </a:extLst>
          </p:cNvPr>
          <p:cNvSpPr txBox="1"/>
          <p:nvPr/>
        </p:nvSpPr>
        <p:spPr>
          <a:xfrm>
            <a:off x="6395987" y="1022963"/>
            <a:ext cx="595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ALEPH: https://doi.org/10.17182/hepdata.47582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6" y="1922697"/>
            <a:ext cx="11934219" cy="251074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735170" y="2980318"/>
            <a:ext cx="2329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Bahnschrift SemiBold" panose="020B0502040204020203" pitchFamily="34" charset="0"/>
              </a:rPr>
              <a:t>Preliminary</a:t>
            </a:r>
            <a:endParaRPr lang="en-US" sz="3200" dirty="0">
              <a:solidFill>
                <a:schemeClr val="tx1">
                  <a:lumMod val="65000"/>
                </a:schemeClr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5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94" y="1694169"/>
            <a:ext cx="9150751" cy="2983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Identified Hadrons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90" y="971433"/>
            <a:ext cx="10858045" cy="5187320"/>
          </a:xfrm>
        </p:spPr>
        <p:txBody>
          <a:bodyPr>
            <a:noAutofit/>
          </a:bodyPr>
          <a:lstStyle/>
          <a:p>
            <a:r>
              <a:rPr lang="en-US" dirty="0"/>
              <a:t>ALEPH data for </a:t>
            </a:r>
            <a:r>
              <a:rPr lang="en-US" dirty="0" err="1"/>
              <a:t>e+e</a:t>
            </a:r>
            <a:r>
              <a:rPr lang="en-US" dirty="0"/>
              <a:t>- at 91.2 GeV</a:t>
            </a:r>
          </a:p>
          <a:p>
            <a:endParaRPr lang="en-US" dirty="0" smtClean="0"/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35170" y="2980318"/>
            <a:ext cx="2329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Bahnschrift SemiBold" panose="020B0502040204020203" pitchFamily="34" charset="0"/>
              </a:rPr>
              <a:t>Preliminary</a:t>
            </a:r>
            <a:endParaRPr lang="en-US" sz="3200" dirty="0">
              <a:solidFill>
                <a:schemeClr val="tx1">
                  <a:lumMod val="65000"/>
                </a:schemeClr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3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Medium Behavior: Channels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71433"/>
            <a:ext cx="10840914" cy="5187320"/>
          </a:xfrm>
        </p:spPr>
        <p:txBody>
          <a:bodyPr/>
          <a:lstStyle/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248" y="1127907"/>
            <a:ext cx="8299693" cy="5370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4352" y="3451373"/>
            <a:ext cx="2329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Bahnschrift SemiBold" panose="020B0502040204020203" pitchFamily="34" charset="0"/>
              </a:rPr>
              <a:t>Preliminary</a:t>
            </a:r>
            <a:endParaRPr lang="en-US" sz="3200" dirty="0">
              <a:solidFill>
                <a:schemeClr val="tx1">
                  <a:lumMod val="65000"/>
                </a:schemeClr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25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In-Medium Jets: Baryon enhancement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90" y="971433"/>
            <a:ext cx="4091492" cy="5187320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We recover a key signature of quark recombination: baryon/meson enhancement in a medium</a:t>
            </a:r>
          </a:p>
          <a:p>
            <a:endParaRPr lang="en-US" dirty="0"/>
          </a:p>
          <a:p>
            <a:r>
              <a:rPr lang="en-US" dirty="0" err="1" smtClean="0"/>
              <a:t>Hadronization</a:t>
            </a:r>
            <a:r>
              <a:rPr lang="en-US" dirty="0" smtClean="0"/>
              <a:t> is sensitive to medium flow.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743" y="1067249"/>
            <a:ext cx="6449971" cy="56866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78370" y="3465228"/>
            <a:ext cx="2329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Bahnschrift SemiBold" panose="020B0502040204020203" pitchFamily="34" charset="0"/>
              </a:rPr>
              <a:t>Preliminary</a:t>
            </a:r>
            <a:endParaRPr lang="en-US" sz="3200" dirty="0">
              <a:solidFill>
                <a:schemeClr val="tx1">
                  <a:lumMod val="65000"/>
                </a:schemeClr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55" y="4260574"/>
            <a:ext cx="1831423" cy="1267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Systems and EIC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90" y="971433"/>
            <a:ext cx="11021674" cy="5187320"/>
          </a:xfrm>
        </p:spPr>
        <p:txBody>
          <a:bodyPr>
            <a:noAutofit/>
          </a:bodyPr>
          <a:lstStyle/>
          <a:p>
            <a:r>
              <a:rPr lang="en-US" dirty="0" smtClean="0"/>
              <a:t>In principle, the existing HH Monte Carlo code is suitable for </a:t>
            </a:r>
            <a:r>
              <a:rPr lang="en-US" dirty="0" err="1" smtClean="0"/>
              <a:t>p+A</a:t>
            </a:r>
            <a:r>
              <a:rPr lang="en-US" dirty="0" smtClean="0"/>
              <a:t> and </a:t>
            </a:r>
            <a:r>
              <a:rPr lang="en-US" dirty="0" err="1" smtClean="0"/>
              <a:t>e+A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Key question: Modeling of the underlying/soft event (hydro? </a:t>
            </a:r>
            <a:r>
              <a:rPr lang="en-US" dirty="0" err="1"/>
              <a:t>p</a:t>
            </a:r>
            <a:r>
              <a:rPr lang="en-US" dirty="0" err="1" smtClean="0"/>
              <a:t>artons</a:t>
            </a:r>
            <a:r>
              <a:rPr lang="en-US" dirty="0" smtClean="0"/>
              <a:t> and strings? …)</a:t>
            </a:r>
          </a:p>
          <a:p>
            <a:endParaRPr lang="en-US" dirty="0"/>
          </a:p>
          <a:p>
            <a:r>
              <a:rPr lang="en-US" dirty="0" smtClean="0"/>
              <a:t>E.g. in cold nuclear matter: replace nucleons by valence quarks with string junctions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→ can be handled by existing code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1028" name="Picture 4" descr="Adrien Florio , David Frenklakh and Dmitri Kharzeev Introduction: baryon  junctions (1+1)-dimensional QCD Proposal: semi-inclusi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53" y="3631424"/>
            <a:ext cx="967883" cy="94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drien Florio , David Frenklakh and Dmitri Kharzeev Introduction: baryon  junctions (1+1)-dimensional QCD Proposal: semi-inclusi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836" y="3388870"/>
            <a:ext cx="967883" cy="94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drien Florio , David Frenklakh and Dmitri Kharzeev Introduction: baryon  junctions (1+1)-dimensional QCD Proposal: semi-inclusi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844" y="5371777"/>
            <a:ext cx="967883" cy="94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10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XSCAPE in the EIC ERA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90" y="971433"/>
            <a:ext cx="11021674" cy="5187320"/>
          </a:xfrm>
        </p:spPr>
        <p:txBody>
          <a:bodyPr>
            <a:noAutofit/>
          </a:bodyPr>
          <a:lstStyle/>
          <a:p>
            <a:r>
              <a:rPr lang="en-US" dirty="0" smtClean="0"/>
              <a:t>A “ep-gun” will be added to XSCAPE, allowing for event generation </a:t>
            </a:r>
            <a:r>
              <a:rPr lang="en-US" dirty="0" err="1" smtClean="0"/>
              <a:t>photoproduction</a:t>
            </a:r>
            <a:r>
              <a:rPr lang="en-US" dirty="0" smtClean="0"/>
              <a:t> and DIS processes.</a:t>
            </a:r>
          </a:p>
          <a:p>
            <a:r>
              <a:rPr lang="en-US" dirty="0" smtClean="0"/>
              <a:t>The new module is undergoing testing right now.</a:t>
            </a:r>
          </a:p>
          <a:p>
            <a:r>
              <a:rPr lang="en-US" dirty="0" smtClean="0"/>
              <a:t>One example: H1 jets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232517E2-84C1-67E3-A4BC-B6327C6BA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white">
          <a:xfrm>
            <a:off x="3326191" y="2775495"/>
            <a:ext cx="5172870" cy="3508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368" y="3228718"/>
            <a:ext cx="2017575" cy="203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47884" y="3063445"/>
            <a:ext cx="2329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Bahnschrift SemiBold" panose="020B0502040204020203" pitchFamily="34" charset="0"/>
              </a:rPr>
              <a:t>Preliminary</a:t>
            </a:r>
            <a:endParaRPr lang="en-US" sz="3200" dirty="0">
              <a:solidFill>
                <a:schemeClr val="tx1">
                  <a:lumMod val="65000"/>
                </a:schemeClr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94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Polarized HADRONS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0890" y="1140593"/>
                <a:ext cx="6559587" cy="5018159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I</a:t>
                </a:r>
                <a:r>
                  <a:rPr lang="en-US" dirty="0" smtClean="0"/>
                  <a:t>f we don’t sum recombination probabilities over magnetic quantum numbers they are sensitive to the angular momentum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 smtClean="0"/>
                  <a:t> of the quarks.</a:t>
                </a:r>
              </a:p>
              <a:p>
                <a:endParaRPr lang="en-US" dirty="0"/>
              </a:p>
              <a:p>
                <a:r>
                  <a:rPr lang="en-US" dirty="0" smtClean="0"/>
                  <a:t>If the collective motion of the quarks carries net orbital angular momentum, </a:t>
                </a:r>
                <a:r>
                  <a:rPr lang="en-US" dirty="0" err="1" smtClean="0"/>
                  <a:t>hadronization</a:t>
                </a:r>
                <a:r>
                  <a:rPr lang="en-US" dirty="0" smtClean="0"/>
                  <a:t> can give you correspondingly polarized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-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-wave mesons.</a:t>
                </a:r>
              </a:p>
              <a:p>
                <a:endParaRPr lang="en-US" dirty="0"/>
              </a:p>
              <a:p>
                <a:r>
                  <a:rPr lang="en-US" dirty="0" smtClean="0"/>
                  <a:t>Not yet implemented in a Monte Carlo.</a:t>
                </a:r>
              </a:p>
              <a:p>
                <a:endParaRPr lang="en-US" dirty="0" smtClean="0"/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 smtClean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0890" y="1140593"/>
                <a:ext cx="6559587" cy="5018159"/>
              </a:xfrm>
              <a:blipFill>
                <a:blip r:embed="rId3"/>
                <a:stretch>
                  <a:fillRect l="-836" t="-608" r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240141" y="1246663"/>
                <a:ext cx="3389902" cy="2675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011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 </a:t>
                </a:r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011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141" y="1246663"/>
                <a:ext cx="3389902" cy="2675091"/>
              </a:xfrm>
              <a:prstGeom prst="rect">
                <a:avLst/>
              </a:prstGeom>
              <a:blipFill>
                <a:blip r:embed="rId4"/>
                <a:stretch>
                  <a:fillRect l="-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 txBox="1">
                <a:spLocks/>
              </p:cNvSpPr>
              <p:nvPr/>
            </p:nvSpPr>
            <p:spPr bwMode="white">
              <a:xfrm>
                <a:off x="7240141" y="4284174"/>
                <a:ext cx="4703827" cy="1250664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>
                      <a:lumMod val="75000"/>
                    </a:schemeClr>
                  </a:buClr>
                  <a:buSzPct val="100000"/>
                  <a:buFont typeface="Courier New" panose="02070309020205020404" pitchFamily="49" charset="0"/>
                  <a:buChar char="o"/>
                  <a:defRPr sz="2000" kern="1200" cap="none">
                    <a:solidFill>
                      <a:schemeClr val="tx1"/>
                    </a:solidFill>
                    <a:effectLst/>
                    <a:latin typeface="Bahnschrift" panose="020B0502040204020203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>
                      <a:lumMod val="75000"/>
                    </a:schemeClr>
                  </a:buClr>
                  <a:buSzPct val="100000"/>
                  <a:buFont typeface="Courier New" panose="02070309020205020404" pitchFamily="49" charset="0"/>
                  <a:buChar char="o"/>
                  <a:defRPr sz="1800" kern="1200" cap="none">
                    <a:solidFill>
                      <a:schemeClr val="tx1"/>
                    </a:solidFill>
                    <a:effectLst/>
                    <a:latin typeface="Bahnschrift" panose="020B0502040204020203" pitchFamily="34" charset="0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>
                      <a:lumMod val="75000"/>
                    </a:schemeClr>
                  </a:buClr>
                  <a:buSzPct val="100000"/>
                  <a:buFont typeface="Courier New" panose="02070309020205020404" pitchFamily="49" charset="0"/>
                  <a:buChar char="o"/>
                  <a:defRPr sz="1600" kern="1200" cap="none">
                    <a:solidFill>
                      <a:schemeClr val="tx1"/>
                    </a:solidFill>
                    <a:effectLst/>
                    <a:latin typeface="Bahnschrift" panose="020B0502040204020203" pitchFamily="34" charset="0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>
                      <a:lumMod val="75000"/>
                    </a:schemeClr>
                  </a:buClr>
                  <a:buSzPct val="100000"/>
                  <a:buFont typeface="Courier New" panose="02070309020205020404" pitchFamily="49" charset="0"/>
                  <a:buChar char="o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>
                      <a:lumMod val="75000"/>
                    </a:schemeClr>
                  </a:buClr>
                  <a:buSzPct val="100000"/>
                  <a:buFont typeface="Courier New" panose="02070309020205020404" pitchFamily="49" charset="0"/>
                  <a:buChar char="o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: squared phase space distance perpendicular and parallel to the quantization axis.</a:t>
                </a: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 smtClean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7240141" y="4284174"/>
                <a:ext cx="4703827" cy="1250664"/>
              </a:xfrm>
              <a:prstGeom prst="rect">
                <a:avLst/>
              </a:prstGeom>
              <a:blipFill>
                <a:blip r:embed="rId5"/>
                <a:stretch>
                  <a:fillRect l="-1427" t="-2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046601" y="1948892"/>
                <a:ext cx="2145399" cy="92333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 smtClean="0">
                    <a:latin typeface="Bahnschrift SemiCondensed" panose="020B0502040204020203" pitchFamily="34" charset="0"/>
                  </a:rPr>
                  <a:t> selects a preferred polarization of the meson</a:t>
                </a:r>
                <a:endParaRPr lang="en-US" dirty="0">
                  <a:latin typeface="Bahnschrift Semi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601" y="1948892"/>
                <a:ext cx="2145399" cy="923330"/>
              </a:xfrm>
              <a:prstGeom prst="rect">
                <a:avLst/>
              </a:prstGeom>
              <a:blipFill>
                <a:blip r:embed="rId6"/>
                <a:stretch>
                  <a:fillRect l="-2273" t="-3974" r="-426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H="1" flipV="1">
            <a:off x="10432651" y="1609083"/>
            <a:ext cx="686649" cy="407488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2"/>
          </p:cNvCxnSpPr>
          <p:nvPr/>
        </p:nvCxnSpPr>
        <p:spPr>
          <a:xfrm flipH="1">
            <a:off x="10582772" y="2872222"/>
            <a:ext cx="536529" cy="341392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80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in Progress hadronic </a:t>
            </a:r>
            <a:r>
              <a:rPr lang="en-US" dirty="0" err="1" smtClean="0"/>
              <a:t>Rescattering</a:t>
            </a:r>
            <a:r>
              <a:rPr lang="en-US" dirty="0" smtClean="0"/>
              <a:t> for JETS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90" y="971433"/>
            <a:ext cx="11021674" cy="5187320"/>
          </a:xfrm>
        </p:spPr>
        <p:txBody>
          <a:bodyPr>
            <a:noAutofit/>
          </a:bodyPr>
          <a:lstStyle/>
          <a:p>
            <a:r>
              <a:rPr lang="en-US" dirty="0" smtClean="0"/>
              <a:t>HH in JETSCAPE has not the capability to send hadrons from hard processes to an hadronic afterburner (in addition to sending soft hadrons)</a:t>
            </a:r>
          </a:p>
          <a:p>
            <a:r>
              <a:rPr lang="en-US" dirty="0" smtClean="0"/>
              <a:t>Ongoing work: Follow </a:t>
            </a:r>
            <a:r>
              <a:rPr lang="en-US" dirty="0"/>
              <a:t>up </a:t>
            </a:r>
            <a:r>
              <a:rPr lang="en-US" dirty="0" smtClean="0"/>
              <a:t>the pion jet + hadron gas study by </a:t>
            </a:r>
            <a:r>
              <a:rPr lang="en-US" dirty="0" err="1" smtClean="0"/>
              <a:t>Dorau</a:t>
            </a:r>
            <a:r>
              <a:rPr lang="en-US" dirty="0" smtClean="0"/>
              <a:t> et al. </a:t>
            </a:r>
            <a:r>
              <a:rPr lang="en-US" dirty="0" err="1" smtClean="0"/>
              <a:t>Phys.Rev.C</a:t>
            </a:r>
            <a:r>
              <a:rPr lang="en-US" dirty="0" smtClean="0"/>
              <a:t> 101, 035208 </a:t>
            </a:r>
            <a:r>
              <a:rPr lang="en-US" dirty="0"/>
              <a:t>(2020</a:t>
            </a:r>
            <a:r>
              <a:rPr lang="en-US" dirty="0" smtClean="0"/>
              <a:t>) using SMASH.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807" y="3267231"/>
            <a:ext cx="2328480" cy="172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966" y="2427889"/>
            <a:ext cx="5467857" cy="33315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30998" y="5759412"/>
            <a:ext cx="2483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by D. </a:t>
            </a:r>
            <a:r>
              <a:rPr lang="en-US" dirty="0" err="1" smtClean="0"/>
              <a:t>Oliinychenko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870404" y="2427889"/>
            <a:ext cx="437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ahnschrift SemiLight Condensed" panose="020B0502040204020203" pitchFamily="34" charset="0"/>
              </a:rPr>
              <a:t>J. Weil et al., Phys. Rev. C 94, 054905 (2016)</a:t>
            </a:r>
            <a:endParaRPr lang="en-US" sz="1600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63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 txBox="1">
            <a:spLocks/>
          </p:cNvSpPr>
          <p:nvPr/>
        </p:nvSpPr>
        <p:spPr bwMode="white">
          <a:xfrm>
            <a:off x="726707" y="1080677"/>
            <a:ext cx="6359362" cy="2784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 sz="2000" kern="1200" cap="none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 sz="1800" kern="1200" cap="none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 sz="1600" kern="1200" cap="none">
                <a:solidFill>
                  <a:schemeClr val="tx1"/>
                </a:solidFill>
                <a:effectLst/>
                <a:latin typeface="Bahnschrift" panose="020B0502040204020203" pitchFamily="34" charset="0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>
                  <a:lumMod val="75000"/>
                </a:prstClr>
              </a:buClr>
            </a:pPr>
            <a:r>
              <a:rPr lang="en-US" dirty="0" smtClean="0">
                <a:solidFill>
                  <a:prstClr val="white"/>
                </a:solidFill>
              </a:rPr>
              <a:t>These features can </a:t>
            </a:r>
            <a:r>
              <a:rPr lang="en-US" dirty="0">
                <a:solidFill>
                  <a:prstClr val="white"/>
                </a:solidFill>
              </a:rPr>
              <a:t>be explained by quark </a:t>
            </a:r>
            <a:r>
              <a:rPr lang="en-US" dirty="0" smtClean="0">
                <a:solidFill>
                  <a:prstClr val="white"/>
                </a:solidFill>
              </a:rPr>
              <a:t>recombination models.</a:t>
            </a:r>
            <a:endParaRPr lang="en-US" dirty="0">
              <a:latin typeface="Calibri" panose="020F0502020204030204" pitchFamily="34" charset="0"/>
            </a:endParaRPr>
          </a:p>
          <a:p>
            <a:pPr lvl="1">
              <a:buClr>
                <a:prstClr val="white">
                  <a:lumMod val="75000"/>
                </a:prstClr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>
              <a:buClr>
                <a:prstClr val="white">
                  <a:lumMod val="75000"/>
                </a:prstClr>
              </a:buClr>
            </a:pPr>
            <a:r>
              <a:rPr lang="en-US" dirty="0" smtClean="0">
                <a:solidFill>
                  <a:prstClr val="white"/>
                </a:solidFill>
              </a:rPr>
              <a:t>New </a:t>
            </a:r>
            <a:r>
              <a:rPr lang="en-US" dirty="0">
                <a:solidFill>
                  <a:prstClr val="white"/>
                </a:solidFill>
              </a:rPr>
              <a:t>data, even in </a:t>
            </a:r>
            <a:r>
              <a:rPr lang="en-US" dirty="0" err="1">
                <a:solidFill>
                  <a:prstClr val="white"/>
                </a:solidFill>
              </a:rPr>
              <a:t>p+p</a:t>
            </a:r>
            <a:r>
              <a:rPr lang="en-US" dirty="0">
                <a:solidFill>
                  <a:prstClr val="white"/>
                </a:solidFill>
              </a:rPr>
              <a:t> is challenging some models.</a:t>
            </a:r>
          </a:p>
          <a:p>
            <a:pPr lvl="1"/>
            <a:endParaRPr lang="en-US" dirty="0"/>
          </a:p>
          <a:p>
            <a:pPr lvl="0">
              <a:buClr>
                <a:prstClr val="white">
                  <a:lumMod val="75000"/>
                </a:prstClr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prstClr val="white">
                  <a:lumMod val="75000"/>
                </a:prstClr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prstClr val="white">
                  <a:lumMod val="75000"/>
                </a:prstClr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prstClr val="white">
                  <a:lumMod val="75000"/>
                </a:prstClr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prstClr val="white">
                  <a:lumMod val="75000"/>
                </a:prstClr>
              </a:buClr>
            </a:pPr>
            <a:endParaRPr lang="en-US" dirty="0" smtClean="0">
              <a:solidFill>
                <a:prstClr val="white"/>
              </a:solidFill>
            </a:endParaRPr>
          </a:p>
          <a:p>
            <a:pPr lvl="0">
              <a:buClr>
                <a:prstClr val="white">
                  <a:lumMod val="75000"/>
                </a:prstClr>
              </a:buClr>
            </a:pPr>
            <a:endParaRPr lang="en-US" dirty="0">
              <a:solidFill>
                <a:prstClr val="white"/>
              </a:solidFill>
            </a:endParaRPr>
          </a:p>
          <a:p>
            <a:pPr>
              <a:buClr>
                <a:prstClr val="white">
                  <a:lumMod val="75000"/>
                </a:prstClr>
              </a:buClr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Hadronization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2636" y="3566421"/>
            <a:ext cx="4904531" cy="2690849"/>
          </a:xfrm>
        </p:spPr>
        <p:txBody>
          <a:bodyPr>
            <a:noAutofit/>
          </a:bodyPr>
          <a:lstStyle/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33" y="2819037"/>
            <a:ext cx="2844477" cy="2387096"/>
          </a:xfrm>
          <a:prstGeom prst="rect">
            <a:avLst/>
          </a:prstGeom>
        </p:spPr>
      </p:pic>
      <p:pic>
        <p:nvPicPr>
          <p:cNvPr id="13" name="Picture 14" descr="bm_ratio_mode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2172" y="2472702"/>
            <a:ext cx="4319819" cy="2278487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069" y="125924"/>
            <a:ext cx="5025922" cy="23135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1283" y="2819133"/>
            <a:ext cx="2524725" cy="2387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 txBox="1">
                <a:spLocks/>
              </p:cNvSpPr>
              <p:nvPr/>
            </p:nvSpPr>
            <p:spPr bwMode="white">
              <a:xfrm>
                <a:off x="685800" y="5538859"/>
                <a:ext cx="10663177" cy="1718467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>
                      <a:lumMod val="75000"/>
                    </a:schemeClr>
                  </a:buClr>
                  <a:buSzPct val="100000"/>
                  <a:buFont typeface="Courier New" panose="02070309020205020404" pitchFamily="49" charset="0"/>
                  <a:buChar char="o"/>
                  <a:defRPr sz="2000" kern="1200" cap="none">
                    <a:solidFill>
                      <a:schemeClr val="tx1"/>
                    </a:solidFill>
                    <a:effectLst/>
                    <a:latin typeface="Bahnschrift" panose="020B0502040204020203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>
                      <a:lumMod val="75000"/>
                    </a:schemeClr>
                  </a:buClr>
                  <a:buSzPct val="100000"/>
                  <a:buFont typeface="Courier New" panose="02070309020205020404" pitchFamily="49" charset="0"/>
                  <a:buChar char="o"/>
                  <a:defRPr sz="1800" kern="1200" cap="none">
                    <a:solidFill>
                      <a:schemeClr val="tx1"/>
                    </a:solidFill>
                    <a:effectLst/>
                    <a:latin typeface="Bahnschrift" panose="020B0502040204020203" pitchFamily="34" charset="0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>
                      <a:lumMod val="75000"/>
                    </a:schemeClr>
                  </a:buClr>
                  <a:buSzPct val="100000"/>
                  <a:buFont typeface="Courier New" panose="02070309020205020404" pitchFamily="49" charset="0"/>
                  <a:buChar char="o"/>
                  <a:defRPr sz="1600" kern="1200" cap="none">
                    <a:solidFill>
                      <a:schemeClr val="tx1"/>
                    </a:solidFill>
                    <a:effectLst/>
                    <a:latin typeface="Bahnschrift" panose="020B0502040204020203" pitchFamily="34" charset="0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>
                      <a:lumMod val="75000"/>
                    </a:schemeClr>
                  </a:buClr>
                  <a:buSzPct val="100000"/>
                  <a:buFont typeface="Courier New" panose="02070309020205020404" pitchFamily="49" charset="0"/>
                  <a:buChar char="o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>
                      <a:lumMod val="75000"/>
                    </a:schemeClr>
                  </a:buClr>
                  <a:buSzPct val="100000"/>
                  <a:buFont typeface="Courier New" panose="02070309020205020404" pitchFamily="49" charset="0"/>
                  <a:buChar char="o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buClr>
                    <a:prstClr val="white">
                      <a:lumMod val="75000"/>
                    </a:prstClr>
                  </a:buClr>
                </a:pPr>
                <a:r>
                  <a:rPr lang="en-US" dirty="0">
                    <a:solidFill>
                      <a:prstClr val="white"/>
                    </a:solidFill>
                  </a:rPr>
                  <a:t>Our goal: a comprehensive model that can be consistently applied to all systems from </a:t>
                </a:r>
                <a:r>
                  <a:rPr lang="en-US" dirty="0" err="1">
                    <a:solidFill>
                      <a:prstClr val="white"/>
                    </a:solidFill>
                  </a:rPr>
                  <a:t>e+e</a:t>
                </a:r>
                <a:r>
                  <a:rPr lang="en-US" dirty="0">
                    <a:solidFill>
                      <a:prstClr val="white"/>
                    </a:solidFill>
                  </a:rPr>
                  <a:t>- to A+A collisions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prstClr val="white"/>
                    </a:solidFill>
                  </a:rPr>
                  <a:t> Hybrid </a:t>
                </a:r>
                <a:r>
                  <a:rPr lang="en-US" dirty="0" err="1">
                    <a:solidFill>
                      <a:prstClr val="white"/>
                    </a:solidFill>
                  </a:rPr>
                  <a:t>Hadronization</a:t>
                </a:r>
                <a:endParaRPr lang="en-US" dirty="0">
                  <a:solidFill>
                    <a:prstClr val="white"/>
                  </a:solidFill>
                </a:endParaRPr>
              </a:p>
              <a:p>
                <a:pPr lvl="0">
                  <a:buClr>
                    <a:prstClr val="white">
                      <a:lumMod val="75000"/>
                    </a:prstClr>
                  </a:buClr>
                </a:pPr>
                <a:endParaRPr lang="en-US" dirty="0">
                  <a:solidFill>
                    <a:prstClr val="white"/>
                  </a:solidFill>
                </a:endParaRPr>
              </a:p>
              <a:p>
                <a:pPr marL="0" lvl="0" indent="0">
                  <a:buClr>
                    <a:prstClr val="white">
                      <a:lumMod val="75000"/>
                    </a:prstClr>
                  </a:buClr>
                  <a:buNone/>
                </a:pPr>
                <a:endParaRPr lang="en-US" dirty="0" smtClean="0">
                  <a:solidFill>
                    <a:prstClr val="white"/>
                  </a:solidFill>
                </a:endParaRPr>
              </a:p>
              <a:p>
                <a:pPr lvl="0">
                  <a:buClr>
                    <a:prstClr val="white">
                      <a:lumMod val="75000"/>
                    </a:prstClr>
                  </a:buClr>
                </a:pPr>
                <a:endParaRPr lang="en-US" dirty="0">
                  <a:solidFill>
                    <a:prstClr val="white"/>
                  </a:solidFill>
                </a:endParaRPr>
              </a:p>
              <a:p>
                <a:pPr>
                  <a:buClr>
                    <a:prstClr val="white">
                      <a:lumMod val="75000"/>
                    </a:prstClr>
                  </a:buClr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685800" y="5538859"/>
                <a:ext cx="10663177" cy="1718467"/>
              </a:xfrm>
              <a:prstGeom prst="rect">
                <a:avLst/>
              </a:prstGeom>
              <a:blipFill>
                <a:blip r:embed="rId7"/>
                <a:stretch>
                  <a:fillRect l="-572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9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 in Progress hadronic </a:t>
            </a:r>
            <a:r>
              <a:rPr lang="en-US" dirty="0" err="1"/>
              <a:t>Rescattering</a:t>
            </a:r>
            <a:r>
              <a:rPr lang="en-US" dirty="0"/>
              <a:t> for JETS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charged hadrons at 91.2 GeV: Hybrid </a:t>
                </a:r>
                <a:r>
                  <a:rPr lang="en-US" dirty="0" err="1" smtClean="0"/>
                  <a:t>Hadronization</a:t>
                </a:r>
                <a:r>
                  <a:rPr lang="en-US" dirty="0" smtClean="0"/>
                  <a:t> + SMASH</a:t>
                </a:r>
              </a:p>
              <a:p>
                <a:r>
                  <a:rPr lang="en-US" dirty="0" smtClean="0"/>
                  <a:t>Runs: SMASH decays only and SMASH </a:t>
                </a:r>
                <a:r>
                  <a:rPr lang="en-US" dirty="0" err="1" smtClean="0"/>
                  <a:t>rescattering</a:t>
                </a:r>
                <a:r>
                  <a:rPr lang="en-US" dirty="0" smtClean="0"/>
                  <a:t> with two assumptions about the duration of the </a:t>
                </a:r>
                <a:r>
                  <a:rPr lang="en-US" dirty="0" err="1" smtClean="0"/>
                  <a:t>hadronization</a:t>
                </a:r>
                <a:r>
                  <a:rPr lang="en-US" dirty="0" smtClean="0"/>
                  <a:t> process </a:t>
                </a:r>
              </a:p>
              <a:p>
                <a:r>
                  <a:rPr lang="en-US" dirty="0" smtClean="0"/>
                  <a:t>Up to 15% </a:t>
                </a:r>
                <a:r>
                  <a:rPr lang="en-US" dirty="0" err="1" smtClean="0"/>
                  <a:t>effets</a:t>
                </a:r>
                <a:r>
                  <a:rPr lang="en-US" dirty="0" smtClean="0"/>
                  <a:t> observed depending on system density (explored by the time parameters)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  <a:blipFill>
                <a:blip r:embed="rId3"/>
                <a:stretch>
                  <a:fillRect l="-562" t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592" y="2822712"/>
            <a:ext cx="5050132" cy="3390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859" y="2811070"/>
            <a:ext cx="5022127" cy="34018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7789" y="2822712"/>
            <a:ext cx="2329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Bahnschrift SemiBold" panose="020B0502040204020203" pitchFamily="34" charset="0"/>
              </a:rPr>
              <a:t>Preliminary</a:t>
            </a:r>
            <a:endParaRPr lang="en-US" sz="3200" dirty="0">
              <a:solidFill>
                <a:schemeClr val="tx1">
                  <a:lumMod val="6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4624" y="2980318"/>
            <a:ext cx="2329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Bahnschrift SemiBold" panose="020B0502040204020203" pitchFamily="34" charset="0"/>
              </a:rPr>
              <a:t>Preliminary</a:t>
            </a:r>
            <a:endParaRPr lang="en-US" sz="3200" dirty="0">
              <a:solidFill>
                <a:schemeClr val="tx1">
                  <a:lumMod val="65000"/>
                </a:schemeClr>
              </a:solidFill>
              <a:latin typeface="Bahnschrift SemiBold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 txBox="1">
                <a:spLocks/>
              </p:cNvSpPr>
              <p:nvPr/>
            </p:nvSpPr>
            <p:spPr bwMode="white">
              <a:xfrm>
                <a:off x="8064036" y="6316359"/>
                <a:ext cx="2970659" cy="413602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>
                      <a:lumMod val="75000"/>
                    </a:schemeClr>
                  </a:buClr>
                  <a:buSzPct val="100000"/>
                  <a:buFont typeface="Courier New" panose="02070309020205020404" pitchFamily="49" charset="0"/>
                  <a:buChar char="o"/>
                  <a:defRPr sz="2000" kern="1200" cap="none">
                    <a:solidFill>
                      <a:schemeClr val="tx1"/>
                    </a:solidFill>
                    <a:effectLst/>
                    <a:latin typeface="Bahnschrift" panose="020B0502040204020203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>
                      <a:lumMod val="75000"/>
                    </a:schemeClr>
                  </a:buClr>
                  <a:buSzPct val="100000"/>
                  <a:buFont typeface="Courier New" panose="02070309020205020404" pitchFamily="49" charset="0"/>
                  <a:buChar char="o"/>
                  <a:defRPr sz="1800" kern="1200" cap="none">
                    <a:solidFill>
                      <a:schemeClr val="tx1"/>
                    </a:solidFill>
                    <a:effectLst/>
                    <a:latin typeface="Bahnschrift" panose="020B0502040204020203" pitchFamily="34" charset="0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>
                      <a:lumMod val="75000"/>
                    </a:schemeClr>
                  </a:buClr>
                  <a:buSzPct val="100000"/>
                  <a:buFont typeface="Courier New" panose="02070309020205020404" pitchFamily="49" charset="0"/>
                  <a:buChar char="o"/>
                  <a:defRPr sz="1600" kern="1200" cap="none">
                    <a:solidFill>
                      <a:schemeClr val="tx1"/>
                    </a:solidFill>
                    <a:effectLst/>
                    <a:latin typeface="Bahnschrift" panose="020B0502040204020203" pitchFamily="34" charset="0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>
                      <a:lumMod val="75000"/>
                    </a:schemeClr>
                  </a:buClr>
                  <a:buSzPct val="100000"/>
                  <a:buFont typeface="Courier New" panose="02070309020205020404" pitchFamily="49" charset="0"/>
                  <a:buChar char="o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>
                      <a:lumMod val="75000"/>
                    </a:schemeClr>
                  </a:buClr>
                  <a:buSzPct val="100000"/>
                  <a:buFont typeface="Courier New" panose="02070309020205020404" pitchFamily="49" charset="0"/>
                  <a:buChar char="o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𝑅𝑜𝑐h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𝐸𝑙𝑓𝑛𝑒𝑟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 smtClean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8064036" y="6316359"/>
                <a:ext cx="2970659" cy="4136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0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71433"/>
            <a:ext cx="10840914" cy="5187320"/>
          </a:xfrm>
        </p:spPr>
        <p:txBody>
          <a:bodyPr>
            <a:noAutofit/>
          </a:bodyPr>
          <a:lstStyle/>
          <a:p>
            <a:r>
              <a:rPr lang="en-US" dirty="0" smtClean="0"/>
              <a:t>Hybrid </a:t>
            </a:r>
            <a:r>
              <a:rPr lang="en-US" dirty="0" err="1" smtClean="0"/>
              <a:t>Hadronization</a:t>
            </a:r>
            <a:r>
              <a:rPr lang="en-US" dirty="0" smtClean="0"/>
              <a:t> is an attempt to model particle-by-particle </a:t>
            </a:r>
            <a:r>
              <a:rPr lang="en-US" dirty="0" err="1" smtClean="0"/>
              <a:t>hadronization</a:t>
            </a:r>
            <a:r>
              <a:rPr lang="en-US" dirty="0" smtClean="0"/>
              <a:t> consistently from very small to very large systems</a:t>
            </a:r>
          </a:p>
          <a:p>
            <a:endParaRPr lang="en-US" dirty="0"/>
          </a:p>
          <a:p>
            <a:r>
              <a:rPr lang="en-US" dirty="0" smtClean="0"/>
              <a:t>Recombination in Wigner formalism + string fragmentation</a:t>
            </a:r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/>
              <a:t>Vacuum systems (</a:t>
            </a:r>
            <a:r>
              <a:rPr lang="en-US" dirty="0" err="1" smtClean="0"/>
              <a:t>e+e</a:t>
            </a:r>
            <a:r>
              <a:rPr lang="en-US" dirty="0" smtClean="0"/>
              <a:t>-, pp) computed with HH in JETSCAPE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 Clear medium effects: baryon enhancement and manifestation of flow</a:t>
            </a:r>
          </a:p>
          <a:p>
            <a:endParaRPr lang="en-US" dirty="0"/>
          </a:p>
          <a:p>
            <a:r>
              <a:rPr lang="en-US" dirty="0" smtClean="0"/>
              <a:t>Hadronic </a:t>
            </a:r>
            <a:r>
              <a:rPr lang="en-US" dirty="0" err="1" smtClean="0"/>
              <a:t>rescattering</a:t>
            </a:r>
            <a:r>
              <a:rPr lang="en-US" dirty="0" smtClean="0"/>
              <a:t> study for hard probes</a:t>
            </a:r>
          </a:p>
          <a:p>
            <a:endParaRPr lang="en-US" dirty="0"/>
          </a:p>
          <a:p>
            <a:r>
              <a:rPr lang="en-US" dirty="0" smtClean="0"/>
              <a:t>Ready to be explored for small systems and EIC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71433"/>
            <a:ext cx="10840914" cy="5187320"/>
          </a:xfr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620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in Hybrid </a:t>
            </a:r>
            <a:r>
              <a:rPr lang="en-US" dirty="0" err="1" smtClean="0"/>
              <a:t>Hadronization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71433"/>
            <a:ext cx="10737978" cy="5187320"/>
          </a:xfrm>
        </p:spPr>
        <p:txBody>
          <a:bodyPr>
            <a:noAutofit/>
          </a:bodyPr>
          <a:lstStyle/>
          <a:p>
            <a:r>
              <a:rPr lang="en-US" dirty="0" smtClean="0"/>
              <a:t>Decay gluons provisionally into </a:t>
            </a:r>
            <a:r>
              <a:rPr lang="en-US" dirty="0" err="1" smtClean="0"/>
              <a:t>qqbar</a:t>
            </a:r>
            <a:r>
              <a:rPr lang="en-US" dirty="0" smtClean="0"/>
              <a:t> pairs (gluons whose quarks don’t recombine are later reformed)</a:t>
            </a:r>
          </a:p>
          <a:p>
            <a:endParaRPr lang="en-US" dirty="0" smtClean="0"/>
          </a:p>
          <a:p>
            <a:r>
              <a:rPr lang="en-US" dirty="0" smtClean="0"/>
              <a:t>Go through all possible quark pairs/triplets, compute the recombination probability and sample it. Recombine the pair/triplet if successful.</a:t>
            </a:r>
          </a:p>
          <a:p>
            <a:endParaRPr lang="en-US" dirty="0"/>
          </a:p>
          <a:p>
            <a:r>
              <a:rPr lang="en-US" dirty="0" smtClean="0"/>
              <a:t>Rejected </a:t>
            </a:r>
            <a:r>
              <a:rPr lang="en-US" dirty="0" err="1" smtClean="0"/>
              <a:t>partons</a:t>
            </a:r>
            <a:r>
              <a:rPr lang="en-US" dirty="0" smtClean="0"/>
              <a:t> again form acceptable string systems (only color singlets removed!)</a:t>
            </a:r>
          </a:p>
          <a:p>
            <a:endParaRPr lang="en-US" dirty="0"/>
          </a:p>
          <a:p>
            <a:r>
              <a:rPr lang="en-US" dirty="0" smtClean="0"/>
              <a:t>Remnant strings are fragmented by PYTHIA 8.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grpSp>
        <p:nvGrpSpPr>
          <p:cNvPr id="122" name="Group 121"/>
          <p:cNvGrpSpPr/>
          <p:nvPr/>
        </p:nvGrpSpPr>
        <p:grpSpPr>
          <a:xfrm>
            <a:off x="424660" y="4831472"/>
            <a:ext cx="3193576" cy="794006"/>
            <a:chOff x="1020170" y="5419057"/>
            <a:chExt cx="3193576" cy="794006"/>
          </a:xfrm>
        </p:grpSpPr>
        <p:cxnSp>
          <p:nvCxnSpPr>
            <p:cNvPr id="123" name="Straight Connector 122"/>
            <p:cNvCxnSpPr/>
            <p:nvPr/>
          </p:nvCxnSpPr>
          <p:spPr bwMode="auto">
            <a:xfrm>
              <a:off x="1020170" y="6213062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 flipV="1">
              <a:off x="1470546" y="5708095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 bwMode="auto">
            <a:xfrm flipV="1">
              <a:off x="2475932" y="5819266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 flipV="1">
              <a:off x="1985750" y="5803629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flipV="1">
              <a:off x="3364174" y="6060378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 bwMode="auto">
            <a:xfrm flipV="1">
              <a:off x="3021842" y="5939863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>
              <a:off x="1956178" y="5487455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flipV="1">
              <a:off x="2030105" y="5595095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>
              <a:off x="2475932" y="5644934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 flipV="1">
              <a:off x="2510049" y="5719466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>
              <a:off x="2980899" y="5674382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 flipV="1">
              <a:off x="3050276" y="5727429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3364174" y="5801613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 flipV="1">
              <a:off x="3525672" y="5866838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>
              <a:off x="3987422" y="5907693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>
              <a:off x="3987422" y="6060378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9" name="Oval 138"/>
            <p:cNvSpPr/>
            <p:nvPr/>
          </p:nvSpPr>
          <p:spPr bwMode="auto">
            <a:xfrm>
              <a:off x="1524002" y="5419057"/>
              <a:ext cx="500416" cy="176038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3094633" y="5654323"/>
              <a:ext cx="500416" cy="176038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2091236" y="5504072"/>
              <a:ext cx="500416" cy="176038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303970" y="4893780"/>
            <a:ext cx="3233380" cy="741693"/>
            <a:chOff x="393890" y="5063385"/>
            <a:chExt cx="3233380" cy="741693"/>
          </a:xfrm>
        </p:grpSpPr>
        <p:cxnSp>
          <p:nvCxnSpPr>
            <p:cNvPr id="63" name="Straight Connector 62"/>
            <p:cNvCxnSpPr/>
            <p:nvPr/>
          </p:nvCxnSpPr>
          <p:spPr bwMode="auto">
            <a:xfrm>
              <a:off x="393890" y="5805077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V="1">
              <a:off x="844266" y="5300110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flipV="1">
              <a:off x="1849652" y="5411281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flipV="1">
              <a:off x="1359470" y="5395644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flipV="1">
              <a:off x="2737894" y="5652393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flipV="1">
              <a:off x="2395562" y="5531878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1329898" y="5079470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1403825" y="5187110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1849652" y="5236949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flipV="1">
              <a:off x="1883769" y="5311481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2354619" y="5266397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flipV="1">
              <a:off x="2423996" y="5319444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2737894" y="5393628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V="1">
              <a:off x="2899392" y="5458853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3361142" y="5499708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3361142" y="5652393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Oval 78"/>
            <p:cNvSpPr/>
            <p:nvPr/>
          </p:nvSpPr>
          <p:spPr bwMode="auto">
            <a:xfrm>
              <a:off x="997802" y="5098215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2665248" y="5251270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1658012" y="5063385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 bwMode="auto">
            <a:xfrm flipH="1" flipV="1">
              <a:off x="3123440" y="5480003"/>
              <a:ext cx="277506" cy="47105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flipH="1" flipV="1">
              <a:off x="3593152" y="5641652"/>
              <a:ext cx="34118" cy="154415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H="1">
              <a:off x="2116917" y="5258938"/>
              <a:ext cx="277506" cy="49812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6" name="TextBox 85"/>
          <p:cNvSpPr txBox="1"/>
          <p:nvPr/>
        </p:nvSpPr>
        <p:spPr>
          <a:xfrm>
            <a:off x="2749331" y="5805450"/>
            <a:ext cx="2664191" cy="30777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Remnant strings from color flow</a:t>
            </a:r>
            <a:endParaRPr lang="en-US" sz="1400" b="1" dirty="0"/>
          </a:p>
        </p:txBody>
      </p:sp>
      <p:cxnSp>
        <p:nvCxnSpPr>
          <p:cNvPr id="163" name="Straight Arrow Connector 162"/>
          <p:cNvCxnSpPr/>
          <p:nvPr/>
        </p:nvCxnSpPr>
        <p:spPr bwMode="auto">
          <a:xfrm>
            <a:off x="3852303" y="5383877"/>
            <a:ext cx="340587" cy="53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8" name="TextBox 167"/>
          <p:cNvSpPr txBox="1"/>
          <p:nvPr/>
        </p:nvSpPr>
        <p:spPr>
          <a:xfrm>
            <a:off x="6947533" y="5806475"/>
            <a:ext cx="1861407" cy="30777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String Fragmentation</a:t>
            </a:r>
            <a:endParaRPr lang="en-US" sz="1400" b="1" dirty="0"/>
          </a:p>
        </p:txBody>
      </p:sp>
      <p:cxnSp>
        <p:nvCxnSpPr>
          <p:cNvPr id="169" name="Straight Arrow Connector 168"/>
          <p:cNvCxnSpPr/>
          <p:nvPr/>
        </p:nvCxnSpPr>
        <p:spPr bwMode="auto">
          <a:xfrm>
            <a:off x="7707944" y="5378573"/>
            <a:ext cx="340587" cy="53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70" name="Group 169"/>
          <p:cNvGrpSpPr/>
          <p:nvPr/>
        </p:nvGrpSpPr>
        <p:grpSpPr>
          <a:xfrm>
            <a:off x="8112064" y="4812708"/>
            <a:ext cx="3494821" cy="809102"/>
            <a:chOff x="369506" y="5965921"/>
            <a:chExt cx="3494821" cy="809102"/>
          </a:xfrm>
        </p:grpSpPr>
        <p:cxnSp>
          <p:nvCxnSpPr>
            <p:cNvPr id="171" name="Straight Connector 170"/>
            <p:cNvCxnSpPr/>
            <p:nvPr/>
          </p:nvCxnSpPr>
          <p:spPr bwMode="auto">
            <a:xfrm>
              <a:off x="369506" y="6775022"/>
              <a:ext cx="31935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 bwMode="auto">
            <a:xfrm flipV="1">
              <a:off x="819882" y="6270055"/>
              <a:ext cx="559559" cy="4913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" name="Straight Connector 172"/>
            <p:cNvCxnSpPr/>
            <p:nvPr/>
          </p:nvCxnSpPr>
          <p:spPr bwMode="auto">
            <a:xfrm flipV="1">
              <a:off x="1825268" y="6381226"/>
              <a:ext cx="603913" cy="3693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Straight Connector 173"/>
            <p:cNvCxnSpPr/>
            <p:nvPr/>
          </p:nvCxnSpPr>
          <p:spPr bwMode="auto">
            <a:xfrm flipV="1">
              <a:off x="1335086" y="6365589"/>
              <a:ext cx="549322" cy="4094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 bwMode="auto">
            <a:xfrm flipV="1">
              <a:off x="2713510" y="6622338"/>
              <a:ext cx="623248" cy="145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175"/>
            <p:cNvCxnSpPr/>
            <p:nvPr/>
          </p:nvCxnSpPr>
          <p:spPr bwMode="auto">
            <a:xfrm flipV="1">
              <a:off x="2371178" y="6501823"/>
              <a:ext cx="478810" cy="2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/>
            <p:cNvCxnSpPr/>
            <p:nvPr/>
          </p:nvCxnSpPr>
          <p:spPr bwMode="auto">
            <a:xfrm>
              <a:off x="1305514" y="6049415"/>
              <a:ext cx="68239" cy="2320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/>
            <p:nvPr/>
          </p:nvCxnSpPr>
          <p:spPr bwMode="auto">
            <a:xfrm flipV="1">
              <a:off x="1379441" y="6157055"/>
              <a:ext cx="176850" cy="1323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/>
            <p:cNvCxnSpPr/>
            <p:nvPr/>
          </p:nvCxnSpPr>
          <p:spPr bwMode="auto">
            <a:xfrm>
              <a:off x="1825268" y="6206894"/>
              <a:ext cx="34117" cy="1700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/>
            <p:cNvCxnSpPr/>
            <p:nvPr/>
          </p:nvCxnSpPr>
          <p:spPr bwMode="auto">
            <a:xfrm flipV="1">
              <a:off x="1859385" y="6281426"/>
              <a:ext cx="212110" cy="99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 bwMode="auto">
            <a:xfrm>
              <a:off x="2330235" y="6236342"/>
              <a:ext cx="98946" cy="127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/>
            <p:cNvCxnSpPr/>
            <p:nvPr/>
          </p:nvCxnSpPr>
          <p:spPr bwMode="auto">
            <a:xfrm flipV="1">
              <a:off x="2399612" y="6289389"/>
              <a:ext cx="197890" cy="1107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/>
            <p:cNvCxnSpPr/>
            <p:nvPr/>
          </p:nvCxnSpPr>
          <p:spPr bwMode="auto">
            <a:xfrm>
              <a:off x="2713510" y="6363573"/>
              <a:ext cx="136478" cy="1513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183"/>
            <p:cNvCxnSpPr/>
            <p:nvPr/>
          </p:nvCxnSpPr>
          <p:spPr bwMode="auto">
            <a:xfrm flipV="1">
              <a:off x="2875008" y="6428798"/>
              <a:ext cx="201304" cy="797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184"/>
            <p:cNvCxnSpPr/>
            <p:nvPr/>
          </p:nvCxnSpPr>
          <p:spPr bwMode="auto">
            <a:xfrm>
              <a:off x="3336758" y="6469653"/>
              <a:ext cx="0" cy="1729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3336758" y="6622338"/>
              <a:ext cx="2263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7" name="Oval 186"/>
            <p:cNvSpPr/>
            <p:nvPr/>
          </p:nvSpPr>
          <p:spPr bwMode="auto">
            <a:xfrm>
              <a:off x="973418" y="6068160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8" name="Oval 187"/>
            <p:cNvSpPr/>
            <p:nvPr/>
          </p:nvSpPr>
          <p:spPr bwMode="auto">
            <a:xfrm>
              <a:off x="2640864" y="6221215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Oval 188"/>
            <p:cNvSpPr/>
            <p:nvPr/>
          </p:nvSpPr>
          <p:spPr bwMode="auto">
            <a:xfrm>
              <a:off x="1633628" y="6033330"/>
              <a:ext cx="183107" cy="180056"/>
            </a:xfrm>
            <a:prstGeom prst="ellipse">
              <a:avLst/>
            </a:prstGeom>
            <a:solidFill>
              <a:srgbClr val="ACD433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0" name="Straight Connector 189"/>
            <p:cNvCxnSpPr/>
            <p:nvPr/>
          </p:nvCxnSpPr>
          <p:spPr bwMode="auto">
            <a:xfrm flipH="1" flipV="1">
              <a:off x="3099056" y="6449948"/>
              <a:ext cx="277506" cy="47105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Straight Connector 190"/>
            <p:cNvCxnSpPr/>
            <p:nvPr/>
          </p:nvCxnSpPr>
          <p:spPr bwMode="auto">
            <a:xfrm flipH="1" flipV="1">
              <a:off x="3568768" y="6611597"/>
              <a:ext cx="34118" cy="154415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Straight Connector 191"/>
            <p:cNvCxnSpPr/>
            <p:nvPr/>
          </p:nvCxnSpPr>
          <p:spPr bwMode="auto">
            <a:xfrm flipH="1">
              <a:off x="2092533" y="6228883"/>
              <a:ext cx="277506" cy="49812"/>
            </a:xfrm>
            <a:prstGeom prst="line">
              <a:avLst/>
            </a:prstGeom>
            <a:solidFill>
              <a:schemeClr val="accent1"/>
            </a:solidFill>
            <a:ln w="508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3" name="Oval 192"/>
            <p:cNvSpPr/>
            <p:nvPr/>
          </p:nvSpPr>
          <p:spPr bwMode="auto">
            <a:xfrm>
              <a:off x="2185228" y="5965921"/>
              <a:ext cx="183107" cy="180056"/>
            </a:xfrm>
            <a:prstGeom prst="ellipse">
              <a:avLst/>
            </a:prstGeom>
            <a:solidFill>
              <a:srgbClr val="ACD4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>
              <a:off x="3184789" y="6228883"/>
              <a:ext cx="183107" cy="180056"/>
            </a:xfrm>
            <a:prstGeom prst="ellipse">
              <a:avLst/>
            </a:prstGeom>
            <a:solidFill>
              <a:srgbClr val="ACD4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Oval 194"/>
            <p:cNvSpPr/>
            <p:nvPr/>
          </p:nvSpPr>
          <p:spPr bwMode="auto">
            <a:xfrm>
              <a:off x="3681220" y="6475871"/>
              <a:ext cx="183107" cy="180056"/>
            </a:xfrm>
            <a:prstGeom prst="ellipse">
              <a:avLst/>
            </a:prstGeom>
            <a:solidFill>
              <a:srgbClr val="ACD4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427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subtraction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for subtraction of “negative” particles for jet in a 2 </a:t>
            </a:r>
            <a:r>
              <a:rPr lang="en-US" dirty="0" err="1" smtClean="0"/>
              <a:t>fm</a:t>
            </a:r>
            <a:r>
              <a:rPr lang="en-US" dirty="0" smtClean="0"/>
              <a:t> brick.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2329" y="798897"/>
            <a:ext cx="5384658" cy="381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</a:t>
            </a:r>
            <a:r>
              <a:rPr lang="en-US" dirty="0" err="1" smtClean="0"/>
              <a:t>Hadronization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71433"/>
            <a:ext cx="7091502" cy="5187320"/>
          </a:xfrm>
        </p:spPr>
        <p:txBody>
          <a:bodyPr>
            <a:noAutofit/>
          </a:bodyPr>
          <a:lstStyle/>
          <a:p>
            <a:r>
              <a:rPr lang="en-US" dirty="0" smtClean="0"/>
              <a:t>A hybrid of string </a:t>
            </a:r>
            <a:r>
              <a:rPr lang="en-US" dirty="0"/>
              <a:t>fragmentation and </a:t>
            </a:r>
            <a:r>
              <a:rPr lang="en-US" dirty="0" smtClean="0"/>
              <a:t>recombination.</a:t>
            </a:r>
          </a:p>
          <a:p>
            <a:endParaRPr lang="en-US" dirty="0" smtClean="0"/>
          </a:p>
          <a:p>
            <a:r>
              <a:rPr lang="en-US" dirty="0" smtClean="0"/>
              <a:t>Interpolates smoothly </a:t>
            </a:r>
            <a:r>
              <a:rPr lang="en-US" dirty="0"/>
              <a:t>in between, </a:t>
            </a:r>
            <a:r>
              <a:rPr lang="en-US" dirty="0" smtClean="0"/>
              <a:t>two limits:</a:t>
            </a:r>
          </a:p>
          <a:p>
            <a:pPr lvl="1"/>
            <a:r>
              <a:rPr lang="en-US" dirty="0" smtClean="0"/>
              <a:t>Dilute </a:t>
            </a:r>
            <a:r>
              <a:rPr lang="en-US" dirty="0"/>
              <a:t>systems → </a:t>
            </a:r>
            <a:r>
              <a:rPr lang="en-US" dirty="0" smtClean="0"/>
              <a:t>Dominance of string </a:t>
            </a:r>
            <a:r>
              <a:rPr lang="en-US" dirty="0"/>
              <a:t>fragmentation</a:t>
            </a:r>
          </a:p>
          <a:p>
            <a:pPr lvl="1"/>
            <a:r>
              <a:rPr lang="en-US" dirty="0"/>
              <a:t>Dense systems → </a:t>
            </a:r>
            <a:r>
              <a:rPr lang="en-US" dirty="0" smtClean="0"/>
              <a:t>Dominance of quark recombination</a:t>
            </a:r>
          </a:p>
          <a:p>
            <a:endParaRPr lang="en-US" dirty="0" smtClean="0"/>
          </a:p>
          <a:p>
            <a:r>
              <a:rPr lang="en-US" dirty="0" smtClean="0"/>
              <a:t>Use a physics criterion to separate the domains: recombination probabilities vanish for large phase space distances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9507678" y="2297264"/>
            <a:ext cx="2519362" cy="719137"/>
            <a:chOff x="3968" y="2886"/>
            <a:chExt cx="1587" cy="453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4920" y="2886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0"/>
                    <a:invGamma/>
                  </a:srgbClr>
                </a:gs>
              </a:gsLst>
              <a:lin ang="18900000" scaled="1"/>
            </a:gradFill>
            <a:ln w="28575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5283" y="3067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0"/>
                    <a:invGamma/>
                  </a:srgbClr>
                </a:gs>
              </a:gsLst>
              <a:lin ang="18900000" scaled="1"/>
            </a:gradFill>
            <a:ln w="28575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4966" y="3022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5057" y="2931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5057" y="3067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5419" y="3113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5374" y="3249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3968" y="3067"/>
              <a:ext cx="8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 anchor="ctr" anchorCtr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8067815" y="2440139"/>
            <a:ext cx="576263" cy="647700"/>
            <a:chOff x="3061" y="3021"/>
            <a:chExt cx="363" cy="408"/>
          </a:xfrm>
        </p:grpSpPr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3061" y="3021"/>
              <a:ext cx="227" cy="2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288" y="3203"/>
              <a:ext cx="136" cy="2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48678" y="2152801"/>
            <a:ext cx="1944687" cy="1077913"/>
            <a:chOff x="692654" y="4803203"/>
            <a:chExt cx="1944687" cy="1077913"/>
          </a:xfrm>
        </p:grpSpPr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838704" y="487305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983166" y="5161978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1126041" y="487305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838704" y="508895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694241" y="4946078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1270504" y="501751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1054604" y="501751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1413379" y="5019103"/>
              <a:ext cx="73025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1629279" y="5306441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1629279" y="516356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1484816" y="5235003"/>
              <a:ext cx="73025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1845179" y="4874641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1557841" y="4874641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1918204" y="523500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Oval 31"/>
            <p:cNvSpPr>
              <a:spLocks noChangeArrowheads="1"/>
            </p:cNvSpPr>
            <p:nvPr/>
          </p:nvSpPr>
          <p:spPr bwMode="auto">
            <a:xfrm>
              <a:off x="1989641" y="501910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1773741" y="501910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1341941" y="5163566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Oval 34"/>
            <p:cNvSpPr>
              <a:spLocks noChangeArrowheads="1"/>
            </p:cNvSpPr>
            <p:nvPr/>
          </p:nvSpPr>
          <p:spPr bwMode="auto">
            <a:xfrm>
              <a:off x="1413379" y="545090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auto">
            <a:xfrm>
              <a:off x="1845179" y="545090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auto">
            <a:xfrm>
              <a:off x="1845179" y="559536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2061079" y="537946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1629279" y="5522341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auto">
            <a:xfrm>
              <a:off x="837116" y="5306441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auto">
            <a:xfrm>
              <a:off x="981579" y="559536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auto">
            <a:xfrm>
              <a:off x="1124454" y="5306441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auto">
            <a:xfrm>
              <a:off x="837116" y="5522341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Oval 43"/>
            <p:cNvSpPr>
              <a:spLocks noChangeArrowheads="1"/>
            </p:cNvSpPr>
            <p:nvPr/>
          </p:nvSpPr>
          <p:spPr bwMode="auto">
            <a:xfrm>
              <a:off x="692654" y="5379466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44"/>
            <p:cNvSpPr>
              <a:spLocks noChangeArrowheads="1"/>
            </p:cNvSpPr>
            <p:nvPr/>
          </p:nvSpPr>
          <p:spPr bwMode="auto">
            <a:xfrm>
              <a:off x="1268916" y="545090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45"/>
            <p:cNvSpPr>
              <a:spLocks noChangeArrowheads="1"/>
            </p:cNvSpPr>
            <p:nvPr/>
          </p:nvSpPr>
          <p:spPr bwMode="auto">
            <a:xfrm>
              <a:off x="1053016" y="545090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Oval 46"/>
            <p:cNvSpPr>
              <a:spLocks noChangeArrowheads="1"/>
            </p:cNvSpPr>
            <p:nvPr/>
          </p:nvSpPr>
          <p:spPr bwMode="auto">
            <a:xfrm>
              <a:off x="2134104" y="5306441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47"/>
            <p:cNvSpPr>
              <a:spLocks noChangeArrowheads="1"/>
            </p:cNvSpPr>
            <p:nvPr/>
          </p:nvSpPr>
          <p:spPr bwMode="auto">
            <a:xfrm>
              <a:off x="2278566" y="559536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48"/>
            <p:cNvSpPr>
              <a:spLocks noChangeArrowheads="1"/>
            </p:cNvSpPr>
            <p:nvPr/>
          </p:nvSpPr>
          <p:spPr bwMode="auto">
            <a:xfrm>
              <a:off x="2421441" y="5306441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49"/>
            <p:cNvSpPr>
              <a:spLocks noChangeArrowheads="1"/>
            </p:cNvSpPr>
            <p:nvPr/>
          </p:nvSpPr>
          <p:spPr bwMode="auto">
            <a:xfrm>
              <a:off x="2134104" y="5522341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50"/>
            <p:cNvSpPr>
              <a:spLocks noChangeArrowheads="1"/>
            </p:cNvSpPr>
            <p:nvPr/>
          </p:nvSpPr>
          <p:spPr bwMode="auto">
            <a:xfrm>
              <a:off x="1989641" y="5379466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Oval 51"/>
            <p:cNvSpPr>
              <a:spLocks noChangeArrowheads="1"/>
            </p:cNvSpPr>
            <p:nvPr/>
          </p:nvSpPr>
          <p:spPr bwMode="auto">
            <a:xfrm>
              <a:off x="2565904" y="545090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Oval 52"/>
            <p:cNvSpPr>
              <a:spLocks noChangeArrowheads="1"/>
            </p:cNvSpPr>
            <p:nvPr/>
          </p:nvSpPr>
          <p:spPr bwMode="auto">
            <a:xfrm>
              <a:off x="2350004" y="545090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Oval 53"/>
            <p:cNvSpPr>
              <a:spLocks noChangeArrowheads="1"/>
            </p:cNvSpPr>
            <p:nvPr/>
          </p:nvSpPr>
          <p:spPr bwMode="auto">
            <a:xfrm>
              <a:off x="2134104" y="480320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Oval 54"/>
            <p:cNvSpPr>
              <a:spLocks noChangeArrowheads="1"/>
            </p:cNvSpPr>
            <p:nvPr/>
          </p:nvSpPr>
          <p:spPr bwMode="auto">
            <a:xfrm>
              <a:off x="2278566" y="5092128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Oval 55"/>
            <p:cNvSpPr>
              <a:spLocks noChangeArrowheads="1"/>
            </p:cNvSpPr>
            <p:nvPr/>
          </p:nvSpPr>
          <p:spPr bwMode="auto">
            <a:xfrm>
              <a:off x="2421441" y="480320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Oval 56"/>
            <p:cNvSpPr>
              <a:spLocks noChangeArrowheads="1"/>
            </p:cNvSpPr>
            <p:nvPr/>
          </p:nvSpPr>
          <p:spPr bwMode="auto">
            <a:xfrm>
              <a:off x="2134104" y="501910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Oval 57"/>
            <p:cNvSpPr>
              <a:spLocks noChangeArrowheads="1"/>
            </p:cNvSpPr>
            <p:nvPr/>
          </p:nvSpPr>
          <p:spPr bwMode="auto">
            <a:xfrm>
              <a:off x="1989641" y="4876228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Oval 58"/>
            <p:cNvSpPr>
              <a:spLocks noChangeArrowheads="1"/>
            </p:cNvSpPr>
            <p:nvPr/>
          </p:nvSpPr>
          <p:spPr bwMode="auto">
            <a:xfrm>
              <a:off x="2565904" y="494766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Oval 59"/>
            <p:cNvSpPr>
              <a:spLocks noChangeArrowheads="1"/>
            </p:cNvSpPr>
            <p:nvPr/>
          </p:nvSpPr>
          <p:spPr bwMode="auto">
            <a:xfrm>
              <a:off x="2350004" y="494766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Oval 60"/>
            <p:cNvSpPr>
              <a:spLocks noChangeArrowheads="1"/>
            </p:cNvSpPr>
            <p:nvPr/>
          </p:nvSpPr>
          <p:spPr bwMode="auto">
            <a:xfrm>
              <a:off x="1054604" y="508895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Oval 61"/>
            <p:cNvSpPr>
              <a:spLocks noChangeArrowheads="1"/>
            </p:cNvSpPr>
            <p:nvPr/>
          </p:nvSpPr>
          <p:spPr bwMode="auto">
            <a:xfrm>
              <a:off x="1199066" y="5377878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Oval 62"/>
            <p:cNvSpPr>
              <a:spLocks noChangeArrowheads="1"/>
            </p:cNvSpPr>
            <p:nvPr/>
          </p:nvSpPr>
          <p:spPr bwMode="auto">
            <a:xfrm>
              <a:off x="1341941" y="508895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Oval 63"/>
            <p:cNvSpPr>
              <a:spLocks noChangeArrowheads="1"/>
            </p:cNvSpPr>
            <p:nvPr/>
          </p:nvSpPr>
          <p:spPr bwMode="auto">
            <a:xfrm>
              <a:off x="1054604" y="530485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Oval 64"/>
            <p:cNvSpPr>
              <a:spLocks noChangeArrowheads="1"/>
            </p:cNvSpPr>
            <p:nvPr/>
          </p:nvSpPr>
          <p:spPr bwMode="auto">
            <a:xfrm>
              <a:off x="910141" y="5161978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Oval 65"/>
            <p:cNvSpPr>
              <a:spLocks noChangeArrowheads="1"/>
            </p:cNvSpPr>
            <p:nvPr/>
          </p:nvSpPr>
          <p:spPr bwMode="auto">
            <a:xfrm>
              <a:off x="1486404" y="523341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Oval 66"/>
            <p:cNvSpPr>
              <a:spLocks noChangeArrowheads="1"/>
            </p:cNvSpPr>
            <p:nvPr/>
          </p:nvSpPr>
          <p:spPr bwMode="auto">
            <a:xfrm>
              <a:off x="1270504" y="523341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Oval 67"/>
            <p:cNvSpPr>
              <a:spLocks noChangeArrowheads="1"/>
            </p:cNvSpPr>
            <p:nvPr/>
          </p:nvSpPr>
          <p:spPr bwMode="auto">
            <a:xfrm>
              <a:off x="1270504" y="530485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Oval 68"/>
            <p:cNvSpPr>
              <a:spLocks noChangeArrowheads="1"/>
            </p:cNvSpPr>
            <p:nvPr/>
          </p:nvSpPr>
          <p:spPr bwMode="auto">
            <a:xfrm>
              <a:off x="1414966" y="5593778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Oval 69"/>
            <p:cNvSpPr>
              <a:spLocks noChangeArrowheads="1"/>
            </p:cNvSpPr>
            <p:nvPr/>
          </p:nvSpPr>
          <p:spPr bwMode="auto">
            <a:xfrm>
              <a:off x="1845179" y="5161978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Oval 70"/>
            <p:cNvSpPr>
              <a:spLocks noChangeArrowheads="1"/>
            </p:cNvSpPr>
            <p:nvPr/>
          </p:nvSpPr>
          <p:spPr bwMode="auto">
            <a:xfrm>
              <a:off x="1270504" y="552075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Oval 71"/>
            <p:cNvSpPr>
              <a:spLocks noChangeArrowheads="1"/>
            </p:cNvSpPr>
            <p:nvPr/>
          </p:nvSpPr>
          <p:spPr bwMode="auto">
            <a:xfrm>
              <a:off x="1126041" y="5377878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Oval 72"/>
            <p:cNvSpPr>
              <a:spLocks noChangeArrowheads="1"/>
            </p:cNvSpPr>
            <p:nvPr/>
          </p:nvSpPr>
          <p:spPr bwMode="auto">
            <a:xfrm>
              <a:off x="1702304" y="544931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Oval 73"/>
            <p:cNvSpPr>
              <a:spLocks noChangeArrowheads="1"/>
            </p:cNvSpPr>
            <p:nvPr/>
          </p:nvSpPr>
          <p:spPr bwMode="auto">
            <a:xfrm>
              <a:off x="1486404" y="544931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Oval 74"/>
            <p:cNvSpPr>
              <a:spLocks noChangeArrowheads="1"/>
            </p:cNvSpPr>
            <p:nvPr/>
          </p:nvSpPr>
          <p:spPr bwMode="auto">
            <a:xfrm>
              <a:off x="1486404" y="5520753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Oval 75"/>
            <p:cNvSpPr>
              <a:spLocks noChangeArrowheads="1"/>
            </p:cNvSpPr>
            <p:nvPr/>
          </p:nvSpPr>
          <p:spPr bwMode="auto">
            <a:xfrm>
              <a:off x="1630866" y="5809678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Oval 76"/>
            <p:cNvSpPr>
              <a:spLocks noChangeArrowheads="1"/>
            </p:cNvSpPr>
            <p:nvPr/>
          </p:nvSpPr>
          <p:spPr bwMode="auto">
            <a:xfrm>
              <a:off x="2061079" y="5161978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Oval 77"/>
            <p:cNvSpPr>
              <a:spLocks noChangeArrowheads="1"/>
            </p:cNvSpPr>
            <p:nvPr/>
          </p:nvSpPr>
          <p:spPr bwMode="auto">
            <a:xfrm>
              <a:off x="1486404" y="5736653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Oval 78"/>
            <p:cNvSpPr>
              <a:spLocks noChangeArrowheads="1"/>
            </p:cNvSpPr>
            <p:nvPr/>
          </p:nvSpPr>
          <p:spPr bwMode="auto">
            <a:xfrm>
              <a:off x="1341941" y="5593778"/>
              <a:ext cx="73025" cy="714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Oval 79"/>
            <p:cNvSpPr>
              <a:spLocks noChangeArrowheads="1"/>
            </p:cNvSpPr>
            <p:nvPr/>
          </p:nvSpPr>
          <p:spPr bwMode="auto">
            <a:xfrm>
              <a:off x="1918204" y="566521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Oval 80"/>
            <p:cNvSpPr>
              <a:spLocks noChangeArrowheads="1"/>
            </p:cNvSpPr>
            <p:nvPr/>
          </p:nvSpPr>
          <p:spPr bwMode="auto">
            <a:xfrm>
              <a:off x="1702304" y="5665216"/>
              <a:ext cx="71437" cy="714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158561" y="288164"/>
            <a:ext cx="2496184" cy="1512950"/>
            <a:chOff x="1064889" y="2973922"/>
            <a:chExt cx="3324400" cy="1923303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4889" y="2973922"/>
              <a:ext cx="3324400" cy="1923303"/>
            </a:xfrm>
            <a:prstGeom prst="rect">
              <a:avLst/>
            </a:prstGeom>
          </p:spPr>
        </p:pic>
        <p:sp>
          <p:nvSpPr>
            <p:cNvPr id="86" name="Rectangle 85"/>
            <p:cNvSpPr/>
            <p:nvPr/>
          </p:nvSpPr>
          <p:spPr bwMode="auto">
            <a:xfrm>
              <a:off x="3577471" y="4020532"/>
              <a:ext cx="811817" cy="87669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79449" y="4616700"/>
            <a:ext cx="6540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CCFF"/>
                </a:solidFill>
                <a:latin typeface="Bahnschrift SemiCondensed" panose="020B0502040204020203" pitchFamily="34" charset="0"/>
              </a:rPr>
              <a:t>K. C. Han, R. J. Fries, C. M. </a:t>
            </a:r>
            <a:r>
              <a:rPr lang="en-US" dirty="0" err="1" smtClean="0">
                <a:solidFill>
                  <a:srgbClr val="99CCFF"/>
                </a:solidFill>
                <a:latin typeface="Bahnschrift SemiCondensed" panose="020B0502040204020203" pitchFamily="34" charset="0"/>
              </a:rPr>
              <a:t>Ko</a:t>
            </a:r>
            <a:r>
              <a:rPr lang="en-US" dirty="0" smtClean="0">
                <a:solidFill>
                  <a:srgbClr val="99CCFF"/>
                </a:solidFill>
                <a:latin typeface="Bahnschrift SemiCondensed" panose="020B0502040204020203" pitchFamily="34" charset="0"/>
              </a:rPr>
              <a:t>, Jet </a:t>
            </a:r>
            <a:r>
              <a:rPr lang="en-US" dirty="0">
                <a:solidFill>
                  <a:srgbClr val="99CCFF"/>
                </a:solidFill>
                <a:latin typeface="Bahnschrift SemiCondensed" panose="020B0502040204020203" pitchFamily="34" charset="0"/>
              </a:rPr>
              <a:t>Fragmentation via Recombination of Parton </a:t>
            </a:r>
            <a:r>
              <a:rPr lang="en-US" dirty="0" smtClean="0">
                <a:solidFill>
                  <a:srgbClr val="99CCFF"/>
                </a:solidFill>
                <a:latin typeface="Bahnschrift SemiCondensed" panose="020B0502040204020203" pitchFamily="34" charset="0"/>
              </a:rPr>
              <a:t>Showers, </a:t>
            </a:r>
            <a:r>
              <a:rPr lang="en-US" dirty="0" err="1" smtClean="0">
                <a:solidFill>
                  <a:srgbClr val="99CCFF"/>
                </a:solidFill>
                <a:latin typeface="Bahnschrift SemiCondensed" panose="020B0502040204020203" pitchFamily="34" charset="0"/>
              </a:rPr>
              <a:t>Phys.Rev.C</a:t>
            </a:r>
            <a:r>
              <a:rPr lang="en-US" dirty="0" smtClean="0">
                <a:solidFill>
                  <a:srgbClr val="99CCFF"/>
                </a:solidFill>
                <a:latin typeface="Bahnschrift SemiCondensed" panose="020B0502040204020203" pitchFamily="34" charset="0"/>
              </a:rPr>
              <a:t> 93, 045207 </a:t>
            </a:r>
            <a:r>
              <a:rPr lang="en-US" dirty="0">
                <a:solidFill>
                  <a:srgbClr val="99CCFF"/>
                </a:solidFill>
                <a:latin typeface="Bahnschrift SemiCondensed" panose="020B0502040204020203" pitchFamily="34" charset="0"/>
              </a:rPr>
              <a:t>(2016) 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70" y="3652252"/>
            <a:ext cx="2817990" cy="2643300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10024663" y="4253074"/>
            <a:ext cx="1443024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CD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String regime</a:t>
            </a:r>
            <a:endParaRPr lang="en-US" dirty="0">
              <a:solidFill>
                <a:srgbClr val="ACD4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849072" y="5827444"/>
            <a:ext cx="2308645" cy="369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CD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Recombination regime</a:t>
            </a:r>
            <a:endParaRPr lang="en-US" dirty="0">
              <a:solidFill>
                <a:srgbClr val="ACD4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59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</a:t>
            </a:r>
            <a:r>
              <a:rPr lang="en-US" dirty="0" err="1" smtClean="0"/>
              <a:t>Hadronization</a:t>
            </a:r>
            <a:r>
              <a:rPr lang="en-US" dirty="0"/>
              <a:t> </a:t>
            </a:r>
            <a:r>
              <a:rPr lang="en-US" dirty="0" smtClean="0"/>
              <a:t>Work Flow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71433"/>
            <a:ext cx="10840914" cy="5187320"/>
          </a:xfrm>
        </p:spPr>
        <p:txBody>
          <a:bodyPr>
            <a:noAutofit/>
          </a:bodyPr>
          <a:lstStyle/>
          <a:p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508" y="971433"/>
            <a:ext cx="3768743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Input:</a:t>
            </a:r>
          </a:p>
          <a:p>
            <a:r>
              <a:rPr lang="en-US" dirty="0">
                <a:latin typeface="Bahnschrift" panose="020B0502040204020203" pitchFamily="34" charset="0"/>
              </a:rPr>
              <a:t>Provide low </a:t>
            </a:r>
            <a:r>
              <a:rPr lang="en-US" dirty="0" err="1">
                <a:latin typeface="Bahnschrift" panose="020B0502040204020203" pitchFamily="34" charset="0"/>
              </a:rPr>
              <a:t>virtuality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partons</a:t>
            </a:r>
            <a:r>
              <a:rPr lang="en-US" dirty="0">
                <a:latin typeface="Bahnschrift" panose="020B0502040204020203" pitchFamily="34" charset="0"/>
              </a:rPr>
              <a:t>, including with space-time information and color tags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2562172" y="2178951"/>
                <a:ext cx="3722433" cy="1788118"/>
              </a:xfrm>
              <a:prstGeom prst="rect">
                <a:avLst/>
              </a:prstGeom>
              <a:solidFill>
                <a:srgbClr val="8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Bahnschrift" panose="020B0502040204020203" pitchFamily="34" charset="0"/>
                  </a:rPr>
                  <a:t>Recombination Step:</a:t>
                </a:r>
              </a:p>
              <a:p>
                <a:r>
                  <a:rPr lang="en-US" dirty="0" smtClean="0">
                    <a:latin typeface="Bahnschrift" panose="020B0502040204020203" pitchFamily="34" charset="0"/>
                  </a:rPr>
                  <a:t>Provisionally decay gluons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 smtClean="0">
                    <a:latin typeface="Bahnschrift" panose="020B0502040204020203" pitchFamily="34" charset="0"/>
                  </a:rPr>
                  <a:t>. Go through the system sampling the recombination probabilities for all possible q-</a:t>
                </a:r>
                <a:r>
                  <a:rPr lang="en-US" dirty="0" err="1" smtClean="0">
                    <a:latin typeface="Bahnschrift" panose="020B0502040204020203" pitchFamily="34" charset="0"/>
                  </a:rPr>
                  <a:t>qbar</a:t>
                </a:r>
                <a:r>
                  <a:rPr lang="en-US" dirty="0" smtClean="0">
                    <a:latin typeface="Bahnschrift" panose="020B0502040204020203" pitchFamily="34" charset="0"/>
                  </a:rPr>
                  <a:t> and q-q-q bound states.</a:t>
                </a:r>
                <a:endParaRPr lang="en-US" dirty="0"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172" y="2178951"/>
                <a:ext cx="3722433" cy="1788118"/>
              </a:xfrm>
              <a:prstGeom prst="rect">
                <a:avLst/>
              </a:prstGeom>
              <a:blipFill>
                <a:blip r:embed="rId3"/>
                <a:stretch>
                  <a:fillRect l="-1309" t="-170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/>
          <p:cNvSpPr txBox="1"/>
          <p:nvPr/>
        </p:nvSpPr>
        <p:spPr>
          <a:xfrm>
            <a:off x="5169811" y="3967069"/>
            <a:ext cx="3807475" cy="120032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Intermediate Step: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Recombined hadrons and remnant </a:t>
            </a:r>
            <a:r>
              <a:rPr lang="en-US" dirty="0" err="1" smtClean="0">
                <a:latin typeface="Bahnschrift" panose="020B0502040204020203" pitchFamily="34" charset="0"/>
              </a:rPr>
              <a:t>partons</a:t>
            </a:r>
            <a:r>
              <a:rPr lang="en-US" dirty="0" smtClean="0">
                <a:latin typeface="Bahnschrift" panose="020B0502040204020203" pitchFamily="34" charset="0"/>
              </a:rPr>
              <a:t> in a string system (only color singlets were removed).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031465" y="5352922"/>
            <a:ext cx="366881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Fragmentation Step: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Remnant </a:t>
            </a:r>
            <a:r>
              <a:rPr lang="en-US" dirty="0" err="1" smtClean="0">
                <a:latin typeface="Bahnschrift" panose="020B0502040204020203" pitchFamily="34" charset="0"/>
              </a:rPr>
              <a:t>partons</a:t>
            </a:r>
            <a:r>
              <a:rPr lang="en-US" dirty="0" smtClean="0">
                <a:latin typeface="Bahnschrift" panose="020B0502040204020203" pitchFamily="34" charset="0"/>
              </a:rPr>
              <a:t> tend to be farther apart in phase space. </a:t>
            </a:r>
            <a:r>
              <a:rPr lang="en-US" dirty="0" err="1" smtClean="0">
                <a:latin typeface="Bahnschrift" panose="020B0502040204020203" pitchFamily="34" charset="0"/>
              </a:rPr>
              <a:t>Fragement</a:t>
            </a:r>
            <a:r>
              <a:rPr lang="en-US" dirty="0" smtClean="0">
                <a:latin typeface="Bahnschrift" panose="020B0502040204020203" pitchFamily="34" charset="0"/>
              </a:rPr>
              <a:t> using PYTHIA 8.</a:t>
            </a:r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4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</a:t>
            </a:r>
            <a:r>
              <a:rPr lang="en-US" dirty="0" err="1" smtClean="0"/>
              <a:t>Hadronization</a:t>
            </a:r>
            <a:r>
              <a:rPr lang="en-US" dirty="0"/>
              <a:t> </a:t>
            </a:r>
            <a:r>
              <a:rPr lang="en-US" dirty="0" smtClean="0"/>
              <a:t>Work Flow in a medium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71433"/>
            <a:ext cx="10840914" cy="5187320"/>
          </a:xfrm>
        </p:spPr>
        <p:txBody>
          <a:bodyPr>
            <a:noAutofit/>
          </a:bodyPr>
          <a:lstStyle/>
          <a:p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508" y="971433"/>
            <a:ext cx="3768743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Input: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Provide low </a:t>
            </a:r>
            <a:r>
              <a:rPr lang="en-US" dirty="0" err="1" smtClean="0">
                <a:latin typeface="Bahnschrift" panose="020B0502040204020203" pitchFamily="34" charset="0"/>
              </a:rPr>
              <a:t>virtuality</a:t>
            </a:r>
            <a:r>
              <a:rPr lang="en-US" dirty="0" smtClean="0">
                <a:latin typeface="Bahnschrift" panose="020B0502040204020203" pitchFamily="34" charset="0"/>
              </a:rPr>
              <a:t> </a:t>
            </a:r>
            <a:r>
              <a:rPr lang="en-US" dirty="0" err="1" smtClean="0">
                <a:latin typeface="Bahnschrift" panose="020B0502040204020203" pitchFamily="34" charset="0"/>
              </a:rPr>
              <a:t>partons</a:t>
            </a:r>
            <a:r>
              <a:rPr lang="en-US" dirty="0" smtClean="0">
                <a:latin typeface="Bahnschrift" panose="020B0502040204020203" pitchFamily="34" charset="0"/>
              </a:rPr>
              <a:t>, including with space-time information and color tags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169811" y="3967069"/>
            <a:ext cx="3807475" cy="120032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Intermediate Step: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Recombined hadrons and remnant </a:t>
            </a:r>
            <a:r>
              <a:rPr lang="en-US" dirty="0" err="1" smtClean="0">
                <a:latin typeface="Bahnschrift" panose="020B0502040204020203" pitchFamily="34" charset="0"/>
              </a:rPr>
              <a:t>partons</a:t>
            </a:r>
            <a:r>
              <a:rPr lang="en-US" dirty="0" smtClean="0">
                <a:latin typeface="Bahnschrift" panose="020B0502040204020203" pitchFamily="34" charset="0"/>
              </a:rPr>
              <a:t> in a string system (only color singlets were removed).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031465" y="5352922"/>
            <a:ext cx="366881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Fragmentation Step: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Remnant </a:t>
            </a:r>
            <a:r>
              <a:rPr lang="en-US" dirty="0" err="1" smtClean="0">
                <a:latin typeface="Bahnschrift" panose="020B0502040204020203" pitchFamily="34" charset="0"/>
              </a:rPr>
              <a:t>partons</a:t>
            </a:r>
            <a:r>
              <a:rPr lang="en-US" dirty="0" smtClean="0">
                <a:latin typeface="Bahnschrift" panose="020B0502040204020203" pitchFamily="34" charset="0"/>
              </a:rPr>
              <a:t> tend to be farther apart in phase space. </a:t>
            </a:r>
            <a:r>
              <a:rPr lang="en-US" dirty="0" err="1" smtClean="0">
                <a:latin typeface="Bahnschrift" panose="020B0502040204020203" pitchFamily="34" charset="0"/>
              </a:rPr>
              <a:t>Fragement</a:t>
            </a:r>
            <a:r>
              <a:rPr lang="en-US" dirty="0" smtClean="0">
                <a:latin typeface="Bahnschrift" panose="020B0502040204020203" pitchFamily="34" charset="0"/>
              </a:rPr>
              <a:t> using PYTHIA 8.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309865" y="3135214"/>
            <a:ext cx="232171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Recombination with thermal/soft </a:t>
            </a:r>
            <a:r>
              <a:rPr lang="en-US" dirty="0" err="1" smtClean="0">
                <a:solidFill>
                  <a:schemeClr val="bg1"/>
                </a:solidFill>
                <a:latin typeface="Bahnschrift" panose="020B0502040204020203" pitchFamily="34" charset="0"/>
              </a:rPr>
              <a:t>partons</a:t>
            </a:r>
            <a:endParaRPr lang="en-US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977286" y="4521067"/>
            <a:ext cx="249026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Remnant strings with thermal/soft </a:t>
            </a:r>
            <a:r>
              <a:rPr lang="en-US" dirty="0" err="1" smtClean="0">
                <a:solidFill>
                  <a:schemeClr val="bg1"/>
                </a:solidFill>
                <a:latin typeface="Bahnschrift" panose="020B0502040204020203" pitchFamily="34" charset="0"/>
              </a:rPr>
              <a:t>partons</a:t>
            </a:r>
            <a:endParaRPr lang="en-US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62172" y="2178951"/>
                <a:ext cx="3722433" cy="1788118"/>
              </a:xfrm>
              <a:prstGeom prst="rect">
                <a:avLst/>
              </a:prstGeom>
              <a:solidFill>
                <a:srgbClr val="8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Bahnschrift" panose="020B0502040204020203" pitchFamily="34" charset="0"/>
                  </a:rPr>
                  <a:t>Recombination Step:</a:t>
                </a:r>
              </a:p>
              <a:p>
                <a:r>
                  <a:rPr lang="en-US" dirty="0" smtClean="0">
                    <a:latin typeface="Bahnschrift" panose="020B0502040204020203" pitchFamily="34" charset="0"/>
                  </a:rPr>
                  <a:t>Provisionally decay gluons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 smtClean="0">
                    <a:latin typeface="Bahnschrift" panose="020B0502040204020203" pitchFamily="34" charset="0"/>
                  </a:rPr>
                  <a:t>. Go through the system sampling the recombination probabilities for all possible q-</a:t>
                </a:r>
                <a:r>
                  <a:rPr lang="en-US" dirty="0" err="1" smtClean="0">
                    <a:latin typeface="Bahnschrift" panose="020B0502040204020203" pitchFamily="34" charset="0"/>
                  </a:rPr>
                  <a:t>qbar</a:t>
                </a:r>
                <a:r>
                  <a:rPr lang="en-US" dirty="0" smtClean="0">
                    <a:latin typeface="Bahnschrift" panose="020B0502040204020203" pitchFamily="34" charset="0"/>
                  </a:rPr>
                  <a:t> and q-q-q bound states.</a:t>
                </a:r>
                <a:endParaRPr lang="en-US" dirty="0"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172" y="2178951"/>
                <a:ext cx="3722433" cy="1788118"/>
              </a:xfrm>
              <a:prstGeom prst="rect">
                <a:avLst/>
              </a:prstGeom>
              <a:blipFill>
                <a:blip r:embed="rId3"/>
                <a:stretch>
                  <a:fillRect l="-1309" t="-170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5678203" y="1117980"/>
            <a:ext cx="1467853" cy="143802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Bath of thermal/soft </a:t>
            </a:r>
            <a:r>
              <a:rPr lang="en-US" dirty="0" err="1" smtClean="0">
                <a:solidFill>
                  <a:schemeClr val="bg1"/>
                </a:solidFill>
                <a:latin typeface="Bahnschrift" panose="020B0502040204020203" pitchFamily="34" charset="0"/>
              </a:rPr>
              <a:t>partons</a:t>
            </a:r>
            <a:endParaRPr lang="en-US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48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Recombination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Quarks/antiquarks = wave packets in phase space </a:t>
                </a:r>
              </a:p>
              <a:p>
                <a:r>
                  <a:rPr lang="en-US" dirty="0" smtClean="0"/>
                  <a:t>For simplicity: Gaussian wave packets around centroid phase space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of given 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. Color and spin information might be available (otherwise treated statistically).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Short range interaction modeled by isotropic harmonic oscillator potential of 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Use the Wigner formalism in phase space. We need angular momentum eigenstates.</a:t>
                </a:r>
              </a:p>
              <a:p>
                <a:r>
                  <a:rPr lang="en-US" dirty="0" smtClean="0"/>
                  <a:t>Total probability for coalescence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𝑝h𝑎𝑠𝑒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𝑠𝑝𝑎𝑐𝑒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𝑠𝑝𝑖𝑛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𝑐𝑜𝑙𝑜𝑟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  <a:blipFill>
                <a:blip r:embed="rId3"/>
                <a:stretch>
                  <a:fillRect l="-562" t="-588" r="-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6.7: Wave-Particle Duality - Physics LibreTex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783" y="2682880"/>
            <a:ext cx="2162210" cy="1238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6.7: Wave-Particle Duality - Physics LibreTex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273" y="2682880"/>
            <a:ext cx="2162210" cy="1238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th - Plotting Quantum Harmonic Oscillator in Mathematica - Stack Overfl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826" y="2264934"/>
            <a:ext cx="3494614" cy="220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6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Momentum Eigenstates in Phase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Wigner distribution in phase space for given wave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(Diagonal) results known for angular momentum eigenstates: </a:t>
                </a:r>
                <a:r>
                  <a:rPr lang="en-US" dirty="0"/>
                  <a:t>S. </a:t>
                </a:r>
                <a:r>
                  <a:rPr lang="en-US" dirty="0" err="1"/>
                  <a:t>Shlomo</a:t>
                </a:r>
                <a:r>
                  <a:rPr lang="en-US" dirty="0"/>
                  <a:t>, M. Prakash, </a:t>
                </a:r>
                <a:r>
                  <a:rPr lang="en-US" i="1" dirty="0"/>
                  <a:t>Phase space distribution of an N </a:t>
                </a:r>
                <a:r>
                  <a:rPr lang="en-US" i="1" dirty="0" smtClean="0"/>
                  <a:t>–dimensional harmonic </a:t>
                </a:r>
                <a:r>
                  <a:rPr lang="en-US" i="1" dirty="0"/>
                  <a:t>oscillator</a:t>
                </a:r>
                <a:r>
                  <a:rPr lang="en-US" dirty="0"/>
                  <a:t>, </a:t>
                </a:r>
                <a:r>
                  <a:rPr lang="en-US" dirty="0" err="1"/>
                  <a:t>Nucl</a:t>
                </a:r>
                <a:r>
                  <a:rPr lang="en-US" dirty="0"/>
                  <a:t>. Phys. A </a:t>
                </a:r>
                <a:r>
                  <a:rPr lang="en-US" dirty="0" smtClean="0"/>
                  <a:t>357,157 (1981).</a:t>
                </a:r>
              </a:p>
              <a:p>
                <a:r>
                  <a:rPr lang="en-US" dirty="0"/>
                  <a:t>In </a:t>
                </a:r>
                <a:r>
                  <a:rPr lang="en-US" dirty="0" smtClean="0"/>
                  <a:t>2-D closed-form, elegant result from the quantum optics community: </a:t>
                </a:r>
                <a:r>
                  <a:rPr lang="en-US" dirty="0"/>
                  <a:t>R. Simon, G. S. Agarwal, </a:t>
                </a:r>
                <a:r>
                  <a:rPr lang="en-US" i="1" dirty="0"/>
                  <a:t>Wigner representation of Laguerre-Gaussian beams</a:t>
                </a:r>
                <a:r>
                  <a:rPr lang="en-US" dirty="0"/>
                  <a:t>, Opt. Lett. 25, 1313 (2000); </a:t>
                </a:r>
              </a:p>
              <a:p>
                <a:endParaRPr lang="en-US" dirty="0" smtClean="0"/>
              </a:p>
              <a:p>
                <a:r>
                  <a:rPr lang="en-US" dirty="0"/>
                  <a:t>Recalculate Wigner distributions using an </a:t>
                </a:r>
                <a:r>
                  <a:rPr lang="en-US" dirty="0" smtClean="0"/>
                  <a:t>expansion of angular momentum eigenstates </a:t>
                </a:r>
                <a:r>
                  <a:rPr lang="en-US" dirty="0"/>
                  <a:t>in products of 1D-states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Here summed over magnetic quantum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(no polarization).</a:t>
                </a:r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E8A47E-9D4A-4D70-B23A-B0AC37572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71433"/>
                <a:ext cx="10840914" cy="5187320"/>
              </a:xfrm>
              <a:blipFill>
                <a:blip r:embed="rId3"/>
                <a:stretch>
                  <a:fillRect l="-562" t="-588" b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864" y="1488388"/>
            <a:ext cx="5159752" cy="707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0055" y="5233576"/>
            <a:ext cx="6540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CCFF"/>
                </a:solidFill>
                <a:latin typeface="Bahnschrift SemiCondensed" panose="020B0502040204020203" pitchFamily="34" charset="0"/>
              </a:rPr>
              <a:t>M. Kordell, R. J. Fries, C. M. </a:t>
            </a:r>
            <a:r>
              <a:rPr lang="en-US" dirty="0" err="1">
                <a:solidFill>
                  <a:srgbClr val="99CCFF"/>
                </a:solidFill>
                <a:latin typeface="Bahnschrift SemiCondensed" panose="020B0502040204020203" pitchFamily="34" charset="0"/>
              </a:rPr>
              <a:t>Ko</a:t>
            </a:r>
            <a:r>
              <a:rPr lang="en-US" dirty="0">
                <a:solidFill>
                  <a:srgbClr val="99CCFF"/>
                </a:solidFill>
                <a:latin typeface="Bahnschrift SemiCondensed" panose="020B0502040204020203" pitchFamily="34" charset="0"/>
              </a:rPr>
              <a:t>, Annals Phys. </a:t>
            </a:r>
            <a:r>
              <a:rPr lang="en-US" dirty="0" smtClean="0">
                <a:solidFill>
                  <a:srgbClr val="99CCFF"/>
                </a:solidFill>
                <a:latin typeface="Bahnschrift SemiCondensed" panose="020B0502040204020203" pitchFamily="34" charset="0"/>
              </a:rPr>
              <a:t>443, 168960 </a:t>
            </a:r>
            <a:r>
              <a:rPr lang="en-US" dirty="0">
                <a:solidFill>
                  <a:srgbClr val="99CCFF"/>
                </a:solidFill>
                <a:latin typeface="Bahnschrift SemiCondensed" panose="020B0502040204020203" pitchFamily="34" charset="0"/>
              </a:rPr>
              <a:t>(2022) </a:t>
            </a:r>
          </a:p>
        </p:txBody>
      </p:sp>
    </p:spTree>
    <p:extLst>
      <p:ext uri="{BB962C8B-B14F-4D97-AF65-F5344CB8AC3E}">
        <p14:creationId xmlns:p14="http://schemas.microsoft.com/office/powerpoint/2010/main" val="774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3d-Harmonic Oscillator in Phase space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71433"/>
            <a:ext cx="10840914" cy="5187320"/>
          </a:xfrm>
        </p:spPr>
        <p:txBody>
          <a:bodyPr>
            <a:noAutofit/>
          </a:bodyPr>
          <a:lstStyle/>
          <a:p>
            <a:r>
              <a:rPr lang="en-US" dirty="0" smtClean="0"/>
              <a:t>Use the well-studied 1D-phase space distributions to build the 3D ones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off-diagonal 1-D Wigner distributions are known [</a:t>
            </a:r>
            <a:r>
              <a:rPr lang="en-US" dirty="0"/>
              <a:t>T. </a:t>
            </a:r>
            <a:r>
              <a:rPr lang="en-US" dirty="0" err="1"/>
              <a:t>Curtright</a:t>
            </a:r>
            <a:r>
              <a:rPr lang="en-US" dirty="0"/>
              <a:t>, T. </a:t>
            </a:r>
            <a:r>
              <a:rPr lang="en-US" dirty="0" err="1"/>
              <a:t>Uematsu</a:t>
            </a:r>
            <a:r>
              <a:rPr lang="en-US" dirty="0"/>
              <a:t>, C. K. </a:t>
            </a:r>
            <a:r>
              <a:rPr lang="en-US" dirty="0" err="1"/>
              <a:t>Zachos</a:t>
            </a:r>
            <a:r>
              <a:rPr lang="en-US" dirty="0" smtClean="0"/>
              <a:t>, </a:t>
            </a:r>
            <a:r>
              <a:rPr lang="en-US" dirty="0"/>
              <a:t>J. Math. Phys. 42 (</a:t>
            </a:r>
            <a:r>
              <a:rPr lang="en-US" dirty="0" smtClean="0"/>
              <a:t>2001)]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214" y="4798338"/>
            <a:ext cx="5426083" cy="788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414" y="1541856"/>
            <a:ext cx="6410651" cy="810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936" y="2563966"/>
            <a:ext cx="4384641" cy="6712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49378" y="2168018"/>
            <a:ext cx="22854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Three off-diagonal 1-D Wigner distributions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 flipV="1">
            <a:off x="7419372" y="2048720"/>
            <a:ext cx="1430006" cy="442464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3214" y="5986160"/>
            <a:ext cx="2502219" cy="2607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9001" y="5968383"/>
            <a:ext cx="1710377" cy="2962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4428" y="3235255"/>
                <a:ext cx="3825902" cy="646331"/>
              </a:xfrm>
              <a:prstGeom prst="rect">
                <a:avLst/>
              </a:prstGeom>
              <a:solidFill>
                <a:srgbClr val="9C4E4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Bahnschrift SemiCondensed" panose="020B0502040204020203" pitchFamily="34" charset="0"/>
                  </a:rPr>
                  <a:t>Averaging magnetic quantum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>
                    <a:latin typeface="Bahnschrift SemiCondensed" panose="020B0502040204020203" pitchFamily="34" charset="0"/>
                  </a:rPr>
                  <a:t>, since not interested in polarization.</a:t>
                </a:r>
                <a:endParaRPr lang="en-US" dirty="0">
                  <a:latin typeface="Bahnschrift Semi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8" y="3235255"/>
                <a:ext cx="3825902" cy="646331"/>
              </a:xfrm>
              <a:prstGeom prst="rect">
                <a:avLst/>
              </a:prstGeom>
              <a:blipFill>
                <a:blip r:embed="rId8"/>
                <a:stretch>
                  <a:fillRect l="-1274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4" idx="3"/>
          </p:cNvCxnSpPr>
          <p:nvPr/>
        </p:nvCxnSpPr>
        <p:spPr>
          <a:xfrm flipV="1">
            <a:off x="3930330" y="3149532"/>
            <a:ext cx="1914885" cy="408889"/>
          </a:xfrm>
          <a:prstGeom prst="straightConnector1">
            <a:avLst/>
          </a:prstGeom>
          <a:ln w="63500">
            <a:solidFill>
              <a:srgbClr val="9C4E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4427" y="2453714"/>
                <a:ext cx="3726598" cy="646331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Bahnschrift SemiCondensed" panose="020B0502040204020203" pitchFamily="34" charset="0"/>
                  </a:rPr>
                  <a:t>Radial </a:t>
                </a:r>
                <a:r>
                  <a:rPr lang="en-US" dirty="0">
                    <a:latin typeface="Bahnschrift SemiCondensed" panose="020B0502040204020203" pitchFamily="34" charset="0"/>
                  </a:rPr>
                  <a:t>quantum </a:t>
                </a:r>
                <a:r>
                  <a:rPr lang="en-US" dirty="0" smtClean="0">
                    <a:latin typeface="Bahnschrift SemiCondensed" panose="020B0502040204020203" pitchFamily="34" charset="0"/>
                  </a:rPr>
                  <a:t>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Bahnschrift SemiCondensed" panose="020B0502040204020203" pitchFamily="34" charset="0"/>
                  </a:rPr>
                  <a:t>, </a:t>
                </a:r>
                <a:endParaRPr lang="en-US" dirty="0" smtClean="0">
                  <a:latin typeface="Bahnschrift SemiCondensed" panose="020B0502040204020203" pitchFamily="34" charset="0"/>
                </a:endParaRPr>
              </a:p>
              <a:p>
                <a:r>
                  <a:rPr lang="en-US" dirty="0" smtClean="0">
                    <a:latin typeface="Bahnschrift SemiCondensed" panose="020B0502040204020203" pitchFamily="34" charset="0"/>
                  </a:rPr>
                  <a:t>angular momentum quantum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>
                  <a:latin typeface="Bahnschrift Semi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7" y="2453714"/>
                <a:ext cx="3726598" cy="646331"/>
              </a:xfrm>
              <a:prstGeom prst="rect">
                <a:avLst/>
              </a:prstGeom>
              <a:blipFill>
                <a:blip r:embed="rId9"/>
                <a:stretch>
                  <a:fillRect l="-1309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1967726" y="2048720"/>
            <a:ext cx="1206127" cy="404993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489165" y="3006643"/>
            <a:ext cx="3702833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 SemiCondensed" panose="020B0502040204020203" pitchFamily="34" charset="0"/>
              </a:rPr>
              <a:t>Expansion coefficients for angular momentum eigenstates in terms of products of 1-D states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 flipH="1" flipV="1">
            <a:off x="7075555" y="3081408"/>
            <a:ext cx="1413610" cy="386900"/>
          </a:xfrm>
          <a:prstGeom prst="straightConnector1">
            <a:avLst/>
          </a:prstGeom>
          <a:ln w="635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5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736411_Famous event in history presentation_AAS_v4" id="{885A6F1E-651B-4F15-A7C5-F8866BEBEDBA}" vid="{A424914B-CB64-4CFE-A131-6ACB64D36A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6277B9-27DA-47CA-9593-62E4BB44AB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C94942-C689-461B-8649-1FD863C6BA2B}">
  <ds:schemaRefs>
    <ds:schemaRef ds:uri="http://purl.org/dc/terms/"/>
    <ds:schemaRef ds:uri="http://www.w3.org/XML/1998/namespace"/>
    <ds:schemaRef ds:uri="71af3243-3dd4-4a8d-8c0d-dd76da1f02a5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38C25A74-1E0C-4362-AFA3-6197BD285F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Famous event in history presentation</Template>
  <TotalTime>0</TotalTime>
  <Words>1814</Words>
  <Application>Microsoft Office PowerPoint</Application>
  <PresentationFormat>Widescreen</PresentationFormat>
  <Paragraphs>440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Bahnschrift</vt:lpstr>
      <vt:lpstr>Bahnschrift Condensed</vt:lpstr>
      <vt:lpstr>Bahnschrift Light</vt:lpstr>
      <vt:lpstr>Bahnschrift Light Condensed</vt:lpstr>
      <vt:lpstr>Bahnschrift SemiBold</vt:lpstr>
      <vt:lpstr>Bahnschrift SemiCondensed</vt:lpstr>
      <vt:lpstr>Bahnschrift SemiLight Condensed</vt:lpstr>
      <vt:lpstr>Calibri</vt:lpstr>
      <vt:lpstr>Cambria Math</vt:lpstr>
      <vt:lpstr>Corbel</vt:lpstr>
      <vt:lpstr>Courier New</vt:lpstr>
      <vt:lpstr>Celestial</vt:lpstr>
      <vt:lpstr>Hadronization in Vacuum and in Medium using Hybrid Hadronization</vt:lpstr>
      <vt:lpstr>The Hadronization Problem In Event Generators</vt:lpstr>
      <vt:lpstr>The Hadronization Problem</vt:lpstr>
      <vt:lpstr>Hybrid Hadronization</vt:lpstr>
      <vt:lpstr>Hybrid Hadronization Work Flow</vt:lpstr>
      <vt:lpstr>Hybrid Hadronization Work Flow in a medium</vt:lpstr>
      <vt:lpstr>Setting up the Recombination problem</vt:lpstr>
      <vt:lpstr>Angular Momentum Eigenstates in Phase space</vt:lpstr>
      <vt:lpstr>3d-Harmonic Oscillator in Phase space</vt:lpstr>
      <vt:lpstr>Wigner Distributions</vt:lpstr>
      <vt:lpstr>Coalescence</vt:lpstr>
      <vt:lpstr>Coalescence Probabilities</vt:lpstr>
      <vt:lpstr>Coalescence Probabilities</vt:lpstr>
      <vt:lpstr>Remnant Partons: String repair</vt:lpstr>
      <vt:lpstr>Remnant STRINGS: FRAGMENTATION</vt:lpstr>
      <vt:lpstr>Adding A Medium</vt:lpstr>
      <vt:lpstr>In-Medium Jets: Space-Time Considerations</vt:lpstr>
      <vt:lpstr>In-Medium Jets: Space-Time Considerations</vt:lpstr>
      <vt:lpstr>Excited Mesons and their decays</vt:lpstr>
      <vt:lpstr>Excited Hadron States are important</vt:lpstr>
      <vt:lpstr>Results: Vacuum Systems</vt:lpstr>
      <vt:lpstr>JETS IN Four Different Systems</vt:lpstr>
      <vt:lpstr>Adding Identified Hadrons</vt:lpstr>
      <vt:lpstr>In Medium Behavior: Channels</vt:lpstr>
      <vt:lpstr>In-Medium Jets: Baryon enhancement</vt:lpstr>
      <vt:lpstr>Small Systems and EIC</vt:lpstr>
      <vt:lpstr>XSCAPE in the EIC ERA</vt:lpstr>
      <vt:lpstr>Polarized HADRONS</vt:lpstr>
      <vt:lpstr>Work in Progress hadronic Rescattering for JETS</vt:lpstr>
      <vt:lpstr>Work in Progress hadronic Rescattering for JETS</vt:lpstr>
      <vt:lpstr>summary</vt:lpstr>
      <vt:lpstr>Backup</vt:lpstr>
      <vt:lpstr>JETS in Hybrid Hadronization </vt:lpstr>
      <vt:lpstr>Background subtraction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2020-07-10T05:56:38Z</dcterms:created>
  <dcterms:modified xsi:type="dcterms:W3CDTF">2024-08-22T20:57:37Z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