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9" r:id="rId11"/>
    <p:sldId id="270" r:id="rId12"/>
    <p:sldId id="267" r:id="rId13"/>
    <p:sldId id="271" r:id="rId14"/>
    <p:sldId id="272" r:id="rId15"/>
    <p:sldId id="273" r:id="rId16"/>
    <p:sldId id="274" r:id="rId17"/>
    <p:sldId id="268" r:id="rId18"/>
    <p:sldId id="276" r:id="rId19"/>
    <p:sldId id="277" r:id="rId20"/>
    <p:sldId id="27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7" autoAdjust="0"/>
  </p:normalViewPr>
  <p:slideViewPr>
    <p:cSldViewPr snapToGrid="0" snapToObjects="1">
      <p:cViewPr varScale="1">
        <p:scale>
          <a:sx n="112" d="100"/>
          <a:sy n="112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601B-73EA-6C49-A293-1F1BF814E85A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B94EE-A687-1B4A-924B-D6AE1A53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3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F74B9-27FF-EE4E-9F5C-8A873A3F9F6B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C8F8B-BD25-7640-8AD0-1CEEA8F9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6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2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7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7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0690"/>
            <a:ext cx="8229600" cy="500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BFFB-4D2A-BC41-AD4E-4C318A5B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event/395374/timetable/#20151109.detaile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93619"/>
          </a:xfrm>
        </p:spPr>
        <p:txBody>
          <a:bodyPr/>
          <a:lstStyle/>
          <a:p>
            <a:pPr algn="ctr"/>
            <a:r>
              <a:rPr lang="en-US" dirty="0" smtClean="0"/>
              <a:t>Bayesian Methods</a:t>
            </a:r>
            <a:br>
              <a:rPr lang="en-US" dirty="0" smtClean="0"/>
            </a:br>
            <a:r>
              <a:rPr lang="en-US" dirty="0" smtClean="0"/>
              <a:t>for</a:t>
            </a:r>
            <a:r>
              <a:rPr lang="en-US" dirty="0"/>
              <a:t> F</a:t>
            </a:r>
            <a:r>
              <a:rPr lang="en-US" dirty="0" smtClean="0"/>
              <a:t>inding </a:t>
            </a:r>
            <a:r>
              <a:rPr lang="en-US" dirty="0"/>
              <a:t>J</a:t>
            </a:r>
            <a:r>
              <a:rPr lang="en-US" dirty="0" smtClean="0"/>
              <a:t>ets in</a:t>
            </a:r>
            <a:br>
              <a:rPr lang="en-US" dirty="0" smtClean="0"/>
            </a:br>
            <a:r>
              <a:rPr lang="en-US" dirty="0" smtClean="0"/>
              <a:t>Heavy Ion Collisions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32111"/>
            <a:ext cx="8229600" cy="13244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Ron Soltz</a:t>
            </a:r>
          </a:p>
          <a:p>
            <a:pPr marL="0" indent="0" algn="ctr">
              <a:buNone/>
            </a:pPr>
            <a:r>
              <a:rPr lang="en-US" dirty="0" smtClean="0"/>
              <a:t>Lawrence Livermore National Laboratory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photon_lin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923143"/>
            <a:ext cx="1371600" cy="201163"/>
          </a:xfrm>
          <a:prstGeom prst="rect">
            <a:avLst/>
          </a:prstGeom>
        </p:spPr>
      </p:pic>
      <p:pic>
        <p:nvPicPr>
          <p:cNvPr id="64" name="Picture 63" descr="photon_lin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741338"/>
            <a:ext cx="1371600" cy="20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52"/>
            <a:ext cx="8229600" cy="584558"/>
          </a:xfrm>
        </p:spPr>
        <p:txBody>
          <a:bodyPr/>
          <a:lstStyle/>
          <a:p>
            <a:r>
              <a:rPr lang="en-US" dirty="0" smtClean="0"/>
              <a:t>Jets fragmentation in vacuum and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38" y="749389"/>
            <a:ext cx="5447857" cy="55571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use photon-quark jet as example</a:t>
            </a:r>
          </a:p>
          <a:p>
            <a:pPr lvl="1"/>
            <a:r>
              <a:rPr lang="en-US" dirty="0" smtClean="0"/>
              <a:t>photon escapes unscathed, with unmodified jet energy</a:t>
            </a:r>
          </a:p>
          <a:p>
            <a:pPr lvl="1"/>
            <a:r>
              <a:rPr lang="en-US" dirty="0" smtClean="0"/>
              <a:t>quark jet modified by plasma</a:t>
            </a:r>
            <a:endParaRPr lang="en-US" dirty="0"/>
          </a:p>
          <a:p>
            <a:pPr lvl="1"/>
            <a:r>
              <a:rPr lang="en-US" dirty="0" smtClean="0"/>
              <a:t>jet-finder to contend with reduced energy jet within </a:t>
            </a:r>
            <a:r>
              <a:rPr lang="en-US" dirty="0" smtClean="0">
                <a:solidFill>
                  <a:srgbClr val="4F81BD"/>
                </a:solidFill>
              </a:rPr>
              <a:t>high multiplicity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10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1816100" y="1341288"/>
            <a:ext cx="558800" cy="952500"/>
            <a:chOff x="4965700" y="4195058"/>
            <a:chExt cx="558800" cy="952500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4965700" y="4931658"/>
              <a:ext cx="190500" cy="19050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5334000" y="4918958"/>
              <a:ext cx="190500" cy="19050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8"/>
            <p:cNvGrpSpPr>
              <a:grpSpLocks/>
            </p:cNvGrpSpPr>
            <p:nvPr/>
          </p:nvGrpSpPr>
          <p:grpSpPr bwMode="auto">
            <a:xfrm rot="-5400000">
              <a:off x="4826000" y="4474458"/>
              <a:ext cx="800100" cy="241300"/>
              <a:chOff x="4976" y="656"/>
              <a:chExt cx="504" cy="152"/>
            </a:xfrm>
          </p:grpSpPr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 flipV="1">
                <a:off x="4992" y="656"/>
                <a:ext cx="224" cy="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0"/>
              <p:cNvSpPr>
                <a:spLocks noChangeShapeType="1"/>
              </p:cNvSpPr>
              <p:nvPr/>
            </p:nvSpPr>
            <p:spPr bwMode="auto">
              <a:xfrm flipV="1">
                <a:off x="4976" y="728"/>
                <a:ext cx="5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 flipV="1">
                <a:off x="4976" y="688"/>
                <a:ext cx="352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4992" y="736"/>
                <a:ext cx="352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>
                <a:off x="5008" y="744"/>
                <a:ext cx="232" cy="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4991100" y="4879271"/>
              <a:ext cx="457200" cy="52387"/>
            </a:xfrm>
            <a:custGeom>
              <a:avLst/>
              <a:gdLst>
                <a:gd name="T0" fmla="*/ 288 w 288"/>
                <a:gd name="T1" fmla="*/ 25 h 33"/>
                <a:gd name="T2" fmla="*/ 128 w 288"/>
                <a:gd name="T3" fmla="*/ 1 h 33"/>
                <a:gd name="T4" fmla="*/ 0 w 288"/>
                <a:gd name="T5" fmla="*/ 33 h 33"/>
                <a:gd name="T6" fmla="*/ 0 60000 65536"/>
                <a:gd name="T7" fmla="*/ 0 60000 65536"/>
                <a:gd name="T8" fmla="*/ 0 60000 65536"/>
                <a:gd name="T9" fmla="*/ 0 w 288"/>
                <a:gd name="T10" fmla="*/ 0 h 33"/>
                <a:gd name="T11" fmla="*/ 288 w 288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">
                  <a:moveTo>
                    <a:pt x="288" y="25"/>
                  </a:moveTo>
                  <a:cubicBezTo>
                    <a:pt x="232" y="12"/>
                    <a:pt x="176" y="0"/>
                    <a:pt x="128" y="1"/>
                  </a:cubicBezTo>
                  <a:cubicBezTo>
                    <a:pt x="80" y="2"/>
                    <a:pt x="40" y="17"/>
                    <a:pt x="0" y="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 flipV="1">
              <a:off x="5003800" y="5095171"/>
              <a:ext cx="457200" cy="52387"/>
            </a:xfrm>
            <a:custGeom>
              <a:avLst/>
              <a:gdLst>
                <a:gd name="T0" fmla="*/ 288 w 288"/>
                <a:gd name="T1" fmla="*/ 25 h 33"/>
                <a:gd name="T2" fmla="*/ 128 w 288"/>
                <a:gd name="T3" fmla="*/ 1 h 33"/>
                <a:gd name="T4" fmla="*/ 0 w 288"/>
                <a:gd name="T5" fmla="*/ 33 h 33"/>
                <a:gd name="T6" fmla="*/ 0 60000 65536"/>
                <a:gd name="T7" fmla="*/ 0 60000 65536"/>
                <a:gd name="T8" fmla="*/ 0 60000 65536"/>
                <a:gd name="T9" fmla="*/ 0 w 288"/>
                <a:gd name="T10" fmla="*/ 0 h 33"/>
                <a:gd name="T11" fmla="*/ 288 w 288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">
                  <a:moveTo>
                    <a:pt x="288" y="25"/>
                  </a:moveTo>
                  <a:cubicBezTo>
                    <a:pt x="232" y="12"/>
                    <a:pt x="176" y="0"/>
                    <a:pt x="128" y="1"/>
                  </a:cubicBezTo>
                  <a:cubicBezTo>
                    <a:pt x="80" y="2"/>
                    <a:pt x="40" y="17"/>
                    <a:pt x="0" y="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Oval 7"/>
          <p:cNvSpPr>
            <a:spLocks noChangeArrowheads="1"/>
          </p:cNvSpPr>
          <p:nvPr/>
        </p:nvSpPr>
        <p:spPr bwMode="auto">
          <a:xfrm rot="5400000">
            <a:off x="1543050" y="2237343"/>
            <a:ext cx="266700" cy="1028700"/>
          </a:xfrm>
          <a:prstGeom prst="ellipse">
            <a:avLst/>
          </a:prstGeom>
          <a:solidFill>
            <a:srgbClr val="BFBFBF">
              <a:alpha val="3294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Oval 40"/>
          <p:cNvSpPr>
            <a:spLocks noChangeArrowheads="1"/>
          </p:cNvSpPr>
          <p:nvPr/>
        </p:nvSpPr>
        <p:spPr bwMode="auto">
          <a:xfrm rot="5400000">
            <a:off x="1543050" y="2705667"/>
            <a:ext cx="266700" cy="1028700"/>
          </a:xfrm>
          <a:prstGeom prst="ellipse">
            <a:avLst/>
          </a:prstGeom>
          <a:solidFill>
            <a:schemeClr val="bg1">
              <a:lumMod val="75000"/>
              <a:alpha val="32941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41"/>
          <p:cNvSpPr>
            <a:spLocks/>
          </p:cNvSpPr>
          <p:nvPr/>
        </p:nvSpPr>
        <p:spPr bwMode="auto">
          <a:xfrm rot="5400000">
            <a:off x="1981994" y="2992200"/>
            <a:ext cx="495300" cy="52387"/>
          </a:xfrm>
          <a:custGeom>
            <a:avLst/>
            <a:gdLst>
              <a:gd name="T0" fmla="*/ 288 w 288"/>
              <a:gd name="T1" fmla="*/ 25 h 33"/>
              <a:gd name="T2" fmla="*/ 128 w 288"/>
              <a:gd name="T3" fmla="*/ 1 h 33"/>
              <a:gd name="T4" fmla="*/ 0 w 288"/>
              <a:gd name="T5" fmla="*/ 33 h 33"/>
              <a:gd name="T6" fmla="*/ 0 60000 65536"/>
              <a:gd name="T7" fmla="*/ 0 60000 65536"/>
              <a:gd name="T8" fmla="*/ 0 60000 65536"/>
              <a:gd name="T9" fmla="*/ 0 w 288"/>
              <a:gd name="T10" fmla="*/ 0 h 33"/>
              <a:gd name="T11" fmla="*/ 288 w 288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3">
                <a:moveTo>
                  <a:pt x="288" y="25"/>
                </a:moveTo>
                <a:cubicBezTo>
                  <a:pt x="232" y="12"/>
                  <a:pt x="176" y="0"/>
                  <a:pt x="128" y="1"/>
                </a:cubicBezTo>
                <a:cubicBezTo>
                  <a:pt x="80" y="2"/>
                  <a:pt x="40" y="17"/>
                  <a:pt x="0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Freeform 42"/>
          <p:cNvSpPr>
            <a:spLocks/>
          </p:cNvSpPr>
          <p:nvPr/>
        </p:nvSpPr>
        <p:spPr bwMode="auto">
          <a:xfrm rot="5400000" flipV="1">
            <a:off x="902494" y="2979500"/>
            <a:ext cx="495300" cy="52387"/>
          </a:xfrm>
          <a:custGeom>
            <a:avLst/>
            <a:gdLst>
              <a:gd name="T0" fmla="*/ 288 w 288"/>
              <a:gd name="T1" fmla="*/ 25 h 33"/>
              <a:gd name="T2" fmla="*/ 128 w 288"/>
              <a:gd name="T3" fmla="*/ 1 h 33"/>
              <a:gd name="T4" fmla="*/ 0 w 288"/>
              <a:gd name="T5" fmla="*/ 33 h 33"/>
              <a:gd name="T6" fmla="*/ 0 60000 65536"/>
              <a:gd name="T7" fmla="*/ 0 60000 65536"/>
              <a:gd name="T8" fmla="*/ 0 60000 65536"/>
              <a:gd name="T9" fmla="*/ 0 w 288"/>
              <a:gd name="T10" fmla="*/ 0 h 33"/>
              <a:gd name="T11" fmla="*/ 288 w 288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3">
                <a:moveTo>
                  <a:pt x="288" y="25"/>
                </a:moveTo>
                <a:cubicBezTo>
                  <a:pt x="232" y="12"/>
                  <a:pt x="176" y="0"/>
                  <a:pt x="128" y="1"/>
                </a:cubicBezTo>
                <a:cubicBezTo>
                  <a:pt x="80" y="2"/>
                  <a:pt x="40" y="17"/>
                  <a:pt x="0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43"/>
          <p:cNvGrpSpPr>
            <a:grpSpLocks/>
          </p:cNvGrpSpPr>
          <p:nvPr/>
        </p:nvGrpSpPr>
        <p:grpSpPr bwMode="auto">
          <a:xfrm>
            <a:off x="1809750" y="2872343"/>
            <a:ext cx="800100" cy="241300"/>
            <a:chOff x="4976" y="656"/>
            <a:chExt cx="504" cy="152"/>
          </a:xfrm>
        </p:grpSpPr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V="1">
              <a:off x="4992" y="656"/>
              <a:ext cx="224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 flipV="1">
              <a:off x="4976" y="728"/>
              <a:ext cx="5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 flipV="1">
              <a:off x="4976" y="688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7"/>
            <p:cNvSpPr>
              <a:spLocks noChangeShapeType="1"/>
            </p:cNvSpPr>
            <p:nvPr/>
          </p:nvSpPr>
          <p:spPr bwMode="auto">
            <a:xfrm>
              <a:off x="4992" y="736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>
              <a:off x="5008" y="744"/>
              <a:ext cx="232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172432" y="981631"/>
            <a:ext cx="666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u="sng" dirty="0" err="1"/>
              <a:t>p+</a:t>
            </a:r>
            <a:r>
              <a:rPr lang="en-US" u="sng" dirty="0" err="1" smtClean="0"/>
              <a:t>p</a:t>
            </a:r>
            <a:endParaRPr lang="en-US" dirty="0"/>
          </a:p>
        </p:txBody>
      </p:sp>
      <p:sp>
        <p:nvSpPr>
          <p:cNvPr id="66" name="Text Box 56"/>
          <p:cNvSpPr txBox="1">
            <a:spLocks noChangeArrowheads="1"/>
          </p:cNvSpPr>
          <p:nvPr/>
        </p:nvSpPr>
        <p:spPr bwMode="auto">
          <a:xfrm>
            <a:off x="2035525" y="2155091"/>
            <a:ext cx="111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u="sng" dirty="0" err="1" smtClean="0"/>
              <a:t>Au+Au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2117664" y="2758043"/>
            <a:ext cx="329446" cy="127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139134" y="2871161"/>
            <a:ext cx="329446" cy="127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131038" y="3148592"/>
            <a:ext cx="263700" cy="15239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108232" y="3062449"/>
            <a:ext cx="338878" cy="4686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3732" y="3600862"/>
            <a:ext cx="8104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jet processes in </a:t>
            </a:r>
            <a:r>
              <a:rPr lang="en-US" sz="2000" u="sng" dirty="0" err="1" smtClean="0"/>
              <a:t>p+p</a:t>
            </a:r>
            <a:endParaRPr lang="en-US" sz="2000" u="sng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quark (</a:t>
            </a:r>
            <a:r>
              <a:rPr lang="en-US" sz="2000" dirty="0" err="1" smtClean="0"/>
              <a:t>parton</a:t>
            </a:r>
            <a:r>
              <a:rPr lang="en-US" sz="2000" dirty="0" smtClean="0"/>
              <a:t>) distribution function – measured with DIS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QCD scattering cross-sections – calculated </a:t>
            </a:r>
            <a:r>
              <a:rPr lang="en-US" sz="2000" dirty="0" err="1" smtClean="0"/>
              <a:t>perturbatively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string fragmentation – modeled, parameters tuned with data</a:t>
            </a:r>
          </a:p>
          <a:p>
            <a:r>
              <a:rPr lang="en-US" sz="2000" u="sng" dirty="0" smtClean="0"/>
              <a:t>jet processes in QGP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first two process same as </a:t>
            </a:r>
            <a:r>
              <a:rPr lang="en-US" sz="2000" dirty="0" err="1" smtClean="0"/>
              <a:t>p+p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full jet evolution model under construction </a:t>
            </a:r>
            <a:r>
              <a:rPr lang="en-US" sz="2000" dirty="0" smtClean="0">
                <a:sym typeface="Wingdings"/>
              </a:rPr>
              <a:t></a:t>
            </a:r>
            <a:endParaRPr lang="en-US" sz="20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409659" y="5902873"/>
            <a:ext cx="8386381" cy="46166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Present theory depends on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0" name="Right Brace 79"/>
          <p:cNvSpPr/>
          <p:nvPr/>
        </p:nvSpPr>
        <p:spPr>
          <a:xfrm>
            <a:off x="7294047" y="3971675"/>
            <a:ext cx="304800" cy="9271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7705557" y="4213579"/>
            <a:ext cx="77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Pythia</a:t>
            </a:r>
            <a:endParaRPr lang="en-US" dirty="0"/>
          </a:p>
        </p:txBody>
      </p:sp>
      <p:pic>
        <p:nvPicPr>
          <p:cNvPr id="82" name="Picture 81" descr="Jetscap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07" y="5023069"/>
            <a:ext cx="1152637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584558"/>
          </a:xfrm>
        </p:spPr>
        <p:txBody>
          <a:bodyPr/>
          <a:lstStyle/>
          <a:p>
            <a:r>
              <a:rPr lang="en-US" dirty="0" smtClean="0"/>
              <a:t>Jets in Heavy Ion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3190"/>
            <a:ext cx="8305800" cy="22717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Jets scatter, radiate, loss energy as they traverse QGP</a:t>
            </a:r>
          </a:p>
          <a:p>
            <a:r>
              <a:rPr lang="en-US" sz="2400" dirty="0" smtClean="0"/>
              <a:t>This process is governed by parameters</a:t>
            </a:r>
          </a:p>
          <a:p>
            <a:pPr lvl="1"/>
            <a:r>
              <a:rPr lang="en-US" dirty="0" smtClean="0"/>
              <a:t>diffusion: q =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</a:t>
            </a:r>
            <a:r>
              <a:rPr lang="en-US" baseline="30000" dirty="0" smtClean="0"/>
              <a:t>2</a:t>
            </a:r>
            <a:r>
              <a:rPr lang="en-US" dirty="0" smtClean="0"/>
              <a:t>, drag: e =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&gt;/L</a:t>
            </a:r>
          </a:p>
          <a:p>
            <a:pPr lvl="1"/>
            <a:r>
              <a:rPr lang="en-US" dirty="0" smtClean="0"/>
              <a:t>and higher moments of &lt;p</a:t>
            </a:r>
            <a:r>
              <a:rPr lang="en-US" baseline="30000" dirty="0" smtClean="0"/>
              <a:t>4</a:t>
            </a:r>
            <a:r>
              <a:rPr lang="en-US" baseline="-25000" dirty="0" smtClean="0"/>
              <a:t>T</a:t>
            </a:r>
            <a:r>
              <a:rPr lang="en-US" dirty="0" smtClean="0"/>
              <a:t>&gt;, &lt;p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z</a:t>
            </a:r>
            <a:r>
              <a:rPr lang="en-US" dirty="0" smtClean="0"/>
              <a:t>&gt;, etc.</a:t>
            </a:r>
          </a:p>
          <a:p>
            <a:r>
              <a:rPr lang="en-US" sz="2400" dirty="0" smtClean="0"/>
              <a:t>Energy loss + backgrounds will challenge jet finding algorithms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7484" y="163830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^</a:t>
            </a:r>
            <a:endParaRPr lang="en-US" dirty="0"/>
          </a:p>
        </p:txBody>
      </p:sp>
      <p:pic>
        <p:nvPicPr>
          <p:cNvPr id="9" name="Picture 8" descr="pythia_trento_slowjet_r0p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r="8538" b="6132"/>
          <a:stretch/>
        </p:blipFill>
        <p:spPr>
          <a:xfrm>
            <a:off x="5029200" y="3314701"/>
            <a:ext cx="3721100" cy="3225800"/>
          </a:xfrm>
          <a:prstGeom prst="rect">
            <a:avLst/>
          </a:prstGeom>
        </p:spPr>
      </p:pic>
      <p:pic>
        <p:nvPicPr>
          <p:cNvPr id="10" name="Picture 9" descr="fig_cms_lego_j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" y="3454400"/>
            <a:ext cx="5214588" cy="2981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386712"/>
            <a:ext cx="141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F4F97"/>
                </a:solidFill>
              </a:rPr>
              <a:t>LHC Data</a:t>
            </a:r>
            <a:endParaRPr lang="en-US" b="1" dirty="0">
              <a:solidFill>
                <a:srgbClr val="0F4F9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307497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F4F97"/>
                </a:solidFill>
                <a:latin typeface="Calibri"/>
                <a:cs typeface="Calibri"/>
              </a:rPr>
              <a:t>R=0.4 RHIC Simulation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5984" y="1626632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^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0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262"/>
            <a:ext cx="8229600" cy="584558"/>
          </a:xfrm>
        </p:spPr>
        <p:txBody>
          <a:bodyPr/>
          <a:lstStyle/>
          <a:p>
            <a:r>
              <a:rPr lang="en-US" dirty="0" smtClean="0"/>
              <a:t>My goals for this workshop (and beyond)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28" y="950469"/>
            <a:ext cx="8229600" cy="4365710"/>
          </a:xfrm>
        </p:spPr>
        <p:txBody>
          <a:bodyPr/>
          <a:lstStyle/>
          <a:p>
            <a:r>
              <a:rPr lang="en-US" dirty="0" smtClean="0"/>
              <a:t>Understanding jets in heavy ion physics depends on our ability to find them using algorithms developed for simpler environments (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e+e</a:t>
            </a:r>
            <a:r>
              <a:rPr lang="en-US" dirty="0" smtClean="0"/>
              <a:t>-)</a:t>
            </a:r>
          </a:p>
          <a:p>
            <a:r>
              <a:rPr lang="en-US" dirty="0" smtClean="0"/>
              <a:t>The most interesting jets are the hardest to find</a:t>
            </a:r>
          </a:p>
          <a:p>
            <a:pPr lvl="1"/>
            <a:r>
              <a:rPr lang="en-US" dirty="0" smtClean="0"/>
              <a:t>the ones that couple most strongly to the medium</a:t>
            </a:r>
          </a:p>
          <a:p>
            <a:r>
              <a:rPr lang="en-US" dirty="0" smtClean="0"/>
              <a:t>Can we develop simple model to apply jet-modification to </a:t>
            </a:r>
            <a:r>
              <a:rPr lang="en-US" dirty="0" err="1" smtClean="0"/>
              <a:t>Pythia</a:t>
            </a:r>
            <a:r>
              <a:rPr lang="en-US" dirty="0" smtClean="0"/>
              <a:t> outputs, add heavy ion backgrounds, and compare directly to particle distributions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9659" y="5902873"/>
            <a:ext cx="8386381" cy="46166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Bayesian approach to extract jet quench parameters from data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simple model to test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691"/>
            <a:ext cx="6469130" cy="4457368"/>
          </a:xfrm>
        </p:spPr>
        <p:txBody>
          <a:bodyPr/>
          <a:lstStyle/>
          <a:p>
            <a:r>
              <a:rPr lang="en-US" dirty="0" smtClean="0"/>
              <a:t>Use 3 Component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Generate photon-quark jets with </a:t>
            </a:r>
            <a:r>
              <a:rPr lang="en-US" dirty="0" err="1" smtClean="0"/>
              <a:t>Pythia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Modify jet-outputs with q, e parameters</a:t>
            </a:r>
          </a:p>
          <a:p>
            <a:pPr marL="1314450" lvl="2" indent="-457200"/>
            <a:r>
              <a:rPr lang="en-US" dirty="0" smtClean="0"/>
              <a:t>loop over particle list</a:t>
            </a:r>
          </a:p>
          <a:p>
            <a:pPr marL="1771650" lvl="3" indent="-457200"/>
            <a:r>
              <a:rPr lang="en-US" dirty="0" smtClean="0"/>
              <a:t>rescale momenta || to jet axis (drag)</a:t>
            </a:r>
          </a:p>
          <a:p>
            <a:pPr marL="1771650" lvl="3" indent="-457200"/>
            <a:r>
              <a:rPr lang="en-US" dirty="0" smtClean="0"/>
              <a:t>add to momenta </a:t>
            </a:r>
            <a:r>
              <a:rPr lang="en-US" u="sng" dirty="0" smtClean="0"/>
              <a:t> | </a:t>
            </a:r>
            <a:r>
              <a:rPr lang="en-US" dirty="0" smtClean="0"/>
              <a:t>to jet axis (diffusion)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Generate heavy ion background particles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Multiplicity = number of particles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Geometry = generate L for transport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Particle Flow = determined by geometry</a:t>
            </a:r>
          </a:p>
          <a:p>
            <a:pPr marL="1771650" lvl="3" indent="-457200"/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659" y="5902873"/>
            <a:ext cx="8386381" cy="46166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H</a:t>
            </a:r>
            <a:r>
              <a:rPr lang="en-US" sz="2400" dirty="0" smtClean="0">
                <a:solidFill>
                  <a:srgbClr val="FFFFFF"/>
                </a:solidFill>
              </a:rPr>
              <a:t>ave all we need for heavy ion backgrounds in initial state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ento_mult8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11516" r="9191" b="7100"/>
          <a:stretch/>
        </p:blipFill>
        <p:spPr>
          <a:xfrm>
            <a:off x="901850" y="3797270"/>
            <a:ext cx="3194598" cy="2723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262"/>
            <a:ext cx="8229600" cy="584558"/>
          </a:xfrm>
        </p:spPr>
        <p:txBody>
          <a:bodyPr/>
          <a:lstStyle/>
          <a:p>
            <a:r>
              <a:rPr lang="en-US" dirty="0" smtClean="0"/>
              <a:t>Heavy Ion Backgrounds with T</a:t>
            </a:r>
            <a:r>
              <a:rPr lang="en-US" baseline="-25000" dirty="0" smtClean="0"/>
              <a:t>R</a:t>
            </a:r>
            <a:r>
              <a:rPr lang="en-US" dirty="0" smtClean="0"/>
              <a:t>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563"/>
            <a:ext cx="8229600" cy="2781332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R</a:t>
            </a:r>
            <a:r>
              <a:rPr lang="en-US" dirty="0" smtClean="0"/>
              <a:t>ENTO = </a:t>
            </a:r>
            <a:r>
              <a:rPr lang="en-US" dirty="0" err="1" smtClean="0"/>
              <a:t>Thickness</a:t>
            </a:r>
            <a:r>
              <a:rPr lang="en-US" baseline="-25000" dirty="0" err="1" smtClean="0"/>
              <a:t>Reduced</a:t>
            </a:r>
            <a:r>
              <a:rPr lang="en-US" dirty="0" smtClean="0"/>
              <a:t> Event Nuclear Topology</a:t>
            </a:r>
          </a:p>
          <a:p>
            <a:r>
              <a:rPr lang="en-US" dirty="0" smtClean="0"/>
              <a:t>Monte Carlo samples reduced nuclear thickness</a:t>
            </a:r>
          </a:p>
          <a:p>
            <a:pPr lvl="1"/>
            <a:r>
              <a:rPr lang="en-US" dirty="0" smtClean="0"/>
              <a:t>Settings : input nuclei, energy dependent n-n cross-section</a:t>
            </a:r>
          </a:p>
          <a:p>
            <a:pPr lvl="1"/>
            <a:r>
              <a:rPr lang="en-US" dirty="0" smtClean="0"/>
              <a:t>Parameters : p=0 (weights), k=1.4 (binomial factor)</a:t>
            </a:r>
          </a:p>
          <a:p>
            <a:pPr lvl="2"/>
            <a:r>
              <a:rPr lang="en-US" dirty="0" smtClean="0"/>
              <a:t>constrained independently</a:t>
            </a:r>
          </a:p>
          <a:p>
            <a:pPr lvl="1"/>
            <a:r>
              <a:rPr lang="en-US" dirty="0" smtClean="0"/>
              <a:t>Outputs : entropy=multiplicity, </a:t>
            </a:r>
            <a:r>
              <a:rPr lang="en-US" dirty="0"/>
              <a:t>ε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ε</a:t>
            </a:r>
            <a:r>
              <a:rPr lang="en-US" baseline="-25000" dirty="0" smtClean="0"/>
              <a:t>3</a:t>
            </a:r>
            <a:r>
              <a:rPr lang="en-US" dirty="0" smtClean="0"/>
              <a:t>, ε</a:t>
            </a:r>
            <a:r>
              <a:rPr lang="en-US" baseline="-25000" dirty="0" smtClean="0"/>
              <a:t>4</a:t>
            </a:r>
            <a:r>
              <a:rPr lang="en-US" dirty="0" smtClean="0"/>
              <a:t>, ε</a:t>
            </a:r>
            <a:r>
              <a:rPr lang="en-US" baseline="-25000" dirty="0"/>
              <a:t>5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96066" y="3260414"/>
            <a:ext cx="3142381" cy="628514"/>
          </a:xfrm>
          <a:prstGeom prst="ellipse">
            <a:avLst/>
          </a:prstGeom>
          <a:noFill/>
          <a:ln w="28575" cmpd="sng">
            <a:solidFill>
              <a:srgbClr val="8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rento_values_e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t="49403" r="64203" b="5264"/>
          <a:stretch/>
        </p:blipFill>
        <p:spPr>
          <a:xfrm>
            <a:off x="4430227" y="3836552"/>
            <a:ext cx="3143965" cy="2638629"/>
          </a:xfrm>
          <a:prstGeom prst="rect">
            <a:avLst/>
          </a:prstGeom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058314" y="2728504"/>
            <a:ext cx="2072986" cy="1319173"/>
            <a:chOff x="1920" y="816"/>
            <a:chExt cx="1584" cy="100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280" y="1032"/>
              <a:ext cx="648" cy="648"/>
            </a:xfrm>
            <a:prstGeom prst="ellipse">
              <a:avLst/>
            </a:prstGeom>
            <a:solidFill>
              <a:srgbClr val="FF0000">
                <a:alpha val="32156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496" y="1032"/>
              <a:ext cx="648" cy="648"/>
            </a:xfrm>
            <a:prstGeom prst="ellipse">
              <a:avLst/>
            </a:prstGeom>
            <a:solidFill>
              <a:srgbClr val="0000FF">
                <a:alpha val="3294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2712" y="816"/>
              <a:ext cx="792" cy="504"/>
              <a:chOff x="2961" y="7384"/>
              <a:chExt cx="1980" cy="1260"/>
            </a:xfrm>
          </p:grpSpPr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 flipV="1">
                <a:off x="2961" y="738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 flipV="1">
                <a:off x="3141" y="7384"/>
                <a:ext cx="18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 flipV="1">
                <a:off x="3681" y="7744"/>
                <a:ext cx="72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 flipV="1">
                <a:off x="3681" y="8644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 flipV="1">
                <a:off x="3681" y="8104"/>
                <a:ext cx="10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 flipV="1">
                <a:off x="3501" y="7564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 flipV="1">
                <a:off x="3321" y="7384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 flipH="1">
              <a:off x="1920" y="816"/>
              <a:ext cx="792" cy="504"/>
              <a:chOff x="2961" y="7384"/>
              <a:chExt cx="1980" cy="1260"/>
            </a:xfrm>
          </p:grpSpPr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 flipV="1">
                <a:off x="2961" y="738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3141" y="7384"/>
                <a:ext cx="18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 flipV="1">
                <a:off x="3681" y="7744"/>
                <a:ext cx="72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 flipV="1">
                <a:off x="3681" y="8644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3681" y="8104"/>
                <a:ext cx="10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 flipV="1">
                <a:off x="3501" y="7564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flipV="1">
                <a:off x="3321" y="7384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 flipH="1" flipV="1">
              <a:off x="1920" y="1320"/>
              <a:ext cx="792" cy="504"/>
              <a:chOff x="2961" y="7384"/>
              <a:chExt cx="1980" cy="1260"/>
            </a:xfrm>
          </p:grpSpPr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 flipV="1">
                <a:off x="2961" y="738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 flipV="1">
                <a:off x="3141" y="7384"/>
                <a:ext cx="18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 flipV="1">
                <a:off x="3681" y="7744"/>
                <a:ext cx="72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V="1">
                <a:off x="3681" y="8644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 flipV="1">
                <a:off x="3681" y="8104"/>
                <a:ext cx="10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 flipV="1">
                <a:off x="3501" y="7564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 flipV="1">
                <a:off x="3321" y="7384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2784" y="1320"/>
              <a:ext cx="720" cy="504"/>
              <a:chOff x="2784" y="1320"/>
              <a:chExt cx="720" cy="504"/>
            </a:xfrm>
          </p:grpSpPr>
          <p:sp>
            <p:nvSpPr>
              <p:cNvPr id="18" name="Line 33"/>
              <p:cNvSpPr>
                <a:spLocks noChangeShapeType="1"/>
              </p:cNvSpPr>
              <p:nvPr/>
            </p:nvSpPr>
            <p:spPr bwMode="auto">
              <a:xfrm>
                <a:off x="2784" y="1656"/>
                <a:ext cx="72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34"/>
              <p:cNvSpPr>
                <a:spLocks noChangeShapeType="1"/>
              </p:cNvSpPr>
              <p:nvPr/>
            </p:nvSpPr>
            <p:spPr bwMode="auto">
              <a:xfrm>
                <a:off x="3000" y="1464"/>
                <a:ext cx="288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>
                <a:off x="3000" y="1320"/>
                <a:ext cx="5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6"/>
              <p:cNvSpPr>
                <a:spLocks noChangeShapeType="1"/>
              </p:cNvSpPr>
              <p:nvPr/>
            </p:nvSpPr>
            <p:spPr bwMode="auto">
              <a:xfrm>
                <a:off x="3000" y="1392"/>
                <a:ext cx="43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>
                <a:off x="2928" y="1536"/>
                <a:ext cx="216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2856" y="1608"/>
                <a:ext cx="144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" name="Arc 44"/>
          <p:cNvSpPr/>
          <p:nvPr/>
        </p:nvSpPr>
        <p:spPr>
          <a:xfrm rot="5400000" flipH="1">
            <a:off x="7882951" y="2508677"/>
            <a:ext cx="1217672" cy="1217672"/>
          </a:xfrm>
          <a:prstGeom prst="arc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flipH="1">
            <a:off x="8782766" y="2308372"/>
            <a:ext cx="34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40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enix_trento_co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7" y="596386"/>
            <a:ext cx="7452317" cy="5582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886"/>
            <a:ext cx="8229600" cy="584558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R</a:t>
            </a:r>
            <a:r>
              <a:rPr lang="en-US" dirty="0" smtClean="0"/>
              <a:t>ENTO Multiplicity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199" y="5617340"/>
            <a:ext cx="3575522" cy="561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Joseph Simpson, USNA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47" y="169886"/>
            <a:ext cx="8229600" cy="584558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R</a:t>
            </a:r>
            <a:r>
              <a:rPr lang="en-US" dirty="0" smtClean="0"/>
              <a:t>ENTO with Flow and Jet-Finder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trento_mult800_slowje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10084" r="8833" b="5907"/>
          <a:stretch/>
        </p:blipFill>
        <p:spPr>
          <a:xfrm>
            <a:off x="1194531" y="859196"/>
            <a:ext cx="6465015" cy="5497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4715" y="1352871"/>
            <a:ext cx="1519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anti-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endParaRPr lang="en-US" sz="2400" baseline="-25000" dirty="0" smtClean="0"/>
          </a:p>
          <a:p>
            <a:r>
              <a:rPr lang="en-US" sz="2400" dirty="0" smtClean="0"/>
              <a:t>with R=0.7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23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θ</a:t>
            </a:r>
            <a:r>
              <a:rPr lang="en-US" dirty="0" smtClean="0"/>
              <a:t> = </a:t>
            </a:r>
            <a:r>
              <a:rPr lang="en-US" dirty="0" err="1" smtClean="0"/>
              <a:t>Pythia</a:t>
            </a:r>
            <a:r>
              <a:rPr lang="en-US" dirty="0" smtClean="0"/>
              <a:t> + Re-Scaling + T</a:t>
            </a:r>
            <a:r>
              <a:rPr lang="en-US" baseline="-25000" dirty="0" smtClean="0"/>
              <a:t>R</a:t>
            </a:r>
            <a:r>
              <a:rPr lang="en-US" dirty="0" smtClean="0"/>
              <a:t>ENTO</a:t>
            </a:r>
          </a:p>
          <a:p>
            <a:r>
              <a:rPr lang="en-US" dirty="0" smtClean="0"/>
              <a:t>Model Parameters to Constrain: q, e</a:t>
            </a:r>
          </a:p>
          <a:p>
            <a:r>
              <a:rPr lang="en-US" dirty="0" smtClean="0"/>
              <a:t>Other Parameters: </a:t>
            </a:r>
            <a:r>
              <a:rPr lang="en-US" dirty="0" err="1" smtClean="0"/>
              <a:t>mult</a:t>
            </a:r>
            <a:r>
              <a:rPr lang="en-US" dirty="0" smtClean="0"/>
              <a:t>, L, ε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CM</a:t>
            </a:r>
            <a:r>
              <a:rPr lang="en-US" dirty="0" err="1" smtClean="0"/>
              <a:t>,R</a:t>
            </a:r>
            <a:endParaRPr lang="en-US" baseline="-25000" dirty="0" smtClean="0"/>
          </a:p>
          <a:p>
            <a:pPr lvl="1"/>
            <a:r>
              <a:rPr lang="en-US" dirty="0" err="1" smtClean="0"/>
              <a:t>mult</a:t>
            </a:r>
            <a:r>
              <a:rPr lang="en-US" dirty="0" smtClean="0"/>
              <a:t> can be measured, and L inferred</a:t>
            </a:r>
          </a:p>
          <a:p>
            <a:pPr lvl="1"/>
            <a:r>
              <a:rPr lang="en-US" dirty="0" smtClean="0"/>
              <a:t>R = cone-like radius opposite photon-jet</a:t>
            </a:r>
          </a:p>
          <a:p>
            <a:r>
              <a:rPr lang="en-US" dirty="0" smtClean="0"/>
              <a:t>Measurements: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jet</a:t>
            </a:r>
            <a:r>
              <a:rPr lang="en-US" dirty="0" smtClean="0"/>
              <a:t> (photon), p</a:t>
            </a:r>
            <a:r>
              <a:rPr lang="en-US" baseline="-25000" dirty="0" smtClean="0"/>
              <a:t>i</a:t>
            </a:r>
            <a:r>
              <a:rPr lang="en-US" dirty="0" smtClean="0"/>
              <a:t> for particles/cells</a:t>
            </a:r>
          </a:p>
          <a:p>
            <a:r>
              <a:rPr lang="en-US" dirty="0" smtClean="0"/>
              <a:t>Bayesian formulation</a:t>
            </a:r>
          </a:p>
          <a:p>
            <a:pPr lvl="1"/>
            <a:r>
              <a:rPr lang="en-US" dirty="0" smtClean="0"/>
              <a:t>P[</a:t>
            </a:r>
            <a:r>
              <a:rPr lang="en-US" dirty="0" err="1" smtClean="0"/>
              <a:t>θ</a:t>
            </a:r>
            <a:r>
              <a:rPr lang="en-US" dirty="0" smtClean="0"/>
              <a:t>(</a:t>
            </a:r>
            <a:r>
              <a:rPr lang="en-US" dirty="0" err="1" smtClean="0"/>
              <a:t>e,q</a:t>
            </a:r>
            <a:r>
              <a:rPr lang="en-US" dirty="0" smtClean="0"/>
              <a:t>,</a:t>
            </a:r>
            <a:r>
              <a:rPr lang="en-US" dirty="0"/>
              <a:t> ε</a:t>
            </a:r>
            <a:r>
              <a:rPr lang="en-US" baseline="-25000" dirty="0"/>
              <a:t>2</a:t>
            </a:r>
            <a:r>
              <a:rPr lang="en-US" dirty="0" smtClean="0"/>
              <a:t>);</a:t>
            </a:r>
            <a:r>
              <a:rPr lang="en-US" dirty="0" err="1" smtClean="0"/>
              <a:t>mult,p</a:t>
            </a:r>
            <a:r>
              <a:rPr lang="en-US" baseline="-25000" dirty="0" err="1" smtClean="0"/>
              <a:t>jet</a:t>
            </a:r>
            <a:r>
              <a:rPr lang="en-US" dirty="0" smtClean="0"/>
              <a:t>, p</a:t>
            </a:r>
            <a:r>
              <a:rPr lang="en-US" baseline="-25000" dirty="0" smtClean="0"/>
              <a:t>i</a:t>
            </a:r>
            <a:r>
              <a:rPr lang="en-US" dirty="0" smtClean="0"/>
              <a:t>] ≈ </a:t>
            </a:r>
            <a:r>
              <a:rPr lang="en-US" dirty="0" err="1" smtClean="0"/>
              <a:t>exp</a:t>
            </a:r>
            <a:r>
              <a:rPr lang="en-US" dirty="0" smtClean="0"/>
              <a:t> –</a:t>
            </a:r>
            <a:r>
              <a:rPr lang="en-US" dirty="0" err="1" smtClean="0"/>
              <a:t>Σ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model</a:t>
            </a:r>
            <a:r>
              <a:rPr lang="en-US" dirty="0" smtClean="0"/>
              <a:t>(x)-</a:t>
            </a:r>
            <a:r>
              <a:rPr lang="en-US" dirty="0" err="1" smtClean="0"/>
              <a:t>y</a:t>
            </a:r>
            <a:r>
              <a:rPr lang="en-US" baseline="-25000" dirty="0" err="1"/>
              <a:t>i</a:t>
            </a:r>
            <a:r>
              <a:rPr lang="en-US" baseline="30000" dirty="0" err="1" smtClean="0"/>
              <a:t>exp</a:t>
            </a:r>
            <a:r>
              <a:rPr lang="en-US" dirty="0" smtClean="0"/>
              <a:t>(x)]/(2σ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errors are from summing particle/cells (Poisson)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for discussion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pythia_trento_mult5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9" y="939498"/>
            <a:ext cx="7315200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0818" y="1623660"/>
            <a:ext cx="1518817" cy="4713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2184339"/>
            <a:ext cx="755981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776" y="3443731"/>
            <a:ext cx="167211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sum over cells</a:t>
            </a:r>
          </a:p>
          <a:p>
            <a:r>
              <a:rPr lang="en-US" dirty="0" smtClean="0"/>
              <a:t>and compare to </a:t>
            </a:r>
          </a:p>
          <a:p>
            <a:r>
              <a:rPr lang="en-US" dirty="0" smtClean="0"/>
              <a:t>model for same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jet</a:t>
            </a:r>
            <a:r>
              <a:rPr lang="en-US" dirty="0" smtClean="0"/>
              <a:t> and </a:t>
            </a:r>
            <a:r>
              <a:rPr lang="en-US" dirty="0" err="1" smtClean="0"/>
              <a:t>mult</a:t>
            </a:r>
            <a:endParaRPr lang="en-US" dirty="0" smtClean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1788891" y="4043896"/>
            <a:ext cx="1458236" cy="224759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43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ythia_trento_mult66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4" y="93776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figure for discussion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0818" y="1623660"/>
            <a:ext cx="1518817" cy="4713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41270" y="2179611"/>
            <a:ext cx="755981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49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220"/>
            <a:ext cx="8229600" cy="4869944"/>
          </a:xfrm>
        </p:spPr>
        <p:txBody>
          <a:bodyPr/>
          <a:lstStyle/>
          <a:p>
            <a:r>
              <a:rPr lang="en-US" dirty="0" smtClean="0"/>
              <a:t>Why are we here ?</a:t>
            </a:r>
          </a:p>
          <a:p>
            <a:r>
              <a:rPr lang="en-US" dirty="0" smtClean="0"/>
              <a:t>Heavy Ion Collisions &amp; Finite T QCD</a:t>
            </a:r>
          </a:p>
          <a:p>
            <a:r>
              <a:rPr lang="en-US" dirty="0" smtClean="0"/>
              <a:t>Jets in Heavy Ion Collisions</a:t>
            </a:r>
          </a:p>
          <a:p>
            <a:r>
              <a:rPr lang="en-US" dirty="0" smtClean="0"/>
              <a:t>Bayesian Methods for Finding Jets</a:t>
            </a:r>
          </a:p>
          <a:p>
            <a:r>
              <a:rPr lang="en-US" dirty="0" smtClean="0"/>
              <a:t>Other Applications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19" y="1120690"/>
            <a:ext cx="8458240" cy="5005473"/>
          </a:xfrm>
        </p:spPr>
        <p:txBody>
          <a:bodyPr/>
          <a:lstStyle/>
          <a:p>
            <a:r>
              <a:rPr lang="en-US" dirty="0" smtClean="0"/>
              <a:t>Is this approach sensible ?</a:t>
            </a:r>
          </a:p>
          <a:p>
            <a:r>
              <a:rPr lang="en-US" dirty="0" smtClean="0"/>
              <a:t>Which assumptions are suspect ?</a:t>
            </a:r>
          </a:p>
          <a:p>
            <a:r>
              <a:rPr lang="en-US" dirty="0" smtClean="0"/>
              <a:t>What have I missed ?</a:t>
            </a:r>
          </a:p>
          <a:p>
            <a:r>
              <a:rPr lang="en-US" dirty="0" smtClean="0"/>
              <a:t>Has this approach already been attempted ?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DataScience@LHC2015</a:t>
            </a:r>
            <a:r>
              <a:rPr lang="en-US" dirty="0" smtClean="0"/>
              <a:t> talk by SLAC scientists</a:t>
            </a:r>
          </a:p>
          <a:p>
            <a:r>
              <a:rPr lang="en-US" dirty="0" smtClean="0"/>
              <a:t>Where do I get started : MADAI, </a:t>
            </a:r>
            <a:r>
              <a:rPr lang="en-US" dirty="0" err="1" smtClean="0"/>
              <a:t>mtd@github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does this relate to nuclear detection/attribution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39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JETSCAPE Collaboration (2016-2020)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1700"/>
            <a:ext cx="8229600" cy="1644650"/>
          </a:xfrm>
        </p:spPr>
        <p:txBody>
          <a:bodyPr/>
          <a:lstStyle/>
          <a:p>
            <a:r>
              <a:rPr lang="en-US" dirty="0" err="1" smtClean="0"/>
              <a:t>Jetscape</a:t>
            </a:r>
            <a:r>
              <a:rPr lang="en-US" dirty="0" smtClean="0"/>
              <a:t> plans develop new event generator to model full physics of jets in QGP, constrain with data</a:t>
            </a:r>
          </a:p>
          <a:p>
            <a:r>
              <a:rPr lang="en-US" dirty="0" smtClean="0"/>
              <a:t>Data comparison may benefit from this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jetscape_flow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" y="1074519"/>
            <a:ext cx="8961744" cy="3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qc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38" y="1382926"/>
            <a:ext cx="6754741" cy="1020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584558"/>
          </a:xfrm>
        </p:spPr>
        <p:txBody>
          <a:bodyPr/>
          <a:lstStyle/>
          <a:p>
            <a:r>
              <a:rPr lang="en-US" dirty="0" smtClean="0"/>
              <a:t>Why are we here (at the INT)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19" y="861915"/>
            <a:ext cx="8657525" cy="4913958"/>
          </a:xfrm>
        </p:spPr>
        <p:txBody>
          <a:bodyPr/>
          <a:lstStyle/>
          <a:p>
            <a:r>
              <a:rPr lang="en-US" dirty="0" smtClean="0"/>
              <a:t>It’s the QCD </a:t>
            </a:r>
            <a:r>
              <a:rPr lang="en-US" dirty="0" err="1" smtClean="0"/>
              <a:t>Lagrangian</a:t>
            </a:r>
            <a:r>
              <a:rPr lang="en-US" dirty="0" smtClean="0"/>
              <a:t> (our most perfect theory)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Analytic Solution Exists for one Problem</a:t>
            </a:r>
          </a:p>
          <a:p>
            <a:pPr lvl="1"/>
            <a:r>
              <a:rPr lang="en-US" dirty="0" smtClean="0"/>
              <a:t>high energy scattering (jet production)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Models and/or Numerical Techniques needed for</a:t>
            </a:r>
          </a:p>
          <a:p>
            <a:pPr lvl="1"/>
            <a:r>
              <a:rPr lang="en-US" dirty="0" smtClean="0"/>
              <a:t>nuclear structure/reactions</a:t>
            </a:r>
          </a:p>
          <a:p>
            <a:pPr lvl="1"/>
            <a:r>
              <a:rPr lang="en-US" dirty="0" smtClean="0"/>
              <a:t>nuclear astrophysics</a:t>
            </a:r>
          </a:p>
          <a:p>
            <a:pPr lvl="1"/>
            <a:r>
              <a:rPr lang="en-US" dirty="0" smtClean="0"/>
              <a:t>finite temperature phenomena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9659" y="5775873"/>
            <a:ext cx="8386381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Bayesian Methods </a:t>
            </a:r>
            <a:r>
              <a:rPr lang="en-US" sz="2400" dirty="0" smtClean="0">
                <a:solidFill>
                  <a:schemeClr val="bg1"/>
                </a:solidFill>
              </a:rPr>
              <a:t>are </a:t>
            </a:r>
            <a:r>
              <a:rPr lang="en-US" sz="2400" dirty="0">
                <a:solidFill>
                  <a:schemeClr val="bg1"/>
                </a:solidFill>
              </a:rPr>
              <a:t>good fit </a:t>
            </a:r>
            <a:r>
              <a:rPr lang="en-US" sz="2400" dirty="0" smtClean="0">
                <a:solidFill>
                  <a:schemeClr val="bg1"/>
                </a:solidFill>
              </a:rPr>
              <a:t>for (messy) Nuclear Physics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Ptp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96" y="-1"/>
            <a:ext cx="1858803" cy="123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211138"/>
            <a:ext cx="8229600" cy="584558"/>
          </a:xfrm>
        </p:spPr>
        <p:txBody>
          <a:bodyPr>
            <a:noAutofit/>
          </a:bodyPr>
          <a:lstStyle/>
          <a:p>
            <a:r>
              <a:rPr lang="en-US" sz="3200" dirty="0" smtClean="0"/>
              <a:t>Quark Gluon Plasma (QGP) Phase Diagram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pic>
        <p:nvPicPr>
          <p:cNvPr id="7" name="Picture 6" descr="qgp_phase_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0925"/>
            <a:ext cx="7467600" cy="5099304"/>
          </a:xfrm>
          <a:prstGeom prst="rect">
            <a:avLst/>
          </a:prstGeom>
        </p:spPr>
      </p:pic>
      <p:pic>
        <p:nvPicPr>
          <p:cNvPr id="9" name="Picture 8" descr="nuclid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-1"/>
          <a:stretch/>
        </p:blipFill>
        <p:spPr>
          <a:xfrm>
            <a:off x="889000" y="5581447"/>
            <a:ext cx="1574800" cy="1118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3200" y="5302250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3424" y="5987018"/>
            <a:ext cx="43010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*from Kyle’s talk, 1.4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sol</a:t>
            </a:r>
            <a:r>
              <a:rPr lang="en-US" dirty="0" smtClean="0"/>
              <a:t>/(4/3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(12km)</a:t>
            </a:r>
            <a:r>
              <a:rPr lang="en-US" baseline="30000" dirty="0" smtClean="0"/>
              <a:t>3 </a:t>
            </a:r>
            <a:r>
              <a:rPr lang="en-US" dirty="0" smtClean="0"/>
              <a:t>= 7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6071577">
            <a:off x="1459866" y="2337254"/>
            <a:ext cx="2147353" cy="510668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190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Heavy Ion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56266" y="1527158"/>
            <a:ext cx="976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(10</a:t>
            </a:r>
            <a:r>
              <a:rPr lang="en-US" sz="2000" b="1" baseline="30000" dirty="0" smtClean="0"/>
              <a:t>10</a:t>
            </a:r>
            <a:r>
              <a:rPr lang="en-US" sz="2000" b="1" dirty="0" smtClean="0"/>
              <a:t> K)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23118" y="598786"/>
            <a:ext cx="606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49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9238"/>
            <a:ext cx="2501900" cy="584558"/>
          </a:xfrm>
        </p:spPr>
        <p:txBody>
          <a:bodyPr/>
          <a:lstStyle/>
          <a:p>
            <a:r>
              <a:rPr lang="en-US" dirty="0" smtClean="0"/>
              <a:t>Digression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lqcd_eos_bay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1" y="0"/>
            <a:ext cx="6553200" cy="65795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2692400" cy="2324100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we now know that there is no true phase transition separating quark-gluon plasma from nucleons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84600" y="261620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Pratt (15), Moreland (16), W-B and </a:t>
            </a:r>
            <a:r>
              <a:rPr lang="en-US" dirty="0" err="1" smtClean="0"/>
              <a:t>HotQCD</a:t>
            </a:r>
            <a:r>
              <a:rPr lang="en-US" dirty="0" smtClean="0"/>
              <a:t> 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3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58455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Relativistic Heavy Ion Collision 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892090"/>
            <a:ext cx="8483600" cy="50054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theory: </a:t>
            </a:r>
            <a:r>
              <a:rPr lang="en-US" sz="2800" dirty="0" err="1" smtClean="0"/>
              <a:t>Chapline</a:t>
            </a:r>
            <a:r>
              <a:rPr lang="en-US" sz="2800" dirty="0" smtClean="0"/>
              <a:t> </a:t>
            </a:r>
            <a:r>
              <a:rPr lang="en-US" sz="2800" i="1" dirty="0" smtClean="0"/>
              <a:t>et al</a:t>
            </a:r>
            <a:r>
              <a:rPr lang="en-US" sz="2800" dirty="0" smtClean="0"/>
              <a:t>. (73), </a:t>
            </a:r>
            <a:r>
              <a:rPr lang="en-US" sz="2800" dirty="0" err="1" smtClean="0"/>
              <a:t>Bjorken</a:t>
            </a:r>
            <a:r>
              <a:rPr lang="en-US" sz="2800" dirty="0" smtClean="0"/>
              <a:t> (83)</a:t>
            </a:r>
          </a:p>
          <a:p>
            <a:r>
              <a:rPr lang="en-US" sz="2800" dirty="0" smtClean="0"/>
              <a:t>Experimental Program</a:t>
            </a:r>
          </a:p>
          <a:p>
            <a:pPr lvl="1"/>
            <a:r>
              <a:rPr lang="en-US" dirty="0" smtClean="0"/>
              <a:t>LBL-</a:t>
            </a:r>
            <a:r>
              <a:rPr lang="en-US" dirty="0" err="1" smtClean="0"/>
              <a:t>Bevalac</a:t>
            </a:r>
            <a:r>
              <a:rPr lang="en-US" dirty="0" smtClean="0"/>
              <a:t> 1980s</a:t>
            </a:r>
          </a:p>
          <a:p>
            <a:pPr lvl="1"/>
            <a:r>
              <a:rPr lang="en-US" dirty="0" smtClean="0"/>
              <a:t>BNL-AGS/CERN-SPS 80s and 90s</a:t>
            </a:r>
          </a:p>
          <a:p>
            <a:pPr lvl="1"/>
            <a:r>
              <a:rPr lang="en-US" dirty="0" smtClean="0"/>
              <a:t>BNL-RHIC 2000 – 2025        </a:t>
            </a:r>
            <a:r>
              <a:rPr lang="en-US" dirty="0" smtClean="0">
                <a:solidFill>
                  <a:srgbClr val="800000"/>
                </a:solidFill>
              </a:rPr>
              <a:t>1</a:t>
            </a:r>
            <a:r>
              <a:rPr lang="en-US" baseline="30000" dirty="0" smtClean="0">
                <a:solidFill>
                  <a:srgbClr val="800000"/>
                </a:solidFill>
              </a:rPr>
              <a:t>st</a:t>
            </a:r>
            <a:r>
              <a:rPr lang="en-US" dirty="0" smtClean="0">
                <a:solidFill>
                  <a:srgbClr val="800000"/>
                </a:solidFill>
              </a:rPr>
              <a:t> Compelling Results</a:t>
            </a:r>
          </a:p>
          <a:p>
            <a:pPr lvl="1"/>
            <a:r>
              <a:rPr lang="en-US" dirty="0" smtClean="0"/>
              <a:t>CERN-LHC 2009 – 20??        </a:t>
            </a:r>
            <a:r>
              <a:rPr lang="en-US" dirty="0" smtClean="0">
                <a:solidFill>
                  <a:srgbClr val="800000"/>
                </a:solidFill>
              </a:rPr>
              <a:t>Flow and Jet Quenching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104900" y="4146550"/>
            <a:ext cx="2514600" cy="1600200"/>
            <a:chOff x="1920" y="816"/>
            <a:chExt cx="1584" cy="100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280" y="1032"/>
              <a:ext cx="648" cy="648"/>
            </a:xfrm>
            <a:prstGeom prst="ellipse">
              <a:avLst/>
            </a:prstGeom>
            <a:solidFill>
              <a:srgbClr val="FF0000">
                <a:alpha val="32156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496" y="1032"/>
              <a:ext cx="648" cy="648"/>
            </a:xfrm>
            <a:prstGeom prst="ellipse">
              <a:avLst/>
            </a:prstGeom>
            <a:solidFill>
              <a:srgbClr val="0000FF">
                <a:alpha val="3294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712" y="816"/>
              <a:ext cx="792" cy="504"/>
              <a:chOff x="2961" y="7384"/>
              <a:chExt cx="1980" cy="1260"/>
            </a:xfrm>
          </p:grpSpPr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 flipV="1">
                <a:off x="2961" y="738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 flipV="1">
                <a:off x="3141" y="7384"/>
                <a:ext cx="18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 flipV="1">
                <a:off x="3681" y="7744"/>
                <a:ext cx="72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 flipV="1">
                <a:off x="3681" y="8644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V="1">
                <a:off x="3681" y="8104"/>
                <a:ext cx="10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 flipV="1">
                <a:off x="3501" y="7564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V="1">
                <a:off x="3321" y="7384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 flipH="1">
              <a:off x="1920" y="816"/>
              <a:ext cx="792" cy="504"/>
              <a:chOff x="2961" y="7384"/>
              <a:chExt cx="1980" cy="1260"/>
            </a:xfrm>
          </p:grpSpPr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 flipV="1">
                <a:off x="2961" y="738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V="1">
                <a:off x="3141" y="7384"/>
                <a:ext cx="18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V="1">
                <a:off x="3681" y="7744"/>
                <a:ext cx="72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 flipV="1">
                <a:off x="3681" y="8644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 flipV="1">
                <a:off x="3681" y="8104"/>
                <a:ext cx="10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 flipV="1">
                <a:off x="3501" y="7564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 flipV="1">
                <a:off x="3321" y="7384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 flipH="1" flipV="1">
              <a:off x="1920" y="1320"/>
              <a:ext cx="792" cy="504"/>
              <a:chOff x="2961" y="7384"/>
              <a:chExt cx="1980" cy="1260"/>
            </a:xfrm>
          </p:grpSpPr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V="1">
                <a:off x="2961" y="7384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V="1">
                <a:off x="3141" y="7384"/>
                <a:ext cx="18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flipV="1">
                <a:off x="3681" y="7744"/>
                <a:ext cx="72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 flipV="1">
                <a:off x="3681" y="8644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V="1">
                <a:off x="3681" y="8104"/>
                <a:ext cx="10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 flipV="1">
                <a:off x="3501" y="7564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V="1">
                <a:off x="3321" y="7384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2784" y="1320"/>
              <a:ext cx="720" cy="504"/>
              <a:chOff x="2784" y="1320"/>
              <a:chExt cx="720" cy="504"/>
            </a:xfrm>
          </p:grpSpPr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>
                <a:off x="2784" y="1656"/>
                <a:ext cx="72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3000" y="1464"/>
                <a:ext cx="288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3000" y="1320"/>
                <a:ext cx="5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>
                <a:off x="3000" y="1392"/>
                <a:ext cx="43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37"/>
              <p:cNvSpPr>
                <a:spLocks noChangeShapeType="1"/>
              </p:cNvSpPr>
              <p:nvPr/>
            </p:nvSpPr>
            <p:spPr bwMode="auto">
              <a:xfrm>
                <a:off x="2928" y="1536"/>
                <a:ext cx="216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>
                <a:off x="2856" y="1608"/>
                <a:ext cx="144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5560160" y="3646914"/>
            <a:ext cx="20622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u="sng" dirty="0" smtClean="0"/>
              <a:t>Jets</a:t>
            </a:r>
          </a:p>
          <a:p>
            <a:pPr algn="ctr"/>
            <a:r>
              <a:rPr lang="en-US" u="sng" dirty="0" err="1" smtClean="0"/>
              <a:t>p</a:t>
            </a:r>
            <a:r>
              <a:rPr lang="en-US" u="sng" dirty="0" err="1"/>
              <a:t>+</a:t>
            </a:r>
            <a:r>
              <a:rPr lang="en-US" u="sng" dirty="0" err="1" smtClean="0"/>
              <a:t>p</a:t>
            </a:r>
            <a:r>
              <a:rPr lang="en-US" dirty="0"/>
              <a:t> </a:t>
            </a:r>
            <a:r>
              <a:rPr lang="en-US" i="1" dirty="0" smtClean="0"/>
              <a:t>vs.</a:t>
            </a:r>
            <a:r>
              <a:rPr lang="en-US" dirty="0" smtClean="0"/>
              <a:t> </a:t>
            </a:r>
            <a:r>
              <a:rPr lang="en-US" u="sng" dirty="0" err="1" smtClean="0"/>
              <a:t>Au+Au</a:t>
            </a:r>
            <a:endParaRPr lang="en-US" dirty="0"/>
          </a:p>
        </p:txBody>
      </p:sp>
      <p:sp>
        <p:nvSpPr>
          <p:cNvPr id="60" name="Oval 7"/>
          <p:cNvSpPr>
            <a:spLocks noChangeArrowheads="1"/>
          </p:cNvSpPr>
          <p:nvPr/>
        </p:nvSpPr>
        <p:spPr bwMode="auto">
          <a:xfrm>
            <a:off x="7569200" y="4672013"/>
            <a:ext cx="266700" cy="1028700"/>
          </a:xfrm>
          <a:prstGeom prst="ellipse">
            <a:avLst/>
          </a:prstGeom>
          <a:solidFill>
            <a:srgbClr val="BFBFBF">
              <a:alpha val="3294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Oval 40"/>
          <p:cNvSpPr>
            <a:spLocks noChangeArrowheads="1"/>
          </p:cNvSpPr>
          <p:nvPr/>
        </p:nvSpPr>
        <p:spPr bwMode="auto">
          <a:xfrm>
            <a:off x="8089900" y="4672013"/>
            <a:ext cx="266700" cy="1028700"/>
          </a:xfrm>
          <a:prstGeom prst="ellipse">
            <a:avLst/>
          </a:prstGeom>
          <a:solidFill>
            <a:schemeClr val="bg1">
              <a:lumMod val="75000"/>
              <a:alpha val="32941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41"/>
          <p:cNvSpPr>
            <a:spLocks/>
          </p:cNvSpPr>
          <p:nvPr/>
        </p:nvSpPr>
        <p:spPr bwMode="auto">
          <a:xfrm>
            <a:off x="7721600" y="4606926"/>
            <a:ext cx="495300" cy="52387"/>
          </a:xfrm>
          <a:custGeom>
            <a:avLst/>
            <a:gdLst>
              <a:gd name="T0" fmla="*/ 288 w 288"/>
              <a:gd name="T1" fmla="*/ 25 h 33"/>
              <a:gd name="T2" fmla="*/ 128 w 288"/>
              <a:gd name="T3" fmla="*/ 1 h 33"/>
              <a:gd name="T4" fmla="*/ 0 w 288"/>
              <a:gd name="T5" fmla="*/ 33 h 33"/>
              <a:gd name="T6" fmla="*/ 0 60000 65536"/>
              <a:gd name="T7" fmla="*/ 0 60000 65536"/>
              <a:gd name="T8" fmla="*/ 0 60000 65536"/>
              <a:gd name="T9" fmla="*/ 0 w 288"/>
              <a:gd name="T10" fmla="*/ 0 h 33"/>
              <a:gd name="T11" fmla="*/ 288 w 288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3">
                <a:moveTo>
                  <a:pt x="288" y="25"/>
                </a:moveTo>
                <a:cubicBezTo>
                  <a:pt x="232" y="12"/>
                  <a:pt x="176" y="0"/>
                  <a:pt x="128" y="1"/>
                </a:cubicBezTo>
                <a:cubicBezTo>
                  <a:pt x="80" y="2"/>
                  <a:pt x="40" y="17"/>
                  <a:pt x="0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42"/>
          <p:cNvSpPr>
            <a:spLocks/>
          </p:cNvSpPr>
          <p:nvPr/>
        </p:nvSpPr>
        <p:spPr bwMode="auto">
          <a:xfrm flipV="1">
            <a:off x="7708900" y="5686426"/>
            <a:ext cx="495300" cy="52387"/>
          </a:xfrm>
          <a:custGeom>
            <a:avLst/>
            <a:gdLst>
              <a:gd name="T0" fmla="*/ 288 w 288"/>
              <a:gd name="T1" fmla="*/ 25 h 33"/>
              <a:gd name="T2" fmla="*/ 128 w 288"/>
              <a:gd name="T3" fmla="*/ 1 h 33"/>
              <a:gd name="T4" fmla="*/ 0 w 288"/>
              <a:gd name="T5" fmla="*/ 33 h 33"/>
              <a:gd name="T6" fmla="*/ 0 60000 65536"/>
              <a:gd name="T7" fmla="*/ 0 60000 65536"/>
              <a:gd name="T8" fmla="*/ 0 60000 65536"/>
              <a:gd name="T9" fmla="*/ 0 w 288"/>
              <a:gd name="T10" fmla="*/ 0 h 33"/>
              <a:gd name="T11" fmla="*/ 288 w 288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3">
                <a:moveTo>
                  <a:pt x="288" y="25"/>
                </a:moveTo>
                <a:cubicBezTo>
                  <a:pt x="232" y="12"/>
                  <a:pt x="176" y="0"/>
                  <a:pt x="128" y="1"/>
                </a:cubicBezTo>
                <a:cubicBezTo>
                  <a:pt x="80" y="2"/>
                  <a:pt x="40" y="17"/>
                  <a:pt x="0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" name="Group 43"/>
          <p:cNvGrpSpPr>
            <a:grpSpLocks/>
          </p:cNvGrpSpPr>
          <p:nvPr/>
        </p:nvGrpSpPr>
        <p:grpSpPr bwMode="auto">
          <a:xfrm rot="-5400000">
            <a:off x="7543800" y="4265613"/>
            <a:ext cx="800100" cy="241300"/>
            <a:chOff x="4976" y="656"/>
            <a:chExt cx="504" cy="152"/>
          </a:xfrm>
        </p:grpSpPr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4992" y="656"/>
              <a:ext cx="224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5"/>
            <p:cNvSpPr>
              <a:spLocks noChangeShapeType="1"/>
            </p:cNvSpPr>
            <p:nvPr/>
          </p:nvSpPr>
          <p:spPr bwMode="auto">
            <a:xfrm flipV="1">
              <a:off x="4976" y="728"/>
              <a:ext cx="5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6"/>
            <p:cNvSpPr>
              <a:spLocks noChangeShapeType="1"/>
            </p:cNvSpPr>
            <p:nvPr/>
          </p:nvSpPr>
          <p:spPr bwMode="auto">
            <a:xfrm flipV="1">
              <a:off x="4976" y="688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>
              <a:off x="4992" y="736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>
              <a:off x="5008" y="744"/>
              <a:ext cx="232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49"/>
          <p:cNvGrpSpPr>
            <a:grpSpLocks/>
          </p:cNvGrpSpPr>
          <p:nvPr/>
        </p:nvGrpSpPr>
        <p:grpSpPr bwMode="auto">
          <a:xfrm rot="5400000" flipV="1">
            <a:off x="7772400" y="4862513"/>
            <a:ext cx="355600" cy="254000"/>
            <a:chOff x="4976" y="656"/>
            <a:chExt cx="504" cy="152"/>
          </a:xfrm>
        </p:grpSpPr>
        <p:sp>
          <p:nvSpPr>
            <p:cNvPr id="71" name="Line 50"/>
            <p:cNvSpPr>
              <a:spLocks noChangeShapeType="1"/>
            </p:cNvSpPr>
            <p:nvPr/>
          </p:nvSpPr>
          <p:spPr bwMode="auto">
            <a:xfrm flipV="1">
              <a:off x="4992" y="656"/>
              <a:ext cx="224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1"/>
            <p:cNvSpPr>
              <a:spLocks noChangeShapeType="1"/>
            </p:cNvSpPr>
            <p:nvPr/>
          </p:nvSpPr>
          <p:spPr bwMode="auto">
            <a:xfrm flipV="1">
              <a:off x="4976" y="728"/>
              <a:ext cx="5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2"/>
            <p:cNvSpPr>
              <a:spLocks noChangeShapeType="1"/>
            </p:cNvSpPr>
            <p:nvPr/>
          </p:nvSpPr>
          <p:spPr bwMode="auto">
            <a:xfrm flipV="1">
              <a:off x="4976" y="688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3"/>
            <p:cNvSpPr>
              <a:spLocks noChangeShapeType="1"/>
            </p:cNvSpPr>
            <p:nvPr/>
          </p:nvSpPr>
          <p:spPr bwMode="auto">
            <a:xfrm>
              <a:off x="4992" y="736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4"/>
            <p:cNvSpPr>
              <a:spLocks noChangeShapeType="1"/>
            </p:cNvSpPr>
            <p:nvPr/>
          </p:nvSpPr>
          <p:spPr bwMode="auto">
            <a:xfrm>
              <a:off x="5008" y="744"/>
              <a:ext cx="232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Oval 4"/>
          <p:cNvSpPr>
            <a:spLocks noChangeArrowheads="1"/>
          </p:cNvSpPr>
          <p:nvPr/>
        </p:nvSpPr>
        <p:spPr bwMode="auto">
          <a:xfrm>
            <a:off x="4965700" y="4931658"/>
            <a:ext cx="190500" cy="1905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5"/>
          <p:cNvSpPr>
            <a:spLocks noChangeArrowheads="1"/>
          </p:cNvSpPr>
          <p:nvPr/>
        </p:nvSpPr>
        <p:spPr bwMode="auto">
          <a:xfrm>
            <a:off x="5334000" y="4918958"/>
            <a:ext cx="190500" cy="1905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" name="Group 8"/>
          <p:cNvGrpSpPr>
            <a:grpSpLocks/>
          </p:cNvGrpSpPr>
          <p:nvPr/>
        </p:nvGrpSpPr>
        <p:grpSpPr bwMode="auto">
          <a:xfrm rot="-5400000">
            <a:off x="4826000" y="4474458"/>
            <a:ext cx="800100" cy="241300"/>
            <a:chOff x="4976" y="656"/>
            <a:chExt cx="504" cy="152"/>
          </a:xfrm>
        </p:grpSpPr>
        <p:sp>
          <p:nvSpPr>
            <p:cNvPr id="80" name="Line 9"/>
            <p:cNvSpPr>
              <a:spLocks noChangeShapeType="1"/>
            </p:cNvSpPr>
            <p:nvPr/>
          </p:nvSpPr>
          <p:spPr bwMode="auto">
            <a:xfrm flipV="1">
              <a:off x="4992" y="656"/>
              <a:ext cx="224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 flipV="1">
              <a:off x="4976" y="728"/>
              <a:ext cx="5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 flipV="1">
              <a:off x="4976" y="688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>
              <a:off x="4992" y="736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5008" y="744"/>
              <a:ext cx="232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Freeform 14"/>
          <p:cNvSpPr>
            <a:spLocks/>
          </p:cNvSpPr>
          <p:nvPr/>
        </p:nvSpPr>
        <p:spPr bwMode="auto">
          <a:xfrm>
            <a:off x="4991100" y="4879271"/>
            <a:ext cx="457200" cy="52387"/>
          </a:xfrm>
          <a:custGeom>
            <a:avLst/>
            <a:gdLst>
              <a:gd name="T0" fmla="*/ 288 w 288"/>
              <a:gd name="T1" fmla="*/ 25 h 33"/>
              <a:gd name="T2" fmla="*/ 128 w 288"/>
              <a:gd name="T3" fmla="*/ 1 h 33"/>
              <a:gd name="T4" fmla="*/ 0 w 288"/>
              <a:gd name="T5" fmla="*/ 33 h 33"/>
              <a:gd name="T6" fmla="*/ 0 60000 65536"/>
              <a:gd name="T7" fmla="*/ 0 60000 65536"/>
              <a:gd name="T8" fmla="*/ 0 60000 65536"/>
              <a:gd name="T9" fmla="*/ 0 w 288"/>
              <a:gd name="T10" fmla="*/ 0 h 33"/>
              <a:gd name="T11" fmla="*/ 288 w 288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3">
                <a:moveTo>
                  <a:pt x="288" y="25"/>
                </a:moveTo>
                <a:cubicBezTo>
                  <a:pt x="232" y="12"/>
                  <a:pt x="176" y="0"/>
                  <a:pt x="128" y="1"/>
                </a:cubicBezTo>
                <a:cubicBezTo>
                  <a:pt x="80" y="2"/>
                  <a:pt x="40" y="17"/>
                  <a:pt x="0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Freeform 15"/>
          <p:cNvSpPr>
            <a:spLocks/>
          </p:cNvSpPr>
          <p:nvPr/>
        </p:nvSpPr>
        <p:spPr bwMode="auto">
          <a:xfrm flipV="1">
            <a:off x="5003800" y="5095171"/>
            <a:ext cx="457200" cy="52387"/>
          </a:xfrm>
          <a:custGeom>
            <a:avLst/>
            <a:gdLst>
              <a:gd name="T0" fmla="*/ 288 w 288"/>
              <a:gd name="T1" fmla="*/ 25 h 33"/>
              <a:gd name="T2" fmla="*/ 128 w 288"/>
              <a:gd name="T3" fmla="*/ 1 h 33"/>
              <a:gd name="T4" fmla="*/ 0 w 288"/>
              <a:gd name="T5" fmla="*/ 33 h 33"/>
              <a:gd name="T6" fmla="*/ 0 60000 65536"/>
              <a:gd name="T7" fmla="*/ 0 60000 65536"/>
              <a:gd name="T8" fmla="*/ 0 60000 65536"/>
              <a:gd name="T9" fmla="*/ 0 w 288"/>
              <a:gd name="T10" fmla="*/ 0 h 33"/>
              <a:gd name="T11" fmla="*/ 288 w 288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3">
                <a:moveTo>
                  <a:pt x="288" y="25"/>
                </a:moveTo>
                <a:cubicBezTo>
                  <a:pt x="232" y="12"/>
                  <a:pt x="176" y="0"/>
                  <a:pt x="128" y="1"/>
                </a:cubicBezTo>
                <a:cubicBezTo>
                  <a:pt x="80" y="2"/>
                  <a:pt x="40" y="17"/>
                  <a:pt x="0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" name="Group 16"/>
          <p:cNvGrpSpPr>
            <a:grpSpLocks/>
          </p:cNvGrpSpPr>
          <p:nvPr/>
        </p:nvGrpSpPr>
        <p:grpSpPr bwMode="auto">
          <a:xfrm rot="5400000" flipV="1">
            <a:off x="4826000" y="5287258"/>
            <a:ext cx="800100" cy="241300"/>
            <a:chOff x="4976" y="656"/>
            <a:chExt cx="504" cy="152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4992" y="656"/>
              <a:ext cx="224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8"/>
            <p:cNvSpPr>
              <a:spLocks noChangeShapeType="1"/>
            </p:cNvSpPr>
            <p:nvPr/>
          </p:nvSpPr>
          <p:spPr bwMode="auto">
            <a:xfrm flipV="1">
              <a:off x="4976" y="728"/>
              <a:ext cx="5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9"/>
            <p:cNvSpPr>
              <a:spLocks noChangeShapeType="1"/>
            </p:cNvSpPr>
            <p:nvPr/>
          </p:nvSpPr>
          <p:spPr bwMode="auto">
            <a:xfrm flipV="1">
              <a:off x="4976" y="688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0"/>
            <p:cNvSpPr>
              <a:spLocks noChangeShapeType="1"/>
            </p:cNvSpPr>
            <p:nvPr/>
          </p:nvSpPr>
          <p:spPr bwMode="auto">
            <a:xfrm>
              <a:off x="4992" y="736"/>
              <a:ext cx="352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>
              <a:off x="5008" y="744"/>
              <a:ext cx="232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Right Brace 92"/>
          <p:cNvSpPr/>
          <p:nvPr/>
        </p:nvSpPr>
        <p:spPr>
          <a:xfrm>
            <a:off x="4089400" y="2819400"/>
            <a:ext cx="304800" cy="9271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409659" y="5902873"/>
            <a:ext cx="8386381" cy="46166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Both initial results are measurements of asymmetry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6" name="Text Box 56"/>
          <p:cNvSpPr txBox="1">
            <a:spLocks noChangeArrowheads="1"/>
          </p:cNvSpPr>
          <p:nvPr/>
        </p:nvSpPr>
        <p:spPr bwMode="auto">
          <a:xfrm>
            <a:off x="469900" y="3799185"/>
            <a:ext cx="825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u="sng" dirty="0" smtClean="0"/>
              <a:t>Flow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9800" y="1545096"/>
            <a:ext cx="257534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attempt at Bayesian Methods began in 2009.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77" grpId="0" animBg="1"/>
      <p:bldP spid="78" grpId="0" animBg="1"/>
      <p:bldP spid="85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Heavy 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3568700"/>
            <a:ext cx="8229600" cy="2825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Bulk properties (</a:t>
            </a:r>
            <a:r>
              <a:rPr lang="en-US" sz="2800" dirty="0" err="1" smtClean="0"/>
              <a:t>T,V,ρ,η</a:t>
            </a:r>
            <a:r>
              <a:rPr lang="en-US" sz="2800" dirty="0" smtClean="0"/>
              <a:t>/</a:t>
            </a:r>
            <a:r>
              <a:rPr lang="en-US" sz="2800" dirty="0" err="1" smtClean="0"/>
              <a:t>s,ξ</a:t>
            </a:r>
            <a:r>
              <a:rPr lang="en-US" sz="2800" dirty="0" smtClean="0"/>
              <a:t>) now constrained </a:t>
            </a:r>
            <a:r>
              <a:rPr lang="en-US" sz="2800" dirty="0" smtClean="0">
                <a:sym typeface="Wingdings"/>
              </a:rPr>
              <a:t> </a:t>
            </a:r>
            <a:endParaRPr lang="en-US" sz="2800" dirty="0" smtClean="0"/>
          </a:p>
          <a:p>
            <a:pPr lvl="1"/>
            <a:r>
              <a:rPr lang="en-US" smtClean="0"/>
              <a:t>previous talks </a:t>
            </a:r>
            <a:r>
              <a:rPr lang="en-US" dirty="0" smtClean="0"/>
              <a:t>by Scott, Steffen/Jonah</a:t>
            </a:r>
          </a:p>
          <a:p>
            <a:r>
              <a:rPr lang="en-US" sz="2800" dirty="0" smtClean="0"/>
              <a:t>Remaining questions require jets (&amp; heavy quarks)</a:t>
            </a:r>
          </a:p>
          <a:p>
            <a:pPr lvl="1"/>
            <a:r>
              <a:rPr lang="en-US" dirty="0" smtClean="0"/>
              <a:t>What are the (strongly interacting) constituents ?</a:t>
            </a:r>
          </a:p>
          <a:p>
            <a:pPr lvl="1"/>
            <a:r>
              <a:rPr lang="en-US" dirty="0"/>
              <a:t>How does the QGP form (thermalize)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heavy_ion_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248"/>
            <a:ext cx="9144000" cy="2398705"/>
          </a:xfrm>
          <a:prstGeom prst="rect">
            <a:avLst/>
          </a:prstGeom>
        </p:spPr>
      </p:pic>
      <p:pic>
        <p:nvPicPr>
          <p:cNvPr id="8" name="Picture 7" descr="Jonah_2016_Posterio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88" y="3263899"/>
            <a:ext cx="1317812" cy="1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9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ythia_fig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10561" r="9375" b="6385"/>
          <a:stretch/>
        </p:blipFill>
        <p:spPr>
          <a:xfrm>
            <a:off x="5369463" y="3620993"/>
            <a:ext cx="3641993" cy="319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Production in </a:t>
            </a:r>
            <a:r>
              <a:rPr lang="en-US" dirty="0" err="1" smtClean="0"/>
              <a:t>p+p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68291"/>
            <a:ext cx="8610600" cy="2837176"/>
          </a:xfrm>
        </p:spPr>
        <p:txBody>
          <a:bodyPr/>
          <a:lstStyle/>
          <a:p>
            <a:r>
              <a:rPr lang="en-US" dirty="0" smtClean="0"/>
              <a:t>Jets = highly collimated streams of produced by hard scattering of quarks/gluons</a:t>
            </a:r>
          </a:p>
          <a:p>
            <a:pPr lvl="1"/>
            <a:r>
              <a:rPr lang="en-US" sz="2400" dirty="0" smtClean="0"/>
              <a:t>jet production calculated precisely in perturbation theory</a:t>
            </a:r>
          </a:p>
          <a:p>
            <a:pPr lvl="1"/>
            <a:r>
              <a:rPr lang="en-US" sz="2400" dirty="0" smtClean="0"/>
              <a:t>fragmentation into particles (hadrons) modeled with PYTHIA Monte Carlo model of Lund String </a:t>
            </a:r>
            <a:r>
              <a:rPr lang="en-US" sz="2400" dirty="0" err="1" smtClean="0"/>
              <a:t>Fragementation</a:t>
            </a:r>
            <a:endParaRPr lang="en-US" sz="2400" dirty="0" smtClean="0"/>
          </a:p>
          <a:p>
            <a:pPr lvl="1"/>
            <a:r>
              <a:rPr lang="en-US" sz="2400" dirty="0" smtClean="0"/>
              <a:t>For our purpose, </a:t>
            </a:r>
            <a:r>
              <a:rPr lang="en-US" sz="2400" dirty="0" err="1" smtClean="0"/>
              <a:t>p+p</a:t>
            </a:r>
            <a:r>
              <a:rPr lang="en-US" sz="2400" dirty="0" smtClean="0"/>
              <a:t> jet models have </a:t>
            </a:r>
            <a:r>
              <a:rPr lang="en-US" sz="2400" i="1" dirty="0" smtClean="0">
                <a:solidFill>
                  <a:srgbClr val="800000"/>
                </a:solidFill>
              </a:rPr>
              <a:t>no tunable parameters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fig_cms_disp_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67" y="3868966"/>
            <a:ext cx="2540000" cy="2496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3338" y="3921530"/>
            <a:ext cx="126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1948" y="3918323"/>
            <a:ext cx="143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Pythia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16200000">
            <a:off x="484454" y="5289988"/>
            <a:ext cx="1217672" cy="1217672"/>
          </a:xfrm>
          <a:prstGeom prst="arc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4454" y="5619447"/>
            <a:ext cx="366611" cy="3121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20497" y="5946387"/>
            <a:ext cx="171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η</a:t>
            </a:r>
            <a:r>
              <a:rPr lang="en-US" b="1" dirty="0" smtClean="0"/>
              <a:t>=-½ln(tan(</a:t>
            </a:r>
            <a:r>
              <a:rPr lang="en-US" b="1" dirty="0" err="1" smtClean="0"/>
              <a:t>θ</a:t>
            </a:r>
            <a:r>
              <a:rPr lang="en-US" b="1" dirty="0" smtClean="0"/>
              <a:t>/2)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8892" y="5093578"/>
            <a:ext cx="34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068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04"/>
            <a:ext cx="8229600" cy="584558"/>
          </a:xfrm>
        </p:spPr>
        <p:txBody>
          <a:bodyPr/>
          <a:lstStyle/>
          <a:p>
            <a:r>
              <a:rPr lang="en-US" dirty="0" smtClean="0"/>
              <a:t>Analyzing Jets in </a:t>
            </a:r>
            <a:r>
              <a:rPr lang="en-US" dirty="0" err="1" smtClean="0"/>
              <a:t>p+p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0477"/>
            <a:ext cx="8229600" cy="3095710"/>
          </a:xfrm>
        </p:spPr>
        <p:txBody>
          <a:bodyPr/>
          <a:lstStyle/>
          <a:p>
            <a:r>
              <a:rPr lang="en-US" dirty="0" smtClean="0"/>
              <a:t>Experimentalists rely on jet-finding algorithms to identify and study jets</a:t>
            </a:r>
          </a:p>
          <a:p>
            <a:pPr lvl="1"/>
            <a:r>
              <a:rPr lang="en-US" dirty="0" smtClean="0"/>
              <a:t>particles are combined in pair-wise fashion for small values of (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ij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= [(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err="1" smtClean="0"/>
              <a:t>-y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+(</a:t>
            </a:r>
            <a:r>
              <a:rPr lang="en-US" dirty="0" err="1" smtClean="0"/>
              <a:t>ϕ</a:t>
            </a:r>
            <a:r>
              <a:rPr lang="en-US" baseline="-25000" dirty="0" err="1" smtClean="0"/>
              <a:t>i</a:t>
            </a:r>
            <a:r>
              <a:rPr lang="en-US" dirty="0" err="1" smtClean="0"/>
              <a:t>-ϕ</a:t>
            </a:r>
            <a:r>
              <a:rPr lang="en-US" baseline="-25000" dirty="0" err="1" smtClean="0"/>
              <a:t>j</a:t>
            </a:r>
            <a:r>
              <a:rPr lang="en-US" dirty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]/R</a:t>
            </a:r>
            <a:r>
              <a:rPr lang="en-US" baseline="30000" dirty="0" smtClean="0"/>
              <a:t>2</a:t>
            </a:r>
            <a:r>
              <a:rPr lang="en-US" dirty="0" smtClean="0"/>
              <a:t>, R=jet-cone radius</a:t>
            </a:r>
          </a:p>
          <a:p>
            <a:pPr lvl="1"/>
            <a:r>
              <a:rPr lang="en-US" dirty="0" smtClean="0"/>
              <a:t>jet-finding proceeds until all particles above specified momentum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within radius (R) are combined</a:t>
            </a:r>
          </a:p>
          <a:p>
            <a:pPr lvl="1"/>
            <a:r>
              <a:rPr lang="en-US" dirty="0" smtClean="0"/>
              <a:t>this works well for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e+e</a:t>
            </a:r>
            <a:r>
              <a:rPr lang="en-US" dirty="0" smtClean="0"/>
              <a:t>-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30-JUN-2016, INT Bayesian NP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LLNL-PRES-054603  R. Soltz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BFFB-4D2A-BC41-AD4E-4C318A5B2CB6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pythia_fig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10561" r="9375" b="6385"/>
          <a:stretch/>
        </p:blipFill>
        <p:spPr>
          <a:xfrm>
            <a:off x="94178" y="3804607"/>
            <a:ext cx="3129319" cy="2743200"/>
          </a:xfrm>
          <a:prstGeom prst="rect">
            <a:avLst/>
          </a:prstGeom>
        </p:spPr>
      </p:pic>
      <p:pic>
        <p:nvPicPr>
          <p:cNvPr id="9" name="Picture 8" descr="pythia_slowjet_fig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11754" r="9732" b="7100"/>
          <a:stretch/>
        </p:blipFill>
        <p:spPr>
          <a:xfrm>
            <a:off x="5721726" y="3804607"/>
            <a:ext cx="3183144" cy="274008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459172" y="4884074"/>
            <a:ext cx="1935230" cy="4582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jet finder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1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1129</Words>
  <Application>Microsoft Office PowerPoint</Application>
  <PresentationFormat>On-screen Show (4:3)</PresentationFormat>
  <Paragraphs>213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Times</vt:lpstr>
      <vt:lpstr>Wingdings</vt:lpstr>
      <vt:lpstr>Office Theme</vt:lpstr>
      <vt:lpstr>Bayesian Methods for Finding Jets in Heavy Ion Collisions</vt:lpstr>
      <vt:lpstr>Outline</vt:lpstr>
      <vt:lpstr>Why are we here (at the INT) ?</vt:lpstr>
      <vt:lpstr>Quark Gluon Plasma (QGP) Phase Diagram</vt:lpstr>
      <vt:lpstr>Digression </vt:lpstr>
      <vt:lpstr>Relativistic Heavy Ion Collision History</vt:lpstr>
      <vt:lpstr>The Heavy Ion Model</vt:lpstr>
      <vt:lpstr>Jet Production in p+p collisions</vt:lpstr>
      <vt:lpstr>Analyzing Jets in p+p collisions</vt:lpstr>
      <vt:lpstr>Jets fragmentation in vacuum and QGP</vt:lpstr>
      <vt:lpstr>Jets in Heavy Ion Collisions</vt:lpstr>
      <vt:lpstr>My goals for this workshop (and beyond)</vt:lpstr>
      <vt:lpstr>Develop simple model to test idea</vt:lpstr>
      <vt:lpstr>Heavy Ion Backgrounds with TRENTO</vt:lpstr>
      <vt:lpstr>TRENTO Multiplicity Study</vt:lpstr>
      <vt:lpstr>TRENTO with Flow and Jet-Finder</vt:lpstr>
      <vt:lpstr>Bayesian Formulation</vt:lpstr>
      <vt:lpstr>Figure for discussion</vt:lpstr>
      <vt:lpstr>Another figure for discussion</vt:lpstr>
      <vt:lpstr>Questions</vt:lpstr>
      <vt:lpstr>JETSCAPE Collaboration (2016-2020)</vt:lpstr>
    </vt:vector>
  </TitlesOfParts>
  <Company>LLNL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Soltz Ron</dc:creator>
  <cp:lastModifiedBy>Cheryl A. McDaniel</cp:lastModifiedBy>
  <cp:revision>77</cp:revision>
  <dcterms:created xsi:type="dcterms:W3CDTF">2016-04-27T14:08:48Z</dcterms:created>
  <dcterms:modified xsi:type="dcterms:W3CDTF">2016-07-01T15:32:34Z</dcterms:modified>
</cp:coreProperties>
</file>