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emf" ContentType="image/x-emf"/>
  <Default Extension="mp4" ContentType="video/mp4"/>
  <Default Extension="rels" ContentType="application/vnd.openxmlformats-package.relationships+xml"/>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49"/>
  </p:notesMasterIdLst>
  <p:handoutMasterIdLst>
    <p:handoutMasterId r:id="rId50"/>
  </p:handoutMasterIdLst>
  <p:sldIdLst>
    <p:sldId id="508" r:id="rId2"/>
    <p:sldId id="587" r:id="rId3"/>
    <p:sldId id="676" r:id="rId4"/>
    <p:sldId id="589" r:id="rId5"/>
    <p:sldId id="590" r:id="rId6"/>
    <p:sldId id="592" r:id="rId7"/>
    <p:sldId id="389" r:id="rId8"/>
    <p:sldId id="526" r:id="rId9"/>
    <p:sldId id="525" r:id="rId10"/>
    <p:sldId id="533" r:id="rId11"/>
    <p:sldId id="659" r:id="rId12"/>
    <p:sldId id="524" r:id="rId13"/>
    <p:sldId id="617" r:id="rId14"/>
    <p:sldId id="477" r:id="rId15"/>
    <p:sldId id="523" r:id="rId16"/>
    <p:sldId id="593" r:id="rId17"/>
    <p:sldId id="513" r:id="rId18"/>
    <p:sldId id="682" r:id="rId19"/>
    <p:sldId id="598" r:id="rId20"/>
    <p:sldId id="614" r:id="rId21"/>
    <p:sldId id="689" r:id="rId22"/>
    <p:sldId id="606" r:id="rId23"/>
    <p:sldId id="671" r:id="rId24"/>
    <p:sldId id="686" r:id="rId25"/>
    <p:sldId id="683" r:id="rId26"/>
    <p:sldId id="684" r:id="rId27"/>
    <p:sldId id="685" r:id="rId28"/>
    <p:sldId id="607" r:id="rId29"/>
    <p:sldId id="608" r:id="rId30"/>
    <p:sldId id="609" r:id="rId31"/>
    <p:sldId id="680" r:id="rId32"/>
    <p:sldId id="688" r:id="rId33"/>
    <p:sldId id="687" r:id="rId34"/>
    <p:sldId id="603" r:id="rId35"/>
    <p:sldId id="604" r:id="rId36"/>
    <p:sldId id="605" r:id="rId37"/>
    <p:sldId id="652" r:id="rId38"/>
    <p:sldId id="672" r:id="rId39"/>
    <p:sldId id="673" r:id="rId40"/>
    <p:sldId id="674" r:id="rId41"/>
    <p:sldId id="675" r:id="rId42"/>
    <p:sldId id="690" r:id="rId43"/>
    <p:sldId id="677" r:id="rId44"/>
    <p:sldId id="678" r:id="rId45"/>
    <p:sldId id="679" r:id="rId46"/>
    <p:sldId id="669" r:id="rId47"/>
    <p:sldId id="610"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12"/>
    <p:restoredTop sz="91436" autoAdjust="0"/>
  </p:normalViewPr>
  <p:slideViewPr>
    <p:cSldViewPr snapToGrid="0">
      <p:cViewPr>
        <p:scale>
          <a:sx n="133" d="100"/>
          <a:sy n="133" d="100"/>
        </p:scale>
        <p:origin x="688" y="-5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 Id="rId2"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1" Type="http://schemas.openxmlformats.org/officeDocument/2006/relationships/image" Target="../media/image55.emf"/><Relationship Id="rId2" Type="http://schemas.openxmlformats.org/officeDocument/2006/relationships/image" Target="../media/image5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5" Type="http://schemas.openxmlformats.org/officeDocument/2006/relationships/image" Target="../media/image64.emf"/><Relationship Id="rId1" Type="http://schemas.openxmlformats.org/officeDocument/2006/relationships/image" Target="../media/image60.emf"/><Relationship Id="rId2" Type="http://schemas.openxmlformats.org/officeDocument/2006/relationships/image" Target="../media/image61.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5" Type="http://schemas.openxmlformats.org/officeDocument/2006/relationships/image" Target="../media/image69.emf"/><Relationship Id="rId1" Type="http://schemas.openxmlformats.org/officeDocument/2006/relationships/image" Target="../media/image65.emf"/><Relationship Id="rId2"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1" Type="http://schemas.openxmlformats.org/officeDocument/2006/relationships/image" Target="../media/image70.emf"/><Relationship Id="rId2" Type="http://schemas.openxmlformats.org/officeDocument/2006/relationships/image" Target="../media/image71.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5" Type="http://schemas.openxmlformats.org/officeDocument/2006/relationships/image" Target="../media/image69.emf"/><Relationship Id="rId6" Type="http://schemas.openxmlformats.org/officeDocument/2006/relationships/image" Target="../media/image75.emf"/><Relationship Id="rId1" Type="http://schemas.openxmlformats.org/officeDocument/2006/relationships/image" Target="../media/image65.emf"/><Relationship Id="rId2" Type="http://schemas.openxmlformats.org/officeDocument/2006/relationships/image" Target="../media/image6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1" Type="http://schemas.openxmlformats.org/officeDocument/2006/relationships/image" Target="../media/image79.emf"/><Relationship Id="rId2" Type="http://schemas.openxmlformats.org/officeDocument/2006/relationships/image" Target="../media/image8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image" Target="../media/image5.emf"/><Relationship Id="rId2"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1" Type="http://schemas.openxmlformats.org/officeDocument/2006/relationships/image" Target="../media/image87.emf"/><Relationship Id="rId2" Type="http://schemas.openxmlformats.org/officeDocument/2006/relationships/image" Target="../media/image88.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emf"/><Relationship Id="rId5" Type="http://schemas.openxmlformats.org/officeDocument/2006/relationships/image" Target="../media/image99.emf"/><Relationship Id="rId6" Type="http://schemas.openxmlformats.org/officeDocument/2006/relationships/image" Target="../media/image100.emf"/><Relationship Id="rId7" Type="http://schemas.openxmlformats.org/officeDocument/2006/relationships/image" Target="../media/image101.emf"/><Relationship Id="rId1" Type="http://schemas.openxmlformats.org/officeDocument/2006/relationships/image" Target="../media/image95.emf"/><Relationship Id="rId2" Type="http://schemas.openxmlformats.org/officeDocument/2006/relationships/image" Target="../media/image96.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5.emf"/><Relationship Id="rId1" Type="http://schemas.openxmlformats.org/officeDocument/2006/relationships/image" Target="../media/image102.emf"/><Relationship Id="rId2" Type="http://schemas.openxmlformats.org/officeDocument/2006/relationships/image" Target="../media/image10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4.emf"/><Relationship Id="rId2" Type="http://schemas.openxmlformats.org/officeDocument/2006/relationships/image" Target="../media/image125.emf"/><Relationship Id="rId3" Type="http://schemas.openxmlformats.org/officeDocument/2006/relationships/image" Target="../media/image7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9.emf"/><Relationship Id="rId2" Type="http://schemas.openxmlformats.org/officeDocument/2006/relationships/image" Target="../media/image130.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1" Type="http://schemas.openxmlformats.org/officeDocument/2006/relationships/image" Target="../media/image13.emf"/><Relationship Id="rId2"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image" Target="../media/image25.emf"/><Relationship Id="rId2"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1" Type="http://schemas.openxmlformats.org/officeDocument/2006/relationships/image" Target="../media/image30.emf"/><Relationship Id="rId2"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image" Target="../media/image50.emf"/><Relationship Id="rId2"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image" Target="../media/image50.emf"/><Relationship Id="rId2"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1B6137-08B8-6B44-825A-369A0A04651B}" type="datetime1">
              <a:rPr lang="en-US" smtClean="0"/>
              <a:t>5/27/16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238738-CCAE-CB42-B9CE-7D4ADC737EF1}" type="slidenum">
              <a:rPr lang="en-US" smtClean="0"/>
              <a:t>‹#›</a:t>
            </a:fld>
            <a:endParaRPr lang="en-US"/>
          </a:p>
        </p:txBody>
      </p:sp>
    </p:spTree>
    <p:extLst>
      <p:ext uri="{BB962C8B-B14F-4D97-AF65-F5344CB8AC3E}">
        <p14:creationId xmlns:p14="http://schemas.microsoft.com/office/powerpoint/2010/main" val="3260616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304121-5EED-3242-B8A9-8960A72F0541}" type="datetime1">
              <a:rPr lang="en-US" smtClean="0"/>
              <a:t>5/27/16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14A986-0BA2-2B46-A703-72A1F09AEA79}" type="slidenum">
              <a:rPr lang="en-US" smtClean="0"/>
              <a:t>‹#›</a:t>
            </a:fld>
            <a:endParaRPr lang="en-US"/>
          </a:p>
        </p:txBody>
      </p:sp>
    </p:spTree>
    <p:extLst>
      <p:ext uri="{BB962C8B-B14F-4D97-AF65-F5344CB8AC3E}">
        <p14:creationId xmlns:p14="http://schemas.microsoft.com/office/powerpoint/2010/main" val="10632451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1</a:t>
            </a:fld>
            <a:endParaRPr lang="en-US"/>
          </a:p>
        </p:txBody>
      </p:sp>
    </p:spTree>
    <p:extLst>
      <p:ext uri="{BB962C8B-B14F-4D97-AF65-F5344CB8AC3E}">
        <p14:creationId xmlns:p14="http://schemas.microsoft.com/office/powerpoint/2010/main" val="428990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Plot shows transition rates between two energy</a:t>
            </a:r>
            <a:r>
              <a:rPr lang="en-US" baseline="0" dirty="0" smtClean="0"/>
              <a:t> </a:t>
            </a:r>
            <a:r>
              <a:rPr lang="en-US" baseline="0" dirty="0" err="1" smtClean="0"/>
              <a:t>eigen</a:t>
            </a:r>
            <a:r>
              <a:rPr lang="en-US" baseline="0" dirty="0" smtClean="0"/>
              <a:t> states (</a:t>
            </a:r>
            <a:r>
              <a:rPr lang="en-US" baseline="0" dirty="0" err="1" smtClean="0"/>
              <a:t>E_i</a:t>
            </a:r>
            <a:r>
              <a:rPr lang="en-US" baseline="0" dirty="0" smtClean="0"/>
              <a:t>=</a:t>
            </a:r>
            <a:r>
              <a:rPr lang="en-US" sz="1200" kern="1200" dirty="0" smtClean="0">
                <a:solidFill>
                  <a:schemeClr val="tx1"/>
                </a:solidFill>
                <a:effectLst/>
                <a:latin typeface="+mn-lt"/>
                <a:ea typeface="+mn-ea"/>
                <a:cs typeface="+mn-cs"/>
              </a:rPr>
              <a:t>0.0648 </a:t>
            </a:r>
            <a:r>
              <a:rPr lang="en-US" sz="1200" kern="1200" dirty="0" err="1" smtClean="0">
                <a:solidFill>
                  <a:schemeClr val="tx1"/>
                </a:solidFill>
                <a:effectLst/>
                <a:latin typeface="+mn-lt"/>
                <a:ea typeface="+mn-ea"/>
                <a:cs typeface="+mn-cs"/>
              </a:rPr>
              <a:t>GeV</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E_f</a:t>
            </a:r>
            <a:r>
              <a:rPr lang="en-US" sz="1200" kern="1200" dirty="0" smtClean="0">
                <a:solidFill>
                  <a:schemeClr val="tx1"/>
                </a:solidFill>
                <a:effectLst/>
                <a:latin typeface="+mn-lt"/>
                <a:ea typeface="+mn-ea"/>
                <a:cs typeface="+mn-cs"/>
              </a:rPr>
              <a:t>=1.886 </a:t>
            </a:r>
            <a:r>
              <a:rPr lang="en-US" dirty="0" err="1" smtClean="0"/>
              <a:t>GeV</a:t>
            </a:r>
            <a:r>
              <a:rPr lang="en-US" baseline="0" dirty="0" smtClean="0"/>
              <a:t>) of electron enters </a:t>
            </a:r>
            <a:r>
              <a:rPr lang="en-US" baseline="0" dirty="0" err="1" smtClean="0"/>
              <a:t>e.m</a:t>
            </a:r>
            <a:r>
              <a:rPr lang="en-US" baseline="0" dirty="0" smtClean="0"/>
              <a:t>. fields at t=0 and exit the </a:t>
            </a:r>
            <a:r>
              <a:rPr lang="en-US" baseline="0" dirty="0" err="1" smtClean="0"/>
              <a:t>e.m</a:t>
            </a:r>
            <a:r>
              <a:rPr lang="en-US" baseline="0" dirty="0" smtClean="0"/>
              <a:t>. fields at t=T. The </a:t>
            </a:r>
            <a:r>
              <a:rPr lang="en-US" baseline="0" dirty="0" err="1" smtClean="0"/>
              <a:t>e.m</a:t>
            </a:r>
            <a:r>
              <a:rPr lang="en-US" baseline="0" dirty="0" smtClean="0"/>
              <a:t>. fields are generated by a gold nucleus moving along z axis with rapidity y \</a:t>
            </a:r>
            <a:r>
              <a:rPr lang="en-US" baseline="0" dirty="0" err="1" smtClean="0"/>
              <a:t>approx</a:t>
            </a:r>
            <a:r>
              <a:rPr lang="en-US" baseline="0" dirty="0" smtClean="0"/>
              <a:t> 5.3. The </a:t>
            </a:r>
            <a:r>
              <a:rPr lang="en-US" baseline="0" dirty="0" err="1" smtClean="0"/>
              <a:t>eigen</a:t>
            </a:r>
            <a:r>
              <a:rPr lang="en-US" baseline="0" dirty="0" smtClean="0"/>
              <a:t> energy of electron is obtained by </a:t>
            </a:r>
            <a:r>
              <a:rPr lang="en-US" baseline="0" dirty="0" err="1" smtClean="0"/>
              <a:t>diagonalization</a:t>
            </a:r>
            <a:r>
              <a:rPr lang="en-US" baseline="0" dirty="0" smtClean="0"/>
              <a:t> the BLFQ basis using parameters given above. </a:t>
            </a:r>
            <a:r>
              <a:rPr lang="en-US" baseline="0" dirty="0" err="1" smtClean="0"/>
              <a:t>Nmax</a:t>
            </a:r>
            <a:r>
              <a:rPr lang="en-US" baseline="0" dirty="0" smtClean="0"/>
              <a:t>=30, K=30, b=1000 </a:t>
            </a:r>
            <a:r>
              <a:rPr lang="en-US" baseline="0" dirty="0" err="1" smtClean="0"/>
              <a:t>m_e</a:t>
            </a:r>
            <a:r>
              <a:rPr lang="en-US" baseline="0" dirty="0" smtClean="0"/>
              <a:t>, L=10 </a:t>
            </a:r>
            <a:r>
              <a:rPr lang="en-US" baseline="0" dirty="0" err="1" smtClean="0"/>
              <a:t>GeV</a:t>
            </a:r>
            <a:r>
              <a:rPr lang="en-US" baseline="0" dirty="0" smtClean="0"/>
              <a:t>^{-1}.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could conclude that </a:t>
            </a:r>
            <a:r>
              <a:rPr lang="en-US" baseline="0" dirty="0" err="1" smtClean="0"/>
              <a:t>tBLFQ</a:t>
            </a:r>
            <a:r>
              <a:rPr lang="en-US" baseline="0" dirty="0" smtClean="0"/>
              <a:t> calculation agrees with LFPT calculation when the coupling between fields and electron is small. And the </a:t>
            </a:r>
            <a:r>
              <a:rPr lang="en-US" altLang="zh-CN" baseline="0" dirty="0" smtClean="0"/>
              <a:t>higher order effects are significant for the case of heavy nucleus, which are included by </a:t>
            </a:r>
            <a:r>
              <a:rPr lang="en-US" altLang="zh-CN" baseline="0" dirty="0" err="1" smtClean="0"/>
              <a:t>tBLFQ</a:t>
            </a:r>
            <a:r>
              <a:rPr lang="en-US" altLang="zh-CN" baseline="0" dirty="0" smtClean="0"/>
              <a:t> formalism.</a:t>
            </a:r>
            <a:endParaRPr lang="en-US" dirty="0"/>
          </a:p>
        </p:txBody>
      </p:sp>
      <p:sp>
        <p:nvSpPr>
          <p:cNvPr id="4" name="Slide Number Placeholder 3"/>
          <p:cNvSpPr>
            <a:spLocks noGrp="1"/>
          </p:cNvSpPr>
          <p:nvPr>
            <p:ph type="sldNum" sz="quarter" idx="10"/>
          </p:nvPr>
        </p:nvSpPr>
        <p:spPr/>
        <p:txBody>
          <a:bodyPr/>
          <a:lstStyle/>
          <a:p>
            <a:fld id="{08826927-DCD8-3946-8E9E-0196DE2DB922}" type="slidenum">
              <a:rPr lang="en-US" smtClean="0"/>
              <a:t>38</a:t>
            </a:fld>
            <a:endParaRPr lang="en-US"/>
          </a:p>
        </p:txBody>
      </p:sp>
    </p:spTree>
    <p:extLst>
      <p:ext uri="{BB962C8B-B14F-4D97-AF65-F5344CB8AC3E}">
        <p14:creationId xmlns:p14="http://schemas.microsoft.com/office/powerpoint/2010/main" val="64930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shows snap shots of the transverse momentum distribution of</a:t>
            </a:r>
            <a:r>
              <a:rPr lang="en-US" baseline="0" dirty="0" smtClean="0"/>
              <a:t> electron evolving in </a:t>
            </a:r>
            <a:r>
              <a:rPr lang="en-US" baseline="0" dirty="0" err="1" smtClean="0"/>
              <a:t>e.m</a:t>
            </a:r>
            <a:r>
              <a:rPr lang="en-US" baseline="0" dirty="0" smtClean="0"/>
              <a:t>. fields generated by a gold nucleus moving along z axis with rapidity y \</a:t>
            </a:r>
            <a:r>
              <a:rPr lang="en-US" baseline="0" dirty="0" err="1" smtClean="0"/>
              <a:t>approx</a:t>
            </a:r>
            <a:r>
              <a:rPr lang="en-US" baseline="0" dirty="0" smtClean="0"/>
              <a:t> 5.3. Initially the transverse momentum in BLFQ basis, k=1/2, n=m=0, </a:t>
            </a:r>
            <a:r>
              <a:rPr lang="en-US" baseline="0" dirty="0" err="1" smtClean="0"/>
              <a:t>helicity</a:t>
            </a:r>
            <a:r>
              <a:rPr lang="en-US" baseline="0" dirty="0" smtClean="0"/>
              <a:t> \lambda=1/2. After exposed to the fields for ~10 </a:t>
            </a:r>
            <a:r>
              <a:rPr lang="en-US" baseline="0" dirty="0" err="1" smtClean="0"/>
              <a:t>fm</a:t>
            </a:r>
            <a:r>
              <a:rPr lang="en-US" baseline="0" dirty="0" smtClean="0"/>
              <a:t>/c, the peak depleted by about 30% according to </a:t>
            </a:r>
            <a:r>
              <a:rPr lang="en-US" baseline="0" dirty="0" err="1" smtClean="0"/>
              <a:t>tBLFQ</a:t>
            </a:r>
            <a:r>
              <a:rPr lang="en-US" baseline="0" dirty="0" smtClean="0"/>
              <a:t> calculation, which is sizable modification. We also notice </a:t>
            </a:r>
            <a:r>
              <a:rPr lang="en-US" baseline="0" dirty="0" err="1" smtClean="0"/>
              <a:t>tBLFQ</a:t>
            </a:r>
            <a:r>
              <a:rPr lang="en-US" baseline="0" dirty="0" smtClean="0"/>
              <a:t> calculation lies between LO and NLO LFPT calculation. </a:t>
            </a:r>
            <a:endParaRPr lang="en-US" dirty="0"/>
          </a:p>
        </p:txBody>
      </p:sp>
      <p:sp>
        <p:nvSpPr>
          <p:cNvPr id="4" name="Slide Number Placeholder 3"/>
          <p:cNvSpPr>
            <a:spLocks noGrp="1"/>
          </p:cNvSpPr>
          <p:nvPr>
            <p:ph type="sldNum" sz="quarter" idx="10"/>
          </p:nvPr>
        </p:nvSpPr>
        <p:spPr/>
        <p:txBody>
          <a:bodyPr/>
          <a:lstStyle/>
          <a:p>
            <a:fld id="{08826927-DCD8-3946-8E9E-0196DE2DB922}" type="slidenum">
              <a:rPr lang="en-US" smtClean="0"/>
              <a:t>39</a:t>
            </a:fld>
            <a:endParaRPr lang="en-US"/>
          </a:p>
        </p:txBody>
      </p:sp>
    </p:spTree>
    <p:extLst>
      <p:ext uri="{BB962C8B-B14F-4D97-AF65-F5344CB8AC3E}">
        <p14:creationId xmlns:p14="http://schemas.microsoft.com/office/powerpoint/2010/main" val="470537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Plot shows snap shots of the longitudinal momentum distribution of</a:t>
            </a:r>
            <a:r>
              <a:rPr lang="en-US" baseline="0" dirty="0" smtClean="0"/>
              <a:t> electron evolving in </a:t>
            </a:r>
            <a:r>
              <a:rPr lang="en-US" baseline="0" dirty="0" err="1" smtClean="0"/>
              <a:t>e.m</a:t>
            </a:r>
            <a:r>
              <a:rPr lang="en-US" baseline="0" dirty="0" smtClean="0"/>
              <a:t>. fields generated by a gold nucleus moving along z axis with rapidity y \</a:t>
            </a:r>
            <a:r>
              <a:rPr lang="en-US" baseline="0" dirty="0" err="1" smtClean="0"/>
              <a:t>approx</a:t>
            </a:r>
            <a:r>
              <a:rPr lang="en-US" baseline="0" dirty="0" smtClean="0"/>
              <a:t> 5.3. Initially the transverse momentum in BLFQ basis, k=1/2, n=m=0, </a:t>
            </a:r>
            <a:r>
              <a:rPr lang="en-US" baseline="0" dirty="0" err="1" smtClean="0"/>
              <a:t>helicity</a:t>
            </a:r>
            <a:r>
              <a:rPr lang="en-US" baseline="0" dirty="0" smtClean="0"/>
              <a:t> \lambda=1/2. After expose to the fields for ~10 </a:t>
            </a:r>
            <a:r>
              <a:rPr lang="en-US" baseline="0" dirty="0" err="1" smtClean="0"/>
              <a:t>fm</a:t>
            </a:r>
            <a:r>
              <a:rPr lang="en-US" baseline="0" dirty="0" smtClean="0"/>
              <a:t>/c, the probability that the electron stays at initial longitudinal momentum is roughly 70%, according to </a:t>
            </a:r>
            <a:r>
              <a:rPr lang="en-US" baseline="0" dirty="0" err="1" smtClean="0"/>
              <a:t>tBLFQ</a:t>
            </a:r>
            <a:r>
              <a:rPr lang="en-US" baseline="0" dirty="0" smtClean="0"/>
              <a:t> calculation. Again, we also notice </a:t>
            </a:r>
            <a:r>
              <a:rPr lang="en-US" baseline="0" dirty="0" err="1" smtClean="0"/>
              <a:t>tBLFQ</a:t>
            </a:r>
            <a:r>
              <a:rPr lang="en-US" baseline="0" dirty="0" smtClean="0"/>
              <a:t> calculation lies between LO and NLO LFPT calculation. Only 5 out of 30 longitudinal momentum are shown.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Bars on markers indicates the fact that the discretized treatment of longitudinal momentum. Not necessarily the actually bins. </a:t>
            </a:r>
            <a:endParaRPr lang="en-US" dirty="0" smtClean="0"/>
          </a:p>
          <a:p>
            <a:endParaRPr lang="en-US" dirty="0"/>
          </a:p>
        </p:txBody>
      </p:sp>
      <p:sp>
        <p:nvSpPr>
          <p:cNvPr id="4" name="Slide Number Placeholder 3"/>
          <p:cNvSpPr>
            <a:spLocks noGrp="1"/>
          </p:cNvSpPr>
          <p:nvPr>
            <p:ph type="sldNum" sz="quarter" idx="10"/>
          </p:nvPr>
        </p:nvSpPr>
        <p:spPr/>
        <p:txBody>
          <a:bodyPr/>
          <a:lstStyle/>
          <a:p>
            <a:fld id="{08826927-DCD8-3946-8E9E-0196DE2DB922}" type="slidenum">
              <a:rPr lang="en-US" smtClean="0"/>
              <a:t>40</a:t>
            </a:fld>
            <a:endParaRPr lang="en-US"/>
          </a:p>
        </p:txBody>
      </p:sp>
    </p:spTree>
    <p:extLst>
      <p:ext uri="{BB962C8B-B14F-4D97-AF65-F5344CB8AC3E}">
        <p14:creationId xmlns:p14="http://schemas.microsoft.com/office/powerpoint/2010/main" val="33894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shows</a:t>
            </a:r>
            <a:r>
              <a:rPr lang="en-US" baseline="0" dirty="0" smtClean="0"/>
              <a:t> evolution</a:t>
            </a:r>
            <a:r>
              <a:rPr lang="en-US" dirty="0" smtClean="0"/>
              <a:t> of the </a:t>
            </a:r>
            <a:r>
              <a:rPr lang="en-US" dirty="0" err="1" smtClean="0"/>
              <a:t>helicity</a:t>
            </a:r>
            <a:r>
              <a:rPr lang="en-US" dirty="0" smtClean="0"/>
              <a:t> configuration of</a:t>
            </a:r>
            <a:r>
              <a:rPr lang="en-US" baseline="0" dirty="0" smtClean="0"/>
              <a:t> electron evolving in </a:t>
            </a:r>
            <a:r>
              <a:rPr lang="en-US" baseline="0" dirty="0" err="1" smtClean="0"/>
              <a:t>e.m</a:t>
            </a:r>
            <a:r>
              <a:rPr lang="en-US" baseline="0" dirty="0" smtClean="0"/>
              <a:t>. fields generated by a gold nucleus moving along z axis with rapidity y \</a:t>
            </a:r>
            <a:r>
              <a:rPr lang="en-US" baseline="0" dirty="0" err="1" smtClean="0"/>
              <a:t>approx</a:t>
            </a:r>
            <a:r>
              <a:rPr lang="en-US" baseline="0" dirty="0" smtClean="0"/>
              <a:t> 5.3. Initially the transverse momentum in BLFQ basis, k=1/2, n=m=0, </a:t>
            </a:r>
            <a:r>
              <a:rPr lang="en-US" baseline="0" dirty="0" err="1" smtClean="0"/>
              <a:t>helicity</a:t>
            </a:r>
            <a:r>
              <a:rPr lang="en-US" baseline="0" dirty="0" smtClean="0"/>
              <a:t> \lambda=-1/2. </a:t>
            </a:r>
            <a:endParaRPr lang="en-US" dirty="0"/>
          </a:p>
        </p:txBody>
      </p:sp>
      <p:sp>
        <p:nvSpPr>
          <p:cNvPr id="4" name="Slide Number Placeholder 3"/>
          <p:cNvSpPr>
            <a:spLocks noGrp="1"/>
          </p:cNvSpPr>
          <p:nvPr>
            <p:ph type="sldNum" sz="quarter" idx="10"/>
          </p:nvPr>
        </p:nvSpPr>
        <p:spPr/>
        <p:txBody>
          <a:bodyPr/>
          <a:lstStyle/>
          <a:p>
            <a:fld id="{08826927-DCD8-3946-8E9E-0196DE2DB922}" type="slidenum">
              <a:rPr lang="en-US" smtClean="0"/>
              <a:t>41</a:t>
            </a:fld>
            <a:endParaRPr lang="en-US"/>
          </a:p>
        </p:txBody>
      </p:sp>
    </p:spTree>
    <p:extLst>
      <p:ext uri="{BB962C8B-B14F-4D97-AF65-F5344CB8AC3E}">
        <p14:creationId xmlns:p14="http://schemas.microsoft.com/office/powerpoint/2010/main" val="5989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approach I am introducing today is based on the Light-front</a:t>
            </a:r>
            <a:r>
              <a:rPr lang="en-US" baseline="0" dirty="0" smtClean="0"/>
              <a:t> field theory. Its basic idea is to solve the Schrodinger equation numerically for the quantum field. The difference from the traditional equal time formalism is that we redefine our light-front time to be the linear combination of the regular time and one of the spatial direction, usually we choose z direction. In the traditional equal time formalism we specify the initial state on a equal time plane and the </a:t>
            </a:r>
            <a:r>
              <a:rPr lang="en-US" baseline="0" dirty="0" err="1" smtClean="0"/>
              <a:t>Schroedinger</a:t>
            </a:r>
            <a:r>
              <a:rPr lang="en-US" baseline="0" dirty="0" smtClean="0"/>
              <a:t> equation will tell us its evolution time on future times. In the light front theory we specify the initial state on the equal light front surface and the Schrodinger equation will evolve afterwards. The benefits of the </a:t>
            </a:r>
            <a:r>
              <a:rPr lang="en-US" baseline="0" dirty="0" err="1" smtClean="0"/>
              <a:t>lightfront</a:t>
            </a:r>
            <a:r>
              <a:rPr lang="en-US" baseline="0" dirty="0" smtClean="0"/>
              <a:t> theory includes the fact that the Hamiltonian operator does not have the square root in it. also its amplitude is boost invariant and has simpler vacuum structure.</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43141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2EECE9-F8DE-2949-98A6-33EB0B378B03}" type="slidenum">
              <a:rPr lang="en-US" sz="1200"/>
              <a:pPr/>
              <a:t>11</a:t>
            </a:fld>
            <a:endParaRPr lang="en-US" sz="1200"/>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69884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16</a:t>
            </a:fld>
            <a:endParaRPr lang="en-US"/>
          </a:p>
        </p:txBody>
      </p:sp>
    </p:spTree>
    <p:extLst>
      <p:ext uri="{BB962C8B-B14F-4D97-AF65-F5344CB8AC3E}">
        <p14:creationId xmlns:p14="http://schemas.microsoft.com/office/powerpoint/2010/main" val="66057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18</a:t>
            </a:fld>
            <a:endParaRPr lang="en-US"/>
          </a:p>
        </p:txBody>
      </p:sp>
    </p:spTree>
    <p:extLst>
      <p:ext uri="{BB962C8B-B14F-4D97-AF65-F5344CB8AC3E}">
        <p14:creationId xmlns:p14="http://schemas.microsoft.com/office/powerpoint/2010/main" val="86644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specific process we study is called the nonlinear </a:t>
            </a:r>
            <a:r>
              <a:rPr lang="en-US" baseline="0" dirty="0" err="1" smtClean="0"/>
              <a:t>compton</a:t>
            </a:r>
            <a:r>
              <a:rPr lang="en-US" baseline="0" dirty="0" smtClean="0"/>
              <a:t> effect, in which an electron absorbs multiple photons from the background laser field and emits a single photon with a frequency which is usually different from the laser frequency.  The specific experimental setup in our test case is as follows: initially we put an electron rest in the lab frame and shoot a laser beam to it. At x^0=0 it starts interacting with the laser field, it is accelerated by the laser field as seen from the fact that its trajectory is deflected toward the </a:t>
            </a:r>
            <a:r>
              <a:rPr lang="en-US" baseline="0" dirty="0" err="1" smtClean="0"/>
              <a:t>lightfront</a:t>
            </a:r>
            <a:r>
              <a:rPr lang="en-US" baseline="0" dirty="0" smtClean="0"/>
              <a:t> surface, in the mean time the electron emits a photon due to </a:t>
            </a:r>
            <a:r>
              <a:rPr lang="en-US" baseline="0" dirty="0" err="1" smtClean="0"/>
              <a:t>bremstrauhlung</a:t>
            </a:r>
            <a:r>
              <a:rPr lang="en-US" baseline="0" dirty="0" smtClean="0"/>
              <a:t>, after the photon emission the electron continued to be accelerated until leaving the laser area. We also note that the propagating laser beam in the equal-time coordinates sweep out a trajectory between x^+=0 and x^+=</a:t>
            </a:r>
            <a:r>
              <a:rPr lang="en-US" baseline="0" dirty="0" err="1" smtClean="0"/>
              <a:t>Deltax</a:t>
            </a:r>
            <a:r>
              <a:rPr lang="en-US" baseline="0" dirty="0" smtClean="0"/>
              <a:t>^+ two lines, so propagating </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89807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specific process we study is called the nonlinear </a:t>
            </a:r>
            <a:r>
              <a:rPr lang="en-US" baseline="0" dirty="0" err="1" smtClean="0"/>
              <a:t>compton</a:t>
            </a:r>
            <a:r>
              <a:rPr lang="en-US" baseline="0" dirty="0" smtClean="0"/>
              <a:t> effect, in which an electron absorbs multiple photons from the background laser field and emits a single photon with a frequency which is usually different from the laser frequency.  The specific experimental setup in our test case is as follows: initially we put an electron rest in the lab frame and shoot a laser beam to it. At x^0=0 it starts interacting with the laser field, it is accelerated by the laser field as seen from the fact that its trajectory is deflected toward the </a:t>
            </a:r>
            <a:r>
              <a:rPr lang="en-US" baseline="0" dirty="0" err="1" smtClean="0"/>
              <a:t>lightfront</a:t>
            </a:r>
            <a:r>
              <a:rPr lang="en-US" baseline="0" dirty="0" smtClean="0"/>
              <a:t> surface, in the mean time the electron emits a photon due to </a:t>
            </a:r>
            <a:r>
              <a:rPr lang="en-US" baseline="0" dirty="0" err="1" smtClean="0"/>
              <a:t>bremstrauhlung</a:t>
            </a:r>
            <a:r>
              <a:rPr lang="en-US" baseline="0" dirty="0" smtClean="0"/>
              <a:t>, after the photon emission the electron continued to be accelerated until leaving the laser area. We also note that the propagating laser beam in the equal-time coordinates sweep out a trajectory between x^+=0 and x^+=</a:t>
            </a:r>
            <a:r>
              <a:rPr lang="en-US" baseline="0" dirty="0" err="1" smtClean="0"/>
              <a:t>Deltax</a:t>
            </a:r>
            <a:r>
              <a:rPr lang="en-US" baseline="0" dirty="0" smtClean="0"/>
              <a:t>^+ two lines, so propagating </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89807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come to the numerical results</a:t>
            </a:r>
            <a:r>
              <a:rPr lang="en-US" baseline="0" dirty="0" smtClean="0"/>
              <a:t>. In this case the laser amplitude is on the same order of the electron mass, so it is expected to be in the </a:t>
            </a:r>
            <a:r>
              <a:rPr lang="en-US" baseline="0" dirty="0" err="1" smtClean="0"/>
              <a:t>nonperturbative</a:t>
            </a:r>
            <a:r>
              <a:rPr lang="en-US" baseline="0" dirty="0" smtClean="0"/>
              <a:t> regime. The basis  includes states with three different longitudinal momenta, 1,4,7 </a:t>
            </a:r>
            <a:r>
              <a:rPr lang="en-US" baseline="0" dirty="0" err="1" smtClean="0"/>
              <a:t>MeVs</a:t>
            </a:r>
            <a:r>
              <a:rPr lang="en-US" baseline="0" dirty="0" smtClean="0"/>
              <a:t>. The initial state is an electron with longitudinal momenta K=1 MeV. These figures are snapshots of the evolving electron system. In these figures each dot represents a basis state for the system. The y-axis represents its probability and the x-axis represents its invariant mass. The states with invariant mass=0.6 are single-electron states. And the states with invariant mass &gt;0.6 are the electron-photon pair states. Initially the only state in the system is the initial state K=1 ground state electron, no excited states. As time evolves,  the single electron states with K=4 eventually 7 emerge as the result of  the acceleration by the laser field. At the same time we see excited states populated as a result of the bremsstrahlung.</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159024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this series of snapshots we can see that the two key effects in the nonlinear Compton scattering acceleration and radiation, are treated in a unified framework. We notice that at the end of evolution the initial state is almost gone.. So it is not a perturbation to the initial state, it is indeed a </a:t>
            </a:r>
            <a:r>
              <a:rPr lang="en-US" baseline="0" dirty="0" err="1" smtClean="0"/>
              <a:t>nonperturbative</a:t>
            </a:r>
            <a:r>
              <a:rPr lang="en-US" baseline="0" dirty="0" smtClean="0"/>
              <a:t> process.</a:t>
            </a:r>
            <a:endParaRPr lang="en-US" dirty="0"/>
          </a:p>
        </p:txBody>
      </p:sp>
      <p:sp>
        <p:nvSpPr>
          <p:cNvPr id="4" name="Slide Number Placeholder 3"/>
          <p:cNvSpPr>
            <a:spLocks noGrp="1"/>
          </p:cNvSpPr>
          <p:nvPr>
            <p:ph type="sldNum" sz="quarter" idx="10"/>
          </p:nvPr>
        </p:nvSpPr>
        <p:spPr/>
        <p:txBody>
          <a:bodyPr/>
          <a:lstStyle/>
          <a:p>
            <a:fld id="{D65F20AF-0AF8-4240-A660-441B1D363AE6}"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42151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52CD7D-0F7A-7E4D-9283-D7579FB257D2}"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196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D50B0-F535-6C4E-BFD9-A21FCFB9E808}"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300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C1A062-0178-B940-AF20-9AC3541ED42E}"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397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B8383-2900-4D4F-8B02-5382013E6C0A}"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65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BC19AC-BEDA-914F-B510-C160DBC6CAA7}"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065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19B45B-9FD4-AD42-B5D5-D481B579D648}"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1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9D4A6F-BB60-9447-A882-69CD6E455DE5}"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73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E4772C-DC85-0541-93B5-039BC7885B7A}"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864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2334E-D82F-1044-AC2A-C05B7F3AAF15}"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772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23B06E-898D-CD44-B04F-5C1BADA6E318}"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8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6BD1A1-F713-E440-9AB3-B8B50FD93204}"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4620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38A4A-D2D6-C347-9BB9-FF94CF8226A7}" type="datetime1">
              <a:rPr lang="en-US" smtClean="0">
                <a:solidFill>
                  <a:prstClr val="black">
                    <a:tint val="75000"/>
                  </a:prstClr>
                </a:solidFill>
                <a:latin typeface="Calibri"/>
              </a:rPr>
              <a:t>5/27/16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5617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wmf"/><Relationship Id="rId6" Type="http://schemas.openxmlformats.org/officeDocument/2006/relationships/oleObject" Target="../embeddings/oleObject2.bin"/><Relationship Id="rId7" Type="http://schemas.openxmlformats.org/officeDocument/2006/relationships/image" Target="../media/image2.emf"/><Relationship Id="rId8" Type="http://schemas.openxmlformats.org/officeDocument/2006/relationships/image" Target="../media/image3.jpg"/><Relationship Id="rId9" Type="http://schemas.openxmlformats.org/officeDocument/2006/relationships/image" Target="../media/image4.jp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emf"/><Relationship Id="rId10" Type="http://schemas.openxmlformats.org/officeDocument/2006/relationships/oleObject" Target="../embeddings/oleObject31.bin"/><Relationship Id="rId11" Type="http://schemas.openxmlformats.org/officeDocument/2006/relationships/image" Target="../media/image35.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image" Target="../media/image54.emf"/><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oleObject" Target="../embeddings/oleObject32.bin"/><Relationship Id="rId4" Type="http://schemas.openxmlformats.org/officeDocument/2006/relationships/image" Target="../media/image50.emf"/><Relationship Id="rId5" Type="http://schemas.openxmlformats.org/officeDocument/2006/relationships/oleObject" Target="../embeddings/oleObject33.bin"/><Relationship Id="rId6" Type="http://schemas.openxmlformats.org/officeDocument/2006/relationships/image" Target="../media/image51.emf"/><Relationship Id="rId7" Type="http://schemas.openxmlformats.org/officeDocument/2006/relationships/oleObject" Target="../embeddings/oleObject34.bin"/><Relationship Id="rId8" Type="http://schemas.openxmlformats.org/officeDocument/2006/relationships/image" Target="../media/image52.emf"/><Relationship Id="rId9" Type="http://schemas.openxmlformats.org/officeDocument/2006/relationships/oleObject" Target="../embeddings/oleObject35.bin"/><Relationship Id="rId10" Type="http://schemas.openxmlformats.org/officeDocument/2006/relationships/image" Target="../media/image53.emf"/></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41.bin"/><Relationship Id="rId12" Type="http://schemas.openxmlformats.org/officeDocument/2006/relationships/image" Target="../media/image54.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oleObject" Target="../embeddings/oleObject37.bin"/><Relationship Id="rId4" Type="http://schemas.openxmlformats.org/officeDocument/2006/relationships/image" Target="../media/image50.emf"/><Relationship Id="rId5" Type="http://schemas.openxmlformats.org/officeDocument/2006/relationships/oleObject" Target="../embeddings/oleObject38.bin"/><Relationship Id="rId6" Type="http://schemas.openxmlformats.org/officeDocument/2006/relationships/image" Target="../media/image51.emf"/><Relationship Id="rId7" Type="http://schemas.openxmlformats.org/officeDocument/2006/relationships/oleObject" Target="../embeddings/oleObject39.bin"/><Relationship Id="rId8" Type="http://schemas.openxmlformats.org/officeDocument/2006/relationships/image" Target="../media/image52.emf"/><Relationship Id="rId9" Type="http://schemas.openxmlformats.org/officeDocument/2006/relationships/oleObject" Target="../embeddings/oleObject40.bin"/><Relationship Id="rId10" Type="http://schemas.openxmlformats.org/officeDocument/2006/relationships/image" Target="../media/image53.emf"/></Relationships>
</file>

<file path=ppt/slides/_rels/slide14.xml.rels><?xml version="1.0" encoding="UTF-8" standalone="yes"?>
<Relationships xmlns="http://schemas.openxmlformats.org/package/2006/relationships"><Relationship Id="rId11" Type="http://schemas.openxmlformats.org/officeDocument/2006/relationships/image" Target="../media/image58.emf"/><Relationship Id="rId12" Type="http://schemas.openxmlformats.org/officeDocument/2006/relationships/oleObject" Target="../embeddings/oleObject46.bin"/><Relationship Id="rId13" Type="http://schemas.openxmlformats.org/officeDocument/2006/relationships/image" Target="../media/image59.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image" Target="../media/image21.emf"/><Relationship Id="rId4" Type="http://schemas.openxmlformats.org/officeDocument/2006/relationships/oleObject" Target="../embeddings/oleObject42.bin"/><Relationship Id="rId5" Type="http://schemas.openxmlformats.org/officeDocument/2006/relationships/image" Target="../media/image55.emf"/><Relationship Id="rId6" Type="http://schemas.openxmlformats.org/officeDocument/2006/relationships/oleObject" Target="../embeddings/oleObject43.bin"/><Relationship Id="rId7" Type="http://schemas.openxmlformats.org/officeDocument/2006/relationships/image" Target="../media/image56.emf"/><Relationship Id="rId8" Type="http://schemas.openxmlformats.org/officeDocument/2006/relationships/oleObject" Target="../embeddings/oleObject44.bin"/><Relationship Id="rId9" Type="http://schemas.openxmlformats.org/officeDocument/2006/relationships/image" Target="../media/image57.emf"/><Relationship Id="rId10" Type="http://schemas.openxmlformats.org/officeDocument/2006/relationships/oleObject" Target="../embeddings/oleObject45.bin"/></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51.bin"/><Relationship Id="rId12" Type="http://schemas.openxmlformats.org/officeDocument/2006/relationships/image" Target="../media/image64.e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oleObject" Target="../embeddings/oleObject47.bin"/><Relationship Id="rId4" Type="http://schemas.openxmlformats.org/officeDocument/2006/relationships/image" Target="../media/image60.emf"/><Relationship Id="rId5" Type="http://schemas.openxmlformats.org/officeDocument/2006/relationships/oleObject" Target="../embeddings/oleObject48.bin"/><Relationship Id="rId6" Type="http://schemas.openxmlformats.org/officeDocument/2006/relationships/image" Target="../media/image61.emf"/><Relationship Id="rId7" Type="http://schemas.openxmlformats.org/officeDocument/2006/relationships/oleObject" Target="../embeddings/oleObject49.bin"/><Relationship Id="rId8" Type="http://schemas.openxmlformats.org/officeDocument/2006/relationships/image" Target="../media/image62.emf"/><Relationship Id="rId9" Type="http://schemas.openxmlformats.org/officeDocument/2006/relationships/oleObject" Target="../embeddings/oleObject50.bin"/><Relationship Id="rId10" Type="http://schemas.openxmlformats.org/officeDocument/2006/relationships/image" Target="../media/image63.emf"/></Relationships>
</file>

<file path=ppt/slides/_rels/slide16.xml.rels><?xml version="1.0" encoding="UTF-8" standalone="yes"?>
<Relationships xmlns="http://schemas.openxmlformats.org/package/2006/relationships"><Relationship Id="rId11" Type="http://schemas.openxmlformats.org/officeDocument/2006/relationships/oleObject" Target="../embeddings/oleObject56.bin"/><Relationship Id="rId12" Type="http://schemas.openxmlformats.org/officeDocument/2006/relationships/image" Target="../media/image68.emf"/><Relationship Id="rId13" Type="http://schemas.openxmlformats.org/officeDocument/2006/relationships/image" Target="../media/image40.emf"/><Relationship Id="rId14" Type="http://schemas.openxmlformats.org/officeDocument/2006/relationships/oleObject" Target="../embeddings/oleObject57.bin"/><Relationship Id="rId15" Type="http://schemas.openxmlformats.org/officeDocument/2006/relationships/image" Target="../media/image69.emf"/><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notesSlide" Target="../notesSlides/notesSlide4.xml"/><Relationship Id="rId4" Type="http://schemas.openxmlformats.org/officeDocument/2006/relationships/oleObject" Target="../embeddings/oleObject52.bin"/><Relationship Id="rId5" Type="http://schemas.openxmlformats.org/officeDocument/2006/relationships/image" Target="../media/image65.emf"/><Relationship Id="rId6" Type="http://schemas.openxmlformats.org/officeDocument/2006/relationships/oleObject" Target="../embeddings/oleObject53.bin"/><Relationship Id="rId7" Type="http://schemas.openxmlformats.org/officeDocument/2006/relationships/image" Target="../media/image66.emf"/><Relationship Id="rId8" Type="http://schemas.openxmlformats.org/officeDocument/2006/relationships/oleObject" Target="../embeddings/oleObject54.bin"/><Relationship Id="rId9" Type="http://schemas.openxmlformats.org/officeDocument/2006/relationships/image" Target="../media/image67.emf"/><Relationship Id="rId10" Type="http://schemas.openxmlformats.org/officeDocument/2006/relationships/oleObject" Target="../embeddings/oleObject55.bin"/></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62.bin"/><Relationship Id="rId12" Type="http://schemas.openxmlformats.org/officeDocument/2006/relationships/image" Target="../media/image74.emf"/><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oleObject" Target="../embeddings/oleObject58.bin"/><Relationship Id="rId4" Type="http://schemas.openxmlformats.org/officeDocument/2006/relationships/image" Target="../media/image70.emf"/><Relationship Id="rId5" Type="http://schemas.openxmlformats.org/officeDocument/2006/relationships/oleObject" Target="../embeddings/oleObject59.bin"/><Relationship Id="rId6" Type="http://schemas.openxmlformats.org/officeDocument/2006/relationships/image" Target="../media/image71.emf"/><Relationship Id="rId7" Type="http://schemas.openxmlformats.org/officeDocument/2006/relationships/oleObject" Target="../embeddings/oleObject60.bin"/><Relationship Id="rId8" Type="http://schemas.openxmlformats.org/officeDocument/2006/relationships/image" Target="../media/image72.emf"/><Relationship Id="rId9" Type="http://schemas.openxmlformats.org/officeDocument/2006/relationships/oleObject" Target="../embeddings/oleObject61.bin"/><Relationship Id="rId10" Type="http://schemas.openxmlformats.org/officeDocument/2006/relationships/image" Target="../media/image73.emf"/></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67.bin"/><Relationship Id="rId12" Type="http://schemas.openxmlformats.org/officeDocument/2006/relationships/image" Target="../media/image68.emf"/><Relationship Id="rId13" Type="http://schemas.openxmlformats.org/officeDocument/2006/relationships/image" Target="../media/image40.emf"/><Relationship Id="rId14" Type="http://schemas.openxmlformats.org/officeDocument/2006/relationships/oleObject" Target="../embeddings/oleObject68.bin"/><Relationship Id="rId15" Type="http://schemas.openxmlformats.org/officeDocument/2006/relationships/image" Target="../media/image69.emf"/><Relationship Id="rId16" Type="http://schemas.openxmlformats.org/officeDocument/2006/relationships/oleObject" Target="../embeddings/oleObject69.bin"/><Relationship Id="rId17" Type="http://schemas.openxmlformats.org/officeDocument/2006/relationships/image" Target="../media/image75.emf"/><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oleObject" Target="../embeddings/oleObject63.bin"/><Relationship Id="rId5" Type="http://schemas.openxmlformats.org/officeDocument/2006/relationships/image" Target="../media/image65.emf"/><Relationship Id="rId6" Type="http://schemas.openxmlformats.org/officeDocument/2006/relationships/oleObject" Target="../embeddings/oleObject64.bin"/><Relationship Id="rId7" Type="http://schemas.openxmlformats.org/officeDocument/2006/relationships/image" Target="../media/image66.emf"/><Relationship Id="rId8" Type="http://schemas.openxmlformats.org/officeDocument/2006/relationships/oleObject" Target="../embeddings/oleObject65.bin"/><Relationship Id="rId9" Type="http://schemas.openxmlformats.org/officeDocument/2006/relationships/image" Target="../media/image67.emf"/><Relationship Id="rId10" Type="http://schemas.openxmlformats.org/officeDocument/2006/relationships/oleObject" Target="../embeddings/oleObject66.bin"/></Relationships>
</file>

<file path=ppt/slides/_rels/slide19.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5" Type="http://schemas.openxmlformats.org/officeDocument/2006/relationships/oleObject" Target="../embeddings/oleObject70.bin"/><Relationship Id="rId6" Type="http://schemas.openxmlformats.org/officeDocument/2006/relationships/image" Target="../media/image76.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75.bin"/><Relationship Id="rId12" Type="http://schemas.openxmlformats.org/officeDocument/2006/relationships/image" Target="../media/image83.emf"/><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oleObject" Target="../embeddings/oleObject71.bin"/><Relationship Id="rId4" Type="http://schemas.openxmlformats.org/officeDocument/2006/relationships/image" Target="../media/image79.emf"/><Relationship Id="rId5" Type="http://schemas.openxmlformats.org/officeDocument/2006/relationships/oleObject" Target="../embeddings/oleObject72.bin"/><Relationship Id="rId6" Type="http://schemas.openxmlformats.org/officeDocument/2006/relationships/image" Target="../media/image80.emf"/><Relationship Id="rId7" Type="http://schemas.openxmlformats.org/officeDocument/2006/relationships/oleObject" Target="../embeddings/oleObject73.bin"/><Relationship Id="rId8" Type="http://schemas.openxmlformats.org/officeDocument/2006/relationships/image" Target="../media/image81.emf"/><Relationship Id="rId9" Type="http://schemas.openxmlformats.org/officeDocument/2006/relationships/oleObject" Target="../embeddings/oleObject74.bin"/><Relationship Id="rId10" Type="http://schemas.openxmlformats.org/officeDocument/2006/relationships/image" Target="../media/image8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6.bin"/><Relationship Id="rId4" Type="http://schemas.openxmlformats.org/officeDocument/2006/relationships/image" Target="../media/image84.emf"/><Relationship Id="rId5" Type="http://schemas.openxmlformats.org/officeDocument/2006/relationships/oleObject" Target="../embeddings/oleObject77.bin"/><Relationship Id="rId6" Type="http://schemas.openxmlformats.org/officeDocument/2006/relationships/image" Target="../media/image85.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8.bin"/><Relationship Id="rId4" Type="http://schemas.openxmlformats.org/officeDocument/2006/relationships/image" Target="../media/image86.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9.bin"/><Relationship Id="rId4" Type="http://schemas.openxmlformats.org/officeDocument/2006/relationships/image" Target="../media/image86.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1" Type="http://schemas.openxmlformats.org/officeDocument/2006/relationships/oleObject" Target="../embeddings/oleObject83.bin"/><Relationship Id="rId12" Type="http://schemas.openxmlformats.org/officeDocument/2006/relationships/image" Target="../media/image90.emf"/><Relationship Id="rId13" Type="http://schemas.openxmlformats.org/officeDocument/2006/relationships/oleObject" Target="../embeddings/oleObject84.bin"/><Relationship Id="rId14" Type="http://schemas.openxmlformats.org/officeDocument/2006/relationships/image" Target="../media/image91.emf"/><Relationship Id="rId15" Type="http://schemas.openxmlformats.org/officeDocument/2006/relationships/image" Target="../media/image38.emf"/><Relationship Id="rId16" Type="http://schemas.openxmlformats.org/officeDocument/2006/relationships/image" Target="../media/image39.emf"/><Relationship Id="rId17" Type="http://schemas.openxmlformats.org/officeDocument/2006/relationships/oleObject" Target="../embeddings/oleObject85.bin"/><Relationship Id="rId1" Type="http://schemas.openxmlformats.org/officeDocument/2006/relationships/vmlDrawing" Target="../drawings/vmlDrawing20.vml"/><Relationship Id="rId2" Type="http://schemas.openxmlformats.org/officeDocument/2006/relationships/slideLayout" Target="../slideLayouts/slideLayout2.xml"/><Relationship Id="rId3" Type="http://schemas.openxmlformats.org/officeDocument/2006/relationships/oleObject" Target="../embeddings/oleObject80.bin"/><Relationship Id="rId4" Type="http://schemas.openxmlformats.org/officeDocument/2006/relationships/image" Target="../media/image87.emf"/><Relationship Id="rId5" Type="http://schemas.openxmlformats.org/officeDocument/2006/relationships/oleObject" Target="../embeddings/oleObject81.bin"/><Relationship Id="rId6" Type="http://schemas.openxmlformats.org/officeDocument/2006/relationships/image" Target="../media/image88.emf"/><Relationship Id="rId7" Type="http://schemas.openxmlformats.org/officeDocument/2006/relationships/image" Target="../media/image92.emf"/><Relationship Id="rId8" Type="http://schemas.openxmlformats.org/officeDocument/2006/relationships/oleObject" Target="../embeddings/oleObject82.bin"/><Relationship Id="rId9" Type="http://schemas.openxmlformats.org/officeDocument/2006/relationships/image" Target="../media/image89.emf"/><Relationship Id="rId10" Type="http://schemas.openxmlformats.org/officeDocument/2006/relationships/image" Target="../media/image9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s>
</file>

<file path=ppt/slides/_rels/slide27.xml.rels><?xml version="1.0" encoding="UTF-8" standalone="yes"?>
<Relationships xmlns="http://schemas.openxmlformats.org/package/2006/relationships"><Relationship Id="rId11" Type="http://schemas.openxmlformats.org/officeDocument/2006/relationships/image" Target="../media/image98.emf"/><Relationship Id="rId12" Type="http://schemas.openxmlformats.org/officeDocument/2006/relationships/oleObject" Target="../embeddings/oleObject90.bin"/><Relationship Id="rId13" Type="http://schemas.openxmlformats.org/officeDocument/2006/relationships/image" Target="../media/image99.emf"/><Relationship Id="rId14" Type="http://schemas.openxmlformats.org/officeDocument/2006/relationships/oleObject" Target="../embeddings/oleObject91.bin"/><Relationship Id="rId15" Type="http://schemas.openxmlformats.org/officeDocument/2006/relationships/image" Target="../media/image100.emf"/><Relationship Id="rId16" Type="http://schemas.openxmlformats.org/officeDocument/2006/relationships/oleObject" Target="../embeddings/oleObject92.bin"/><Relationship Id="rId17" Type="http://schemas.openxmlformats.org/officeDocument/2006/relationships/image" Target="../media/image101.emf"/><Relationship Id="rId1" Type="http://schemas.openxmlformats.org/officeDocument/2006/relationships/vmlDrawing" Target="../drawings/vmlDrawing21.vml"/><Relationship Id="rId2" Type="http://schemas.openxmlformats.org/officeDocument/2006/relationships/slideLayout" Target="../slideLayouts/slideLayout2.xml"/><Relationship Id="rId3" Type="http://schemas.openxmlformats.org/officeDocument/2006/relationships/oleObject" Target="../embeddings/oleObject86.bin"/><Relationship Id="rId4" Type="http://schemas.openxmlformats.org/officeDocument/2006/relationships/image" Target="../media/image95.emf"/><Relationship Id="rId5" Type="http://schemas.openxmlformats.org/officeDocument/2006/relationships/image" Target="../media/image92.emf"/><Relationship Id="rId6" Type="http://schemas.openxmlformats.org/officeDocument/2006/relationships/oleObject" Target="../embeddings/oleObject87.bin"/><Relationship Id="rId7" Type="http://schemas.openxmlformats.org/officeDocument/2006/relationships/image" Target="../media/image96.emf"/><Relationship Id="rId8" Type="http://schemas.openxmlformats.org/officeDocument/2006/relationships/oleObject" Target="../embeddings/oleObject88.bin"/><Relationship Id="rId9" Type="http://schemas.openxmlformats.org/officeDocument/2006/relationships/image" Target="../media/image97.emf"/><Relationship Id="rId10" Type="http://schemas.openxmlformats.org/officeDocument/2006/relationships/oleObject" Target="../embeddings/oleObject89.bin"/></Relationships>
</file>

<file path=ppt/slides/_rels/slide28.xml.rels><?xml version="1.0" encoding="UTF-8" standalone="yes"?>
<Relationships xmlns="http://schemas.openxmlformats.org/package/2006/relationships"><Relationship Id="rId11" Type="http://schemas.openxmlformats.org/officeDocument/2006/relationships/image" Target="../media/image108.emf"/><Relationship Id="rId12" Type="http://schemas.openxmlformats.org/officeDocument/2006/relationships/oleObject" Target="../embeddings/oleObject96.bin"/><Relationship Id="rId13" Type="http://schemas.openxmlformats.org/officeDocument/2006/relationships/image" Target="../media/image109.emf"/><Relationship Id="rId14" Type="http://schemas.openxmlformats.org/officeDocument/2006/relationships/oleObject" Target="../embeddings/oleObject97.bin"/><Relationship Id="rId15" Type="http://schemas.openxmlformats.org/officeDocument/2006/relationships/image" Target="../media/image105.emf"/><Relationship Id="rId1" Type="http://schemas.openxmlformats.org/officeDocument/2006/relationships/vmlDrawing" Target="../drawings/vmlDrawing22.vml"/><Relationship Id="rId2" Type="http://schemas.openxmlformats.org/officeDocument/2006/relationships/slideLayout" Target="../slideLayouts/slideLayout2.xml"/><Relationship Id="rId3" Type="http://schemas.openxmlformats.org/officeDocument/2006/relationships/oleObject" Target="../embeddings/oleObject93.bin"/><Relationship Id="rId4" Type="http://schemas.openxmlformats.org/officeDocument/2006/relationships/image" Target="../media/image102.emf"/><Relationship Id="rId5" Type="http://schemas.openxmlformats.org/officeDocument/2006/relationships/image" Target="../media/image106.png"/><Relationship Id="rId6" Type="http://schemas.openxmlformats.org/officeDocument/2006/relationships/oleObject" Target="../embeddings/oleObject94.bin"/><Relationship Id="rId7" Type="http://schemas.openxmlformats.org/officeDocument/2006/relationships/image" Target="../media/image103.emf"/><Relationship Id="rId8" Type="http://schemas.openxmlformats.org/officeDocument/2006/relationships/image" Target="../media/image107.emf"/><Relationship Id="rId9" Type="http://schemas.openxmlformats.org/officeDocument/2006/relationships/oleObject" Target="../embeddings/oleObject95.bin"/><Relationship Id="rId10" Type="http://schemas.openxmlformats.org/officeDocument/2006/relationships/image" Target="../media/image104.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11.png"/><Relationship Id="rId5" Type="http://schemas.openxmlformats.org/officeDocument/2006/relationships/oleObject" Target="../embeddings/oleObject98.bin"/><Relationship Id="rId6" Type="http://schemas.openxmlformats.org/officeDocument/2006/relationships/image" Target="../media/image110.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11.png"/><Relationship Id="rId5" Type="http://schemas.openxmlformats.org/officeDocument/2006/relationships/oleObject" Target="../embeddings/oleObject99.bin"/><Relationship Id="rId6" Type="http://schemas.openxmlformats.org/officeDocument/2006/relationships/image" Target="../media/image110.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1" Type="http://schemas.openxmlformats.org/officeDocument/2006/relationships/slideLayout" Target="../slideLayouts/slideLayout2.xml"/><Relationship Id="rId2" Type="http://schemas.openxmlformats.org/officeDocument/2006/relationships/image" Target="../media/image252.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 Id="rId11"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25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2.png"/><Relationship Id="rId5" Type="http://schemas.openxmlformats.org/officeDocument/2006/relationships/image" Target="../media/image123.png"/><Relationship Id="rId6" Type="http://schemas.openxmlformats.org/officeDocument/2006/relationships/image" Target="../media/image113.emf"/><Relationship Id="rId1" Type="http://schemas.microsoft.com/office/2007/relationships/media" Target="../media/media1.mp4"/><Relationship Id="rId2" Type="http://schemas.openxmlformats.org/officeDocument/2006/relationships/video" Target="../media/media1.mp4"/></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26.emf"/><Relationship Id="rId5" Type="http://schemas.openxmlformats.org/officeDocument/2006/relationships/oleObject" Target="../embeddings/oleObject100.bin"/><Relationship Id="rId6" Type="http://schemas.openxmlformats.org/officeDocument/2006/relationships/image" Target="../media/image124.emf"/><Relationship Id="rId7" Type="http://schemas.openxmlformats.org/officeDocument/2006/relationships/oleObject" Target="../embeddings/oleObject101.bin"/><Relationship Id="rId8" Type="http://schemas.openxmlformats.org/officeDocument/2006/relationships/image" Target="../media/image125.emf"/><Relationship Id="rId9" Type="http://schemas.openxmlformats.org/officeDocument/2006/relationships/image" Target="../media/image127.emf"/><Relationship Id="rId10" Type="http://schemas.openxmlformats.org/officeDocument/2006/relationships/oleObject" Target="../embeddings/oleObject102.bin"/><Relationship Id="rId11" Type="http://schemas.openxmlformats.org/officeDocument/2006/relationships/image" Target="../media/image76.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7.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03.bin"/><Relationship Id="rId4" Type="http://schemas.openxmlformats.org/officeDocument/2006/relationships/image" Target="../media/image129.emf"/><Relationship Id="rId5" Type="http://schemas.openxmlformats.org/officeDocument/2006/relationships/oleObject" Target="../embeddings/oleObject104.bin"/><Relationship Id="rId6" Type="http://schemas.openxmlformats.org/officeDocument/2006/relationships/image" Target="../media/image130.emf"/><Relationship Id="rId7" Type="http://schemas.openxmlformats.org/officeDocument/2006/relationships/image" Target="../media/image131.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emf"/><Relationship Id="rId3" Type="http://schemas.openxmlformats.org/officeDocument/2006/relationships/image" Target="../media/image13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5.emf"/></Relationships>
</file>

<file path=ppt/slides/_rels/slide4.xml.rels><?xml version="1.0" encoding="UTF-8" standalone="yes"?>
<Relationships xmlns="http://schemas.openxmlformats.org/package/2006/relationships"><Relationship Id="rId11" Type="http://schemas.openxmlformats.org/officeDocument/2006/relationships/image" Target="../media/image7.emf"/><Relationship Id="rId12" Type="http://schemas.openxmlformats.org/officeDocument/2006/relationships/oleObject" Target="../embeddings/oleObject6.bin"/><Relationship Id="rId13" Type="http://schemas.openxmlformats.org/officeDocument/2006/relationships/image" Target="../media/image8.emf"/><Relationship Id="rId14" Type="http://schemas.openxmlformats.org/officeDocument/2006/relationships/oleObject" Target="../embeddings/oleObject7.bin"/><Relationship Id="rId15" Type="http://schemas.openxmlformats.org/officeDocument/2006/relationships/image" Target="../media/image9.emf"/><Relationship Id="rId16" Type="http://schemas.openxmlformats.org/officeDocument/2006/relationships/oleObject" Target="../embeddings/oleObject8.bin"/><Relationship Id="rId17" Type="http://schemas.openxmlformats.org/officeDocument/2006/relationships/image" Target="../media/image10.emf"/><Relationship Id="rId18" Type="http://schemas.openxmlformats.org/officeDocument/2006/relationships/image" Target="../media/image13.png"/><Relationship Id="rId19"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2.xml"/><Relationship Id="rId4" Type="http://schemas.openxmlformats.org/officeDocument/2006/relationships/oleObject" Target="../embeddings/oleObject3.bin"/><Relationship Id="rId5" Type="http://schemas.openxmlformats.org/officeDocument/2006/relationships/image" Target="../media/image5.emf"/><Relationship Id="rId6" Type="http://schemas.openxmlformats.org/officeDocument/2006/relationships/oleObject" Target="../embeddings/oleObject4.bin"/><Relationship Id="rId7" Type="http://schemas.openxmlformats.org/officeDocument/2006/relationships/image" Target="../media/image6.emf"/><Relationship Id="rId8" Type="http://schemas.openxmlformats.org/officeDocument/2006/relationships/image" Target="../media/image11.emf"/><Relationship Id="rId9" Type="http://schemas.openxmlformats.org/officeDocument/2006/relationships/image" Target="../media/image12.emf"/><Relationship Id="rId10"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5.bin"/><Relationship Id="rId4" Type="http://schemas.openxmlformats.org/officeDocument/2006/relationships/image" Target="../media/image85.emf"/><Relationship Id="rId5" Type="http://schemas.openxmlformats.org/officeDocument/2006/relationships/image" Target="../media/image268.png"/><Relationship Id="rId6" Type="http://schemas.openxmlformats.org/officeDocument/2006/relationships/image" Target="../media/image269.png"/><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17.emf"/><Relationship Id="rId13" Type="http://schemas.openxmlformats.org/officeDocument/2006/relationships/oleObject" Target="../embeddings/oleObject14.bin"/><Relationship Id="rId14" Type="http://schemas.openxmlformats.org/officeDocument/2006/relationships/image" Target="../media/image18.emf"/><Relationship Id="rId15" Type="http://schemas.openxmlformats.org/officeDocument/2006/relationships/oleObject" Target="../embeddings/oleObject15.bin"/><Relationship Id="rId16" Type="http://schemas.openxmlformats.org/officeDocument/2006/relationships/image" Target="../media/image19.emf"/><Relationship Id="rId17" Type="http://schemas.openxmlformats.org/officeDocument/2006/relationships/oleObject" Target="../embeddings/oleObject16.bin"/><Relationship Id="rId18" Type="http://schemas.openxmlformats.org/officeDocument/2006/relationships/image" Target="../media/image20.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9.bin"/><Relationship Id="rId4" Type="http://schemas.openxmlformats.org/officeDocument/2006/relationships/image" Target="../media/image13.emf"/><Relationship Id="rId5" Type="http://schemas.openxmlformats.org/officeDocument/2006/relationships/oleObject" Target="../embeddings/oleObject10.bin"/><Relationship Id="rId6" Type="http://schemas.openxmlformats.org/officeDocument/2006/relationships/image" Target="../media/image14.emf"/><Relationship Id="rId7" Type="http://schemas.openxmlformats.org/officeDocument/2006/relationships/oleObject" Target="../embeddings/oleObject11.bin"/><Relationship Id="rId8" Type="http://schemas.openxmlformats.org/officeDocument/2006/relationships/image" Target="../media/image15.emf"/><Relationship Id="rId9" Type="http://schemas.openxmlformats.org/officeDocument/2006/relationships/oleObject" Target="../embeddings/oleObject12.bin"/><Relationship Id="rId10"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oleObject" Target="../embeddings/oleObject17.bin"/><Relationship Id="rId5" Type="http://schemas.openxmlformats.org/officeDocument/2006/relationships/image" Target="../media/image22.emf"/><Relationship Id="rId6" Type="http://schemas.openxmlformats.org/officeDocument/2006/relationships/oleObject" Target="../embeddings/oleObject18.bin"/><Relationship Id="rId7" Type="http://schemas.openxmlformats.org/officeDocument/2006/relationships/image" Target="../media/image23.emf"/><Relationship Id="rId8" Type="http://schemas.openxmlformats.org/officeDocument/2006/relationships/oleObject" Target="../embeddings/oleObject19.bin"/><Relationship Id="rId9" Type="http://schemas.openxmlformats.org/officeDocument/2006/relationships/oleObject" Target="../embeddings/oleObject20.bin"/><Relationship Id="rId10" Type="http://schemas.openxmlformats.org/officeDocument/2006/relationships/image" Target="../media/image2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oleObject" Target="../embeddings/oleObject25.bin"/><Relationship Id="rId12" Type="http://schemas.openxmlformats.org/officeDocument/2006/relationships/image" Target="../media/image29.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21.bin"/><Relationship Id="rId4" Type="http://schemas.openxmlformats.org/officeDocument/2006/relationships/image" Target="../media/image25.emf"/><Relationship Id="rId5" Type="http://schemas.openxmlformats.org/officeDocument/2006/relationships/oleObject" Target="../embeddings/oleObject22.bin"/><Relationship Id="rId6" Type="http://schemas.openxmlformats.org/officeDocument/2006/relationships/image" Target="../media/image26.emf"/><Relationship Id="rId7" Type="http://schemas.openxmlformats.org/officeDocument/2006/relationships/oleObject" Target="../embeddings/oleObject23.bin"/><Relationship Id="rId8" Type="http://schemas.openxmlformats.org/officeDocument/2006/relationships/image" Target="../media/image27.emf"/><Relationship Id="rId9" Type="http://schemas.openxmlformats.org/officeDocument/2006/relationships/oleObject" Target="../embeddings/oleObject24.bin"/><Relationship Id="rId10" Type="http://schemas.openxmlformats.org/officeDocument/2006/relationships/image" Target="../media/image28.emf"/></Relationships>
</file>

<file path=ppt/slides/_rels/slide9.xml.rels><?xml version="1.0" encoding="UTF-8" standalone="yes"?>
<Relationships xmlns="http://schemas.openxmlformats.org/package/2006/relationships"><Relationship Id="rId11" Type="http://schemas.openxmlformats.org/officeDocument/2006/relationships/oleObject" Target="../embeddings/oleObject30.bin"/><Relationship Id="rId12" Type="http://schemas.openxmlformats.org/officeDocument/2006/relationships/image" Target="../media/image34.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oleObject26.bin"/><Relationship Id="rId4" Type="http://schemas.openxmlformats.org/officeDocument/2006/relationships/image" Target="../media/image30.emf"/><Relationship Id="rId5" Type="http://schemas.openxmlformats.org/officeDocument/2006/relationships/oleObject" Target="../embeddings/oleObject27.bin"/><Relationship Id="rId6" Type="http://schemas.openxmlformats.org/officeDocument/2006/relationships/image" Target="../media/image31.emf"/><Relationship Id="rId7" Type="http://schemas.openxmlformats.org/officeDocument/2006/relationships/oleObject" Target="../embeddings/oleObject28.bin"/><Relationship Id="rId8" Type="http://schemas.openxmlformats.org/officeDocument/2006/relationships/image" Target="../media/image32.emf"/><Relationship Id="rId9" Type="http://schemas.openxmlformats.org/officeDocument/2006/relationships/oleObject" Target="../embeddings/oleObject29.bin"/><Relationship Id="rId10"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377405"/>
            <a:ext cx="9144000" cy="1470025"/>
          </a:xfrm>
        </p:spPr>
        <p:txBody>
          <a:bodyPr>
            <a:normAutofit/>
          </a:bodyPr>
          <a:lstStyle/>
          <a:p>
            <a:r>
              <a:rPr lang="en-US" sz="3600" dirty="0" smtClean="0"/>
              <a:t>Basis Light-front Approach to Nuclear Physics</a:t>
            </a:r>
            <a:endParaRPr lang="el-GR" altLang="zh-CN" sz="4000" dirty="0"/>
          </a:p>
        </p:txBody>
      </p:sp>
      <p:sp>
        <p:nvSpPr>
          <p:cNvPr id="1028" name="Rectangle 3"/>
          <p:cNvSpPr>
            <a:spLocks noGrp="1" noChangeArrowheads="1"/>
          </p:cNvSpPr>
          <p:nvPr>
            <p:ph type="subTitle" idx="1"/>
          </p:nvPr>
        </p:nvSpPr>
        <p:spPr>
          <a:xfrm>
            <a:off x="1758514" y="2201929"/>
            <a:ext cx="5764017" cy="3595411"/>
          </a:xfrm>
          <a:ln>
            <a:noFill/>
          </a:ln>
        </p:spPr>
        <p:txBody>
          <a:bodyPr>
            <a:normAutofit/>
          </a:bodyPr>
          <a:lstStyle/>
          <a:p>
            <a:pPr eaLnBrk="1" hangingPunct="1">
              <a:lnSpc>
                <a:spcPct val="80000"/>
              </a:lnSpc>
            </a:pPr>
            <a:r>
              <a:rPr lang="en-US" altLang="zh-CN" sz="2800" dirty="0" smtClean="0">
                <a:solidFill>
                  <a:srgbClr val="008000"/>
                </a:solidFill>
              </a:rPr>
              <a:t>Xingbo Zhao </a:t>
            </a:r>
          </a:p>
          <a:p>
            <a:pPr eaLnBrk="1" hangingPunct="1">
              <a:lnSpc>
                <a:spcPct val="80000"/>
              </a:lnSpc>
            </a:pPr>
            <a:r>
              <a:rPr lang="en-US" altLang="zh-CN" sz="2800" dirty="0" smtClean="0">
                <a:solidFill>
                  <a:srgbClr val="008000"/>
                </a:solidFill>
              </a:rPr>
              <a:t>With Yang Li, </a:t>
            </a:r>
            <a:r>
              <a:rPr lang="en-US" altLang="zh-CN" sz="2800" dirty="0" err="1" smtClean="0">
                <a:solidFill>
                  <a:srgbClr val="008000"/>
                </a:solidFill>
              </a:rPr>
              <a:t>Guangyao</a:t>
            </a:r>
            <a:r>
              <a:rPr lang="en-US" altLang="zh-CN" sz="2800" dirty="0" smtClean="0">
                <a:solidFill>
                  <a:srgbClr val="008000"/>
                </a:solidFill>
              </a:rPr>
              <a:t> Chen, </a:t>
            </a:r>
          </a:p>
          <a:p>
            <a:pPr eaLnBrk="1" hangingPunct="1">
              <a:lnSpc>
                <a:spcPct val="80000"/>
              </a:lnSpc>
            </a:pPr>
            <a:r>
              <a:rPr lang="en-US" altLang="zh-CN" sz="2800" dirty="0" err="1" smtClean="0">
                <a:solidFill>
                  <a:srgbClr val="008000"/>
                </a:solidFill>
              </a:rPr>
              <a:t>Bolun</a:t>
            </a:r>
            <a:r>
              <a:rPr lang="en-US" altLang="zh-CN" sz="2800" dirty="0" smtClean="0">
                <a:solidFill>
                  <a:srgbClr val="008000"/>
                </a:solidFill>
              </a:rPr>
              <a:t> Hu, Anton </a:t>
            </a:r>
            <a:r>
              <a:rPr lang="en-US" altLang="zh-CN" sz="2800" dirty="0" err="1" smtClean="0">
                <a:solidFill>
                  <a:srgbClr val="008000"/>
                </a:solidFill>
              </a:rPr>
              <a:t>Ilderton</a:t>
            </a:r>
            <a:r>
              <a:rPr lang="en-US" altLang="zh-CN" sz="2800" dirty="0" smtClean="0">
                <a:solidFill>
                  <a:srgbClr val="008000"/>
                </a:solidFill>
              </a:rPr>
              <a:t>, James Vary </a:t>
            </a:r>
          </a:p>
          <a:p>
            <a:pPr eaLnBrk="1" hangingPunct="1">
              <a:lnSpc>
                <a:spcPct val="80000"/>
              </a:lnSpc>
            </a:pPr>
            <a:endParaRPr lang="en-US" altLang="zh-CN" sz="2800" dirty="0" smtClean="0">
              <a:solidFill>
                <a:srgbClr val="008000"/>
              </a:solidFill>
            </a:endParaRPr>
          </a:p>
          <a:p>
            <a:pPr eaLnBrk="1" hangingPunct="1">
              <a:lnSpc>
                <a:spcPct val="80000"/>
              </a:lnSpc>
            </a:pPr>
            <a:r>
              <a:rPr kumimoji="1" lang="en-US" sz="2800" b="1" dirty="0" smtClean="0">
                <a:solidFill>
                  <a:srgbClr val="008000"/>
                </a:solidFill>
              </a:rPr>
              <a:t>Institute of Modern Physics</a:t>
            </a:r>
          </a:p>
          <a:p>
            <a:pPr eaLnBrk="1" hangingPunct="1">
              <a:lnSpc>
                <a:spcPct val="80000"/>
              </a:lnSpc>
            </a:pPr>
            <a:r>
              <a:rPr kumimoji="1" lang="en-US" sz="2800" b="1" dirty="0" smtClean="0">
                <a:solidFill>
                  <a:srgbClr val="008000"/>
                </a:solidFill>
              </a:rPr>
              <a:t>Chinese Academy of Sciences</a:t>
            </a:r>
          </a:p>
          <a:p>
            <a:pPr eaLnBrk="1" hangingPunct="1">
              <a:lnSpc>
                <a:spcPct val="80000"/>
              </a:lnSpc>
            </a:pPr>
            <a:r>
              <a:rPr kumimoji="1" lang="en-US" sz="2800" b="1" dirty="0">
                <a:solidFill>
                  <a:srgbClr val="008000"/>
                </a:solidFill>
              </a:rPr>
              <a:t>  </a:t>
            </a:r>
            <a:r>
              <a:rPr kumimoji="1" lang="en-US" sz="2800" b="1" dirty="0" smtClean="0">
                <a:solidFill>
                  <a:srgbClr val="008000"/>
                </a:solidFill>
              </a:rPr>
              <a:t>Lanzhou, China</a:t>
            </a:r>
          </a:p>
          <a:p>
            <a:pPr>
              <a:lnSpc>
                <a:spcPct val="80000"/>
              </a:lnSpc>
            </a:pPr>
            <a:endParaRPr lang="en-US" sz="2800" b="1" dirty="0" smtClean="0">
              <a:solidFill>
                <a:srgbClr val="008000"/>
              </a:solidFill>
            </a:endParaRPr>
          </a:p>
          <a:p>
            <a:pPr>
              <a:lnSpc>
                <a:spcPct val="80000"/>
              </a:lnSpc>
            </a:pPr>
            <a:endParaRPr kumimoji="1" lang="en-US" sz="2800" b="1" dirty="0">
              <a:solidFill>
                <a:srgbClr val="008000"/>
              </a:solidFill>
            </a:endParaRPr>
          </a:p>
          <a:p>
            <a:pPr>
              <a:lnSpc>
                <a:spcPct val="80000"/>
              </a:lnSpc>
            </a:pPr>
            <a:endParaRPr kumimoji="1" lang="en-US" sz="2800" b="1" dirty="0">
              <a:solidFill>
                <a:srgbClr val="008000"/>
              </a:solidFill>
            </a:endParaRPr>
          </a:p>
          <a:p>
            <a:pPr>
              <a:lnSpc>
                <a:spcPct val="80000"/>
              </a:lnSpc>
            </a:pPr>
            <a:endParaRPr kumimoji="1" lang="en-US" sz="2800" b="1" dirty="0" smtClean="0">
              <a:solidFill>
                <a:srgbClr val="008000"/>
              </a:solidFill>
            </a:endParaRPr>
          </a:p>
          <a:p>
            <a:pPr eaLnBrk="1" hangingPunct="1">
              <a:lnSpc>
                <a:spcPct val="80000"/>
              </a:lnSpc>
            </a:pPr>
            <a:endParaRPr kumimoji="1" lang="en-US" sz="2800" b="1" dirty="0">
              <a:solidFill>
                <a:srgbClr val="008000"/>
              </a:solidFill>
            </a:endParaRPr>
          </a:p>
        </p:txBody>
      </p:sp>
      <p:graphicFrame>
        <p:nvGraphicFramePr>
          <p:cNvPr id="1026" name="Object 4"/>
          <p:cNvGraphicFramePr>
            <a:graphicFrameLocks noChangeAspect="1"/>
          </p:cNvGraphicFramePr>
          <p:nvPr/>
        </p:nvGraphicFramePr>
        <p:xfrm>
          <a:off x="3429000" y="2159000"/>
          <a:ext cx="914400" cy="198438"/>
        </p:xfrm>
        <a:graphic>
          <a:graphicData uri="http://schemas.openxmlformats.org/presentationml/2006/ole">
            <mc:AlternateContent xmlns:mc="http://schemas.openxmlformats.org/markup-compatibility/2006">
              <mc:Choice xmlns:v="urn:schemas-microsoft-com:vml" Requires="v">
                <p:oleObj spid="_x0000_s1127574"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159000"/>
                        <a:ext cx="914400" cy="1984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88236998"/>
              </p:ext>
            </p:extLst>
          </p:nvPr>
        </p:nvGraphicFramePr>
        <p:xfrm>
          <a:off x="6096000" y="3810000"/>
          <a:ext cx="114300" cy="165100"/>
        </p:xfrm>
        <a:graphic>
          <a:graphicData uri="http://schemas.openxmlformats.org/presentationml/2006/ole">
            <mc:AlternateContent xmlns:mc="http://schemas.openxmlformats.org/markup-compatibility/2006">
              <mc:Choice xmlns:v="urn:schemas-microsoft-com:vml" Requires="v">
                <p:oleObj spid="_x0000_s1127575" name="Equation" r:id="rId6" imgW="114300" imgH="165100" progId="Equation.3">
                  <p:embed/>
                </p:oleObj>
              </mc:Choice>
              <mc:Fallback>
                <p:oleObj name="Equation" r:id="rId6" imgW="114300" imgH="165100" progId="Equation.3">
                  <p:embed/>
                  <p:pic>
                    <p:nvPicPr>
                      <p:cNvPr id="0" name=""/>
                      <p:cNvPicPr/>
                      <p:nvPr/>
                    </p:nvPicPr>
                    <p:blipFill>
                      <a:blip r:embed="rId7"/>
                      <a:stretch>
                        <a:fillRect/>
                      </a:stretch>
                    </p:blipFill>
                    <p:spPr>
                      <a:xfrm>
                        <a:off x="6096000" y="3810000"/>
                        <a:ext cx="114300" cy="165100"/>
                      </a:xfrm>
                      <a:prstGeom prst="rect">
                        <a:avLst/>
                      </a:prstGeom>
                    </p:spPr>
                  </p:pic>
                </p:oleObj>
              </mc:Fallback>
            </mc:AlternateContent>
          </a:graphicData>
        </a:graphic>
      </p:graphicFrame>
      <p:sp>
        <p:nvSpPr>
          <p:cNvPr id="9" name="Text Box 7"/>
          <p:cNvSpPr txBox="1">
            <a:spLocks noChangeArrowheads="1"/>
          </p:cNvSpPr>
          <p:nvPr/>
        </p:nvSpPr>
        <p:spPr bwMode="auto">
          <a:xfrm>
            <a:off x="691375" y="6092782"/>
            <a:ext cx="7770585" cy="461665"/>
          </a:xfrm>
          <a:prstGeom prst="rect">
            <a:avLst/>
          </a:prstGeom>
          <a:noFill/>
          <a:ln w="9525">
            <a:noFill/>
            <a:miter lim="800000"/>
            <a:headEnd/>
            <a:tailEnd/>
          </a:ln>
        </p:spPr>
        <p:txBody>
          <a:bodyPr wrap="square">
            <a:prstTxWarp prst="textNoShape">
              <a:avLst/>
            </a:prstTxWarp>
            <a:spAutoFit/>
          </a:bodyPr>
          <a:lstStyle/>
          <a:p>
            <a:pPr algn="ctr"/>
            <a:r>
              <a:rPr lang="en-US" altLang="zh-CN" sz="2400" b="1" dirty="0" smtClean="0">
                <a:solidFill>
                  <a:srgbClr val="0000FF"/>
                </a:solidFill>
                <a:latin typeface="Calibri"/>
                <a:ea typeface="宋体"/>
              </a:rPr>
              <a:t>Institute of Nuclear Theory, Seattle, May. 27, 2016</a:t>
            </a:r>
            <a:endParaRPr lang="en-US" altLang="zh-CN" sz="2400" b="1" dirty="0">
              <a:solidFill>
                <a:srgbClr val="0000FF"/>
              </a:solidFill>
              <a:latin typeface="Calibri"/>
              <a:ea typeface="宋体"/>
            </a:endParaRPr>
          </a:p>
        </p:txBody>
      </p:sp>
      <p:pic>
        <p:nvPicPr>
          <p:cNvPr id="10" name="Picture 9" descr="W02009072031597193042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6222" y="3942939"/>
            <a:ext cx="1670802" cy="1786339"/>
          </a:xfrm>
          <a:prstGeom prst="rect">
            <a:avLst/>
          </a:prstGeom>
        </p:spPr>
      </p:pic>
      <p:pic>
        <p:nvPicPr>
          <p:cNvPr id="11" name="Picture 10" descr="ISU.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41" y="3738838"/>
            <a:ext cx="1881376" cy="1881376"/>
          </a:xfrm>
          <a:prstGeom prst="rect">
            <a:avLst/>
          </a:prstGeom>
        </p:spPr>
      </p:pic>
    </p:spTree>
    <p:extLst>
      <p:ext uri="{BB962C8B-B14F-4D97-AF65-F5344CB8AC3E}">
        <p14:creationId xmlns:p14="http://schemas.microsoft.com/office/powerpoint/2010/main" val="833771375"/>
      </p:ext>
    </p:extLst>
  </p:cSld>
  <p:clrMapOvr>
    <a:masterClrMapping/>
  </p:clrMapOvr>
  <mc:AlternateContent xmlns:mc="http://schemas.openxmlformats.org/markup-compatibility/2006" xmlns:p14="http://schemas.microsoft.com/office/powerpoint/2010/main">
    <mc:Choice Requires="p14">
      <p:transition spd="slow" p14:dur="2000" advTm="159704"/>
    </mc:Choice>
    <mc:Fallback xmlns="">
      <p:transition xmlns:p14="http://schemas.microsoft.com/office/powerpoint/2010/main" spd="slow" advTm="15970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70" y="274638"/>
            <a:ext cx="8979636" cy="1143000"/>
          </a:xfrm>
        </p:spPr>
        <p:txBody>
          <a:bodyPr>
            <a:normAutofit/>
          </a:bodyPr>
          <a:lstStyle/>
          <a:p>
            <a:r>
              <a:rPr lang="en-US" u="sng" dirty="0" smtClean="0"/>
              <a:t>Example: Obtain LF QED Hamiltonian</a:t>
            </a:r>
            <a:endParaRPr lang="en-US" u="sng" dirty="0"/>
          </a:p>
        </p:txBody>
      </p:sp>
      <p:sp>
        <p:nvSpPr>
          <p:cNvPr id="3" name="Content Placeholder 2"/>
          <p:cNvSpPr>
            <a:spLocks noGrp="1"/>
          </p:cNvSpPr>
          <p:nvPr>
            <p:ph idx="1"/>
          </p:nvPr>
        </p:nvSpPr>
        <p:spPr/>
        <p:txBody>
          <a:bodyPr/>
          <a:lstStyle/>
          <a:p>
            <a:r>
              <a:rPr lang="en-US" dirty="0" smtClean="0"/>
              <a:t>QED </a:t>
            </a:r>
            <a:r>
              <a:rPr lang="en-US" dirty="0" err="1" smtClean="0"/>
              <a:t>Lagrangian</a:t>
            </a:r>
            <a:endParaRPr lang="en-US" dirty="0" smtClean="0"/>
          </a:p>
          <a:p>
            <a:r>
              <a:rPr lang="en-US" dirty="0" smtClean="0"/>
              <a:t>Derived Light-front Hamiltonian </a:t>
            </a: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pic>
        <p:nvPicPr>
          <p:cNvPr id="8" name="Picture 7"/>
          <p:cNvPicPr>
            <a:picLocks noChangeAspect="1"/>
          </p:cNvPicPr>
          <p:nvPr/>
        </p:nvPicPr>
        <p:blipFill>
          <a:blip r:embed="rId3"/>
          <a:stretch>
            <a:fillRect/>
          </a:stretch>
        </p:blipFill>
        <p:spPr>
          <a:xfrm>
            <a:off x="3814487" y="1600201"/>
            <a:ext cx="3711834" cy="579974"/>
          </a:xfrm>
          <a:prstGeom prst="rect">
            <a:avLst/>
          </a:prstGeom>
        </p:spPr>
      </p:pic>
      <p:pic>
        <p:nvPicPr>
          <p:cNvPr id="9" name="Picture 8"/>
          <p:cNvPicPr>
            <a:picLocks noChangeAspect="1"/>
          </p:cNvPicPr>
          <p:nvPr/>
        </p:nvPicPr>
        <p:blipFill>
          <a:blip r:embed="rId4"/>
          <a:stretch>
            <a:fillRect/>
          </a:stretch>
        </p:blipFill>
        <p:spPr>
          <a:xfrm>
            <a:off x="894018" y="2774301"/>
            <a:ext cx="4757234" cy="585866"/>
          </a:xfrm>
          <a:prstGeom prst="rect">
            <a:avLst/>
          </a:prstGeom>
        </p:spPr>
      </p:pic>
      <p:pic>
        <p:nvPicPr>
          <p:cNvPr id="11" name="Picture 10"/>
          <p:cNvPicPr>
            <a:picLocks noChangeAspect="1"/>
          </p:cNvPicPr>
          <p:nvPr/>
        </p:nvPicPr>
        <p:blipFill>
          <a:blip r:embed="rId5"/>
          <a:stretch>
            <a:fillRect/>
          </a:stretch>
        </p:blipFill>
        <p:spPr>
          <a:xfrm>
            <a:off x="1296304" y="3360167"/>
            <a:ext cx="5256896" cy="697818"/>
          </a:xfrm>
          <a:prstGeom prst="rect">
            <a:avLst/>
          </a:prstGeom>
        </p:spPr>
      </p:pic>
      <p:pic>
        <p:nvPicPr>
          <p:cNvPr id="12" name="Picture 11"/>
          <p:cNvPicPr>
            <a:picLocks noChangeAspect="1"/>
          </p:cNvPicPr>
          <p:nvPr/>
        </p:nvPicPr>
        <p:blipFill>
          <a:blip r:embed="rId6"/>
          <a:stretch>
            <a:fillRect/>
          </a:stretch>
        </p:blipFill>
        <p:spPr>
          <a:xfrm>
            <a:off x="2843053" y="4163970"/>
            <a:ext cx="4956532" cy="625148"/>
          </a:xfrm>
          <a:prstGeom prst="rect">
            <a:avLst/>
          </a:prstGeom>
        </p:spPr>
      </p:pic>
      <p:cxnSp>
        <p:nvCxnSpPr>
          <p:cNvPr id="14" name="Straight Connector 13"/>
          <p:cNvCxnSpPr/>
          <p:nvPr/>
        </p:nvCxnSpPr>
        <p:spPr>
          <a:xfrm>
            <a:off x="2809337" y="4057985"/>
            <a:ext cx="3956296" cy="0"/>
          </a:xfrm>
          <a:prstGeom prst="line">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934212" y="3873319"/>
            <a:ext cx="2124094" cy="369332"/>
          </a:xfrm>
          <a:prstGeom prst="rect">
            <a:avLst/>
          </a:prstGeom>
          <a:noFill/>
        </p:spPr>
        <p:txBody>
          <a:bodyPr wrap="square" rtlCol="0">
            <a:spAutoFit/>
          </a:bodyPr>
          <a:lstStyle/>
          <a:p>
            <a:r>
              <a:rPr lang="en-US" altLang="zh-CN" dirty="0" smtClean="0"/>
              <a:t>kinetic energy terms</a:t>
            </a:r>
            <a:endParaRPr lang="en-US" dirty="0"/>
          </a:p>
        </p:txBody>
      </p:sp>
      <p:grpSp>
        <p:nvGrpSpPr>
          <p:cNvPr id="24" name="Group 23"/>
          <p:cNvGrpSpPr/>
          <p:nvPr/>
        </p:nvGrpSpPr>
        <p:grpSpPr>
          <a:xfrm>
            <a:off x="2666695" y="4789118"/>
            <a:ext cx="1229945" cy="646331"/>
            <a:chOff x="2666695" y="5018461"/>
            <a:chExt cx="1229945" cy="646331"/>
          </a:xfrm>
        </p:grpSpPr>
        <p:sp>
          <p:nvSpPr>
            <p:cNvPr id="21" name="TextBox 20"/>
            <p:cNvSpPr txBox="1"/>
            <p:nvPr/>
          </p:nvSpPr>
          <p:spPr>
            <a:xfrm>
              <a:off x="2666695" y="5018461"/>
              <a:ext cx="1229945" cy="646331"/>
            </a:xfrm>
            <a:prstGeom prst="rect">
              <a:avLst/>
            </a:prstGeom>
            <a:noFill/>
          </p:spPr>
          <p:txBody>
            <a:bodyPr wrap="square" rtlCol="0">
              <a:spAutoFit/>
            </a:bodyPr>
            <a:lstStyle/>
            <a:p>
              <a:pPr algn="ctr"/>
              <a:r>
                <a:rPr lang="en-US" altLang="zh-CN" dirty="0" smtClean="0"/>
                <a:t>vertex interaction</a:t>
              </a:r>
              <a:endParaRPr lang="en-US" dirty="0"/>
            </a:p>
          </p:txBody>
        </p:sp>
        <p:cxnSp>
          <p:nvCxnSpPr>
            <p:cNvPr id="16" name="Straight Connector 15"/>
            <p:cNvCxnSpPr/>
            <p:nvPr/>
          </p:nvCxnSpPr>
          <p:spPr>
            <a:xfrm>
              <a:off x="2953123" y="5018461"/>
              <a:ext cx="657090"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4049039" y="4789118"/>
            <a:ext cx="1502826" cy="923330"/>
            <a:chOff x="2666694" y="4961163"/>
            <a:chExt cx="1502826" cy="923330"/>
          </a:xfrm>
        </p:grpSpPr>
        <p:sp>
          <p:nvSpPr>
            <p:cNvPr id="27" name="TextBox 26"/>
            <p:cNvSpPr txBox="1"/>
            <p:nvPr/>
          </p:nvSpPr>
          <p:spPr>
            <a:xfrm>
              <a:off x="2666694" y="4961163"/>
              <a:ext cx="1502826" cy="923330"/>
            </a:xfrm>
            <a:prstGeom prst="rect">
              <a:avLst/>
            </a:prstGeom>
            <a:noFill/>
          </p:spPr>
          <p:txBody>
            <a:bodyPr wrap="square" rtlCol="0">
              <a:spAutoFit/>
            </a:bodyPr>
            <a:lstStyle/>
            <a:p>
              <a:pPr algn="ctr"/>
              <a:r>
                <a:rPr lang="en-US" altLang="zh-CN" dirty="0" smtClean="0"/>
                <a:t>instantaneous photon interaction</a:t>
              </a:r>
            </a:p>
          </p:txBody>
        </p:sp>
        <p:cxnSp>
          <p:nvCxnSpPr>
            <p:cNvPr id="26" name="Straight Connector 25"/>
            <p:cNvCxnSpPr/>
            <p:nvPr/>
          </p:nvCxnSpPr>
          <p:spPr>
            <a:xfrm>
              <a:off x="2809650" y="5018461"/>
              <a:ext cx="1000235"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5742920" y="4789118"/>
            <a:ext cx="1783401" cy="1200329"/>
            <a:chOff x="2386119" y="4963055"/>
            <a:chExt cx="1783401" cy="1200329"/>
          </a:xfrm>
        </p:grpSpPr>
        <p:cxnSp>
          <p:nvCxnSpPr>
            <p:cNvPr id="35" name="Straight Connector 34"/>
            <p:cNvCxnSpPr/>
            <p:nvPr/>
          </p:nvCxnSpPr>
          <p:spPr>
            <a:xfrm>
              <a:off x="2386119" y="5018461"/>
              <a:ext cx="1783401"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6694" y="4963055"/>
              <a:ext cx="1502826" cy="1200329"/>
            </a:xfrm>
            <a:prstGeom prst="rect">
              <a:avLst/>
            </a:prstGeom>
            <a:noFill/>
          </p:spPr>
          <p:txBody>
            <a:bodyPr wrap="square" rtlCol="0">
              <a:spAutoFit/>
            </a:bodyPr>
            <a:lstStyle/>
            <a:p>
              <a:pPr algn="ctr"/>
              <a:r>
                <a:rPr lang="en-US" altLang="zh-CN" dirty="0" smtClean="0"/>
                <a:t>instantaneous fermion interaction</a:t>
              </a:r>
            </a:p>
            <a:p>
              <a:pPr algn="ctr"/>
              <a:endParaRPr lang="en-US" dirty="0"/>
            </a:p>
          </p:txBody>
        </p:sp>
      </p:grpSp>
      <p:pic>
        <p:nvPicPr>
          <p:cNvPr id="40" name="Picture 39"/>
          <p:cNvPicPr>
            <a:picLocks noChangeAspect="1"/>
          </p:cNvPicPr>
          <p:nvPr/>
        </p:nvPicPr>
        <p:blipFill>
          <a:blip r:embed="rId7"/>
          <a:stretch>
            <a:fillRect/>
          </a:stretch>
        </p:blipFill>
        <p:spPr>
          <a:xfrm>
            <a:off x="2494350" y="5737246"/>
            <a:ext cx="1402290" cy="777833"/>
          </a:xfrm>
          <a:prstGeom prst="rect">
            <a:avLst/>
          </a:prstGeom>
        </p:spPr>
      </p:pic>
      <p:pic>
        <p:nvPicPr>
          <p:cNvPr id="41" name="Picture 40"/>
          <p:cNvPicPr>
            <a:picLocks noChangeAspect="1"/>
          </p:cNvPicPr>
          <p:nvPr/>
        </p:nvPicPr>
        <p:blipFill>
          <a:blip r:embed="rId8"/>
          <a:stretch>
            <a:fillRect/>
          </a:stretch>
        </p:blipFill>
        <p:spPr>
          <a:xfrm>
            <a:off x="4191995" y="5891229"/>
            <a:ext cx="1287718" cy="690217"/>
          </a:xfrm>
          <a:prstGeom prst="rect">
            <a:avLst/>
          </a:prstGeom>
        </p:spPr>
      </p:pic>
      <p:pic>
        <p:nvPicPr>
          <p:cNvPr id="42" name="Picture 41"/>
          <p:cNvPicPr>
            <a:picLocks noChangeAspect="1"/>
          </p:cNvPicPr>
          <p:nvPr/>
        </p:nvPicPr>
        <p:blipFill>
          <a:blip r:embed="rId9"/>
          <a:stretch>
            <a:fillRect/>
          </a:stretch>
        </p:blipFill>
        <p:spPr>
          <a:xfrm>
            <a:off x="6023495" y="5786696"/>
            <a:ext cx="1502826" cy="877650"/>
          </a:xfrm>
          <a:prstGeom prst="rect">
            <a:avLst/>
          </a:prstGeom>
        </p:spPr>
      </p:pic>
      <p:graphicFrame>
        <p:nvGraphicFramePr>
          <p:cNvPr id="23" name="Object 4"/>
          <p:cNvGraphicFramePr>
            <a:graphicFrameLocks noChangeAspect="1"/>
          </p:cNvGraphicFramePr>
          <p:nvPr>
            <p:extLst>
              <p:ext uri="{D42A27DB-BD31-4B8C-83A1-F6EECF244321}">
                <p14:modId xmlns:p14="http://schemas.microsoft.com/office/powerpoint/2010/main" val="891146816"/>
              </p:ext>
            </p:extLst>
          </p:nvPr>
        </p:nvGraphicFramePr>
        <p:xfrm>
          <a:off x="7790524" y="2686672"/>
          <a:ext cx="1136650" cy="568325"/>
        </p:xfrm>
        <a:graphic>
          <a:graphicData uri="http://schemas.openxmlformats.org/presentationml/2006/ole">
            <mc:AlternateContent xmlns:mc="http://schemas.openxmlformats.org/markup-compatibility/2006">
              <mc:Choice xmlns:v="urn:schemas-microsoft-com:vml" Requires="v">
                <p:oleObj spid="_x0000_s522712" name="Equation" r:id="rId10" imgW="558800" imgH="279400" progId="Equation.DSMT4">
                  <p:embed/>
                </p:oleObj>
              </mc:Choice>
              <mc:Fallback>
                <p:oleObj name="Equation" r:id="rId10" imgW="558800" imgH="279400" progId="Equation.DSMT4">
                  <p:embed/>
                  <p:pic>
                    <p:nvPicPr>
                      <p:cNvPr id="0" name=""/>
                      <p:cNvPicPr>
                        <a:picLocks noChangeAspect="1" noChangeArrowheads="1"/>
                      </p:cNvPicPr>
                      <p:nvPr/>
                    </p:nvPicPr>
                    <p:blipFill>
                      <a:blip r:embed="rId11"/>
                      <a:srcRect/>
                      <a:stretch>
                        <a:fillRect/>
                      </a:stretch>
                    </p:blipFill>
                    <p:spPr bwMode="auto">
                      <a:xfrm>
                        <a:off x="7790524" y="2686672"/>
                        <a:ext cx="1136650" cy="56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542814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4978" name="Picture 2"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54100"/>
            <a:ext cx="1895475"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79" name="Picture 3"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00400"/>
            <a:ext cx="19050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0" name="Picture 4" descr="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739900"/>
            <a:ext cx="26670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1" name="Picture 5" descr="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524250"/>
            <a:ext cx="2819400" cy="120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2" name="Picture 6" descr="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533400"/>
            <a:ext cx="18288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3" name="Picture 7" descr="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724400"/>
            <a:ext cx="2133600" cy="139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84" name="Picture 8" descr="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648200"/>
            <a:ext cx="2057400" cy="1389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5" name="Line 9"/>
          <p:cNvSpPr>
            <a:spLocks noChangeShapeType="1"/>
          </p:cNvSpPr>
          <p:nvPr/>
        </p:nvSpPr>
        <p:spPr bwMode="auto">
          <a:xfrm>
            <a:off x="762000" y="3048000"/>
            <a:ext cx="7239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4986" name="Rectangle 10"/>
          <p:cNvSpPr>
            <a:spLocks noChangeArrowheads="1"/>
          </p:cNvSpPr>
          <p:nvPr/>
        </p:nvSpPr>
        <p:spPr bwMode="auto">
          <a:xfrm>
            <a:off x="3175000" y="2514600"/>
            <a:ext cx="184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F2B"/>
                </a:solidFill>
                <a:latin typeface="Times" charset="0"/>
              </a:rPr>
              <a:t>QED &amp; QCD</a:t>
            </a:r>
            <a:endParaRPr lang="en-US">
              <a:latin typeface="Times" charset="0"/>
            </a:endParaRPr>
          </a:p>
        </p:txBody>
      </p:sp>
      <p:sp>
        <p:nvSpPr>
          <p:cNvPr id="254987" name="Rectangle 11"/>
          <p:cNvSpPr>
            <a:spLocks noChangeArrowheads="1"/>
          </p:cNvSpPr>
          <p:nvPr/>
        </p:nvSpPr>
        <p:spPr bwMode="auto">
          <a:xfrm>
            <a:off x="3657600" y="5791200"/>
            <a:ext cx="827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F2B"/>
                </a:solidFill>
                <a:latin typeface="Times" charset="0"/>
              </a:rPr>
              <a:t>QCD</a:t>
            </a:r>
          </a:p>
        </p:txBody>
      </p:sp>
      <p:sp>
        <p:nvSpPr>
          <p:cNvPr id="254988" name="Rectangle 12"/>
          <p:cNvSpPr>
            <a:spLocks noChangeArrowheads="1"/>
          </p:cNvSpPr>
          <p:nvPr/>
        </p:nvSpPr>
        <p:spPr bwMode="auto">
          <a:xfrm>
            <a:off x="2286000" y="76200"/>
            <a:ext cx="4416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0F2B"/>
                </a:solidFill>
                <a:latin typeface="Times" charset="0"/>
              </a:rPr>
              <a:t>Elementary vertices in LF gauge</a:t>
            </a:r>
            <a:endParaRPr lang="en-US">
              <a:latin typeface="Times" charset="0"/>
            </a:endParaRPr>
          </a:p>
        </p:txBody>
      </p:sp>
      <p:sp>
        <p:nvSpPr>
          <p:cNvPr id="3" name="Slide Number Placeholder 2"/>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11</a:t>
            </a:fld>
            <a:endParaRPr lang="en-US">
              <a:solidFill>
                <a:prstClr val="black">
                  <a:tint val="75000"/>
                </a:prstClr>
              </a:solidFill>
              <a:latin typeface="Calibri"/>
            </a:endParaRPr>
          </a:p>
        </p:txBody>
      </p:sp>
    </p:spTree>
    <p:extLst>
      <p:ext uri="{BB962C8B-B14F-4D97-AF65-F5344CB8AC3E}">
        <p14:creationId xmlns:p14="http://schemas.microsoft.com/office/powerpoint/2010/main" val="1539341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smtClean="0"/>
              <a:t>General Procedure for BLFQ</a:t>
            </a:r>
            <a:endParaRPr lang="en-US" u="sng" dirty="0"/>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smtClean="0">
                <a:solidFill>
                  <a:srgbClr val="EEECE1"/>
                </a:solidFill>
              </a:rPr>
              <a:t>Derive </a:t>
            </a:r>
            <a:r>
              <a:rPr lang="en-US" dirty="0">
                <a:solidFill>
                  <a:srgbClr val="EEECE1"/>
                </a:solidFill>
              </a:rPr>
              <a:t>LF-Hamiltonian </a:t>
            </a:r>
            <a:r>
              <a:rPr lang="en-US" dirty="0" smtClean="0">
                <a:solidFill>
                  <a:srgbClr val="EEECE1"/>
                </a:solidFill>
              </a:rPr>
              <a:t>from </a:t>
            </a:r>
            <a:r>
              <a:rPr lang="en-US" dirty="0" err="1" smtClean="0">
                <a:solidFill>
                  <a:srgbClr val="EEECE1"/>
                </a:solidFill>
              </a:rPr>
              <a:t>Lagrangian</a:t>
            </a:r>
            <a:r>
              <a:rPr lang="en-US" dirty="0" smtClean="0">
                <a:solidFill>
                  <a:srgbClr val="EEECE1"/>
                </a:solidFill>
              </a:rPr>
              <a:t> </a:t>
            </a:r>
          </a:p>
          <a:p>
            <a:pPr marL="514350" indent="-514350">
              <a:buFont typeface="+mj-lt"/>
              <a:buAutoNum type="arabicPeriod"/>
            </a:pPr>
            <a:r>
              <a:rPr lang="en-US" dirty="0" smtClean="0">
                <a:solidFill>
                  <a:srgbClr val="FF0000"/>
                </a:solidFill>
              </a:rPr>
              <a:t>Construct basis states </a:t>
            </a:r>
          </a:p>
          <a:p>
            <a:pPr marL="514350" indent="-514350">
              <a:buFont typeface="+mj-lt"/>
              <a:buAutoNum type="arabicPeriod"/>
            </a:pPr>
            <a:r>
              <a:rPr lang="en-US" dirty="0" smtClean="0">
                <a:solidFill>
                  <a:srgbClr val="EEECE1"/>
                </a:solidFill>
              </a:rPr>
              <a:t>Calculate Hamiltonian matrix elements</a:t>
            </a:r>
          </a:p>
          <a:p>
            <a:pPr marL="514350" indent="-514350">
              <a:buFont typeface="+mj-lt"/>
              <a:buAutoNum type="arabicPeriod"/>
            </a:pPr>
            <a:r>
              <a:rPr lang="en-US" dirty="0" err="1" smtClean="0">
                <a:solidFill>
                  <a:srgbClr val="EEECE1"/>
                </a:solidFill>
              </a:rPr>
              <a:t>Diagonalize</a:t>
            </a:r>
            <a:r>
              <a:rPr lang="en-US" dirty="0" smtClean="0">
                <a:solidFill>
                  <a:srgbClr val="EEECE1"/>
                </a:solidFill>
              </a:rPr>
              <a:t>       (solve                       ) and obtain its </a:t>
            </a:r>
            <a:r>
              <a:rPr lang="en-US" dirty="0" err="1" smtClean="0">
                <a:solidFill>
                  <a:srgbClr val="EEECE1"/>
                </a:solidFill>
              </a:rPr>
              <a:t>eigenspectrum</a:t>
            </a:r>
            <a:endParaRPr lang="en-US" dirty="0" smtClean="0">
              <a:solidFill>
                <a:srgbClr val="EEECE1"/>
              </a:solidFill>
            </a:endParaRPr>
          </a:p>
          <a:p>
            <a:pPr marL="514350" indent="-514350">
              <a:buFont typeface="+mj-lt"/>
              <a:buAutoNum type="arabicPeriod"/>
            </a:pPr>
            <a:r>
              <a:rPr lang="en-US" altLang="zh-CN" dirty="0" smtClean="0">
                <a:solidFill>
                  <a:srgbClr val="EEECE1"/>
                </a:solidFill>
              </a:rPr>
              <a:t>Evaluate </a:t>
            </a:r>
            <a:r>
              <a:rPr lang="en-US" altLang="zh-CN" dirty="0">
                <a:solidFill>
                  <a:srgbClr val="EEECE1"/>
                </a:solidFill>
              </a:rPr>
              <a:t>o</a:t>
            </a:r>
            <a:r>
              <a:rPr lang="en-US" dirty="0" smtClean="0">
                <a:solidFill>
                  <a:srgbClr val="EEECE1"/>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818780531"/>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085086" name="Equation" r:id="rId3" imgW="939800" imgH="254000" progId="Equation.DSMT4">
                  <p:embed/>
                </p:oleObj>
              </mc:Choice>
              <mc:Fallback>
                <p:oleObj name="Equation" r:id="rId3" imgW="939800" imgH="254000" progId="Equation.DSMT4">
                  <p:embed/>
                  <p:pic>
                    <p:nvPicPr>
                      <p:cNvPr id="0" name=""/>
                      <p:cNvPicPr/>
                      <p:nvPr/>
                    </p:nvPicPr>
                    <p:blipFill>
                      <a:blip r:embed="rId4"/>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40821311"/>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5087" name="Equation" r:id="rId5" imgW="812800" imgH="254000" progId="Equation.DSMT4">
                  <p:embed/>
                </p:oleObj>
              </mc:Choice>
              <mc:Fallback>
                <p:oleObj name="Equation" r:id="rId5" imgW="812800" imgH="254000" progId="Equation.DSMT4">
                  <p:embed/>
                  <p:pic>
                    <p:nvPicPr>
                      <p:cNvPr id="0" name=""/>
                      <p:cNvPicPr/>
                      <p:nvPr/>
                    </p:nvPicPr>
                    <p:blipFill>
                      <a:blip r:embed="rId6"/>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16034382"/>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085088" name="Equation" r:id="rId7" imgW="660400" imgH="241300" progId="Equation.DSMT4">
                  <p:embed/>
                </p:oleObj>
              </mc:Choice>
              <mc:Fallback>
                <p:oleObj name="Equation" r:id="rId7" imgW="660400" imgH="241300" progId="Equation.DSMT4">
                  <p:embed/>
                  <p:pic>
                    <p:nvPicPr>
                      <p:cNvPr id="0" name=""/>
                      <p:cNvPicPr/>
                      <p:nvPr/>
                    </p:nvPicPr>
                    <p:blipFill>
                      <a:blip r:embed="rId8"/>
                      <a:stretch>
                        <a:fillRect/>
                      </a:stretch>
                    </p:blipFill>
                    <p:spPr>
                      <a:xfrm>
                        <a:off x="7581201" y="2640934"/>
                        <a:ext cx="1415647" cy="518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73876402"/>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5089" name="Equation" r:id="rId9" imgW="241300" imgH="228600" progId="Equation.DSMT4">
                  <p:embed/>
                </p:oleObj>
              </mc:Choice>
              <mc:Fallback>
                <p:oleObj name="Equation" r:id="rId9" imgW="241300" imgH="228600" progId="Equation.DSMT4">
                  <p:embed/>
                  <p:pic>
                    <p:nvPicPr>
                      <p:cNvPr id="0" name=""/>
                      <p:cNvPicPr/>
                      <p:nvPr/>
                    </p:nvPicPr>
                    <p:blipFill>
                      <a:blip r:embed="rId10"/>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67641602"/>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5090" name="Equation" r:id="rId11" imgW="203200" imgH="190500" progId="Equation.DSMT4">
                  <p:embed/>
                </p:oleObj>
              </mc:Choice>
              <mc:Fallback>
                <p:oleObj name="Equation" r:id="rId11" imgW="203200" imgH="190500" progId="Equation.DSMT4">
                  <p:embed/>
                  <p:pic>
                    <p:nvPicPr>
                      <p:cNvPr id="0" name=""/>
                      <p:cNvPicPr/>
                      <p:nvPr/>
                    </p:nvPicPr>
                    <p:blipFill>
                      <a:blip r:embed="rId12"/>
                      <a:stretch>
                        <a:fillRect/>
                      </a:stretch>
                    </p:blipFill>
                    <p:spPr>
                      <a:xfrm>
                        <a:off x="3031860" y="3202834"/>
                        <a:ext cx="519536" cy="487066"/>
                      </a:xfrm>
                      <a:prstGeom prst="rect">
                        <a:avLst/>
                      </a:prstGeom>
                    </p:spPr>
                  </p:pic>
                </p:oleObj>
              </mc:Fallback>
            </mc:AlternateContent>
          </a:graphicData>
        </a:graphic>
      </p:graphicFrame>
    </p:spTree>
    <p:extLst>
      <p:ext uri="{BB962C8B-B14F-4D97-AF65-F5344CB8AC3E}">
        <p14:creationId xmlns:p14="http://schemas.microsoft.com/office/powerpoint/2010/main" val="3679489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smtClean="0"/>
              <a:t>General Procedure for BLFQ</a:t>
            </a:r>
            <a:endParaRPr lang="en-US" u="sng" dirty="0"/>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smtClean="0">
                <a:solidFill>
                  <a:srgbClr val="EEECE1"/>
                </a:solidFill>
              </a:rPr>
              <a:t>Derive </a:t>
            </a:r>
            <a:r>
              <a:rPr lang="en-US" dirty="0">
                <a:solidFill>
                  <a:srgbClr val="EEECE1"/>
                </a:solidFill>
              </a:rPr>
              <a:t>LF-Hamiltonian </a:t>
            </a:r>
            <a:r>
              <a:rPr lang="en-US" dirty="0" smtClean="0">
                <a:solidFill>
                  <a:srgbClr val="EEECE1"/>
                </a:solidFill>
              </a:rPr>
              <a:t>from </a:t>
            </a:r>
            <a:r>
              <a:rPr lang="en-US" dirty="0" err="1" smtClean="0">
                <a:solidFill>
                  <a:srgbClr val="EEECE1"/>
                </a:solidFill>
              </a:rPr>
              <a:t>Lagrangian</a:t>
            </a:r>
            <a:r>
              <a:rPr lang="en-US" dirty="0" smtClean="0">
                <a:solidFill>
                  <a:srgbClr val="EEECE1"/>
                </a:solidFill>
              </a:rPr>
              <a:t> </a:t>
            </a:r>
          </a:p>
          <a:p>
            <a:pPr marL="514350" indent="-514350">
              <a:buFont typeface="+mj-lt"/>
              <a:buAutoNum type="arabicPeriod"/>
            </a:pPr>
            <a:r>
              <a:rPr lang="en-US" dirty="0" smtClean="0">
                <a:solidFill>
                  <a:srgbClr val="FF0000"/>
                </a:solidFill>
              </a:rPr>
              <a:t>Construct basis states </a:t>
            </a:r>
          </a:p>
          <a:p>
            <a:pPr marL="514350" indent="-514350">
              <a:buFont typeface="+mj-lt"/>
              <a:buAutoNum type="arabicPeriod"/>
            </a:pPr>
            <a:r>
              <a:rPr lang="en-US" dirty="0" smtClean="0">
                <a:solidFill>
                  <a:srgbClr val="EEECE1"/>
                </a:solidFill>
              </a:rPr>
              <a:t>Calculate Hamiltonian matrix elements</a:t>
            </a:r>
          </a:p>
          <a:p>
            <a:pPr marL="514350" indent="-514350">
              <a:buFont typeface="+mj-lt"/>
              <a:buAutoNum type="arabicPeriod"/>
            </a:pPr>
            <a:r>
              <a:rPr lang="en-US" dirty="0" err="1" smtClean="0">
                <a:solidFill>
                  <a:srgbClr val="EEECE1"/>
                </a:solidFill>
              </a:rPr>
              <a:t>Diagonalize</a:t>
            </a:r>
            <a:r>
              <a:rPr lang="en-US" dirty="0" smtClean="0">
                <a:solidFill>
                  <a:srgbClr val="EEECE1"/>
                </a:solidFill>
              </a:rPr>
              <a:t>       (solve                       ) and obtain its </a:t>
            </a:r>
            <a:r>
              <a:rPr lang="en-US" dirty="0" err="1" smtClean="0">
                <a:solidFill>
                  <a:srgbClr val="EEECE1"/>
                </a:solidFill>
              </a:rPr>
              <a:t>eigenspectrum</a:t>
            </a:r>
            <a:endParaRPr lang="en-US" dirty="0" smtClean="0">
              <a:solidFill>
                <a:srgbClr val="EEECE1"/>
              </a:solidFill>
            </a:endParaRPr>
          </a:p>
          <a:p>
            <a:pPr marL="514350" indent="-514350">
              <a:buFont typeface="+mj-lt"/>
              <a:buAutoNum type="arabicPeriod"/>
            </a:pPr>
            <a:r>
              <a:rPr lang="en-US" altLang="zh-CN" dirty="0" smtClean="0">
                <a:solidFill>
                  <a:srgbClr val="EEECE1"/>
                </a:solidFill>
              </a:rPr>
              <a:t>Evaluate </a:t>
            </a:r>
            <a:r>
              <a:rPr lang="en-US" altLang="zh-CN" dirty="0">
                <a:solidFill>
                  <a:srgbClr val="EEECE1"/>
                </a:solidFill>
              </a:rPr>
              <a:t>o</a:t>
            </a:r>
            <a:r>
              <a:rPr lang="en-US" dirty="0" smtClean="0">
                <a:solidFill>
                  <a:srgbClr val="EEECE1"/>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911929931"/>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111576" name="Equation" r:id="rId3" imgW="939800" imgH="254000" progId="Equation.DSMT4">
                  <p:embed/>
                </p:oleObj>
              </mc:Choice>
              <mc:Fallback>
                <p:oleObj name="Equation" r:id="rId3" imgW="939800" imgH="254000" progId="Equation.DSMT4">
                  <p:embed/>
                  <p:pic>
                    <p:nvPicPr>
                      <p:cNvPr id="0" name=""/>
                      <p:cNvPicPr/>
                      <p:nvPr/>
                    </p:nvPicPr>
                    <p:blipFill>
                      <a:blip r:embed="rId4"/>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77931913"/>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111577" name="Equation" r:id="rId5" imgW="812800" imgH="254000" progId="Equation.DSMT4">
                  <p:embed/>
                </p:oleObj>
              </mc:Choice>
              <mc:Fallback>
                <p:oleObj name="Equation" r:id="rId5" imgW="812800" imgH="254000" progId="Equation.DSMT4">
                  <p:embed/>
                  <p:pic>
                    <p:nvPicPr>
                      <p:cNvPr id="0" name=""/>
                      <p:cNvPicPr/>
                      <p:nvPr/>
                    </p:nvPicPr>
                    <p:blipFill>
                      <a:blip r:embed="rId6"/>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51869657"/>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111578" name="Equation" r:id="rId7" imgW="660400" imgH="241300" progId="Equation.DSMT4">
                  <p:embed/>
                </p:oleObj>
              </mc:Choice>
              <mc:Fallback>
                <p:oleObj name="Equation" r:id="rId7" imgW="660400" imgH="241300" progId="Equation.DSMT4">
                  <p:embed/>
                  <p:pic>
                    <p:nvPicPr>
                      <p:cNvPr id="0" name=""/>
                      <p:cNvPicPr/>
                      <p:nvPr/>
                    </p:nvPicPr>
                    <p:blipFill>
                      <a:blip r:embed="rId8"/>
                      <a:stretch>
                        <a:fillRect/>
                      </a:stretch>
                    </p:blipFill>
                    <p:spPr>
                      <a:xfrm>
                        <a:off x="7581201" y="2640934"/>
                        <a:ext cx="1415647" cy="518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89745469"/>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111579" name="Equation" r:id="rId9" imgW="241300" imgH="228600" progId="Equation.DSMT4">
                  <p:embed/>
                </p:oleObj>
              </mc:Choice>
              <mc:Fallback>
                <p:oleObj name="Equation" r:id="rId9" imgW="241300" imgH="228600" progId="Equation.DSMT4">
                  <p:embed/>
                  <p:pic>
                    <p:nvPicPr>
                      <p:cNvPr id="0" name=""/>
                      <p:cNvPicPr/>
                      <p:nvPr/>
                    </p:nvPicPr>
                    <p:blipFill>
                      <a:blip r:embed="rId10"/>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33370239"/>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111580" name="Equation" r:id="rId11" imgW="203200" imgH="190500" progId="Equation.DSMT4">
                  <p:embed/>
                </p:oleObj>
              </mc:Choice>
              <mc:Fallback>
                <p:oleObj name="Equation" r:id="rId11" imgW="203200" imgH="190500" progId="Equation.DSMT4">
                  <p:embed/>
                  <p:pic>
                    <p:nvPicPr>
                      <p:cNvPr id="0" name=""/>
                      <p:cNvPicPr/>
                      <p:nvPr/>
                    </p:nvPicPr>
                    <p:blipFill>
                      <a:blip r:embed="rId12"/>
                      <a:stretch>
                        <a:fillRect/>
                      </a:stretch>
                    </p:blipFill>
                    <p:spPr>
                      <a:xfrm>
                        <a:off x="3031860" y="3202834"/>
                        <a:ext cx="519536" cy="487066"/>
                      </a:xfrm>
                      <a:prstGeom prst="rect">
                        <a:avLst/>
                      </a:prstGeom>
                    </p:spPr>
                  </p:pic>
                </p:oleObj>
              </mc:Fallback>
            </mc:AlternateContent>
          </a:graphicData>
        </a:graphic>
      </p:graphicFrame>
      <p:sp>
        <p:nvSpPr>
          <p:cNvPr id="10" name="TextBox 9"/>
          <p:cNvSpPr txBox="1"/>
          <p:nvPr/>
        </p:nvSpPr>
        <p:spPr>
          <a:xfrm>
            <a:off x="304800" y="2654300"/>
            <a:ext cx="8839200" cy="492443"/>
          </a:xfrm>
          <a:prstGeom prst="rect">
            <a:avLst/>
          </a:prstGeom>
          <a:solidFill>
            <a:schemeClr val="bg1"/>
          </a:solidFill>
        </p:spPr>
        <p:txBody>
          <a:bodyPr wrap="square" rtlCol="0">
            <a:spAutoFit/>
          </a:bodyPr>
          <a:lstStyle/>
          <a:p>
            <a:r>
              <a:rPr lang="en-US" sz="2600" dirty="0" err="1" smtClean="0">
                <a:solidFill>
                  <a:srgbClr val="0000FF"/>
                </a:solidFill>
              </a:rPr>
              <a:t>Fock</a:t>
            </a:r>
            <a:r>
              <a:rPr lang="en-US" sz="2600" dirty="0">
                <a:solidFill>
                  <a:srgbClr val="0000FF"/>
                </a:solidFill>
              </a:rPr>
              <a:t>-</a:t>
            </a:r>
            <a:r>
              <a:rPr lang="en-US" sz="2600" dirty="0" smtClean="0">
                <a:solidFill>
                  <a:srgbClr val="0000FF"/>
                </a:solidFill>
              </a:rPr>
              <a:t>sector expansion + 2D Harmonic Oscillator + 1D </a:t>
            </a:r>
            <a:r>
              <a:rPr lang="en-US" sz="2600" dirty="0" err="1" smtClean="0">
                <a:solidFill>
                  <a:srgbClr val="0000FF"/>
                </a:solidFill>
              </a:rPr>
              <a:t>Planewave</a:t>
            </a:r>
            <a:endParaRPr lang="en-US" sz="2600" dirty="0">
              <a:solidFill>
                <a:srgbClr val="0000FF"/>
              </a:solidFill>
            </a:endParaRPr>
          </a:p>
        </p:txBody>
      </p:sp>
    </p:spTree>
    <p:extLst>
      <p:ext uri="{BB962C8B-B14F-4D97-AF65-F5344CB8AC3E}">
        <p14:creationId xmlns:p14="http://schemas.microsoft.com/office/powerpoint/2010/main" val="242355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972"/>
            <a:ext cx="8229600" cy="1143000"/>
          </a:xfrm>
        </p:spPr>
        <p:txBody>
          <a:bodyPr/>
          <a:lstStyle/>
          <a:p>
            <a:r>
              <a:rPr lang="en-US" u="sng" dirty="0" smtClean="0"/>
              <a:t>Basis Construction</a:t>
            </a:r>
            <a:endParaRPr lang="en-US" u="sng" dirty="0"/>
          </a:p>
        </p:txBody>
      </p:sp>
      <p:sp>
        <p:nvSpPr>
          <p:cNvPr id="3" name="Content Placeholder 2"/>
          <p:cNvSpPr>
            <a:spLocks noGrp="1"/>
          </p:cNvSpPr>
          <p:nvPr>
            <p:ph idx="1"/>
          </p:nvPr>
        </p:nvSpPr>
        <p:spPr>
          <a:xfrm>
            <a:off x="457200" y="1600200"/>
            <a:ext cx="8686800" cy="5153848"/>
          </a:xfrm>
        </p:spPr>
        <p:txBody>
          <a:bodyPr>
            <a:normAutofit/>
          </a:bodyPr>
          <a:lstStyle/>
          <a:p>
            <a:r>
              <a:rPr lang="en-US" dirty="0" smtClean="0"/>
              <a:t>Example: single physical electron in QED</a:t>
            </a:r>
          </a:p>
          <a:p>
            <a:pPr marL="914400" lvl="1" indent="-514350">
              <a:buFont typeface="+mj-lt"/>
              <a:buAutoNum type="arabicPeriod"/>
            </a:pPr>
            <a:r>
              <a:rPr lang="en-US" dirty="0" err="1" smtClean="0">
                <a:solidFill>
                  <a:srgbClr val="0000FF"/>
                </a:solidFill>
              </a:rPr>
              <a:t>Fock</a:t>
            </a:r>
            <a:r>
              <a:rPr lang="en-US" dirty="0" smtClean="0">
                <a:solidFill>
                  <a:srgbClr val="0000FF"/>
                </a:solidFill>
              </a:rPr>
              <a:t>-space expansion</a:t>
            </a:r>
          </a:p>
          <a:p>
            <a:pPr marL="0" indent="0">
              <a:buNone/>
            </a:pPr>
            <a:r>
              <a:rPr lang="en-US" dirty="0" smtClean="0"/>
              <a:t>          </a:t>
            </a:r>
            <a:r>
              <a:rPr lang="en-US" sz="2800" dirty="0" smtClean="0"/>
              <a:t>e.g.</a:t>
            </a:r>
            <a:endParaRPr lang="en-US" sz="2800" dirty="0"/>
          </a:p>
          <a:p>
            <a:pPr marL="914400" lvl="1" indent="-514350">
              <a:buFont typeface="+mj-lt"/>
              <a:buAutoNum type="arabicPeriod" startAt="2"/>
            </a:pPr>
            <a:endParaRPr lang="en-US" dirty="0" smtClean="0"/>
          </a:p>
          <a:p>
            <a:pPr marL="914400" lvl="1" indent="-514350">
              <a:buFont typeface="+mj-lt"/>
              <a:buAutoNum type="arabicPeriod" startAt="2"/>
            </a:pPr>
            <a:r>
              <a:rPr lang="en-US" dirty="0" smtClean="0"/>
              <a:t>For each </a:t>
            </a:r>
            <a:r>
              <a:rPr lang="en-US" dirty="0" err="1" smtClean="0"/>
              <a:t>Fock</a:t>
            </a:r>
            <a:r>
              <a:rPr lang="en-US" dirty="0" smtClean="0"/>
              <a:t> particle: </a:t>
            </a:r>
          </a:p>
          <a:p>
            <a:pPr lvl="2"/>
            <a:r>
              <a:rPr lang="en-US" sz="2000" dirty="0" smtClean="0">
                <a:solidFill>
                  <a:srgbClr val="0000FF"/>
                </a:solidFill>
              </a:rPr>
              <a:t>transverse</a:t>
            </a:r>
            <a:r>
              <a:rPr lang="en-US" sz="2000" dirty="0" smtClean="0"/>
              <a:t>: 2D-HO basis (                ), labeled by </a:t>
            </a:r>
            <a:r>
              <a:rPr lang="en-US" sz="2000" dirty="0" err="1" smtClean="0">
                <a:solidFill>
                  <a:srgbClr val="FF0000"/>
                </a:solidFill>
              </a:rPr>
              <a:t>n</a:t>
            </a:r>
            <a:r>
              <a:rPr lang="en-US" sz="2000" dirty="0" err="1" smtClean="0"/>
              <a:t>,</a:t>
            </a:r>
            <a:r>
              <a:rPr lang="en-US" sz="2000" dirty="0" err="1" smtClean="0">
                <a:solidFill>
                  <a:srgbClr val="FF0000"/>
                </a:solidFill>
              </a:rPr>
              <a:t>m</a:t>
            </a:r>
            <a:r>
              <a:rPr lang="en-US" sz="2000" dirty="0" smtClean="0"/>
              <a:t> quantum number (HO basis parameter                    ) </a:t>
            </a:r>
          </a:p>
          <a:p>
            <a:pPr lvl="2"/>
            <a:r>
              <a:rPr lang="en-US" sz="2000" dirty="0" smtClean="0">
                <a:solidFill>
                  <a:srgbClr val="0000FF"/>
                </a:solidFill>
              </a:rPr>
              <a:t>longitudinal</a:t>
            </a:r>
            <a:r>
              <a:rPr lang="en-US" sz="2000" dirty="0" smtClean="0"/>
              <a:t>: plane-wave basis, labeled by </a:t>
            </a:r>
            <a:r>
              <a:rPr lang="en-US" sz="2000" dirty="0" smtClean="0">
                <a:solidFill>
                  <a:srgbClr val="FF0000"/>
                </a:solidFill>
              </a:rPr>
              <a:t>k</a:t>
            </a:r>
          </a:p>
          <a:p>
            <a:pPr marL="457200" lvl="1" indent="0">
              <a:buNone/>
            </a:pPr>
            <a:r>
              <a:rPr lang="en-US" dirty="0" smtClean="0"/>
              <a:t>       e.g.                        </a:t>
            </a:r>
          </a:p>
          <a:p>
            <a:pPr marL="457200" lvl="1" indent="0">
              <a:buNone/>
            </a:pPr>
            <a:r>
              <a:rPr lang="en-US" dirty="0" smtClean="0"/>
              <a:t>       with                            and</a:t>
            </a:r>
          </a:p>
          <a:p>
            <a:pPr marL="457200" lvl="1" indent="0">
              <a:buNone/>
            </a:pP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2032038" y="2845627"/>
            <a:ext cx="5542773" cy="36028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60051784"/>
              </p:ext>
            </p:extLst>
          </p:nvPr>
        </p:nvGraphicFramePr>
        <p:xfrm>
          <a:off x="2223094" y="5427848"/>
          <a:ext cx="1598028" cy="394607"/>
        </p:xfrm>
        <a:graphic>
          <a:graphicData uri="http://schemas.openxmlformats.org/presentationml/2006/ole">
            <mc:AlternateContent xmlns:mc="http://schemas.openxmlformats.org/markup-compatibility/2006">
              <mc:Choice xmlns:v="urn:schemas-microsoft-com:vml" Requires="v">
                <p:oleObj spid="_x0000_s1133850" name="Equation" r:id="rId4" imgW="927100" imgH="228600" progId="Equation.3">
                  <p:embed/>
                </p:oleObj>
              </mc:Choice>
              <mc:Fallback>
                <p:oleObj name="Equation" r:id="rId4" imgW="927100" imgH="228600" progId="Equation.3">
                  <p:embed/>
                  <p:pic>
                    <p:nvPicPr>
                      <p:cNvPr id="0" name=""/>
                      <p:cNvPicPr/>
                      <p:nvPr/>
                    </p:nvPicPr>
                    <p:blipFill>
                      <a:blip r:embed="rId5"/>
                      <a:stretch>
                        <a:fillRect/>
                      </a:stretch>
                    </p:blipFill>
                    <p:spPr>
                      <a:xfrm>
                        <a:off x="2223094" y="5427848"/>
                        <a:ext cx="1598028" cy="39460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28072831"/>
              </p:ext>
            </p:extLst>
          </p:nvPr>
        </p:nvGraphicFramePr>
        <p:xfrm>
          <a:off x="2279287" y="5897795"/>
          <a:ext cx="2137480" cy="428776"/>
        </p:xfrm>
        <a:graphic>
          <a:graphicData uri="http://schemas.openxmlformats.org/presentationml/2006/ole">
            <mc:AlternateContent xmlns:mc="http://schemas.openxmlformats.org/markup-compatibility/2006">
              <mc:Choice xmlns:v="urn:schemas-microsoft-com:vml" Requires="v">
                <p:oleObj spid="_x0000_s1133851" name="Equation" r:id="rId6" imgW="1143000" imgH="228600" progId="Equation.DSMT4">
                  <p:embed/>
                </p:oleObj>
              </mc:Choice>
              <mc:Fallback>
                <p:oleObj name="Equation" r:id="rId6" imgW="1143000" imgH="228600" progId="Equation.DSMT4">
                  <p:embed/>
                  <p:pic>
                    <p:nvPicPr>
                      <p:cNvPr id="0" name=""/>
                      <p:cNvPicPr/>
                      <p:nvPr/>
                    </p:nvPicPr>
                    <p:blipFill>
                      <a:blip r:embed="rId7"/>
                      <a:stretch>
                        <a:fillRect/>
                      </a:stretch>
                    </p:blipFill>
                    <p:spPr>
                      <a:xfrm>
                        <a:off x="2279287" y="5897795"/>
                        <a:ext cx="2137480" cy="42877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79079828"/>
              </p:ext>
            </p:extLst>
          </p:nvPr>
        </p:nvGraphicFramePr>
        <p:xfrm>
          <a:off x="5129250" y="5885197"/>
          <a:ext cx="2209551" cy="418897"/>
        </p:xfrm>
        <a:graphic>
          <a:graphicData uri="http://schemas.openxmlformats.org/presentationml/2006/ole">
            <mc:AlternateContent xmlns:mc="http://schemas.openxmlformats.org/markup-compatibility/2006">
              <mc:Choice xmlns:v="urn:schemas-microsoft-com:vml" Requires="v">
                <p:oleObj spid="_x0000_s1133852" name="Equation" r:id="rId8" imgW="1206500" imgH="228600" progId="Equation.3">
                  <p:embed/>
                </p:oleObj>
              </mc:Choice>
              <mc:Fallback>
                <p:oleObj name="Equation" r:id="rId8" imgW="1206500" imgH="228600" progId="Equation.3">
                  <p:embed/>
                  <p:pic>
                    <p:nvPicPr>
                      <p:cNvPr id="0" name=""/>
                      <p:cNvPicPr/>
                      <p:nvPr/>
                    </p:nvPicPr>
                    <p:blipFill>
                      <a:blip r:embed="rId9"/>
                      <a:stretch>
                        <a:fillRect/>
                      </a:stretch>
                    </p:blipFill>
                    <p:spPr>
                      <a:xfrm>
                        <a:off x="5129250" y="5885197"/>
                        <a:ext cx="2209551" cy="418897"/>
                      </a:xfrm>
                      <a:prstGeom prst="rect">
                        <a:avLst/>
                      </a:prstGeom>
                    </p:spPr>
                  </p:pic>
                </p:oleObj>
              </mc:Fallback>
            </mc:AlternateContent>
          </a:graphicData>
        </a:graphic>
      </p:graphicFrame>
      <p:graphicFrame>
        <p:nvGraphicFramePr>
          <p:cNvPr id="13" name="Object 2"/>
          <p:cNvGraphicFramePr>
            <a:graphicFrameLocks noChangeAspect="1"/>
          </p:cNvGraphicFramePr>
          <p:nvPr>
            <p:extLst>
              <p:ext uri="{D42A27DB-BD31-4B8C-83A1-F6EECF244321}">
                <p14:modId xmlns:p14="http://schemas.microsoft.com/office/powerpoint/2010/main" val="4264954232"/>
              </p:ext>
            </p:extLst>
          </p:nvPr>
        </p:nvGraphicFramePr>
        <p:xfrm>
          <a:off x="3849076" y="4594154"/>
          <a:ext cx="1131462" cy="366919"/>
        </p:xfrm>
        <a:graphic>
          <a:graphicData uri="http://schemas.openxmlformats.org/presentationml/2006/ole">
            <mc:AlternateContent xmlns:mc="http://schemas.openxmlformats.org/markup-compatibility/2006">
              <mc:Choice xmlns:v="urn:schemas-microsoft-com:vml" Requires="v">
                <p:oleObj spid="_x0000_s1133853" name="Equation" r:id="rId10" imgW="660400" imgH="215900" progId="Equation.3">
                  <p:embed/>
                </p:oleObj>
              </mc:Choice>
              <mc:Fallback>
                <p:oleObj name="Equation" r:id="rId10" imgW="660400" imgH="215900" progId="Equation.3">
                  <p:embed/>
                  <p:pic>
                    <p:nvPicPr>
                      <p:cNvPr id="0" name=""/>
                      <p:cNvPicPr>
                        <a:picLocks noChangeAspect="1" noChangeArrowheads="1"/>
                      </p:cNvPicPr>
                      <p:nvPr/>
                    </p:nvPicPr>
                    <p:blipFill>
                      <a:blip r:embed="rId11"/>
                      <a:srcRect/>
                      <a:stretch>
                        <a:fillRect/>
                      </a:stretch>
                    </p:blipFill>
                    <p:spPr bwMode="auto">
                      <a:xfrm>
                        <a:off x="3849076" y="4594154"/>
                        <a:ext cx="1131462" cy="366919"/>
                      </a:xfrm>
                      <a:prstGeom prst="rect">
                        <a:avLst/>
                      </a:prstGeom>
                      <a:noFill/>
                      <a:ln>
                        <a:noFill/>
                      </a:ln>
                      <a:effectLs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26896930"/>
              </p:ext>
            </p:extLst>
          </p:nvPr>
        </p:nvGraphicFramePr>
        <p:xfrm>
          <a:off x="4269165" y="4357747"/>
          <a:ext cx="951964" cy="305347"/>
        </p:xfrm>
        <a:graphic>
          <a:graphicData uri="http://schemas.openxmlformats.org/presentationml/2006/ole">
            <mc:AlternateContent xmlns:mc="http://schemas.openxmlformats.org/markup-compatibility/2006">
              <mc:Choice xmlns:v="urn:schemas-microsoft-com:vml" Requires="v">
                <p:oleObj spid="_x0000_s1133854" name="Equation" r:id="rId12" imgW="673100" imgH="215900" progId="Equation.DSMT4">
                  <p:embed/>
                </p:oleObj>
              </mc:Choice>
              <mc:Fallback>
                <p:oleObj name="Equation" r:id="rId12" imgW="673100" imgH="215900" progId="Equation.DSMT4">
                  <p:embed/>
                  <p:pic>
                    <p:nvPicPr>
                      <p:cNvPr id="0" name=""/>
                      <p:cNvPicPr/>
                      <p:nvPr/>
                    </p:nvPicPr>
                    <p:blipFill>
                      <a:blip r:embed="rId13"/>
                      <a:stretch>
                        <a:fillRect/>
                      </a:stretch>
                    </p:blipFill>
                    <p:spPr>
                      <a:xfrm>
                        <a:off x="4269165" y="4357747"/>
                        <a:ext cx="951964" cy="305347"/>
                      </a:xfrm>
                      <a:prstGeom prst="rect">
                        <a:avLst/>
                      </a:prstGeom>
                    </p:spPr>
                  </p:pic>
                </p:oleObj>
              </mc:Fallback>
            </mc:AlternateContent>
          </a:graphicData>
        </a:graphic>
      </p:graphicFrame>
    </p:spTree>
    <p:extLst>
      <p:ext uri="{BB962C8B-B14F-4D97-AF65-F5344CB8AC3E}">
        <p14:creationId xmlns:p14="http://schemas.microsoft.com/office/powerpoint/2010/main" val="3052761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smtClean="0"/>
              <a:t>General Procedure for BLFQ</a:t>
            </a:r>
            <a:endParaRPr lang="en-US" u="sng" dirty="0"/>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smtClean="0">
                <a:solidFill>
                  <a:srgbClr val="EEECE1"/>
                </a:solidFill>
              </a:rPr>
              <a:t>Derive </a:t>
            </a:r>
            <a:r>
              <a:rPr lang="en-US" dirty="0">
                <a:solidFill>
                  <a:srgbClr val="EEECE1"/>
                </a:solidFill>
              </a:rPr>
              <a:t>LF-Hamiltonian </a:t>
            </a:r>
            <a:r>
              <a:rPr lang="en-US" dirty="0" smtClean="0">
                <a:solidFill>
                  <a:srgbClr val="EEECE1"/>
                </a:solidFill>
              </a:rPr>
              <a:t>from </a:t>
            </a:r>
            <a:r>
              <a:rPr lang="en-US" dirty="0" err="1" smtClean="0">
                <a:solidFill>
                  <a:srgbClr val="EEECE1"/>
                </a:solidFill>
              </a:rPr>
              <a:t>Lagrangian</a:t>
            </a:r>
            <a:r>
              <a:rPr lang="en-US" dirty="0" smtClean="0">
                <a:solidFill>
                  <a:srgbClr val="EEECE1"/>
                </a:solidFill>
              </a:rPr>
              <a:t> </a:t>
            </a:r>
          </a:p>
          <a:p>
            <a:pPr marL="514350" indent="-514350">
              <a:buFont typeface="+mj-lt"/>
              <a:buAutoNum type="arabicPeriod"/>
            </a:pPr>
            <a:r>
              <a:rPr lang="en-US" dirty="0" smtClean="0">
                <a:solidFill>
                  <a:srgbClr val="EEECE1"/>
                </a:solidFill>
              </a:rPr>
              <a:t>Construct basis states </a:t>
            </a:r>
          </a:p>
          <a:p>
            <a:pPr marL="514350" indent="-514350">
              <a:buFont typeface="+mj-lt"/>
              <a:buAutoNum type="arabicPeriod"/>
            </a:pPr>
            <a:r>
              <a:rPr lang="en-US" dirty="0" smtClean="0">
                <a:solidFill>
                  <a:srgbClr val="FF0000"/>
                </a:solidFill>
              </a:rPr>
              <a:t>Calculate Hamiltonian matrix elements</a:t>
            </a:r>
          </a:p>
          <a:p>
            <a:pPr marL="514350" indent="-514350">
              <a:buFont typeface="+mj-lt"/>
              <a:buAutoNum type="arabicPeriod"/>
            </a:pPr>
            <a:r>
              <a:rPr lang="en-US" dirty="0" err="1" smtClean="0">
                <a:solidFill>
                  <a:srgbClr val="EEECE1"/>
                </a:solidFill>
              </a:rPr>
              <a:t>Diagonalize</a:t>
            </a:r>
            <a:r>
              <a:rPr lang="en-US" dirty="0" smtClean="0">
                <a:solidFill>
                  <a:srgbClr val="EEECE1"/>
                </a:solidFill>
              </a:rPr>
              <a:t>       (solve                       ) and obtain its </a:t>
            </a:r>
            <a:r>
              <a:rPr lang="en-US" dirty="0" err="1" smtClean="0">
                <a:solidFill>
                  <a:srgbClr val="EEECE1"/>
                </a:solidFill>
              </a:rPr>
              <a:t>eigenspectrum</a:t>
            </a:r>
            <a:endParaRPr lang="en-US" dirty="0" smtClean="0">
              <a:solidFill>
                <a:srgbClr val="EEECE1"/>
              </a:solidFill>
            </a:endParaRPr>
          </a:p>
          <a:p>
            <a:pPr marL="514350" indent="-514350">
              <a:buFont typeface="+mj-lt"/>
              <a:buAutoNum type="arabicPeriod"/>
            </a:pPr>
            <a:r>
              <a:rPr lang="en-US" altLang="zh-CN" dirty="0" smtClean="0">
                <a:solidFill>
                  <a:srgbClr val="EEECE1"/>
                </a:solidFill>
              </a:rPr>
              <a:t>Evaluate </a:t>
            </a:r>
            <a:r>
              <a:rPr lang="en-US" altLang="zh-CN" dirty="0">
                <a:solidFill>
                  <a:srgbClr val="EEECE1"/>
                </a:solidFill>
              </a:rPr>
              <a:t>o</a:t>
            </a:r>
            <a:r>
              <a:rPr lang="en-US" dirty="0" smtClean="0">
                <a:solidFill>
                  <a:srgbClr val="EEECE1"/>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31676510"/>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3048" name="Equation" r:id="rId3" imgW="812800" imgH="254000" progId="Equation.DSMT4">
                  <p:embed/>
                </p:oleObj>
              </mc:Choice>
              <mc:Fallback>
                <p:oleObj name="Equation" r:id="rId3" imgW="812800" imgH="254000" progId="Equation.DSMT4">
                  <p:embed/>
                  <p:pic>
                    <p:nvPicPr>
                      <p:cNvPr id="0" name=""/>
                      <p:cNvPicPr/>
                      <p:nvPr/>
                    </p:nvPicPr>
                    <p:blipFill>
                      <a:blip r:embed="rId4"/>
                      <a:stretch>
                        <a:fillRect/>
                      </a:stretch>
                    </p:blipFill>
                    <p:spPr>
                      <a:xfrm>
                        <a:off x="4646613" y="4302125"/>
                        <a:ext cx="1676400" cy="52546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32871050"/>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3049" name="Equation" r:id="rId5" imgW="241300" imgH="228600" progId="Equation.DSMT4">
                  <p:embed/>
                </p:oleObj>
              </mc:Choice>
              <mc:Fallback>
                <p:oleObj name="Equation" r:id="rId5" imgW="241300" imgH="228600" progId="Equation.DSMT4">
                  <p:embed/>
                  <p:pic>
                    <p:nvPicPr>
                      <p:cNvPr id="0" name=""/>
                      <p:cNvPicPr/>
                      <p:nvPr/>
                    </p:nvPicPr>
                    <p:blipFill>
                      <a:blip r:embed="rId6"/>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20602237"/>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3050" name="Equation" r:id="rId7" imgW="203200" imgH="190500" progId="Equation.DSMT4">
                  <p:embed/>
                </p:oleObj>
              </mc:Choice>
              <mc:Fallback>
                <p:oleObj name="Equation" r:id="rId7" imgW="203200" imgH="190500" progId="Equation.DSMT4">
                  <p:embed/>
                  <p:pic>
                    <p:nvPicPr>
                      <p:cNvPr id="0" name=""/>
                      <p:cNvPicPr/>
                      <p:nvPr/>
                    </p:nvPicPr>
                    <p:blipFill>
                      <a:blip r:embed="rId8"/>
                      <a:stretch>
                        <a:fillRect/>
                      </a:stretch>
                    </p:blipFill>
                    <p:spPr>
                      <a:xfrm>
                        <a:off x="3031860" y="3202834"/>
                        <a:ext cx="519536" cy="48706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9196523"/>
              </p:ext>
            </p:extLst>
          </p:nvPr>
        </p:nvGraphicFramePr>
        <p:xfrm>
          <a:off x="7631315" y="2654645"/>
          <a:ext cx="1303366" cy="476230"/>
        </p:xfrm>
        <a:graphic>
          <a:graphicData uri="http://schemas.openxmlformats.org/presentationml/2006/ole">
            <mc:AlternateContent xmlns:mc="http://schemas.openxmlformats.org/markup-compatibility/2006">
              <mc:Choice xmlns:v="urn:schemas-microsoft-com:vml" Requires="v">
                <p:oleObj spid="_x0000_s1083051" name="Equation" r:id="rId9" imgW="660400" imgH="241300" progId="Equation.DSMT4">
                  <p:embed/>
                </p:oleObj>
              </mc:Choice>
              <mc:Fallback>
                <p:oleObj name="Equation" r:id="rId9" imgW="660400" imgH="241300" progId="Equation.DSMT4">
                  <p:embed/>
                  <p:pic>
                    <p:nvPicPr>
                      <p:cNvPr id="0" name=""/>
                      <p:cNvPicPr/>
                      <p:nvPr/>
                    </p:nvPicPr>
                    <p:blipFill>
                      <a:blip r:embed="rId10"/>
                      <a:stretch>
                        <a:fillRect/>
                      </a:stretch>
                    </p:blipFill>
                    <p:spPr>
                      <a:xfrm>
                        <a:off x="7631315" y="2654645"/>
                        <a:ext cx="1303366" cy="47623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96589678"/>
              </p:ext>
            </p:extLst>
          </p:nvPr>
        </p:nvGraphicFramePr>
        <p:xfrm>
          <a:off x="4625774" y="3214073"/>
          <a:ext cx="2162195" cy="584377"/>
        </p:xfrm>
        <a:graphic>
          <a:graphicData uri="http://schemas.openxmlformats.org/presentationml/2006/ole">
            <mc:AlternateContent xmlns:mc="http://schemas.openxmlformats.org/markup-compatibility/2006">
              <mc:Choice xmlns:v="urn:schemas-microsoft-com:vml" Requires="v">
                <p:oleObj spid="_x0000_s1083052" name="Equation" r:id="rId11" imgW="939800" imgH="254000" progId="Equation.DSMT4">
                  <p:embed/>
                </p:oleObj>
              </mc:Choice>
              <mc:Fallback>
                <p:oleObj name="Equation" r:id="rId11" imgW="939800" imgH="254000" progId="Equation.DSMT4">
                  <p:embed/>
                  <p:pic>
                    <p:nvPicPr>
                      <p:cNvPr id="0" name=""/>
                      <p:cNvPicPr/>
                      <p:nvPr/>
                    </p:nvPicPr>
                    <p:blipFill>
                      <a:blip r:embed="rId12"/>
                      <a:stretch>
                        <a:fillRect/>
                      </a:stretch>
                    </p:blipFill>
                    <p:spPr>
                      <a:xfrm>
                        <a:off x="4625774" y="3214073"/>
                        <a:ext cx="2162195" cy="584377"/>
                      </a:xfrm>
                      <a:prstGeom prst="rect">
                        <a:avLst/>
                      </a:prstGeom>
                    </p:spPr>
                  </p:pic>
                </p:oleObj>
              </mc:Fallback>
            </mc:AlternateContent>
          </a:graphicData>
        </a:graphic>
      </p:graphicFrame>
    </p:spTree>
    <p:extLst>
      <p:ext uri="{BB962C8B-B14F-4D97-AF65-F5344CB8AC3E}">
        <p14:creationId xmlns:p14="http://schemas.microsoft.com/office/powerpoint/2010/main" val="3679489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020"/>
            <a:ext cx="8229600" cy="1143000"/>
          </a:xfrm>
        </p:spPr>
        <p:txBody>
          <a:bodyPr>
            <a:normAutofit/>
          </a:bodyPr>
          <a:lstStyle/>
          <a:p>
            <a:r>
              <a:rPr lang="en-US" u="sng" dirty="0" smtClean="0"/>
              <a:t>QED Hamiltonian in BLFQ Basis</a:t>
            </a:r>
            <a:endParaRPr lang="en-US" u="sng"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69473615"/>
              </p:ext>
            </p:extLst>
          </p:nvPr>
        </p:nvGraphicFramePr>
        <p:xfrm>
          <a:off x="426555" y="1790919"/>
          <a:ext cx="8229600" cy="3658727"/>
        </p:xfrm>
        <a:graphic>
          <a:graphicData uri="http://schemas.openxmlformats.org/drawingml/2006/table">
            <a:tbl>
              <a:tblPr>
                <a:tableStyleId>{5940675A-B579-460E-94D1-54222C63F5DA}</a:tableStyleId>
              </a:tblPr>
              <a:tblGrid>
                <a:gridCol w="2734560"/>
                <a:gridCol w="2751840"/>
                <a:gridCol w="2743200"/>
              </a:tblGrid>
              <a:tr h="1055527">
                <a:tc>
                  <a:txBody>
                    <a:bodyPr/>
                    <a:lstStyle/>
                    <a:p>
                      <a:endParaRPr lang="en-US" dirty="0" smtClean="0"/>
                    </a:p>
                    <a:p>
                      <a:endParaRPr lang="en-US" dirty="0" smtClean="0"/>
                    </a:p>
                    <a:p>
                      <a:r>
                        <a:rPr lang="en-US" dirty="0" smtClean="0"/>
                        <a:t>                </a:t>
                      </a:r>
                      <a:r>
                        <a:rPr lang="en-US" sz="2400" dirty="0" smtClean="0"/>
                        <a:t> (MeV)</a:t>
                      </a:r>
                      <a:endParaRPr lang="en-US" sz="2400" dirty="0"/>
                    </a:p>
                  </a:txBody>
                  <a:tcPr/>
                </a:tc>
                <a:tc>
                  <a:txBody>
                    <a:bodyPr/>
                    <a:lstStyle/>
                    <a:p>
                      <a:endParaRPr lang="en-US" dirty="0"/>
                    </a:p>
                  </a:txBody>
                  <a:tcPr/>
                </a:tc>
                <a:tc>
                  <a:txBody>
                    <a:bodyPr/>
                    <a:lstStyle/>
                    <a:p>
                      <a:endParaRPr lang="en-US" dirty="0"/>
                    </a:p>
                  </a:txBody>
                  <a:tcPr/>
                </a:tc>
              </a:tr>
              <a:tr h="1201120">
                <a:tc>
                  <a:txBody>
                    <a:bodyPr/>
                    <a:lstStyle/>
                    <a:p>
                      <a:endParaRPr lang="en-US" dirty="0"/>
                    </a:p>
                  </a:txBody>
                  <a:tcPr/>
                </a:tc>
                <a:tc>
                  <a:txBody>
                    <a:bodyPr/>
                    <a:lstStyle/>
                    <a:p>
                      <a:pPr algn="ctr"/>
                      <a:r>
                        <a:rPr lang="en-US" sz="2800" dirty="0" smtClean="0"/>
                        <a:t>0.3482</a:t>
                      </a:r>
                    </a:p>
                    <a:p>
                      <a:pPr algn="ctr"/>
                      <a:r>
                        <a:rPr lang="en-US" sz="2800" dirty="0" smtClean="0">
                          <a:solidFill>
                            <a:srgbClr val="FF0000"/>
                          </a:solidFill>
                        </a:rPr>
                        <a:t>(kinetic energy)</a:t>
                      </a:r>
                      <a:endParaRPr lang="en-US" sz="2800" dirty="0">
                        <a:solidFill>
                          <a:srgbClr val="FF0000"/>
                        </a:solidFill>
                      </a:endParaRPr>
                    </a:p>
                  </a:txBody>
                  <a:tcPr/>
                </a:tc>
                <a:tc>
                  <a:txBody>
                    <a:bodyPr/>
                    <a:lstStyle/>
                    <a:p>
                      <a:pPr algn="ctr"/>
                      <a:r>
                        <a:rPr lang="en-US" sz="2800" dirty="0" smtClean="0"/>
                        <a:t>-0.0119</a:t>
                      </a:r>
                    </a:p>
                    <a:p>
                      <a:pPr algn="l"/>
                      <a:r>
                        <a:rPr lang="en-US" sz="2800" baseline="0" dirty="0" smtClean="0"/>
                        <a:t>       </a:t>
                      </a:r>
                      <a:r>
                        <a:rPr lang="en-US" sz="4000" dirty="0" smtClean="0">
                          <a:solidFill>
                            <a:srgbClr val="0000FF"/>
                          </a:solidFill>
                        </a:rPr>
                        <a:t>(         )</a:t>
                      </a:r>
                      <a:endParaRPr lang="en-US" sz="4000" dirty="0">
                        <a:solidFill>
                          <a:srgbClr val="0000FF"/>
                        </a:solidFill>
                      </a:endParaRPr>
                    </a:p>
                  </a:txBody>
                  <a:tcPr/>
                </a:tc>
              </a:tr>
              <a:tr h="1358013">
                <a:tc>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t>-0.0119</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dirty="0" smtClean="0"/>
                        <a:t>    </a:t>
                      </a:r>
                      <a:r>
                        <a:rPr lang="en-US" sz="4000" dirty="0" smtClean="0">
                          <a:solidFill>
                            <a:srgbClr val="0000FF"/>
                          </a:solidFill>
                        </a:rPr>
                        <a:t>(          )</a:t>
                      </a:r>
                    </a:p>
                    <a:p>
                      <a:endParaRPr lang="en-US" dirty="0"/>
                    </a:p>
                  </a:txBody>
                  <a:tcPr/>
                </a:tc>
                <a:tc>
                  <a:txBody>
                    <a:bodyPr/>
                    <a:lstStyle/>
                    <a:p>
                      <a:pPr algn="ctr"/>
                      <a:r>
                        <a:rPr lang="en-US" sz="2800" dirty="0" smtClean="0"/>
                        <a:t>0.9139</a:t>
                      </a:r>
                    </a:p>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solidFill>
                            <a:srgbClr val="FF0000"/>
                          </a:solidFill>
                        </a:rPr>
                        <a:t>(kinetic energy)</a:t>
                      </a:r>
                    </a:p>
                  </a:txBody>
                  <a:tcPr/>
                </a:tc>
              </a:tr>
            </a:tbl>
          </a:graphicData>
        </a:graphic>
      </p:graphicFrame>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764986266"/>
              </p:ext>
            </p:extLst>
          </p:nvPr>
        </p:nvGraphicFramePr>
        <p:xfrm>
          <a:off x="4175652" y="1975639"/>
          <a:ext cx="455612" cy="514350"/>
        </p:xfrm>
        <a:graphic>
          <a:graphicData uri="http://schemas.openxmlformats.org/presentationml/2006/ole">
            <mc:AlternateContent xmlns:mc="http://schemas.openxmlformats.org/markup-compatibility/2006">
              <mc:Choice xmlns:v="urn:schemas-microsoft-com:vml" Requires="v">
                <p:oleObj spid="_x0000_s1148157" name="Equation" r:id="rId4" imgW="203200" imgH="228600" progId="Equation.DSMT4">
                  <p:embed/>
                </p:oleObj>
              </mc:Choice>
              <mc:Fallback>
                <p:oleObj name="Equation" r:id="rId4" imgW="203200" imgH="228600" progId="Equation.DSMT4">
                  <p:embed/>
                  <p:pic>
                    <p:nvPicPr>
                      <p:cNvPr id="0" name=""/>
                      <p:cNvPicPr/>
                      <p:nvPr/>
                    </p:nvPicPr>
                    <p:blipFill>
                      <a:blip r:embed="rId5"/>
                      <a:stretch>
                        <a:fillRect/>
                      </a:stretch>
                    </p:blipFill>
                    <p:spPr>
                      <a:xfrm>
                        <a:off x="4175652" y="1975639"/>
                        <a:ext cx="455612" cy="5143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70444546"/>
              </p:ext>
            </p:extLst>
          </p:nvPr>
        </p:nvGraphicFramePr>
        <p:xfrm>
          <a:off x="6973949" y="1980239"/>
          <a:ext cx="572068" cy="494059"/>
        </p:xfrm>
        <a:graphic>
          <a:graphicData uri="http://schemas.openxmlformats.org/presentationml/2006/ole">
            <mc:AlternateContent xmlns:mc="http://schemas.openxmlformats.org/markup-compatibility/2006">
              <mc:Choice xmlns:v="urn:schemas-microsoft-com:vml" Requires="v">
                <p:oleObj spid="_x0000_s1148158" name="Equation" r:id="rId6" imgW="279400" imgH="241300" progId="Equation.3">
                  <p:embed/>
                </p:oleObj>
              </mc:Choice>
              <mc:Fallback>
                <p:oleObj name="Equation" r:id="rId6" imgW="279400" imgH="241300" progId="Equation.3">
                  <p:embed/>
                  <p:pic>
                    <p:nvPicPr>
                      <p:cNvPr id="0" name=""/>
                      <p:cNvPicPr/>
                      <p:nvPr/>
                    </p:nvPicPr>
                    <p:blipFill>
                      <a:blip r:embed="rId7"/>
                      <a:stretch>
                        <a:fillRect/>
                      </a:stretch>
                    </p:blipFill>
                    <p:spPr>
                      <a:xfrm>
                        <a:off x="6973949" y="1980239"/>
                        <a:ext cx="572068" cy="49405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22267329"/>
              </p:ext>
            </p:extLst>
          </p:nvPr>
        </p:nvGraphicFramePr>
        <p:xfrm>
          <a:off x="1591853" y="4526455"/>
          <a:ext cx="498916" cy="430882"/>
        </p:xfrm>
        <a:graphic>
          <a:graphicData uri="http://schemas.openxmlformats.org/presentationml/2006/ole">
            <mc:AlternateContent xmlns:mc="http://schemas.openxmlformats.org/markup-compatibility/2006">
              <mc:Choice xmlns:v="urn:schemas-microsoft-com:vml" Requires="v">
                <p:oleObj spid="_x0000_s1148159" name="Equation" r:id="rId8" imgW="279400" imgH="241300" progId="Equation.3">
                  <p:embed/>
                </p:oleObj>
              </mc:Choice>
              <mc:Fallback>
                <p:oleObj name="Equation" r:id="rId8" imgW="279400" imgH="241300" progId="Equation.3">
                  <p:embed/>
                  <p:pic>
                    <p:nvPicPr>
                      <p:cNvPr id="0" name=""/>
                      <p:cNvPicPr/>
                      <p:nvPr/>
                    </p:nvPicPr>
                    <p:blipFill>
                      <a:blip r:embed="rId9"/>
                      <a:stretch>
                        <a:fillRect/>
                      </a:stretch>
                    </p:blipFill>
                    <p:spPr>
                      <a:xfrm>
                        <a:off x="1591853" y="4526455"/>
                        <a:ext cx="498916" cy="43088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55723611"/>
              </p:ext>
            </p:extLst>
          </p:nvPr>
        </p:nvGraphicFramePr>
        <p:xfrm>
          <a:off x="1591853" y="3347283"/>
          <a:ext cx="455612" cy="514350"/>
        </p:xfrm>
        <a:graphic>
          <a:graphicData uri="http://schemas.openxmlformats.org/presentationml/2006/ole">
            <mc:AlternateContent xmlns:mc="http://schemas.openxmlformats.org/markup-compatibility/2006">
              <mc:Choice xmlns:v="urn:schemas-microsoft-com:vml" Requires="v">
                <p:oleObj spid="_x0000_s1148160" name="Equation" r:id="rId10" imgW="203200" imgH="228600" progId="Equation.DSMT4">
                  <p:embed/>
                </p:oleObj>
              </mc:Choice>
              <mc:Fallback>
                <p:oleObj name="Equation" r:id="rId10" imgW="203200" imgH="228600" progId="Equation.DSMT4">
                  <p:embed/>
                  <p:pic>
                    <p:nvPicPr>
                      <p:cNvPr id="0" name=""/>
                      <p:cNvPicPr/>
                      <p:nvPr/>
                    </p:nvPicPr>
                    <p:blipFill>
                      <a:blip r:embed="rId5"/>
                      <a:stretch>
                        <a:fillRect/>
                      </a:stretch>
                    </p:blipFill>
                    <p:spPr>
                      <a:xfrm>
                        <a:off x="1591853" y="3347283"/>
                        <a:ext cx="455612" cy="5143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79363769"/>
              </p:ext>
            </p:extLst>
          </p:nvPr>
        </p:nvGraphicFramePr>
        <p:xfrm>
          <a:off x="970811" y="1908096"/>
          <a:ext cx="1708150" cy="571500"/>
        </p:xfrm>
        <a:graphic>
          <a:graphicData uri="http://schemas.openxmlformats.org/presentationml/2006/ole">
            <mc:AlternateContent xmlns:mc="http://schemas.openxmlformats.org/markup-compatibility/2006">
              <mc:Choice xmlns:v="urn:schemas-microsoft-com:vml" Requires="v">
                <p:oleObj spid="_x0000_s1148161" name="Equation" r:id="rId11" imgW="762000" imgH="254000" progId="Equation.3">
                  <p:embed/>
                </p:oleObj>
              </mc:Choice>
              <mc:Fallback>
                <p:oleObj name="Equation" r:id="rId11" imgW="762000" imgH="254000" progId="Equation.3">
                  <p:embed/>
                  <p:pic>
                    <p:nvPicPr>
                      <p:cNvPr id="0" name=""/>
                      <p:cNvPicPr/>
                      <p:nvPr/>
                    </p:nvPicPr>
                    <p:blipFill>
                      <a:blip r:embed="rId12"/>
                      <a:stretch>
                        <a:fillRect/>
                      </a:stretch>
                    </p:blipFill>
                    <p:spPr>
                      <a:xfrm>
                        <a:off x="970811" y="1908096"/>
                        <a:ext cx="1708150" cy="571500"/>
                      </a:xfrm>
                      <a:prstGeom prst="rect">
                        <a:avLst/>
                      </a:prstGeom>
                    </p:spPr>
                  </p:pic>
                </p:oleObj>
              </mc:Fallback>
            </mc:AlternateContent>
          </a:graphicData>
        </a:graphic>
      </p:graphicFrame>
      <p:pic>
        <p:nvPicPr>
          <p:cNvPr id="13" name="Picture 12"/>
          <p:cNvPicPr>
            <a:picLocks noChangeAspect="1"/>
          </p:cNvPicPr>
          <p:nvPr/>
        </p:nvPicPr>
        <p:blipFill>
          <a:blip r:embed="rId13"/>
          <a:stretch>
            <a:fillRect/>
          </a:stretch>
        </p:blipFill>
        <p:spPr>
          <a:xfrm>
            <a:off x="6730909" y="3416117"/>
            <a:ext cx="1000852" cy="555160"/>
          </a:xfrm>
          <a:prstGeom prst="rect">
            <a:avLst/>
          </a:prstGeom>
          <a:noFill/>
          <a:ln>
            <a:noFill/>
          </a:ln>
        </p:spPr>
      </p:pic>
      <p:pic>
        <p:nvPicPr>
          <p:cNvPr id="14" name="Picture 13"/>
          <p:cNvPicPr>
            <a:picLocks noChangeAspect="1"/>
          </p:cNvPicPr>
          <p:nvPr/>
        </p:nvPicPr>
        <p:blipFill>
          <a:blip r:embed="rId13"/>
          <a:stretch>
            <a:fillRect/>
          </a:stretch>
        </p:blipFill>
        <p:spPr>
          <a:xfrm>
            <a:off x="3840210" y="4594611"/>
            <a:ext cx="1165884" cy="646701"/>
          </a:xfrm>
          <a:prstGeom prst="rect">
            <a:avLst/>
          </a:prstGeom>
        </p:spPr>
      </p:pic>
      <p:sp>
        <p:nvSpPr>
          <p:cNvPr id="15" name="TextBox 14"/>
          <p:cNvSpPr txBox="1"/>
          <p:nvPr/>
        </p:nvSpPr>
        <p:spPr>
          <a:xfrm>
            <a:off x="478434" y="1294727"/>
            <a:ext cx="8148674" cy="461665"/>
          </a:xfrm>
          <a:prstGeom prst="rect">
            <a:avLst/>
          </a:prstGeom>
          <a:noFill/>
        </p:spPr>
        <p:txBody>
          <a:bodyPr wrap="square" rtlCol="0">
            <a:spAutoFit/>
          </a:bodyPr>
          <a:lstStyle/>
          <a:p>
            <a:pPr marL="342900" indent="-342900">
              <a:buFont typeface="Arial"/>
              <a:buChar char="•"/>
            </a:pPr>
            <a:r>
              <a:rPr lang="en-US" sz="2400" dirty="0" smtClean="0"/>
              <a:t>QED LF-Hamiltonian in a </a:t>
            </a:r>
            <a:r>
              <a:rPr lang="en-US" altLang="zh-CN" sz="2400" dirty="0" smtClean="0"/>
              <a:t>small </a:t>
            </a:r>
            <a:r>
              <a:rPr lang="en-US" sz="2400" dirty="0" smtClean="0"/>
              <a:t>basis:                 ,  </a:t>
            </a:r>
            <a:r>
              <a:rPr lang="en-US" sz="2400" dirty="0" err="1" smtClean="0"/>
              <a:t>N</a:t>
            </a:r>
            <a:r>
              <a:rPr lang="en-US" sz="2400" baseline="-25000" dirty="0" err="1" smtClean="0"/>
              <a:t>max</a:t>
            </a:r>
            <a:r>
              <a:rPr lang="en-US" sz="2400" dirty="0" smtClean="0"/>
              <a:t>=2, K=1.5 </a:t>
            </a:r>
            <a:endParaRPr lang="en-US" sz="2400" dirty="0"/>
          </a:p>
        </p:txBody>
      </p:sp>
      <p:graphicFrame>
        <p:nvGraphicFramePr>
          <p:cNvPr id="16" name="Object 15"/>
          <p:cNvGraphicFramePr>
            <a:graphicFrameLocks noChangeAspect="1"/>
          </p:cNvGraphicFramePr>
          <p:nvPr>
            <p:extLst>
              <p:ext uri="{D42A27DB-BD31-4B8C-83A1-F6EECF244321}">
                <p14:modId xmlns:p14="http://schemas.microsoft.com/office/powerpoint/2010/main" val="2228942420"/>
              </p:ext>
            </p:extLst>
          </p:nvPr>
        </p:nvGraphicFramePr>
        <p:xfrm>
          <a:off x="5566977" y="1343666"/>
          <a:ext cx="1021525" cy="410129"/>
        </p:xfrm>
        <a:graphic>
          <a:graphicData uri="http://schemas.openxmlformats.org/presentationml/2006/ole">
            <mc:AlternateContent xmlns:mc="http://schemas.openxmlformats.org/markup-compatibility/2006">
              <mc:Choice xmlns:v="urn:schemas-microsoft-com:vml" Requires="v">
                <p:oleObj spid="_x0000_s1148162" name="Equation" r:id="rId14" imgW="571500" imgH="228600" progId="Equation.DSMT4">
                  <p:embed/>
                </p:oleObj>
              </mc:Choice>
              <mc:Fallback>
                <p:oleObj name="Equation" r:id="rId14" imgW="571500" imgH="228600" progId="Equation.DSMT4">
                  <p:embed/>
                  <p:pic>
                    <p:nvPicPr>
                      <p:cNvPr id="0" name=""/>
                      <p:cNvPicPr/>
                      <p:nvPr/>
                    </p:nvPicPr>
                    <p:blipFill>
                      <a:blip r:embed="rId15"/>
                      <a:stretch>
                        <a:fillRect/>
                      </a:stretch>
                    </p:blipFill>
                    <p:spPr>
                      <a:xfrm>
                        <a:off x="5566977" y="1343666"/>
                        <a:ext cx="1021525" cy="410129"/>
                      </a:xfrm>
                      <a:prstGeom prst="rect">
                        <a:avLst/>
                      </a:prstGeom>
                    </p:spPr>
                  </p:pic>
                </p:oleObj>
              </mc:Fallback>
            </mc:AlternateContent>
          </a:graphicData>
        </a:graphic>
      </p:graphicFrame>
    </p:spTree>
    <p:extLst>
      <p:ext uri="{BB962C8B-B14F-4D97-AF65-F5344CB8AC3E}">
        <p14:creationId xmlns:p14="http://schemas.microsoft.com/office/powerpoint/2010/main" val="257208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smtClean="0"/>
              <a:t>General Procedure for BLFQ</a:t>
            </a:r>
            <a:endParaRPr lang="en-US" u="sng" dirty="0"/>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smtClean="0">
                <a:solidFill>
                  <a:srgbClr val="EEECE1"/>
                </a:solidFill>
              </a:rPr>
              <a:t>Derive </a:t>
            </a:r>
            <a:r>
              <a:rPr lang="en-US" dirty="0">
                <a:solidFill>
                  <a:srgbClr val="EEECE1"/>
                </a:solidFill>
              </a:rPr>
              <a:t>LF-Hamiltonian </a:t>
            </a:r>
            <a:r>
              <a:rPr lang="en-US" dirty="0" smtClean="0">
                <a:solidFill>
                  <a:srgbClr val="EEECE1"/>
                </a:solidFill>
              </a:rPr>
              <a:t>from </a:t>
            </a:r>
            <a:r>
              <a:rPr lang="en-US" dirty="0" err="1" smtClean="0">
                <a:solidFill>
                  <a:srgbClr val="EEECE1"/>
                </a:solidFill>
              </a:rPr>
              <a:t>Lagrangian</a:t>
            </a:r>
            <a:r>
              <a:rPr lang="en-US" dirty="0" smtClean="0">
                <a:solidFill>
                  <a:srgbClr val="EEECE1"/>
                </a:solidFill>
              </a:rPr>
              <a:t> </a:t>
            </a:r>
          </a:p>
          <a:p>
            <a:pPr marL="514350" indent="-514350">
              <a:buFont typeface="+mj-lt"/>
              <a:buAutoNum type="arabicPeriod"/>
            </a:pPr>
            <a:r>
              <a:rPr lang="en-US" dirty="0" smtClean="0">
                <a:solidFill>
                  <a:srgbClr val="EEECE1"/>
                </a:solidFill>
              </a:rPr>
              <a:t>Construct basis states </a:t>
            </a:r>
          </a:p>
          <a:p>
            <a:pPr marL="514350" indent="-514350">
              <a:buFont typeface="+mj-lt"/>
              <a:buAutoNum type="arabicPeriod"/>
            </a:pPr>
            <a:r>
              <a:rPr lang="en-US" dirty="0" smtClean="0">
                <a:solidFill>
                  <a:srgbClr val="EEECE1"/>
                </a:solidFill>
              </a:rPr>
              <a:t>Calculate Hamiltonian matrix elements</a:t>
            </a:r>
          </a:p>
          <a:p>
            <a:pPr marL="514350" indent="-514350">
              <a:buFont typeface="+mj-lt"/>
              <a:buAutoNum type="arabicPeriod"/>
            </a:pPr>
            <a:r>
              <a:rPr lang="en-US" dirty="0" err="1" smtClean="0">
                <a:solidFill>
                  <a:srgbClr val="FF0000"/>
                </a:solidFill>
              </a:rPr>
              <a:t>Diagonalize</a:t>
            </a:r>
            <a:r>
              <a:rPr lang="en-US" dirty="0" smtClean="0"/>
              <a:t>       </a:t>
            </a:r>
            <a:r>
              <a:rPr lang="en-US" dirty="0" smtClean="0">
                <a:solidFill>
                  <a:srgbClr val="FF0000"/>
                </a:solidFill>
              </a:rPr>
              <a:t>(solve</a:t>
            </a:r>
            <a:r>
              <a:rPr lang="en-US" dirty="0" smtClean="0"/>
              <a:t>                       </a:t>
            </a:r>
            <a:r>
              <a:rPr lang="en-US" dirty="0" smtClean="0">
                <a:solidFill>
                  <a:srgbClr val="FF0000"/>
                </a:solidFill>
              </a:rPr>
              <a:t>)</a:t>
            </a:r>
            <a:r>
              <a:rPr lang="en-US" dirty="0" smtClean="0"/>
              <a:t> </a:t>
            </a:r>
            <a:r>
              <a:rPr lang="en-US" dirty="0" smtClean="0">
                <a:solidFill>
                  <a:srgbClr val="FF0000"/>
                </a:solidFill>
              </a:rPr>
              <a:t>and obtain its </a:t>
            </a:r>
            <a:r>
              <a:rPr lang="en-US" dirty="0" err="1" smtClean="0">
                <a:solidFill>
                  <a:srgbClr val="FF0000"/>
                </a:solidFill>
              </a:rPr>
              <a:t>eigenspectrum</a:t>
            </a:r>
            <a:endParaRPr lang="en-US" dirty="0" smtClean="0">
              <a:solidFill>
                <a:srgbClr val="FF0000"/>
              </a:solidFill>
            </a:endParaRPr>
          </a:p>
          <a:p>
            <a:pPr marL="514350" indent="-514350">
              <a:buFont typeface="+mj-lt"/>
              <a:buAutoNum type="arabicPeriod"/>
            </a:pPr>
            <a:r>
              <a:rPr lang="en-US" altLang="zh-CN" dirty="0" smtClean="0">
                <a:solidFill>
                  <a:srgbClr val="EEECE1"/>
                </a:solidFill>
              </a:rPr>
              <a:t>Evaluate </a:t>
            </a:r>
            <a:r>
              <a:rPr lang="en-US" altLang="zh-CN" dirty="0">
                <a:solidFill>
                  <a:srgbClr val="EEECE1"/>
                </a:solidFill>
              </a:rPr>
              <a:t>o</a:t>
            </a:r>
            <a:r>
              <a:rPr lang="en-US" dirty="0" smtClean="0">
                <a:solidFill>
                  <a:srgbClr val="EEECE1"/>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17</a:t>
            </a:fld>
            <a:endParaRPr lang="en-US">
              <a:solidFill>
                <a:prstClr val="black">
                  <a:tint val="75000"/>
                </a:prstClr>
              </a:solidFill>
              <a:latin typeface="Calibri"/>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326650468"/>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72901" name="Equation" r:id="rId3" imgW="812800" imgH="254000" progId="Equation.DSMT4">
                  <p:embed/>
                </p:oleObj>
              </mc:Choice>
              <mc:Fallback>
                <p:oleObj name="Equation" r:id="rId3" imgW="812800" imgH="254000" progId="Equation.DSMT4">
                  <p:embed/>
                  <p:pic>
                    <p:nvPicPr>
                      <p:cNvPr id="0" name=""/>
                      <p:cNvPicPr/>
                      <p:nvPr/>
                    </p:nvPicPr>
                    <p:blipFill>
                      <a:blip r:embed="rId4"/>
                      <a:stretch>
                        <a:fillRect/>
                      </a:stretch>
                    </p:blipFill>
                    <p:spPr>
                      <a:xfrm>
                        <a:off x="4646613" y="4302125"/>
                        <a:ext cx="1676400" cy="52546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44990424"/>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72902" name="Equation" r:id="rId5" imgW="203200" imgH="190500" progId="Equation.DSMT4">
                  <p:embed/>
                </p:oleObj>
              </mc:Choice>
              <mc:Fallback>
                <p:oleObj name="Equation" r:id="rId5" imgW="203200" imgH="190500" progId="Equation.DSMT4">
                  <p:embed/>
                  <p:pic>
                    <p:nvPicPr>
                      <p:cNvPr id="0" name=""/>
                      <p:cNvPicPr/>
                      <p:nvPr/>
                    </p:nvPicPr>
                    <p:blipFill>
                      <a:blip r:embed="rId6"/>
                      <a:stretch>
                        <a:fillRect/>
                      </a:stretch>
                    </p:blipFill>
                    <p:spPr>
                      <a:xfrm>
                        <a:off x="3031860" y="3202834"/>
                        <a:ext cx="519536" cy="487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74080039"/>
              </p:ext>
            </p:extLst>
          </p:nvPr>
        </p:nvGraphicFramePr>
        <p:xfrm>
          <a:off x="4625774" y="3214073"/>
          <a:ext cx="2162195" cy="584377"/>
        </p:xfrm>
        <a:graphic>
          <a:graphicData uri="http://schemas.openxmlformats.org/presentationml/2006/ole">
            <mc:AlternateContent xmlns:mc="http://schemas.openxmlformats.org/markup-compatibility/2006">
              <mc:Choice xmlns:v="urn:schemas-microsoft-com:vml" Requires="v">
                <p:oleObj spid="_x0000_s1072903" name="Equation" r:id="rId7" imgW="939800" imgH="254000" progId="Equation.DSMT4">
                  <p:embed/>
                </p:oleObj>
              </mc:Choice>
              <mc:Fallback>
                <p:oleObj name="Equation" r:id="rId7" imgW="939800" imgH="254000" progId="Equation.DSMT4">
                  <p:embed/>
                  <p:pic>
                    <p:nvPicPr>
                      <p:cNvPr id="0" name=""/>
                      <p:cNvPicPr/>
                      <p:nvPr/>
                    </p:nvPicPr>
                    <p:blipFill>
                      <a:blip r:embed="rId8"/>
                      <a:stretch>
                        <a:fillRect/>
                      </a:stretch>
                    </p:blipFill>
                    <p:spPr>
                      <a:xfrm>
                        <a:off x="4625774" y="3214073"/>
                        <a:ext cx="2162195" cy="58437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37258613"/>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72904" name="Equation" r:id="rId9" imgW="241300" imgH="228600" progId="Equation.DSMT4">
                  <p:embed/>
                </p:oleObj>
              </mc:Choice>
              <mc:Fallback>
                <p:oleObj name="Equation" r:id="rId9" imgW="241300" imgH="228600" progId="Equation.DSMT4">
                  <p:embed/>
                  <p:pic>
                    <p:nvPicPr>
                      <p:cNvPr id="0" name=""/>
                      <p:cNvPicPr/>
                      <p:nvPr/>
                    </p:nvPicPr>
                    <p:blipFill>
                      <a:blip r:embed="rId10"/>
                      <a:stretch>
                        <a:fillRect/>
                      </a:stretch>
                    </p:blipFill>
                    <p:spPr>
                      <a:xfrm>
                        <a:off x="4742626" y="2100119"/>
                        <a:ext cx="504825" cy="4794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60507828"/>
              </p:ext>
            </p:extLst>
          </p:nvPr>
        </p:nvGraphicFramePr>
        <p:xfrm>
          <a:off x="7631315" y="2654645"/>
          <a:ext cx="1303366" cy="476230"/>
        </p:xfrm>
        <a:graphic>
          <a:graphicData uri="http://schemas.openxmlformats.org/presentationml/2006/ole">
            <mc:AlternateContent xmlns:mc="http://schemas.openxmlformats.org/markup-compatibility/2006">
              <mc:Choice xmlns:v="urn:schemas-microsoft-com:vml" Requires="v">
                <p:oleObj spid="_x0000_s1072905" name="Equation" r:id="rId11" imgW="660400" imgH="241300" progId="Equation.DSMT4">
                  <p:embed/>
                </p:oleObj>
              </mc:Choice>
              <mc:Fallback>
                <p:oleObj name="Equation" r:id="rId11" imgW="660400" imgH="241300" progId="Equation.DSMT4">
                  <p:embed/>
                  <p:pic>
                    <p:nvPicPr>
                      <p:cNvPr id="0" name=""/>
                      <p:cNvPicPr/>
                      <p:nvPr/>
                    </p:nvPicPr>
                    <p:blipFill>
                      <a:blip r:embed="rId12"/>
                      <a:stretch>
                        <a:fillRect/>
                      </a:stretch>
                    </p:blipFill>
                    <p:spPr>
                      <a:xfrm>
                        <a:off x="7631315" y="2654645"/>
                        <a:ext cx="1303366" cy="476230"/>
                      </a:xfrm>
                      <a:prstGeom prst="rect">
                        <a:avLst/>
                      </a:prstGeom>
                    </p:spPr>
                  </p:pic>
                </p:oleObj>
              </mc:Fallback>
            </mc:AlternateContent>
          </a:graphicData>
        </a:graphic>
      </p:graphicFrame>
    </p:spTree>
    <p:extLst>
      <p:ext uri="{BB962C8B-B14F-4D97-AF65-F5344CB8AC3E}">
        <p14:creationId xmlns:p14="http://schemas.microsoft.com/office/powerpoint/2010/main" val="1405237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020"/>
            <a:ext cx="8229600" cy="1143000"/>
          </a:xfrm>
        </p:spPr>
        <p:txBody>
          <a:bodyPr>
            <a:normAutofit/>
          </a:bodyPr>
          <a:lstStyle/>
          <a:p>
            <a:r>
              <a:rPr lang="en-US" u="sng" dirty="0" smtClean="0"/>
              <a:t>QED Hamiltonian in BLFQ Basis</a:t>
            </a:r>
            <a:endParaRPr lang="en-US" u="sng" dirty="0"/>
          </a:p>
        </p:txBody>
      </p:sp>
      <p:graphicFrame>
        <p:nvGraphicFramePr>
          <p:cNvPr id="5" name="Content Placeholder 4"/>
          <p:cNvGraphicFramePr>
            <a:graphicFrameLocks noGrp="1"/>
          </p:cNvGraphicFramePr>
          <p:nvPr>
            <p:ph idx="1"/>
            <p:extLst/>
          </p:nvPr>
        </p:nvGraphicFramePr>
        <p:xfrm>
          <a:off x="426555" y="1790919"/>
          <a:ext cx="8229600" cy="3658727"/>
        </p:xfrm>
        <a:graphic>
          <a:graphicData uri="http://schemas.openxmlformats.org/drawingml/2006/table">
            <a:tbl>
              <a:tblPr>
                <a:tableStyleId>{5940675A-B579-460E-94D1-54222C63F5DA}</a:tableStyleId>
              </a:tblPr>
              <a:tblGrid>
                <a:gridCol w="2734560"/>
                <a:gridCol w="2751840"/>
                <a:gridCol w="2743200"/>
              </a:tblGrid>
              <a:tr h="1055527">
                <a:tc>
                  <a:txBody>
                    <a:bodyPr/>
                    <a:lstStyle/>
                    <a:p>
                      <a:endParaRPr lang="en-US" dirty="0" smtClean="0"/>
                    </a:p>
                    <a:p>
                      <a:endParaRPr lang="en-US" dirty="0" smtClean="0"/>
                    </a:p>
                    <a:p>
                      <a:r>
                        <a:rPr lang="en-US" dirty="0" smtClean="0"/>
                        <a:t>                </a:t>
                      </a:r>
                      <a:r>
                        <a:rPr lang="en-US" sz="2400" dirty="0" smtClean="0"/>
                        <a:t> (MeV)</a:t>
                      </a:r>
                      <a:endParaRPr lang="en-US" sz="2400" dirty="0"/>
                    </a:p>
                  </a:txBody>
                  <a:tcPr/>
                </a:tc>
                <a:tc>
                  <a:txBody>
                    <a:bodyPr/>
                    <a:lstStyle/>
                    <a:p>
                      <a:endParaRPr lang="en-US" dirty="0"/>
                    </a:p>
                  </a:txBody>
                  <a:tcPr/>
                </a:tc>
                <a:tc>
                  <a:txBody>
                    <a:bodyPr/>
                    <a:lstStyle/>
                    <a:p>
                      <a:endParaRPr lang="en-US" dirty="0"/>
                    </a:p>
                  </a:txBody>
                  <a:tcPr/>
                </a:tc>
              </a:tr>
              <a:tr h="1201120">
                <a:tc>
                  <a:txBody>
                    <a:bodyPr/>
                    <a:lstStyle/>
                    <a:p>
                      <a:endParaRPr lang="en-US" dirty="0"/>
                    </a:p>
                  </a:txBody>
                  <a:tcPr/>
                </a:tc>
                <a:tc>
                  <a:txBody>
                    <a:bodyPr/>
                    <a:lstStyle/>
                    <a:p>
                      <a:pPr algn="ctr"/>
                      <a:r>
                        <a:rPr lang="en-US" sz="2800" dirty="0" smtClean="0"/>
                        <a:t>0.3482</a:t>
                      </a:r>
                    </a:p>
                    <a:p>
                      <a:pPr algn="ctr"/>
                      <a:r>
                        <a:rPr lang="en-US" sz="2800" dirty="0" smtClean="0">
                          <a:solidFill>
                            <a:srgbClr val="FF0000"/>
                          </a:solidFill>
                        </a:rPr>
                        <a:t>(kinetic energy)</a:t>
                      </a:r>
                      <a:endParaRPr lang="en-US" sz="2800" dirty="0">
                        <a:solidFill>
                          <a:srgbClr val="FF0000"/>
                        </a:solidFill>
                      </a:endParaRPr>
                    </a:p>
                  </a:txBody>
                  <a:tcPr/>
                </a:tc>
                <a:tc>
                  <a:txBody>
                    <a:bodyPr/>
                    <a:lstStyle/>
                    <a:p>
                      <a:pPr algn="ctr"/>
                      <a:r>
                        <a:rPr lang="en-US" sz="2800" dirty="0" smtClean="0"/>
                        <a:t>-0.0119</a:t>
                      </a:r>
                    </a:p>
                    <a:p>
                      <a:pPr algn="l"/>
                      <a:r>
                        <a:rPr lang="en-US" sz="2800" baseline="0" dirty="0" smtClean="0"/>
                        <a:t>       </a:t>
                      </a:r>
                      <a:r>
                        <a:rPr lang="en-US" sz="4000" dirty="0" smtClean="0">
                          <a:solidFill>
                            <a:srgbClr val="0000FF"/>
                          </a:solidFill>
                        </a:rPr>
                        <a:t>(         )</a:t>
                      </a:r>
                      <a:endParaRPr lang="en-US" sz="4000" dirty="0">
                        <a:solidFill>
                          <a:srgbClr val="0000FF"/>
                        </a:solidFill>
                      </a:endParaRPr>
                    </a:p>
                  </a:txBody>
                  <a:tcPr/>
                </a:tc>
              </a:tr>
              <a:tr h="1358013">
                <a:tc>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t>-0.0119</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dirty="0" smtClean="0"/>
                        <a:t>    </a:t>
                      </a:r>
                      <a:r>
                        <a:rPr lang="en-US" sz="4000" dirty="0" smtClean="0">
                          <a:solidFill>
                            <a:srgbClr val="0000FF"/>
                          </a:solidFill>
                        </a:rPr>
                        <a:t>(          )</a:t>
                      </a:r>
                    </a:p>
                    <a:p>
                      <a:endParaRPr lang="en-US" dirty="0"/>
                    </a:p>
                  </a:txBody>
                  <a:tcPr/>
                </a:tc>
                <a:tc>
                  <a:txBody>
                    <a:bodyPr/>
                    <a:lstStyle/>
                    <a:p>
                      <a:pPr algn="ctr"/>
                      <a:r>
                        <a:rPr lang="en-US" sz="2800" dirty="0" smtClean="0"/>
                        <a:t>0.9139</a:t>
                      </a:r>
                    </a:p>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solidFill>
                            <a:srgbClr val="FF0000"/>
                          </a:solidFill>
                        </a:rPr>
                        <a:t>(kinetic energy)</a:t>
                      </a:r>
                    </a:p>
                  </a:txBody>
                  <a:tcPr/>
                </a:tc>
              </a:tr>
            </a:tbl>
          </a:graphicData>
        </a:graphic>
      </p:graphicFrame>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graphicFrame>
        <p:nvGraphicFramePr>
          <p:cNvPr id="6" name="Object 5"/>
          <p:cNvGraphicFramePr>
            <a:graphicFrameLocks noChangeAspect="1"/>
          </p:cNvGraphicFramePr>
          <p:nvPr>
            <p:extLst/>
          </p:nvPr>
        </p:nvGraphicFramePr>
        <p:xfrm>
          <a:off x="4175652" y="1975639"/>
          <a:ext cx="455612" cy="514350"/>
        </p:xfrm>
        <a:graphic>
          <a:graphicData uri="http://schemas.openxmlformats.org/presentationml/2006/ole">
            <mc:AlternateContent xmlns:mc="http://schemas.openxmlformats.org/markup-compatibility/2006">
              <mc:Choice xmlns:v="urn:schemas-microsoft-com:vml" Requires="v">
                <p:oleObj spid="_x0000_s1157283" name="Equation" r:id="rId4" imgW="203200" imgH="228600" progId="Equation.DSMT4">
                  <p:embed/>
                </p:oleObj>
              </mc:Choice>
              <mc:Fallback>
                <p:oleObj name="Equation" r:id="rId4" imgW="203200" imgH="228600" progId="Equation.DSMT4">
                  <p:embed/>
                  <p:pic>
                    <p:nvPicPr>
                      <p:cNvPr id="0" name=""/>
                      <p:cNvPicPr/>
                      <p:nvPr/>
                    </p:nvPicPr>
                    <p:blipFill>
                      <a:blip r:embed="rId5"/>
                      <a:stretch>
                        <a:fillRect/>
                      </a:stretch>
                    </p:blipFill>
                    <p:spPr>
                      <a:xfrm>
                        <a:off x="4175652" y="1975639"/>
                        <a:ext cx="455612" cy="51435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6973949" y="1980239"/>
          <a:ext cx="572068" cy="494059"/>
        </p:xfrm>
        <a:graphic>
          <a:graphicData uri="http://schemas.openxmlformats.org/presentationml/2006/ole">
            <mc:AlternateContent xmlns:mc="http://schemas.openxmlformats.org/markup-compatibility/2006">
              <mc:Choice xmlns:v="urn:schemas-microsoft-com:vml" Requires="v">
                <p:oleObj spid="_x0000_s1157284" name="Equation" r:id="rId6" imgW="279400" imgH="241300" progId="Equation.3">
                  <p:embed/>
                </p:oleObj>
              </mc:Choice>
              <mc:Fallback>
                <p:oleObj name="Equation" r:id="rId6" imgW="279400" imgH="241300" progId="Equation.3">
                  <p:embed/>
                  <p:pic>
                    <p:nvPicPr>
                      <p:cNvPr id="0" name=""/>
                      <p:cNvPicPr/>
                      <p:nvPr/>
                    </p:nvPicPr>
                    <p:blipFill>
                      <a:blip r:embed="rId7"/>
                      <a:stretch>
                        <a:fillRect/>
                      </a:stretch>
                    </p:blipFill>
                    <p:spPr>
                      <a:xfrm>
                        <a:off x="6973949" y="1980239"/>
                        <a:ext cx="572068" cy="494059"/>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1591853" y="4526455"/>
          <a:ext cx="498916" cy="430882"/>
        </p:xfrm>
        <a:graphic>
          <a:graphicData uri="http://schemas.openxmlformats.org/presentationml/2006/ole">
            <mc:AlternateContent xmlns:mc="http://schemas.openxmlformats.org/markup-compatibility/2006">
              <mc:Choice xmlns:v="urn:schemas-microsoft-com:vml" Requires="v">
                <p:oleObj spid="_x0000_s1157285" name="Equation" r:id="rId8" imgW="279400" imgH="241300" progId="Equation.3">
                  <p:embed/>
                </p:oleObj>
              </mc:Choice>
              <mc:Fallback>
                <p:oleObj name="Equation" r:id="rId8" imgW="279400" imgH="241300" progId="Equation.3">
                  <p:embed/>
                  <p:pic>
                    <p:nvPicPr>
                      <p:cNvPr id="0" name=""/>
                      <p:cNvPicPr/>
                      <p:nvPr/>
                    </p:nvPicPr>
                    <p:blipFill>
                      <a:blip r:embed="rId9"/>
                      <a:stretch>
                        <a:fillRect/>
                      </a:stretch>
                    </p:blipFill>
                    <p:spPr>
                      <a:xfrm>
                        <a:off x="1591853" y="4526455"/>
                        <a:ext cx="498916" cy="430882"/>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1591853" y="3347283"/>
          <a:ext cx="455612" cy="514350"/>
        </p:xfrm>
        <a:graphic>
          <a:graphicData uri="http://schemas.openxmlformats.org/presentationml/2006/ole">
            <mc:AlternateContent xmlns:mc="http://schemas.openxmlformats.org/markup-compatibility/2006">
              <mc:Choice xmlns:v="urn:schemas-microsoft-com:vml" Requires="v">
                <p:oleObj spid="_x0000_s1157286" name="Equation" r:id="rId10" imgW="203200" imgH="228600" progId="Equation.DSMT4">
                  <p:embed/>
                </p:oleObj>
              </mc:Choice>
              <mc:Fallback>
                <p:oleObj name="Equation" r:id="rId10" imgW="203200" imgH="228600" progId="Equation.DSMT4">
                  <p:embed/>
                  <p:pic>
                    <p:nvPicPr>
                      <p:cNvPr id="0" name=""/>
                      <p:cNvPicPr/>
                      <p:nvPr/>
                    </p:nvPicPr>
                    <p:blipFill>
                      <a:blip r:embed="rId5"/>
                      <a:stretch>
                        <a:fillRect/>
                      </a:stretch>
                    </p:blipFill>
                    <p:spPr>
                      <a:xfrm>
                        <a:off x="1591853" y="3347283"/>
                        <a:ext cx="455612" cy="514350"/>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970811" y="1908096"/>
          <a:ext cx="1708150" cy="571500"/>
        </p:xfrm>
        <a:graphic>
          <a:graphicData uri="http://schemas.openxmlformats.org/presentationml/2006/ole">
            <mc:AlternateContent xmlns:mc="http://schemas.openxmlformats.org/markup-compatibility/2006">
              <mc:Choice xmlns:v="urn:schemas-microsoft-com:vml" Requires="v">
                <p:oleObj spid="_x0000_s1157287" name="Equation" r:id="rId11" imgW="762000" imgH="254000" progId="Equation.3">
                  <p:embed/>
                </p:oleObj>
              </mc:Choice>
              <mc:Fallback>
                <p:oleObj name="Equation" r:id="rId11" imgW="762000" imgH="254000" progId="Equation.3">
                  <p:embed/>
                  <p:pic>
                    <p:nvPicPr>
                      <p:cNvPr id="0" name=""/>
                      <p:cNvPicPr/>
                      <p:nvPr/>
                    </p:nvPicPr>
                    <p:blipFill>
                      <a:blip r:embed="rId12"/>
                      <a:stretch>
                        <a:fillRect/>
                      </a:stretch>
                    </p:blipFill>
                    <p:spPr>
                      <a:xfrm>
                        <a:off x="970811" y="1908096"/>
                        <a:ext cx="1708150" cy="571500"/>
                      </a:xfrm>
                      <a:prstGeom prst="rect">
                        <a:avLst/>
                      </a:prstGeom>
                    </p:spPr>
                  </p:pic>
                </p:oleObj>
              </mc:Fallback>
            </mc:AlternateContent>
          </a:graphicData>
        </a:graphic>
      </p:graphicFrame>
      <p:pic>
        <p:nvPicPr>
          <p:cNvPr id="13" name="Picture 12"/>
          <p:cNvPicPr>
            <a:picLocks noChangeAspect="1"/>
          </p:cNvPicPr>
          <p:nvPr/>
        </p:nvPicPr>
        <p:blipFill>
          <a:blip r:embed="rId13"/>
          <a:stretch>
            <a:fillRect/>
          </a:stretch>
        </p:blipFill>
        <p:spPr>
          <a:xfrm>
            <a:off x="6730909" y="3416117"/>
            <a:ext cx="1000852" cy="555160"/>
          </a:xfrm>
          <a:prstGeom prst="rect">
            <a:avLst/>
          </a:prstGeom>
          <a:noFill/>
          <a:ln>
            <a:noFill/>
          </a:ln>
        </p:spPr>
      </p:pic>
      <p:pic>
        <p:nvPicPr>
          <p:cNvPr id="14" name="Picture 13"/>
          <p:cNvPicPr>
            <a:picLocks noChangeAspect="1"/>
          </p:cNvPicPr>
          <p:nvPr/>
        </p:nvPicPr>
        <p:blipFill>
          <a:blip r:embed="rId13"/>
          <a:stretch>
            <a:fillRect/>
          </a:stretch>
        </p:blipFill>
        <p:spPr>
          <a:xfrm>
            <a:off x="3840210" y="4594611"/>
            <a:ext cx="1165884" cy="646701"/>
          </a:xfrm>
          <a:prstGeom prst="rect">
            <a:avLst/>
          </a:prstGeom>
        </p:spPr>
      </p:pic>
      <p:sp>
        <p:nvSpPr>
          <p:cNvPr id="15" name="TextBox 14"/>
          <p:cNvSpPr txBox="1"/>
          <p:nvPr/>
        </p:nvSpPr>
        <p:spPr>
          <a:xfrm>
            <a:off x="478434" y="1294727"/>
            <a:ext cx="8148674" cy="461665"/>
          </a:xfrm>
          <a:prstGeom prst="rect">
            <a:avLst/>
          </a:prstGeom>
          <a:noFill/>
        </p:spPr>
        <p:txBody>
          <a:bodyPr wrap="square" rtlCol="0">
            <a:spAutoFit/>
          </a:bodyPr>
          <a:lstStyle/>
          <a:p>
            <a:pPr marL="342900" indent="-342900">
              <a:buFont typeface="Arial"/>
              <a:buChar char="•"/>
            </a:pPr>
            <a:r>
              <a:rPr lang="en-US" sz="2400" dirty="0" smtClean="0"/>
              <a:t>QED LF-Hamiltonian in a </a:t>
            </a:r>
            <a:r>
              <a:rPr lang="en-US" altLang="zh-CN" sz="2400" dirty="0" smtClean="0"/>
              <a:t>small </a:t>
            </a:r>
            <a:r>
              <a:rPr lang="en-US" sz="2400" dirty="0" smtClean="0"/>
              <a:t>basis:                 ,  </a:t>
            </a:r>
            <a:r>
              <a:rPr lang="en-US" sz="2400" dirty="0" err="1" smtClean="0"/>
              <a:t>N</a:t>
            </a:r>
            <a:r>
              <a:rPr lang="en-US" sz="2400" baseline="-25000" dirty="0" err="1" smtClean="0"/>
              <a:t>max</a:t>
            </a:r>
            <a:r>
              <a:rPr lang="en-US" sz="2400" dirty="0" smtClean="0"/>
              <a:t>=2, K=1.5 </a:t>
            </a:r>
            <a:endParaRPr lang="en-US" sz="2400" dirty="0"/>
          </a:p>
        </p:txBody>
      </p:sp>
      <p:graphicFrame>
        <p:nvGraphicFramePr>
          <p:cNvPr id="16" name="Object 15"/>
          <p:cNvGraphicFramePr>
            <a:graphicFrameLocks noChangeAspect="1"/>
          </p:cNvGraphicFramePr>
          <p:nvPr>
            <p:extLst/>
          </p:nvPr>
        </p:nvGraphicFramePr>
        <p:xfrm>
          <a:off x="5566977" y="1343666"/>
          <a:ext cx="1021525" cy="410129"/>
        </p:xfrm>
        <a:graphic>
          <a:graphicData uri="http://schemas.openxmlformats.org/presentationml/2006/ole">
            <mc:AlternateContent xmlns:mc="http://schemas.openxmlformats.org/markup-compatibility/2006">
              <mc:Choice xmlns:v="urn:schemas-microsoft-com:vml" Requires="v">
                <p:oleObj spid="_x0000_s1157288" name="Equation" r:id="rId14" imgW="571500" imgH="228600" progId="Equation.DSMT4">
                  <p:embed/>
                </p:oleObj>
              </mc:Choice>
              <mc:Fallback>
                <p:oleObj name="Equation" r:id="rId14" imgW="571500" imgH="228600" progId="Equation.DSMT4">
                  <p:embed/>
                  <p:pic>
                    <p:nvPicPr>
                      <p:cNvPr id="0" name=""/>
                      <p:cNvPicPr/>
                      <p:nvPr/>
                    </p:nvPicPr>
                    <p:blipFill>
                      <a:blip r:embed="rId15"/>
                      <a:stretch>
                        <a:fillRect/>
                      </a:stretch>
                    </p:blipFill>
                    <p:spPr>
                      <a:xfrm>
                        <a:off x="5566977" y="1343666"/>
                        <a:ext cx="1021525" cy="410129"/>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2510632" y="5581465"/>
          <a:ext cx="4668838" cy="1171575"/>
        </p:xfrm>
        <a:graphic>
          <a:graphicData uri="http://schemas.openxmlformats.org/presentationml/2006/ole">
            <mc:AlternateContent xmlns:mc="http://schemas.openxmlformats.org/markup-compatibility/2006">
              <mc:Choice xmlns:v="urn:schemas-microsoft-com:vml" Requires="v">
                <p:oleObj spid="_x0000_s1157289" name="Equation" r:id="rId16" imgW="2082800" imgH="520700" progId="Equation.DSMT4">
                  <p:embed/>
                </p:oleObj>
              </mc:Choice>
              <mc:Fallback>
                <p:oleObj name="Equation" r:id="rId16" imgW="2082800" imgH="520700" progId="Equation.DSMT4">
                  <p:embed/>
                  <p:pic>
                    <p:nvPicPr>
                      <p:cNvPr id="0" name=""/>
                      <p:cNvPicPr/>
                      <p:nvPr/>
                    </p:nvPicPr>
                    <p:blipFill>
                      <a:blip r:embed="rId17"/>
                      <a:stretch>
                        <a:fillRect/>
                      </a:stretch>
                    </p:blipFill>
                    <p:spPr>
                      <a:xfrm>
                        <a:off x="2510632" y="5581465"/>
                        <a:ext cx="4668838" cy="1171575"/>
                      </a:xfrm>
                      <a:prstGeom prst="rect">
                        <a:avLst/>
                      </a:prstGeom>
                    </p:spPr>
                  </p:pic>
                </p:oleObj>
              </mc:Fallback>
            </mc:AlternateContent>
          </a:graphicData>
        </a:graphic>
      </p:graphicFrame>
      <p:sp>
        <p:nvSpPr>
          <p:cNvPr id="18" name="TextBox 17"/>
          <p:cNvSpPr txBox="1"/>
          <p:nvPr/>
        </p:nvSpPr>
        <p:spPr>
          <a:xfrm>
            <a:off x="420928" y="5572160"/>
            <a:ext cx="8148674" cy="461665"/>
          </a:xfrm>
          <a:prstGeom prst="rect">
            <a:avLst/>
          </a:prstGeom>
          <a:noFill/>
        </p:spPr>
        <p:txBody>
          <a:bodyPr wrap="square" rtlCol="0">
            <a:spAutoFit/>
          </a:bodyPr>
          <a:lstStyle/>
          <a:p>
            <a:pPr marL="342900" indent="-342900">
              <a:buFont typeface="Arial"/>
              <a:buChar char="•"/>
            </a:pPr>
            <a:r>
              <a:rPr lang="en-US" sz="2400" dirty="0" err="1" smtClean="0"/>
              <a:t>Eigenstates</a:t>
            </a:r>
            <a:r>
              <a:rPr lang="en-US" sz="2400" dirty="0" smtClean="0"/>
              <a:t>: </a:t>
            </a:r>
            <a:endParaRPr lang="en-US" sz="2400" dirty="0"/>
          </a:p>
        </p:txBody>
      </p:sp>
    </p:spTree>
    <p:extLst>
      <p:ext uri="{BB962C8B-B14F-4D97-AF65-F5344CB8AC3E}">
        <p14:creationId xmlns:p14="http://schemas.microsoft.com/office/powerpoint/2010/main" val="655911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electron_spectrum_large_130313.pdf"/>
          <p:cNvPicPr>
            <a:picLocks noGrp="1" noChangeAspect="1"/>
          </p:cNvPicPr>
          <p:nvPr>
            <p:ph idx="1"/>
          </p:nvPr>
        </p:nvPicPr>
        <p:blipFill>
          <a:blip r:embed="rId3">
            <a:extLst>
              <a:ext uri="{28A0092B-C50C-407E-A947-70E740481C1C}">
                <a14:useLocalDpi xmlns:a14="http://schemas.microsoft.com/office/drawing/2010/main" val="0"/>
              </a:ext>
            </a:extLst>
          </a:blip>
          <a:srcRect l="-12005" r="-12005"/>
          <a:stretch>
            <a:fillRect/>
          </a:stretch>
        </p:blipFill>
        <p:spPr>
          <a:xfrm>
            <a:off x="-5632" y="1607036"/>
            <a:ext cx="4804662" cy="2642379"/>
          </a:xfrm>
        </p:spPr>
      </p:pic>
      <p:sp>
        <p:nvSpPr>
          <p:cNvPr id="2" name="Title 1"/>
          <p:cNvSpPr>
            <a:spLocks noGrp="1"/>
          </p:cNvSpPr>
          <p:nvPr>
            <p:ph type="title"/>
          </p:nvPr>
        </p:nvSpPr>
        <p:spPr>
          <a:xfrm>
            <a:off x="0" y="274638"/>
            <a:ext cx="9144000" cy="1143000"/>
          </a:xfrm>
        </p:spPr>
        <p:txBody>
          <a:bodyPr>
            <a:normAutofit fontScale="90000"/>
          </a:bodyPr>
          <a:lstStyle/>
          <a:p>
            <a:r>
              <a:rPr lang="en-US" u="sng" dirty="0" err="1" smtClean="0"/>
              <a:t>Eigenspectrum</a:t>
            </a:r>
            <a:r>
              <a:rPr lang="en-US" u="sng" dirty="0" smtClean="0"/>
              <a:t> of QED </a:t>
            </a:r>
            <a:r>
              <a:rPr lang="en-US" u="sng" dirty="0"/>
              <a:t>(</a:t>
            </a:r>
            <a:r>
              <a:rPr lang="en-US" u="sng" dirty="0" err="1" smtClean="0"/>
              <a:t>N</a:t>
            </a:r>
            <a:r>
              <a:rPr lang="en-US" u="sng" baseline="-25000" dirty="0" err="1" smtClean="0"/>
              <a:t>f</a:t>
            </a:r>
            <a:r>
              <a:rPr lang="en-US" u="sng" dirty="0" smtClean="0"/>
              <a:t>=1) after Renormalization and Removing CM Motion</a:t>
            </a:r>
            <a:endParaRPr lang="en-US" u="sng"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19</a:t>
            </a:fld>
            <a:endParaRPr lang="en-US">
              <a:solidFill>
                <a:prstClr val="black">
                  <a:tint val="75000"/>
                </a:prstClr>
              </a:solidFill>
              <a:latin typeface="Calibri"/>
            </a:endParaRPr>
          </a:p>
        </p:txBody>
      </p:sp>
      <p:sp>
        <p:nvSpPr>
          <p:cNvPr id="7" name="TextBox 6"/>
          <p:cNvSpPr txBox="1"/>
          <p:nvPr/>
        </p:nvSpPr>
        <p:spPr>
          <a:xfrm>
            <a:off x="119158" y="1687351"/>
            <a:ext cx="461665" cy="2291033"/>
          </a:xfrm>
          <a:prstGeom prst="rect">
            <a:avLst/>
          </a:prstGeom>
          <a:noFill/>
        </p:spPr>
        <p:txBody>
          <a:bodyPr vert="vert270" wrap="square" rtlCol="0">
            <a:spAutoFit/>
          </a:bodyPr>
          <a:lstStyle/>
          <a:p>
            <a:r>
              <a:rPr lang="en-US" dirty="0" smtClean="0"/>
              <a:t>invariant mass (MeV)</a:t>
            </a:r>
            <a:endParaRPr lang="en-US" dirty="0"/>
          </a:p>
        </p:txBody>
      </p:sp>
      <p:sp>
        <p:nvSpPr>
          <p:cNvPr id="8" name="TextBox 7"/>
          <p:cNvSpPr txBox="1"/>
          <p:nvPr/>
        </p:nvSpPr>
        <p:spPr>
          <a:xfrm>
            <a:off x="4351167" y="1680781"/>
            <a:ext cx="461665" cy="2291033"/>
          </a:xfrm>
          <a:prstGeom prst="rect">
            <a:avLst/>
          </a:prstGeom>
          <a:noFill/>
        </p:spPr>
        <p:txBody>
          <a:bodyPr vert="vert270" wrap="square" rtlCol="0">
            <a:spAutoFit/>
          </a:bodyPr>
          <a:lstStyle/>
          <a:p>
            <a:r>
              <a:rPr lang="en-US" dirty="0" smtClean="0"/>
              <a:t>invariant mass (MeV)</a:t>
            </a:r>
            <a:endParaRPr lang="en-US" dirty="0"/>
          </a:p>
        </p:txBody>
      </p:sp>
      <p:sp>
        <p:nvSpPr>
          <p:cNvPr id="9" name="TextBox 8"/>
          <p:cNvSpPr txBox="1"/>
          <p:nvPr/>
        </p:nvSpPr>
        <p:spPr>
          <a:xfrm>
            <a:off x="1786937" y="4177332"/>
            <a:ext cx="2360104" cy="369332"/>
          </a:xfrm>
          <a:prstGeom prst="rect">
            <a:avLst/>
          </a:prstGeom>
          <a:noFill/>
        </p:spPr>
        <p:txBody>
          <a:bodyPr wrap="square" rtlCol="0">
            <a:spAutoFit/>
          </a:bodyPr>
          <a:lstStyle/>
          <a:p>
            <a:r>
              <a:rPr lang="en-US" dirty="0" err="1" smtClean="0"/>
              <a:t>N</a:t>
            </a:r>
            <a:r>
              <a:rPr lang="en-US" baseline="-25000" dirty="0" err="1" smtClean="0"/>
              <a:t>max</a:t>
            </a:r>
            <a:r>
              <a:rPr lang="en-US" dirty="0" smtClean="0"/>
              <a:t>=K-1/2</a:t>
            </a:r>
            <a:endParaRPr lang="en-US" dirty="0"/>
          </a:p>
        </p:txBody>
      </p:sp>
      <p:sp>
        <p:nvSpPr>
          <p:cNvPr id="10" name="TextBox 9"/>
          <p:cNvSpPr txBox="1"/>
          <p:nvPr/>
        </p:nvSpPr>
        <p:spPr>
          <a:xfrm>
            <a:off x="5985229" y="4154856"/>
            <a:ext cx="2360104" cy="369332"/>
          </a:xfrm>
          <a:prstGeom prst="rect">
            <a:avLst/>
          </a:prstGeom>
          <a:noFill/>
        </p:spPr>
        <p:txBody>
          <a:bodyPr wrap="square" rtlCol="0">
            <a:spAutoFit/>
          </a:bodyPr>
          <a:lstStyle/>
          <a:p>
            <a:r>
              <a:rPr lang="en-US" dirty="0" err="1" smtClean="0"/>
              <a:t>N</a:t>
            </a:r>
            <a:r>
              <a:rPr lang="en-US" baseline="-25000" dirty="0" err="1" smtClean="0"/>
              <a:t>max</a:t>
            </a:r>
            <a:r>
              <a:rPr lang="en-US" dirty="0" smtClean="0"/>
              <a:t>=K-1/2</a:t>
            </a:r>
            <a:endParaRPr lang="en-US" dirty="0"/>
          </a:p>
        </p:txBody>
      </p:sp>
      <p:pic>
        <p:nvPicPr>
          <p:cNvPr id="15" name="Picture 14" descr="electron_spectrum_small_13031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686" y="1588138"/>
            <a:ext cx="4147041" cy="2723597"/>
          </a:xfrm>
          <a:prstGeom prst="rect">
            <a:avLst/>
          </a:prstGeom>
        </p:spPr>
      </p:pic>
      <p:sp>
        <p:nvSpPr>
          <p:cNvPr id="16" name="TextBox 15"/>
          <p:cNvSpPr txBox="1"/>
          <p:nvPr/>
        </p:nvSpPr>
        <p:spPr>
          <a:xfrm>
            <a:off x="0" y="4866061"/>
            <a:ext cx="9144000" cy="830997"/>
          </a:xfrm>
          <a:prstGeom prst="rect">
            <a:avLst/>
          </a:prstGeom>
          <a:noFill/>
        </p:spPr>
        <p:txBody>
          <a:bodyPr wrap="square" rtlCol="0">
            <a:spAutoFit/>
          </a:bodyPr>
          <a:lstStyle/>
          <a:p>
            <a:pPr marL="342900" indent="-342900">
              <a:buFont typeface="Arial"/>
              <a:buChar char="•"/>
            </a:pPr>
            <a:r>
              <a:rPr lang="en-US" sz="2400" dirty="0" err="1" smtClean="0"/>
              <a:t>Lagrangian</a:t>
            </a:r>
            <a:r>
              <a:rPr lang="en-US" sz="2400" dirty="0" smtClean="0"/>
              <a:t> multiplier method removes cm motion induced copies </a:t>
            </a:r>
          </a:p>
          <a:p>
            <a:pPr marL="342900" indent="-342900">
              <a:buFont typeface="Arial"/>
              <a:buChar char="•"/>
            </a:pPr>
            <a:r>
              <a:rPr lang="en-US" altLang="zh-CN" sz="2400" dirty="0" smtClean="0">
                <a:solidFill>
                  <a:srgbClr val="0000FF"/>
                </a:solidFill>
              </a:rPr>
              <a:t>Upon</a:t>
            </a:r>
            <a:r>
              <a:rPr lang="en-US" sz="2400" dirty="0" smtClean="0">
                <a:solidFill>
                  <a:srgbClr val="0000FF"/>
                </a:solidFill>
              </a:rPr>
              <a:t> renormalization, physical electron mass (0.511MeV) is achieved</a:t>
            </a:r>
            <a:endParaRPr lang="en-US" sz="2400"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324686816"/>
              </p:ext>
            </p:extLst>
          </p:nvPr>
        </p:nvGraphicFramePr>
        <p:xfrm>
          <a:off x="923063" y="1840327"/>
          <a:ext cx="1196975" cy="504825"/>
        </p:xfrm>
        <a:graphic>
          <a:graphicData uri="http://schemas.openxmlformats.org/presentationml/2006/ole">
            <mc:AlternateContent xmlns:mc="http://schemas.openxmlformats.org/markup-compatibility/2006">
              <mc:Choice xmlns:v="urn:schemas-microsoft-com:vml" Requires="v">
                <p:oleObj spid="_x0000_s653675" name="Equation" r:id="rId5" imgW="571500" imgH="241300" progId="Equation.DSMT4">
                  <p:embed/>
                </p:oleObj>
              </mc:Choice>
              <mc:Fallback>
                <p:oleObj name="Equation" r:id="rId5" imgW="571500" imgH="241300" progId="Equation.DSMT4">
                  <p:embed/>
                  <p:pic>
                    <p:nvPicPr>
                      <p:cNvPr id="0" name=""/>
                      <p:cNvPicPr/>
                      <p:nvPr/>
                    </p:nvPicPr>
                    <p:blipFill>
                      <a:blip r:embed="rId6"/>
                      <a:stretch>
                        <a:fillRect/>
                      </a:stretch>
                    </p:blipFill>
                    <p:spPr>
                      <a:xfrm>
                        <a:off x="923063" y="1840327"/>
                        <a:ext cx="1196975" cy="504825"/>
                      </a:xfrm>
                      <a:prstGeom prst="rect">
                        <a:avLst/>
                      </a:prstGeom>
                    </p:spPr>
                  </p:pic>
                </p:oleObj>
              </mc:Fallback>
            </mc:AlternateContent>
          </a:graphicData>
        </a:graphic>
      </p:graphicFrame>
    </p:spTree>
    <p:extLst>
      <p:ext uri="{BB962C8B-B14F-4D97-AF65-F5344CB8AC3E}">
        <p14:creationId xmlns:p14="http://schemas.microsoft.com/office/powerpoint/2010/main" val="1940629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Outline</a:t>
            </a:r>
            <a:endParaRPr lang="en-US" u="sng" dirty="0"/>
          </a:p>
        </p:txBody>
      </p:sp>
      <p:sp>
        <p:nvSpPr>
          <p:cNvPr id="3" name="Content Placeholder 2"/>
          <p:cNvSpPr>
            <a:spLocks noGrp="1"/>
          </p:cNvSpPr>
          <p:nvPr>
            <p:ph idx="1"/>
          </p:nvPr>
        </p:nvSpPr>
        <p:spPr>
          <a:xfrm>
            <a:off x="326092" y="1830387"/>
            <a:ext cx="8817907" cy="4525963"/>
          </a:xfrm>
        </p:spPr>
        <p:txBody>
          <a:bodyPr/>
          <a:lstStyle/>
          <a:p>
            <a:r>
              <a:rPr lang="en-US" sz="2800" dirty="0" smtClean="0">
                <a:solidFill>
                  <a:srgbClr val="FF0000"/>
                </a:solidFill>
              </a:rPr>
              <a:t>B</a:t>
            </a:r>
            <a:r>
              <a:rPr lang="en-US" sz="2800" dirty="0" smtClean="0"/>
              <a:t>asis </a:t>
            </a:r>
            <a:r>
              <a:rPr lang="en-US" sz="2800" dirty="0" smtClean="0">
                <a:solidFill>
                  <a:srgbClr val="FF0000"/>
                </a:solidFill>
              </a:rPr>
              <a:t>L</a:t>
            </a:r>
            <a:r>
              <a:rPr lang="en-US" sz="2800" dirty="0" smtClean="0"/>
              <a:t>ight-</a:t>
            </a:r>
            <a:r>
              <a:rPr lang="en-US" sz="2800" dirty="0" smtClean="0">
                <a:solidFill>
                  <a:srgbClr val="FF0000"/>
                </a:solidFill>
              </a:rPr>
              <a:t>F</a:t>
            </a:r>
            <a:r>
              <a:rPr lang="en-US" sz="2800" dirty="0" smtClean="0"/>
              <a:t>ront </a:t>
            </a:r>
            <a:r>
              <a:rPr lang="en-US" sz="2800" dirty="0" smtClean="0">
                <a:solidFill>
                  <a:srgbClr val="FF0000"/>
                </a:solidFill>
              </a:rPr>
              <a:t>Q</a:t>
            </a:r>
            <a:r>
              <a:rPr lang="en-US" sz="2800" dirty="0" smtClean="0"/>
              <a:t>uantization (</a:t>
            </a:r>
            <a:r>
              <a:rPr lang="en-US" sz="2800" dirty="0" smtClean="0">
                <a:solidFill>
                  <a:srgbClr val="FF0000"/>
                </a:solidFill>
              </a:rPr>
              <a:t>BLFQ</a:t>
            </a:r>
            <a:r>
              <a:rPr lang="en-US" sz="2800" dirty="0" smtClean="0"/>
              <a:t>)</a:t>
            </a:r>
          </a:p>
          <a:p>
            <a:r>
              <a:rPr lang="en-US" sz="2800" dirty="0" smtClean="0">
                <a:solidFill>
                  <a:srgbClr val="FF0000"/>
                </a:solidFill>
              </a:rPr>
              <a:t>T</a:t>
            </a:r>
            <a:r>
              <a:rPr lang="en-US" sz="2800" dirty="0" smtClean="0"/>
              <a:t>ime-dependent </a:t>
            </a:r>
            <a:r>
              <a:rPr lang="en-US" sz="2800" dirty="0" smtClean="0">
                <a:solidFill>
                  <a:srgbClr val="FF0000"/>
                </a:solidFill>
              </a:rPr>
              <a:t>B</a:t>
            </a:r>
            <a:r>
              <a:rPr lang="en-US" sz="2800" dirty="0" smtClean="0"/>
              <a:t>asis </a:t>
            </a:r>
            <a:r>
              <a:rPr lang="en-US" sz="2800" dirty="0">
                <a:solidFill>
                  <a:srgbClr val="FF0000"/>
                </a:solidFill>
              </a:rPr>
              <a:t>L</a:t>
            </a:r>
            <a:r>
              <a:rPr lang="en-US" sz="2800" dirty="0"/>
              <a:t>ight-</a:t>
            </a:r>
            <a:r>
              <a:rPr lang="en-US" sz="2800" dirty="0">
                <a:solidFill>
                  <a:srgbClr val="FF0000"/>
                </a:solidFill>
              </a:rPr>
              <a:t>F</a:t>
            </a:r>
            <a:r>
              <a:rPr lang="en-US" sz="2800" dirty="0"/>
              <a:t>ront </a:t>
            </a:r>
            <a:r>
              <a:rPr lang="en-US" sz="2800" dirty="0">
                <a:solidFill>
                  <a:srgbClr val="FF0000"/>
                </a:solidFill>
              </a:rPr>
              <a:t>Q</a:t>
            </a:r>
            <a:r>
              <a:rPr lang="en-US" sz="2800" dirty="0"/>
              <a:t>uantization </a:t>
            </a:r>
            <a:r>
              <a:rPr lang="en-US" sz="2800" dirty="0" smtClean="0"/>
              <a:t>(</a:t>
            </a:r>
            <a:r>
              <a:rPr lang="en-US" sz="2800" dirty="0" err="1" smtClean="0">
                <a:solidFill>
                  <a:srgbClr val="FF0000"/>
                </a:solidFill>
              </a:rPr>
              <a:t>tBLFQ</a:t>
            </a:r>
            <a:r>
              <a:rPr lang="en-US" sz="2800" dirty="0" smtClean="0"/>
              <a:t>)</a:t>
            </a:r>
          </a:p>
          <a:p>
            <a:pPr lvl="1"/>
            <a:r>
              <a:rPr lang="en-US" sz="2400" dirty="0" smtClean="0"/>
              <a:t>Formalism</a:t>
            </a:r>
          </a:p>
          <a:p>
            <a:pPr lvl="1"/>
            <a:r>
              <a:rPr lang="en-US" sz="2400" dirty="0" smtClean="0"/>
              <a:t>Examples: nonlinear Compton </a:t>
            </a:r>
            <a:r>
              <a:rPr lang="en-US" sz="2400" dirty="0"/>
              <a:t>s</a:t>
            </a:r>
            <a:r>
              <a:rPr lang="en-US" sz="2400" dirty="0" smtClean="0"/>
              <a:t>cattering, electron-ion collision</a:t>
            </a:r>
            <a:endParaRPr lang="en-US" sz="2400" dirty="0"/>
          </a:p>
          <a:p>
            <a:r>
              <a:rPr lang="en-US" sz="2800" dirty="0" smtClean="0">
                <a:solidFill>
                  <a:srgbClr val="FF0000"/>
                </a:solidFill>
              </a:rPr>
              <a:t>T</a:t>
            </a:r>
            <a:r>
              <a:rPr lang="en-US" sz="2800" dirty="0" smtClean="0"/>
              <a:t>ime-dependent </a:t>
            </a:r>
            <a:r>
              <a:rPr lang="en-US" sz="2800" dirty="0" smtClean="0">
                <a:solidFill>
                  <a:srgbClr val="FF0000"/>
                </a:solidFill>
              </a:rPr>
              <a:t>B</a:t>
            </a:r>
            <a:r>
              <a:rPr lang="en-US" sz="2800" dirty="0" smtClean="0"/>
              <a:t>asis </a:t>
            </a:r>
            <a:r>
              <a:rPr lang="en-US" sz="2800" dirty="0" smtClean="0">
                <a:solidFill>
                  <a:srgbClr val="FF0000"/>
                </a:solidFill>
              </a:rPr>
              <a:t>F</a:t>
            </a:r>
            <a:r>
              <a:rPr lang="en-US" sz="2800" dirty="0" smtClean="0"/>
              <a:t>unction (</a:t>
            </a:r>
            <a:r>
              <a:rPr lang="en-US" sz="2800" dirty="0" err="1" smtClean="0">
                <a:solidFill>
                  <a:srgbClr val="FF0000"/>
                </a:solidFill>
              </a:rPr>
              <a:t>tBF</a:t>
            </a:r>
            <a:r>
              <a:rPr lang="en-US" sz="2800" dirty="0" smtClean="0"/>
              <a:t>)</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a:t>
            </a:fld>
            <a:endParaRPr lang="en-US">
              <a:solidFill>
                <a:prstClr val="black">
                  <a:tint val="75000"/>
                </a:prstClr>
              </a:solidFill>
              <a:latin typeface="Calibri"/>
            </a:endParaRPr>
          </a:p>
        </p:txBody>
      </p:sp>
    </p:spTree>
    <p:extLst>
      <p:ext uri="{BB962C8B-B14F-4D97-AF65-F5344CB8AC3E}">
        <p14:creationId xmlns:p14="http://schemas.microsoft.com/office/powerpoint/2010/main" val="927898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smtClean="0"/>
              <a:t>General Procedure for BLFQ</a:t>
            </a:r>
            <a:endParaRPr lang="en-US" u="sng" dirty="0"/>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smtClean="0">
                <a:solidFill>
                  <a:srgbClr val="EEECE1"/>
                </a:solidFill>
              </a:rPr>
              <a:t>Derive LF-Hamiltonian from </a:t>
            </a:r>
            <a:r>
              <a:rPr lang="en-US" dirty="0" err="1" smtClean="0">
                <a:solidFill>
                  <a:srgbClr val="EEECE1"/>
                </a:solidFill>
              </a:rPr>
              <a:t>Lagrangian</a:t>
            </a:r>
            <a:r>
              <a:rPr lang="en-US" dirty="0" smtClean="0">
                <a:solidFill>
                  <a:srgbClr val="EEECE1"/>
                </a:solidFill>
              </a:rPr>
              <a:t> </a:t>
            </a:r>
          </a:p>
          <a:p>
            <a:pPr marL="514350" indent="-514350">
              <a:buFont typeface="+mj-lt"/>
              <a:buAutoNum type="arabicPeriod"/>
            </a:pPr>
            <a:r>
              <a:rPr lang="en-US" dirty="0" smtClean="0">
                <a:solidFill>
                  <a:srgbClr val="EEECE1"/>
                </a:solidFill>
              </a:rPr>
              <a:t>Construct basis states </a:t>
            </a:r>
          </a:p>
          <a:p>
            <a:pPr marL="514350" indent="-514350">
              <a:buFont typeface="+mj-lt"/>
              <a:buAutoNum type="arabicPeriod"/>
            </a:pPr>
            <a:r>
              <a:rPr lang="en-US" dirty="0" smtClean="0">
                <a:solidFill>
                  <a:srgbClr val="EEECE1"/>
                </a:solidFill>
              </a:rPr>
              <a:t>Calculate Hamiltonian matrix elements</a:t>
            </a:r>
          </a:p>
          <a:p>
            <a:pPr marL="514350" indent="-514350">
              <a:buFont typeface="+mj-lt"/>
              <a:buAutoNum type="arabicPeriod"/>
            </a:pPr>
            <a:r>
              <a:rPr lang="en-US" dirty="0" err="1" smtClean="0">
                <a:solidFill>
                  <a:srgbClr val="EEECE1"/>
                </a:solidFill>
              </a:rPr>
              <a:t>Diagonalize</a:t>
            </a:r>
            <a:r>
              <a:rPr lang="en-US" dirty="0" smtClean="0">
                <a:solidFill>
                  <a:srgbClr val="EEECE1"/>
                </a:solidFill>
              </a:rPr>
              <a:t>       (solve                       ) and obtain its </a:t>
            </a:r>
            <a:r>
              <a:rPr lang="en-US" dirty="0" err="1" smtClean="0">
                <a:solidFill>
                  <a:srgbClr val="EEECE1"/>
                </a:solidFill>
              </a:rPr>
              <a:t>eigenspectrum</a:t>
            </a:r>
            <a:endParaRPr lang="en-US" dirty="0" smtClean="0">
              <a:solidFill>
                <a:srgbClr val="EEECE1"/>
              </a:solidFill>
            </a:endParaRPr>
          </a:p>
          <a:p>
            <a:pPr marL="514350" indent="-514350">
              <a:buFont typeface="+mj-lt"/>
              <a:buAutoNum type="arabicPeriod"/>
            </a:pPr>
            <a:r>
              <a:rPr lang="en-US" altLang="zh-CN" dirty="0" smtClean="0">
                <a:solidFill>
                  <a:srgbClr val="FF0000"/>
                </a:solidFill>
              </a:rPr>
              <a:t>Evaluate </a:t>
            </a:r>
            <a:r>
              <a:rPr lang="en-US" altLang="zh-CN" dirty="0">
                <a:solidFill>
                  <a:srgbClr val="FF0000"/>
                </a:solidFill>
              </a:rPr>
              <a:t>o</a:t>
            </a:r>
            <a:r>
              <a:rPr lang="en-US" dirty="0" smtClean="0">
                <a:solidFill>
                  <a:srgbClr val="FF0000"/>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03498504"/>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086048" name="Equation" r:id="rId3" imgW="939800" imgH="254000" progId="Equation.DSMT4">
                  <p:embed/>
                </p:oleObj>
              </mc:Choice>
              <mc:Fallback>
                <p:oleObj name="Equation" r:id="rId3" imgW="939800" imgH="254000" progId="Equation.DSMT4">
                  <p:embed/>
                  <p:pic>
                    <p:nvPicPr>
                      <p:cNvPr id="0" name=""/>
                      <p:cNvPicPr/>
                      <p:nvPr/>
                    </p:nvPicPr>
                    <p:blipFill>
                      <a:blip r:embed="rId4"/>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45965987"/>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6049" name="Equation" r:id="rId5" imgW="812800" imgH="254000" progId="Equation.DSMT4">
                  <p:embed/>
                </p:oleObj>
              </mc:Choice>
              <mc:Fallback>
                <p:oleObj name="Equation" r:id="rId5" imgW="812800" imgH="254000" progId="Equation.DSMT4">
                  <p:embed/>
                  <p:pic>
                    <p:nvPicPr>
                      <p:cNvPr id="0" name=""/>
                      <p:cNvPicPr/>
                      <p:nvPr/>
                    </p:nvPicPr>
                    <p:blipFill>
                      <a:blip r:embed="rId6"/>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0918566"/>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086050" name="Equation" r:id="rId7" imgW="660400" imgH="241300" progId="Equation.DSMT4">
                  <p:embed/>
                </p:oleObj>
              </mc:Choice>
              <mc:Fallback>
                <p:oleObj name="Equation" r:id="rId7" imgW="660400" imgH="241300" progId="Equation.DSMT4">
                  <p:embed/>
                  <p:pic>
                    <p:nvPicPr>
                      <p:cNvPr id="0" name=""/>
                      <p:cNvPicPr/>
                      <p:nvPr/>
                    </p:nvPicPr>
                    <p:blipFill>
                      <a:blip r:embed="rId8"/>
                      <a:stretch>
                        <a:fillRect/>
                      </a:stretch>
                    </p:blipFill>
                    <p:spPr>
                      <a:xfrm>
                        <a:off x="7581201" y="2640934"/>
                        <a:ext cx="1415647" cy="5184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11090239"/>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6051" name="Equation" r:id="rId9" imgW="203200" imgH="190500" progId="Equation.DSMT4">
                  <p:embed/>
                </p:oleObj>
              </mc:Choice>
              <mc:Fallback>
                <p:oleObj name="Equation" r:id="rId9" imgW="203200" imgH="190500" progId="Equation.DSMT4">
                  <p:embed/>
                  <p:pic>
                    <p:nvPicPr>
                      <p:cNvPr id="0" name=""/>
                      <p:cNvPicPr/>
                      <p:nvPr/>
                    </p:nvPicPr>
                    <p:blipFill>
                      <a:blip r:embed="rId10"/>
                      <a:stretch>
                        <a:fillRect/>
                      </a:stretch>
                    </p:blipFill>
                    <p:spPr>
                      <a:xfrm>
                        <a:off x="3031860" y="3202834"/>
                        <a:ext cx="519536" cy="487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91267257"/>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6052" name="Equation" r:id="rId11" imgW="241300" imgH="228600" progId="Equation.DSMT4">
                  <p:embed/>
                </p:oleObj>
              </mc:Choice>
              <mc:Fallback>
                <p:oleObj name="Equation" r:id="rId11" imgW="241300" imgH="228600" progId="Equation.DSMT4">
                  <p:embed/>
                  <p:pic>
                    <p:nvPicPr>
                      <p:cNvPr id="0" name=""/>
                      <p:cNvPicPr/>
                      <p:nvPr/>
                    </p:nvPicPr>
                    <p:blipFill>
                      <a:blip r:embed="rId12"/>
                      <a:stretch>
                        <a:fillRect/>
                      </a:stretch>
                    </p:blipFill>
                    <p:spPr>
                      <a:xfrm>
                        <a:off x="4742626" y="2100119"/>
                        <a:ext cx="504825" cy="479425"/>
                      </a:xfrm>
                      <a:prstGeom prst="rect">
                        <a:avLst/>
                      </a:prstGeom>
                    </p:spPr>
                  </p:pic>
                </p:oleObj>
              </mc:Fallback>
            </mc:AlternateContent>
          </a:graphicData>
        </a:graphic>
      </p:graphicFrame>
    </p:spTree>
    <p:extLst>
      <p:ext uri="{BB962C8B-B14F-4D97-AF65-F5344CB8AC3E}">
        <p14:creationId xmlns:p14="http://schemas.microsoft.com/office/powerpoint/2010/main" val="2748905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Outline</a:t>
            </a:r>
            <a:endParaRPr lang="en-US" u="sng" dirty="0"/>
          </a:p>
        </p:txBody>
      </p:sp>
      <p:sp>
        <p:nvSpPr>
          <p:cNvPr id="3" name="Content Placeholder 2"/>
          <p:cNvSpPr>
            <a:spLocks noGrp="1"/>
          </p:cNvSpPr>
          <p:nvPr>
            <p:ph idx="1"/>
          </p:nvPr>
        </p:nvSpPr>
        <p:spPr>
          <a:xfrm>
            <a:off x="326092" y="1830387"/>
            <a:ext cx="8817907" cy="4525963"/>
          </a:xfrm>
        </p:spPr>
        <p:txBody>
          <a:bodyPr/>
          <a:lstStyle/>
          <a:p>
            <a:r>
              <a:rPr lang="en-US" sz="2800" dirty="0" smtClean="0">
                <a:solidFill>
                  <a:srgbClr val="FF0000"/>
                </a:solidFill>
              </a:rPr>
              <a:t>B</a:t>
            </a:r>
            <a:r>
              <a:rPr lang="en-US" sz="2800" dirty="0" smtClean="0"/>
              <a:t>asis </a:t>
            </a:r>
            <a:r>
              <a:rPr lang="en-US" sz="2800" dirty="0" smtClean="0">
                <a:solidFill>
                  <a:srgbClr val="FF0000"/>
                </a:solidFill>
              </a:rPr>
              <a:t>L</a:t>
            </a:r>
            <a:r>
              <a:rPr lang="en-US" sz="2800" dirty="0" smtClean="0"/>
              <a:t>ight-</a:t>
            </a:r>
            <a:r>
              <a:rPr lang="en-US" sz="2800" dirty="0" smtClean="0">
                <a:solidFill>
                  <a:srgbClr val="FF0000"/>
                </a:solidFill>
              </a:rPr>
              <a:t>F</a:t>
            </a:r>
            <a:r>
              <a:rPr lang="en-US" sz="2800" dirty="0" smtClean="0"/>
              <a:t>ront </a:t>
            </a:r>
            <a:r>
              <a:rPr lang="en-US" sz="2800" dirty="0" smtClean="0">
                <a:solidFill>
                  <a:srgbClr val="FF0000"/>
                </a:solidFill>
              </a:rPr>
              <a:t>Q</a:t>
            </a:r>
            <a:r>
              <a:rPr lang="en-US" sz="2800" dirty="0" smtClean="0"/>
              <a:t>uantization (</a:t>
            </a:r>
            <a:r>
              <a:rPr lang="en-US" sz="2800" dirty="0" smtClean="0">
                <a:solidFill>
                  <a:srgbClr val="FF0000"/>
                </a:solidFill>
              </a:rPr>
              <a:t>BLFQ</a:t>
            </a:r>
            <a:r>
              <a:rPr lang="en-US" sz="2800" dirty="0" smtClean="0"/>
              <a:t>)</a:t>
            </a:r>
          </a:p>
          <a:p>
            <a:r>
              <a:rPr lang="en-US" sz="2800" dirty="0" smtClean="0">
                <a:solidFill>
                  <a:srgbClr val="FF0000"/>
                </a:solidFill>
              </a:rPr>
              <a:t>T</a:t>
            </a:r>
            <a:r>
              <a:rPr lang="en-US" sz="2800" dirty="0" smtClean="0"/>
              <a:t>ime-dependent </a:t>
            </a:r>
            <a:r>
              <a:rPr lang="en-US" sz="2800" dirty="0" smtClean="0">
                <a:solidFill>
                  <a:srgbClr val="FF0000"/>
                </a:solidFill>
              </a:rPr>
              <a:t>B</a:t>
            </a:r>
            <a:r>
              <a:rPr lang="en-US" sz="2800" dirty="0" smtClean="0"/>
              <a:t>asis </a:t>
            </a:r>
            <a:r>
              <a:rPr lang="en-US" sz="2800" dirty="0">
                <a:solidFill>
                  <a:srgbClr val="FF0000"/>
                </a:solidFill>
              </a:rPr>
              <a:t>L</a:t>
            </a:r>
            <a:r>
              <a:rPr lang="en-US" sz="2800" dirty="0"/>
              <a:t>ight-</a:t>
            </a:r>
            <a:r>
              <a:rPr lang="en-US" sz="2800" dirty="0">
                <a:solidFill>
                  <a:srgbClr val="FF0000"/>
                </a:solidFill>
              </a:rPr>
              <a:t>F</a:t>
            </a:r>
            <a:r>
              <a:rPr lang="en-US" sz="2800" dirty="0"/>
              <a:t>ront </a:t>
            </a:r>
            <a:r>
              <a:rPr lang="en-US" sz="2800" dirty="0">
                <a:solidFill>
                  <a:srgbClr val="FF0000"/>
                </a:solidFill>
              </a:rPr>
              <a:t>Q</a:t>
            </a:r>
            <a:r>
              <a:rPr lang="en-US" sz="2800" dirty="0"/>
              <a:t>uantization </a:t>
            </a:r>
            <a:r>
              <a:rPr lang="en-US" sz="2800" dirty="0" smtClean="0"/>
              <a:t>(</a:t>
            </a:r>
            <a:r>
              <a:rPr lang="en-US" sz="2800" dirty="0" err="1" smtClean="0">
                <a:solidFill>
                  <a:srgbClr val="FF0000"/>
                </a:solidFill>
              </a:rPr>
              <a:t>tBLFQ</a:t>
            </a:r>
            <a:r>
              <a:rPr lang="en-US" sz="2800" dirty="0" smtClean="0"/>
              <a:t>)</a:t>
            </a:r>
          </a:p>
          <a:p>
            <a:pPr lvl="1"/>
            <a:r>
              <a:rPr lang="en-US" sz="2400" dirty="0" smtClean="0"/>
              <a:t>Formalism</a:t>
            </a:r>
          </a:p>
          <a:p>
            <a:pPr lvl="1"/>
            <a:r>
              <a:rPr lang="en-US" sz="2400" dirty="0" smtClean="0"/>
              <a:t>Examples: nonlinear Compton </a:t>
            </a:r>
            <a:r>
              <a:rPr lang="en-US" sz="2400" dirty="0"/>
              <a:t>s</a:t>
            </a:r>
            <a:r>
              <a:rPr lang="en-US" sz="2400" dirty="0" smtClean="0"/>
              <a:t>cattering, electron-ion collision</a:t>
            </a:r>
            <a:endParaRPr lang="en-US" sz="2400" dirty="0"/>
          </a:p>
          <a:p>
            <a:r>
              <a:rPr lang="en-US" sz="2800" dirty="0" smtClean="0">
                <a:solidFill>
                  <a:srgbClr val="FF0000"/>
                </a:solidFill>
              </a:rPr>
              <a:t>T</a:t>
            </a:r>
            <a:r>
              <a:rPr lang="en-US" sz="2800" dirty="0" smtClean="0"/>
              <a:t>ime-dependent </a:t>
            </a:r>
            <a:r>
              <a:rPr lang="en-US" sz="2800" dirty="0" smtClean="0">
                <a:solidFill>
                  <a:srgbClr val="FF0000"/>
                </a:solidFill>
              </a:rPr>
              <a:t>B</a:t>
            </a:r>
            <a:r>
              <a:rPr lang="en-US" sz="2800" dirty="0" smtClean="0"/>
              <a:t>asis </a:t>
            </a:r>
            <a:r>
              <a:rPr lang="en-US" sz="2800" dirty="0" smtClean="0">
                <a:solidFill>
                  <a:srgbClr val="FF0000"/>
                </a:solidFill>
              </a:rPr>
              <a:t>F</a:t>
            </a:r>
            <a:r>
              <a:rPr lang="en-US" sz="2800" dirty="0" smtClean="0"/>
              <a:t>unction (</a:t>
            </a:r>
            <a:r>
              <a:rPr lang="en-US" sz="2800" dirty="0" err="1" smtClean="0">
                <a:solidFill>
                  <a:srgbClr val="FF0000"/>
                </a:solidFill>
              </a:rPr>
              <a:t>tBF</a:t>
            </a:r>
            <a:r>
              <a:rPr lang="en-US" sz="2800" dirty="0" smtClean="0"/>
              <a:t>)</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spTree>
    <p:extLst>
      <p:ext uri="{BB962C8B-B14F-4D97-AF65-F5344CB8AC3E}">
        <p14:creationId xmlns:p14="http://schemas.microsoft.com/office/powerpoint/2010/main" val="2008473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2258"/>
            <a:ext cx="9144001" cy="1143000"/>
          </a:xfrm>
        </p:spPr>
        <p:txBody>
          <a:bodyPr>
            <a:normAutofit/>
          </a:bodyPr>
          <a:lstStyle/>
          <a:p>
            <a:r>
              <a:rPr lang="en-US" sz="3600" u="sng" dirty="0"/>
              <a:t>Time-dependent Basis Light-front Quantization</a:t>
            </a:r>
          </a:p>
        </p:txBody>
      </p:sp>
      <p:sp>
        <p:nvSpPr>
          <p:cNvPr id="3" name="Content Placeholder 2"/>
          <p:cNvSpPr>
            <a:spLocks noGrp="1"/>
          </p:cNvSpPr>
          <p:nvPr>
            <p:ph idx="1"/>
          </p:nvPr>
        </p:nvSpPr>
        <p:spPr>
          <a:xfrm>
            <a:off x="457199" y="1393514"/>
            <a:ext cx="8544913" cy="5371772"/>
          </a:xfrm>
        </p:spPr>
        <p:txBody>
          <a:bodyPr>
            <a:normAutofit/>
          </a:bodyPr>
          <a:lstStyle/>
          <a:p>
            <a:r>
              <a:rPr lang="en-US" dirty="0" smtClean="0"/>
              <a:t>BLFQ:  for quantum field </a:t>
            </a:r>
            <a:r>
              <a:rPr lang="en-US" dirty="0" err="1" smtClean="0"/>
              <a:t>eigenspectrum</a:t>
            </a:r>
            <a:endParaRPr lang="en-US" dirty="0" smtClean="0"/>
          </a:p>
          <a:p>
            <a:r>
              <a:rPr lang="en-US" dirty="0" err="1" smtClean="0">
                <a:solidFill>
                  <a:srgbClr val="FF0000"/>
                </a:solidFill>
              </a:rPr>
              <a:t>t</a:t>
            </a:r>
            <a:r>
              <a:rPr lang="en-US" dirty="0" err="1" smtClean="0"/>
              <a:t>BLFQ</a:t>
            </a:r>
            <a:r>
              <a:rPr lang="en-US" dirty="0"/>
              <a:t>: for quantum field </a:t>
            </a:r>
            <a:r>
              <a:rPr lang="en-US" dirty="0" smtClean="0"/>
              <a:t>evolution</a:t>
            </a:r>
          </a:p>
          <a:p>
            <a:endParaRPr lang="en-US" dirty="0" smtClean="0"/>
          </a:p>
          <a:p>
            <a:endParaRPr lang="en-US" dirty="0" smtClean="0">
              <a:solidFill>
                <a:srgbClr val="FF0000"/>
              </a:solidFill>
            </a:endParaRPr>
          </a:p>
          <a:p>
            <a:pPr marL="0" indent="0">
              <a:buNone/>
            </a:pPr>
            <a:endParaRPr lang="en-US" dirty="0" smtClean="0">
              <a:solidFill>
                <a:srgbClr val="FF0000"/>
              </a:solidFill>
            </a:endParaRPr>
          </a:p>
          <a:p>
            <a:r>
              <a:rPr lang="en-US" dirty="0" smtClean="0">
                <a:solidFill>
                  <a:srgbClr val="FF0000"/>
                </a:solidFill>
              </a:rPr>
              <a:t>Real-time</a:t>
            </a:r>
            <a:r>
              <a:rPr lang="en-US" dirty="0" smtClean="0"/>
              <a:t> framework: BLFQ        </a:t>
            </a:r>
            <a:r>
              <a:rPr lang="en-US" dirty="0" err="1" smtClean="0"/>
              <a:t>tBLFQ</a:t>
            </a:r>
            <a:endParaRPr lang="en-US" dirty="0" smtClean="0"/>
          </a:p>
          <a:p>
            <a:r>
              <a:rPr lang="en-US" dirty="0" err="1" smtClean="0"/>
              <a:t>tBLFQ</a:t>
            </a:r>
            <a:r>
              <a:rPr lang="en-US" dirty="0" smtClean="0"/>
              <a:t> is designed for: </a:t>
            </a:r>
          </a:p>
          <a:p>
            <a:pPr lvl="1"/>
            <a:r>
              <a:rPr lang="en-US" dirty="0" smtClean="0">
                <a:solidFill>
                  <a:srgbClr val="FF0000"/>
                </a:solidFill>
              </a:rPr>
              <a:t>time-dependence </a:t>
            </a:r>
            <a:r>
              <a:rPr lang="en-US" dirty="0" smtClean="0"/>
              <a:t>in dynamical processes</a:t>
            </a:r>
          </a:p>
          <a:p>
            <a:pPr lvl="1"/>
            <a:r>
              <a:rPr lang="en-US" dirty="0" smtClean="0"/>
              <a:t>in strong/time-dependent</a:t>
            </a:r>
            <a:r>
              <a:rPr lang="en-US" dirty="0" smtClean="0">
                <a:solidFill>
                  <a:srgbClr val="FF0000"/>
                </a:solidFill>
              </a:rPr>
              <a:t> background </a:t>
            </a:r>
            <a:r>
              <a:rPr lang="en-US" dirty="0" smtClean="0"/>
              <a:t>field</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grpSp>
        <p:nvGrpSpPr>
          <p:cNvPr id="10" name="Group 9"/>
          <p:cNvGrpSpPr/>
          <p:nvPr/>
        </p:nvGrpSpPr>
        <p:grpSpPr>
          <a:xfrm>
            <a:off x="1063287" y="2640935"/>
            <a:ext cx="2162189" cy="1202470"/>
            <a:chOff x="1085764" y="2472364"/>
            <a:chExt cx="2162189" cy="1202470"/>
          </a:xfrm>
        </p:grpSpPr>
        <p:sp>
          <p:nvSpPr>
            <p:cNvPr id="11" name="TextBox 10"/>
            <p:cNvSpPr txBox="1"/>
            <p:nvPr/>
          </p:nvSpPr>
          <p:spPr>
            <a:xfrm>
              <a:off x="1652073" y="2472364"/>
              <a:ext cx="1022712" cy="400110"/>
            </a:xfrm>
            <a:prstGeom prst="rect">
              <a:avLst/>
            </a:prstGeom>
            <a:noFill/>
          </p:spPr>
          <p:txBody>
            <a:bodyPr wrap="square" rtlCol="0">
              <a:spAutoFit/>
            </a:bodyPr>
            <a:lstStyle/>
            <a:p>
              <a:r>
                <a:rPr lang="en-US" sz="2000" dirty="0" smtClean="0"/>
                <a:t>BLFQ</a:t>
              </a:r>
              <a:endParaRPr lang="en-US" sz="2000" dirty="0"/>
            </a:p>
          </p:txBody>
        </p:sp>
        <p:grpSp>
          <p:nvGrpSpPr>
            <p:cNvPr id="16" name="Group 15"/>
            <p:cNvGrpSpPr/>
            <p:nvPr/>
          </p:nvGrpSpPr>
          <p:grpSpPr>
            <a:xfrm>
              <a:off x="1085764" y="2876934"/>
              <a:ext cx="2162189" cy="797900"/>
              <a:chOff x="1490354" y="2831980"/>
              <a:chExt cx="2162189" cy="797900"/>
            </a:xfrm>
          </p:grpSpPr>
          <p:graphicFrame>
            <p:nvGraphicFramePr>
              <p:cNvPr id="9" name="Object 8"/>
              <p:cNvGraphicFramePr>
                <a:graphicFrameLocks noChangeAspect="1"/>
              </p:cNvGraphicFramePr>
              <p:nvPr>
                <p:extLst>
                  <p:ext uri="{D42A27DB-BD31-4B8C-83A1-F6EECF244321}">
                    <p14:modId xmlns:p14="http://schemas.microsoft.com/office/powerpoint/2010/main" val="2958160650"/>
                  </p:ext>
                </p:extLst>
              </p:nvPr>
            </p:nvGraphicFramePr>
            <p:xfrm>
              <a:off x="1597983" y="2992270"/>
              <a:ext cx="2020888" cy="528638"/>
            </p:xfrm>
            <a:graphic>
              <a:graphicData uri="http://schemas.openxmlformats.org/presentationml/2006/ole">
                <mc:AlternateContent xmlns:mc="http://schemas.openxmlformats.org/markup-compatibility/2006">
                  <mc:Choice xmlns:v="urn:schemas-microsoft-com:vml" Requires="v">
                    <p:oleObj spid="_x0000_s660157" name="Equation" r:id="rId3" imgW="965200" imgH="254000" progId="Equation.3">
                      <p:embed/>
                    </p:oleObj>
                  </mc:Choice>
                  <mc:Fallback>
                    <p:oleObj name="Equation" r:id="rId3" imgW="965200" imgH="254000" progId="Equation.3">
                      <p:embed/>
                      <p:pic>
                        <p:nvPicPr>
                          <p:cNvPr id="0" name=""/>
                          <p:cNvPicPr/>
                          <p:nvPr/>
                        </p:nvPicPr>
                        <p:blipFill>
                          <a:blip r:embed="rId4"/>
                          <a:stretch>
                            <a:fillRect/>
                          </a:stretch>
                        </p:blipFill>
                        <p:spPr>
                          <a:xfrm>
                            <a:off x="1597983" y="2992270"/>
                            <a:ext cx="2020888" cy="528638"/>
                          </a:xfrm>
                          <a:prstGeom prst="rect">
                            <a:avLst/>
                          </a:prstGeom>
                        </p:spPr>
                      </p:pic>
                    </p:oleObj>
                  </mc:Fallback>
                </mc:AlternateContent>
              </a:graphicData>
            </a:graphic>
          </p:graphicFrame>
          <p:sp>
            <p:nvSpPr>
              <p:cNvPr id="14" name="Rectangle 13"/>
              <p:cNvSpPr/>
              <p:nvPr/>
            </p:nvSpPr>
            <p:spPr>
              <a:xfrm>
                <a:off x="1490354" y="2831980"/>
                <a:ext cx="2162189" cy="797900"/>
              </a:xfrm>
              <a:prstGeom prst="rect">
                <a:avLst/>
              </a:prstGeom>
              <a:noFill/>
              <a:ln w="254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grpSp>
      <p:grpSp>
        <p:nvGrpSpPr>
          <p:cNvPr id="8" name="Group 7"/>
          <p:cNvGrpSpPr/>
          <p:nvPr/>
        </p:nvGrpSpPr>
        <p:grpSpPr>
          <a:xfrm>
            <a:off x="3708736" y="2602289"/>
            <a:ext cx="4675254" cy="1236182"/>
            <a:chOff x="3753691" y="5153318"/>
            <a:chExt cx="4675254" cy="1236182"/>
          </a:xfrm>
        </p:grpSpPr>
        <p:sp>
          <p:nvSpPr>
            <p:cNvPr id="12" name="TextBox 11"/>
            <p:cNvSpPr txBox="1"/>
            <p:nvPr/>
          </p:nvSpPr>
          <p:spPr>
            <a:xfrm>
              <a:off x="6322386" y="5153318"/>
              <a:ext cx="1022712" cy="400110"/>
            </a:xfrm>
            <a:prstGeom prst="rect">
              <a:avLst/>
            </a:prstGeom>
            <a:noFill/>
          </p:spPr>
          <p:txBody>
            <a:bodyPr wrap="square" rtlCol="0">
              <a:spAutoFit/>
            </a:bodyPr>
            <a:lstStyle/>
            <a:p>
              <a:r>
                <a:rPr lang="en-US" sz="2000" dirty="0" err="1" smtClean="0">
                  <a:solidFill>
                    <a:srgbClr val="FF0000"/>
                  </a:solidFill>
                </a:rPr>
                <a:t>t</a:t>
              </a:r>
              <a:r>
                <a:rPr lang="en-US" sz="2000" dirty="0" err="1" smtClean="0"/>
                <a:t>BLFQ</a:t>
              </a:r>
              <a:endParaRPr lang="en-US" sz="2000" dirty="0"/>
            </a:p>
          </p:txBody>
        </p:sp>
        <p:sp>
          <p:nvSpPr>
            <p:cNvPr id="13" name="Right Arrow 12"/>
            <p:cNvSpPr/>
            <p:nvPr/>
          </p:nvSpPr>
          <p:spPr>
            <a:xfrm>
              <a:off x="3753691" y="5753864"/>
              <a:ext cx="539452" cy="4832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731449" y="5562819"/>
              <a:ext cx="3697496" cy="826681"/>
              <a:chOff x="4731449" y="5562819"/>
              <a:chExt cx="3697496" cy="826681"/>
            </a:xfrm>
          </p:grpSpPr>
          <p:graphicFrame>
            <p:nvGraphicFramePr>
              <p:cNvPr id="5" name="Object 4"/>
              <p:cNvGraphicFramePr>
                <a:graphicFrameLocks noChangeAspect="1"/>
              </p:cNvGraphicFramePr>
              <p:nvPr>
                <p:extLst>
                  <p:ext uri="{D42A27DB-BD31-4B8C-83A1-F6EECF244321}">
                    <p14:modId xmlns:p14="http://schemas.microsoft.com/office/powerpoint/2010/main" val="46958916"/>
                  </p:ext>
                </p:extLst>
              </p:nvPr>
            </p:nvGraphicFramePr>
            <p:xfrm>
              <a:off x="4888640" y="5619509"/>
              <a:ext cx="3539140" cy="769835"/>
            </p:xfrm>
            <a:graphic>
              <a:graphicData uri="http://schemas.openxmlformats.org/presentationml/2006/ole">
                <mc:AlternateContent xmlns:mc="http://schemas.openxmlformats.org/markup-compatibility/2006">
                  <mc:Choice xmlns:v="urn:schemas-microsoft-com:vml" Requires="v">
                    <p:oleObj spid="_x0000_s660158" name="Equation" r:id="rId5" imgW="1739900" imgH="393700" progId="Equation.DSMT4">
                      <p:embed/>
                    </p:oleObj>
                  </mc:Choice>
                  <mc:Fallback>
                    <p:oleObj name="Equation" r:id="rId5" imgW="1739900" imgH="393700" progId="Equation.DSMT4">
                      <p:embed/>
                      <p:pic>
                        <p:nvPicPr>
                          <p:cNvPr id="0" name=""/>
                          <p:cNvPicPr/>
                          <p:nvPr/>
                        </p:nvPicPr>
                        <p:blipFill>
                          <a:blip r:embed="rId6"/>
                          <a:stretch>
                            <a:fillRect/>
                          </a:stretch>
                        </p:blipFill>
                        <p:spPr>
                          <a:xfrm>
                            <a:off x="4888640" y="5619509"/>
                            <a:ext cx="3539140" cy="769835"/>
                          </a:xfrm>
                          <a:prstGeom prst="rect">
                            <a:avLst/>
                          </a:prstGeom>
                        </p:spPr>
                      </p:pic>
                    </p:oleObj>
                  </mc:Fallback>
                </mc:AlternateContent>
              </a:graphicData>
            </a:graphic>
          </p:graphicFrame>
          <p:sp>
            <p:nvSpPr>
              <p:cNvPr id="15" name="Rectangle 14"/>
              <p:cNvSpPr/>
              <p:nvPr/>
            </p:nvSpPr>
            <p:spPr>
              <a:xfrm>
                <a:off x="4731449" y="5562819"/>
                <a:ext cx="3697496" cy="826681"/>
              </a:xfrm>
              <a:prstGeom prst="rect">
                <a:avLst/>
              </a:prstGeom>
              <a:noFill/>
              <a:ln w="254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grpSp>
      <p:sp>
        <p:nvSpPr>
          <p:cNvPr id="6" name="Right Arrow 5"/>
          <p:cNvSpPr/>
          <p:nvPr/>
        </p:nvSpPr>
        <p:spPr>
          <a:xfrm>
            <a:off x="5563105" y="4472730"/>
            <a:ext cx="472020" cy="3146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841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44"/>
            <a:ext cx="8229600" cy="1143000"/>
          </a:xfrm>
        </p:spPr>
        <p:txBody>
          <a:bodyPr/>
          <a:lstStyle/>
          <a:p>
            <a:r>
              <a:rPr lang="en-US" u="sng" dirty="0" smtClean="0"/>
              <a:t>General Procedure for </a:t>
            </a:r>
            <a:r>
              <a:rPr lang="en-US" u="sng" dirty="0" err="1"/>
              <a:t>tBLFQ</a:t>
            </a:r>
            <a:endParaRPr lang="en-US" u="sng" dirty="0"/>
          </a:p>
        </p:txBody>
      </p:sp>
      <p:sp>
        <p:nvSpPr>
          <p:cNvPr id="3" name="Content Placeholder 2"/>
          <p:cNvSpPr>
            <a:spLocks noGrp="1"/>
          </p:cNvSpPr>
          <p:nvPr>
            <p:ph idx="1"/>
          </p:nvPr>
        </p:nvSpPr>
        <p:spPr>
          <a:xfrm>
            <a:off x="457200" y="1271544"/>
            <a:ext cx="8229600" cy="5084806"/>
          </a:xfrm>
        </p:spPr>
        <p:txBody>
          <a:bodyPr>
            <a:normAutofit/>
          </a:bodyPr>
          <a:lstStyle/>
          <a:p>
            <a:pPr marL="514350" indent="-514350">
              <a:buFont typeface="+mj-lt"/>
              <a:buAutoNum type="arabicPeriod"/>
            </a:pPr>
            <a:r>
              <a:rPr lang="en-US" sz="2800" dirty="0" smtClean="0"/>
              <a:t>Derive Light-front Hamiltonian from </a:t>
            </a:r>
            <a:r>
              <a:rPr lang="en-US" sz="2800" dirty="0" err="1" smtClean="0"/>
              <a:t>Lagrangian</a:t>
            </a:r>
            <a:endParaRPr lang="en-US" dirty="0" smtClean="0"/>
          </a:p>
          <a:p>
            <a:pPr marL="514350" indent="-514350">
              <a:buFont typeface="+mj-lt"/>
              <a:buAutoNum type="arabicPeriod"/>
            </a:pPr>
            <a:r>
              <a:rPr lang="en-US" sz="2800" dirty="0" smtClean="0"/>
              <a:t>Switch to the interaction picture </a:t>
            </a:r>
            <a:endParaRPr lang="en-US" sz="2800" dirty="0"/>
          </a:p>
          <a:p>
            <a:pPr marL="514350" indent="-514350">
              <a:buFont typeface="+mj-lt"/>
              <a:buAutoNum type="arabicPeriod"/>
            </a:pPr>
            <a:r>
              <a:rPr lang="en-US" sz="2800" dirty="0" smtClean="0"/>
              <a:t>Prepare the initial (‘in’) state</a:t>
            </a:r>
          </a:p>
          <a:p>
            <a:pPr marL="514350" indent="-514350">
              <a:buFont typeface="+mj-lt"/>
              <a:buAutoNum type="arabicPeriod"/>
            </a:pPr>
            <a:r>
              <a:rPr lang="en-US" sz="2800" dirty="0" smtClean="0"/>
              <a:t>Evolve the initial state until the background field subsides</a:t>
            </a:r>
          </a:p>
          <a:p>
            <a:pPr marL="514350" indent="-514350">
              <a:buFont typeface="+mj-lt"/>
              <a:buAutoNum type="arabicPeriod"/>
            </a:pPr>
            <a:r>
              <a:rPr lang="en-US" sz="2800" dirty="0"/>
              <a:t>Project </a:t>
            </a:r>
            <a:r>
              <a:rPr lang="en-US" sz="2800" dirty="0" smtClean="0"/>
              <a:t>the scattering final state onto ‘out’ </a:t>
            </a:r>
            <a:r>
              <a:rPr lang="en-US" sz="2800" dirty="0"/>
              <a:t>states (constructed out of QED </a:t>
            </a:r>
            <a:r>
              <a:rPr lang="en-US" sz="2800" dirty="0" err="1"/>
              <a:t>eigenstates</a:t>
            </a:r>
            <a:r>
              <a:rPr lang="en-US" sz="2800" dirty="0"/>
              <a:t>) and obtain S-matrix </a:t>
            </a:r>
            <a:r>
              <a:rPr lang="en-US" sz="2800" dirty="0" smtClean="0"/>
              <a:t>element </a:t>
            </a:r>
            <a:endParaRPr lang="en-US" sz="2800"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nvPr>
        </p:nvGraphicFramePr>
        <p:xfrm>
          <a:off x="2144425" y="4982563"/>
          <a:ext cx="3170238" cy="933450"/>
        </p:xfrm>
        <a:graphic>
          <a:graphicData uri="http://schemas.openxmlformats.org/presentationml/2006/ole">
            <mc:AlternateContent xmlns:mc="http://schemas.openxmlformats.org/markup-compatibility/2006">
              <mc:Choice xmlns:v="urn:schemas-microsoft-com:vml" Requires="v">
                <p:oleObj spid="_x0000_s1130569" name="Equation" r:id="rId3" imgW="1981200" imgH="584200" progId="Equation.3">
                  <p:embed/>
                </p:oleObj>
              </mc:Choice>
              <mc:Fallback>
                <p:oleObj name="Equation" r:id="rId3" imgW="1981200" imgH="584200" progId="Equation.3">
                  <p:embed/>
                  <p:pic>
                    <p:nvPicPr>
                      <p:cNvPr id="0" name=""/>
                      <p:cNvPicPr/>
                      <p:nvPr/>
                    </p:nvPicPr>
                    <p:blipFill>
                      <a:blip r:embed="rId4"/>
                      <a:stretch>
                        <a:fillRect/>
                      </a:stretch>
                    </p:blipFill>
                    <p:spPr>
                      <a:xfrm>
                        <a:off x="2144425" y="4982563"/>
                        <a:ext cx="3170238" cy="933450"/>
                      </a:xfrm>
                      <a:prstGeom prst="rect">
                        <a:avLst/>
                      </a:prstGeom>
                    </p:spPr>
                  </p:pic>
                </p:oleObj>
              </mc:Fallback>
            </mc:AlternateContent>
          </a:graphicData>
        </a:graphic>
      </p:graphicFrame>
    </p:spTree>
    <p:extLst>
      <p:ext uri="{BB962C8B-B14F-4D97-AF65-F5344CB8AC3E}">
        <p14:creationId xmlns:p14="http://schemas.microsoft.com/office/powerpoint/2010/main" val="441696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44"/>
            <a:ext cx="8229600" cy="1143000"/>
          </a:xfrm>
        </p:spPr>
        <p:txBody>
          <a:bodyPr/>
          <a:lstStyle/>
          <a:p>
            <a:r>
              <a:rPr lang="en-US" u="sng" dirty="0" smtClean="0"/>
              <a:t>General Procedure for </a:t>
            </a:r>
            <a:r>
              <a:rPr lang="en-US" u="sng" dirty="0" err="1"/>
              <a:t>tBLFQ</a:t>
            </a:r>
            <a:endParaRPr lang="en-US" u="sng" dirty="0"/>
          </a:p>
        </p:txBody>
      </p:sp>
      <p:sp>
        <p:nvSpPr>
          <p:cNvPr id="3" name="Content Placeholder 2"/>
          <p:cNvSpPr>
            <a:spLocks noGrp="1"/>
          </p:cNvSpPr>
          <p:nvPr>
            <p:ph idx="1"/>
          </p:nvPr>
        </p:nvSpPr>
        <p:spPr>
          <a:xfrm>
            <a:off x="457200" y="1271544"/>
            <a:ext cx="8229600" cy="5084806"/>
          </a:xfrm>
        </p:spPr>
        <p:txBody>
          <a:bodyPr>
            <a:normAutofit/>
          </a:bodyPr>
          <a:lstStyle/>
          <a:p>
            <a:pPr marL="514350" indent="-514350">
              <a:buFont typeface="+mj-lt"/>
              <a:buAutoNum type="arabicPeriod"/>
            </a:pPr>
            <a:r>
              <a:rPr lang="en-US" sz="2800" dirty="0" smtClean="0">
                <a:solidFill>
                  <a:srgbClr val="FF0000"/>
                </a:solidFill>
              </a:rPr>
              <a:t>Derive Light-front Hamiltonian from </a:t>
            </a:r>
            <a:r>
              <a:rPr lang="en-US" sz="2800" dirty="0" err="1" smtClean="0">
                <a:solidFill>
                  <a:srgbClr val="FF0000"/>
                </a:solidFill>
              </a:rPr>
              <a:t>Lagrangian</a:t>
            </a:r>
            <a:endParaRPr lang="en-US" dirty="0" smtClean="0">
              <a:solidFill>
                <a:srgbClr val="FF0000"/>
              </a:solidFill>
            </a:endParaRPr>
          </a:p>
          <a:p>
            <a:pPr marL="514350" indent="-514350">
              <a:buFont typeface="+mj-lt"/>
              <a:buAutoNum type="arabicPeriod"/>
            </a:pPr>
            <a:r>
              <a:rPr lang="en-US" sz="2800" dirty="0" smtClean="0"/>
              <a:t>Switch to the interaction picture </a:t>
            </a:r>
            <a:endParaRPr lang="en-US" sz="2800" dirty="0"/>
          </a:p>
          <a:p>
            <a:pPr marL="514350" indent="-514350">
              <a:buFont typeface="+mj-lt"/>
              <a:buAutoNum type="arabicPeriod"/>
            </a:pPr>
            <a:r>
              <a:rPr lang="en-US" sz="2800" dirty="0" smtClean="0"/>
              <a:t>Prepare the initial (‘in’) state</a:t>
            </a:r>
          </a:p>
          <a:p>
            <a:pPr marL="514350" indent="-514350">
              <a:buFont typeface="+mj-lt"/>
              <a:buAutoNum type="arabicPeriod"/>
            </a:pPr>
            <a:r>
              <a:rPr lang="en-US" sz="2800" dirty="0" smtClean="0"/>
              <a:t>Evolve the initial state until the background field subsides</a:t>
            </a:r>
          </a:p>
          <a:p>
            <a:pPr marL="514350" indent="-514350">
              <a:buFont typeface="+mj-lt"/>
              <a:buAutoNum type="arabicPeriod"/>
            </a:pPr>
            <a:r>
              <a:rPr lang="en-US" sz="2800" dirty="0"/>
              <a:t>Project </a:t>
            </a:r>
            <a:r>
              <a:rPr lang="en-US" sz="2800" dirty="0" smtClean="0"/>
              <a:t>the scattering final state onto ‘out’ </a:t>
            </a:r>
            <a:r>
              <a:rPr lang="en-US" sz="2800" dirty="0"/>
              <a:t>states (constructed out of QED </a:t>
            </a:r>
            <a:r>
              <a:rPr lang="en-US" sz="2800" dirty="0" err="1"/>
              <a:t>eigenstates</a:t>
            </a:r>
            <a:r>
              <a:rPr lang="en-US" sz="2800" dirty="0"/>
              <a:t>) and obtain S-matrix </a:t>
            </a:r>
            <a:r>
              <a:rPr lang="en-US" sz="2800" dirty="0" smtClean="0"/>
              <a:t>element </a:t>
            </a:r>
            <a:endParaRPr lang="en-US" sz="2800"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nvPr>
        </p:nvGraphicFramePr>
        <p:xfrm>
          <a:off x="2144425" y="4982563"/>
          <a:ext cx="3170238" cy="933450"/>
        </p:xfrm>
        <a:graphic>
          <a:graphicData uri="http://schemas.openxmlformats.org/presentationml/2006/ole">
            <mc:AlternateContent xmlns:mc="http://schemas.openxmlformats.org/markup-compatibility/2006">
              <mc:Choice xmlns:v="urn:schemas-microsoft-com:vml" Requires="v">
                <p:oleObj spid="_x0000_s1162264" name="Equation" r:id="rId3" imgW="1981200" imgH="584200" progId="Equation.3">
                  <p:embed/>
                </p:oleObj>
              </mc:Choice>
              <mc:Fallback>
                <p:oleObj name="Equation" r:id="rId3" imgW="1981200" imgH="584200" progId="Equation.3">
                  <p:embed/>
                  <p:pic>
                    <p:nvPicPr>
                      <p:cNvPr id="0" name=""/>
                      <p:cNvPicPr/>
                      <p:nvPr/>
                    </p:nvPicPr>
                    <p:blipFill>
                      <a:blip r:embed="rId4"/>
                      <a:stretch>
                        <a:fillRect/>
                      </a:stretch>
                    </p:blipFill>
                    <p:spPr>
                      <a:xfrm>
                        <a:off x="2144425" y="4982563"/>
                        <a:ext cx="3170238" cy="933450"/>
                      </a:xfrm>
                      <a:prstGeom prst="rect">
                        <a:avLst/>
                      </a:prstGeom>
                    </p:spPr>
                  </p:pic>
                </p:oleObj>
              </mc:Fallback>
            </mc:AlternateContent>
          </a:graphicData>
        </a:graphic>
      </p:graphicFrame>
    </p:spTree>
    <p:extLst>
      <p:ext uri="{BB962C8B-B14F-4D97-AF65-F5344CB8AC3E}">
        <p14:creationId xmlns:p14="http://schemas.microsoft.com/office/powerpoint/2010/main" val="469190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686"/>
            <a:ext cx="8229600" cy="1143000"/>
          </a:xfrm>
        </p:spPr>
        <p:txBody>
          <a:bodyPr/>
          <a:lstStyle/>
          <a:p>
            <a:r>
              <a:rPr lang="en-US" u="sng" dirty="0" smtClean="0"/>
              <a:t>QED in background EM field</a:t>
            </a:r>
            <a:endParaRPr lang="en-US" u="sng" dirty="0"/>
          </a:p>
        </p:txBody>
      </p:sp>
      <p:sp>
        <p:nvSpPr>
          <p:cNvPr id="3" name="Content Placeholder 2"/>
          <p:cNvSpPr>
            <a:spLocks noGrp="1"/>
          </p:cNvSpPr>
          <p:nvPr>
            <p:ph idx="1"/>
          </p:nvPr>
        </p:nvSpPr>
        <p:spPr>
          <a:xfrm>
            <a:off x="423485" y="1600200"/>
            <a:ext cx="8229600" cy="4525963"/>
          </a:xfrm>
        </p:spPr>
        <p:txBody>
          <a:bodyPr>
            <a:normAutofit/>
          </a:bodyPr>
          <a:lstStyle/>
          <a:p>
            <a:r>
              <a:rPr lang="en-US" sz="2800" dirty="0" smtClean="0"/>
              <a:t>Start from QED Hamiltonian</a:t>
            </a:r>
          </a:p>
          <a:p>
            <a:endParaRPr lang="en-US" sz="2800" dirty="0"/>
          </a:p>
          <a:p>
            <a:endParaRPr lang="en-US" sz="2800" dirty="0" smtClean="0"/>
          </a:p>
          <a:p>
            <a:endParaRPr lang="en-US" sz="2800" dirty="0"/>
          </a:p>
          <a:p>
            <a:r>
              <a:rPr lang="en-US" sz="2800" dirty="0" smtClean="0"/>
              <a:t>Replace                    and obtain </a:t>
            </a:r>
            <a:endParaRPr lang="en-US" dirty="0" smtClean="0"/>
          </a:p>
          <a:p>
            <a:pPr>
              <a:lnSpc>
                <a:spcPct val="200000"/>
              </a:lnSpc>
            </a:pPr>
            <a:r>
              <a:rPr lang="en-US" dirty="0" smtClean="0"/>
              <a:t> </a:t>
            </a:r>
            <a:endParaRPr lang="en-US" sz="2800" dirty="0" smtClean="0"/>
          </a:p>
          <a:p>
            <a:pPr marL="0" indent="0">
              <a:buNone/>
            </a:pPr>
            <a:r>
              <a:rPr lang="en-US" dirty="0"/>
              <a:t>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25</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nvPr>
        </p:nvGraphicFramePr>
        <p:xfrm>
          <a:off x="2051285" y="3744875"/>
          <a:ext cx="1516063" cy="373063"/>
        </p:xfrm>
        <a:graphic>
          <a:graphicData uri="http://schemas.openxmlformats.org/presentationml/2006/ole">
            <mc:AlternateContent xmlns:mc="http://schemas.openxmlformats.org/markup-compatibility/2006">
              <mc:Choice xmlns:v="urn:schemas-microsoft-com:vml" Requires="v">
                <p:oleObj spid="_x0000_s1160326" name="Equation" r:id="rId3" imgW="723900" imgH="177800" progId="Equation.DSMT4">
                  <p:embed/>
                </p:oleObj>
              </mc:Choice>
              <mc:Fallback>
                <p:oleObj name="Equation" r:id="rId3" imgW="723900" imgH="177800" progId="Equation.DSMT4">
                  <p:embed/>
                  <p:pic>
                    <p:nvPicPr>
                      <p:cNvPr id="0" name=""/>
                      <p:cNvPicPr/>
                      <p:nvPr/>
                    </p:nvPicPr>
                    <p:blipFill>
                      <a:blip r:embed="rId4"/>
                      <a:stretch>
                        <a:fillRect/>
                      </a:stretch>
                    </p:blipFill>
                    <p:spPr>
                      <a:xfrm>
                        <a:off x="2051285" y="3744875"/>
                        <a:ext cx="1516063" cy="373063"/>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823914" y="4662296"/>
          <a:ext cx="1566862" cy="533400"/>
        </p:xfrm>
        <a:graphic>
          <a:graphicData uri="http://schemas.openxmlformats.org/presentationml/2006/ole">
            <mc:AlternateContent xmlns:mc="http://schemas.openxmlformats.org/markup-compatibility/2006">
              <mc:Choice xmlns:v="urn:schemas-microsoft-com:vml" Requires="v">
                <p:oleObj spid="_x0000_s1160327" name="Equation" r:id="rId5" imgW="749300" imgH="254000" progId="Equation.DSMT4">
                  <p:embed/>
                </p:oleObj>
              </mc:Choice>
              <mc:Fallback>
                <p:oleObj name="Equation" r:id="rId5" imgW="749300" imgH="254000" progId="Equation.DSMT4">
                  <p:embed/>
                  <p:pic>
                    <p:nvPicPr>
                      <p:cNvPr id="0" name=""/>
                      <p:cNvPicPr/>
                      <p:nvPr/>
                    </p:nvPicPr>
                    <p:blipFill>
                      <a:blip r:embed="rId6"/>
                      <a:stretch>
                        <a:fillRect/>
                      </a:stretch>
                    </p:blipFill>
                    <p:spPr>
                      <a:xfrm>
                        <a:off x="823914" y="4662296"/>
                        <a:ext cx="1566862" cy="533400"/>
                      </a:xfrm>
                      <a:prstGeom prst="rect">
                        <a:avLst/>
                      </a:prstGeom>
                    </p:spPr>
                  </p:pic>
                </p:oleObj>
              </mc:Fallback>
            </mc:AlternateContent>
          </a:graphicData>
        </a:graphic>
      </p:graphicFrame>
      <p:pic>
        <p:nvPicPr>
          <p:cNvPr id="9" name="Picture 8"/>
          <p:cNvPicPr>
            <a:picLocks noChangeAspect="1"/>
          </p:cNvPicPr>
          <p:nvPr/>
        </p:nvPicPr>
        <p:blipFill>
          <a:blip r:embed="rId7"/>
          <a:stretch>
            <a:fillRect/>
          </a:stretch>
        </p:blipFill>
        <p:spPr>
          <a:xfrm>
            <a:off x="2327326" y="4492406"/>
            <a:ext cx="1333102" cy="820371"/>
          </a:xfrm>
          <a:prstGeom prst="rect">
            <a:avLst/>
          </a:prstGeom>
        </p:spPr>
      </p:pic>
      <p:graphicFrame>
        <p:nvGraphicFramePr>
          <p:cNvPr id="11" name="Object 10"/>
          <p:cNvGraphicFramePr>
            <a:graphicFrameLocks noChangeAspect="1"/>
          </p:cNvGraphicFramePr>
          <p:nvPr>
            <p:extLst/>
          </p:nvPr>
        </p:nvGraphicFramePr>
        <p:xfrm>
          <a:off x="3626713" y="4662149"/>
          <a:ext cx="823912" cy="533400"/>
        </p:xfrm>
        <a:graphic>
          <a:graphicData uri="http://schemas.openxmlformats.org/presentationml/2006/ole">
            <mc:AlternateContent xmlns:mc="http://schemas.openxmlformats.org/markup-compatibility/2006">
              <mc:Choice xmlns:v="urn:schemas-microsoft-com:vml" Requires="v">
                <p:oleObj spid="_x0000_s1160328" name="Equation" r:id="rId8" imgW="393700" imgH="254000" progId="Equation.DSMT4">
                  <p:embed/>
                </p:oleObj>
              </mc:Choice>
              <mc:Fallback>
                <p:oleObj name="Equation" r:id="rId8" imgW="393700" imgH="254000" progId="Equation.DSMT4">
                  <p:embed/>
                  <p:pic>
                    <p:nvPicPr>
                      <p:cNvPr id="0" name=""/>
                      <p:cNvPicPr/>
                      <p:nvPr/>
                    </p:nvPicPr>
                    <p:blipFill>
                      <a:blip r:embed="rId9"/>
                      <a:stretch>
                        <a:fillRect/>
                      </a:stretch>
                    </p:blipFill>
                    <p:spPr>
                      <a:xfrm>
                        <a:off x="3626713" y="4662149"/>
                        <a:ext cx="823912" cy="533400"/>
                      </a:xfrm>
                      <a:prstGeom prst="rect">
                        <a:avLst/>
                      </a:prstGeom>
                    </p:spPr>
                  </p:pic>
                </p:oleObj>
              </mc:Fallback>
            </mc:AlternateContent>
          </a:graphicData>
        </a:graphic>
      </p:graphicFrame>
      <p:pic>
        <p:nvPicPr>
          <p:cNvPr id="13" name="Picture 12"/>
          <p:cNvPicPr>
            <a:picLocks noChangeAspect="1"/>
          </p:cNvPicPr>
          <p:nvPr/>
        </p:nvPicPr>
        <p:blipFill>
          <a:blip r:embed="rId10"/>
          <a:stretch>
            <a:fillRect/>
          </a:stretch>
        </p:blipFill>
        <p:spPr>
          <a:xfrm>
            <a:off x="2154310" y="5208163"/>
            <a:ext cx="6889129" cy="523225"/>
          </a:xfrm>
          <a:prstGeom prst="rect">
            <a:avLst/>
          </a:prstGeom>
        </p:spPr>
      </p:pic>
      <p:graphicFrame>
        <p:nvGraphicFramePr>
          <p:cNvPr id="20" name="Object 19"/>
          <p:cNvGraphicFramePr>
            <a:graphicFrameLocks noChangeAspect="1"/>
          </p:cNvGraphicFramePr>
          <p:nvPr>
            <p:extLst/>
          </p:nvPr>
        </p:nvGraphicFramePr>
        <p:xfrm>
          <a:off x="1261283" y="5794584"/>
          <a:ext cx="1406525" cy="533400"/>
        </p:xfrm>
        <a:graphic>
          <a:graphicData uri="http://schemas.openxmlformats.org/presentationml/2006/ole">
            <mc:AlternateContent xmlns:mc="http://schemas.openxmlformats.org/markup-compatibility/2006">
              <mc:Choice xmlns:v="urn:schemas-microsoft-com:vml" Requires="v">
                <p:oleObj spid="_x0000_s1160329" name="Equation" r:id="rId11" imgW="673100" imgH="254000" progId="Equation.DSMT4">
                  <p:embed/>
                </p:oleObj>
              </mc:Choice>
              <mc:Fallback>
                <p:oleObj name="Equation" r:id="rId11" imgW="673100" imgH="254000" progId="Equation.DSMT4">
                  <p:embed/>
                  <p:pic>
                    <p:nvPicPr>
                      <p:cNvPr id="0" name=""/>
                      <p:cNvPicPr/>
                      <p:nvPr/>
                    </p:nvPicPr>
                    <p:blipFill>
                      <a:blip r:embed="rId12"/>
                      <a:stretch>
                        <a:fillRect/>
                      </a:stretch>
                    </p:blipFill>
                    <p:spPr>
                      <a:xfrm>
                        <a:off x="1261283" y="5794584"/>
                        <a:ext cx="1406525" cy="533400"/>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4948408" y="1622551"/>
          <a:ext cx="636588" cy="533400"/>
        </p:xfrm>
        <a:graphic>
          <a:graphicData uri="http://schemas.openxmlformats.org/presentationml/2006/ole">
            <mc:AlternateContent xmlns:mc="http://schemas.openxmlformats.org/markup-compatibility/2006">
              <mc:Choice xmlns:v="urn:schemas-microsoft-com:vml" Requires="v">
                <p:oleObj spid="_x0000_s1160330" name="Equation" r:id="rId13" imgW="304800" imgH="254000" progId="Equation.3">
                  <p:embed/>
                </p:oleObj>
              </mc:Choice>
              <mc:Fallback>
                <p:oleObj name="Equation" r:id="rId13" imgW="304800" imgH="254000" progId="Equation.3">
                  <p:embed/>
                  <p:pic>
                    <p:nvPicPr>
                      <p:cNvPr id="0" name=""/>
                      <p:cNvPicPr/>
                      <p:nvPr/>
                    </p:nvPicPr>
                    <p:blipFill>
                      <a:blip r:embed="rId14"/>
                      <a:stretch>
                        <a:fillRect/>
                      </a:stretch>
                    </p:blipFill>
                    <p:spPr>
                      <a:xfrm>
                        <a:off x="4948408" y="1622551"/>
                        <a:ext cx="636588" cy="533400"/>
                      </a:xfrm>
                      <a:prstGeom prst="rect">
                        <a:avLst/>
                      </a:prstGeom>
                    </p:spPr>
                  </p:pic>
                </p:oleObj>
              </mc:Fallback>
            </mc:AlternateContent>
          </a:graphicData>
        </a:graphic>
      </p:graphicFrame>
      <p:pic>
        <p:nvPicPr>
          <p:cNvPr id="14" name="Picture 13"/>
          <p:cNvPicPr>
            <a:picLocks noChangeAspect="1"/>
          </p:cNvPicPr>
          <p:nvPr/>
        </p:nvPicPr>
        <p:blipFill>
          <a:blip r:embed="rId15"/>
          <a:stretch>
            <a:fillRect/>
          </a:stretch>
        </p:blipFill>
        <p:spPr>
          <a:xfrm>
            <a:off x="1296303" y="2168937"/>
            <a:ext cx="5256896" cy="697818"/>
          </a:xfrm>
          <a:prstGeom prst="rect">
            <a:avLst/>
          </a:prstGeom>
        </p:spPr>
      </p:pic>
      <p:pic>
        <p:nvPicPr>
          <p:cNvPr id="15" name="Picture 14"/>
          <p:cNvPicPr>
            <a:picLocks noChangeAspect="1"/>
          </p:cNvPicPr>
          <p:nvPr/>
        </p:nvPicPr>
        <p:blipFill>
          <a:blip r:embed="rId16"/>
          <a:stretch>
            <a:fillRect/>
          </a:stretch>
        </p:blipFill>
        <p:spPr>
          <a:xfrm>
            <a:off x="2067590" y="2894074"/>
            <a:ext cx="4956532" cy="625148"/>
          </a:xfrm>
          <a:prstGeom prst="rect">
            <a:avLst/>
          </a:prstGeom>
        </p:spPr>
      </p:pic>
      <p:graphicFrame>
        <p:nvGraphicFramePr>
          <p:cNvPr id="16" name="Object 15"/>
          <p:cNvGraphicFramePr>
            <a:graphicFrameLocks noChangeAspect="1"/>
          </p:cNvGraphicFramePr>
          <p:nvPr>
            <p:extLst/>
          </p:nvPr>
        </p:nvGraphicFramePr>
        <p:xfrm>
          <a:off x="756415" y="2251880"/>
          <a:ext cx="636588" cy="533400"/>
        </p:xfrm>
        <a:graphic>
          <a:graphicData uri="http://schemas.openxmlformats.org/presentationml/2006/ole">
            <mc:AlternateContent xmlns:mc="http://schemas.openxmlformats.org/markup-compatibility/2006">
              <mc:Choice xmlns:v="urn:schemas-microsoft-com:vml" Requires="v">
                <p:oleObj spid="_x0000_s1160331" name="Equation" r:id="rId17" imgW="304800" imgH="254000" progId="Equation.3">
                  <p:embed/>
                </p:oleObj>
              </mc:Choice>
              <mc:Fallback>
                <p:oleObj name="Equation" r:id="rId17" imgW="304800" imgH="254000" progId="Equation.3">
                  <p:embed/>
                  <p:pic>
                    <p:nvPicPr>
                      <p:cNvPr id="0" name=""/>
                      <p:cNvPicPr/>
                      <p:nvPr/>
                    </p:nvPicPr>
                    <p:blipFill>
                      <a:blip r:embed="rId14"/>
                      <a:stretch>
                        <a:fillRect/>
                      </a:stretch>
                    </p:blipFill>
                    <p:spPr>
                      <a:xfrm>
                        <a:off x="756415" y="2251880"/>
                        <a:ext cx="636588" cy="533400"/>
                      </a:xfrm>
                      <a:prstGeom prst="rect">
                        <a:avLst/>
                      </a:prstGeom>
                    </p:spPr>
                  </p:pic>
                </p:oleObj>
              </mc:Fallback>
            </mc:AlternateContent>
          </a:graphicData>
        </a:graphic>
      </p:graphicFrame>
      <p:cxnSp>
        <p:nvCxnSpPr>
          <p:cNvPr id="17" name="Straight Connector 16"/>
          <p:cNvCxnSpPr/>
          <p:nvPr/>
        </p:nvCxnSpPr>
        <p:spPr>
          <a:xfrm flipV="1">
            <a:off x="2110649" y="5458538"/>
            <a:ext cx="6895332" cy="48090"/>
          </a:xfrm>
          <a:prstGeom prst="line">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8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44"/>
            <a:ext cx="8229600" cy="1143000"/>
          </a:xfrm>
        </p:spPr>
        <p:txBody>
          <a:bodyPr/>
          <a:lstStyle/>
          <a:p>
            <a:r>
              <a:rPr lang="en-US" u="sng" dirty="0" smtClean="0"/>
              <a:t>General Procedure </a:t>
            </a:r>
            <a:r>
              <a:rPr lang="en-US" u="sng" dirty="0"/>
              <a:t>for </a:t>
            </a:r>
            <a:r>
              <a:rPr lang="en-US" u="sng" dirty="0" err="1"/>
              <a:t>tBLFQ</a:t>
            </a:r>
            <a:endParaRPr lang="en-US" u="sng" dirty="0"/>
          </a:p>
        </p:txBody>
      </p:sp>
      <p:sp>
        <p:nvSpPr>
          <p:cNvPr id="3" name="Content Placeholder 2"/>
          <p:cNvSpPr>
            <a:spLocks noGrp="1"/>
          </p:cNvSpPr>
          <p:nvPr>
            <p:ph idx="1"/>
          </p:nvPr>
        </p:nvSpPr>
        <p:spPr>
          <a:xfrm>
            <a:off x="457200" y="1271544"/>
            <a:ext cx="8229600" cy="5084806"/>
          </a:xfrm>
        </p:spPr>
        <p:txBody>
          <a:bodyPr>
            <a:normAutofit/>
          </a:bodyPr>
          <a:lstStyle/>
          <a:p>
            <a:pPr marL="514350" indent="-514350">
              <a:buFont typeface="+mj-lt"/>
              <a:buAutoNum type="arabicPeriod"/>
            </a:pPr>
            <a:r>
              <a:rPr lang="en-US" sz="2800" dirty="0" smtClean="0"/>
              <a:t>Derive Light-front Hamiltonian from </a:t>
            </a:r>
            <a:r>
              <a:rPr lang="en-US" sz="2800" dirty="0" err="1" smtClean="0"/>
              <a:t>Lagrangian</a:t>
            </a:r>
            <a:endParaRPr lang="en-US" dirty="0" smtClean="0"/>
          </a:p>
          <a:p>
            <a:pPr marL="514350" indent="-514350">
              <a:buFont typeface="+mj-lt"/>
              <a:buAutoNum type="arabicPeriod"/>
            </a:pPr>
            <a:r>
              <a:rPr lang="en-US" sz="2800" dirty="0" smtClean="0">
                <a:solidFill>
                  <a:srgbClr val="FF0000"/>
                </a:solidFill>
              </a:rPr>
              <a:t>Switch to the interaction picture </a:t>
            </a:r>
            <a:endParaRPr lang="en-US" sz="2800" dirty="0">
              <a:solidFill>
                <a:srgbClr val="FF0000"/>
              </a:solidFill>
            </a:endParaRPr>
          </a:p>
          <a:p>
            <a:pPr marL="514350" indent="-514350">
              <a:buFont typeface="+mj-lt"/>
              <a:buAutoNum type="arabicPeriod"/>
            </a:pPr>
            <a:r>
              <a:rPr lang="en-US" sz="2800" dirty="0" smtClean="0"/>
              <a:t>Prepare the initial (‘in’) state</a:t>
            </a:r>
          </a:p>
          <a:p>
            <a:pPr marL="514350" indent="-514350">
              <a:buFont typeface="+mj-lt"/>
              <a:buAutoNum type="arabicPeriod"/>
            </a:pPr>
            <a:r>
              <a:rPr lang="en-US" sz="2800" dirty="0" smtClean="0"/>
              <a:t>Evolve the initial state until the background field subsides</a:t>
            </a:r>
          </a:p>
          <a:p>
            <a:pPr marL="514350" indent="-514350">
              <a:buFont typeface="+mj-lt"/>
              <a:buAutoNum type="arabicPeriod"/>
            </a:pPr>
            <a:r>
              <a:rPr lang="en-US" sz="2800" dirty="0"/>
              <a:t>Project </a:t>
            </a:r>
            <a:r>
              <a:rPr lang="en-US" sz="2800" dirty="0" smtClean="0"/>
              <a:t>the scattering final state onto ‘out’ </a:t>
            </a:r>
            <a:r>
              <a:rPr lang="en-US" sz="2800" dirty="0"/>
              <a:t>states (constructed out of QED </a:t>
            </a:r>
            <a:r>
              <a:rPr lang="en-US" sz="2800" dirty="0" err="1"/>
              <a:t>eigenstates</a:t>
            </a:r>
            <a:r>
              <a:rPr lang="en-US" sz="2800" dirty="0"/>
              <a:t>) and obtain S-matrix </a:t>
            </a:r>
            <a:r>
              <a:rPr lang="en-US" sz="2800" dirty="0" smtClean="0"/>
              <a:t>element </a:t>
            </a:r>
            <a:endParaRPr lang="en-US" sz="2800"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pic>
        <p:nvPicPr>
          <p:cNvPr id="6" name="Picture 5"/>
          <p:cNvPicPr>
            <a:picLocks noChangeAspect="1"/>
          </p:cNvPicPr>
          <p:nvPr/>
        </p:nvPicPr>
        <p:blipFill>
          <a:blip r:embed="rId2"/>
          <a:stretch>
            <a:fillRect/>
          </a:stretch>
        </p:blipFill>
        <p:spPr>
          <a:xfrm>
            <a:off x="2101836" y="5005045"/>
            <a:ext cx="3944831" cy="1075863"/>
          </a:xfrm>
          <a:prstGeom prst="rect">
            <a:avLst/>
          </a:prstGeom>
        </p:spPr>
      </p:pic>
    </p:spTree>
    <p:extLst>
      <p:ext uri="{BB962C8B-B14F-4D97-AF65-F5344CB8AC3E}">
        <p14:creationId xmlns:p14="http://schemas.microsoft.com/office/powerpoint/2010/main" val="353762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686"/>
            <a:ext cx="8229600" cy="1143000"/>
          </a:xfrm>
        </p:spPr>
        <p:txBody>
          <a:bodyPr/>
          <a:lstStyle/>
          <a:p>
            <a:r>
              <a:rPr lang="en-US" u="sng" dirty="0" smtClean="0"/>
              <a:t>QED in background EM field</a:t>
            </a:r>
            <a:endParaRPr lang="en-US" u="sng" dirty="0"/>
          </a:p>
        </p:txBody>
      </p:sp>
      <p:sp>
        <p:nvSpPr>
          <p:cNvPr id="3" name="Content Placeholder 2"/>
          <p:cNvSpPr>
            <a:spLocks noGrp="1"/>
          </p:cNvSpPr>
          <p:nvPr>
            <p:ph idx="1"/>
          </p:nvPr>
        </p:nvSpPr>
        <p:spPr>
          <a:xfrm>
            <a:off x="457200" y="1600200"/>
            <a:ext cx="8252710" cy="5018992"/>
          </a:xfrm>
        </p:spPr>
        <p:txBody>
          <a:bodyPr/>
          <a:lstStyle/>
          <a:p>
            <a:r>
              <a:rPr lang="en-US" sz="2800" dirty="0" smtClean="0"/>
              <a:t>Time dependence is in external field only</a:t>
            </a:r>
          </a:p>
          <a:p>
            <a:endParaRPr lang="en-US" dirty="0"/>
          </a:p>
          <a:p>
            <a:pPr marL="0" indent="0">
              <a:buNone/>
            </a:pPr>
            <a:endParaRPr lang="en-US" dirty="0" smtClean="0"/>
          </a:p>
          <a:p>
            <a:r>
              <a:rPr lang="en-US" sz="2800" dirty="0" smtClean="0"/>
              <a:t>In interaction picture, one need only treat external field </a:t>
            </a:r>
            <a:r>
              <a:rPr lang="en-US" altLang="zh-CN" sz="2800" dirty="0" smtClean="0"/>
              <a:t>induced evolution</a:t>
            </a:r>
            <a:endParaRPr lang="en-US" sz="2800" dirty="0" smtClean="0"/>
          </a:p>
          <a:p>
            <a:endParaRPr lang="en-US" sz="2800" dirty="0"/>
          </a:p>
          <a:p>
            <a:endParaRPr lang="en-US" sz="2800" dirty="0" smtClean="0"/>
          </a:p>
          <a:p>
            <a:r>
              <a:rPr lang="en-US" sz="2800" dirty="0" smtClean="0"/>
              <a:t>Need to work in the </a:t>
            </a:r>
            <a:r>
              <a:rPr lang="en-US" sz="2800" dirty="0" err="1" smtClean="0"/>
              <a:t>eigenstate</a:t>
            </a:r>
            <a:r>
              <a:rPr lang="en-US" sz="2800" dirty="0" smtClean="0"/>
              <a:t> basis of        ,        obtained by solving</a:t>
            </a:r>
            <a:endParaRPr lang="en-US" sz="2800"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graphicFrame>
        <p:nvGraphicFramePr>
          <p:cNvPr id="8" name="Object 7"/>
          <p:cNvGraphicFramePr>
            <a:graphicFrameLocks noChangeAspect="1"/>
          </p:cNvGraphicFramePr>
          <p:nvPr>
            <p:extLst/>
          </p:nvPr>
        </p:nvGraphicFramePr>
        <p:xfrm>
          <a:off x="963264" y="2111250"/>
          <a:ext cx="2098675" cy="533400"/>
        </p:xfrm>
        <a:graphic>
          <a:graphicData uri="http://schemas.openxmlformats.org/presentationml/2006/ole">
            <mc:AlternateContent xmlns:mc="http://schemas.openxmlformats.org/markup-compatibility/2006">
              <mc:Choice xmlns:v="urn:schemas-microsoft-com:vml" Requires="v">
                <p:oleObj spid="_x0000_s1161372" name="Equation" r:id="rId3" imgW="1003300" imgH="254000" progId="Equation.DSMT4">
                  <p:embed/>
                </p:oleObj>
              </mc:Choice>
              <mc:Fallback>
                <p:oleObj name="Equation" r:id="rId3" imgW="1003300" imgH="254000" progId="Equation.DSMT4">
                  <p:embed/>
                  <p:pic>
                    <p:nvPicPr>
                      <p:cNvPr id="0" name=""/>
                      <p:cNvPicPr/>
                      <p:nvPr/>
                    </p:nvPicPr>
                    <p:blipFill>
                      <a:blip r:embed="rId4"/>
                      <a:stretch>
                        <a:fillRect/>
                      </a:stretch>
                    </p:blipFill>
                    <p:spPr>
                      <a:xfrm>
                        <a:off x="963264" y="2111250"/>
                        <a:ext cx="2098675" cy="533400"/>
                      </a:xfrm>
                      <a:prstGeom prst="rect">
                        <a:avLst/>
                      </a:prstGeom>
                    </p:spPr>
                  </p:pic>
                </p:oleObj>
              </mc:Fallback>
            </mc:AlternateContent>
          </a:graphicData>
        </a:graphic>
      </p:graphicFrame>
      <p:pic>
        <p:nvPicPr>
          <p:cNvPr id="9" name="Picture 8"/>
          <p:cNvPicPr>
            <a:picLocks noChangeAspect="1"/>
          </p:cNvPicPr>
          <p:nvPr/>
        </p:nvPicPr>
        <p:blipFill>
          <a:blip r:embed="rId5"/>
          <a:stretch>
            <a:fillRect/>
          </a:stretch>
        </p:blipFill>
        <p:spPr>
          <a:xfrm>
            <a:off x="2990404" y="1963853"/>
            <a:ext cx="1333102" cy="820371"/>
          </a:xfrm>
          <a:prstGeom prst="rect">
            <a:avLst/>
          </a:prstGeom>
        </p:spPr>
      </p:pic>
      <p:graphicFrame>
        <p:nvGraphicFramePr>
          <p:cNvPr id="11" name="Object 10"/>
          <p:cNvGraphicFramePr>
            <a:graphicFrameLocks noChangeAspect="1"/>
          </p:cNvGraphicFramePr>
          <p:nvPr>
            <p:extLst/>
          </p:nvPr>
        </p:nvGraphicFramePr>
        <p:xfrm>
          <a:off x="4189469" y="2144964"/>
          <a:ext cx="1382712" cy="533400"/>
        </p:xfrm>
        <a:graphic>
          <a:graphicData uri="http://schemas.openxmlformats.org/presentationml/2006/ole">
            <mc:AlternateContent xmlns:mc="http://schemas.openxmlformats.org/markup-compatibility/2006">
              <mc:Choice xmlns:v="urn:schemas-microsoft-com:vml" Requires="v">
                <p:oleObj spid="_x0000_s1161373" name="Equation" r:id="rId6" imgW="660400" imgH="254000" progId="Equation.3">
                  <p:embed/>
                </p:oleObj>
              </mc:Choice>
              <mc:Fallback>
                <p:oleObj name="Equation" r:id="rId6" imgW="660400" imgH="254000" progId="Equation.3">
                  <p:embed/>
                  <p:pic>
                    <p:nvPicPr>
                      <p:cNvPr id="0" name=""/>
                      <p:cNvPicPr/>
                      <p:nvPr/>
                    </p:nvPicPr>
                    <p:blipFill>
                      <a:blip r:embed="rId7"/>
                      <a:stretch>
                        <a:fillRect/>
                      </a:stretch>
                    </p:blipFill>
                    <p:spPr>
                      <a:xfrm>
                        <a:off x="4189469" y="2144964"/>
                        <a:ext cx="1382712" cy="533400"/>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1939427" y="2771775"/>
          <a:ext cx="1938338" cy="533400"/>
        </p:xfrm>
        <a:graphic>
          <a:graphicData uri="http://schemas.openxmlformats.org/presentationml/2006/ole">
            <mc:AlternateContent xmlns:mc="http://schemas.openxmlformats.org/markup-compatibility/2006">
              <mc:Choice xmlns:v="urn:schemas-microsoft-com:vml" Requires="v">
                <p:oleObj spid="_x0000_s1161374" name="Equation" r:id="rId8" imgW="927100" imgH="254000" progId="Equation.3">
                  <p:embed/>
                </p:oleObj>
              </mc:Choice>
              <mc:Fallback>
                <p:oleObj name="Equation" r:id="rId8" imgW="927100" imgH="254000" progId="Equation.3">
                  <p:embed/>
                  <p:pic>
                    <p:nvPicPr>
                      <p:cNvPr id="0" name=""/>
                      <p:cNvPicPr/>
                      <p:nvPr/>
                    </p:nvPicPr>
                    <p:blipFill>
                      <a:blip r:embed="rId9"/>
                      <a:stretch>
                        <a:fillRect/>
                      </a:stretch>
                    </p:blipFill>
                    <p:spPr>
                      <a:xfrm>
                        <a:off x="1939427" y="2771775"/>
                        <a:ext cx="1938338" cy="533400"/>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954088" y="4337050"/>
          <a:ext cx="2787650" cy="628650"/>
        </p:xfrm>
        <a:graphic>
          <a:graphicData uri="http://schemas.openxmlformats.org/presentationml/2006/ole">
            <mc:AlternateContent xmlns:mc="http://schemas.openxmlformats.org/markup-compatibility/2006">
              <mc:Choice xmlns:v="urn:schemas-microsoft-com:vml" Requires="v">
                <p:oleObj spid="_x0000_s1161375" name="Equation" r:id="rId10" imgW="1739900" imgH="393700" progId="Equation.DSMT4">
                  <p:embed/>
                </p:oleObj>
              </mc:Choice>
              <mc:Fallback>
                <p:oleObj name="Equation" r:id="rId10" imgW="1739900" imgH="393700" progId="Equation.DSMT4">
                  <p:embed/>
                  <p:pic>
                    <p:nvPicPr>
                      <p:cNvPr id="0" name=""/>
                      <p:cNvPicPr/>
                      <p:nvPr/>
                    </p:nvPicPr>
                    <p:blipFill>
                      <a:blip r:embed="rId11"/>
                      <a:stretch>
                        <a:fillRect/>
                      </a:stretch>
                    </p:blipFill>
                    <p:spPr>
                      <a:xfrm>
                        <a:off x="954088" y="4337050"/>
                        <a:ext cx="2787650" cy="628650"/>
                      </a:xfrm>
                      <a:prstGeom prst="rect">
                        <a:avLst/>
                      </a:prstGeom>
                    </p:spPr>
                  </p:pic>
                </p:oleObj>
              </mc:Fallback>
            </mc:AlternateContent>
          </a:graphicData>
        </a:graphic>
      </p:graphicFrame>
      <p:cxnSp>
        <p:nvCxnSpPr>
          <p:cNvPr id="25" name="Straight Arrow Connector 24"/>
          <p:cNvCxnSpPr/>
          <p:nvPr/>
        </p:nvCxnSpPr>
        <p:spPr>
          <a:xfrm>
            <a:off x="3967223" y="4675015"/>
            <a:ext cx="103395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nvPr>
        </p:nvGraphicFramePr>
        <p:xfrm>
          <a:off x="6573595" y="5284368"/>
          <a:ext cx="636588" cy="533400"/>
        </p:xfrm>
        <a:graphic>
          <a:graphicData uri="http://schemas.openxmlformats.org/presentationml/2006/ole">
            <mc:AlternateContent xmlns:mc="http://schemas.openxmlformats.org/markup-compatibility/2006">
              <mc:Choice xmlns:v="urn:schemas-microsoft-com:vml" Requires="v">
                <p:oleObj spid="_x0000_s1161376" name="Equation" r:id="rId12" imgW="304800" imgH="254000" progId="Equation.DSMT4">
                  <p:embed/>
                </p:oleObj>
              </mc:Choice>
              <mc:Fallback>
                <p:oleObj name="Equation" r:id="rId12" imgW="304800" imgH="254000" progId="Equation.DSMT4">
                  <p:embed/>
                  <p:pic>
                    <p:nvPicPr>
                      <p:cNvPr id="0" name=""/>
                      <p:cNvPicPr/>
                      <p:nvPr/>
                    </p:nvPicPr>
                    <p:blipFill>
                      <a:blip r:embed="rId13"/>
                      <a:stretch>
                        <a:fillRect/>
                      </a:stretch>
                    </p:blipFill>
                    <p:spPr>
                      <a:xfrm>
                        <a:off x="6573595" y="5284368"/>
                        <a:ext cx="636588" cy="533400"/>
                      </a:xfrm>
                      <a:prstGeom prst="rect">
                        <a:avLst/>
                      </a:prstGeom>
                    </p:spPr>
                  </p:pic>
                </p:oleObj>
              </mc:Fallback>
            </mc:AlternateContent>
          </a:graphicData>
        </a:graphic>
      </p:graphicFrame>
      <p:graphicFrame>
        <p:nvGraphicFramePr>
          <p:cNvPr id="30" name="Object 29"/>
          <p:cNvGraphicFramePr>
            <a:graphicFrameLocks noChangeAspect="1"/>
          </p:cNvGraphicFramePr>
          <p:nvPr>
            <p:extLst/>
          </p:nvPr>
        </p:nvGraphicFramePr>
        <p:xfrm>
          <a:off x="3746325" y="5703629"/>
          <a:ext cx="2152650" cy="531813"/>
        </p:xfrm>
        <a:graphic>
          <a:graphicData uri="http://schemas.openxmlformats.org/presentationml/2006/ole">
            <mc:AlternateContent xmlns:mc="http://schemas.openxmlformats.org/markup-compatibility/2006">
              <mc:Choice xmlns:v="urn:schemas-microsoft-com:vml" Requires="v">
                <p:oleObj spid="_x0000_s1161377" name="Equation" r:id="rId14" imgW="1028700" imgH="254000" progId="Equation.DSMT4">
                  <p:embed/>
                </p:oleObj>
              </mc:Choice>
              <mc:Fallback>
                <p:oleObj name="Equation" r:id="rId14" imgW="1028700" imgH="254000" progId="Equation.DSMT4">
                  <p:embed/>
                  <p:pic>
                    <p:nvPicPr>
                      <p:cNvPr id="0" name=""/>
                      <p:cNvPicPr/>
                      <p:nvPr/>
                    </p:nvPicPr>
                    <p:blipFill>
                      <a:blip r:embed="rId15"/>
                      <a:stretch>
                        <a:fillRect/>
                      </a:stretch>
                    </p:blipFill>
                    <p:spPr>
                      <a:xfrm>
                        <a:off x="3746325" y="5703629"/>
                        <a:ext cx="2152650" cy="531813"/>
                      </a:xfrm>
                      <a:prstGeom prst="rect">
                        <a:avLst/>
                      </a:prstGeom>
                    </p:spPr>
                  </p:pic>
                </p:oleObj>
              </mc:Fallback>
            </mc:AlternateContent>
          </a:graphicData>
        </a:graphic>
      </p:graphicFrame>
      <p:cxnSp>
        <p:nvCxnSpPr>
          <p:cNvPr id="14" name="Straight Connector 13"/>
          <p:cNvCxnSpPr/>
          <p:nvPr/>
        </p:nvCxnSpPr>
        <p:spPr>
          <a:xfrm>
            <a:off x="2787171" y="2135223"/>
            <a:ext cx="0" cy="1236182"/>
          </a:xfrm>
          <a:prstGeom prst="line">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graphicFrame>
        <p:nvGraphicFramePr>
          <p:cNvPr id="5" name="Object 4"/>
          <p:cNvGraphicFramePr>
            <a:graphicFrameLocks noChangeAspect="1"/>
          </p:cNvGraphicFramePr>
          <p:nvPr>
            <p:extLst/>
          </p:nvPr>
        </p:nvGraphicFramePr>
        <p:xfrm>
          <a:off x="5168355" y="4341746"/>
          <a:ext cx="3503433" cy="670410"/>
        </p:xfrm>
        <a:graphic>
          <a:graphicData uri="http://schemas.openxmlformats.org/presentationml/2006/ole">
            <mc:AlternateContent xmlns:mc="http://schemas.openxmlformats.org/markup-compatibility/2006">
              <mc:Choice xmlns:v="urn:schemas-microsoft-com:vml" Requires="v">
                <p:oleObj spid="_x0000_s1161378" name="Equation" r:id="rId16" imgW="2057400" imgH="393700" progId="Equation.DSMT4">
                  <p:embed/>
                </p:oleObj>
              </mc:Choice>
              <mc:Fallback>
                <p:oleObj name="Equation" r:id="rId16" imgW="2057400" imgH="393700" progId="Equation.DSMT4">
                  <p:embed/>
                  <p:pic>
                    <p:nvPicPr>
                      <p:cNvPr id="0" name=""/>
                      <p:cNvPicPr/>
                      <p:nvPr/>
                    </p:nvPicPr>
                    <p:blipFill>
                      <a:blip r:embed="rId17"/>
                      <a:stretch>
                        <a:fillRect/>
                      </a:stretch>
                    </p:blipFill>
                    <p:spPr>
                      <a:xfrm>
                        <a:off x="5168355" y="4341746"/>
                        <a:ext cx="3503433" cy="670410"/>
                      </a:xfrm>
                      <a:prstGeom prst="rect">
                        <a:avLst/>
                      </a:prstGeom>
                    </p:spPr>
                  </p:pic>
                </p:oleObj>
              </mc:Fallback>
            </mc:AlternateContent>
          </a:graphicData>
        </a:graphic>
      </p:graphicFrame>
    </p:spTree>
    <p:extLst>
      <p:ext uri="{BB962C8B-B14F-4D97-AF65-F5344CB8AC3E}">
        <p14:creationId xmlns:p14="http://schemas.microsoft.com/office/powerpoint/2010/main" val="144724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1020"/>
            <a:ext cx="9144000" cy="1143000"/>
          </a:xfrm>
        </p:spPr>
        <p:txBody>
          <a:bodyPr>
            <a:normAutofit fontScale="90000"/>
          </a:bodyPr>
          <a:lstStyle/>
          <a:p>
            <a:r>
              <a:rPr lang="en-US" altLang="zh-CN" u="sng" dirty="0" smtClean="0"/>
              <a:t>Application to Strong QED: </a:t>
            </a:r>
            <a:br>
              <a:rPr lang="en-US" altLang="zh-CN" u="sng" dirty="0" smtClean="0"/>
            </a:br>
            <a:r>
              <a:rPr lang="en-US" altLang="zh-CN" u="sng" dirty="0" smtClean="0"/>
              <a:t>Nonlinear Compton Scattering</a:t>
            </a:r>
            <a:endParaRPr lang="en-US" u="sng" dirty="0"/>
          </a:p>
        </p:txBody>
      </p:sp>
      <p:sp>
        <p:nvSpPr>
          <p:cNvPr id="3" name="Content Placeholder 2"/>
          <p:cNvSpPr>
            <a:spLocks noGrp="1"/>
          </p:cNvSpPr>
          <p:nvPr>
            <p:ph idx="1"/>
          </p:nvPr>
        </p:nvSpPr>
        <p:spPr>
          <a:xfrm>
            <a:off x="457200" y="1600200"/>
            <a:ext cx="8229600" cy="4782994"/>
          </a:xfrm>
        </p:spPr>
        <p:txBody>
          <a:bodyPr/>
          <a:lstStyle/>
          <a:p>
            <a:r>
              <a:rPr lang="en-US" dirty="0" smtClean="0"/>
              <a:t> </a:t>
            </a:r>
          </a:p>
          <a:p>
            <a:r>
              <a:rPr lang="en-US" sz="2800" dirty="0">
                <a:solidFill>
                  <a:srgbClr val="FF0000"/>
                </a:solidFill>
              </a:rPr>
              <a:t> </a:t>
            </a:r>
            <a:r>
              <a:rPr lang="en-US" sz="2800" dirty="0" smtClean="0">
                <a:solidFill>
                  <a:srgbClr val="FF0000"/>
                </a:solidFill>
              </a:rPr>
              <a:t>10</a:t>
            </a:r>
            <a:r>
              <a:rPr lang="en-US" sz="2800" baseline="30000" dirty="0" smtClean="0">
                <a:solidFill>
                  <a:srgbClr val="FF0000"/>
                </a:solidFill>
              </a:rPr>
              <a:t>20</a:t>
            </a:r>
            <a:r>
              <a:rPr lang="en-US" sz="2800" baseline="30000" dirty="0" smtClean="0"/>
              <a:t> </a:t>
            </a:r>
            <a:r>
              <a:rPr lang="en-US" sz="2800" dirty="0" smtClean="0"/>
              <a:t>photons in a laser: model as </a:t>
            </a:r>
            <a:r>
              <a:rPr lang="en-US" sz="2800" dirty="0" smtClean="0">
                <a:solidFill>
                  <a:srgbClr val="FF0000"/>
                </a:solidFill>
              </a:rPr>
              <a:t>background</a:t>
            </a:r>
            <a:r>
              <a:rPr lang="en-US" sz="2800" dirty="0" smtClean="0"/>
              <a:t> field</a:t>
            </a:r>
          </a:p>
          <a:p>
            <a:endParaRPr lang="en-US" sz="2800" dirty="0"/>
          </a:p>
          <a:p>
            <a:r>
              <a:rPr lang="en-US" sz="2800" dirty="0" smtClean="0"/>
              <a:t>Perturbation theory:</a:t>
            </a:r>
          </a:p>
          <a:p>
            <a:r>
              <a:rPr lang="en-US" sz="2800" dirty="0"/>
              <a:t> </a:t>
            </a:r>
            <a:endParaRPr lang="en-US" sz="2800" dirty="0" smtClean="0"/>
          </a:p>
          <a:p>
            <a:pPr marL="0" indent="0">
              <a:buNone/>
            </a:pPr>
            <a:endParaRPr lang="en-US" sz="2800" dirty="0" smtClean="0"/>
          </a:p>
          <a:p>
            <a:r>
              <a:rPr lang="en-US" sz="2800" dirty="0" smtClean="0"/>
              <a:t>At</a:t>
            </a:r>
            <a:r>
              <a:rPr lang="en-US" sz="2800" dirty="0" smtClean="0">
                <a:solidFill>
                  <a:srgbClr val="FF0000"/>
                </a:solidFill>
              </a:rPr>
              <a:t> high </a:t>
            </a:r>
            <a:r>
              <a:rPr lang="en-US" sz="2800" dirty="0" smtClean="0">
                <a:solidFill>
                  <a:srgbClr val="000000"/>
                </a:solidFill>
              </a:rPr>
              <a:t>intensity</a:t>
            </a:r>
            <a:r>
              <a:rPr lang="en-US" sz="2800" dirty="0" smtClean="0"/>
              <a:t>:</a:t>
            </a:r>
          </a:p>
          <a:p>
            <a:pPr marL="0" indent="0">
              <a:buNone/>
            </a:pPr>
            <a:r>
              <a:rPr lang="en-US" sz="2800" dirty="0" smtClean="0"/>
              <a:t>     </a:t>
            </a:r>
            <a:r>
              <a:rPr lang="en-US" sz="2800" dirty="0" smtClean="0">
                <a:solidFill>
                  <a:srgbClr val="FF0000"/>
                </a:solidFill>
              </a:rPr>
              <a:t>non-</a:t>
            </a:r>
            <a:r>
              <a:rPr lang="en-US" sz="2800" dirty="0" err="1" smtClean="0"/>
              <a:t>perturbative</a:t>
            </a:r>
            <a:r>
              <a:rPr lang="en-US" sz="2800" dirty="0" smtClean="0"/>
              <a:t> </a:t>
            </a:r>
          </a:p>
          <a:p>
            <a:pPr marL="0" indent="0">
              <a:buNone/>
            </a:pPr>
            <a:r>
              <a:rPr lang="en-US" sz="2800" dirty="0"/>
              <a:t> </a:t>
            </a:r>
            <a:r>
              <a:rPr lang="en-US" sz="2800" dirty="0" smtClean="0"/>
              <a:t>    treatment needed</a:t>
            </a:r>
            <a:endParaRPr lang="en-US" sz="2800"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044954318"/>
              </p:ext>
            </p:extLst>
          </p:nvPr>
        </p:nvGraphicFramePr>
        <p:xfrm>
          <a:off x="890588" y="1689100"/>
          <a:ext cx="2982912" cy="439738"/>
        </p:xfrm>
        <a:graphic>
          <a:graphicData uri="http://schemas.openxmlformats.org/presentationml/2006/ole">
            <mc:AlternateContent xmlns:mc="http://schemas.openxmlformats.org/markup-compatibility/2006">
              <mc:Choice xmlns:v="urn:schemas-microsoft-com:vml" Requires="v">
                <p:oleObj spid="_x0000_s1078966" name="Equation" r:id="rId3" imgW="1384300" imgH="203200" progId="Equation.DSMT4">
                  <p:embed/>
                </p:oleObj>
              </mc:Choice>
              <mc:Fallback>
                <p:oleObj name="Equation" r:id="rId3" imgW="1384300" imgH="203200" progId="Equation.DSMT4">
                  <p:embed/>
                  <p:pic>
                    <p:nvPicPr>
                      <p:cNvPr id="0" name=""/>
                      <p:cNvPicPr/>
                      <p:nvPr/>
                    </p:nvPicPr>
                    <p:blipFill>
                      <a:blip r:embed="rId4"/>
                      <a:stretch>
                        <a:fillRect/>
                      </a:stretch>
                    </p:blipFill>
                    <p:spPr>
                      <a:xfrm>
                        <a:off x="890588" y="1689100"/>
                        <a:ext cx="2982912" cy="439738"/>
                      </a:xfrm>
                      <a:prstGeom prst="rect">
                        <a:avLst/>
                      </a:prstGeom>
                    </p:spPr>
                  </p:pic>
                </p:oleObj>
              </mc:Fallback>
            </mc:AlternateContent>
          </a:graphicData>
        </a:graphic>
      </p:graphicFrame>
      <p:pic>
        <p:nvPicPr>
          <p:cNvPr id="7" name="Picture 6" descr="Screen shot 2012-07-05 at 1.41.27 AM.png"/>
          <p:cNvPicPr/>
          <p:nvPr/>
        </p:nvPicPr>
        <p:blipFill rotWithShape="1">
          <a:blip r:embed="rId5">
            <a:extLst>
              <a:ext uri="{28A0092B-C50C-407E-A947-70E740481C1C}">
                <a14:useLocalDpi xmlns:a14="http://schemas.microsoft.com/office/drawing/2010/main" val="0"/>
              </a:ext>
            </a:extLst>
          </a:blip>
          <a:srcRect l="51867" t="48458" r="28099" b="19214"/>
          <a:stretch/>
        </p:blipFill>
        <p:spPr>
          <a:xfrm>
            <a:off x="4989935" y="3063978"/>
            <a:ext cx="1472255" cy="1667227"/>
          </a:xfrm>
          <a:prstGeom prst="rect">
            <a:avLst/>
          </a:prstGeom>
        </p:spPr>
      </p:pic>
      <p:pic>
        <p:nvPicPr>
          <p:cNvPr id="8" name="Picture 7" descr="Screen shot 2012-07-05 at 1.41.27 AM.png"/>
          <p:cNvPicPr/>
          <p:nvPr/>
        </p:nvPicPr>
        <p:blipFill rotWithShape="1">
          <a:blip r:embed="rId5">
            <a:extLst>
              <a:ext uri="{28A0092B-C50C-407E-A947-70E740481C1C}">
                <a14:useLocalDpi xmlns:a14="http://schemas.microsoft.com/office/drawing/2010/main" val="0"/>
              </a:ext>
            </a:extLst>
          </a:blip>
          <a:srcRect l="79275" t="48458" r="1183" b="19214"/>
          <a:stretch/>
        </p:blipFill>
        <p:spPr>
          <a:xfrm>
            <a:off x="6776871" y="3041502"/>
            <a:ext cx="1337394" cy="1678465"/>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61597175"/>
              </p:ext>
            </p:extLst>
          </p:nvPr>
        </p:nvGraphicFramePr>
        <p:xfrm>
          <a:off x="893242" y="3765550"/>
          <a:ext cx="2936875" cy="404813"/>
        </p:xfrm>
        <a:graphic>
          <a:graphicData uri="http://schemas.openxmlformats.org/presentationml/2006/ole">
            <mc:AlternateContent xmlns:mc="http://schemas.openxmlformats.org/markup-compatibility/2006">
              <mc:Choice xmlns:v="urn:schemas-microsoft-com:vml" Requires="v">
                <p:oleObj spid="_x0000_s1078967" name="Equation" r:id="rId6" imgW="1473200" imgH="203200" progId="Equation.3">
                  <p:embed/>
                </p:oleObj>
              </mc:Choice>
              <mc:Fallback>
                <p:oleObj name="Equation" r:id="rId6" imgW="1473200" imgH="203200" progId="Equation.3">
                  <p:embed/>
                  <p:pic>
                    <p:nvPicPr>
                      <p:cNvPr id="0" name=""/>
                      <p:cNvPicPr/>
                      <p:nvPr/>
                    </p:nvPicPr>
                    <p:blipFill>
                      <a:blip r:embed="rId7"/>
                      <a:stretch>
                        <a:fillRect/>
                      </a:stretch>
                    </p:blipFill>
                    <p:spPr>
                      <a:xfrm>
                        <a:off x="893242" y="3765550"/>
                        <a:ext cx="2936875" cy="404813"/>
                      </a:xfrm>
                      <a:prstGeom prst="rect">
                        <a:avLst/>
                      </a:prstGeom>
                    </p:spPr>
                  </p:pic>
                </p:oleObj>
              </mc:Fallback>
            </mc:AlternateContent>
          </a:graphicData>
        </a:graphic>
      </p:graphicFrame>
      <p:pic>
        <p:nvPicPr>
          <p:cNvPr id="14" name="Picture 13"/>
          <p:cNvPicPr>
            <a:picLocks noChangeAspect="1"/>
          </p:cNvPicPr>
          <p:nvPr/>
        </p:nvPicPr>
        <p:blipFill>
          <a:blip r:embed="rId8"/>
          <a:stretch>
            <a:fillRect/>
          </a:stretch>
        </p:blipFill>
        <p:spPr>
          <a:xfrm>
            <a:off x="4050497" y="5035607"/>
            <a:ext cx="1063062" cy="1350557"/>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3042392778"/>
              </p:ext>
            </p:extLst>
          </p:nvPr>
        </p:nvGraphicFramePr>
        <p:xfrm>
          <a:off x="5195787" y="5588487"/>
          <a:ext cx="279400" cy="277813"/>
        </p:xfrm>
        <a:graphic>
          <a:graphicData uri="http://schemas.openxmlformats.org/presentationml/2006/ole">
            <mc:AlternateContent xmlns:mc="http://schemas.openxmlformats.org/markup-compatibility/2006">
              <mc:Choice xmlns:v="urn:schemas-microsoft-com:vml" Requires="v">
                <p:oleObj spid="_x0000_s1078968" name="Equation" r:id="rId9" imgW="139700" imgH="139700" progId="Equation.DSMT4">
                  <p:embed/>
                </p:oleObj>
              </mc:Choice>
              <mc:Fallback>
                <p:oleObj name="Equation" r:id="rId9" imgW="139700" imgH="139700" progId="Equation.DSMT4">
                  <p:embed/>
                  <p:pic>
                    <p:nvPicPr>
                      <p:cNvPr id="0" name=""/>
                      <p:cNvPicPr/>
                      <p:nvPr/>
                    </p:nvPicPr>
                    <p:blipFill>
                      <a:blip r:embed="rId10"/>
                      <a:stretch>
                        <a:fillRect/>
                      </a:stretch>
                    </p:blipFill>
                    <p:spPr>
                      <a:xfrm>
                        <a:off x="5195787" y="5588487"/>
                        <a:ext cx="279400" cy="277813"/>
                      </a:xfrm>
                      <a:prstGeom prst="rect">
                        <a:avLst/>
                      </a:prstGeom>
                    </p:spPr>
                  </p:pic>
                </p:oleObj>
              </mc:Fallback>
            </mc:AlternateContent>
          </a:graphicData>
        </a:graphic>
      </p:graphicFrame>
      <p:pic>
        <p:nvPicPr>
          <p:cNvPr id="17" name="Picture 16"/>
          <p:cNvPicPr>
            <a:picLocks noChangeAspect="1"/>
          </p:cNvPicPr>
          <p:nvPr/>
        </p:nvPicPr>
        <p:blipFill>
          <a:blip r:embed="rId11"/>
          <a:stretch>
            <a:fillRect/>
          </a:stretch>
        </p:blipFill>
        <p:spPr>
          <a:xfrm>
            <a:off x="5511514" y="5012155"/>
            <a:ext cx="1096778" cy="1393391"/>
          </a:xfrm>
          <a:prstGeom prst="rect">
            <a:avLst/>
          </a:prstGeom>
        </p:spPr>
      </p:pic>
      <p:graphicFrame>
        <p:nvGraphicFramePr>
          <p:cNvPr id="18" name="Object 17"/>
          <p:cNvGraphicFramePr>
            <a:graphicFrameLocks noChangeAspect="1"/>
          </p:cNvGraphicFramePr>
          <p:nvPr>
            <p:extLst>
              <p:ext uri="{D42A27DB-BD31-4B8C-83A1-F6EECF244321}">
                <p14:modId xmlns:p14="http://schemas.microsoft.com/office/powerpoint/2010/main" val="1524086257"/>
              </p:ext>
            </p:extLst>
          </p:nvPr>
        </p:nvGraphicFramePr>
        <p:xfrm>
          <a:off x="6550717" y="5561079"/>
          <a:ext cx="279400" cy="277813"/>
        </p:xfrm>
        <a:graphic>
          <a:graphicData uri="http://schemas.openxmlformats.org/presentationml/2006/ole">
            <mc:AlternateContent xmlns:mc="http://schemas.openxmlformats.org/markup-compatibility/2006">
              <mc:Choice xmlns:v="urn:schemas-microsoft-com:vml" Requires="v">
                <p:oleObj spid="_x0000_s1078969" name="Equation" r:id="rId12" imgW="139700" imgH="139700" progId="Equation.DSMT4">
                  <p:embed/>
                </p:oleObj>
              </mc:Choice>
              <mc:Fallback>
                <p:oleObj name="Equation" r:id="rId12" imgW="139700" imgH="139700" progId="Equation.DSMT4">
                  <p:embed/>
                  <p:pic>
                    <p:nvPicPr>
                      <p:cNvPr id="0" name=""/>
                      <p:cNvPicPr/>
                      <p:nvPr/>
                    </p:nvPicPr>
                    <p:blipFill>
                      <a:blip r:embed="rId10"/>
                      <a:stretch>
                        <a:fillRect/>
                      </a:stretch>
                    </p:blipFill>
                    <p:spPr>
                      <a:xfrm>
                        <a:off x="6550717" y="5561079"/>
                        <a:ext cx="279400" cy="277813"/>
                      </a:xfrm>
                      <a:prstGeom prst="rect">
                        <a:avLst/>
                      </a:prstGeom>
                    </p:spPr>
                  </p:pic>
                </p:oleObj>
              </mc:Fallback>
            </mc:AlternateContent>
          </a:graphicData>
        </a:graphic>
      </p:graphicFrame>
      <p:pic>
        <p:nvPicPr>
          <p:cNvPr id="19" name="Picture 18"/>
          <p:cNvPicPr>
            <a:picLocks noChangeAspect="1"/>
          </p:cNvPicPr>
          <p:nvPr/>
        </p:nvPicPr>
        <p:blipFill>
          <a:blip r:embed="rId13"/>
          <a:stretch>
            <a:fillRect/>
          </a:stretch>
        </p:blipFill>
        <p:spPr>
          <a:xfrm>
            <a:off x="6882623" y="4944726"/>
            <a:ext cx="1134596" cy="1441437"/>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729671924"/>
              </p:ext>
            </p:extLst>
          </p:nvPr>
        </p:nvGraphicFramePr>
        <p:xfrm>
          <a:off x="7878763" y="5553910"/>
          <a:ext cx="558800" cy="303212"/>
        </p:xfrm>
        <a:graphic>
          <a:graphicData uri="http://schemas.openxmlformats.org/presentationml/2006/ole">
            <mc:AlternateContent xmlns:mc="http://schemas.openxmlformats.org/markup-compatibility/2006">
              <mc:Choice xmlns:v="urn:schemas-microsoft-com:vml" Requires="v">
                <p:oleObj spid="_x0000_s1078970" name="Equation" r:id="rId14" imgW="279400" imgH="152400" progId="Equation.DSMT4">
                  <p:embed/>
                </p:oleObj>
              </mc:Choice>
              <mc:Fallback>
                <p:oleObj name="Equation" r:id="rId14" imgW="279400" imgH="152400" progId="Equation.DSMT4">
                  <p:embed/>
                  <p:pic>
                    <p:nvPicPr>
                      <p:cNvPr id="0" name=""/>
                      <p:cNvPicPr/>
                      <p:nvPr/>
                    </p:nvPicPr>
                    <p:blipFill>
                      <a:blip r:embed="rId15"/>
                      <a:stretch>
                        <a:fillRect/>
                      </a:stretch>
                    </p:blipFill>
                    <p:spPr>
                      <a:xfrm>
                        <a:off x="7878763" y="5553910"/>
                        <a:ext cx="558800" cy="303212"/>
                      </a:xfrm>
                      <a:prstGeom prst="rect">
                        <a:avLst/>
                      </a:prstGeom>
                    </p:spPr>
                  </p:pic>
                </p:oleObj>
              </mc:Fallback>
            </mc:AlternateContent>
          </a:graphicData>
        </a:graphic>
      </p:graphicFrame>
    </p:spTree>
    <p:extLst>
      <p:ext uri="{BB962C8B-B14F-4D97-AF65-F5344CB8AC3E}">
        <p14:creationId xmlns:p14="http://schemas.microsoft.com/office/powerpoint/2010/main" val="251241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686800" cy="5503333"/>
          </a:xfrm>
        </p:spPr>
        <p:txBody>
          <a:bodyPr>
            <a:noAutofit/>
          </a:bodyPr>
          <a:lstStyle/>
          <a:p>
            <a:pPr>
              <a:lnSpc>
                <a:spcPct val="150000"/>
              </a:lnSpc>
            </a:pPr>
            <a:r>
              <a:rPr lang="en-US" altLang="zh-CN" sz="2400" dirty="0" smtClean="0"/>
              <a:t>Space-time structure</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pPr marL="0" indent="0">
              <a:buNone/>
            </a:pPr>
            <a:endParaRPr lang="en-US" sz="2400" dirty="0" smtClean="0"/>
          </a:p>
          <a:p>
            <a:pPr marL="285750" indent="-285750">
              <a:lnSpc>
                <a:spcPct val="150000"/>
              </a:lnSpc>
            </a:pPr>
            <a:endParaRPr lang="en-US" sz="2400" dirty="0" smtClean="0"/>
          </a:p>
          <a:p>
            <a:pPr marL="285750" indent="-285750">
              <a:lnSpc>
                <a:spcPct val="150000"/>
              </a:lnSpc>
            </a:pPr>
            <a:r>
              <a:rPr lang="en-US" sz="2400" dirty="0" smtClean="0"/>
              <a:t>Two </a:t>
            </a:r>
            <a:r>
              <a:rPr lang="en-US" sz="2400" dirty="0"/>
              <a:t>effects: </a:t>
            </a:r>
            <a:r>
              <a:rPr lang="en-US" sz="2400" dirty="0" smtClean="0">
                <a:solidFill>
                  <a:srgbClr val="FF0000"/>
                </a:solidFill>
              </a:rPr>
              <a:t>acceleration</a:t>
            </a:r>
            <a:r>
              <a:rPr lang="en-US" sz="2400" dirty="0" smtClean="0">
                <a:solidFill>
                  <a:srgbClr val="0000FF"/>
                </a:solidFill>
              </a:rPr>
              <a:t> </a:t>
            </a:r>
            <a:r>
              <a:rPr lang="en-US" sz="2400" dirty="0"/>
              <a:t>and </a:t>
            </a:r>
            <a:r>
              <a:rPr lang="en-US" sz="2400" dirty="0" smtClean="0">
                <a:solidFill>
                  <a:srgbClr val="FF0000"/>
                </a:solidFill>
              </a:rPr>
              <a:t>radiation</a:t>
            </a:r>
            <a:endParaRPr lang="en-US" sz="2400" dirty="0">
              <a:solidFill>
                <a:srgbClr val="FF0000"/>
              </a:solidFill>
            </a:endParaRPr>
          </a:p>
          <a:p>
            <a:pPr marL="0" indent="0">
              <a:buNone/>
            </a:pPr>
            <a:endParaRPr lang="en-US" sz="2400" dirty="0" smtClean="0"/>
          </a:p>
        </p:txBody>
      </p:sp>
      <p:sp>
        <p:nvSpPr>
          <p:cNvPr id="17" name="Rectangle 16"/>
          <p:cNvSpPr/>
          <p:nvPr/>
        </p:nvSpPr>
        <p:spPr>
          <a:xfrm>
            <a:off x="1" y="26056"/>
            <a:ext cx="9058306" cy="707886"/>
          </a:xfrm>
          <a:prstGeom prst="rect">
            <a:avLst/>
          </a:prstGeom>
        </p:spPr>
        <p:txBody>
          <a:bodyPr wrap="square">
            <a:spAutoFit/>
          </a:bodyPr>
          <a:lstStyle/>
          <a:p>
            <a:pPr algn="ctr"/>
            <a:r>
              <a:rPr lang="en-US" sz="4000" u="sng" dirty="0" smtClean="0">
                <a:solidFill>
                  <a:srgbClr val="000000"/>
                </a:solidFill>
              </a:rPr>
              <a:t>Setup for Nonlinear Compton Scattering</a:t>
            </a:r>
          </a:p>
        </p:txBody>
      </p:sp>
      <p:pic>
        <p:nvPicPr>
          <p:cNvPr id="27" name="Content Placeholder 4" descr="Picture.png"/>
          <p:cNvPicPr>
            <a:picLocks noChangeAspect="1"/>
          </p:cNvPicPr>
          <p:nvPr/>
        </p:nvPicPr>
        <p:blipFill rotWithShape="1">
          <a:blip r:embed="rId4">
            <a:extLst>
              <a:ext uri="{28A0092B-C50C-407E-A947-70E740481C1C}">
                <a14:useLocalDpi xmlns:a14="http://schemas.microsoft.com/office/drawing/2010/main" val="0"/>
              </a:ext>
            </a:extLst>
          </a:blip>
          <a:srcRect t="3992" b="1219"/>
          <a:stretch/>
        </p:blipFill>
        <p:spPr>
          <a:xfrm>
            <a:off x="2206972" y="1848218"/>
            <a:ext cx="4645660" cy="3422412"/>
          </a:xfrm>
          <a:prstGeom prst="rect">
            <a:avLst/>
          </a:prstGeom>
        </p:spPr>
      </p:pic>
      <p:cxnSp>
        <p:nvCxnSpPr>
          <p:cNvPr id="29" name="Straight Connector 28"/>
          <p:cNvCxnSpPr/>
          <p:nvPr/>
        </p:nvCxnSpPr>
        <p:spPr>
          <a:xfrm>
            <a:off x="4814241" y="4977154"/>
            <a:ext cx="1782813" cy="1288"/>
          </a:xfrm>
          <a:prstGeom prst="line">
            <a:avLst/>
          </a:prstGeom>
          <a:ln>
            <a:solidFill>
              <a:srgbClr val="FF0000"/>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1604264833"/>
              </p:ext>
            </p:extLst>
          </p:nvPr>
        </p:nvGraphicFramePr>
        <p:xfrm>
          <a:off x="2202764" y="2568730"/>
          <a:ext cx="251079" cy="298232"/>
        </p:xfrm>
        <a:graphic>
          <a:graphicData uri="http://schemas.openxmlformats.org/presentationml/2006/ole">
            <mc:AlternateContent xmlns:mc="http://schemas.openxmlformats.org/markup-compatibility/2006">
              <mc:Choice xmlns:v="urn:schemas-microsoft-com:vml" Requires="v">
                <p:oleObj spid="_x0000_s661866" name="Equation" r:id="rId5" imgW="177800" imgH="203200" progId="Equation.DSMT4">
                  <p:embed/>
                </p:oleObj>
              </mc:Choice>
              <mc:Fallback>
                <p:oleObj name="Equation" r:id="rId5" imgW="177800" imgH="203200" progId="Equation.DSMT4">
                  <p:embed/>
                  <p:pic>
                    <p:nvPicPr>
                      <p:cNvPr id="0" name=""/>
                      <p:cNvPicPr/>
                      <p:nvPr/>
                    </p:nvPicPr>
                    <p:blipFill>
                      <a:blip r:embed="rId6"/>
                      <a:stretch>
                        <a:fillRect/>
                      </a:stretch>
                    </p:blipFill>
                    <p:spPr>
                      <a:xfrm>
                        <a:off x="2202764" y="2568730"/>
                        <a:ext cx="251079" cy="298232"/>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sp>
        <p:nvSpPr>
          <p:cNvPr id="2" name="Oval 1"/>
          <p:cNvSpPr/>
          <p:nvPr/>
        </p:nvSpPr>
        <p:spPr>
          <a:xfrm>
            <a:off x="3933507" y="4888538"/>
            <a:ext cx="157340" cy="16857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321917" y="3186665"/>
            <a:ext cx="157340" cy="16857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Box 20"/>
          <p:cNvSpPr txBox="1">
            <a:spLocks noChangeArrowheads="1"/>
          </p:cNvSpPr>
          <p:nvPr/>
        </p:nvSpPr>
        <p:spPr bwMode="auto">
          <a:xfrm>
            <a:off x="4364805" y="5387500"/>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smtClean="0">
                <a:solidFill>
                  <a:srgbClr val="0000FF"/>
                </a:solidFill>
                <a:latin typeface="Calibri"/>
                <a:ea typeface="宋体"/>
              </a:rPr>
              <a:t>[Zhao,  </a:t>
            </a:r>
            <a:r>
              <a:rPr lang="en-US" altLang="zh-CN" sz="1600" dirty="0" err="1" smtClean="0">
                <a:solidFill>
                  <a:srgbClr val="0000FF"/>
                </a:solidFill>
                <a:latin typeface="Calibri"/>
                <a:ea typeface="宋体"/>
              </a:rPr>
              <a:t>Ilderton</a:t>
            </a:r>
            <a:r>
              <a:rPr lang="en-US" altLang="zh-CN" sz="1600" dirty="0" smtClean="0">
                <a:solidFill>
                  <a:srgbClr val="0000FF"/>
                </a:solidFill>
                <a:latin typeface="Calibri"/>
                <a:ea typeface="宋体"/>
              </a:rPr>
              <a:t>, Maris, Vary, </a:t>
            </a:r>
            <a:r>
              <a:rPr lang="hu-HU" altLang="zh-CN" sz="1600" dirty="0" smtClean="0">
                <a:solidFill>
                  <a:srgbClr val="0000FF"/>
                </a:solidFill>
              </a:rPr>
              <a:t>PRD 88, 035205 (2013)</a:t>
            </a:r>
            <a:r>
              <a:rPr lang="en-US" altLang="zh-CN" sz="1600" dirty="0" smtClean="0">
                <a:solidFill>
                  <a:srgbClr val="0000FF"/>
                </a:solidFill>
                <a:latin typeface="Calibri"/>
                <a:ea typeface="宋体"/>
              </a:rPr>
              <a:t>]</a:t>
            </a:r>
            <a:endParaRPr lang="en-US" altLang="zh-CN" sz="1600" dirty="0">
              <a:solidFill>
                <a:srgbClr val="0000FF"/>
              </a:solidFill>
              <a:latin typeface="Calibri"/>
              <a:ea typeface="宋体"/>
            </a:endParaRPr>
          </a:p>
        </p:txBody>
      </p:sp>
    </p:spTree>
    <p:extLst>
      <p:ext uri="{BB962C8B-B14F-4D97-AF65-F5344CB8AC3E}">
        <p14:creationId xmlns:p14="http://schemas.microsoft.com/office/powerpoint/2010/main" val="131696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4.11244E-7 -4.02964E-6 L -0.0819 -0.11486 " pathEditMode="relative" rAng="0" ptsTypes="AA">
                                      <p:cBhvr>
                                        <p:cTn id="6" dur="2000" fill="hold"/>
                                        <p:tgtEl>
                                          <p:spTgt spid="29"/>
                                        </p:tgtEl>
                                        <p:attrNameLst>
                                          <p:attrName>ppt_x</p:attrName>
                                          <p:attrName>ppt_y</p:attrName>
                                        </p:attrNameLst>
                                      </p:cBhvr>
                                      <p:rCtr x="-4095" y="-5743"/>
                                    </p:animMotion>
                                  </p:childTnLst>
                                </p:cTn>
                              </p:par>
                              <p:par>
                                <p:cTn id="7" presetID="0" presetClass="path" presetSubtype="0" fill="hold" grpId="0" nodeType="withEffect">
                                  <p:stCondLst>
                                    <p:cond delay="0"/>
                                  </p:stCondLst>
                                  <p:childTnLst>
                                    <p:animMotion origin="layout" path="M 3.10082E-6 0.00092 L 3.10082E-6 -0.11395 " pathEditMode="relative" rAng="0" ptsTypes="AA">
                                      <p:cBhvr>
                                        <p:cTn id="8" dur="2000" fill="hold"/>
                                        <p:tgtEl>
                                          <p:spTgt spid="2"/>
                                        </p:tgtEl>
                                        <p:attrNameLst>
                                          <p:attrName>ppt_x</p:attrName>
                                          <p:attrName>ppt_y</p:attrName>
                                        </p:attrNameLst>
                                      </p:cBhvr>
                                      <p:rCtr x="0" y="-5743"/>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fill="hold" nodeType="clickEffect">
                                  <p:stCondLst>
                                    <p:cond delay="0"/>
                                  </p:stCondLst>
                                  <p:childTnLst>
                                    <p:animMotion origin="layout" path="M -0.0819 -0.11487 L -0.18271 -0.2522 " pathEditMode="relative" rAng="0" ptsTypes="AA">
                                      <p:cBhvr>
                                        <p:cTn id="12" dur="2000" fill="hold"/>
                                        <p:tgtEl>
                                          <p:spTgt spid="29"/>
                                        </p:tgtEl>
                                        <p:attrNameLst>
                                          <p:attrName>ppt_x</p:attrName>
                                          <p:attrName>ppt_y</p:attrName>
                                        </p:attrNameLst>
                                      </p:cBhvr>
                                      <p:rCtr x="-5049" y="-6878"/>
                                    </p:animMotion>
                                  </p:childTnLst>
                                </p:cTn>
                              </p:par>
                              <p:par>
                                <p:cTn id="13" presetID="0" presetClass="path" presetSubtype="0" fill="hold" grpId="1" nodeType="withEffect">
                                  <p:stCondLst>
                                    <p:cond delay="0"/>
                                  </p:stCondLst>
                                  <p:childTnLst>
                                    <p:animMotion origin="layout" path="M 3.10082E-6 -0.11395 C 0.00381 -0.15656 0.00781 -0.19871 0.0406 -0.24827 " pathEditMode="relative" rAng="0" ptsTypes="aA">
                                      <p:cBhvr>
                                        <p:cTn id="14" dur="2000" fill="hold"/>
                                        <p:tgtEl>
                                          <p:spTgt spid="2"/>
                                        </p:tgtEl>
                                        <p:attrNameLst>
                                          <p:attrName>ppt_x</p:attrName>
                                          <p:attrName>ppt_y</p:attrName>
                                        </p:attrNameLst>
                                      </p:cBhvr>
                                      <p:rCtr x="2030" y="-671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stCondLst>
                                    <p:cond delay="0"/>
                                  </p:stCondLst>
                                  <p:childTnLst>
                                    <p:animMotion origin="layout" path="M -0.18271 -0.25267 L -0.28353 -0.39671 " pathEditMode="relative" rAng="0" ptsTypes="AA">
                                      <p:cBhvr>
                                        <p:cTn id="18" dur="2300" fill="hold"/>
                                        <p:tgtEl>
                                          <p:spTgt spid="29"/>
                                        </p:tgtEl>
                                        <p:attrNameLst>
                                          <p:attrName>ppt_x</p:attrName>
                                          <p:attrName>ppt_y</p:attrName>
                                        </p:attrNameLst>
                                      </p:cBhvr>
                                      <p:rCtr x="-5049" y="-7202"/>
                                    </p:animMotion>
                                  </p:childTnLst>
                                </p:cTn>
                              </p:par>
                              <p:par>
                                <p:cTn id="19" presetID="0" presetClass="path" presetSubtype="0" fill="hold" grpId="2" nodeType="withEffect">
                                  <p:stCondLst>
                                    <p:cond delay="0"/>
                                  </p:stCondLst>
                                  <p:childTnLst>
                                    <p:animMotion origin="layout" path="M 0.04061 -0.24826 C 0.02811 -0.28323 0.01579 -0.3182 0.03939 -0.42705 " pathEditMode="relative" rAng="0" ptsTypes="aA">
                                      <p:cBhvr>
                                        <p:cTn id="20" dur="2800" fill="hold"/>
                                        <p:tgtEl>
                                          <p:spTgt spid="2"/>
                                        </p:tgtEl>
                                        <p:attrNameLst>
                                          <p:attrName>ppt_x</p:attrName>
                                          <p:attrName>ppt_y</p:attrName>
                                        </p:attrNameLst>
                                      </p:cBhvr>
                                      <p:rCtr x="-1249" y="-8939"/>
                                    </p:animMotion>
                                  </p:childTnLst>
                                </p:cTn>
                              </p:par>
                              <p:par>
                                <p:cTn id="21" presetID="1"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0" presetClass="path" presetSubtype="0" fill="hold" grpId="0" nodeType="withEffect">
                                  <p:stCondLst>
                                    <p:cond delay="0"/>
                                  </p:stCondLst>
                                  <p:childTnLst>
                                    <p:animMotion origin="layout" path="M -1.83585E-6 3.70542E-7 L 0.09579 -0.12622 " pathEditMode="relative" rAng="0" ptsTypes="AA">
                                      <p:cBhvr>
                                        <p:cTn id="24" dur="2000" fill="hold"/>
                                        <p:tgtEl>
                                          <p:spTgt spid="11"/>
                                        </p:tgtEl>
                                        <p:attrNameLst>
                                          <p:attrName>ppt_x</p:attrName>
                                          <p:attrName>ppt_y</p:attrName>
                                        </p:attrNameLst>
                                      </p:cBhvr>
                                      <p:rCtr x="4789" y="-63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277"/>
            <a:ext cx="8229600" cy="1143000"/>
          </a:xfrm>
        </p:spPr>
        <p:txBody>
          <a:bodyPr/>
          <a:lstStyle/>
          <a:p>
            <a:r>
              <a:rPr lang="en-US" u="sng" dirty="0" smtClean="0"/>
              <a:t>Ab initio Shell Model vs BLFQ</a:t>
            </a:r>
            <a:endParaRPr lang="en-US" u="sng" dirty="0"/>
          </a:p>
        </p:txBody>
      </p:sp>
      <p:sp>
        <p:nvSpPr>
          <p:cNvPr id="3" name="Content Placeholder 2"/>
          <p:cNvSpPr>
            <a:spLocks noGrp="1"/>
          </p:cNvSpPr>
          <p:nvPr>
            <p:ph idx="1"/>
          </p:nvPr>
        </p:nvSpPr>
        <p:spPr>
          <a:xfrm>
            <a:off x="133317" y="1409231"/>
            <a:ext cx="4428027" cy="5312244"/>
          </a:xfrm>
        </p:spPr>
        <p:txBody>
          <a:bodyPr>
            <a:normAutofit/>
          </a:bodyPr>
          <a:lstStyle/>
          <a:p>
            <a:r>
              <a:rPr lang="en-US" sz="2400" dirty="0"/>
              <a:t>Hamiltonian formalism</a:t>
            </a:r>
          </a:p>
          <a:p>
            <a:r>
              <a:rPr lang="en-US" sz="2400" dirty="0" smtClean="0"/>
              <a:t>Low-energy Nuclear Physics</a:t>
            </a:r>
          </a:p>
          <a:p>
            <a:r>
              <a:rPr lang="en-US" sz="2400" dirty="0" smtClean="0"/>
              <a:t>Quantum mechanics</a:t>
            </a:r>
          </a:p>
          <a:p>
            <a:r>
              <a:rPr lang="en-US" sz="2400" dirty="0" smtClean="0"/>
              <a:t>Nucleon degrees of freedom</a:t>
            </a:r>
          </a:p>
          <a:p>
            <a:r>
              <a:rPr lang="en-US" sz="2400" dirty="0" smtClean="0"/>
              <a:t>Nonrelativistic system</a:t>
            </a:r>
          </a:p>
          <a:p>
            <a:r>
              <a:rPr lang="en-US" sz="2400" dirty="0" smtClean="0"/>
              <a:t>Particle number is conserved</a:t>
            </a:r>
          </a:p>
          <a:p>
            <a:pPr>
              <a:lnSpc>
                <a:spcPct val="227000"/>
              </a:lnSpc>
            </a:pPr>
            <a:r>
              <a:rPr lang="en-US" sz="2400" dirty="0" smtClean="0"/>
              <a:t>Renormalization is tractable</a:t>
            </a:r>
          </a:p>
          <a:p>
            <a:pPr>
              <a:lnSpc>
                <a:spcPct val="250000"/>
              </a:lnSpc>
              <a:spcBef>
                <a:spcPts val="0"/>
              </a:spcBef>
            </a:pPr>
            <a:r>
              <a:rPr lang="en-US" sz="2400" dirty="0" smtClean="0"/>
              <a:t>Galilean boost invariant</a:t>
            </a:r>
          </a:p>
          <a:p>
            <a:pPr>
              <a:spcBef>
                <a:spcPts val="0"/>
              </a:spcBef>
            </a:pPr>
            <a:r>
              <a:rPr lang="en-US" sz="2400" dirty="0" smtClean="0"/>
              <a:t>Effective Hamiltonian: complicated </a:t>
            </a:r>
          </a:p>
          <a:p>
            <a:endParaRPr lang="en-US" sz="2400" dirty="0"/>
          </a:p>
          <a:p>
            <a:endParaRPr lang="en-US" sz="2400" dirty="0" smtClean="0"/>
          </a:p>
          <a:p>
            <a:endParaRPr lang="en-US" sz="2400" dirty="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cxnSp>
        <p:nvCxnSpPr>
          <p:cNvPr id="5" name="Straight Connector 4"/>
          <p:cNvCxnSpPr/>
          <p:nvPr/>
        </p:nvCxnSpPr>
        <p:spPr>
          <a:xfrm>
            <a:off x="4438682" y="1417638"/>
            <a:ext cx="0" cy="5146407"/>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 name="Content Placeholder 2"/>
          <p:cNvSpPr txBox="1">
            <a:spLocks/>
          </p:cNvSpPr>
          <p:nvPr/>
        </p:nvSpPr>
        <p:spPr>
          <a:xfrm>
            <a:off x="4694663" y="1417638"/>
            <a:ext cx="4449337" cy="51464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Hamiltonian formalism</a:t>
            </a:r>
          </a:p>
          <a:p>
            <a:r>
              <a:rPr lang="en-US" sz="2400" dirty="0" smtClean="0"/>
              <a:t>Hadron Physics</a:t>
            </a:r>
          </a:p>
          <a:p>
            <a:r>
              <a:rPr lang="en-US" sz="2400" dirty="0" smtClean="0"/>
              <a:t>Quantum field theory</a:t>
            </a:r>
          </a:p>
          <a:p>
            <a:r>
              <a:rPr lang="en-US" sz="2400" dirty="0" smtClean="0"/>
              <a:t>Parton degrees of freedom</a:t>
            </a:r>
          </a:p>
          <a:p>
            <a:r>
              <a:rPr lang="en-US" sz="2400" dirty="0" smtClean="0"/>
              <a:t>Relativistic system</a:t>
            </a:r>
          </a:p>
          <a:p>
            <a:r>
              <a:rPr lang="en-US" sz="2400" dirty="0"/>
              <a:t>Particle number is </a:t>
            </a:r>
            <a:r>
              <a:rPr lang="en-US" sz="2400" dirty="0" smtClean="0"/>
              <a:t>not conserved: multi-</a:t>
            </a:r>
            <a:r>
              <a:rPr lang="en-US" sz="2400" dirty="0" err="1" smtClean="0"/>
              <a:t>Fock</a:t>
            </a:r>
            <a:r>
              <a:rPr lang="en-US" sz="2400" dirty="0" smtClean="0"/>
              <a:t> sectors</a:t>
            </a:r>
            <a:endParaRPr lang="en-US" sz="2400" dirty="0"/>
          </a:p>
          <a:p>
            <a:r>
              <a:rPr lang="en-US" sz="2400" dirty="0"/>
              <a:t>Renormalization is </a:t>
            </a:r>
            <a:r>
              <a:rPr lang="en-US" sz="2400" dirty="0" smtClean="0"/>
              <a:t>difficult: divergences beset</a:t>
            </a:r>
            <a:endParaRPr lang="en-US" sz="2400" dirty="0"/>
          </a:p>
          <a:p>
            <a:r>
              <a:rPr lang="en-US" sz="2400" dirty="0" smtClean="0"/>
              <a:t>Lorentz boost invariant</a:t>
            </a:r>
          </a:p>
          <a:p>
            <a:r>
              <a:rPr lang="en-US" sz="2400" dirty="0" smtClean="0"/>
              <a:t>Gauge theory: gauge symmetry</a:t>
            </a:r>
          </a:p>
          <a:p>
            <a:r>
              <a:rPr lang="en-US" sz="2400" dirty="0" smtClean="0"/>
              <a:t>Fundamental Hamiltonian</a:t>
            </a:r>
          </a:p>
          <a:p>
            <a:endParaRPr lang="en-US" sz="2400" dirty="0"/>
          </a:p>
        </p:txBody>
      </p:sp>
    </p:spTree>
    <p:extLst>
      <p:ext uri="{BB962C8B-B14F-4D97-AF65-F5344CB8AC3E}">
        <p14:creationId xmlns:p14="http://schemas.microsoft.com/office/powerpoint/2010/main" val="7334639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4" descr="Picture.png"/>
          <p:cNvPicPr>
            <a:picLocks noChangeAspect="1"/>
          </p:cNvPicPr>
          <p:nvPr/>
        </p:nvPicPr>
        <p:blipFill rotWithShape="1">
          <a:blip r:embed="rId4">
            <a:extLst>
              <a:ext uri="{28A0092B-C50C-407E-A947-70E740481C1C}">
                <a14:useLocalDpi xmlns:a14="http://schemas.microsoft.com/office/drawing/2010/main" val="0"/>
              </a:ext>
            </a:extLst>
          </a:blip>
          <a:srcRect t="3992" b="1219"/>
          <a:stretch/>
        </p:blipFill>
        <p:spPr>
          <a:xfrm>
            <a:off x="2206972" y="1848218"/>
            <a:ext cx="4645660" cy="3422412"/>
          </a:xfrm>
          <a:prstGeom prst="rect">
            <a:avLst/>
          </a:prstGeom>
        </p:spPr>
      </p:pic>
      <p:sp>
        <p:nvSpPr>
          <p:cNvPr id="4" name="Parallelogram 3"/>
          <p:cNvSpPr/>
          <p:nvPr/>
        </p:nvSpPr>
        <p:spPr>
          <a:xfrm flipH="1">
            <a:off x="2146571" y="2270079"/>
            <a:ext cx="4439244" cy="2685887"/>
          </a:xfrm>
          <a:prstGeom prst="parallelogram">
            <a:avLst>
              <a:gd name="adj" fmla="val 96149"/>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143000"/>
            <a:ext cx="8686800" cy="5503333"/>
          </a:xfrm>
        </p:spPr>
        <p:txBody>
          <a:bodyPr>
            <a:noAutofit/>
          </a:bodyPr>
          <a:lstStyle/>
          <a:p>
            <a:pPr>
              <a:lnSpc>
                <a:spcPct val="150000"/>
              </a:lnSpc>
            </a:pPr>
            <a:r>
              <a:rPr lang="en-US" altLang="zh-CN" sz="2400" dirty="0" smtClean="0"/>
              <a:t>Space-time structure</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pPr marL="0" indent="0">
              <a:buNone/>
            </a:pPr>
            <a:endParaRPr lang="en-US" sz="2400" dirty="0" smtClean="0"/>
          </a:p>
          <a:p>
            <a:pPr marL="285750" indent="-285750">
              <a:lnSpc>
                <a:spcPct val="150000"/>
              </a:lnSpc>
            </a:pPr>
            <a:endParaRPr lang="en-US" sz="2400" dirty="0" smtClean="0"/>
          </a:p>
          <a:p>
            <a:pPr marL="285750" indent="-285750">
              <a:lnSpc>
                <a:spcPct val="150000"/>
              </a:lnSpc>
            </a:pPr>
            <a:r>
              <a:rPr lang="en-US" sz="2400" dirty="0" smtClean="0"/>
              <a:t>Two </a:t>
            </a:r>
            <a:r>
              <a:rPr lang="en-US" sz="2400" dirty="0"/>
              <a:t>effects: </a:t>
            </a:r>
            <a:r>
              <a:rPr lang="en-US" sz="2400" dirty="0" smtClean="0">
                <a:solidFill>
                  <a:srgbClr val="FF0000"/>
                </a:solidFill>
              </a:rPr>
              <a:t>acceleration</a:t>
            </a:r>
            <a:r>
              <a:rPr lang="en-US" sz="2400" dirty="0" smtClean="0">
                <a:solidFill>
                  <a:srgbClr val="0000FF"/>
                </a:solidFill>
              </a:rPr>
              <a:t> </a:t>
            </a:r>
            <a:r>
              <a:rPr lang="en-US" sz="2400" dirty="0"/>
              <a:t>and </a:t>
            </a:r>
            <a:r>
              <a:rPr lang="en-US" sz="2400" dirty="0" smtClean="0">
                <a:solidFill>
                  <a:srgbClr val="FF0000"/>
                </a:solidFill>
              </a:rPr>
              <a:t>radiation</a:t>
            </a:r>
            <a:endParaRPr lang="en-US" sz="2400" dirty="0">
              <a:solidFill>
                <a:srgbClr val="FF0000"/>
              </a:solidFill>
            </a:endParaRPr>
          </a:p>
          <a:p>
            <a:pPr marL="0" indent="0">
              <a:buNone/>
            </a:pPr>
            <a:endParaRPr lang="en-US" sz="2400" dirty="0" smtClean="0"/>
          </a:p>
        </p:txBody>
      </p:sp>
      <p:sp>
        <p:nvSpPr>
          <p:cNvPr id="17" name="Rectangle 16"/>
          <p:cNvSpPr/>
          <p:nvPr/>
        </p:nvSpPr>
        <p:spPr>
          <a:xfrm>
            <a:off x="1" y="26056"/>
            <a:ext cx="9058306" cy="707886"/>
          </a:xfrm>
          <a:prstGeom prst="rect">
            <a:avLst/>
          </a:prstGeom>
        </p:spPr>
        <p:txBody>
          <a:bodyPr wrap="square">
            <a:spAutoFit/>
          </a:bodyPr>
          <a:lstStyle/>
          <a:p>
            <a:pPr algn="ctr"/>
            <a:r>
              <a:rPr lang="en-US" sz="4000" u="sng" dirty="0" smtClean="0">
                <a:solidFill>
                  <a:srgbClr val="000000"/>
                </a:solidFill>
              </a:rPr>
              <a:t>Setup for Nonlinear Compton Scattering</a:t>
            </a:r>
          </a:p>
        </p:txBody>
      </p:sp>
      <p:cxnSp>
        <p:nvCxnSpPr>
          <p:cNvPr id="29" name="Straight Connector 28"/>
          <p:cNvCxnSpPr/>
          <p:nvPr/>
        </p:nvCxnSpPr>
        <p:spPr>
          <a:xfrm>
            <a:off x="4814241" y="4977154"/>
            <a:ext cx="1772853" cy="11662"/>
          </a:xfrm>
          <a:prstGeom prst="line">
            <a:avLst/>
          </a:prstGeom>
          <a:ln>
            <a:solidFill>
              <a:srgbClr val="FF0000"/>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2734764327"/>
              </p:ext>
            </p:extLst>
          </p:nvPr>
        </p:nvGraphicFramePr>
        <p:xfrm>
          <a:off x="2202764" y="2568730"/>
          <a:ext cx="251079" cy="298232"/>
        </p:xfrm>
        <a:graphic>
          <a:graphicData uri="http://schemas.openxmlformats.org/presentationml/2006/ole">
            <mc:AlternateContent xmlns:mc="http://schemas.openxmlformats.org/markup-compatibility/2006">
              <mc:Choice xmlns:v="urn:schemas-microsoft-com:vml" Requires="v">
                <p:oleObj spid="_x0000_s662890" name="Equation" r:id="rId5" imgW="177800" imgH="203200" progId="Equation.DSMT4">
                  <p:embed/>
                </p:oleObj>
              </mc:Choice>
              <mc:Fallback>
                <p:oleObj name="Equation" r:id="rId5" imgW="177800" imgH="203200" progId="Equation.DSMT4">
                  <p:embed/>
                  <p:pic>
                    <p:nvPicPr>
                      <p:cNvPr id="0" name=""/>
                      <p:cNvPicPr/>
                      <p:nvPr/>
                    </p:nvPicPr>
                    <p:blipFill>
                      <a:blip r:embed="rId6"/>
                      <a:stretch>
                        <a:fillRect/>
                      </a:stretch>
                    </p:blipFill>
                    <p:spPr>
                      <a:xfrm>
                        <a:off x="2202764" y="2568730"/>
                        <a:ext cx="251079" cy="298232"/>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cxnSp>
        <p:nvCxnSpPr>
          <p:cNvPr id="8" name="Straight Connector 7"/>
          <p:cNvCxnSpPr/>
          <p:nvPr/>
        </p:nvCxnSpPr>
        <p:spPr>
          <a:xfrm>
            <a:off x="2222194" y="2251880"/>
            <a:ext cx="1772853" cy="11662"/>
          </a:xfrm>
          <a:prstGeom prst="line">
            <a:avLst/>
          </a:prstGeom>
          <a:ln>
            <a:solidFill>
              <a:srgbClr val="FF0000"/>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5338331" y="3112930"/>
            <a:ext cx="2034185" cy="460759"/>
            <a:chOff x="5338331" y="3112930"/>
            <a:chExt cx="2034185" cy="460759"/>
          </a:xfrm>
        </p:grpSpPr>
        <p:sp>
          <p:nvSpPr>
            <p:cNvPr id="11" name="TextBox 10"/>
            <p:cNvSpPr txBox="1"/>
            <p:nvPr/>
          </p:nvSpPr>
          <p:spPr>
            <a:xfrm>
              <a:off x="5518149" y="3135407"/>
              <a:ext cx="1719505" cy="369332"/>
            </a:xfrm>
            <a:prstGeom prst="rect">
              <a:avLst/>
            </a:prstGeom>
            <a:noFill/>
          </p:spPr>
          <p:txBody>
            <a:bodyPr wrap="square" rtlCol="0">
              <a:spAutoFit/>
            </a:bodyPr>
            <a:lstStyle/>
            <a:p>
              <a:r>
                <a:rPr lang="en-US" altLang="zh-CN" dirty="0" smtClean="0">
                  <a:solidFill>
                    <a:srgbClr val="FF0000"/>
                  </a:solidFill>
                </a:rPr>
                <a:t>Laser trajectory</a:t>
              </a:r>
              <a:endParaRPr lang="en-US" dirty="0">
                <a:solidFill>
                  <a:srgbClr val="FF0000"/>
                </a:solidFill>
              </a:endParaRPr>
            </a:p>
          </p:txBody>
        </p:sp>
        <p:sp>
          <p:nvSpPr>
            <p:cNvPr id="12" name="Oval Callout 11"/>
            <p:cNvSpPr/>
            <p:nvPr/>
          </p:nvSpPr>
          <p:spPr>
            <a:xfrm>
              <a:off x="5338331" y="3112930"/>
              <a:ext cx="2034185" cy="460759"/>
            </a:xfrm>
            <a:prstGeom prst="wedgeEllipseCallout">
              <a:avLst>
                <a:gd name="adj1" fmla="val -52152"/>
                <a:gd name="adj2" fmla="val 75224"/>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Oval 13"/>
          <p:cNvSpPr/>
          <p:nvPr/>
        </p:nvSpPr>
        <p:spPr>
          <a:xfrm>
            <a:off x="4293887" y="1954673"/>
            <a:ext cx="157340" cy="16857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198528" y="2319854"/>
            <a:ext cx="157340" cy="16857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20"/>
          <p:cNvSpPr txBox="1">
            <a:spLocks noChangeArrowheads="1"/>
          </p:cNvSpPr>
          <p:nvPr/>
        </p:nvSpPr>
        <p:spPr bwMode="auto">
          <a:xfrm>
            <a:off x="3411904" y="6211920"/>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smtClean="0">
                <a:solidFill>
                  <a:srgbClr val="0000FF"/>
                </a:solidFill>
                <a:latin typeface="Calibri"/>
                <a:ea typeface="宋体"/>
              </a:rPr>
              <a:t>[Zhao,  </a:t>
            </a:r>
            <a:r>
              <a:rPr lang="en-US" altLang="zh-CN" sz="1600" dirty="0" err="1" smtClean="0">
                <a:solidFill>
                  <a:srgbClr val="0000FF"/>
                </a:solidFill>
                <a:latin typeface="Calibri"/>
                <a:ea typeface="宋体"/>
              </a:rPr>
              <a:t>Ilderton</a:t>
            </a:r>
            <a:r>
              <a:rPr lang="en-US" altLang="zh-CN" sz="1600" dirty="0" smtClean="0">
                <a:solidFill>
                  <a:srgbClr val="0000FF"/>
                </a:solidFill>
                <a:latin typeface="Calibri"/>
                <a:ea typeface="宋体"/>
              </a:rPr>
              <a:t>, Maris, Vary, </a:t>
            </a:r>
            <a:r>
              <a:rPr lang="hu-HU" altLang="zh-CN" sz="1600" dirty="0" smtClean="0">
                <a:solidFill>
                  <a:srgbClr val="0000FF"/>
                </a:solidFill>
              </a:rPr>
              <a:t>PRD 88, 035205 (2013)</a:t>
            </a:r>
            <a:r>
              <a:rPr lang="en-US" altLang="zh-CN" sz="1600" dirty="0" smtClean="0">
                <a:solidFill>
                  <a:srgbClr val="0000FF"/>
                </a:solidFill>
                <a:latin typeface="Calibri"/>
                <a:ea typeface="宋体"/>
              </a:rPr>
              <a:t>]</a:t>
            </a:r>
            <a:endParaRPr lang="en-US" altLang="zh-CN" sz="1600" dirty="0">
              <a:solidFill>
                <a:srgbClr val="0000FF"/>
              </a:solidFill>
              <a:latin typeface="Calibri"/>
              <a:ea typeface="宋体"/>
            </a:endParaRPr>
          </a:p>
        </p:txBody>
      </p:sp>
    </p:spTree>
    <p:extLst>
      <p:ext uri="{BB962C8B-B14F-4D97-AF65-F5344CB8AC3E}">
        <p14:creationId xmlns:p14="http://schemas.microsoft.com/office/powerpoint/2010/main" val="377337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u="sng" dirty="0" smtClean="0"/>
                  <a:t>Test Case in </a:t>
                </a:r>
                <a14:m>
                  <m:oMath xmlns:m="http://schemas.openxmlformats.org/officeDocument/2006/math">
                    <m:r>
                      <a:rPr lang="en-US" b="0" i="0" u="sng" smtClean="0">
                        <a:latin typeface="Cambria Math" charset="0"/>
                      </a:rPr>
                      <m:t>|</m:t>
                    </m:r>
                    <m:d>
                      <m:dPr>
                        <m:begChr m:val=""/>
                        <m:endChr m:val="⟩"/>
                        <m:ctrlPr>
                          <a:rPr lang="en-US" i="1" u="sng" smtClean="0">
                            <a:latin typeface="Cambria Math" charset="0"/>
                          </a:rPr>
                        </m:ctrlPr>
                      </m:dPr>
                      <m:e>
                        <m:r>
                          <a:rPr lang="en-US" b="0" i="1" u="sng" smtClean="0">
                            <a:latin typeface="Cambria Math" charset="0"/>
                          </a:rPr>
                          <m:t>𝑒</m:t>
                        </m:r>
                      </m:e>
                    </m:d>
                  </m:oMath>
                </a14:m>
                <a:r>
                  <a:rPr lang="en-US" u="sng" dirty="0" smtClean="0"/>
                  <a:t> Sector</a:t>
                </a:r>
                <a:endParaRPr lang="en-US" u="sng"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85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pic>
        <p:nvPicPr>
          <p:cNvPr id="10" name="Picture 9"/>
          <p:cNvPicPr>
            <a:picLocks noChangeAspect="1"/>
          </p:cNvPicPr>
          <p:nvPr/>
        </p:nvPicPr>
        <p:blipFill>
          <a:blip r:embed="rId3"/>
          <a:stretch>
            <a:fillRect/>
          </a:stretch>
        </p:blipFill>
        <p:spPr>
          <a:xfrm>
            <a:off x="2786514" y="2336860"/>
            <a:ext cx="3570972" cy="3567376"/>
          </a:xfrm>
          <a:prstGeom prst="rect">
            <a:avLst/>
          </a:prstGeom>
        </p:spPr>
      </p:pic>
      <p:sp>
        <p:nvSpPr>
          <p:cNvPr id="13" name="TextBox 12"/>
          <p:cNvSpPr txBox="1"/>
          <p:nvPr/>
        </p:nvSpPr>
        <p:spPr>
          <a:xfrm>
            <a:off x="749246" y="1902618"/>
            <a:ext cx="2962799" cy="369332"/>
          </a:xfrm>
          <a:prstGeom prst="rect">
            <a:avLst/>
          </a:prstGeom>
          <a:noFill/>
        </p:spPr>
        <p:txBody>
          <a:bodyPr wrap="none" rtlCol="0">
            <a:spAutoFit/>
          </a:bodyPr>
          <a:lstStyle/>
          <a:p>
            <a:r>
              <a:rPr lang="en-US" dirty="0" smtClean="0"/>
              <a:t>Test background field profile: </a:t>
            </a:r>
            <a:endParaRPr lang="en-US" dirty="0"/>
          </a:p>
        </p:txBody>
      </p:sp>
      <p:pic>
        <p:nvPicPr>
          <p:cNvPr id="9" name="Picture 8"/>
          <p:cNvPicPr>
            <a:picLocks noChangeAspect="1"/>
          </p:cNvPicPr>
          <p:nvPr/>
        </p:nvPicPr>
        <p:blipFill>
          <a:blip r:embed="rId4"/>
          <a:stretch>
            <a:fillRect/>
          </a:stretch>
        </p:blipFill>
        <p:spPr>
          <a:xfrm>
            <a:off x="3712045" y="1870163"/>
            <a:ext cx="2846699" cy="434242"/>
          </a:xfrm>
          <a:prstGeom prst="rect">
            <a:avLst/>
          </a:prstGeom>
        </p:spPr>
      </p:pic>
      <p:sp>
        <p:nvSpPr>
          <p:cNvPr id="14" name="TextBox 13"/>
          <p:cNvSpPr txBox="1"/>
          <p:nvPr/>
        </p:nvSpPr>
        <p:spPr>
          <a:xfrm>
            <a:off x="4312118" y="6391175"/>
            <a:ext cx="2494978" cy="369332"/>
          </a:xfrm>
          <a:prstGeom prst="rect">
            <a:avLst/>
          </a:prstGeom>
          <a:noFill/>
        </p:spPr>
        <p:txBody>
          <a:bodyPr wrap="none" rtlCol="0">
            <a:spAutoFit/>
          </a:bodyPr>
          <a:lstStyle/>
          <a:p>
            <a:r>
              <a:rPr lang="en-US" dirty="0" smtClean="0">
                <a:solidFill>
                  <a:srgbClr val="0000FF"/>
                </a:solidFill>
              </a:rPr>
              <a:t>[Hu et al, in preparation]</a:t>
            </a:r>
            <a:endParaRPr lang="en-US" dirty="0">
              <a:solidFill>
                <a:srgbClr val="0000FF"/>
              </a:solidFill>
            </a:endParaRPr>
          </a:p>
        </p:txBody>
      </p:sp>
    </p:spTree>
    <p:extLst>
      <p:ext uri="{BB962C8B-B14F-4D97-AF65-F5344CB8AC3E}">
        <p14:creationId xmlns:p14="http://schemas.microsoft.com/office/powerpoint/2010/main" val="17132351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u="sng" dirty="0" smtClean="0"/>
                  <a:t>Test Case in </a:t>
                </a:r>
                <a14:m>
                  <m:oMath xmlns:m="http://schemas.openxmlformats.org/officeDocument/2006/math">
                    <m:r>
                      <a:rPr lang="en-US" b="0" i="0" u="sng" smtClean="0">
                        <a:latin typeface="Cambria Math" charset="0"/>
                      </a:rPr>
                      <m:t>|</m:t>
                    </m:r>
                    <m:d>
                      <m:dPr>
                        <m:begChr m:val=""/>
                        <m:endChr m:val="⟩"/>
                        <m:ctrlPr>
                          <a:rPr lang="en-US" i="1" u="sng" smtClean="0">
                            <a:latin typeface="Cambria Math" charset="0"/>
                          </a:rPr>
                        </m:ctrlPr>
                      </m:dPr>
                      <m:e>
                        <m:r>
                          <a:rPr lang="en-US" b="0" i="1" u="sng" smtClean="0">
                            <a:latin typeface="Cambria Math" charset="0"/>
                          </a:rPr>
                          <m:t>𝑒</m:t>
                        </m:r>
                      </m:e>
                    </m:d>
                  </m:oMath>
                </a14:m>
                <a:r>
                  <a:rPr lang="en-US" u="sng" dirty="0" smtClean="0"/>
                  <a:t> Sector</a:t>
                </a:r>
                <a:endParaRPr lang="en-US" u="sng"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85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sp>
        <p:nvSpPr>
          <p:cNvPr id="14" name="TextBox 13"/>
          <p:cNvSpPr txBox="1"/>
          <p:nvPr/>
        </p:nvSpPr>
        <p:spPr>
          <a:xfrm>
            <a:off x="6436827" y="1572213"/>
            <a:ext cx="2494978" cy="369332"/>
          </a:xfrm>
          <a:prstGeom prst="rect">
            <a:avLst/>
          </a:prstGeom>
          <a:noFill/>
        </p:spPr>
        <p:txBody>
          <a:bodyPr wrap="none" rtlCol="0">
            <a:spAutoFit/>
          </a:bodyPr>
          <a:lstStyle/>
          <a:p>
            <a:r>
              <a:rPr lang="en-US" dirty="0" smtClean="0">
                <a:solidFill>
                  <a:srgbClr val="0000FF"/>
                </a:solidFill>
              </a:rPr>
              <a:t>[Hu et al, in preparation]</a:t>
            </a:r>
            <a:endParaRPr lang="en-US" dirty="0">
              <a:solidFill>
                <a:srgbClr val="0000FF"/>
              </a:solidFill>
            </a:endParaRPr>
          </a:p>
        </p:txBody>
      </p:sp>
      <p:pic>
        <p:nvPicPr>
          <p:cNvPr id="12" name="Picture 11"/>
          <p:cNvPicPr>
            <a:picLocks noChangeAspect="1"/>
          </p:cNvPicPr>
          <p:nvPr/>
        </p:nvPicPr>
        <p:blipFill>
          <a:blip r:embed="rId3"/>
          <a:stretch>
            <a:fillRect/>
          </a:stretch>
        </p:blipFill>
        <p:spPr>
          <a:xfrm>
            <a:off x="6436827" y="4910683"/>
            <a:ext cx="1878170" cy="1523405"/>
          </a:xfrm>
          <a:prstGeom prst="rect">
            <a:avLst/>
          </a:prstGeom>
        </p:spPr>
      </p:pic>
      <p:pic>
        <p:nvPicPr>
          <p:cNvPr id="15" name="Picture 14"/>
          <p:cNvPicPr>
            <a:picLocks noChangeAspect="1"/>
          </p:cNvPicPr>
          <p:nvPr/>
        </p:nvPicPr>
        <p:blipFill>
          <a:blip r:embed="rId4"/>
          <a:stretch>
            <a:fillRect/>
          </a:stretch>
        </p:blipFill>
        <p:spPr>
          <a:xfrm>
            <a:off x="3744025" y="4790681"/>
            <a:ext cx="2026118" cy="1643407"/>
          </a:xfrm>
          <a:prstGeom prst="rect">
            <a:avLst/>
          </a:prstGeom>
        </p:spPr>
      </p:pic>
      <p:pic>
        <p:nvPicPr>
          <p:cNvPr id="5" name="Picture 4"/>
          <p:cNvPicPr>
            <a:picLocks noChangeAspect="1"/>
          </p:cNvPicPr>
          <p:nvPr/>
        </p:nvPicPr>
        <p:blipFill>
          <a:blip r:embed="rId5"/>
          <a:stretch>
            <a:fillRect/>
          </a:stretch>
        </p:blipFill>
        <p:spPr>
          <a:xfrm>
            <a:off x="3744025" y="1889531"/>
            <a:ext cx="2002434" cy="1624196"/>
          </a:xfrm>
          <a:prstGeom prst="rect">
            <a:avLst/>
          </a:prstGeom>
        </p:spPr>
      </p:pic>
      <p:pic>
        <p:nvPicPr>
          <p:cNvPr id="16" name="Picture 15"/>
          <p:cNvPicPr>
            <a:picLocks noChangeAspect="1"/>
          </p:cNvPicPr>
          <p:nvPr/>
        </p:nvPicPr>
        <p:blipFill>
          <a:blip r:embed="rId6"/>
          <a:stretch>
            <a:fillRect/>
          </a:stretch>
        </p:blipFill>
        <p:spPr>
          <a:xfrm>
            <a:off x="1097276" y="4927142"/>
            <a:ext cx="1940714" cy="1574136"/>
          </a:xfrm>
          <a:prstGeom prst="rect">
            <a:avLst/>
          </a:prstGeom>
        </p:spPr>
      </p:pic>
      <p:pic>
        <p:nvPicPr>
          <p:cNvPr id="17" name="Picture 16"/>
          <p:cNvPicPr>
            <a:picLocks noChangeAspect="1"/>
          </p:cNvPicPr>
          <p:nvPr/>
        </p:nvPicPr>
        <p:blipFill>
          <a:blip r:embed="rId7"/>
          <a:stretch>
            <a:fillRect/>
          </a:stretch>
        </p:blipFill>
        <p:spPr>
          <a:xfrm>
            <a:off x="1097277" y="3529341"/>
            <a:ext cx="2051723" cy="1629980"/>
          </a:xfrm>
          <a:prstGeom prst="rect">
            <a:avLst/>
          </a:prstGeom>
        </p:spPr>
      </p:pic>
      <p:pic>
        <p:nvPicPr>
          <p:cNvPr id="7" name="Picture 6"/>
          <p:cNvPicPr>
            <a:picLocks noChangeAspect="1"/>
          </p:cNvPicPr>
          <p:nvPr/>
        </p:nvPicPr>
        <p:blipFill>
          <a:blip r:embed="rId8"/>
          <a:stretch>
            <a:fillRect/>
          </a:stretch>
        </p:blipFill>
        <p:spPr>
          <a:xfrm>
            <a:off x="3857219" y="3607384"/>
            <a:ext cx="1776046" cy="1440571"/>
          </a:xfrm>
          <a:prstGeom prst="rect">
            <a:avLst/>
          </a:prstGeom>
        </p:spPr>
      </p:pic>
      <p:pic>
        <p:nvPicPr>
          <p:cNvPr id="3" name="Picture 2"/>
          <p:cNvPicPr>
            <a:picLocks noChangeAspect="1"/>
          </p:cNvPicPr>
          <p:nvPr/>
        </p:nvPicPr>
        <p:blipFill>
          <a:blip r:embed="rId9"/>
          <a:stretch>
            <a:fillRect/>
          </a:stretch>
        </p:blipFill>
        <p:spPr>
          <a:xfrm>
            <a:off x="1097278" y="2020543"/>
            <a:ext cx="1956379" cy="1586841"/>
          </a:xfrm>
          <a:prstGeom prst="rect">
            <a:avLst/>
          </a:prstGeom>
        </p:spPr>
      </p:pic>
      <p:sp>
        <p:nvSpPr>
          <p:cNvPr id="13" name="TextBox 12"/>
          <p:cNvSpPr txBox="1"/>
          <p:nvPr/>
        </p:nvSpPr>
        <p:spPr>
          <a:xfrm>
            <a:off x="749246" y="1902618"/>
            <a:ext cx="3032625" cy="369332"/>
          </a:xfrm>
          <a:prstGeom prst="rect">
            <a:avLst/>
          </a:prstGeom>
          <a:noFill/>
        </p:spPr>
        <p:txBody>
          <a:bodyPr wrap="none" rtlCol="0">
            <a:spAutoFit/>
          </a:bodyPr>
          <a:lstStyle/>
          <a:p>
            <a:r>
              <a:rPr lang="en-US" dirty="0" err="1" smtClean="0"/>
              <a:t>tBLFQ</a:t>
            </a:r>
            <a:r>
              <a:rPr lang="en-US" dirty="0" smtClean="0"/>
              <a:t> basis states at </a:t>
            </a:r>
            <a:r>
              <a:rPr lang="en-US" dirty="0" err="1" smtClean="0"/>
              <a:t>N</a:t>
            </a:r>
            <a:r>
              <a:rPr lang="en-US" baseline="-25000" dirty="0" err="1" smtClean="0"/>
              <a:t>max</a:t>
            </a:r>
            <a:r>
              <a:rPr lang="en-US" dirty="0" smtClean="0"/>
              <a:t>=18: </a:t>
            </a:r>
            <a:endParaRPr lang="en-US" dirty="0"/>
          </a:p>
        </p:txBody>
      </p:sp>
      <p:pic>
        <p:nvPicPr>
          <p:cNvPr id="6" name="Picture 5"/>
          <p:cNvPicPr>
            <a:picLocks noChangeAspect="1"/>
          </p:cNvPicPr>
          <p:nvPr/>
        </p:nvPicPr>
        <p:blipFill>
          <a:blip r:embed="rId10"/>
          <a:stretch>
            <a:fillRect/>
          </a:stretch>
        </p:blipFill>
        <p:spPr>
          <a:xfrm>
            <a:off x="6044665" y="1902618"/>
            <a:ext cx="2005548" cy="1626723"/>
          </a:xfrm>
          <a:prstGeom prst="rect">
            <a:avLst/>
          </a:prstGeom>
        </p:spPr>
      </p:pic>
      <p:pic>
        <p:nvPicPr>
          <p:cNvPr id="8" name="Picture 7"/>
          <p:cNvPicPr>
            <a:picLocks noChangeAspect="1"/>
          </p:cNvPicPr>
          <p:nvPr/>
        </p:nvPicPr>
        <p:blipFill>
          <a:blip r:embed="rId11"/>
          <a:stretch>
            <a:fillRect/>
          </a:stretch>
        </p:blipFill>
        <p:spPr>
          <a:xfrm>
            <a:off x="6351108" y="3470324"/>
            <a:ext cx="1921402" cy="1558471"/>
          </a:xfrm>
          <a:prstGeom prst="rect">
            <a:avLst/>
          </a:prstGeom>
        </p:spPr>
      </p:pic>
    </p:spTree>
    <p:extLst>
      <p:ext uri="{BB962C8B-B14F-4D97-AF65-F5344CB8AC3E}">
        <p14:creationId xmlns:p14="http://schemas.microsoft.com/office/powerpoint/2010/main" val="3855678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u="sng" dirty="0" smtClean="0"/>
                  <a:t>Test Case in </a:t>
                </a:r>
                <a14:m>
                  <m:oMath xmlns:m="http://schemas.openxmlformats.org/officeDocument/2006/math">
                    <m:r>
                      <a:rPr lang="en-US" b="0" i="0" u="sng" smtClean="0">
                        <a:latin typeface="Cambria Math" charset="0"/>
                      </a:rPr>
                      <m:t>|</m:t>
                    </m:r>
                    <m:d>
                      <m:dPr>
                        <m:begChr m:val=""/>
                        <m:endChr m:val="⟩"/>
                        <m:ctrlPr>
                          <a:rPr lang="en-US" i="1" u="sng" smtClean="0">
                            <a:latin typeface="Cambria Math" charset="0"/>
                          </a:rPr>
                        </m:ctrlPr>
                      </m:dPr>
                      <m:e>
                        <m:r>
                          <a:rPr lang="en-US" b="0" i="1" u="sng" smtClean="0">
                            <a:latin typeface="Cambria Math" charset="0"/>
                          </a:rPr>
                          <m:t>𝑒</m:t>
                        </m:r>
                      </m:e>
                    </m:d>
                  </m:oMath>
                </a14:m>
                <a:r>
                  <a:rPr lang="en-US" u="sng" dirty="0" smtClean="0"/>
                  <a:t> Sector</a:t>
                </a:r>
                <a:endParaRPr lang="en-US" u="sng"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b="-85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
        <p:nvSpPr>
          <p:cNvPr id="11" name="TextBox 10"/>
          <p:cNvSpPr txBox="1"/>
          <p:nvPr/>
        </p:nvSpPr>
        <p:spPr>
          <a:xfrm>
            <a:off x="622008" y="5532629"/>
            <a:ext cx="7899983" cy="369332"/>
          </a:xfrm>
          <a:prstGeom prst="rect">
            <a:avLst/>
          </a:prstGeom>
          <a:noFill/>
        </p:spPr>
        <p:txBody>
          <a:bodyPr wrap="none" rtlCol="0">
            <a:spAutoFit/>
          </a:bodyPr>
          <a:lstStyle/>
          <a:p>
            <a:r>
              <a:rPr lang="en-US" dirty="0" smtClean="0"/>
              <a:t>Momentum distribution </a:t>
            </a:r>
            <a:r>
              <a:rPr lang="en-US" smtClean="0"/>
              <a:t>spreads out due </a:t>
            </a:r>
            <a:r>
              <a:rPr lang="en-US" dirty="0" smtClean="0"/>
              <a:t>to interaction with background EM field  </a:t>
            </a:r>
            <a:endParaRPr lang="en-US" dirty="0"/>
          </a:p>
        </p:txBody>
      </p:sp>
      <p:pic>
        <p:nvPicPr>
          <p:cNvPr id="12" name="time_evolutionNmax1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0064" y="2084198"/>
            <a:ext cx="3561623" cy="2888870"/>
          </a:xfrm>
          <a:prstGeom prst="rect">
            <a:avLst/>
          </a:prstGeom>
        </p:spPr>
      </p:pic>
      <p:pic>
        <p:nvPicPr>
          <p:cNvPr id="9" name="Picture 8"/>
          <p:cNvPicPr>
            <a:picLocks noChangeAspect="1"/>
          </p:cNvPicPr>
          <p:nvPr/>
        </p:nvPicPr>
        <p:blipFill>
          <a:blip r:embed="rId6"/>
          <a:stretch>
            <a:fillRect/>
          </a:stretch>
        </p:blipFill>
        <p:spPr>
          <a:xfrm>
            <a:off x="3057527" y="1867077"/>
            <a:ext cx="2846699" cy="434242"/>
          </a:xfrm>
          <a:prstGeom prst="rect">
            <a:avLst/>
          </a:prstGeom>
        </p:spPr>
      </p:pic>
      <p:sp>
        <p:nvSpPr>
          <p:cNvPr id="14" name="TextBox 13"/>
          <p:cNvSpPr txBox="1"/>
          <p:nvPr/>
        </p:nvSpPr>
        <p:spPr>
          <a:xfrm>
            <a:off x="4312118" y="6391175"/>
            <a:ext cx="2494978" cy="369332"/>
          </a:xfrm>
          <a:prstGeom prst="rect">
            <a:avLst/>
          </a:prstGeom>
          <a:noFill/>
        </p:spPr>
        <p:txBody>
          <a:bodyPr wrap="none" rtlCol="0">
            <a:spAutoFit/>
          </a:bodyPr>
          <a:lstStyle/>
          <a:p>
            <a:r>
              <a:rPr lang="en-US" dirty="0" smtClean="0">
                <a:solidFill>
                  <a:srgbClr val="0000FF"/>
                </a:solidFill>
              </a:rPr>
              <a:t>[Hu et al, in preparation]</a:t>
            </a:r>
            <a:endParaRPr lang="en-US" dirty="0">
              <a:solidFill>
                <a:srgbClr val="0000FF"/>
              </a:solidFill>
            </a:endParaRPr>
          </a:p>
        </p:txBody>
      </p:sp>
    </p:spTree>
    <p:extLst>
      <p:ext uri="{BB962C8B-B14F-4D97-AF65-F5344CB8AC3E}">
        <p14:creationId xmlns:p14="http://schemas.microsoft.com/office/powerpoint/2010/main" val="790482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209591" y="2393698"/>
            <a:ext cx="6886363" cy="4035321"/>
          </a:xfrm>
          <a:prstGeom prst="rect">
            <a:avLst/>
          </a:prstGeom>
        </p:spPr>
      </p:pic>
      <p:sp>
        <p:nvSpPr>
          <p:cNvPr id="2" name="Title 1"/>
          <p:cNvSpPr>
            <a:spLocks noGrp="1"/>
          </p:cNvSpPr>
          <p:nvPr>
            <p:ph type="title"/>
          </p:nvPr>
        </p:nvSpPr>
        <p:spPr>
          <a:xfrm>
            <a:off x="0" y="18999"/>
            <a:ext cx="9143999" cy="1143000"/>
          </a:xfrm>
        </p:spPr>
        <p:txBody>
          <a:bodyPr>
            <a:normAutofit/>
          </a:bodyPr>
          <a:lstStyle/>
          <a:p>
            <a:r>
              <a:rPr lang="en-US" u="sng" dirty="0" smtClean="0"/>
              <a:t>Results: Nonlinear Compton Scattering</a:t>
            </a:r>
            <a:endParaRPr lang="en-US" u="sng" dirty="0"/>
          </a:p>
        </p:txBody>
      </p:sp>
      <p:sp>
        <p:nvSpPr>
          <p:cNvPr id="3" name="Content Placeholder 2"/>
          <p:cNvSpPr>
            <a:spLocks noGrp="1"/>
          </p:cNvSpPr>
          <p:nvPr>
            <p:ph idx="1"/>
          </p:nvPr>
        </p:nvSpPr>
        <p:spPr>
          <a:xfrm>
            <a:off x="457200" y="1042220"/>
            <a:ext cx="8488720" cy="5083944"/>
          </a:xfrm>
        </p:spPr>
        <p:txBody>
          <a:bodyPr>
            <a:normAutofit/>
          </a:bodyPr>
          <a:lstStyle/>
          <a:p>
            <a:r>
              <a:rPr lang="en-US" sz="2400" dirty="0" smtClean="0"/>
              <a:t>Laser profile:                                           with </a:t>
            </a:r>
          </a:p>
          <a:p>
            <a:r>
              <a:rPr lang="en-US" sz="2400" dirty="0" smtClean="0"/>
              <a:t>Basis space:              , </a:t>
            </a:r>
            <a:r>
              <a:rPr lang="en-US" sz="2400" dirty="0" err="1" smtClean="0"/>
              <a:t>N</a:t>
            </a:r>
            <a:r>
              <a:rPr lang="en-US" sz="2400" baseline="-25000" dirty="0" err="1" smtClean="0"/>
              <a:t>max</a:t>
            </a:r>
            <a:r>
              <a:rPr lang="en-US" sz="2400" dirty="0" smtClean="0"/>
              <a:t>=8, </a:t>
            </a:r>
            <a:r>
              <a:rPr lang="en-US" sz="2400" dirty="0"/>
              <a:t>K</a:t>
            </a:r>
            <a:r>
              <a:rPr lang="en-US" sz="2400" dirty="0" smtClean="0"/>
              <a:t>: 1.5+3.5+5.5 </a:t>
            </a:r>
            <a:r>
              <a:rPr lang="en-US" sz="2400" dirty="0"/>
              <a:t>(</a:t>
            </a:r>
            <a:r>
              <a:rPr lang="en-US" sz="2400" dirty="0" smtClean="0"/>
              <a:t>three segments) </a:t>
            </a:r>
          </a:p>
          <a:p>
            <a:r>
              <a:rPr lang="en-US" sz="2400" dirty="0" smtClean="0"/>
              <a:t>Initial state (x</a:t>
            </a:r>
            <a:r>
              <a:rPr lang="en-US" sz="2400" baseline="30000" dirty="0" smtClean="0"/>
              <a:t>+</a:t>
            </a:r>
            <a:r>
              <a:rPr lang="en-US" sz="2400" dirty="0" smtClean="0"/>
              <a:t>=0): ground state electron in K=1.5 segment</a:t>
            </a:r>
            <a:endParaRPr lang="en-US" sz="2400" dirty="0"/>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34</a:t>
            </a:fld>
            <a:endParaRPr lang="en-US">
              <a:solidFill>
                <a:prstClr val="black">
                  <a:tint val="75000"/>
                </a:prstClr>
              </a:solidFill>
              <a:latin typeface="Calibri"/>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31990783"/>
              </p:ext>
            </p:extLst>
          </p:nvPr>
        </p:nvGraphicFramePr>
        <p:xfrm>
          <a:off x="6108700" y="1135063"/>
          <a:ext cx="1854200" cy="347662"/>
        </p:xfrm>
        <a:graphic>
          <a:graphicData uri="http://schemas.openxmlformats.org/presentationml/2006/ole">
            <mc:AlternateContent xmlns:mc="http://schemas.openxmlformats.org/markup-compatibility/2006">
              <mc:Choice xmlns:v="urn:schemas-microsoft-com:vml" Requires="v">
                <p:oleObj spid="_x0000_s1040" name="Equation" r:id="rId5" imgW="1295400" imgH="241300" progId="Equation.3">
                  <p:embed/>
                </p:oleObj>
              </mc:Choice>
              <mc:Fallback>
                <p:oleObj name="Equation" r:id="rId5" imgW="1295400" imgH="241300" progId="Equation.3">
                  <p:embed/>
                  <p:pic>
                    <p:nvPicPr>
                      <p:cNvPr id="0" name=""/>
                      <p:cNvPicPr>
                        <a:picLocks noChangeAspect="1" noChangeArrowheads="1"/>
                      </p:cNvPicPr>
                      <p:nvPr/>
                    </p:nvPicPr>
                    <p:blipFill>
                      <a:blip r:embed="rId6"/>
                      <a:srcRect/>
                      <a:stretch>
                        <a:fillRect/>
                      </a:stretch>
                    </p:blipFill>
                    <p:spPr bwMode="auto">
                      <a:xfrm>
                        <a:off x="6108700" y="1135063"/>
                        <a:ext cx="1854200" cy="347662"/>
                      </a:xfrm>
                      <a:prstGeom prst="rect">
                        <a:avLst/>
                      </a:prstGeom>
                      <a:noFill/>
                      <a:ln>
                        <a:noFill/>
                      </a:ln>
                    </p:spPr>
                  </p:pic>
                </p:oleObj>
              </mc:Fallback>
            </mc:AlternateContent>
          </a:graphicData>
        </a:graphic>
      </p:graphicFrame>
      <p:sp>
        <p:nvSpPr>
          <p:cNvPr id="32" name="TextBox 31"/>
          <p:cNvSpPr txBox="1"/>
          <p:nvPr/>
        </p:nvSpPr>
        <p:spPr>
          <a:xfrm>
            <a:off x="2246677" y="6407066"/>
            <a:ext cx="2113897" cy="338554"/>
          </a:xfrm>
          <a:prstGeom prst="rect">
            <a:avLst/>
          </a:prstGeom>
          <a:noFill/>
        </p:spPr>
        <p:txBody>
          <a:bodyPr wrap="square" rtlCol="0">
            <a:spAutoFit/>
          </a:bodyPr>
          <a:lstStyle/>
          <a:p>
            <a:r>
              <a:rPr lang="en-US" sz="1600" dirty="0" smtClean="0">
                <a:solidFill>
                  <a:prstClr val="black"/>
                </a:solidFill>
                <a:latin typeface="Calibri"/>
              </a:rPr>
              <a:t>invariant mass (MeV)</a:t>
            </a:r>
            <a:endParaRPr lang="en-US" sz="1600" dirty="0">
              <a:solidFill>
                <a:prstClr val="black"/>
              </a:solidFill>
              <a:latin typeface="Calibri"/>
            </a:endParaRPr>
          </a:p>
        </p:txBody>
      </p:sp>
      <p:sp>
        <p:nvSpPr>
          <p:cNvPr id="33" name="TextBox 32"/>
          <p:cNvSpPr txBox="1"/>
          <p:nvPr/>
        </p:nvSpPr>
        <p:spPr>
          <a:xfrm>
            <a:off x="5662460" y="6373352"/>
            <a:ext cx="2361897" cy="338554"/>
          </a:xfrm>
          <a:prstGeom prst="rect">
            <a:avLst/>
          </a:prstGeom>
          <a:noFill/>
        </p:spPr>
        <p:txBody>
          <a:bodyPr wrap="square" rtlCol="0">
            <a:spAutoFit/>
          </a:bodyPr>
          <a:lstStyle/>
          <a:p>
            <a:r>
              <a:rPr lang="en-US" sz="1600" dirty="0" smtClean="0">
                <a:solidFill>
                  <a:prstClr val="black"/>
                </a:solidFill>
                <a:latin typeface="Calibri"/>
              </a:rPr>
              <a:t>invariant mass (MeV)</a:t>
            </a:r>
            <a:endParaRPr lang="en-US" sz="1600" dirty="0">
              <a:solidFill>
                <a:prstClr val="black"/>
              </a:solidFill>
              <a:latin typeface="Calibri"/>
            </a:endParaRPr>
          </a:p>
        </p:txBody>
      </p:sp>
      <p:grpSp>
        <p:nvGrpSpPr>
          <p:cNvPr id="24" name="Group 23"/>
          <p:cNvGrpSpPr/>
          <p:nvPr/>
        </p:nvGrpSpPr>
        <p:grpSpPr>
          <a:xfrm>
            <a:off x="493615" y="2562268"/>
            <a:ext cx="506621" cy="3798450"/>
            <a:chOff x="527330" y="2270080"/>
            <a:chExt cx="506621" cy="3798450"/>
          </a:xfrm>
        </p:grpSpPr>
        <p:cxnSp>
          <p:nvCxnSpPr>
            <p:cNvPr id="20" name="Straight Arrow Connector 19"/>
            <p:cNvCxnSpPr/>
            <p:nvPr/>
          </p:nvCxnSpPr>
          <p:spPr>
            <a:xfrm flipH="1">
              <a:off x="1022712" y="2270080"/>
              <a:ext cx="11239" cy="3798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27330" y="2629696"/>
              <a:ext cx="461665" cy="2506078"/>
            </a:xfrm>
            <a:prstGeom prst="rect">
              <a:avLst/>
            </a:prstGeom>
            <a:noFill/>
          </p:spPr>
          <p:txBody>
            <a:bodyPr vert="vert270" wrap="square" rtlCol="0">
              <a:spAutoFit/>
            </a:bodyPr>
            <a:lstStyle/>
            <a:p>
              <a:r>
                <a:rPr lang="en-US" dirty="0" smtClean="0"/>
                <a:t>time (x</a:t>
              </a:r>
              <a:r>
                <a:rPr lang="en-US" baseline="30000" dirty="0" smtClean="0"/>
                <a:t>+</a:t>
              </a:r>
              <a:r>
                <a:rPr lang="en-US" dirty="0" smtClean="0"/>
                <a:t>) evolution</a:t>
              </a:r>
              <a:endParaRPr lang="en-US" dirty="0"/>
            </a:p>
          </p:txBody>
        </p:sp>
      </p:grpSp>
      <p:graphicFrame>
        <p:nvGraphicFramePr>
          <p:cNvPr id="15" name="Content Placeholder 3"/>
          <p:cNvGraphicFramePr>
            <a:graphicFrameLocks noChangeAspect="1"/>
          </p:cNvGraphicFramePr>
          <p:nvPr>
            <p:extLst>
              <p:ext uri="{D42A27DB-BD31-4B8C-83A1-F6EECF244321}">
                <p14:modId xmlns:p14="http://schemas.microsoft.com/office/powerpoint/2010/main" val="1106992866"/>
              </p:ext>
            </p:extLst>
          </p:nvPr>
        </p:nvGraphicFramePr>
        <p:xfrm>
          <a:off x="2731942" y="1044809"/>
          <a:ext cx="2640105" cy="505713"/>
        </p:xfrm>
        <a:graphic>
          <a:graphicData uri="http://schemas.openxmlformats.org/presentationml/2006/ole">
            <mc:AlternateContent xmlns:mc="http://schemas.openxmlformats.org/markup-compatibility/2006">
              <mc:Choice xmlns:v="urn:schemas-microsoft-com:vml" Requires="v">
                <p:oleObj spid="_x0000_s1041" name="Equation" r:id="rId7" imgW="1587500" imgH="304800" progId="Equation.3">
                  <p:embed/>
                </p:oleObj>
              </mc:Choice>
              <mc:Fallback>
                <p:oleObj name="Equation" r:id="rId7" imgW="1587500" imgH="304800" progId="Equation.3">
                  <p:embed/>
                  <p:pic>
                    <p:nvPicPr>
                      <p:cNvPr id="0" name=""/>
                      <p:cNvPicPr/>
                      <p:nvPr/>
                    </p:nvPicPr>
                    <p:blipFill>
                      <a:blip r:embed="rId8"/>
                      <a:stretch>
                        <a:fillRect/>
                      </a:stretch>
                    </p:blipFill>
                    <p:spPr>
                      <a:xfrm>
                        <a:off x="2731942" y="1044809"/>
                        <a:ext cx="2640105" cy="505713"/>
                      </a:xfrm>
                      <a:prstGeom prst="rect">
                        <a:avLst/>
                      </a:prstGeom>
                    </p:spPr>
                  </p:pic>
                </p:oleObj>
              </mc:Fallback>
            </mc:AlternateContent>
          </a:graphicData>
        </a:graphic>
      </p:graphicFrame>
      <p:sp>
        <p:nvSpPr>
          <p:cNvPr id="19" name="Rectangle 18"/>
          <p:cNvSpPr/>
          <p:nvPr/>
        </p:nvSpPr>
        <p:spPr>
          <a:xfrm>
            <a:off x="7041658" y="3355235"/>
            <a:ext cx="876610" cy="7641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41303" y="3348930"/>
            <a:ext cx="876610" cy="7641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9"/>
          <a:stretch>
            <a:fillRect/>
          </a:stretch>
        </p:blipFill>
        <p:spPr>
          <a:xfrm>
            <a:off x="3623678" y="3360168"/>
            <a:ext cx="823855" cy="775424"/>
          </a:xfrm>
          <a:prstGeom prst="rect">
            <a:avLst/>
          </a:prstGeom>
          <a:ln>
            <a:solidFill>
              <a:schemeClr val="tx1"/>
            </a:solidFill>
          </a:ln>
        </p:spPr>
      </p:pic>
      <p:graphicFrame>
        <p:nvGraphicFramePr>
          <p:cNvPr id="16" name="Object 15"/>
          <p:cNvGraphicFramePr>
            <a:graphicFrameLocks noChangeAspect="1"/>
          </p:cNvGraphicFramePr>
          <p:nvPr>
            <p:extLst>
              <p:ext uri="{D42A27DB-BD31-4B8C-83A1-F6EECF244321}">
                <p14:modId xmlns:p14="http://schemas.microsoft.com/office/powerpoint/2010/main" val="2564304958"/>
              </p:ext>
            </p:extLst>
          </p:nvPr>
        </p:nvGraphicFramePr>
        <p:xfrm>
          <a:off x="2395318" y="1519366"/>
          <a:ext cx="998737" cy="421218"/>
        </p:xfrm>
        <a:graphic>
          <a:graphicData uri="http://schemas.openxmlformats.org/presentationml/2006/ole">
            <mc:AlternateContent xmlns:mc="http://schemas.openxmlformats.org/markup-compatibility/2006">
              <mc:Choice xmlns:v="urn:schemas-microsoft-com:vml" Requires="v">
                <p:oleObj spid="_x0000_s1042" name="Equation" r:id="rId10" imgW="571500" imgH="241300" progId="Equation.DSMT4">
                  <p:embed/>
                </p:oleObj>
              </mc:Choice>
              <mc:Fallback>
                <p:oleObj name="Equation" r:id="rId10" imgW="571500" imgH="241300" progId="Equation.DSMT4">
                  <p:embed/>
                  <p:pic>
                    <p:nvPicPr>
                      <p:cNvPr id="0" name=""/>
                      <p:cNvPicPr/>
                      <p:nvPr/>
                    </p:nvPicPr>
                    <p:blipFill>
                      <a:blip r:embed="rId11"/>
                      <a:stretch>
                        <a:fillRect/>
                      </a:stretch>
                    </p:blipFill>
                    <p:spPr>
                      <a:xfrm>
                        <a:off x="2395318" y="1519366"/>
                        <a:ext cx="998737" cy="421218"/>
                      </a:xfrm>
                      <a:prstGeom prst="rect">
                        <a:avLst/>
                      </a:prstGeom>
                    </p:spPr>
                  </p:pic>
                </p:oleObj>
              </mc:Fallback>
            </mc:AlternateContent>
          </a:graphicData>
        </a:graphic>
      </p:graphicFrame>
      <p:sp>
        <p:nvSpPr>
          <p:cNvPr id="17" name="Text Box 20"/>
          <p:cNvSpPr txBox="1">
            <a:spLocks noChangeArrowheads="1"/>
          </p:cNvSpPr>
          <p:nvPr/>
        </p:nvSpPr>
        <p:spPr bwMode="auto">
          <a:xfrm>
            <a:off x="4551096" y="840447"/>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smtClean="0">
                <a:solidFill>
                  <a:srgbClr val="0000FF"/>
                </a:solidFill>
                <a:latin typeface="Calibri"/>
                <a:ea typeface="宋体"/>
              </a:rPr>
              <a:t>[Zhao,  </a:t>
            </a:r>
            <a:r>
              <a:rPr lang="en-US" altLang="zh-CN" sz="1600" dirty="0" err="1" smtClean="0">
                <a:solidFill>
                  <a:srgbClr val="0000FF"/>
                </a:solidFill>
                <a:latin typeface="Calibri"/>
                <a:ea typeface="宋体"/>
              </a:rPr>
              <a:t>Ilderton</a:t>
            </a:r>
            <a:r>
              <a:rPr lang="en-US" altLang="zh-CN" sz="1600" dirty="0" smtClean="0">
                <a:solidFill>
                  <a:srgbClr val="0000FF"/>
                </a:solidFill>
                <a:latin typeface="Calibri"/>
                <a:ea typeface="宋体"/>
              </a:rPr>
              <a:t>, Maris, Vary, </a:t>
            </a:r>
            <a:r>
              <a:rPr lang="hu-HU" altLang="zh-CN" sz="1600" dirty="0" smtClean="0">
                <a:solidFill>
                  <a:srgbClr val="0000FF"/>
                </a:solidFill>
              </a:rPr>
              <a:t>PRD 88, 035205 (2013)</a:t>
            </a:r>
            <a:r>
              <a:rPr lang="en-US" altLang="zh-CN" sz="1600" dirty="0" smtClean="0">
                <a:solidFill>
                  <a:srgbClr val="0000FF"/>
                </a:solidFill>
                <a:latin typeface="Calibri"/>
                <a:ea typeface="宋体"/>
              </a:rPr>
              <a:t>]</a:t>
            </a:r>
            <a:endParaRPr lang="en-US" altLang="zh-CN" sz="1600" dirty="0">
              <a:solidFill>
                <a:srgbClr val="0000FF"/>
              </a:solidFill>
              <a:latin typeface="Calibri"/>
              <a:ea typeface="宋体"/>
            </a:endParaRPr>
          </a:p>
        </p:txBody>
      </p:sp>
    </p:spTree>
    <p:extLst>
      <p:ext uri="{BB962C8B-B14F-4D97-AF65-F5344CB8AC3E}">
        <p14:creationId xmlns:p14="http://schemas.microsoft.com/office/powerpoint/2010/main" val="766753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84370" y="1346463"/>
            <a:ext cx="6817507" cy="3985395"/>
          </a:xfrm>
          <a:prstGeom prst="rect">
            <a:avLst/>
          </a:prstGeom>
        </p:spPr>
      </p:pic>
      <p:sp>
        <p:nvSpPr>
          <p:cNvPr id="3" name="Content Placeholder 2"/>
          <p:cNvSpPr>
            <a:spLocks noGrp="1"/>
          </p:cNvSpPr>
          <p:nvPr>
            <p:ph idx="1"/>
          </p:nvPr>
        </p:nvSpPr>
        <p:spPr>
          <a:xfrm>
            <a:off x="224772" y="1189038"/>
            <a:ext cx="8919228" cy="5595220"/>
          </a:xfrm>
        </p:spPr>
        <p:txBody>
          <a:bodyPr>
            <a:normAutofit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sz="2800" dirty="0" smtClean="0"/>
          </a:p>
          <a:p>
            <a:endParaRPr lang="en-US" sz="2400" dirty="0" smtClean="0"/>
          </a:p>
          <a:p>
            <a:endParaRPr lang="en-US" sz="2400" dirty="0" smtClean="0"/>
          </a:p>
          <a:p>
            <a:r>
              <a:rPr lang="en-US" sz="2400" dirty="0" smtClean="0">
                <a:solidFill>
                  <a:srgbClr val="FF0000"/>
                </a:solidFill>
              </a:rPr>
              <a:t>Accelerati</a:t>
            </a:r>
            <a:r>
              <a:rPr lang="en-US" altLang="zh-CN" sz="2400" dirty="0" smtClean="0">
                <a:solidFill>
                  <a:srgbClr val="FF0000"/>
                </a:solidFill>
              </a:rPr>
              <a:t>on</a:t>
            </a:r>
            <a:r>
              <a:rPr lang="en-US" sz="2400" dirty="0" smtClean="0"/>
              <a:t> and </a:t>
            </a:r>
            <a:r>
              <a:rPr lang="en-US" sz="2400" dirty="0" smtClean="0">
                <a:solidFill>
                  <a:srgbClr val="FF0000"/>
                </a:solidFill>
              </a:rPr>
              <a:t>radiation</a:t>
            </a:r>
            <a:r>
              <a:rPr lang="en-US" sz="2400" dirty="0" smtClean="0"/>
              <a:t> are </a:t>
            </a:r>
            <a:r>
              <a:rPr lang="en-US" altLang="zh-CN" sz="2400" dirty="0" smtClean="0"/>
              <a:t>treated</a:t>
            </a:r>
            <a:r>
              <a:rPr lang="en-US" sz="2400" dirty="0" smtClean="0"/>
              <a:t> in the same Hilbert space</a:t>
            </a:r>
          </a:p>
          <a:p>
            <a:r>
              <a:rPr lang="en-US" sz="2400" dirty="0" smtClean="0"/>
              <a:t>Entire process is </a:t>
            </a:r>
            <a:r>
              <a:rPr lang="en-US" sz="2400" dirty="0" err="1" smtClean="0">
                <a:solidFill>
                  <a:srgbClr val="FF0000"/>
                </a:solidFill>
              </a:rPr>
              <a:t>nonperturbative</a:t>
            </a:r>
            <a:r>
              <a:rPr lang="en-US" sz="2400" dirty="0" smtClean="0"/>
              <a:t> (initial state changes significantly)</a:t>
            </a:r>
          </a:p>
        </p:txBody>
      </p:sp>
      <p:sp>
        <p:nvSpPr>
          <p:cNvPr id="2" name="Title 1"/>
          <p:cNvSpPr>
            <a:spLocks noGrp="1"/>
          </p:cNvSpPr>
          <p:nvPr>
            <p:ph type="title"/>
          </p:nvPr>
        </p:nvSpPr>
        <p:spPr>
          <a:xfrm>
            <a:off x="0" y="9167"/>
            <a:ext cx="8967019" cy="1143000"/>
          </a:xfrm>
        </p:spPr>
        <p:txBody>
          <a:bodyPr>
            <a:normAutofit/>
          </a:bodyPr>
          <a:lstStyle/>
          <a:p>
            <a:r>
              <a:rPr lang="en-US" u="sng" dirty="0"/>
              <a:t>Results: Nonlinear Compton Scattering</a:t>
            </a:r>
            <a:endParaRPr lang="en-US" dirty="0"/>
          </a:p>
        </p:txBody>
      </p:sp>
      <p:sp>
        <p:nvSpPr>
          <p:cNvPr id="28" name="TextBox 27"/>
          <p:cNvSpPr txBox="1"/>
          <p:nvPr/>
        </p:nvSpPr>
        <p:spPr>
          <a:xfrm>
            <a:off x="1289759" y="1030999"/>
            <a:ext cx="3736552" cy="338554"/>
          </a:xfrm>
          <a:prstGeom prst="rect">
            <a:avLst/>
          </a:prstGeom>
          <a:noFill/>
        </p:spPr>
        <p:txBody>
          <a:bodyPr wrap="square" rtlCol="0">
            <a:spAutoFit/>
          </a:bodyPr>
          <a:lstStyle/>
          <a:p>
            <a:r>
              <a:rPr lang="en-US" sz="1600" dirty="0" smtClean="0">
                <a:solidFill>
                  <a:prstClr val="black"/>
                </a:solidFill>
                <a:latin typeface="Calibri"/>
              </a:rPr>
              <a:t>single e states in K=1.5,3.5,5.5 segments</a:t>
            </a:r>
            <a:endParaRPr lang="en-US" sz="1600" dirty="0">
              <a:solidFill>
                <a:prstClr val="black"/>
              </a:solidFill>
              <a:latin typeface="Calibri"/>
            </a:endParaRPr>
          </a:p>
        </p:txBody>
      </p:sp>
      <p:sp>
        <p:nvSpPr>
          <p:cNvPr id="29" name="TextBox 28"/>
          <p:cNvSpPr txBox="1"/>
          <p:nvPr/>
        </p:nvSpPr>
        <p:spPr>
          <a:xfrm>
            <a:off x="5055464" y="1019761"/>
            <a:ext cx="3553298" cy="338554"/>
          </a:xfrm>
          <a:prstGeom prst="rect">
            <a:avLst/>
          </a:prstGeom>
          <a:noFill/>
        </p:spPr>
        <p:txBody>
          <a:bodyPr wrap="square" rtlCol="0">
            <a:spAutoFit/>
          </a:bodyPr>
          <a:lstStyle/>
          <a:p>
            <a:r>
              <a:rPr lang="en-US" sz="1600" dirty="0" err="1" smtClean="0">
                <a:solidFill>
                  <a:prstClr val="black"/>
                </a:solidFill>
                <a:latin typeface="Calibri"/>
              </a:rPr>
              <a:t>eγ</a:t>
            </a:r>
            <a:r>
              <a:rPr lang="en-US" sz="1600" dirty="0" smtClean="0">
                <a:solidFill>
                  <a:prstClr val="black"/>
                </a:solidFill>
                <a:latin typeface="Calibri"/>
              </a:rPr>
              <a:t> states in K=1.5,3.5,5.5 segments</a:t>
            </a:r>
            <a:endParaRPr lang="en-US" sz="1600" dirty="0">
              <a:solidFill>
                <a:prstClr val="black"/>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sp>
        <p:nvSpPr>
          <p:cNvPr id="36" name="TextBox 35"/>
          <p:cNvSpPr txBox="1"/>
          <p:nvPr/>
        </p:nvSpPr>
        <p:spPr>
          <a:xfrm>
            <a:off x="2100575" y="5250668"/>
            <a:ext cx="3674269" cy="338554"/>
          </a:xfrm>
          <a:prstGeom prst="rect">
            <a:avLst/>
          </a:prstGeom>
          <a:noFill/>
        </p:spPr>
        <p:txBody>
          <a:bodyPr wrap="square" rtlCol="0">
            <a:spAutoFit/>
          </a:bodyPr>
          <a:lstStyle/>
          <a:p>
            <a:r>
              <a:rPr lang="en-US" sz="1600" dirty="0" smtClean="0">
                <a:solidFill>
                  <a:prstClr val="black"/>
                </a:solidFill>
                <a:latin typeface="Calibri"/>
              </a:rPr>
              <a:t>invariant mass (MeV)</a:t>
            </a:r>
            <a:endParaRPr lang="en-US" sz="1600" dirty="0">
              <a:solidFill>
                <a:prstClr val="black"/>
              </a:solidFill>
              <a:latin typeface="Calibri"/>
            </a:endParaRPr>
          </a:p>
        </p:txBody>
      </p:sp>
      <p:sp>
        <p:nvSpPr>
          <p:cNvPr id="37" name="TextBox 36"/>
          <p:cNvSpPr txBox="1"/>
          <p:nvPr/>
        </p:nvSpPr>
        <p:spPr>
          <a:xfrm>
            <a:off x="5492209" y="5219568"/>
            <a:ext cx="3314634" cy="338554"/>
          </a:xfrm>
          <a:prstGeom prst="rect">
            <a:avLst/>
          </a:prstGeom>
          <a:noFill/>
        </p:spPr>
        <p:txBody>
          <a:bodyPr wrap="square" rtlCol="0">
            <a:spAutoFit/>
          </a:bodyPr>
          <a:lstStyle/>
          <a:p>
            <a:r>
              <a:rPr lang="en-US" sz="1600" dirty="0" smtClean="0">
                <a:solidFill>
                  <a:prstClr val="black"/>
                </a:solidFill>
                <a:latin typeface="Calibri"/>
              </a:rPr>
              <a:t>invariant mass (MeV)</a:t>
            </a:r>
            <a:endParaRPr lang="en-US" sz="1600" dirty="0">
              <a:solidFill>
                <a:prstClr val="black"/>
              </a:solidFill>
              <a:latin typeface="Calibri"/>
            </a:endParaRPr>
          </a:p>
        </p:txBody>
      </p:sp>
      <p:grpSp>
        <p:nvGrpSpPr>
          <p:cNvPr id="39" name="Group 38"/>
          <p:cNvGrpSpPr/>
          <p:nvPr/>
        </p:nvGrpSpPr>
        <p:grpSpPr>
          <a:xfrm>
            <a:off x="437422" y="1348563"/>
            <a:ext cx="484143" cy="3798450"/>
            <a:chOff x="561046" y="2270080"/>
            <a:chExt cx="484143" cy="3798450"/>
          </a:xfrm>
        </p:grpSpPr>
        <p:cxnSp>
          <p:nvCxnSpPr>
            <p:cNvPr id="40" name="Straight Arrow Connector 39"/>
            <p:cNvCxnSpPr/>
            <p:nvPr/>
          </p:nvCxnSpPr>
          <p:spPr>
            <a:xfrm flipH="1">
              <a:off x="1033950" y="2270080"/>
              <a:ext cx="11239" cy="3798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61046" y="2640935"/>
              <a:ext cx="461665" cy="2506078"/>
            </a:xfrm>
            <a:prstGeom prst="rect">
              <a:avLst/>
            </a:prstGeom>
            <a:noFill/>
          </p:spPr>
          <p:txBody>
            <a:bodyPr vert="vert270" wrap="square" rtlCol="0">
              <a:spAutoFit/>
            </a:bodyPr>
            <a:lstStyle/>
            <a:p>
              <a:r>
                <a:rPr lang="en-US" dirty="0" smtClean="0"/>
                <a:t>time (x</a:t>
              </a:r>
              <a:r>
                <a:rPr lang="en-US" baseline="30000" dirty="0" smtClean="0"/>
                <a:t>+</a:t>
              </a:r>
              <a:r>
                <a:rPr lang="en-US" dirty="0" smtClean="0"/>
                <a:t>) evolution</a:t>
              </a:r>
              <a:endParaRPr lang="en-US" dirty="0"/>
            </a:p>
          </p:txBody>
        </p:sp>
      </p:grpSp>
      <p:pic>
        <p:nvPicPr>
          <p:cNvPr id="9" name="Picture 8"/>
          <p:cNvPicPr>
            <a:picLocks noChangeAspect="1"/>
          </p:cNvPicPr>
          <p:nvPr/>
        </p:nvPicPr>
        <p:blipFill>
          <a:blip r:embed="rId4"/>
          <a:stretch>
            <a:fillRect/>
          </a:stretch>
        </p:blipFill>
        <p:spPr>
          <a:xfrm>
            <a:off x="3589961" y="2157700"/>
            <a:ext cx="823855" cy="775424"/>
          </a:xfrm>
          <a:prstGeom prst="rect">
            <a:avLst/>
          </a:prstGeom>
          <a:ln>
            <a:solidFill>
              <a:schemeClr val="tx1"/>
            </a:solidFill>
          </a:ln>
        </p:spPr>
      </p:pic>
      <p:sp>
        <p:nvSpPr>
          <p:cNvPr id="16" name="Text Box 20"/>
          <p:cNvSpPr txBox="1">
            <a:spLocks noChangeArrowheads="1"/>
          </p:cNvSpPr>
          <p:nvPr/>
        </p:nvSpPr>
        <p:spPr bwMode="auto">
          <a:xfrm>
            <a:off x="3787406" y="5488273"/>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smtClean="0">
                <a:solidFill>
                  <a:srgbClr val="0000FF"/>
                </a:solidFill>
                <a:latin typeface="Calibri"/>
                <a:ea typeface="宋体"/>
              </a:rPr>
              <a:t>[Zhao,  </a:t>
            </a:r>
            <a:r>
              <a:rPr lang="en-US" altLang="zh-CN" sz="1600" dirty="0" err="1" smtClean="0">
                <a:solidFill>
                  <a:srgbClr val="0000FF"/>
                </a:solidFill>
                <a:latin typeface="Calibri"/>
                <a:ea typeface="宋体"/>
              </a:rPr>
              <a:t>Ilderton</a:t>
            </a:r>
            <a:r>
              <a:rPr lang="en-US" altLang="zh-CN" sz="1600" dirty="0" smtClean="0">
                <a:solidFill>
                  <a:srgbClr val="0000FF"/>
                </a:solidFill>
                <a:latin typeface="Calibri"/>
                <a:ea typeface="宋体"/>
              </a:rPr>
              <a:t>, Maris, Vary, </a:t>
            </a:r>
            <a:r>
              <a:rPr lang="hu-HU" altLang="zh-CN" sz="1600" dirty="0" smtClean="0">
                <a:solidFill>
                  <a:srgbClr val="0000FF"/>
                </a:solidFill>
              </a:rPr>
              <a:t>PRD 88, 035205 (2013)</a:t>
            </a:r>
            <a:r>
              <a:rPr lang="en-US" altLang="zh-CN" sz="1600" dirty="0" smtClean="0">
                <a:solidFill>
                  <a:srgbClr val="0000FF"/>
                </a:solidFill>
                <a:latin typeface="Calibri"/>
                <a:ea typeface="宋体"/>
              </a:rPr>
              <a:t>]</a:t>
            </a:r>
            <a:endParaRPr lang="en-US" altLang="zh-CN" sz="1600" dirty="0">
              <a:solidFill>
                <a:srgbClr val="0000FF"/>
              </a:solidFill>
              <a:latin typeface="Calibri"/>
              <a:ea typeface="宋体"/>
            </a:endParaRPr>
          </a:p>
        </p:txBody>
      </p:sp>
    </p:spTree>
    <p:extLst>
      <p:ext uri="{BB962C8B-B14F-4D97-AF65-F5344CB8AC3E}">
        <p14:creationId xmlns:p14="http://schemas.microsoft.com/office/powerpoint/2010/main" val="3445095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16"/>
            <a:ext cx="8229600" cy="1143000"/>
          </a:xfrm>
        </p:spPr>
        <p:txBody>
          <a:bodyPr>
            <a:normAutofit/>
          </a:bodyPr>
          <a:lstStyle/>
          <a:p>
            <a:r>
              <a:rPr lang="en-US" u="sng" dirty="0" smtClean="0"/>
              <a:t>Invariant Mass Increases Over Time</a:t>
            </a:r>
            <a:endParaRPr lang="en-US" u="sng"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sp>
        <p:nvSpPr>
          <p:cNvPr id="6" name="Rectangle 5"/>
          <p:cNvSpPr/>
          <p:nvPr/>
        </p:nvSpPr>
        <p:spPr>
          <a:xfrm>
            <a:off x="712595" y="5083726"/>
            <a:ext cx="8251587" cy="1200328"/>
          </a:xfrm>
          <a:prstGeom prst="rect">
            <a:avLst/>
          </a:prstGeom>
        </p:spPr>
        <p:txBody>
          <a:bodyPr wrap="square">
            <a:spAutoFit/>
          </a:bodyPr>
          <a:lstStyle/>
          <a:p>
            <a:pPr marL="285750" indent="-285750">
              <a:buFont typeface="Arial"/>
              <a:buChar char="•"/>
            </a:pPr>
            <a:r>
              <a:rPr lang="en-US" sz="2400" dirty="0"/>
              <a:t>Invariant mass </a:t>
            </a:r>
            <a:r>
              <a:rPr lang="en-US" sz="2400" dirty="0" smtClean="0"/>
              <a:t>increases due to photon emission, reflecting energy injection by the background laser field</a:t>
            </a:r>
          </a:p>
          <a:p>
            <a:pPr marL="285750" indent="-285750">
              <a:buFont typeface="Arial"/>
              <a:buChar char="•"/>
            </a:pPr>
            <a:r>
              <a:rPr lang="en-US" sz="2400" dirty="0" smtClean="0"/>
              <a:t>Experimentally accessible by measuring       and</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2482499683"/>
              </p:ext>
            </p:extLst>
          </p:nvPr>
        </p:nvGraphicFramePr>
        <p:xfrm>
          <a:off x="6056108" y="5785527"/>
          <a:ext cx="389502" cy="488813"/>
        </p:xfrm>
        <a:graphic>
          <a:graphicData uri="http://schemas.openxmlformats.org/presentationml/2006/ole">
            <mc:AlternateContent xmlns:mc="http://schemas.openxmlformats.org/markup-compatibility/2006">
              <mc:Choice xmlns:v="urn:schemas-microsoft-com:vml" Requires="v">
                <p:oleObj spid="_x0000_s659133" name="Equation" r:id="rId3" imgW="203200" imgH="254000" progId="Equation.DSMT4">
                  <p:embed/>
                </p:oleObj>
              </mc:Choice>
              <mc:Fallback>
                <p:oleObj name="Equation" r:id="rId3" imgW="203200" imgH="254000" progId="Equation.DSMT4">
                  <p:embed/>
                  <p:pic>
                    <p:nvPicPr>
                      <p:cNvPr id="0" name=""/>
                      <p:cNvPicPr/>
                      <p:nvPr/>
                    </p:nvPicPr>
                    <p:blipFill>
                      <a:blip r:embed="rId4"/>
                      <a:stretch>
                        <a:fillRect/>
                      </a:stretch>
                    </p:blipFill>
                    <p:spPr>
                      <a:xfrm>
                        <a:off x="6056108" y="5785527"/>
                        <a:ext cx="389502" cy="48881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50287500"/>
              </p:ext>
            </p:extLst>
          </p:nvPr>
        </p:nvGraphicFramePr>
        <p:xfrm>
          <a:off x="6993792" y="5774288"/>
          <a:ext cx="388937" cy="488950"/>
        </p:xfrm>
        <a:graphic>
          <a:graphicData uri="http://schemas.openxmlformats.org/presentationml/2006/ole">
            <mc:AlternateContent xmlns:mc="http://schemas.openxmlformats.org/markup-compatibility/2006">
              <mc:Choice xmlns:v="urn:schemas-microsoft-com:vml" Requires="v">
                <p:oleObj spid="_x0000_s659134" name="Equation" r:id="rId5" imgW="203200" imgH="254000" progId="Equation.3">
                  <p:embed/>
                </p:oleObj>
              </mc:Choice>
              <mc:Fallback>
                <p:oleObj name="Equation" r:id="rId5" imgW="203200" imgH="254000" progId="Equation.3">
                  <p:embed/>
                  <p:pic>
                    <p:nvPicPr>
                      <p:cNvPr id="0" name=""/>
                      <p:cNvPicPr/>
                      <p:nvPr/>
                    </p:nvPicPr>
                    <p:blipFill>
                      <a:blip r:embed="rId6"/>
                      <a:stretch>
                        <a:fillRect/>
                      </a:stretch>
                    </p:blipFill>
                    <p:spPr>
                      <a:xfrm>
                        <a:off x="6993792" y="5774288"/>
                        <a:ext cx="388937" cy="488950"/>
                      </a:xfrm>
                      <a:prstGeom prst="rect">
                        <a:avLst/>
                      </a:prstGeom>
                    </p:spPr>
                  </p:pic>
                </p:oleObj>
              </mc:Fallback>
            </mc:AlternateContent>
          </a:graphicData>
        </a:graphic>
      </p:graphicFrame>
      <p:pic>
        <p:nvPicPr>
          <p:cNvPr id="9" name="Content Placeholder 8"/>
          <p:cNvPicPr>
            <a:picLocks noGrp="1" noChangeAspect="1"/>
          </p:cNvPicPr>
          <p:nvPr>
            <p:ph idx="1"/>
          </p:nvPr>
        </p:nvPicPr>
        <p:blipFill>
          <a:blip r:embed="rId7"/>
          <a:srcRect l="-10362" r="-10362"/>
          <a:stretch>
            <a:fillRect/>
          </a:stretch>
        </p:blipFill>
        <p:spPr>
          <a:xfrm>
            <a:off x="1153993" y="1277307"/>
            <a:ext cx="6814169" cy="3747530"/>
          </a:xfrm>
        </p:spPr>
      </p:pic>
      <p:sp>
        <p:nvSpPr>
          <p:cNvPr id="10" name="Text Box 20"/>
          <p:cNvSpPr txBox="1">
            <a:spLocks noChangeArrowheads="1"/>
          </p:cNvSpPr>
          <p:nvPr/>
        </p:nvSpPr>
        <p:spPr bwMode="auto">
          <a:xfrm>
            <a:off x="3489023" y="6284054"/>
            <a:ext cx="4731448"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altLang="zh-CN" sz="1600" dirty="0" smtClean="0">
                <a:solidFill>
                  <a:srgbClr val="0000FF"/>
                </a:solidFill>
                <a:latin typeface="Calibri"/>
                <a:ea typeface="宋体"/>
              </a:rPr>
              <a:t>[Zhao,  </a:t>
            </a:r>
            <a:r>
              <a:rPr lang="en-US" altLang="zh-CN" sz="1600" dirty="0" err="1" smtClean="0">
                <a:solidFill>
                  <a:srgbClr val="0000FF"/>
                </a:solidFill>
                <a:latin typeface="Calibri"/>
                <a:ea typeface="宋体"/>
              </a:rPr>
              <a:t>Ilderton</a:t>
            </a:r>
            <a:r>
              <a:rPr lang="en-US" altLang="zh-CN" sz="1600" dirty="0" smtClean="0">
                <a:solidFill>
                  <a:srgbClr val="0000FF"/>
                </a:solidFill>
                <a:latin typeface="Calibri"/>
                <a:ea typeface="宋体"/>
              </a:rPr>
              <a:t>, Maris, Vary, </a:t>
            </a:r>
            <a:r>
              <a:rPr lang="hu-HU" altLang="zh-CN" sz="1600" dirty="0" smtClean="0">
                <a:solidFill>
                  <a:srgbClr val="0000FF"/>
                </a:solidFill>
              </a:rPr>
              <a:t>PRD 88, 035205 (2013)</a:t>
            </a:r>
            <a:r>
              <a:rPr lang="en-US" altLang="zh-CN" sz="1600" dirty="0" smtClean="0">
                <a:solidFill>
                  <a:srgbClr val="0000FF"/>
                </a:solidFill>
                <a:latin typeface="Calibri"/>
                <a:ea typeface="宋体"/>
              </a:rPr>
              <a:t>]</a:t>
            </a:r>
            <a:endParaRPr lang="en-US" altLang="zh-CN" sz="1600" dirty="0">
              <a:solidFill>
                <a:srgbClr val="0000FF"/>
              </a:solidFill>
              <a:latin typeface="Calibri"/>
              <a:ea typeface="宋体"/>
            </a:endParaRPr>
          </a:p>
        </p:txBody>
      </p:sp>
    </p:spTree>
    <p:extLst>
      <p:ext uri="{BB962C8B-B14F-4D97-AF65-F5344CB8AC3E}">
        <p14:creationId xmlns:p14="http://schemas.microsoft.com/office/powerpoint/2010/main" val="1892835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altLang="zh-CN" u="sng" dirty="0"/>
              <a:t>Application to Relativistic Heavy-ion Physics</a:t>
            </a:r>
            <a:endParaRPr lang="en-US" u="sng" dirty="0"/>
          </a:p>
        </p:txBody>
      </p:sp>
      <p:sp>
        <p:nvSpPr>
          <p:cNvPr id="3" name="Content Placeholder 2"/>
          <p:cNvSpPr>
            <a:spLocks noGrp="1"/>
          </p:cNvSpPr>
          <p:nvPr>
            <p:ph idx="1"/>
          </p:nvPr>
        </p:nvSpPr>
        <p:spPr/>
        <p:txBody>
          <a:bodyPr>
            <a:normAutofit/>
          </a:bodyPr>
          <a:lstStyle/>
          <a:p>
            <a:r>
              <a:rPr lang="en-US" sz="2400" dirty="0" smtClean="0">
                <a:solidFill>
                  <a:srgbClr val="FF0000"/>
                </a:solidFill>
              </a:rPr>
              <a:t>Classical fields </a:t>
            </a:r>
            <a:r>
              <a:rPr lang="en-US" sz="2400" dirty="0" smtClean="0"/>
              <a:t>generated by a moving heavy-ion from Maxwell equations</a:t>
            </a:r>
          </a:p>
          <a:p>
            <a:endParaRPr lang="en-US" dirty="0"/>
          </a:p>
          <a:p>
            <a:endParaRPr lang="en-US" dirty="0" smtClean="0"/>
          </a:p>
          <a:p>
            <a:endParaRPr lang="en-US" dirty="0" smtClean="0"/>
          </a:p>
          <a:p>
            <a:endParaRPr lang="en-US" dirty="0" smtClean="0"/>
          </a:p>
          <a:p>
            <a:endParaRPr lang="en-US" dirty="0"/>
          </a:p>
          <a:p>
            <a:r>
              <a:rPr lang="en-US" sz="2400" dirty="0" smtClean="0"/>
              <a:t>Electron in BLFQ as a </a:t>
            </a:r>
            <a:r>
              <a:rPr lang="en-US" sz="2400" dirty="0" smtClean="0">
                <a:solidFill>
                  <a:srgbClr val="FF0000"/>
                </a:solidFill>
              </a:rPr>
              <a:t>quantum object</a:t>
            </a:r>
          </a:p>
        </p:txBody>
      </p:sp>
      <p:sp>
        <p:nvSpPr>
          <p:cNvPr id="4" name="TextBox 3"/>
          <p:cNvSpPr txBox="1"/>
          <p:nvPr/>
        </p:nvSpPr>
        <p:spPr>
          <a:xfrm>
            <a:off x="807700" y="6084184"/>
            <a:ext cx="3764300" cy="369332"/>
          </a:xfrm>
          <a:prstGeom prst="rect">
            <a:avLst/>
          </a:prstGeom>
          <a:noFill/>
        </p:spPr>
        <p:txBody>
          <a:bodyPr wrap="none" rtlCol="0">
            <a:spAutoFit/>
          </a:bodyPr>
          <a:lstStyle/>
          <a:p>
            <a:r>
              <a:rPr lang="en-US" dirty="0" smtClean="0">
                <a:solidFill>
                  <a:srgbClr val="0000FF"/>
                </a:solidFill>
              </a:rPr>
              <a:t>[</a:t>
            </a:r>
            <a:r>
              <a:rPr lang="en-US" dirty="0" err="1" smtClean="0">
                <a:solidFill>
                  <a:srgbClr val="0000FF"/>
                </a:solidFill>
              </a:rPr>
              <a:t>Guangyao</a:t>
            </a:r>
            <a:r>
              <a:rPr lang="en-US" dirty="0" smtClean="0">
                <a:solidFill>
                  <a:srgbClr val="0000FF"/>
                </a:solidFill>
              </a:rPr>
              <a:t> Chen, et al, in preparation]</a:t>
            </a:r>
            <a:endParaRPr lang="en-US" dirty="0">
              <a:solidFill>
                <a:srgbClr val="0000FF"/>
              </a:solidFill>
            </a:endParaRP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239" y="3698797"/>
            <a:ext cx="5800493" cy="1408380"/>
          </a:xfrm>
          <a:prstGeom prst="rect">
            <a:avLst/>
          </a:prstGeom>
        </p:spPr>
      </p:pic>
      <p:pic>
        <p:nvPicPr>
          <p:cNvPr id="6" name="Picture 5"/>
          <p:cNvPicPr>
            <a:picLocks noChangeAspect="1"/>
          </p:cNvPicPr>
          <p:nvPr/>
        </p:nvPicPr>
        <p:blipFill>
          <a:blip r:embed="rId3"/>
          <a:stretch>
            <a:fillRect/>
          </a:stretch>
        </p:blipFill>
        <p:spPr>
          <a:xfrm>
            <a:off x="889130" y="2679811"/>
            <a:ext cx="4585965" cy="876299"/>
          </a:xfrm>
          <a:prstGeom prst="rect">
            <a:avLst/>
          </a:prstGeom>
        </p:spPr>
      </p:pic>
      <p:sp>
        <p:nvSpPr>
          <p:cNvPr id="7" name="Right Arrow 6"/>
          <p:cNvSpPr/>
          <p:nvPr/>
        </p:nvSpPr>
        <p:spPr>
          <a:xfrm>
            <a:off x="1253516" y="4293219"/>
            <a:ext cx="446048" cy="2564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898907" y="2772077"/>
            <a:ext cx="1388445" cy="437124"/>
            <a:chOff x="6398393" y="2772077"/>
            <a:chExt cx="1388445" cy="437124"/>
          </a:xfrm>
        </p:grpSpPr>
        <p:sp>
          <p:nvSpPr>
            <p:cNvPr id="8" name="Oval 7"/>
            <p:cNvSpPr/>
            <p:nvPr/>
          </p:nvSpPr>
          <p:spPr>
            <a:xfrm>
              <a:off x="6516303" y="2868328"/>
              <a:ext cx="45719" cy="45719"/>
            </a:xfrm>
            <a:prstGeom prst="ellipse">
              <a:avLst/>
            </a:prstGeom>
            <a:gradFill>
              <a:gsLst>
                <a:gs pos="0">
                  <a:srgbClr val="FF0000"/>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Oval 8"/>
            <p:cNvSpPr/>
            <p:nvPr/>
          </p:nvSpPr>
          <p:spPr>
            <a:xfrm>
              <a:off x="7488453" y="2772077"/>
              <a:ext cx="240632" cy="2406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398393" y="3209201"/>
              <a:ext cx="32725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7430703" y="3209201"/>
              <a:ext cx="35613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6902031" y="2489739"/>
            <a:ext cx="300082" cy="369332"/>
          </a:xfrm>
          <a:prstGeom prst="rect">
            <a:avLst/>
          </a:prstGeom>
          <a:noFill/>
        </p:spPr>
        <p:txBody>
          <a:bodyPr wrap="none" rtlCol="0">
            <a:spAutoFit/>
          </a:bodyPr>
          <a:lstStyle/>
          <a:p>
            <a:r>
              <a:rPr lang="en-US" smtClean="0"/>
              <a:t>e</a:t>
            </a:r>
            <a:endParaRPr lang="en-US"/>
          </a:p>
        </p:txBody>
      </p:sp>
      <p:sp>
        <p:nvSpPr>
          <p:cNvPr id="16" name="TextBox 15"/>
          <p:cNvSpPr txBox="1"/>
          <p:nvPr/>
        </p:nvSpPr>
        <p:spPr>
          <a:xfrm>
            <a:off x="7885518" y="2466715"/>
            <a:ext cx="486030" cy="369332"/>
          </a:xfrm>
          <a:prstGeom prst="rect">
            <a:avLst/>
          </a:prstGeom>
          <a:noFill/>
        </p:spPr>
        <p:txBody>
          <a:bodyPr wrap="none" rtlCol="0">
            <a:spAutoFit/>
          </a:bodyPr>
          <a:lstStyle/>
          <a:p>
            <a:r>
              <a:rPr lang="en-US" smtClean="0"/>
              <a:t>Ion</a:t>
            </a:r>
            <a:endParaRPr lang="en-US" dirty="0"/>
          </a:p>
        </p:txBody>
      </p:sp>
    </p:spTree>
    <p:extLst>
      <p:ext uri="{BB962C8B-B14F-4D97-AF65-F5344CB8AC3E}">
        <p14:creationId xmlns:p14="http://schemas.microsoft.com/office/powerpoint/2010/main" val="2041798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Times New Roman"/>
              </a:rPr>
              <a:t>Non-perturbative Effects</a:t>
            </a:r>
            <a:endParaRPr lang="en-US" u="sng" dirty="0">
              <a:latin typeface="Times New Roman"/>
            </a:endParaRPr>
          </a:p>
        </p:txBody>
      </p:sp>
      <p:sp>
        <p:nvSpPr>
          <p:cNvPr id="3" name="Content Placeholder 2"/>
          <p:cNvSpPr>
            <a:spLocks noGrp="1"/>
          </p:cNvSpPr>
          <p:nvPr>
            <p:ph idx="1"/>
          </p:nvPr>
        </p:nvSpPr>
        <p:spPr/>
        <p:txBody>
          <a:bodyPr>
            <a:normAutofit/>
          </a:bodyPr>
          <a:lstStyle/>
          <a:p>
            <a:pPr>
              <a:buFont typeface="Arial" charset="0"/>
              <a:buChar char="•"/>
            </a:pPr>
            <a:r>
              <a:rPr lang="en-US" sz="2800" dirty="0" smtClean="0"/>
              <a:t> Transition rates between two energy Eigenstates</a:t>
            </a:r>
            <a:endParaRPr lang="en-US" sz="2800" dirty="0"/>
          </a:p>
        </p:txBody>
      </p:sp>
      <p:pic>
        <p:nvPicPr>
          <p:cNvPr id="4" name="Picture 3" descr="ratepane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708" y="2389927"/>
            <a:ext cx="6919642" cy="4278558"/>
          </a:xfrm>
          <a:prstGeom prst="rect">
            <a:avLst/>
          </a:prstGeom>
        </p:spPr>
      </p:pic>
      <p:sp>
        <p:nvSpPr>
          <p:cNvPr id="5" name="TextBox 4"/>
          <p:cNvSpPr txBox="1"/>
          <p:nvPr/>
        </p:nvSpPr>
        <p:spPr>
          <a:xfrm>
            <a:off x="5374887" y="1384729"/>
            <a:ext cx="3764300" cy="369332"/>
          </a:xfrm>
          <a:prstGeom prst="rect">
            <a:avLst/>
          </a:prstGeom>
          <a:noFill/>
        </p:spPr>
        <p:txBody>
          <a:bodyPr wrap="none" rtlCol="0">
            <a:spAutoFit/>
          </a:bodyPr>
          <a:lstStyle/>
          <a:p>
            <a:r>
              <a:rPr lang="en-US" dirty="0" smtClean="0">
                <a:solidFill>
                  <a:srgbClr val="0000FF"/>
                </a:solidFill>
              </a:rPr>
              <a:t>[</a:t>
            </a:r>
            <a:r>
              <a:rPr lang="en-US" dirty="0" err="1" smtClean="0">
                <a:solidFill>
                  <a:srgbClr val="0000FF"/>
                </a:solidFill>
              </a:rPr>
              <a:t>Guangyao</a:t>
            </a:r>
            <a:r>
              <a:rPr lang="en-US" dirty="0" smtClean="0">
                <a:solidFill>
                  <a:srgbClr val="0000FF"/>
                </a:solidFill>
              </a:rPr>
              <a:t> Chen, et al, in preparation]</a:t>
            </a:r>
            <a:endParaRPr lang="en-US" dirty="0">
              <a:solidFill>
                <a:srgbClr val="0000FF"/>
              </a:solidFill>
            </a:endParaRPr>
          </a:p>
        </p:txBody>
      </p:sp>
    </p:spTree>
    <p:extLst>
      <p:ext uri="{BB962C8B-B14F-4D97-AF65-F5344CB8AC3E}">
        <p14:creationId xmlns:p14="http://schemas.microsoft.com/office/powerpoint/2010/main" val="1853132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Times New Roman"/>
                <a:cs typeface="Times New Roman"/>
              </a:rPr>
              <a:t>Transverse Momentum</a:t>
            </a:r>
            <a:endParaRPr lang="en-US" u="sng" dirty="0">
              <a:latin typeface="Times New Roman"/>
              <a:cs typeface="Times New Roman"/>
            </a:endParaRPr>
          </a:p>
        </p:txBody>
      </p:sp>
      <p:sp>
        <p:nvSpPr>
          <p:cNvPr id="7" name="Content Placeholder 6"/>
          <p:cNvSpPr>
            <a:spLocks noGrp="1"/>
          </p:cNvSpPr>
          <p:nvPr>
            <p:ph idx="1"/>
          </p:nvPr>
        </p:nvSpPr>
        <p:spPr/>
        <p:txBody>
          <a:bodyPr>
            <a:normAutofit/>
          </a:bodyPr>
          <a:lstStyle/>
          <a:p>
            <a:pPr>
              <a:buFont typeface="Arial" charset="0"/>
              <a:buChar char="•"/>
            </a:pPr>
            <a:r>
              <a:rPr lang="en-US" sz="2800" dirty="0" smtClean="0"/>
              <a:t> Evolution of transverse momentum distribution</a:t>
            </a:r>
            <a:endParaRPr lang="en-US" sz="2800" dirty="0"/>
          </a:p>
        </p:txBody>
      </p:sp>
      <p:pic>
        <p:nvPicPr>
          <p:cNvPr id="4" name="Picture 3" descr="momentumpane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028" y="2295515"/>
            <a:ext cx="7229029" cy="4458821"/>
          </a:xfrm>
          <a:prstGeom prst="rect">
            <a:avLst/>
          </a:prstGeom>
        </p:spPr>
      </p:pic>
      <p:sp>
        <p:nvSpPr>
          <p:cNvPr id="5" name="TextBox 4"/>
          <p:cNvSpPr txBox="1"/>
          <p:nvPr/>
        </p:nvSpPr>
        <p:spPr>
          <a:xfrm>
            <a:off x="5374887" y="1384729"/>
            <a:ext cx="3764300" cy="369332"/>
          </a:xfrm>
          <a:prstGeom prst="rect">
            <a:avLst/>
          </a:prstGeom>
          <a:noFill/>
        </p:spPr>
        <p:txBody>
          <a:bodyPr wrap="none" rtlCol="0">
            <a:spAutoFit/>
          </a:bodyPr>
          <a:lstStyle/>
          <a:p>
            <a:r>
              <a:rPr lang="en-US" dirty="0" smtClean="0">
                <a:solidFill>
                  <a:srgbClr val="0000FF"/>
                </a:solidFill>
              </a:rPr>
              <a:t>[</a:t>
            </a:r>
            <a:r>
              <a:rPr lang="en-US" dirty="0" err="1" smtClean="0">
                <a:solidFill>
                  <a:srgbClr val="0000FF"/>
                </a:solidFill>
              </a:rPr>
              <a:t>Guangyao</a:t>
            </a:r>
            <a:r>
              <a:rPr lang="en-US" dirty="0" smtClean="0">
                <a:solidFill>
                  <a:srgbClr val="0000FF"/>
                </a:solidFill>
              </a:rPr>
              <a:t> Chen, et al, in preparation]</a:t>
            </a:r>
            <a:endParaRPr lang="en-US" dirty="0">
              <a:solidFill>
                <a:srgbClr val="0000FF"/>
              </a:solidFill>
            </a:endParaRPr>
          </a:p>
        </p:txBody>
      </p:sp>
    </p:spTree>
    <p:extLst>
      <p:ext uri="{BB962C8B-B14F-4D97-AF65-F5344CB8AC3E}">
        <p14:creationId xmlns:p14="http://schemas.microsoft.com/office/powerpoint/2010/main" val="1438370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xplosion 1 23"/>
          <p:cNvSpPr/>
          <p:nvPr/>
        </p:nvSpPr>
        <p:spPr>
          <a:xfrm>
            <a:off x="4112726" y="1147837"/>
            <a:ext cx="595270" cy="449813"/>
          </a:xfrm>
          <a:prstGeom prst="irregularSeal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24880" y="1104838"/>
            <a:ext cx="8919120" cy="5753162"/>
          </a:xfrm>
        </p:spPr>
        <p:txBody>
          <a:bodyPr>
            <a:noAutofit/>
          </a:bodyPr>
          <a:lstStyle/>
          <a:p>
            <a:pPr marL="0" indent="0">
              <a:buNone/>
            </a:pPr>
            <a:endParaRPr lang="en-US" sz="2400" dirty="0"/>
          </a:p>
          <a:p>
            <a:pPr marL="0" indent="0">
              <a:buNone/>
            </a:pPr>
            <a:endParaRPr lang="en-US" sz="2400" dirty="0"/>
          </a:p>
          <a:p>
            <a:endParaRPr lang="en-US" sz="2400" dirty="0" smtClean="0"/>
          </a:p>
          <a:p>
            <a:endParaRPr lang="en-US" sz="2400" dirty="0"/>
          </a:p>
          <a:p>
            <a:endParaRPr lang="en-US" sz="2400" dirty="0" smtClean="0"/>
          </a:p>
          <a:p>
            <a:pPr marL="0" indent="0">
              <a:buNone/>
            </a:pPr>
            <a:endParaRPr lang="en-US" sz="2400" dirty="0" smtClean="0"/>
          </a:p>
          <a:p>
            <a:pPr marL="0" indent="0">
              <a:buNone/>
            </a:pPr>
            <a:endParaRPr lang="en-US" sz="2400" dirty="0"/>
          </a:p>
          <a:p>
            <a:pPr marL="0" indent="0">
              <a:spcBef>
                <a:spcPts val="0"/>
              </a:spcBef>
              <a:buNone/>
            </a:pPr>
            <a:endParaRPr lang="en-US" sz="2400" dirty="0"/>
          </a:p>
          <a:p>
            <a:pPr marL="457200" lvl="1" indent="0">
              <a:buNone/>
            </a:pPr>
            <a:r>
              <a:rPr lang="en-US" sz="2000" dirty="0" smtClean="0"/>
              <a:t> </a:t>
            </a:r>
          </a:p>
          <a:p>
            <a:endParaRPr lang="en-US" sz="2400" dirty="0"/>
          </a:p>
        </p:txBody>
      </p:sp>
      <p:sp>
        <p:nvSpPr>
          <p:cNvPr id="2" name="Title 1"/>
          <p:cNvSpPr>
            <a:spLocks noGrp="1"/>
          </p:cNvSpPr>
          <p:nvPr>
            <p:ph type="title"/>
          </p:nvPr>
        </p:nvSpPr>
        <p:spPr>
          <a:xfrm>
            <a:off x="457200" y="20638"/>
            <a:ext cx="8229600" cy="1143000"/>
          </a:xfrm>
        </p:spPr>
        <p:txBody>
          <a:bodyPr>
            <a:normAutofit/>
          </a:bodyPr>
          <a:lstStyle/>
          <a:p>
            <a:r>
              <a:rPr lang="en-US" sz="3600" u="sng" dirty="0" smtClean="0"/>
              <a:t>Light-front </a:t>
            </a:r>
            <a:r>
              <a:rPr lang="en-US" sz="3600" u="sng" dirty="0" err="1" smtClean="0"/>
              <a:t>vs</a:t>
            </a:r>
            <a:r>
              <a:rPr lang="en-US" sz="3600" u="sng" dirty="0" smtClean="0"/>
              <a:t> Equal-time Quantization</a:t>
            </a:r>
            <a:endParaRPr lang="en-US" sz="3600" u="sng" dirty="0"/>
          </a:p>
        </p:txBody>
      </p:sp>
      <p:graphicFrame>
        <p:nvGraphicFramePr>
          <p:cNvPr id="4" name="Object 3"/>
          <p:cNvGraphicFramePr>
            <a:graphicFrameLocks noChangeAspect="1"/>
          </p:cNvGraphicFramePr>
          <p:nvPr>
            <p:extLst>
              <p:ext uri="{D42A27DB-BD31-4B8C-83A1-F6EECF244321}">
                <p14:modId xmlns:p14="http://schemas.microsoft.com/office/powerpoint/2010/main" val="689590721"/>
              </p:ext>
            </p:extLst>
          </p:nvPr>
        </p:nvGraphicFramePr>
        <p:xfrm>
          <a:off x="4622412" y="4459479"/>
          <a:ext cx="3535363" cy="822325"/>
        </p:xfrm>
        <a:graphic>
          <a:graphicData uri="http://schemas.openxmlformats.org/presentationml/2006/ole">
            <mc:AlternateContent xmlns:mc="http://schemas.openxmlformats.org/markup-compatibility/2006">
              <mc:Choice xmlns:v="urn:schemas-microsoft-com:vml" Requires="v">
                <p:oleObj spid="_x0000_s1163285" name="Equation" r:id="rId4" imgW="1689100" imgH="393700" progId="Equation.DSMT4">
                  <p:embed/>
                </p:oleObj>
              </mc:Choice>
              <mc:Fallback>
                <p:oleObj name="Equation" r:id="rId4" imgW="1689100" imgH="393700" progId="Equation.DSMT4">
                  <p:embed/>
                  <p:pic>
                    <p:nvPicPr>
                      <p:cNvPr id="0" name=""/>
                      <p:cNvPicPr/>
                      <p:nvPr/>
                    </p:nvPicPr>
                    <p:blipFill>
                      <a:blip r:embed="rId5"/>
                      <a:stretch>
                        <a:fillRect/>
                      </a:stretch>
                    </p:blipFill>
                    <p:spPr>
                      <a:xfrm>
                        <a:off x="4622412" y="4459479"/>
                        <a:ext cx="3535363" cy="8223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87504277"/>
              </p:ext>
            </p:extLst>
          </p:nvPr>
        </p:nvGraphicFramePr>
        <p:xfrm>
          <a:off x="1238250" y="4457088"/>
          <a:ext cx="2579688" cy="822325"/>
        </p:xfrm>
        <a:graphic>
          <a:graphicData uri="http://schemas.openxmlformats.org/presentationml/2006/ole">
            <mc:AlternateContent xmlns:mc="http://schemas.openxmlformats.org/markup-compatibility/2006">
              <mc:Choice xmlns:v="urn:schemas-microsoft-com:vml" Requires="v">
                <p:oleObj spid="_x0000_s1163286" name="Equation" r:id="rId6" imgW="1231900" imgH="393700" progId="Equation.DSMT4">
                  <p:embed/>
                </p:oleObj>
              </mc:Choice>
              <mc:Fallback>
                <p:oleObj name="Equation" r:id="rId6" imgW="1231900" imgH="393700" progId="Equation.DSMT4">
                  <p:embed/>
                  <p:pic>
                    <p:nvPicPr>
                      <p:cNvPr id="0" name=""/>
                      <p:cNvPicPr/>
                      <p:nvPr/>
                    </p:nvPicPr>
                    <p:blipFill>
                      <a:blip r:embed="rId7"/>
                      <a:stretch>
                        <a:fillRect/>
                      </a:stretch>
                    </p:blipFill>
                    <p:spPr>
                      <a:xfrm>
                        <a:off x="1238250" y="4457088"/>
                        <a:ext cx="2579688" cy="822325"/>
                      </a:xfrm>
                      <a:prstGeom prst="rect">
                        <a:avLst/>
                      </a:prstGeom>
                    </p:spPr>
                  </p:pic>
                </p:oleObj>
              </mc:Fallback>
            </mc:AlternateContent>
          </a:graphicData>
        </a:graphic>
      </p:graphicFrame>
      <p:pic>
        <p:nvPicPr>
          <p:cNvPr id="20" name="Picture 19"/>
          <p:cNvPicPr>
            <a:picLocks noChangeAspect="1"/>
          </p:cNvPicPr>
          <p:nvPr/>
        </p:nvPicPr>
        <p:blipFill>
          <a:blip r:embed="rId8"/>
          <a:stretch>
            <a:fillRect/>
          </a:stretch>
        </p:blipFill>
        <p:spPr>
          <a:xfrm>
            <a:off x="1534028" y="2428932"/>
            <a:ext cx="2006600" cy="1879600"/>
          </a:xfrm>
          <a:prstGeom prst="rect">
            <a:avLst/>
          </a:prstGeom>
        </p:spPr>
      </p:pic>
      <p:pic>
        <p:nvPicPr>
          <p:cNvPr id="21" name="Picture 20"/>
          <p:cNvPicPr>
            <a:picLocks noChangeAspect="1"/>
          </p:cNvPicPr>
          <p:nvPr/>
        </p:nvPicPr>
        <p:blipFill>
          <a:blip r:embed="rId9"/>
          <a:stretch>
            <a:fillRect/>
          </a:stretch>
        </p:blipFill>
        <p:spPr>
          <a:xfrm>
            <a:off x="5381700" y="2395218"/>
            <a:ext cx="1892300" cy="1930400"/>
          </a:xfrm>
          <a:prstGeom prst="rect">
            <a:avLst/>
          </a:prstGeom>
        </p:spPr>
      </p:pic>
      <p:cxnSp>
        <p:nvCxnSpPr>
          <p:cNvPr id="7" name="Straight Connector 6"/>
          <p:cNvCxnSpPr/>
          <p:nvPr/>
        </p:nvCxnSpPr>
        <p:spPr>
          <a:xfrm>
            <a:off x="4385633" y="1813851"/>
            <a:ext cx="24728" cy="4593567"/>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17" name="Text Box 20"/>
          <p:cNvSpPr txBox="1">
            <a:spLocks noChangeArrowheads="1"/>
          </p:cNvSpPr>
          <p:nvPr/>
        </p:nvSpPr>
        <p:spPr bwMode="auto">
          <a:xfrm>
            <a:off x="5740289" y="914400"/>
            <a:ext cx="316865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zh-CN" sz="1600" dirty="0">
                <a:solidFill>
                  <a:srgbClr val="0000FF"/>
                </a:solidFill>
                <a:latin typeface="Calibri"/>
                <a:ea typeface="宋体"/>
              </a:rPr>
              <a:t>[Dirac 1949]</a:t>
            </a:r>
          </a:p>
        </p:txBody>
      </p:sp>
      <p:sp>
        <p:nvSpPr>
          <p:cNvPr id="8" name="TextBox 7"/>
          <p:cNvSpPr txBox="1"/>
          <p:nvPr/>
        </p:nvSpPr>
        <p:spPr>
          <a:xfrm>
            <a:off x="1392226" y="1163638"/>
            <a:ext cx="6844220" cy="369332"/>
          </a:xfrm>
          <a:prstGeom prst="rect">
            <a:avLst/>
          </a:prstGeom>
          <a:noFill/>
        </p:spPr>
        <p:txBody>
          <a:bodyPr wrap="square" rtlCol="0">
            <a:spAutoFit/>
          </a:bodyPr>
          <a:lstStyle/>
          <a:p>
            <a:r>
              <a:rPr lang="en-US" dirty="0" smtClean="0">
                <a:solidFill>
                  <a:prstClr val="black"/>
                </a:solidFill>
                <a:latin typeface="Calibri"/>
              </a:rPr>
              <a:t>equal-time dynamics                 </a:t>
            </a:r>
            <a:r>
              <a:rPr lang="en-US" dirty="0" err="1" smtClean="0">
                <a:solidFill>
                  <a:schemeClr val="bg1"/>
                </a:solidFill>
                <a:latin typeface="Calibri"/>
              </a:rPr>
              <a:t>vs</a:t>
            </a:r>
            <a:r>
              <a:rPr lang="en-US" dirty="0" smtClean="0">
                <a:solidFill>
                  <a:prstClr val="black"/>
                </a:solidFill>
                <a:latin typeface="Calibri"/>
              </a:rPr>
              <a:t>            </a:t>
            </a:r>
            <a:r>
              <a:rPr lang="en-US" altLang="zh-CN" dirty="0" smtClean="0">
                <a:solidFill>
                  <a:prstClr val="white"/>
                </a:solidFill>
                <a:latin typeface="Calibri"/>
                <a:ea typeface="宋体"/>
              </a:rPr>
              <a:t>v</a:t>
            </a:r>
            <a:r>
              <a:rPr lang="en-US" altLang="zh-CN" dirty="0" smtClean="0">
                <a:solidFill>
                  <a:prstClr val="black"/>
                </a:solidFill>
                <a:latin typeface="Calibri"/>
                <a:ea typeface="宋体"/>
              </a:rPr>
              <a:t>    </a:t>
            </a:r>
            <a:r>
              <a:rPr lang="en-US" dirty="0" smtClean="0">
                <a:solidFill>
                  <a:prstClr val="black"/>
                </a:solidFill>
                <a:latin typeface="Calibri"/>
              </a:rPr>
              <a:t>light-front dynamics </a:t>
            </a:r>
            <a:endParaRPr lang="en-US" dirty="0">
              <a:solidFill>
                <a:prstClr val="black"/>
              </a:solidFill>
              <a:latin typeface="Calibri"/>
            </a:endParaRPr>
          </a:p>
        </p:txBody>
      </p:sp>
      <p:cxnSp>
        <p:nvCxnSpPr>
          <p:cNvPr id="19" name="Straight Connector 18"/>
          <p:cNvCxnSpPr/>
          <p:nvPr/>
        </p:nvCxnSpPr>
        <p:spPr>
          <a:xfrm>
            <a:off x="882090" y="5264261"/>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82090" y="5839269"/>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82090" y="1699868"/>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a:t>
            </a:fld>
            <a:endParaRPr lang="en-US">
              <a:solidFill>
                <a:prstClr val="black">
                  <a:tint val="75000"/>
                </a:prstClr>
              </a:solidFill>
              <a:latin typeface="Calibri"/>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805344486"/>
              </p:ext>
            </p:extLst>
          </p:nvPr>
        </p:nvGraphicFramePr>
        <p:xfrm>
          <a:off x="2107554" y="5338853"/>
          <a:ext cx="1011237" cy="398462"/>
        </p:xfrm>
        <a:graphic>
          <a:graphicData uri="http://schemas.openxmlformats.org/presentationml/2006/ole">
            <mc:AlternateContent xmlns:mc="http://schemas.openxmlformats.org/markup-compatibility/2006">
              <mc:Choice xmlns:v="urn:schemas-microsoft-com:vml" Requires="v">
                <p:oleObj spid="_x0000_s1163287" name="Equation" r:id="rId10" imgW="482600" imgH="190500" progId="Equation.3">
                  <p:embed/>
                </p:oleObj>
              </mc:Choice>
              <mc:Fallback>
                <p:oleObj name="Equation" r:id="rId10" imgW="482600" imgH="190500" progId="Equation.3">
                  <p:embed/>
                  <p:pic>
                    <p:nvPicPr>
                      <p:cNvPr id="0" name=""/>
                      <p:cNvPicPr/>
                      <p:nvPr/>
                    </p:nvPicPr>
                    <p:blipFill>
                      <a:blip r:embed="rId11"/>
                      <a:stretch>
                        <a:fillRect/>
                      </a:stretch>
                    </p:blipFill>
                    <p:spPr>
                      <a:xfrm>
                        <a:off x="2107554" y="5338853"/>
                        <a:ext cx="1011237" cy="39846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690558735"/>
              </p:ext>
            </p:extLst>
          </p:nvPr>
        </p:nvGraphicFramePr>
        <p:xfrm>
          <a:off x="5181354" y="5338846"/>
          <a:ext cx="1728788" cy="400050"/>
        </p:xfrm>
        <a:graphic>
          <a:graphicData uri="http://schemas.openxmlformats.org/presentationml/2006/ole">
            <mc:AlternateContent xmlns:mc="http://schemas.openxmlformats.org/markup-compatibility/2006">
              <mc:Choice xmlns:v="urn:schemas-microsoft-com:vml" Requires="v">
                <p:oleObj spid="_x0000_s1163288" name="Equation" r:id="rId12" imgW="825500" imgH="190500" progId="Equation.DSMT4">
                  <p:embed/>
                </p:oleObj>
              </mc:Choice>
              <mc:Fallback>
                <p:oleObj name="Equation" r:id="rId12" imgW="825500" imgH="190500" progId="Equation.DSMT4">
                  <p:embed/>
                  <p:pic>
                    <p:nvPicPr>
                      <p:cNvPr id="0" name=""/>
                      <p:cNvPicPr/>
                      <p:nvPr/>
                    </p:nvPicPr>
                    <p:blipFill>
                      <a:blip r:embed="rId13"/>
                      <a:stretch>
                        <a:fillRect/>
                      </a:stretch>
                    </p:blipFill>
                    <p:spPr>
                      <a:xfrm>
                        <a:off x="5181354" y="5338846"/>
                        <a:ext cx="1728788" cy="400050"/>
                      </a:xfrm>
                      <a:prstGeom prst="rect">
                        <a:avLst/>
                      </a:prstGeom>
                    </p:spPr>
                  </p:pic>
                </p:oleObj>
              </mc:Fallback>
            </mc:AlternateContent>
          </a:graphicData>
        </a:graphic>
      </p:graphicFrame>
      <p:cxnSp>
        <p:nvCxnSpPr>
          <p:cNvPr id="27" name="Straight Connector 26"/>
          <p:cNvCxnSpPr/>
          <p:nvPr/>
        </p:nvCxnSpPr>
        <p:spPr>
          <a:xfrm>
            <a:off x="854672" y="2297463"/>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85550" y="4420821"/>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ext uri="{D42A27DB-BD31-4B8C-83A1-F6EECF244321}">
                <p14:modId xmlns:p14="http://schemas.microsoft.com/office/powerpoint/2010/main" val="1601680388"/>
              </p:ext>
            </p:extLst>
          </p:nvPr>
        </p:nvGraphicFramePr>
        <p:xfrm>
          <a:off x="2214711" y="1751138"/>
          <a:ext cx="796925" cy="398463"/>
        </p:xfrm>
        <a:graphic>
          <a:graphicData uri="http://schemas.openxmlformats.org/presentationml/2006/ole">
            <mc:AlternateContent xmlns:mc="http://schemas.openxmlformats.org/markup-compatibility/2006">
              <mc:Choice xmlns:v="urn:schemas-microsoft-com:vml" Requires="v">
                <p:oleObj spid="_x0000_s1163289" name="Equation" r:id="rId14" imgW="381000" imgH="190500" progId="Equation.DSMT4">
                  <p:embed/>
                </p:oleObj>
              </mc:Choice>
              <mc:Fallback>
                <p:oleObj name="Equation" r:id="rId14" imgW="381000" imgH="190500" progId="Equation.DSMT4">
                  <p:embed/>
                  <p:pic>
                    <p:nvPicPr>
                      <p:cNvPr id="0" name=""/>
                      <p:cNvPicPr/>
                      <p:nvPr/>
                    </p:nvPicPr>
                    <p:blipFill>
                      <a:blip r:embed="rId15"/>
                      <a:stretch>
                        <a:fillRect/>
                      </a:stretch>
                    </p:blipFill>
                    <p:spPr>
                      <a:xfrm>
                        <a:off x="2214711" y="1751138"/>
                        <a:ext cx="796925" cy="398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77739595"/>
              </p:ext>
            </p:extLst>
          </p:nvPr>
        </p:nvGraphicFramePr>
        <p:xfrm>
          <a:off x="5181354" y="1757459"/>
          <a:ext cx="2113580" cy="422716"/>
        </p:xfrm>
        <a:graphic>
          <a:graphicData uri="http://schemas.openxmlformats.org/presentationml/2006/ole">
            <mc:AlternateContent xmlns:mc="http://schemas.openxmlformats.org/markup-compatibility/2006">
              <mc:Choice xmlns:v="urn:schemas-microsoft-com:vml" Requires="v">
                <p:oleObj spid="_x0000_s1163290" name="Equation" r:id="rId16" imgW="952500" imgH="190500" progId="Equation.DSMT4">
                  <p:embed/>
                </p:oleObj>
              </mc:Choice>
              <mc:Fallback>
                <p:oleObj name="Equation" r:id="rId16" imgW="952500" imgH="190500" progId="Equation.DSMT4">
                  <p:embed/>
                  <p:pic>
                    <p:nvPicPr>
                      <p:cNvPr id="0" name=""/>
                      <p:cNvPicPr/>
                      <p:nvPr/>
                    </p:nvPicPr>
                    <p:blipFill>
                      <a:blip r:embed="rId17"/>
                      <a:stretch>
                        <a:fillRect/>
                      </a:stretch>
                    </p:blipFill>
                    <p:spPr>
                      <a:xfrm>
                        <a:off x="5181354" y="1757459"/>
                        <a:ext cx="2113580" cy="422716"/>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TextBox 10"/>
              <p:cNvSpPr txBox="1"/>
              <p:nvPr/>
            </p:nvSpPr>
            <p:spPr>
              <a:xfrm>
                <a:off x="962839" y="5949648"/>
                <a:ext cx="3300666" cy="402931"/>
              </a:xfrm>
              <a:prstGeom prst="rect">
                <a:avLst/>
              </a:prstGeom>
              <a:noFill/>
            </p:spPr>
            <p:txBody>
              <a:bodyPr wrap="square" rtlCol="0">
                <a:spAutoFit/>
              </a:bodyPr>
              <a:lstStyle/>
              <a:p>
                <a:r>
                  <a:rPr lang="en-US" dirty="0" smtClean="0"/>
                  <a:t>Kinematic Generators:     </a:t>
                </a:r>
                <a14:m>
                  <m:oMath xmlns:m="http://schemas.openxmlformats.org/officeDocument/2006/math">
                    <m:acc>
                      <m:accPr>
                        <m:chr m:val="⃗"/>
                        <m:ctrlPr>
                          <a:rPr lang="en-US" i="1" smtClean="0">
                            <a:latin typeface="Cambria Math" charset="0"/>
                          </a:rPr>
                        </m:ctrlPr>
                      </m:accPr>
                      <m:e>
                        <m:r>
                          <a:rPr lang="en-US" b="0" i="1" smtClean="0">
                            <a:latin typeface="Cambria Math" charset="0"/>
                          </a:rPr>
                          <m:t>𝑃</m:t>
                        </m:r>
                      </m:e>
                    </m:acc>
                    <m:r>
                      <a:rPr lang="en-US" b="0" i="1" smtClean="0">
                        <a:latin typeface="Cambria Math" charset="0"/>
                      </a:rPr>
                      <m:t>,</m:t>
                    </m:r>
                    <m:acc>
                      <m:accPr>
                        <m:chr m:val="⃗"/>
                        <m:ctrlPr>
                          <a:rPr lang="en-US" i="1">
                            <a:latin typeface="Cambria Math" charset="0"/>
                          </a:rPr>
                        </m:ctrlPr>
                      </m:accPr>
                      <m:e>
                        <m:r>
                          <a:rPr lang="en-US" b="0" i="1" smtClean="0">
                            <a:latin typeface="Cambria Math" charset="0"/>
                          </a:rPr>
                          <m:t>𝐽</m:t>
                        </m:r>
                      </m:e>
                    </m:acc>
                  </m:oMath>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962839" y="5949648"/>
                <a:ext cx="3300666" cy="402931"/>
              </a:xfrm>
              <a:prstGeom prst="rect">
                <a:avLst/>
              </a:prstGeom>
              <a:blipFill rotWithShape="0">
                <a:blip r:embed="rId18"/>
                <a:stretch>
                  <a:fillRect l="-1664" t="-16667"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505158" y="5985391"/>
                <a:ext cx="4123705" cy="369332"/>
              </a:xfrm>
              <a:prstGeom prst="rect">
                <a:avLst/>
              </a:prstGeom>
              <a:noFill/>
            </p:spPr>
            <p:txBody>
              <a:bodyPr wrap="square" rtlCol="0">
                <a:spAutoFit/>
              </a:bodyPr>
              <a:lstStyle/>
              <a:p>
                <a:r>
                  <a:rPr lang="en-US" dirty="0" smtClean="0"/>
                  <a:t>Kinematic Generators: </a:t>
                </a:r>
                <a14:m>
                  <m:oMath xmlns:m="http://schemas.openxmlformats.org/officeDocument/2006/math">
                    <m:sSup>
                      <m:sSupPr>
                        <m:ctrlPr>
                          <a:rPr lang="en-US" b="0" i="1" smtClean="0">
                            <a:latin typeface="Cambria Math" charset="0"/>
                          </a:rPr>
                        </m:ctrlPr>
                      </m:sSupPr>
                      <m:e>
                        <m:r>
                          <a:rPr lang="en-US" b="0" i="1" smtClean="0">
                            <a:latin typeface="Cambria Math" charset="0"/>
                          </a:rPr>
                          <m:t>𝑃</m:t>
                        </m:r>
                      </m:e>
                      <m:sup>
                        <m:r>
                          <a:rPr lang="en-US" b="0" i="1" smtClean="0">
                            <a:latin typeface="Cambria Math" charset="0"/>
                            <a:ea typeface="Cambria Math" charset="0"/>
                            <a:cs typeface="Cambria Math" charset="0"/>
                          </a:rPr>
                          <m:t>⊥</m:t>
                        </m:r>
                      </m:sup>
                    </m:sSup>
                    <m:r>
                      <a:rPr lang="en-US" b="0" i="1" smtClean="0">
                        <a:latin typeface="Cambria Math" charset="0"/>
                      </a:rPr>
                      <m:t>,</m:t>
                    </m:r>
                    <m:sSup>
                      <m:sSupPr>
                        <m:ctrlPr>
                          <a:rPr lang="en-US" i="1">
                            <a:latin typeface="Cambria Math" charset="0"/>
                          </a:rPr>
                        </m:ctrlPr>
                      </m:sSupPr>
                      <m:e>
                        <m:r>
                          <a:rPr lang="en-US" i="1">
                            <a:latin typeface="Cambria Math" charset="0"/>
                          </a:rPr>
                          <m:t>𝑃</m:t>
                        </m:r>
                      </m:e>
                      <m:sup>
                        <m:r>
                          <a:rPr lang="en-US" b="0" i="1" smtClean="0">
                            <a:latin typeface="Cambria Math" charset="0"/>
                          </a:rPr>
                          <m:t>+</m:t>
                        </m:r>
                      </m:sup>
                    </m:sSup>
                    <m:r>
                      <a:rPr lang="en-US" b="0" i="1" smtClean="0">
                        <a:latin typeface="Cambria Math" charset="0"/>
                        <a:ea typeface="Cambria Math" charset="0"/>
                        <a:cs typeface="Cambria Math" charset="0"/>
                      </a:rPr>
                      <m:t>,</m:t>
                    </m:r>
                    <m:sSup>
                      <m:sSupPr>
                        <m:ctrlPr>
                          <a:rPr lang="en-US" i="1" smtClean="0">
                            <a:solidFill>
                              <a:srgbClr val="FF0000"/>
                            </a:solidFill>
                            <a:latin typeface="Cambria Math" charset="0"/>
                          </a:rPr>
                        </m:ctrlPr>
                      </m:sSupPr>
                      <m:e>
                        <m:r>
                          <a:rPr lang="en-US" b="0" i="1" smtClean="0">
                            <a:solidFill>
                              <a:srgbClr val="FF0000"/>
                            </a:solidFill>
                            <a:latin typeface="Cambria Math" charset="0"/>
                          </a:rPr>
                          <m:t>𝐸</m:t>
                        </m:r>
                      </m:e>
                      <m:sup>
                        <m:r>
                          <a:rPr lang="en-US" i="1">
                            <a:solidFill>
                              <a:srgbClr val="FF0000"/>
                            </a:solidFill>
                            <a:latin typeface="Cambria Math" charset="0"/>
                            <a:ea typeface="Cambria Math" charset="0"/>
                            <a:cs typeface="Cambria Math" charset="0"/>
                          </a:rPr>
                          <m:t>⊥</m:t>
                        </m:r>
                      </m:sup>
                    </m:sSup>
                    <m:r>
                      <a:rPr lang="en-US" b="0" i="1" smtClean="0">
                        <a:latin typeface="Cambria Math" charset="0"/>
                        <a:ea typeface="Cambria Math" charset="0"/>
                        <a:cs typeface="Cambria Math" charset="0"/>
                      </a:rPr>
                      <m:t>,</m:t>
                    </m:r>
                    <m:sSup>
                      <m:sSupPr>
                        <m:ctrlPr>
                          <a:rPr lang="en-US" i="1" smtClean="0">
                            <a:solidFill>
                              <a:srgbClr val="FF0000"/>
                            </a:solidFill>
                            <a:latin typeface="Cambria Math" charset="0"/>
                          </a:rPr>
                        </m:ctrlPr>
                      </m:sSupPr>
                      <m:e>
                        <m:r>
                          <a:rPr lang="en-US" b="0" i="1" smtClean="0">
                            <a:solidFill>
                              <a:srgbClr val="FF0000"/>
                            </a:solidFill>
                            <a:latin typeface="Cambria Math" charset="0"/>
                          </a:rPr>
                          <m:t>𝐾</m:t>
                        </m:r>
                      </m:e>
                      <m:sup>
                        <m:r>
                          <a:rPr lang="en-US" b="0" i="1" smtClean="0">
                            <a:solidFill>
                              <a:srgbClr val="FF0000"/>
                            </a:solidFill>
                            <a:latin typeface="Cambria Math" charset="0"/>
                          </a:rPr>
                          <m:t>3</m:t>
                        </m:r>
                      </m:sup>
                    </m:sSup>
                    <m:r>
                      <a:rPr lang="en-US" b="0" i="1" smtClean="0">
                        <a:latin typeface="Cambria Math" charset="0"/>
                      </a:rPr>
                      <m:t>,</m:t>
                    </m:r>
                    <m:sSup>
                      <m:sSupPr>
                        <m:ctrlPr>
                          <a:rPr lang="en-US" i="1">
                            <a:latin typeface="Cambria Math" charset="0"/>
                          </a:rPr>
                        </m:ctrlPr>
                      </m:sSupPr>
                      <m:e>
                        <m:r>
                          <a:rPr lang="en-US" b="0" i="1" smtClean="0">
                            <a:latin typeface="Cambria Math" charset="0"/>
                          </a:rPr>
                          <m:t>𝐽</m:t>
                        </m:r>
                      </m:e>
                      <m:sup>
                        <m:r>
                          <a:rPr lang="en-US" i="1">
                            <a:latin typeface="Cambria Math" charset="0"/>
                          </a:rPr>
                          <m:t>3</m:t>
                        </m:r>
                      </m:sup>
                    </m:sSup>
                  </m:oMath>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4505158" y="5985391"/>
                <a:ext cx="4123705" cy="369332"/>
              </a:xfrm>
              <a:prstGeom prst="rect">
                <a:avLst/>
              </a:prstGeom>
              <a:blipFill rotWithShape="0">
                <a:blip r:embed="rId19"/>
                <a:stretch>
                  <a:fillRect l="-1183" t="-10000" b="-26667"/>
                </a:stretch>
              </a:blipFill>
            </p:spPr>
            <p:txBody>
              <a:bodyPr/>
              <a:lstStyle/>
              <a:p>
                <a:r>
                  <a:rPr lang="en-US">
                    <a:noFill/>
                  </a:rPr>
                  <a:t> </a:t>
                </a:r>
              </a:p>
            </p:txBody>
          </p:sp>
        </mc:Fallback>
      </mc:AlternateContent>
      <p:cxnSp>
        <p:nvCxnSpPr>
          <p:cNvPr id="26" name="Straight Connector 25"/>
          <p:cNvCxnSpPr/>
          <p:nvPr/>
        </p:nvCxnSpPr>
        <p:spPr>
          <a:xfrm>
            <a:off x="882090" y="6445918"/>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7806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Times New Roman"/>
                <a:cs typeface="Times New Roman"/>
              </a:rPr>
              <a:t>Longitudinal Momentum</a:t>
            </a:r>
            <a:endParaRPr lang="en-US" u="sng" dirty="0">
              <a:latin typeface="Times New Roman"/>
              <a:cs typeface="Times New Roman"/>
            </a:endParaRPr>
          </a:p>
        </p:txBody>
      </p:sp>
      <p:sp>
        <p:nvSpPr>
          <p:cNvPr id="3" name="Content Placeholder 2"/>
          <p:cNvSpPr>
            <a:spLocks noGrp="1"/>
          </p:cNvSpPr>
          <p:nvPr>
            <p:ph idx="1"/>
          </p:nvPr>
        </p:nvSpPr>
        <p:spPr/>
        <p:txBody>
          <a:bodyPr/>
          <a:lstStyle/>
          <a:p>
            <a:pPr>
              <a:buFont typeface="Arial" charset="0"/>
              <a:buChar char="•"/>
            </a:pPr>
            <a:r>
              <a:rPr lang="en-US" dirty="0" smtClean="0"/>
              <a:t> </a:t>
            </a:r>
            <a:r>
              <a:rPr lang="en-US" dirty="0"/>
              <a:t> </a:t>
            </a:r>
            <a:r>
              <a:rPr lang="en-US" sz="2800" dirty="0"/>
              <a:t>Evolution of </a:t>
            </a:r>
            <a:r>
              <a:rPr lang="en-US" sz="2800" dirty="0" smtClean="0"/>
              <a:t>longitudinal momentum </a:t>
            </a:r>
            <a:r>
              <a:rPr lang="en-US" sz="2800" dirty="0"/>
              <a:t>distribution</a:t>
            </a:r>
          </a:p>
          <a:p>
            <a:pPr>
              <a:buFont typeface="Wingdings" charset="2"/>
              <a:buChar char="q"/>
            </a:pPr>
            <a:endParaRPr lang="en-US" dirty="0"/>
          </a:p>
        </p:txBody>
      </p:sp>
      <p:pic>
        <p:nvPicPr>
          <p:cNvPr id="4" name="Picture 3" descr="longpane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872" y="2285399"/>
            <a:ext cx="6945878" cy="4449828"/>
          </a:xfrm>
          <a:prstGeom prst="rect">
            <a:avLst/>
          </a:prstGeom>
        </p:spPr>
      </p:pic>
      <p:sp>
        <p:nvSpPr>
          <p:cNvPr id="5" name="TextBox 4"/>
          <p:cNvSpPr txBox="1"/>
          <p:nvPr/>
        </p:nvSpPr>
        <p:spPr>
          <a:xfrm>
            <a:off x="5374887" y="1384729"/>
            <a:ext cx="3764300" cy="369332"/>
          </a:xfrm>
          <a:prstGeom prst="rect">
            <a:avLst/>
          </a:prstGeom>
          <a:noFill/>
        </p:spPr>
        <p:txBody>
          <a:bodyPr wrap="none" rtlCol="0">
            <a:spAutoFit/>
          </a:bodyPr>
          <a:lstStyle/>
          <a:p>
            <a:r>
              <a:rPr lang="en-US" dirty="0" smtClean="0">
                <a:solidFill>
                  <a:srgbClr val="0000FF"/>
                </a:solidFill>
              </a:rPr>
              <a:t>[</a:t>
            </a:r>
            <a:r>
              <a:rPr lang="en-US" dirty="0" err="1" smtClean="0">
                <a:solidFill>
                  <a:srgbClr val="0000FF"/>
                </a:solidFill>
              </a:rPr>
              <a:t>Guangyao</a:t>
            </a:r>
            <a:r>
              <a:rPr lang="en-US" dirty="0" smtClean="0">
                <a:solidFill>
                  <a:srgbClr val="0000FF"/>
                </a:solidFill>
              </a:rPr>
              <a:t> Chen, et al, in preparation]</a:t>
            </a:r>
            <a:endParaRPr lang="en-US" dirty="0">
              <a:solidFill>
                <a:srgbClr val="0000FF"/>
              </a:solidFill>
            </a:endParaRPr>
          </a:p>
        </p:txBody>
      </p:sp>
    </p:spTree>
    <p:extLst>
      <p:ext uri="{BB962C8B-B14F-4D97-AF65-F5344CB8AC3E}">
        <p14:creationId xmlns:p14="http://schemas.microsoft.com/office/powerpoint/2010/main" val="12842682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err="1">
                <a:effectLst/>
                <a:latin typeface="Times New Roman"/>
                <a:cs typeface="Times New Roman"/>
              </a:rPr>
              <a:t>Helicity</a:t>
            </a:r>
            <a:r>
              <a:rPr lang="en-US" u="sng" dirty="0">
                <a:effectLst/>
                <a:latin typeface="Times New Roman"/>
                <a:cs typeface="Times New Roman"/>
              </a:rPr>
              <a:t> Configuration </a:t>
            </a:r>
            <a:endParaRPr lang="en-US" u="sng" dirty="0">
              <a:latin typeface="Times New Roman"/>
              <a:cs typeface="Times New Roman"/>
            </a:endParaRPr>
          </a:p>
        </p:txBody>
      </p:sp>
      <p:sp>
        <p:nvSpPr>
          <p:cNvPr id="3" name="Content Placeholder 2"/>
          <p:cNvSpPr>
            <a:spLocks noGrp="1"/>
          </p:cNvSpPr>
          <p:nvPr>
            <p:ph idx="1"/>
          </p:nvPr>
        </p:nvSpPr>
        <p:spPr/>
        <p:txBody>
          <a:bodyPr/>
          <a:lstStyle/>
          <a:p>
            <a:pPr>
              <a:buFont typeface="Arial" charset="0"/>
              <a:buChar char="•"/>
            </a:pPr>
            <a:r>
              <a:rPr lang="en-US" dirty="0" smtClean="0"/>
              <a:t> </a:t>
            </a:r>
            <a:r>
              <a:rPr lang="en-US" sz="2800" dirty="0" smtClean="0"/>
              <a:t>Since helicity</a:t>
            </a:r>
            <a:r>
              <a:rPr lang="en-US" sz="2800" dirty="0"/>
              <a:t>-</a:t>
            </a:r>
            <a:r>
              <a:rPr lang="en-US" sz="2800" dirty="0" smtClean="0"/>
              <a:t>flip process ~ m/</a:t>
            </a:r>
            <a:r>
              <a:rPr lang="en-US" sz="2800" dirty="0" err="1" smtClean="0"/>
              <a:t>pT</a:t>
            </a:r>
            <a:r>
              <a:rPr lang="en-US" sz="2800" dirty="0" smtClean="0"/>
              <a:t>, study the helicity configuration of </a:t>
            </a:r>
            <a:r>
              <a:rPr lang="en-US" sz="2800" dirty="0" err="1" smtClean="0"/>
              <a:t>tauon</a:t>
            </a:r>
            <a:r>
              <a:rPr lang="en-US" sz="2800" dirty="0" smtClean="0"/>
              <a:t> instead</a:t>
            </a:r>
          </a:p>
          <a:p>
            <a:pPr>
              <a:buFont typeface="Arial" charset="0"/>
              <a:buChar char="•"/>
            </a:pPr>
            <a:r>
              <a:rPr lang="en-US" dirty="0"/>
              <a:t> </a:t>
            </a:r>
            <a:r>
              <a:rPr lang="en-US" sz="2800" dirty="0" err="1" smtClean="0"/>
              <a:t>Helicity</a:t>
            </a:r>
            <a:r>
              <a:rPr lang="en-US" sz="2800" dirty="0" smtClean="0"/>
              <a:t> survival probability of </a:t>
            </a:r>
            <a:r>
              <a:rPr lang="en-US" sz="2800" dirty="0" err="1" smtClean="0"/>
              <a:t>tauon</a:t>
            </a:r>
            <a:r>
              <a:rPr lang="en-US" sz="2800" dirty="0" smtClean="0"/>
              <a:t> in the </a:t>
            </a:r>
            <a:r>
              <a:rPr lang="en-US" sz="2800" dirty="0" err="1" smtClean="0"/>
              <a:t>e.m</a:t>
            </a:r>
            <a:r>
              <a:rPr lang="en-US" sz="2800" dirty="0" smtClean="0"/>
              <a:t>. fields</a:t>
            </a:r>
            <a:endParaRPr lang="en-US" sz="2800" dirty="0"/>
          </a:p>
        </p:txBody>
      </p:sp>
      <p:pic>
        <p:nvPicPr>
          <p:cNvPr id="5" name="Picture 4" descr="spi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389" y="3397056"/>
            <a:ext cx="4780464" cy="3186976"/>
          </a:xfrm>
          <a:prstGeom prst="rect">
            <a:avLst/>
          </a:prstGeom>
        </p:spPr>
      </p:pic>
      <p:sp>
        <p:nvSpPr>
          <p:cNvPr id="6" name="TextBox 5"/>
          <p:cNvSpPr txBox="1"/>
          <p:nvPr/>
        </p:nvSpPr>
        <p:spPr>
          <a:xfrm>
            <a:off x="5374887" y="1384729"/>
            <a:ext cx="3764300" cy="369332"/>
          </a:xfrm>
          <a:prstGeom prst="rect">
            <a:avLst/>
          </a:prstGeom>
          <a:noFill/>
        </p:spPr>
        <p:txBody>
          <a:bodyPr wrap="none" rtlCol="0">
            <a:spAutoFit/>
          </a:bodyPr>
          <a:lstStyle/>
          <a:p>
            <a:r>
              <a:rPr lang="en-US" dirty="0" smtClean="0">
                <a:solidFill>
                  <a:srgbClr val="0000FF"/>
                </a:solidFill>
              </a:rPr>
              <a:t>[</a:t>
            </a:r>
            <a:r>
              <a:rPr lang="en-US" dirty="0" err="1" smtClean="0">
                <a:solidFill>
                  <a:srgbClr val="0000FF"/>
                </a:solidFill>
              </a:rPr>
              <a:t>Guangyao</a:t>
            </a:r>
            <a:r>
              <a:rPr lang="en-US" dirty="0" smtClean="0">
                <a:solidFill>
                  <a:srgbClr val="0000FF"/>
                </a:solidFill>
              </a:rPr>
              <a:t> Chen, et al, in preparation]</a:t>
            </a:r>
            <a:endParaRPr lang="en-US" dirty="0">
              <a:solidFill>
                <a:srgbClr val="0000FF"/>
              </a:solidFill>
            </a:endParaRPr>
          </a:p>
        </p:txBody>
      </p:sp>
    </p:spTree>
    <p:extLst>
      <p:ext uri="{BB962C8B-B14F-4D97-AF65-F5344CB8AC3E}">
        <p14:creationId xmlns:p14="http://schemas.microsoft.com/office/powerpoint/2010/main" val="15523197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Outline</a:t>
            </a:r>
            <a:endParaRPr lang="en-US" u="sng" dirty="0"/>
          </a:p>
        </p:txBody>
      </p:sp>
      <p:sp>
        <p:nvSpPr>
          <p:cNvPr id="3" name="Content Placeholder 2"/>
          <p:cNvSpPr>
            <a:spLocks noGrp="1"/>
          </p:cNvSpPr>
          <p:nvPr>
            <p:ph idx="1"/>
          </p:nvPr>
        </p:nvSpPr>
        <p:spPr>
          <a:xfrm>
            <a:off x="326092" y="1830387"/>
            <a:ext cx="8817907" cy="4525963"/>
          </a:xfrm>
        </p:spPr>
        <p:txBody>
          <a:bodyPr/>
          <a:lstStyle/>
          <a:p>
            <a:r>
              <a:rPr lang="en-US" sz="2800" dirty="0" smtClean="0">
                <a:solidFill>
                  <a:srgbClr val="FF0000"/>
                </a:solidFill>
              </a:rPr>
              <a:t>B</a:t>
            </a:r>
            <a:r>
              <a:rPr lang="en-US" sz="2800" dirty="0" smtClean="0"/>
              <a:t>asis </a:t>
            </a:r>
            <a:r>
              <a:rPr lang="en-US" sz="2800" dirty="0" smtClean="0">
                <a:solidFill>
                  <a:srgbClr val="FF0000"/>
                </a:solidFill>
              </a:rPr>
              <a:t>L</a:t>
            </a:r>
            <a:r>
              <a:rPr lang="en-US" sz="2800" dirty="0" smtClean="0"/>
              <a:t>ight-</a:t>
            </a:r>
            <a:r>
              <a:rPr lang="en-US" sz="2800" dirty="0" smtClean="0">
                <a:solidFill>
                  <a:srgbClr val="FF0000"/>
                </a:solidFill>
              </a:rPr>
              <a:t>F</a:t>
            </a:r>
            <a:r>
              <a:rPr lang="en-US" sz="2800" dirty="0" smtClean="0"/>
              <a:t>ront </a:t>
            </a:r>
            <a:r>
              <a:rPr lang="en-US" sz="2800" dirty="0" smtClean="0">
                <a:solidFill>
                  <a:srgbClr val="FF0000"/>
                </a:solidFill>
              </a:rPr>
              <a:t>Q</a:t>
            </a:r>
            <a:r>
              <a:rPr lang="en-US" sz="2800" dirty="0" smtClean="0"/>
              <a:t>uantization (</a:t>
            </a:r>
            <a:r>
              <a:rPr lang="en-US" sz="2800" dirty="0" smtClean="0">
                <a:solidFill>
                  <a:srgbClr val="FF0000"/>
                </a:solidFill>
              </a:rPr>
              <a:t>BLFQ</a:t>
            </a:r>
            <a:r>
              <a:rPr lang="en-US" sz="2800" dirty="0" smtClean="0"/>
              <a:t>)</a:t>
            </a:r>
          </a:p>
          <a:p>
            <a:r>
              <a:rPr lang="en-US" sz="2800" dirty="0" smtClean="0">
                <a:solidFill>
                  <a:srgbClr val="FF0000"/>
                </a:solidFill>
              </a:rPr>
              <a:t>T</a:t>
            </a:r>
            <a:r>
              <a:rPr lang="en-US" sz="2800" dirty="0" smtClean="0"/>
              <a:t>ime-dependent </a:t>
            </a:r>
            <a:r>
              <a:rPr lang="en-US" sz="2800" dirty="0" smtClean="0">
                <a:solidFill>
                  <a:srgbClr val="FF0000"/>
                </a:solidFill>
              </a:rPr>
              <a:t>B</a:t>
            </a:r>
            <a:r>
              <a:rPr lang="en-US" sz="2800" dirty="0" smtClean="0"/>
              <a:t>asis </a:t>
            </a:r>
            <a:r>
              <a:rPr lang="en-US" sz="2800" dirty="0">
                <a:solidFill>
                  <a:srgbClr val="FF0000"/>
                </a:solidFill>
              </a:rPr>
              <a:t>L</a:t>
            </a:r>
            <a:r>
              <a:rPr lang="en-US" sz="2800" dirty="0"/>
              <a:t>ight-</a:t>
            </a:r>
            <a:r>
              <a:rPr lang="en-US" sz="2800" dirty="0">
                <a:solidFill>
                  <a:srgbClr val="FF0000"/>
                </a:solidFill>
              </a:rPr>
              <a:t>F</a:t>
            </a:r>
            <a:r>
              <a:rPr lang="en-US" sz="2800" dirty="0"/>
              <a:t>ront </a:t>
            </a:r>
            <a:r>
              <a:rPr lang="en-US" sz="2800" dirty="0">
                <a:solidFill>
                  <a:srgbClr val="FF0000"/>
                </a:solidFill>
              </a:rPr>
              <a:t>Q</a:t>
            </a:r>
            <a:r>
              <a:rPr lang="en-US" sz="2800" dirty="0"/>
              <a:t>uantization </a:t>
            </a:r>
            <a:r>
              <a:rPr lang="en-US" sz="2800" dirty="0" smtClean="0"/>
              <a:t>(</a:t>
            </a:r>
            <a:r>
              <a:rPr lang="en-US" sz="2800" dirty="0" err="1" smtClean="0">
                <a:solidFill>
                  <a:srgbClr val="FF0000"/>
                </a:solidFill>
              </a:rPr>
              <a:t>tBLFQ</a:t>
            </a:r>
            <a:r>
              <a:rPr lang="en-US" sz="2800" dirty="0" smtClean="0"/>
              <a:t>)</a:t>
            </a:r>
          </a:p>
          <a:p>
            <a:pPr lvl="1"/>
            <a:r>
              <a:rPr lang="en-US" sz="2400" dirty="0" smtClean="0"/>
              <a:t>Formalism</a:t>
            </a:r>
          </a:p>
          <a:p>
            <a:pPr lvl="1"/>
            <a:r>
              <a:rPr lang="en-US" sz="2400" dirty="0" smtClean="0"/>
              <a:t>Examples: nonlinear Compton </a:t>
            </a:r>
            <a:r>
              <a:rPr lang="en-US" sz="2400" dirty="0"/>
              <a:t>s</a:t>
            </a:r>
            <a:r>
              <a:rPr lang="en-US" sz="2400" dirty="0" smtClean="0"/>
              <a:t>cattering, electron-ion collision</a:t>
            </a:r>
            <a:endParaRPr lang="en-US" sz="2400" dirty="0"/>
          </a:p>
          <a:p>
            <a:r>
              <a:rPr lang="en-US" sz="2800" dirty="0" smtClean="0">
                <a:solidFill>
                  <a:srgbClr val="FF0000"/>
                </a:solidFill>
              </a:rPr>
              <a:t>T</a:t>
            </a:r>
            <a:r>
              <a:rPr lang="en-US" sz="2800" dirty="0" smtClean="0"/>
              <a:t>ime-dependent </a:t>
            </a:r>
            <a:r>
              <a:rPr lang="en-US" sz="2800" dirty="0" smtClean="0">
                <a:solidFill>
                  <a:srgbClr val="FF0000"/>
                </a:solidFill>
              </a:rPr>
              <a:t>B</a:t>
            </a:r>
            <a:r>
              <a:rPr lang="en-US" sz="2800" dirty="0" smtClean="0"/>
              <a:t>asis </a:t>
            </a:r>
            <a:r>
              <a:rPr lang="en-US" sz="2800" dirty="0" smtClean="0">
                <a:solidFill>
                  <a:srgbClr val="FF0000"/>
                </a:solidFill>
              </a:rPr>
              <a:t>F</a:t>
            </a:r>
            <a:r>
              <a:rPr lang="en-US" sz="2800" dirty="0" smtClean="0"/>
              <a:t>unction (</a:t>
            </a:r>
            <a:r>
              <a:rPr lang="en-US" sz="2800" dirty="0" err="1" smtClean="0">
                <a:solidFill>
                  <a:srgbClr val="FF0000"/>
                </a:solidFill>
              </a:rPr>
              <a:t>tBF</a:t>
            </a:r>
            <a:r>
              <a:rPr lang="en-US" sz="2800" dirty="0" smtClean="0"/>
              <a:t>)</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spTree>
    <p:extLst>
      <p:ext uri="{BB962C8B-B14F-4D97-AF65-F5344CB8AC3E}">
        <p14:creationId xmlns:p14="http://schemas.microsoft.com/office/powerpoint/2010/main" val="3042078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175" y="274638"/>
            <a:ext cx="8697951" cy="1143000"/>
          </a:xfrm>
        </p:spPr>
        <p:txBody>
          <a:bodyPr>
            <a:normAutofit/>
          </a:bodyPr>
          <a:lstStyle/>
          <a:p>
            <a:r>
              <a:rPr lang="en-US" sz="3600" u="sng" dirty="0"/>
              <a:t>Time-dependent Basis Function Approach</a:t>
            </a:r>
          </a:p>
        </p:txBody>
      </p:sp>
      <p:sp>
        <p:nvSpPr>
          <p:cNvPr id="3" name="Content Placeholder 2"/>
          <p:cNvSpPr>
            <a:spLocks noGrp="1"/>
          </p:cNvSpPr>
          <p:nvPr>
            <p:ph idx="1"/>
          </p:nvPr>
        </p:nvSpPr>
        <p:spPr>
          <a:xfrm>
            <a:off x="457200" y="1600200"/>
            <a:ext cx="8474926" cy="4525963"/>
          </a:xfrm>
        </p:spPr>
        <p:txBody>
          <a:bodyPr/>
          <a:lstStyle/>
          <a:p>
            <a:r>
              <a:rPr lang="en-US" dirty="0" smtClean="0"/>
              <a:t>Apply the idea behind </a:t>
            </a:r>
            <a:r>
              <a:rPr lang="en-US" dirty="0" err="1" smtClean="0"/>
              <a:t>tBLFQ</a:t>
            </a:r>
            <a:r>
              <a:rPr lang="en-US" dirty="0" smtClean="0"/>
              <a:t> to nuclear physics</a:t>
            </a:r>
          </a:p>
          <a:p>
            <a:endParaRPr lang="en-US" dirty="0"/>
          </a:p>
          <a:p>
            <a:endParaRPr lang="en-US" dirty="0" smtClean="0"/>
          </a:p>
          <a:p>
            <a:endParaRPr lang="en-US" dirty="0"/>
          </a:p>
          <a:p>
            <a:r>
              <a:rPr lang="en-US" dirty="0" smtClean="0"/>
              <a:t>Study nuclear scattering in a background field</a:t>
            </a: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43</a:t>
            </a:fld>
            <a:endParaRPr lang="en-US">
              <a:solidFill>
                <a:prstClr val="black">
                  <a:tint val="75000"/>
                </a:prstClr>
              </a:solidFill>
              <a:latin typeface="Calibri"/>
            </a:endParaRPr>
          </a:p>
        </p:txBody>
      </p:sp>
      <p:grpSp>
        <p:nvGrpSpPr>
          <p:cNvPr id="5" name="Group 4"/>
          <p:cNvGrpSpPr/>
          <p:nvPr/>
        </p:nvGrpSpPr>
        <p:grpSpPr>
          <a:xfrm>
            <a:off x="606161" y="2197450"/>
            <a:ext cx="4392974" cy="1236182"/>
            <a:chOff x="4731449" y="5153318"/>
            <a:chExt cx="4392974" cy="1236182"/>
          </a:xfrm>
        </p:grpSpPr>
        <p:sp>
          <p:nvSpPr>
            <p:cNvPr id="6" name="TextBox 5"/>
            <p:cNvSpPr txBox="1"/>
            <p:nvPr/>
          </p:nvSpPr>
          <p:spPr>
            <a:xfrm>
              <a:off x="6322386" y="5153318"/>
              <a:ext cx="1022712" cy="400110"/>
            </a:xfrm>
            <a:prstGeom prst="rect">
              <a:avLst/>
            </a:prstGeom>
            <a:noFill/>
          </p:spPr>
          <p:txBody>
            <a:bodyPr wrap="square" rtlCol="0">
              <a:spAutoFit/>
            </a:bodyPr>
            <a:lstStyle/>
            <a:p>
              <a:r>
                <a:rPr lang="en-US" sz="2000" dirty="0" err="1" smtClean="0">
                  <a:solidFill>
                    <a:srgbClr val="FF0000"/>
                  </a:solidFill>
                </a:rPr>
                <a:t>t</a:t>
              </a:r>
              <a:r>
                <a:rPr lang="en-US" sz="2000" dirty="0" err="1" smtClean="0"/>
                <a:t>BLFQ</a:t>
              </a:r>
              <a:endParaRPr lang="en-US" sz="2000" dirty="0"/>
            </a:p>
          </p:txBody>
        </p:sp>
        <p:sp>
          <p:nvSpPr>
            <p:cNvPr id="7" name="Right Arrow 6"/>
            <p:cNvSpPr/>
            <p:nvPr/>
          </p:nvSpPr>
          <p:spPr>
            <a:xfrm>
              <a:off x="8584971" y="5734541"/>
              <a:ext cx="539452" cy="4832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4731449" y="5562819"/>
              <a:ext cx="3697496" cy="826681"/>
              <a:chOff x="4731449" y="5562819"/>
              <a:chExt cx="3697496" cy="826681"/>
            </a:xfrm>
          </p:grpSpPr>
          <p:graphicFrame>
            <p:nvGraphicFramePr>
              <p:cNvPr id="9" name="Object 8"/>
              <p:cNvGraphicFramePr>
                <a:graphicFrameLocks noChangeAspect="1"/>
              </p:cNvGraphicFramePr>
              <p:nvPr>
                <p:extLst>
                  <p:ext uri="{D42A27DB-BD31-4B8C-83A1-F6EECF244321}">
                    <p14:modId xmlns:p14="http://schemas.microsoft.com/office/powerpoint/2010/main" val="1070566856"/>
                  </p:ext>
                </p:extLst>
              </p:nvPr>
            </p:nvGraphicFramePr>
            <p:xfrm>
              <a:off x="4888640" y="5619509"/>
              <a:ext cx="3539140" cy="769835"/>
            </p:xfrm>
            <a:graphic>
              <a:graphicData uri="http://schemas.openxmlformats.org/presentationml/2006/ole">
                <mc:AlternateContent xmlns:mc="http://schemas.openxmlformats.org/markup-compatibility/2006">
                  <mc:Choice xmlns:v="urn:schemas-microsoft-com:vml" Requires="v">
                    <p:oleObj spid="_x0000_s1134645" name="Equation" r:id="rId3" imgW="1739900" imgH="393700" progId="Equation.DSMT4">
                      <p:embed/>
                    </p:oleObj>
                  </mc:Choice>
                  <mc:Fallback>
                    <p:oleObj name="Equation" r:id="rId3" imgW="1739900" imgH="393700" progId="Equation.DSMT4">
                      <p:embed/>
                      <p:pic>
                        <p:nvPicPr>
                          <p:cNvPr id="0" name=""/>
                          <p:cNvPicPr/>
                          <p:nvPr/>
                        </p:nvPicPr>
                        <p:blipFill>
                          <a:blip r:embed="rId4"/>
                          <a:stretch>
                            <a:fillRect/>
                          </a:stretch>
                        </p:blipFill>
                        <p:spPr>
                          <a:xfrm>
                            <a:off x="4888640" y="5619509"/>
                            <a:ext cx="3539140" cy="769835"/>
                          </a:xfrm>
                          <a:prstGeom prst="rect">
                            <a:avLst/>
                          </a:prstGeom>
                        </p:spPr>
                      </p:pic>
                    </p:oleObj>
                  </mc:Fallback>
                </mc:AlternateContent>
              </a:graphicData>
            </a:graphic>
          </p:graphicFrame>
          <p:sp>
            <p:nvSpPr>
              <p:cNvPr id="10" name="Rectangle 9"/>
              <p:cNvSpPr/>
              <p:nvPr/>
            </p:nvSpPr>
            <p:spPr>
              <a:xfrm>
                <a:off x="4731449" y="5562819"/>
                <a:ext cx="3697496" cy="826681"/>
              </a:xfrm>
              <a:prstGeom prst="rect">
                <a:avLst/>
              </a:prstGeom>
              <a:noFill/>
              <a:ln w="254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grpSp>
      <p:sp>
        <p:nvSpPr>
          <p:cNvPr id="11" name="Rectangle 10"/>
          <p:cNvSpPr/>
          <p:nvPr/>
        </p:nvSpPr>
        <p:spPr>
          <a:xfrm>
            <a:off x="5144398" y="2597560"/>
            <a:ext cx="3773268" cy="826681"/>
          </a:xfrm>
          <a:prstGeom prst="rect">
            <a:avLst/>
          </a:prstGeom>
          <a:noFill/>
          <a:ln w="254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mc:AlternateContent xmlns:mc="http://schemas.openxmlformats.org/markup-compatibility/2006" xmlns:a14="http://schemas.microsoft.com/office/drawing/2010/main">
        <mc:Choice Requires="a14">
          <p:sp>
            <p:nvSpPr>
              <p:cNvPr id="12" name="TextBox 11"/>
              <p:cNvSpPr txBox="1"/>
              <p:nvPr/>
            </p:nvSpPr>
            <p:spPr>
              <a:xfrm>
                <a:off x="5169621" y="2582171"/>
                <a:ext cx="3762505" cy="8192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charset="0"/>
                        </a:rPr>
                        <m:t>𝑖</m:t>
                      </m:r>
                      <m:f>
                        <m:fPr>
                          <m:ctrlPr>
                            <a:rPr lang="en-US" sz="2800" b="0" i="1" smtClean="0">
                              <a:latin typeface="Cambria Math" charset="0"/>
                            </a:rPr>
                          </m:ctrlPr>
                        </m:fPr>
                        <m:num>
                          <m:r>
                            <a:rPr lang="en-US" sz="2800" b="0" i="1" smtClean="0">
                              <a:latin typeface="Cambria Math" charset="0"/>
                            </a:rPr>
                            <m:t>𝜕</m:t>
                          </m:r>
                        </m:num>
                        <m:den>
                          <m:r>
                            <a:rPr lang="en-US" sz="2800" b="0" i="1" smtClean="0">
                              <a:latin typeface="Cambria Math" charset="0"/>
                            </a:rPr>
                            <m:t>𝜕</m:t>
                          </m:r>
                          <m:r>
                            <a:rPr lang="en-US" sz="2800" b="0" i="1" smtClean="0">
                              <a:latin typeface="Cambria Math" charset="0"/>
                            </a:rPr>
                            <m:t>𝑡</m:t>
                          </m:r>
                        </m:den>
                      </m:f>
                      <m:r>
                        <a:rPr lang="en-US" sz="2800" b="0" i="1" smtClean="0">
                          <a:latin typeface="Cambria Math" charset="0"/>
                        </a:rPr>
                        <m:t>|</m:t>
                      </m:r>
                      <m:d>
                        <m:dPr>
                          <m:begChr m:val=""/>
                          <m:endChr m:val="⟩"/>
                          <m:ctrlPr>
                            <a:rPr lang="en-US" sz="2800" b="0" i="1" smtClean="0">
                              <a:latin typeface="Cambria Math" charset="0"/>
                            </a:rPr>
                          </m:ctrlPr>
                        </m:dPr>
                        <m:e>
                          <m:r>
                            <a:rPr lang="en-US" sz="2800" b="0" i="1" smtClean="0">
                              <a:latin typeface="Cambria Math" charset="0"/>
                              <a:ea typeface="Cambria Math" charset="0"/>
                              <a:cs typeface="Cambria Math" charset="0"/>
                            </a:rPr>
                            <m:t>𝜓</m:t>
                          </m:r>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𝑡</m:t>
                              </m:r>
                            </m:e>
                          </m:d>
                        </m:e>
                      </m:d>
                      <m:r>
                        <a:rPr lang="en-US" sz="2800" b="0" i="1" smtClean="0">
                          <a:latin typeface="Cambria Math" charset="0"/>
                        </a:rPr>
                        <m:t>=</m:t>
                      </m:r>
                      <m:r>
                        <a:rPr lang="en-US" sz="2800" b="0" i="1" smtClean="0">
                          <a:latin typeface="Cambria Math" charset="0"/>
                        </a:rPr>
                        <m:t>𝐻</m:t>
                      </m:r>
                      <m:r>
                        <a:rPr lang="en-US" sz="2800" b="0" i="1" smtClean="0">
                          <a:latin typeface="Cambria Math" charset="0"/>
                        </a:rPr>
                        <m:t>(</m:t>
                      </m:r>
                      <m:r>
                        <a:rPr lang="en-US" sz="2800" b="0" i="1" smtClean="0">
                          <a:latin typeface="Cambria Math" charset="0"/>
                        </a:rPr>
                        <m:t>𝑡</m:t>
                      </m:r>
                      <m:r>
                        <a:rPr lang="en-US" sz="2800" b="0" i="1" smtClean="0">
                          <a:latin typeface="Cambria Math" charset="0"/>
                        </a:rPr>
                        <m:t>)|</m:t>
                      </m:r>
                      <m:d>
                        <m:dPr>
                          <m:begChr m:val=""/>
                          <m:endChr m:val="⟩"/>
                          <m:ctrlPr>
                            <a:rPr lang="en-US" sz="2800" i="1">
                              <a:latin typeface="Cambria Math" charset="0"/>
                            </a:rPr>
                          </m:ctrlPr>
                        </m:dPr>
                        <m:e>
                          <m:r>
                            <a:rPr lang="en-US" sz="2800" i="1">
                              <a:latin typeface="Cambria Math" charset="0"/>
                              <a:ea typeface="Cambria Math" charset="0"/>
                              <a:cs typeface="Cambria Math" charset="0"/>
                            </a:rPr>
                            <m:t>𝜓</m:t>
                          </m:r>
                          <m:d>
                            <m:dPr>
                              <m:ctrlPr>
                                <a:rPr lang="en-US" sz="2800" i="1">
                                  <a:latin typeface="Cambria Math" charset="0"/>
                                  <a:ea typeface="Cambria Math" charset="0"/>
                                  <a:cs typeface="Cambria Math" charset="0"/>
                                </a:rPr>
                              </m:ctrlPr>
                            </m:dPr>
                            <m:e>
                              <m:r>
                                <a:rPr lang="en-US" sz="2800" i="1">
                                  <a:latin typeface="Cambria Math" charset="0"/>
                                  <a:ea typeface="Cambria Math" charset="0"/>
                                  <a:cs typeface="Cambria Math" charset="0"/>
                                </a:rPr>
                                <m:t>𝑡</m:t>
                              </m:r>
                            </m:e>
                          </m:d>
                        </m:e>
                      </m:d>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169621" y="2582171"/>
                <a:ext cx="3762505" cy="819263"/>
              </a:xfrm>
              <a:prstGeom prst="rect">
                <a:avLst/>
              </a:prstGeom>
              <a:blipFill rotWithShape="0">
                <a:blip r:embed="rId5"/>
                <a:stretch>
                  <a:fillRect/>
                </a:stretch>
              </a:blipFill>
            </p:spPr>
            <p:txBody>
              <a:bodyPr/>
              <a:lstStyle/>
              <a:p>
                <a:r>
                  <a:rPr lang="en-US">
                    <a:noFill/>
                  </a:rPr>
                  <a:t> </a:t>
                </a:r>
              </a:p>
            </p:txBody>
          </p:sp>
        </mc:Fallback>
      </mc:AlternateContent>
      <p:sp>
        <p:nvSpPr>
          <p:cNvPr id="13" name="TextBox 12"/>
          <p:cNvSpPr txBox="1"/>
          <p:nvPr/>
        </p:nvSpPr>
        <p:spPr>
          <a:xfrm>
            <a:off x="6784810" y="2212839"/>
            <a:ext cx="492443" cy="369332"/>
          </a:xfrm>
          <a:prstGeom prst="rect">
            <a:avLst/>
          </a:prstGeom>
          <a:noFill/>
        </p:spPr>
        <p:txBody>
          <a:bodyPr wrap="none" rtlCol="0">
            <a:spAutoFit/>
          </a:bodyPr>
          <a:lstStyle/>
          <a:p>
            <a:r>
              <a:rPr lang="en-US" dirty="0" err="1" smtClean="0">
                <a:solidFill>
                  <a:srgbClr val="FF0000"/>
                </a:solidFill>
              </a:rPr>
              <a:t>t</a:t>
            </a:r>
            <a:r>
              <a:rPr lang="en-US" dirty="0" err="1" smtClean="0"/>
              <a:t>BF</a:t>
            </a:r>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763352" y="4683571"/>
                <a:ext cx="3016467"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𝐻</m:t>
                      </m:r>
                      <m:r>
                        <a:rPr lang="en-US" sz="2400" b="0" i="1" smtClean="0">
                          <a:latin typeface="Cambria Math" charset="0"/>
                        </a:rPr>
                        <m:t>(</m:t>
                      </m:r>
                      <m:r>
                        <a:rPr lang="en-US" sz="2400" b="0" i="1" smtClean="0">
                          <a:latin typeface="Cambria Math" charset="0"/>
                        </a:rPr>
                        <m:t>𝑡</m:t>
                      </m:r>
                      <m:r>
                        <a:rPr lang="en-US" sz="2400" b="0" i="1" smtClean="0">
                          <a:latin typeface="Cambria Math" charset="0"/>
                        </a:rPr>
                        <m:t>)=</m:t>
                      </m:r>
                      <m:sSub>
                        <m:sSubPr>
                          <m:ctrlPr>
                            <a:rPr lang="en-US" sz="2400" i="1" smtClean="0">
                              <a:solidFill>
                                <a:srgbClr val="FF0000"/>
                              </a:solidFill>
                              <a:latin typeface="Cambria Math" charset="0"/>
                            </a:rPr>
                          </m:ctrlPr>
                        </m:sSubPr>
                        <m:e>
                          <m:r>
                            <a:rPr lang="en-US" sz="2400" b="0" i="1" smtClean="0">
                              <a:solidFill>
                                <a:srgbClr val="FF0000"/>
                              </a:solidFill>
                              <a:latin typeface="Cambria Math" charset="0"/>
                            </a:rPr>
                            <m:t>𝐻</m:t>
                          </m:r>
                        </m:e>
                        <m:sub>
                          <m:r>
                            <a:rPr lang="en-US" sz="2400" b="0" i="1" smtClean="0">
                              <a:solidFill>
                                <a:srgbClr val="FF0000"/>
                              </a:solidFill>
                              <a:latin typeface="Cambria Math" charset="0"/>
                            </a:rPr>
                            <m:t>𝑆𝑀</m:t>
                          </m:r>
                        </m:sub>
                      </m:sSub>
                      <m:r>
                        <a:rPr lang="en-US" sz="2400" i="1">
                          <a:solidFill>
                            <a:srgbClr val="0000FF"/>
                          </a:solidFill>
                          <a:latin typeface="Cambria Math" charset="0"/>
                        </a:rPr>
                        <m:t>+</m:t>
                      </m:r>
                      <m:sSub>
                        <m:sSubPr>
                          <m:ctrlPr>
                            <a:rPr lang="en-US" sz="2400" i="1">
                              <a:solidFill>
                                <a:srgbClr val="0000FF"/>
                              </a:solidFill>
                              <a:latin typeface="Cambria Math" charset="0"/>
                            </a:rPr>
                          </m:ctrlPr>
                        </m:sSubPr>
                        <m:e>
                          <m:r>
                            <a:rPr lang="en-US" sz="2400" i="1">
                              <a:solidFill>
                                <a:srgbClr val="0000FF"/>
                              </a:solidFill>
                              <a:latin typeface="Cambria Math" charset="0"/>
                            </a:rPr>
                            <m:t>𝑉</m:t>
                          </m:r>
                        </m:e>
                        <m:sub>
                          <m:r>
                            <a:rPr lang="en-US" sz="2400" b="0" i="1" smtClean="0">
                              <a:solidFill>
                                <a:srgbClr val="0000FF"/>
                              </a:solidFill>
                              <a:latin typeface="Cambria Math" charset="0"/>
                            </a:rPr>
                            <m:t>𝑒𝑥𝑡</m:t>
                          </m:r>
                        </m:sub>
                      </m:sSub>
                      <m:d>
                        <m:dPr>
                          <m:ctrlPr>
                            <a:rPr lang="en-US" sz="2400" i="1">
                              <a:solidFill>
                                <a:srgbClr val="0000FF"/>
                              </a:solidFill>
                              <a:latin typeface="Cambria Math" charset="0"/>
                            </a:rPr>
                          </m:ctrlPr>
                        </m:dPr>
                        <m:e>
                          <m:r>
                            <a:rPr lang="en-US" sz="2400" i="1">
                              <a:solidFill>
                                <a:srgbClr val="0000FF"/>
                              </a:solidFill>
                              <a:latin typeface="Cambria Math" charset="0"/>
                            </a:rPr>
                            <m:t>𝑡</m:t>
                          </m:r>
                        </m:e>
                      </m:d>
                    </m:oMath>
                  </m:oMathPara>
                </a14:m>
                <a:endParaRPr lang="en-US" sz="2400" dirty="0" smtClean="0"/>
              </a:p>
              <a:p>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763352" y="4683571"/>
                <a:ext cx="3016467" cy="738664"/>
              </a:xfrm>
              <a:prstGeom prst="rect">
                <a:avLst/>
              </a:prstGeom>
              <a:blipFill rotWithShape="0">
                <a:blip r:embed="rId6"/>
                <a:stretch>
                  <a:fillRect/>
                </a:stretch>
              </a:blipFill>
            </p:spPr>
            <p:txBody>
              <a:bodyPr/>
              <a:lstStyle/>
              <a:p>
                <a:r>
                  <a:rPr lang="en-US">
                    <a:noFill/>
                  </a:rPr>
                  <a:t> </a:t>
                </a:r>
              </a:p>
            </p:txBody>
          </p:sp>
        </mc:Fallback>
      </mc:AlternateContent>
      <p:sp>
        <p:nvSpPr>
          <p:cNvPr id="16" name="TextBox 15"/>
          <p:cNvSpPr txBox="1"/>
          <p:nvPr/>
        </p:nvSpPr>
        <p:spPr>
          <a:xfrm>
            <a:off x="2454909" y="5237569"/>
            <a:ext cx="1761508" cy="369332"/>
          </a:xfrm>
          <a:prstGeom prst="rect">
            <a:avLst/>
          </a:prstGeom>
          <a:noFill/>
        </p:spPr>
        <p:txBody>
          <a:bodyPr wrap="none" rtlCol="0">
            <a:spAutoFit/>
          </a:bodyPr>
          <a:lstStyle/>
          <a:p>
            <a:r>
              <a:rPr lang="en-US" dirty="0" smtClean="0"/>
              <a:t>Background field</a:t>
            </a:r>
            <a:endParaRPr lang="en-US" dirty="0"/>
          </a:p>
        </p:txBody>
      </p:sp>
      <p:cxnSp>
        <p:nvCxnSpPr>
          <p:cNvPr id="17" name="Straight Connector 16"/>
          <p:cNvCxnSpPr/>
          <p:nvPr/>
        </p:nvCxnSpPr>
        <p:spPr>
          <a:xfrm flipV="1">
            <a:off x="2454909" y="5204359"/>
            <a:ext cx="1632042" cy="10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8459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563" y="1307464"/>
            <a:ext cx="8229600" cy="5414012"/>
          </a:xfrm>
        </p:spPr>
        <p:txBody>
          <a:bodyPr>
            <a:normAutofit lnSpcReduction="10000"/>
          </a:bodyPr>
          <a:lstStyle/>
          <a:p>
            <a:r>
              <a:rPr lang="en-US" sz="2400" dirty="0" smtClean="0"/>
              <a:t>In the lab-frame:</a:t>
            </a:r>
          </a:p>
          <a:p>
            <a:endParaRPr lang="en-US" dirty="0"/>
          </a:p>
          <a:p>
            <a:endParaRPr lang="en-US" dirty="0" smtClean="0"/>
          </a:p>
          <a:p>
            <a:endParaRPr lang="en-US" dirty="0"/>
          </a:p>
          <a:p>
            <a:endParaRPr lang="en-US" dirty="0"/>
          </a:p>
          <a:p>
            <a:endParaRPr lang="en-US" sz="2400" dirty="0" smtClean="0"/>
          </a:p>
          <a:p>
            <a:r>
              <a:rPr lang="en-US" sz="2400" dirty="0" smtClean="0"/>
              <a:t>Physical motivation: study </a:t>
            </a:r>
            <a:r>
              <a:rPr lang="en-US" sz="2400" dirty="0" err="1" smtClean="0"/>
              <a:t>EoS</a:t>
            </a:r>
            <a:r>
              <a:rPr lang="en-US" sz="2400" dirty="0" smtClean="0"/>
              <a:t> of nuclear matter, esp. symmetry energy term</a:t>
            </a:r>
          </a:p>
          <a:p>
            <a:r>
              <a:rPr lang="en-US" sz="2400" dirty="0" smtClean="0"/>
              <a:t>Relative momentum between n and p in the final state is affected by the </a:t>
            </a:r>
            <a:r>
              <a:rPr lang="en-US" sz="2400" dirty="0"/>
              <a:t>symmetry energy </a:t>
            </a:r>
            <a:r>
              <a:rPr lang="en-US" sz="2400" dirty="0" smtClean="0"/>
              <a:t>term in the target nuclear potential</a:t>
            </a:r>
          </a:p>
          <a:p>
            <a:r>
              <a:rPr lang="en-US" sz="2400" dirty="0" smtClean="0"/>
              <a:t>Both </a:t>
            </a:r>
            <a:r>
              <a:rPr lang="en-US" sz="2400" dirty="0" err="1" smtClean="0"/>
              <a:t>ImQMD</a:t>
            </a:r>
            <a:r>
              <a:rPr lang="en-US" sz="2400" dirty="0" smtClean="0"/>
              <a:t> simulation and experimental results available</a:t>
            </a:r>
            <a:endParaRPr lang="en-US" sz="2400" dirty="0"/>
          </a:p>
        </p:txBody>
      </p:sp>
      <p:sp>
        <p:nvSpPr>
          <p:cNvPr id="2" name="Title 1"/>
          <p:cNvSpPr>
            <a:spLocks noGrp="1"/>
          </p:cNvSpPr>
          <p:nvPr>
            <p:ph type="title"/>
          </p:nvPr>
        </p:nvSpPr>
        <p:spPr/>
        <p:txBody>
          <a:bodyPr/>
          <a:lstStyle/>
          <a:p>
            <a:pPr algn="ctr"/>
            <a:r>
              <a:rPr lang="en-US" u="sng" dirty="0" smtClean="0"/>
              <a:t>Test Case: d+</a:t>
            </a:r>
            <a:r>
              <a:rPr lang="en-US" u="sng" baseline="30000" dirty="0" smtClean="0"/>
              <a:t>124</a:t>
            </a:r>
            <a:r>
              <a:rPr lang="en-US" u="sng" dirty="0" smtClean="0"/>
              <a:t>Sn</a:t>
            </a:r>
            <a:endParaRPr lang="en-US" u="sng"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sp>
        <p:nvSpPr>
          <p:cNvPr id="5" name="Oval 4"/>
          <p:cNvSpPr/>
          <p:nvPr/>
        </p:nvSpPr>
        <p:spPr>
          <a:xfrm>
            <a:off x="3389392" y="2832983"/>
            <a:ext cx="371707" cy="122663"/>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616131" y="2861271"/>
            <a:ext cx="66908" cy="66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467449" y="2861271"/>
            <a:ext cx="66908" cy="6690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4103073" y="2764931"/>
            <a:ext cx="858644" cy="858799"/>
            <a:chOff x="4088786" y="5410337"/>
            <a:chExt cx="858644" cy="858799"/>
          </a:xfrm>
        </p:grpSpPr>
        <p:sp>
          <p:nvSpPr>
            <p:cNvPr id="9" name="Oval 8"/>
            <p:cNvSpPr/>
            <p:nvPr/>
          </p:nvSpPr>
          <p:spPr>
            <a:xfrm>
              <a:off x="4267205" y="5577605"/>
              <a:ext cx="505518" cy="500372"/>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088786" y="5410337"/>
              <a:ext cx="858644" cy="858799"/>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3411694" y="2928179"/>
            <a:ext cx="306494" cy="369332"/>
          </a:xfrm>
          <a:prstGeom prst="rect">
            <a:avLst/>
          </a:prstGeom>
          <a:noFill/>
        </p:spPr>
        <p:txBody>
          <a:bodyPr wrap="none" rtlCol="0">
            <a:spAutoFit/>
          </a:bodyPr>
          <a:lstStyle/>
          <a:p>
            <a:r>
              <a:rPr lang="en-US" dirty="0" smtClean="0"/>
              <a:t>d</a:t>
            </a:r>
            <a:endParaRPr lang="en-US" dirty="0"/>
          </a:p>
        </p:txBody>
      </p:sp>
      <p:sp>
        <p:nvSpPr>
          <p:cNvPr id="12" name="TextBox 11"/>
          <p:cNvSpPr txBox="1"/>
          <p:nvPr/>
        </p:nvSpPr>
        <p:spPr>
          <a:xfrm>
            <a:off x="4779641" y="2534744"/>
            <a:ext cx="647934" cy="369332"/>
          </a:xfrm>
          <a:prstGeom prst="rect">
            <a:avLst/>
          </a:prstGeom>
          <a:noFill/>
        </p:spPr>
        <p:txBody>
          <a:bodyPr wrap="none" rtlCol="0">
            <a:spAutoFit/>
          </a:bodyPr>
          <a:lstStyle/>
          <a:p>
            <a:r>
              <a:rPr lang="en-US" baseline="30000" dirty="0" smtClean="0"/>
              <a:t>124</a:t>
            </a:r>
            <a:r>
              <a:rPr lang="en-US" dirty="0" smtClean="0"/>
              <a:t>Sn</a:t>
            </a:r>
            <a:endParaRPr lang="en-US" dirty="0"/>
          </a:p>
        </p:txBody>
      </p:sp>
      <p:cxnSp>
        <p:nvCxnSpPr>
          <p:cNvPr id="13" name="Straight Arrow Connector 12"/>
          <p:cNvCxnSpPr/>
          <p:nvPr/>
        </p:nvCxnSpPr>
        <p:spPr>
          <a:xfrm>
            <a:off x="5224154" y="3592941"/>
            <a:ext cx="122448" cy="343424"/>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304781" y="3852285"/>
            <a:ext cx="240268" cy="369332"/>
          </a:xfrm>
          <a:prstGeom prst="rect">
            <a:avLst/>
          </a:prstGeom>
          <a:noFill/>
        </p:spPr>
        <p:txBody>
          <a:bodyPr wrap="square" rtlCol="0">
            <a:spAutoFit/>
          </a:bodyPr>
          <a:lstStyle/>
          <a:p>
            <a:r>
              <a:rPr lang="en-US" smtClean="0"/>
              <a:t>p</a:t>
            </a:r>
            <a:endParaRPr lang="en-US"/>
          </a:p>
        </p:txBody>
      </p:sp>
      <p:sp>
        <p:nvSpPr>
          <p:cNvPr id="15" name="TextBox 14"/>
          <p:cNvSpPr txBox="1"/>
          <p:nvPr/>
        </p:nvSpPr>
        <p:spPr>
          <a:xfrm>
            <a:off x="5480400" y="3194330"/>
            <a:ext cx="306494" cy="369332"/>
          </a:xfrm>
          <a:prstGeom prst="rect">
            <a:avLst/>
          </a:prstGeom>
          <a:noFill/>
        </p:spPr>
        <p:txBody>
          <a:bodyPr wrap="none" rtlCol="0">
            <a:spAutoFit/>
          </a:bodyPr>
          <a:lstStyle/>
          <a:p>
            <a:r>
              <a:rPr lang="en-US"/>
              <a:t>n</a:t>
            </a:r>
          </a:p>
        </p:txBody>
      </p:sp>
      <p:cxnSp>
        <p:nvCxnSpPr>
          <p:cNvPr id="16" name="Straight Arrow Connector 15"/>
          <p:cNvCxnSpPr/>
          <p:nvPr/>
        </p:nvCxnSpPr>
        <p:spPr>
          <a:xfrm>
            <a:off x="3053270" y="1920666"/>
            <a:ext cx="284603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225156" y="3158236"/>
            <a:ext cx="294349" cy="195704"/>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633647" y="2192159"/>
            <a:ext cx="3594702" cy="369332"/>
          </a:xfrm>
          <a:prstGeom prst="rect">
            <a:avLst/>
          </a:prstGeom>
          <a:noFill/>
        </p:spPr>
        <p:txBody>
          <a:bodyPr wrap="none" rtlCol="0">
            <a:spAutoFit/>
          </a:bodyPr>
          <a:lstStyle/>
          <a:p>
            <a:r>
              <a:rPr lang="tr-TR" dirty="0">
                <a:solidFill>
                  <a:srgbClr val="0000FF"/>
                </a:solidFill>
              </a:rPr>
              <a:t>[</a:t>
            </a:r>
            <a:r>
              <a:rPr lang="tr-TR" dirty="0" err="1">
                <a:solidFill>
                  <a:srgbClr val="0000FF"/>
                </a:solidFill>
              </a:rPr>
              <a:t>Ou</a:t>
            </a:r>
            <a:r>
              <a:rPr lang="tr-TR" dirty="0">
                <a:solidFill>
                  <a:srgbClr val="0000FF"/>
                </a:solidFill>
              </a:rPr>
              <a:t> </a:t>
            </a:r>
            <a:r>
              <a:rPr lang="tr-TR" dirty="0" err="1">
                <a:solidFill>
                  <a:srgbClr val="0000FF"/>
                </a:solidFill>
              </a:rPr>
              <a:t>Li</a:t>
            </a:r>
            <a:r>
              <a:rPr lang="tr-TR" dirty="0">
                <a:solidFill>
                  <a:srgbClr val="0000FF"/>
                </a:solidFill>
              </a:rPr>
              <a:t> et al, PRL 115, 212501 (2015</a:t>
            </a:r>
            <a:r>
              <a:rPr lang="tr-TR" dirty="0" smtClean="0">
                <a:solidFill>
                  <a:srgbClr val="0000FF"/>
                </a:solidFill>
              </a:rPr>
              <a:t>)]</a:t>
            </a:r>
            <a:endParaRPr lang="tr-TR" dirty="0">
              <a:solidFill>
                <a:srgbClr val="0000FF"/>
              </a:solidFill>
            </a:endParaRPr>
          </a:p>
        </p:txBody>
      </p:sp>
    </p:spTree>
    <p:extLst>
      <p:ext uri="{BB962C8B-B14F-4D97-AF65-F5344CB8AC3E}">
        <p14:creationId xmlns:p14="http://schemas.microsoft.com/office/powerpoint/2010/main" val="15485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7.40741E-7 L 0.10295 -7.40741E-7 " pathEditMode="relative" rAng="0" ptsTypes="AA">
                                      <p:cBhvr>
                                        <p:cTn id="6" dur="2000" fill="hold"/>
                                        <p:tgtEl>
                                          <p:spTgt spid="5"/>
                                        </p:tgtEl>
                                        <p:attrNameLst>
                                          <p:attrName>ppt_x</p:attrName>
                                          <p:attrName>ppt_y</p:attrName>
                                        </p:attrNameLst>
                                      </p:cBhvr>
                                      <p:rCtr x="5139" y="0"/>
                                    </p:animMotion>
                                  </p:childTnLst>
                                </p:cTn>
                              </p:par>
                              <p:par>
                                <p:cTn id="7" presetID="0" presetClass="path" presetSubtype="0" accel="50000" decel="50000" fill="hold" grpId="0" nodeType="withEffect">
                                  <p:stCondLst>
                                    <p:cond delay="0"/>
                                  </p:stCondLst>
                                  <p:childTnLst>
                                    <p:animMotion origin="layout" path="M -1.94444E-6 -7.40741E-7 L 0.10295 -7.40741E-7 " pathEditMode="relative" rAng="0" ptsTypes="AA">
                                      <p:cBhvr>
                                        <p:cTn id="8" dur="2000" fill="hold"/>
                                        <p:tgtEl>
                                          <p:spTgt spid="6"/>
                                        </p:tgtEl>
                                        <p:attrNameLst>
                                          <p:attrName>ppt_x</p:attrName>
                                          <p:attrName>ppt_y</p:attrName>
                                        </p:attrNameLst>
                                      </p:cBhvr>
                                      <p:rCtr x="5139" y="0"/>
                                    </p:animMotion>
                                  </p:childTnLst>
                                </p:cTn>
                              </p:par>
                              <p:par>
                                <p:cTn id="9" presetID="0" presetClass="path" presetSubtype="0" accel="50000" decel="50000" fill="hold" grpId="0" nodeType="withEffect">
                                  <p:stCondLst>
                                    <p:cond delay="0"/>
                                  </p:stCondLst>
                                  <p:childTnLst>
                                    <p:animMotion origin="layout" path="M -2.5E-6 -7.40741E-7 L 0.10295 -7.40741E-7 " pathEditMode="relative" rAng="0" ptsTypes="AA">
                                      <p:cBhvr>
                                        <p:cTn id="10" dur="2000" fill="hold"/>
                                        <p:tgtEl>
                                          <p:spTgt spid="7"/>
                                        </p:tgtEl>
                                        <p:attrNameLst>
                                          <p:attrName>ppt_x</p:attrName>
                                          <p:attrName>ppt_y</p:attrName>
                                        </p:attrNameLst>
                                      </p:cBhvr>
                                      <p:rCtr x="5139" y="0"/>
                                    </p:animMotion>
                                  </p:childTnLst>
                                </p:cTn>
                              </p:par>
                            </p:childTnLst>
                          </p:cTn>
                        </p:par>
                        <p:par>
                          <p:cTn id="11" fill="hold">
                            <p:stCondLst>
                              <p:cond delay="2000"/>
                            </p:stCondLst>
                            <p:childTnLst>
                              <p:par>
                                <p:cTn id="12" presetID="0" presetClass="path" presetSubtype="0" accel="50000" decel="50000" fill="hold" grpId="1" nodeType="afterEffect">
                                  <p:stCondLst>
                                    <p:cond delay="0"/>
                                  </p:stCondLst>
                                  <p:childTnLst>
                                    <p:animMotion origin="layout" path="M 0.10278 -7.40741E-7 C 0.11163 0.0037 0.12049 0.00764 0.13073 0.02199 C 0.14115 0.03657 0.15834 0.07454 0.16441 0.08634 C 0.17066 0.09815 0.16754 0.09329 0.16754 0.09352 " pathEditMode="relative" rAng="0" ptsTypes="AAAA">
                                      <p:cBhvr>
                                        <p:cTn id="13" dur="2000" fill="hold"/>
                                        <p:tgtEl>
                                          <p:spTgt spid="6"/>
                                        </p:tgtEl>
                                        <p:attrNameLst>
                                          <p:attrName>ppt_x</p:attrName>
                                          <p:attrName>ppt_y</p:attrName>
                                        </p:attrNameLst>
                                      </p:cBhvr>
                                      <p:rCtr x="3264" y="4699"/>
                                    </p:animMotion>
                                  </p:childTnLst>
                                </p:cTn>
                              </p:par>
                              <p:par>
                                <p:cTn id="14" presetID="9" presetClass="exit" presetSubtype="0" fill="hold" grpId="1" nodeType="withEffect">
                                  <p:stCondLst>
                                    <p:cond delay="0"/>
                                  </p:stCondLst>
                                  <p:childTnLst>
                                    <p:animEffect transition="out" filter="dissolv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0" presetClass="path" presetSubtype="0" accel="50000" decel="50000" fill="hold" grpId="1" nodeType="withEffect">
                                  <p:stCondLst>
                                    <p:cond delay="0"/>
                                  </p:stCondLst>
                                  <p:childTnLst>
                                    <p:animMotion origin="layout" path="M 0.10174 0.0007 C 0.11476 0.00185 0.12778 0.00324 0.14167 0.00903 C 0.15538 0.01458 0.18438 0.03495 0.18438 0.03519 L 0.18438 0.03495 " pathEditMode="relative" rAng="0" ptsTypes="AAAA">
                                      <p:cBhvr>
                                        <p:cTn id="18" dur="2000" fill="hold"/>
                                        <p:tgtEl>
                                          <p:spTgt spid="7"/>
                                        </p:tgtEl>
                                        <p:attrNameLst>
                                          <p:attrName>ppt_x</p:attrName>
                                          <p:attrName>ppt_y</p:attrName>
                                        </p:attrNameLst>
                                      </p:cBhvr>
                                      <p:rCtr x="4132" y="1713"/>
                                    </p:animMotion>
                                  </p:childTnLst>
                                </p:cTn>
                              </p:par>
                            </p:childTnLst>
                          </p:cTn>
                        </p:par>
                        <p:par>
                          <p:cTn id="19" fill="hold">
                            <p:stCondLst>
                              <p:cond delay="4000"/>
                            </p:stCondLst>
                            <p:childTnLst>
                              <p:par>
                                <p:cTn id="20" presetID="9"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720064" y="1467837"/>
            <a:ext cx="512235" cy="621763"/>
          </a:xfrm>
          <a:prstGeom prst="rect">
            <a:avLst/>
          </a:prstGeom>
          <a:noFill/>
        </p:spPr>
        <p:txBody>
          <a:bodyPr wrap="none" rtlCol="0">
            <a:spAutoFit/>
          </a:bodyPr>
          <a:lstStyle/>
          <a:p>
            <a:r>
              <a:rPr lang="en-US"/>
              <a:t>n</a:t>
            </a:r>
          </a:p>
        </p:txBody>
      </p:sp>
      <p:sp>
        <p:nvSpPr>
          <p:cNvPr id="2" name="Title 1"/>
          <p:cNvSpPr>
            <a:spLocks noGrp="1"/>
          </p:cNvSpPr>
          <p:nvPr>
            <p:ph type="title"/>
          </p:nvPr>
        </p:nvSpPr>
        <p:spPr>
          <a:xfrm>
            <a:off x="220717" y="365126"/>
            <a:ext cx="8908733" cy="1325563"/>
          </a:xfrm>
        </p:spPr>
        <p:txBody>
          <a:bodyPr/>
          <a:lstStyle/>
          <a:p>
            <a:pPr algn="ctr"/>
            <a:r>
              <a:rPr lang="en-US" u="sng" dirty="0" smtClean="0"/>
              <a:t>In Deuteron Center-of-Mass Frame</a:t>
            </a:r>
            <a:endParaRPr lang="en-US" u="sng"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
        <p:nvSpPr>
          <p:cNvPr id="5" name="Oval 4"/>
          <p:cNvSpPr/>
          <p:nvPr/>
        </p:nvSpPr>
        <p:spPr>
          <a:xfrm>
            <a:off x="4101845" y="3528265"/>
            <a:ext cx="621223" cy="206501"/>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480787" y="3575888"/>
            <a:ext cx="111821" cy="1126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232299" y="3575888"/>
            <a:ext cx="111821" cy="11263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5294600" y="3400711"/>
            <a:ext cx="1435027" cy="1445772"/>
            <a:chOff x="4088786" y="5410337"/>
            <a:chExt cx="858644" cy="858799"/>
          </a:xfrm>
        </p:grpSpPr>
        <p:sp>
          <p:nvSpPr>
            <p:cNvPr id="9" name="Oval 8"/>
            <p:cNvSpPr/>
            <p:nvPr/>
          </p:nvSpPr>
          <p:spPr>
            <a:xfrm>
              <a:off x="4267205" y="5577605"/>
              <a:ext cx="505518" cy="500372"/>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088786" y="5410337"/>
              <a:ext cx="858644" cy="858799"/>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4139118" y="3688526"/>
            <a:ext cx="512235" cy="621763"/>
          </a:xfrm>
          <a:prstGeom prst="rect">
            <a:avLst/>
          </a:prstGeom>
          <a:noFill/>
        </p:spPr>
        <p:txBody>
          <a:bodyPr wrap="none" rtlCol="0">
            <a:spAutoFit/>
          </a:bodyPr>
          <a:lstStyle/>
          <a:p>
            <a:r>
              <a:rPr lang="en-US" dirty="0" smtClean="0"/>
              <a:t>d</a:t>
            </a:r>
            <a:endParaRPr lang="en-US" dirty="0"/>
          </a:p>
        </p:txBody>
      </p:sp>
      <p:sp>
        <p:nvSpPr>
          <p:cNvPr id="13" name="TextBox 12"/>
          <p:cNvSpPr txBox="1"/>
          <p:nvPr/>
        </p:nvSpPr>
        <p:spPr>
          <a:xfrm>
            <a:off x="6874052" y="3683856"/>
            <a:ext cx="647934" cy="369332"/>
          </a:xfrm>
          <a:prstGeom prst="rect">
            <a:avLst/>
          </a:prstGeom>
          <a:noFill/>
        </p:spPr>
        <p:txBody>
          <a:bodyPr wrap="none" rtlCol="0">
            <a:spAutoFit/>
          </a:bodyPr>
          <a:lstStyle/>
          <a:p>
            <a:r>
              <a:rPr lang="en-US" baseline="30000" dirty="0" smtClean="0"/>
              <a:t>124</a:t>
            </a:r>
            <a:r>
              <a:rPr lang="en-US" dirty="0" smtClean="0"/>
              <a:t>Sn</a:t>
            </a:r>
            <a:endParaRPr lang="en-US" dirty="0"/>
          </a:p>
        </p:txBody>
      </p:sp>
      <p:cxnSp>
        <p:nvCxnSpPr>
          <p:cNvPr id="14" name="Straight Arrow Connector 13"/>
          <p:cNvCxnSpPr/>
          <p:nvPr/>
        </p:nvCxnSpPr>
        <p:spPr>
          <a:xfrm>
            <a:off x="4527182" y="4941819"/>
            <a:ext cx="0" cy="623342"/>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80328" y="4588590"/>
            <a:ext cx="512235" cy="621763"/>
          </a:xfrm>
          <a:prstGeom prst="rect">
            <a:avLst/>
          </a:prstGeom>
          <a:noFill/>
        </p:spPr>
        <p:txBody>
          <a:bodyPr wrap="none" rtlCol="0">
            <a:spAutoFit/>
          </a:bodyPr>
          <a:lstStyle/>
          <a:p>
            <a:r>
              <a:rPr lang="en-US" smtClean="0"/>
              <a:t>p</a:t>
            </a:r>
            <a:endParaRPr lang="en-US"/>
          </a:p>
        </p:txBody>
      </p:sp>
      <p:cxnSp>
        <p:nvCxnSpPr>
          <p:cNvPr id="18" name="Straight Arrow Connector 17"/>
          <p:cNvCxnSpPr/>
          <p:nvPr/>
        </p:nvCxnSpPr>
        <p:spPr>
          <a:xfrm flipH="1" flipV="1">
            <a:off x="4267200" y="1512711"/>
            <a:ext cx="1444" cy="717263"/>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081775" y="4310289"/>
            <a:ext cx="647934" cy="369332"/>
          </a:xfrm>
          <a:prstGeom prst="rect">
            <a:avLst/>
          </a:prstGeom>
          <a:noFill/>
        </p:spPr>
        <p:txBody>
          <a:bodyPr wrap="none" rtlCol="0">
            <a:spAutoFit/>
          </a:bodyPr>
          <a:lstStyle/>
          <a:p>
            <a:r>
              <a:rPr lang="en-US" baseline="30000" smtClean="0"/>
              <a:t>124</a:t>
            </a:r>
            <a:r>
              <a:rPr lang="en-US" smtClean="0"/>
              <a:t>Sn</a:t>
            </a:r>
            <a:endParaRPr lang="en-US" baseline="30000"/>
          </a:p>
        </p:txBody>
      </p:sp>
      <p:sp>
        <p:nvSpPr>
          <p:cNvPr id="25" name="TextBox 24"/>
          <p:cNvSpPr txBox="1"/>
          <p:nvPr/>
        </p:nvSpPr>
        <p:spPr>
          <a:xfrm>
            <a:off x="296391" y="5682774"/>
            <a:ext cx="8868325" cy="1200329"/>
          </a:xfrm>
          <a:prstGeom prst="rect">
            <a:avLst/>
          </a:prstGeom>
          <a:noFill/>
        </p:spPr>
        <p:txBody>
          <a:bodyPr wrap="none" rtlCol="0">
            <a:spAutoFit/>
          </a:bodyPr>
          <a:lstStyle/>
          <a:p>
            <a:pPr marL="285750" indent="-285750">
              <a:buFont typeface="Arial" charset="0"/>
              <a:buChar char="•"/>
            </a:pPr>
            <a:r>
              <a:rPr lang="en-US" dirty="0" smtClean="0"/>
              <a:t>The </a:t>
            </a:r>
            <a:r>
              <a:rPr lang="en-US" dirty="0"/>
              <a:t>target approaches the projectile and the classical background field is </a:t>
            </a:r>
            <a:r>
              <a:rPr lang="en-US" dirty="0" smtClean="0"/>
              <a:t>time-dependent</a:t>
            </a:r>
          </a:p>
          <a:p>
            <a:pPr marL="285750" indent="-285750">
              <a:buFont typeface="Arial" charset="0"/>
              <a:buChar char="•"/>
            </a:pPr>
            <a:r>
              <a:rPr lang="en-US" dirty="0" smtClean="0"/>
              <a:t>Trajectory is estimated by </a:t>
            </a:r>
            <a:r>
              <a:rPr lang="en-US" dirty="0" err="1" smtClean="0"/>
              <a:t>ImQMD</a:t>
            </a:r>
            <a:r>
              <a:rPr lang="en-US" dirty="0" smtClean="0"/>
              <a:t> calculation</a:t>
            </a:r>
          </a:p>
          <a:p>
            <a:pPr marL="285750" indent="-285750">
              <a:buFont typeface="Arial" charset="0"/>
              <a:buChar char="•"/>
            </a:pPr>
            <a:r>
              <a:rPr lang="en-US" dirty="0" smtClean="0"/>
              <a:t>Background potential is obtained by </a:t>
            </a:r>
            <a:r>
              <a:rPr lang="en-US" dirty="0" err="1" smtClean="0"/>
              <a:t>Skyrme</a:t>
            </a:r>
            <a:r>
              <a:rPr lang="en-US" dirty="0" smtClean="0"/>
              <a:t> energy density functional approach</a:t>
            </a:r>
            <a:endParaRPr lang="en-US" dirty="0"/>
          </a:p>
          <a:p>
            <a:endParaRPr lang="en-US" dirty="0"/>
          </a:p>
        </p:txBody>
      </p:sp>
      <p:sp>
        <p:nvSpPr>
          <p:cNvPr id="19" name="TextBox 18"/>
          <p:cNvSpPr txBox="1"/>
          <p:nvPr/>
        </p:nvSpPr>
        <p:spPr>
          <a:xfrm>
            <a:off x="5633647" y="2192159"/>
            <a:ext cx="3594702" cy="369332"/>
          </a:xfrm>
          <a:prstGeom prst="rect">
            <a:avLst/>
          </a:prstGeom>
          <a:noFill/>
        </p:spPr>
        <p:txBody>
          <a:bodyPr wrap="none" rtlCol="0">
            <a:spAutoFit/>
          </a:bodyPr>
          <a:lstStyle/>
          <a:p>
            <a:r>
              <a:rPr lang="tr-TR" dirty="0">
                <a:solidFill>
                  <a:srgbClr val="0000FF"/>
                </a:solidFill>
              </a:rPr>
              <a:t>[</a:t>
            </a:r>
            <a:r>
              <a:rPr lang="tr-TR" dirty="0" err="1">
                <a:solidFill>
                  <a:srgbClr val="0000FF"/>
                </a:solidFill>
              </a:rPr>
              <a:t>Ou</a:t>
            </a:r>
            <a:r>
              <a:rPr lang="tr-TR" dirty="0">
                <a:solidFill>
                  <a:srgbClr val="0000FF"/>
                </a:solidFill>
              </a:rPr>
              <a:t> </a:t>
            </a:r>
            <a:r>
              <a:rPr lang="tr-TR" dirty="0" err="1">
                <a:solidFill>
                  <a:srgbClr val="0000FF"/>
                </a:solidFill>
              </a:rPr>
              <a:t>Li</a:t>
            </a:r>
            <a:r>
              <a:rPr lang="tr-TR" dirty="0">
                <a:solidFill>
                  <a:srgbClr val="0000FF"/>
                </a:solidFill>
              </a:rPr>
              <a:t> et al, PRL 115, 212501 (2015</a:t>
            </a:r>
            <a:r>
              <a:rPr lang="tr-TR" dirty="0" smtClean="0">
                <a:solidFill>
                  <a:srgbClr val="0000FF"/>
                </a:solidFill>
              </a:rPr>
              <a:t>)]</a:t>
            </a:r>
            <a:endParaRPr lang="tr-TR" dirty="0">
              <a:solidFill>
                <a:srgbClr val="0000FF"/>
              </a:solidFill>
            </a:endParaRPr>
          </a:p>
        </p:txBody>
      </p:sp>
    </p:spTree>
    <p:extLst>
      <p:ext uri="{BB962C8B-B14F-4D97-AF65-F5344CB8AC3E}">
        <p14:creationId xmlns:p14="http://schemas.microsoft.com/office/powerpoint/2010/main" val="183941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59259E-6 C -0.05712 0.00486 -0.11407 0.00949 -0.17813 -0.00926 C -0.24219 -0.02801 -0.38403 -0.11181 -0.38403 -0.11158 " pathEditMode="relative" rAng="0" ptsTypes="AAA">
                                      <p:cBhvr>
                                        <p:cTn id="6" dur="2000" fill="hold"/>
                                        <p:tgtEl>
                                          <p:spTgt spid="8"/>
                                        </p:tgtEl>
                                        <p:attrNameLst>
                                          <p:attrName>ppt_x</p:attrName>
                                          <p:attrName>ppt_y</p:attrName>
                                        </p:attrNameLst>
                                      </p:cBhvr>
                                      <p:rCtr x="-19201" y="-5394"/>
                                    </p:animMotion>
                                  </p:childTnLst>
                                </p:cTn>
                              </p:par>
                              <p:par>
                                <p:cTn id="7" presetID="9" presetClass="exit" presetSubtype="0" fill="hold" grpId="0" nodeType="withEffect">
                                  <p:stCondLst>
                                    <p:cond delay="0"/>
                                  </p:stCondLst>
                                  <p:childTnLst>
                                    <p:animEffect transition="out" filter="dissolv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par>
                                <p:cTn id="10" presetID="9" presetClass="exit" presetSubtype="0" fill="hold" grpId="0" nodeType="with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0" presetClass="path" presetSubtype="0" accel="50000" decel="50000" fill="hold" grpId="0" nodeType="withEffect">
                                  <p:stCondLst>
                                    <p:cond delay="800"/>
                                  </p:stCondLst>
                                  <p:childTnLst>
                                    <p:animMotion origin="layout" path="M -5.55556E-7 3.7037E-7 L -0.00035 0.17176 " pathEditMode="relative" rAng="0" ptsTypes="AA">
                                      <p:cBhvr>
                                        <p:cTn id="14" dur="2000" fill="hold"/>
                                        <p:tgtEl>
                                          <p:spTgt spid="6"/>
                                        </p:tgtEl>
                                        <p:attrNameLst>
                                          <p:attrName>ppt_x</p:attrName>
                                          <p:attrName>ppt_y</p:attrName>
                                        </p:attrNameLst>
                                      </p:cBhvr>
                                      <p:rCtr x="-17" y="8588"/>
                                    </p:animMotion>
                                  </p:childTnLst>
                                </p:cTn>
                              </p:par>
                              <p:par>
                                <p:cTn id="15" presetID="0" presetClass="path" presetSubtype="0" accel="50000" decel="50000" fill="hold" grpId="0" nodeType="withEffect">
                                  <p:stCondLst>
                                    <p:cond delay="800"/>
                                  </p:stCondLst>
                                  <p:childTnLst>
                                    <p:animMotion origin="layout" path="M -3.61111E-6 3.7037E-7 L -0.00173 -0.17176 " pathEditMode="relative" rAng="0" ptsTypes="AA">
                                      <p:cBhvr>
                                        <p:cTn id="16" dur="2000" fill="hold"/>
                                        <p:tgtEl>
                                          <p:spTgt spid="7"/>
                                        </p:tgtEl>
                                        <p:attrNameLst>
                                          <p:attrName>ppt_x</p:attrName>
                                          <p:attrName>ppt_y</p:attrName>
                                        </p:attrNameLst>
                                      </p:cBhvr>
                                      <p:rCtr x="-87" y="-8588"/>
                                    </p:animMotion>
                                  </p:childTnLst>
                                </p:cTn>
                              </p:par>
                              <p:par>
                                <p:cTn id="17" presetID="9" presetClass="exit" presetSubtype="0" fill="hold" grpId="0" nodeType="withEffect">
                                  <p:stCondLst>
                                    <p:cond delay="80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9" presetClass="entr" presetSubtype="0" fill="hold" grpId="0" nodeType="withEffect">
                                  <p:stCondLst>
                                    <p:cond delay="280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grpId="0" nodeType="withEffect">
                                  <p:stCondLst>
                                    <p:cond delay="280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nodeType="withEffect">
                                  <p:stCondLst>
                                    <p:cond delay="280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nodeType="withEffect">
                                  <p:stCondLst>
                                    <p:cond delay="280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grpId="0" nodeType="withEffect">
                                  <p:stCondLst>
                                    <p:cond delay="280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6" grpId="0" animBg="1"/>
      <p:bldP spid="7" grpId="0" animBg="1"/>
      <p:bldP spid="12" grpId="0"/>
      <p:bldP spid="13" grpId="0"/>
      <p:bldP spid="15"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731"/>
            <a:ext cx="8229600" cy="1143000"/>
          </a:xfrm>
        </p:spPr>
        <p:txBody>
          <a:bodyPr/>
          <a:lstStyle/>
          <a:p>
            <a:r>
              <a:rPr lang="en-US" u="sng" dirty="0" smtClean="0"/>
              <a:t>Summary</a:t>
            </a:r>
            <a:endParaRPr lang="en-US" u="sng" dirty="0"/>
          </a:p>
        </p:txBody>
      </p:sp>
      <p:sp>
        <p:nvSpPr>
          <p:cNvPr id="3" name="Content Placeholder 2"/>
          <p:cNvSpPr>
            <a:spLocks noGrp="1"/>
          </p:cNvSpPr>
          <p:nvPr>
            <p:ph idx="1"/>
          </p:nvPr>
        </p:nvSpPr>
        <p:spPr>
          <a:xfrm>
            <a:off x="228600" y="1600200"/>
            <a:ext cx="8803888" cy="5121275"/>
          </a:xfrm>
        </p:spPr>
        <p:txBody>
          <a:bodyPr>
            <a:normAutofit fontScale="92500" lnSpcReduction="10000"/>
          </a:bodyPr>
          <a:lstStyle/>
          <a:p>
            <a:r>
              <a:rPr lang="en-US" dirty="0" smtClean="0"/>
              <a:t>Basis Light-front Quantization:</a:t>
            </a:r>
          </a:p>
          <a:p>
            <a:pPr lvl="1"/>
            <a:r>
              <a:rPr lang="en-US" dirty="0" err="1" smtClean="0"/>
              <a:t>Nonperturbative</a:t>
            </a:r>
            <a:r>
              <a:rPr lang="en-US" dirty="0" smtClean="0"/>
              <a:t> evaluation of hadron structure</a:t>
            </a:r>
          </a:p>
          <a:p>
            <a:pPr lvl="1"/>
            <a:r>
              <a:rPr lang="en-US" dirty="0" smtClean="0"/>
              <a:t>Natural framework for exotic hadrons</a:t>
            </a:r>
            <a:endParaRPr lang="en-US" dirty="0"/>
          </a:p>
          <a:p>
            <a:r>
              <a:rPr lang="en-US" dirty="0" smtClean="0"/>
              <a:t>Time-dependent </a:t>
            </a:r>
            <a:r>
              <a:rPr lang="en-US" dirty="0"/>
              <a:t>Basis Light-front Quantization</a:t>
            </a:r>
            <a:r>
              <a:rPr lang="en-US" dirty="0" smtClean="0"/>
              <a:t>:</a:t>
            </a:r>
          </a:p>
          <a:p>
            <a:pPr lvl="1"/>
            <a:r>
              <a:rPr lang="en-US" dirty="0" err="1" smtClean="0"/>
              <a:t>Nonperturbative</a:t>
            </a:r>
            <a:r>
              <a:rPr lang="en-US" dirty="0" smtClean="0"/>
              <a:t> time evolution of quantum field on the amplitude level</a:t>
            </a:r>
          </a:p>
          <a:p>
            <a:pPr lvl="1"/>
            <a:r>
              <a:rPr lang="en-US" dirty="0" smtClean="0"/>
              <a:t>Potential applications in relativistic heavy-ion physics, strong field QED, electron-ion collision physics </a:t>
            </a:r>
          </a:p>
          <a:p>
            <a:r>
              <a:rPr lang="en-US" dirty="0"/>
              <a:t>Time-dependent Basis </a:t>
            </a:r>
            <a:r>
              <a:rPr lang="en-US" dirty="0" smtClean="0"/>
              <a:t>Function:</a:t>
            </a:r>
            <a:endParaRPr lang="en-US" dirty="0"/>
          </a:p>
          <a:p>
            <a:pPr lvl="1"/>
            <a:r>
              <a:rPr lang="en-US" dirty="0" err="1"/>
              <a:t>Nonperturbative</a:t>
            </a:r>
            <a:r>
              <a:rPr lang="en-US" dirty="0"/>
              <a:t> time evolution of </a:t>
            </a:r>
            <a:r>
              <a:rPr lang="en-US" dirty="0" smtClean="0"/>
              <a:t>nucleon </a:t>
            </a:r>
            <a:r>
              <a:rPr lang="en-US" dirty="0" err="1" smtClean="0"/>
              <a:t>wavefunction</a:t>
            </a:r>
            <a:endParaRPr lang="en-US" dirty="0" smtClean="0"/>
          </a:p>
          <a:p>
            <a:pPr lvl="1"/>
            <a:r>
              <a:rPr lang="en-US" dirty="0"/>
              <a:t>Potential applications </a:t>
            </a:r>
            <a:r>
              <a:rPr lang="en-US" dirty="0" smtClean="0"/>
              <a:t>in nuclear scattering</a:t>
            </a:r>
            <a:endParaRPr lang="en-US" dirty="0"/>
          </a:p>
          <a:p>
            <a:endParaRPr lang="en-US" dirty="0" smtClean="0"/>
          </a:p>
          <a:p>
            <a:pPr lvl="1"/>
            <a:endParaRPr lang="en-US"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Tree>
    <p:extLst>
      <p:ext uri="{BB962C8B-B14F-4D97-AF65-F5344CB8AC3E}">
        <p14:creationId xmlns:p14="http://schemas.microsoft.com/office/powerpoint/2010/main" val="1700997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3468146"/>
          </a:xfrm>
        </p:spPr>
        <p:txBody>
          <a:bodyPr>
            <a:normAutofit/>
          </a:bodyPr>
          <a:lstStyle/>
          <a:p>
            <a:pPr marL="0" indent="0" algn="ctr">
              <a:buNone/>
            </a:pPr>
            <a:endParaRPr lang="en-US" sz="4400" dirty="0">
              <a:solidFill>
                <a:srgbClr val="7030A0"/>
              </a:solidFill>
            </a:endParaRP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
        <p:nvSpPr>
          <p:cNvPr id="5" name="Rectangle 4"/>
          <p:cNvSpPr/>
          <p:nvPr/>
        </p:nvSpPr>
        <p:spPr>
          <a:xfrm>
            <a:off x="3172034" y="1600201"/>
            <a:ext cx="2799934" cy="769441"/>
          </a:xfrm>
          <a:prstGeom prst="rect">
            <a:avLst/>
          </a:prstGeom>
          <a:noFill/>
        </p:spPr>
        <p:txBody>
          <a:bodyPr wrap="none" lIns="91440" tIns="45720" rIns="91440" bIns="45720">
            <a:spAutoFit/>
          </a:bodyPr>
          <a:lstStyle/>
          <a:p>
            <a:pPr algn="ctr"/>
            <a:r>
              <a:rPr lang="en-US" sz="4400" b="1" cap="none" spc="0" dirty="0" smtClean="0">
                <a:ln w="22225">
                  <a:solidFill>
                    <a:schemeClr val="accent2"/>
                  </a:solidFill>
                  <a:prstDash val="solid"/>
                </a:ln>
                <a:solidFill>
                  <a:schemeClr val="accent2">
                    <a:lumMod val="40000"/>
                    <a:lumOff val="60000"/>
                  </a:schemeClr>
                </a:solidFill>
                <a:effectLst/>
              </a:rPr>
              <a:t>Thank you!</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770134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62" y="128544"/>
            <a:ext cx="8229600" cy="1143000"/>
          </a:xfrm>
        </p:spPr>
        <p:txBody>
          <a:bodyPr>
            <a:normAutofit fontScale="90000"/>
          </a:bodyPr>
          <a:lstStyle/>
          <a:p>
            <a:r>
              <a:rPr lang="en-US" u="sng" dirty="0" smtClean="0"/>
              <a:t>Common Variables in Light-front Dynamics</a:t>
            </a:r>
            <a:endParaRPr lang="en-US" u="sng" dirty="0"/>
          </a:p>
        </p:txBody>
      </p:sp>
      <p:sp>
        <p:nvSpPr>
          <p:cNvPr id="3" name="Content Placeholder 2"/>
          <p:cNvSpPr>
            <a:spLocks noGrp="1"/>
          </p:cNvSpPr>
          <p:nvPr>
            <p:ph idx="1"/>
          </p:nvPr>
        </p:nvSpPr>
        <p:spPr>
          <a:xfrm>
            <a:off x="423484" y="1824962"/>
            <a:ext cx="8229600" cy="4153664"/>
          </a:xfrm>
        </p:spPr>
        <p:txBody>
          <a:bodyPr>
            <a:normAutofit/>
          </a:bodyPr>
          <a:lstStyle/>
          <a:p>
            <a:r>
              <a:rPr lang="en-US" sz="2800" dirty="0" smtClean="0"/>
              <a:t>Light-front time                                   </a:t>
            </a:r>
          </a:p>
          <a:p>
            <a:r>
              <a:rPr lang="en-US" sz="2800" dirty="0" smtClean="0"/>
              <a:t>Light-front Hamiltonian </a:t>
            </a:r>
          </a:p>
          <a:p>
            <a:r>
              <a:rPr lang="en-US" sz="2800" dirty="0" smtClean="0"/>
              <a:t>Longitudinal coordinate                     </a:t>
            </a:r>
          </a:p>
          <a:p>
            <a:r>
              <a:rPr lang="en-US" sz="2800" dirty="0" smtClean="0"/>
              <a:t>Longitudinal momentum</a:t>
            </a:r>
          </a:p>
          <a:p>
            <a:r>
              <a:rPr lang="en-US" sz="2800" dirty="0"/>
              <a:t>Transverse </a:t>
            </a:r>
            <a:r>
              <a:rPr lang="en-US" sz="2800" dirty="0" smtClean="0"/>
              <a:t>coordinate</a:t>
            </a:r>
          </a:p>
          <a:p>
            <a:r>
              <a:rPr lang="en-US" sz="2800" dirty="0"/>
              <a:t>Transverse momentum  </a:t>
            </a:r>
            <a:r>
              <a:rPr lang="en-US" sz="2800" dirty="0" smtClean="0"/>
              <a:t>                                       </a:t>
            </a:r>
          </a:p>
          <a:p>
            <a:r>
              <a:rPr lang="en-US" sz="2800" dirty="0" smtClean="0">
                <a:solidFill>
                  <a:srgbClr val="FF0000"/>
                </a:solidFill>
              </a:rPr>
              <a:t>Equal-time dispersion relation</a:t>
            </a:r>
          </a:p>
          <a:p>
            <a:r>
              <a:rPr lang="en-US" sz="2800" dirty="0" smtClean="0">
                <a:solidFill>
                  <a:srgbClr val="FF0000"/>
                </a:solidFill>
              </a:rPr>
              <a:t>Light-front dispersion relation</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5</a:t>
            </a:fld>
            <a:endParaRPr lang="en-US">
              <a:solidFill>
                <a:prstClr val="black">
                  <a:tint val="75000"/>
                </a:prstClr>
              </a:solidFill>
              <a:latin typeface="Calibri"/>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4890424"/>
              </p:ext>
            </p:extLst>
          </p:nvPr>
        </p:nvGraphicFramePr>
        <p:xfrm>
          <a:off x="5878992" y="1802228"/>
          <a:ext cx="1597025" cy="396875"/>
        </p:xfrm>
        <a:graphic>
          <a:graphicData uri="http://schemas.openxmlformats.org/presentationml/2006/ole">
            <mc:AlternateContent xmlns:mc="http://schemas.openxmlformats.org/markup-compatibility/2006">
              <mc:Choice xmlns:v="urn:schemas-microsoft-com:vml" Requires="v">
                <p:oleObj spid="_x0000_s1121983" name="Equation" r:id="rId3" imgW="762000" imgH="190500" progId="Equation.DSMT4">
                  <p:embed/>
                </p:oleObj>
              </mc:Choice>
              <mc:Fallback>
                <p:oleObj name="Equation" r:id="rId3" imgW="762000" imgH="190500" progId="Equation.DSMT4">
                  <p:embed/>
                  <p:pic>
                    <p:nvPicPr>
                      <p:cNvPr id="0" name=""/>
                      <p:cNvPicPr/>
                      <p:nvPr/>
                    </p:nvPicPr>
                    <p:blipFill>
                      <a:blip r:embed="rId4"/>
                      <a:stretch>
                        <a:fillRect/>
                      </a:stretch>
                    </p:blipFill>
                    <p:spPr>
                      <a:xfrm>
                        <a:off x="5878992" y="1802228"/>
                        <a:ext cx="1597025" cy="3968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77400896"/>
              </p:ext>
            </p:extLst>
          </p:nvPr>
        </p:nvGraphicFramePr>
        <p:xfrm>
          <a:off x="5876695" y="3823709"/>
          <a:ext cx="1144588" cy="396875"/>
        </p:xfrm>
        <a:graphic>
          <a:graphicData uri="http://schemas.openxmlformats.org/presentationml/2006/ole">
            <mc:AlternateContent xmlns:mc="http://schemas.openxmlformats.org/markup-compatibility/2006">
              <mc:Choice xmlns:v="urn:schemas-microsoft-com:vml" Requires="v">
                <p:oleObj spid="_x0000_s1121984" name="Equation" r:id="rId5" imgW="546100" imgH="190500" progId="Equation.DSMT4">
                  <p:embed/>
                </p:oleObj>
              </mc:Choice>
              <mc:Fallback>
                <p:oleObj name="Equation" r:id="rId5" imgW="546100" imgH="190500" progId="Equation.DSMT4">
                  <p:embed/>
                  <p:pic>
                    <p:nvPicPr>
                      <p:cNvPr id="0" name=""/>
                      <p:cNvPicPr/>
                      <p:nvPr/>
                    </p:nvPicPr>
                    <p:blipFill>
                      <a:blip r:embed="rId6"/>
                      <a:stretch>
                        <a:fillRect/>
                      </a:stretch>
                    </p:blipFill>
                    <p:spPr>
                      <a:xfrm>
                        <a:off x="5876695" y="3823709"/>
                        <a:ext cx="1144588" cy="3968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10615286"/>
              </p:ext>
            </p:extLst>
          </p:nvPr>
        </p:nvGraphicFramePr>
        <p:xfrm>
          <a:off x="5876695" y="2812991"/>
          <a:ext cx="1598613" cy="398462"/>
        </p:xfrm>
        <a:graphic>
          <a:graphicData uri="http://schemas.openxmlformats.org/presentationml/2006/ole">
            <mc:AlternateContent xmlns:mc="http://schemas.openxmlformats.org/markup-compatibility/2006">
              <mc:Choice xmlns:v="urn:schemas-microsoft-com:vml" Requires="v">
                <p:oleObj spid="_x0000_s1121985" name="Equation" r:id="rId7" imgW="762000" imgH="190500" progId="Equation.DSMT4">
                  <p:embed/>
                </p:oleObj>
              </mc:Choice>
              <mc:Fallback>
                <p:oleObj name="Equation" r:id="rId7" imgW="762000" imgH="190500" progId="Equation.DSMT4">
                  <p:embed/>
                  <p:pic>
                    <p:nvPicPr>
                      <p:cNvPr id="0" name=""/>
                      <p:cNvPicPr/>
                      <p:nvPr/>
                    </p:nvPicPr>
                    <p:blipFill>
                      <a:blip r:embed="rId8"/>
                      <a:stretch>
                        <a:fillRect/>
                      </a:stretch>
                    </p:blipFill>
                    <p:spPr>
                      <a:xfrm>
                        <a:off x="5876695" y="2812991"/>
                        <a:ext cx="1598613" cy="3984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5105773"/>
              </p:ext>
            </p:extLst>
          </p:nvPr>
        </p:nvGraphicFramePr>
        <p:xfrm>
          <a:off x="5841082" y="2307609"/>
          <a:ext cx="1730375" cy="396875"/>
        </p:xfrm>
        <a:graphic>
          <a:graphicData uri="http://schemas.openxmlformats.org/presentationml/2006/ole">
            <mc:AlternateContent xmlns:mc="http://schemas.openxmlformats.org/markup-compatibility/2006">
              <mc:Choice xmlns:v="urn:schemas-microsoft-com:vml" Requires="v">
                <p:oleObj spid="_x0000_s1121986" name="Equation" r:id="rId9" imgW="825500" imgH="190500" progId="Equation.DSMT4">
                  <p:embed/>
                </p:oleObj>
              </mc:Choice>
              <mc:Fallback>
                <p:oleObj name="Equation" r:id="rId9" imgW="825500" imgH="190500" progId="Equation.DSMT4">
                  <p:embed/>
                  <p:pic>
                    <p:nvPicPr>
                      <p:cNvPr id="0" name=""/>
                      <p:cNvPicPr/>
                      <p:nvPr/>
                    </p:nvPicPr>
                    <p:blipFill>
                      <a:blip r:embed="rId10"/>
                      <a:stretch>
                        <a:fillRect/>
                      </a:stretch>
                    </p:blipFill>
                    <p:spPr>
                      <a:xfrm>
                        <a:off x="5841082" y="2307609"/>
                        <a:ext cx="1730375" cy="3968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03566276"/>
              </p:ext>
            </p:extLst>
          </p:nvPr>
        </p:nvGraphicFramePr>
        <p:xfrm>
          <a:off x="5837007" y="4341931"/>
          <a:ext cx="1223963" cy="395288"/>
        </p:xfrm>
        <a:graphic>
          <a:graphicData uri="http://schemas.openxmlformats.org/presentationml/2006/ole">
            <mc:AlternateContent xmlns:mc="http://schemas.openxmlformats.org/markup-compatibility/2006">
              <mc:Choice xmlns:v="urn:schemas-microsoft-com:vml" Requires="v">
                <p:oleObj spid="_x0000_s1121987" name="Equation" r:id="rId11" imgW="584200" imgH="190500" progId="Equation.3">
                  <p:embed/>
                </p:oleObj>
              </mc:Choice>
              <mc:Fallback>
                <p:oleObj name="Equation" r:id="rId11" imgW="584200" imgH="190500" progId="Equation.3">
                  <p:embed/>
                  <p:pic>
                    <p:nvPicPr>
                      <p:cNvPr id="0" name=""/>
                      <p:cNvPicPr/>
                      <p:nvPr/>
                    </p:nvPicPr>
                    <p:blipFill>
                      <a:blip r:embed="rId12"/>
                      <a:stretch>
                        <a:fillRect/>
                      </a:stretch>
                    </p:blipFill>
                    <p:spPr>
                      <a:xfrm>
                        <a:off x="5837007" y="4341931"/>
                        <a:ext cx="1223963" cy="39528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2083244"/>
              </p:ext>
            </p:extLst>
          </p:nvPr>
        </p:nvGraphicFramePr>
        <p:xfrm>
          <a:off x="5804185" y="3387731"/>
          <a:ext cx="1696067" cy="402891"/>
        </p:xfrm>
        <a:graphic>
          <a:graphicData uri="http://schemas.openxmlformats.org/presentationml/2006/ole">
            <mc:AlternateContent xmlns:mc="http://schemas.openxmlformats.org/markup-compatibility/2006">
              <mc:Choice xmlns:v="urn:schemas-microsoft-com:vml" Requires="v">
                <p:oleObj spid="_x0000_s1121988" name="Equation" r:id="rId13" imgW="850900" imgH="203200" progId="Equation.3">
                  <p:embed/>
                </p:oleObj>
              </mc:Choice>
              <mc:Fallback>
                <p:oleObj name="Equation" r:id="rId13" imgW="850900" imgH="203200" progId="Equation.3">
                  <p:embed/>
                  <p:pic>
                    <p:nvPicPr>
                      <p:cNvPr id="0" name=""/>
                      <p:cNvPicPr/>
                      <p:nvPr/>
                    </p:nvPicPr>
                    <p:blipFill>
                      <a:blip r:embed="rId14"/>
                      <a:stretch>
                        <a:fillRect/>
                      </a:stretch>
                    </p:blipFill>
                    <p:spPr>
                      <a:xfrm>
                        <a:off x="5804185" y="3387731"/>
                        <a:ext cx="1696067" cy="40289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23166816"/>
              </p:ext>
            </p:extLst>
          </p:nvPr>
        </p:nvGraphicFramePr>
        <p:xfrm>
          <a:off x="5876695" y="4786031"/>
          <a:ext cx="2022475" cy="501650"/>
        </p:xfrm>
        <a:graphic>
          <a:graphicData uri="http://schemas.openxmlformats.org/presentationml/2006/ole">
            <mc:AlternateContent xmlns:mc="http://schemas.openxmlformats.org/markup-compatibility/2006">
              <mc:Choice xmlns:v="urn:schemas-microsoft-com:vml" Requires="v">
                <p:oleObj spid="_x0000_s1121989" name="Equation" r:id="rId15" imgW="965200" imgH="241300" progId="Equation.3">
                  <p:embed/>
                </p:oleObj>
              </mc:Choice>
              <mc:Fallback>
                <p:oleObj name="Equation" r:id="rId15" imgW="965200" imgH="241300" progId="Equation.3">
                  <p:embed/>
                  <p:pic>
                    <p:nvPicPr>
                      <p:cNvPr id="0" name=""/>
                      <p:cNvPicPr/>
                      <p:nvPr/>
                    </p:nvPicPr>
                    <p:blipFill>
                      <a:blip r:embed="rId16"/>
                      <a:stretch>
                        <a:fillRect/>
                      </a:stretch>
                    </p:blipFill>
                    <p:spPr>
                      <a:xfrm>
                        <a:off x="5876695" y="4786031"/>
                        <a:ext cx="2022475" cy="5016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535781510"/>
              </p:ext>
            </p:extLst>
          </p:nvPr>
        </p:nvGraphicFramePr>
        <p:xfrm>
          <a:off x="5876695" y="5228435"/>
          <a:ext cx="1835150" cy="871538"/>
        </p:xfrm>
        <a:graphic>
          <a:graphicData uri="http://schemas.openxmlformats.org/presentationml/2006/ole">
            <mc:AlternateContent xmlns:mc="http://schemas.openxmlformats.org/markup-compatibility/2006">
              <mc:Choice xmlns:v="urn:schemas-microsoft-com:vml" Requires="v">
                <p:oleObj spid="_x0000_s1121990" name="Equation" r:id="rId17" imgW="876300" imgH="419100" progId="Equation.DSMT4">
                  <p:embed/>
                </p:oleObj>
              </mc:Choice>
              <mc:Fallback>
                <p:oleObj name="Equation" r:id="rId17" imgW="876300" imgH="419100" progId="Equation.DSMT4">
                  <p:embed/>
                  <p:pic>
                    <p:nvPicPr>
                      <p:cNvPr id="0" name=""/>
                      <p:cNvPicPr/>
                      <p:nvPr/>
                    </p:nvPicPr>
                    <p:blipFill>
                      <a:blip r:embed="rId18"/>
                      <a:stretch>
                        <a:fillRect/>
                      </a:stretch>
                    </p:blipFill>
                    <p:spPr>
                      <a:xfrm>
                        <a:off x="5876695" y="5228435"/>
                        <a:ext cx="1835150" cy="871538"/>
                      </a:xfrm>
                      <a:prstGeom prst="rect">
                        <a:avLst/>
                      </a:prstGeom>
                    </p:spPr>
                  </p:pic>
                </p:oleObj>
              </mc:Fallback>
            </mc:AlternateContent>
          </a:graphicData>
        </a:graphic>
      </p:graphicFrame>
    </p:spTree>
    <p:extLst>
      <p:ext uri="{BB962C8B-B14F-4D97-AF65-F5344CB8AC3E}">
        <p14:creationId xmlns:p14="http://schemas.microsoft.com/office/powerpoint/2010/main" val="2455027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Why Light-front?</a:t>
            </a:r>
            <a:endParaRPr lang="en-US" u="sng"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962" y="2180064"/>
                <a:ext cx="9060038" cy="4525963"/>
              </a:xfrm>
            </p:spPr>
            <p:txBody>
              <a:bodyPr/>
              <a:lstStyle/>
              <a:p>
                <a:r>
                  <a:rPr lang="en-US" dirty="0" smtClean="0">
                    <a:solidFill>
                      <a:srgbClr val="0000FF"/>
                    </a:solidFill>
                  </a:rPr>
                  <a:t>Boost </a:t>
                </a:r>
                <a:r>
                  <a:rPr lang="en-US" dirty="0">
                    <a:solidFill>
                      <a:srgbClr val="0000FF"/>
                    </a:solidFill>
                  </a:rPr>
                  <a:t>invariant </a:t>
                </a:r>
                <a:r>
                  <a:rPr lang="en-US" dirty="0" smtClean="0"/>
                  <a:t>light-front wave-function</a:t>
                </a:r>
                <a:endParaRPr lang="en-US" dirty="0"/>
              </a:p>
              <a:p>
                <a:r>
                  <a:rPr lang="en-US" dirty="0" smtClean="0">
                    <a:solidFill>
                      <a:srgbClr val="0000FF"/>
                    </a:solidFill>
                  </a:rPr>
                  <a:t>Simple </a:t>
                </a:r>
                <a:r>
                  <a:rPr lang="en-US" dirty="0" smtClean="0"/>
                  <a:t>light-front </a:t>
                </a:r>
                <a:r>
                  <a:rPr lang="en-US" dirty="0"/>
                  <a:t>vacuum </a:t>
                </a:r>
                <a14:m>
                  <m:oMath xmlns:m="http://schemas.openxmlformats.org/officeDocument/2006/math">
                    <m:r>
                      <a:rPr lang="en-US" i="1" smtClean="0">
                        <a:latin typeface="Cambria Math" charset="0"/>
                        <a:ea typeface="Cambria Math" charset="0"/>
                        <a:cs typeface="Cambria Math" charset="0"/>
                      </a:rPr>
                      <m:t>≈</m:t>
                    </m:r>
                  </m:oMath>
                </a14:m>
                <a:r>
                  <a:rPr lang="en-US" dirty="0" smtClean="0"/>
                  <a:t> free theory vacuum</a:t>
                </a:r>
              </a:p>
              <a:p>
                <a:r>
                  <a:rPr lang="en-US" dirty="0" smtClean="0">
                    <a:solidFill>
                      <a:srgbClr val="0000FF"/>
                    </a:solidFill>
                  </a:rPr>
                  <a:t>Parton </a:t>
                </a:r>
                <a:r>
                  <a:rPr lang="en-US" dirty="0" smtClean="0"/>
                  <a:t>interpretation</a:t>
                </a:r>
                <a:r>
                  <a:rPr lang="en-US" dirty="0" smtClean="0">
                    <a:solidFill>
                      <a:srgbClr val="0000FF"/>
                    </a:solidFill>
                  </a:rPr>
                  <a:t>         </a:t>
                </a:r>
                <a:r>
                  <a:rPr lang="en-US" dirty="0" smtClean="0"/>
                  <a:t>“gene” of hadron physics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962" y="2180064"/>
                <a:ext cx="9060038" cy="4525963"/>
              </a:xfrm>
              <a:blipFill rotWithShape="0">
                <a:blip r:embed="rId2"/>
                <a:stretch>
                  <a:fillRect l="-1548" t="-1752" r="-60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sp>
        <p:nvSpPr>
          <p:cNvPr id="6" name="Right Arrow 5"/>
          <p:cNvSpPr/>
          <p:nvPr/>
        </p:nvSpPr>
        <p:spPr>
          <a:xfrm>
            <a:off x="4143671" y="3580487"/>
            <a:ext cx="598230" cy="1994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372284" y="4182062"/>
            <a:ext cx="5542773" cy="36028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427374" y="4636711"/>
                <a:ext cx="7092158" cy="307777"/>
              </a:xfrm>
              <a:prstGeom prst="rect">
                <a:avLst/>
              </a:prstGeom>
              <a:noFill/>
            </p:spPr>
            <p:txBody>
              <a:bodyPr wrap="square" lIns="0" tIns="0" rIns="0" bIns="0" rtlCol="0">
                <a:spAutoFit/>
              </a:bodyPr>
              <a:lstStyle/>
              <a:p>
                <a14:m>
                  <m:oMath xmlns:m="http://schemas.openxmlformats.org/officeDocument/2006/math">
                    <m:d>
                      <m:dPr>
                        <m:begChr m:val=""/>
                        <m:endChr m:val="⟩"/>
                        <m:ctrlPr>
                          <a:rPr lang="en-US" sz="2000" i="1" smtClean="0">
                            <a:latin typeface="Cambria Math" charset="0"/>
                          </a:rPr>
                        </m:ctrlPr>
                      </m:dPr>
                      <m:e>
                        <m:r>
                          <a:rPr lang="en-US" sz="2000" b="0" i="1" smtClean="0">
                            <a:latin typeface="Cambria Math" charset="0"/>
                          </a:rPr>
                          <m:t>|</m:t>
                        </m:r>
                        <m:r>
                          <m:rPr>
                            <m:sty m:val="p"/>
                          </m:rPr>
                          <a:rPr lang="en-US" sz="2000" b="0" i="0" smtClean="0">
                            <a:latin typeface="Cambria Math" charset="0"/>
                          </a:rPr>
                          <m:t>proton</m:t>
                        </m:r>
                      </m:e>
                    </m:d>
                    <m:r>
                      <a:rPr lang="en-US" sz="2000" b="0" i="1" smtClean="0">
                        <a:latin typeface="Cambria Math" charset="0"/>
                      </a:rPr>
                      <m:t>=</m:t>
                    </m:r>
                    <m:r>
                      <a:rPr lang="en-US" sz="2000" b="0" i="1" smtClean="0">
                        <a:latin typeface="Cambria Math" charset="0"/>
                      </a:rPr>
                      <m:t>𝑎</m:t>
                    </m:r>
                    <m:d>
                      <m:dPr>
                        <m:begChr m:val=""/>
                        <m:endChr m:val="⟩"/>
                        <m:ctrlPr>
                          <a:rPr lang="en-US" sz="2000" i="1">
                            <a:latin typeface="Cambria Math" charset="0"/>
                          </a:rPr>
                        </m:ctrlPr>
                      </m:dPr>
                      <m:e>
                        <m:r>
                          <a:rPr lang="en-US" sz="2000" i="1">
                            <a:latin typeface="Cambria Math" charset="0"/>
                          </a:rPr>
                          <m:t>|</m:t>
                        </m:r>
                        <m:r>
                          <a:rPr lang="en-US" sz="2000" b="0" i="1" smtClean="0">
                            <a:latin typeface="Cambria Math" charset="0"/>
                          </a:rPr>
                          <m:t>𝑢𝑢𝑑</m:t>
                        </m:r>
                      </m:e>
                    </m:d>
                    <m:r>
                      <a:rPr lang="en-US" sz="2000" b="0" i="1" smtClean="0">
                        <a:latin typeface="Cambria Math" charset="0"/>
                      </a:rPr>
                      <m:t>+</m:t>
                    </m:r>
                    <m:r>
                      <a:rPr lang="en-US" sz="2000" b="0" i="1" smtClean="0">
                        <a:latin typeface="Cambria Math" charset="0"/>
                      </a:rPr>
                      <m:t>𝑏</m:t>
                    </m:r>
                    <m:d>
                      <m:dPr>
                        <m:begChr m:val=""/>
                        <m:endChr m:val="⟩"/>
                        <m:ctrlPr>
                          <a:rPr lang="en-US" sz="2000" i="1">
                            <a:latin typeface="Cambria Math" charset="0"/>
                          </a:rPr>
                        </m:ctrlPr>
                      </m:dPr>
                      <m:e>
                        <m:r>
                          <a:rPr lang="en-US" sz="2000" i="1">
                            <a:latin typeface="Cambria Math" charset="0"/>
                          </a:rPr>
                          <m:t>|</m:t>
                        </m:r>
                        <m:r>
                          <a:rPr lang="en-US" sz="2000" i="1">
                            <a:latin typeface="Cambria Math" charset="0"/>
                          </a:rPr>
                          <m:t>𝑢𝑢𝑑𝑔</m:t>
                        </m:r>
                      </m:e>
                    </m:d>
                    <m:r>
                      <a:rPr lang="en-US" sz="2000" b="0" i="0" smtClean="0">
                        <a:latin typeface="Cambria Math" charset="0"/>
                      </a:rPr>
                      <m:t>+</m:t>
                    </m:r>
                    <m:r>
                      <m:rPr>
                        <m:sty m:val="p"/>
                      </m:rPr>
                      <a:rPr lang="en-US" sz="2000" b="0" i="0" smtClean="0">
                        <a:latin typeface="Cambria Math" charset="0"/>
                      </a:rPr>
                      <m:t>c</m:t>
                    </m:r>
                    <m:d>
                      <m:dPr>
                        <m:begChr m:val=""/>
                        <m:endChr m:val="⟩"/>
                        <m:ctrlPr>
                          <a:rPr lang="en-US" sz="2000" i="1">
                            <a:latin typeface="Cambria Math" charset="0"/>
                          </a:rPr>
                        </m:ctrlPr>
                      </m:dPr>
                      <m:e>
                        <m:r>
                          <a:rPr lang="en-US" sz="2000" i="1">
                            <a:latin typeface="Cambria Math" charset="0"/>
                          </a:rPr>
                          <m:t>|</m:t>
                        </m:r>
                        <m:r>
                          <a:rPr lang="en-US" sz="2000" i="1">
                            <a:latin typeface="Cambria Math" charset="0"/>
                          </a:rPr>
                          <m:t>𝑢𝑢𝑑𝑔𝑔</m:t>
                        </m:r>
                      </m:e>
                    </m:d>
                    <m:r>
                      <a:rPr lang="en-US" sz="2000" b="0" i="1" smtClean="0">
                        <a:latin typeface="Cambria Math" charset="0"/>
                      </a:rPr>
                      <m:t>+</m:t>
                    </m:r>
                    <m:r>
                      <a:rPr lang="en-US" sz="2000" b="0" i="1" smtClean="0">
                        <a:latin typeface="Cambria Math" charset="0"/>
                      </a:rPr>
                      <m:t>𝑑</m:t>
                    </m:r>
                    <m:d>
                      <m:dPr>
                        <m:begChr m:val=""/>
                        <m:endChr m:val="⟩"/>
                        <m:ctrlPr>
                          <a:rPr lang="en-US" sz="2000" i="1">
                            <a:latin typeface="Cambria Math" charset="0"/>
                          </a:rPr>
                        </m:ctrlPr>
                      </m:dPr>
                      <m:e>
                        <m:r>
                          <a:rPr lang="en-US" sz="2000" i="1">
                            <a:latin typeface="Cambria Math" charset="0"/>
                          </a:rPr>
                          <m:t>|</m:t>
                        </m:r>
                        <m:r>
                          <a:rPr lang="en-US" sz="2000" i="1">
                            <a:latin typeface="Cambria Math" charset="0"/>
                          </a:rPr>
                          <m:t>𝑢𝑢𝑑𝑞</m:t>
                        </m:r>
                        <m:acc>
                          <m:accPr>
                            <m:chr m:val="̅"/>
                            <m:ctrlPr>
                              <a:rPr lang="en-US" sz="2000" b="0" i="1" smtClean="0">
                                <a:latin typeface="Cambria Math" charset="0"/>
                              </a:rPr>
                            </m:ctrlPr>
                          </m:accPr>
                          <m:e>
                            <m:r>
                              <a:rPr lang="en-US" sz="2000" b="0" i="1" smtClean="0">
                                <a:latin typeface="Cambria Math" charset="0"/>
                              </a:rPr>
                              <m:t>𝑞</m:t>
                            </m:r>
                          </m:e>
                        </m:acc>
                      </m:e>
                    </m:d>
                    <m:r>
                      <a:rPr lang="en-US" sz="2000" i="1" smtClean="0">
                        <a:latin typeface="Cambria Math" charset="0"/>
                      </a:rPr>
                      <m:t>+</m:t>
                    </m:r>
                  </m:oMath>
                </a14:m>
                <a:r>
                  <a:rPr lang="en-US" sz="2000" dirty="0" smtClean="0"/>
                  <a:t>. . . .</a:t>
                </a:r>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427374" y="4636711"/>
                <a:ext cx="7092158" cy="307777"/>
              </a:xfrm>
              <a:prstGeom prst="rect">
                <a:avLst/>
              </a:prstGeom>
              <a:blipFill rotWithShape="0">
                <a:blip r:embed="rId4"/>
                <a:stretch>
                  <a:fillRect l="-1632" t="-178000" b="-25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427374" y="5026450"/>
                <a:ext cx="7092158" cy="307777"/>
              </a:xfrm>
              <a:prstGeom prst="rect">
                <a:avLst/>
              </a:prstGeom>
              <a:noFill/>
            </p:spPr>
            <p:txBody>
              <a:bodyPr wrap="square" lIns="0" tIns="0" rIns="0" bIns="0" rtlCol="0">
                <a:spAutoFit/>
              </a:bodyPr>
              <a:lstStyle/>
              <a:p>
                <a14:m>
                  <m:oMath xmlns:m="http://schemas.openxmlformats.org/officeDocument/2006/math">
                    <m:d>
                      <m:dPr>
                        <m:begChr m:val=""/>
                        <m:endChr m:val="⟩"/>
                        <m:ctrlPr>
                          <a:rPr lang="en-US" sz="2000" i="1" smtClean="0">
                            <a:latin typeface="Cambria Math" charset="0"/>
                          </a:rPr>
                        </m:ctrlPr>
                      </m:dPr>
                      <m:e>
                        <m:r>
                          <a:rPr lang="en-US" sz="2000" b="0" i="1" smtClean="0">
                            <a:latin typeface="Cambria Math" charset="0"/>
                          </a:rPr>
                          <m:t>|</m:t>
                        </m:r>
                        <m:r>
                          <m:rPr>
                            <m:sty m:val="p"/>
                          </m:rPr>
                          <a:rPr lang="en-US" sz="2000" b="0" i="0" smtClean="0">
                            <a:latin typeface="Cambria Math" charset="0"/>
                          </a:rPr>
                          <m:t>pion</m:t>
                        </m:r>
                      </m:e>
                    </m:d>
                    <m:r>
                      <a:rPr lang="en-US" sz="2000" b="0" i="1" smtClean="0">
                        <a:latin typeface="Cambria Math" charset="0"/>
                      </a:rPr>
                      <m:t>=</m:t>
                    </m:r>
                    <m:r>
                      <a:rPr lang="en-US" sz="2000" b="0" i="1" smtClean="0">
                        <a:latin typeface="Cambria Math" charset="0"/>
                      </a:rPr>
                      <m:t>𝑎</m:t>
                    </m:r>
                    <m:d>
                      <m:dPr>
                        <m:begChr m:val=""/>
                        <m:endChr m:val="⟩"/>
                        <m:ctrlPr>
                          <a:rPr lang="en-US" sz="2000" i="1">
                            <a:latin typeface="Cambria Math" charset="0"/>
                          </a:rPr>
                        </m:ctrlPr>
                      </m:dPr>
                      <m:e>
                        <m:r>
                          <a:rPr lang="en-US" sz="2000" i="1">
                            <a:latin typeface="Cambria Math" charset="0"/>
                          </a:rPr>
                          <m:t>|</m:t>
                        </m:r>
                        <m:r>
                          <a:rPr lang="en-US" sz="2000" i="1">
                            <a:latin typeface="Cambria Math" charset="0"/>
                          </a:rPr>
                          <m:t>𝑞</m:t>
                        </m:r>
                        <m:acc>
                          <m:accPr>
                            <m:chr m:val="̅"/>
                            <m:ctrlPr>
                              <a:rPr lang="en-US" sz="2000" i="1">
                                <a:latin typeface="Cambria Math" charset="0"/>
                              </a:rPr>
                            </m:ctrlPr>
                          </m:accPr>
                          <m:e>
                            <m:r>
                              <a:rPr lang="en-US" sz="2000" i="1">
                                <a:latin typeface="Cambria Math" charset="0"/>
                              </a:rPr>
                              <m:t>𝑞</m:t>
                            </m:r>
                          </m:e>
                        </m:acc>
                      </m:e>
                    </m:d>
                    <m:r>
                      <a:rPr lang="en-US" sz="2000" b="0" i="1" smtClean="0">
                        <a:latin typeface="Cambria Math" charset="0"/>
                      </a:rPr>
                      <m:t>+</m:t>
                    </m:r>
                    <m:r>
                      <a:rPr lang="en-US" sz="2000" b="0" i="1" smtClean="0">
                        <a:latin typeface="Cambria Math" charset="0"/>
                      </a:rPr>
                      <m:t>𝑏</m:t>
                    </m:r>
                    <m:d>
                      <m:dPr>
                        <m:begChr m:val=""/>
                        <m:endChr m:val="⟩"/>
                        <m:ctrlPr>
                          <a:rPr lang="en-US" sz="2000" i="1">
                            <a:latin typeface="Cambria Math" charset="0"/>
                          </a:rPr>
                        </m:ctrlPr>
                      </m:dPr>
                      <m:e>
                        <m:r>
                          <a:rPr lang="en-US" sz="2000" i="1">
                            <a:latin typeface="Cambria Math" charset="0"/>
                          </a:rPr>
                          <m:t>|</m:t>
                        </m:r>
                        <m:r>
                          <a:rPr lang="en-US" sz="2000" i="1">
                            <a:latin typeface="Cambria Math" charset="0"/>
                          </a:rPr>
                          <m:t>𝑞</m:t>
                        </m:r>
                        <m:acc>
                          <m:accPr>
                            <m:chr m:val="̅"/>
                            <m:ctrlPr>
                              <a:rPr lang="en-US" sz="2000" i="1">
                                <a:latin typeface="Cambria Math" charset="0"/>
                              </a:rPr>
                            </m:ctrlPr>
                          </m:accPr>
                          <m:e>
                            <m:r>
                              <a:rPr lang="en-US" sz="2000" i="1">
                                <a:latin typeface="Cambria Math" charset="0"/>
                              </a:rPr>
                              <m:t>𝑞</m:t>
                            </m:r>
                          </m:e>
                        </m:acc>
                        <m:r>
                          <a:rPr lang="en-US" sz="2000" b="0" i="1" smtClean="0">
                            <a:latin typeface="Cambria Math" charset="0"/>
                          </a:rPr>
                          <m:t>𝑔</m:t>
                        </m:r>
                      </m:e>
                    </m:d>
                    <m:r>
                      <a:rPr lang="en-US" sz="2000" b="0" i="0" smtClean="0">
                        <a:latin typeface="Cambria Math" charset="0"/>
                      </a:rPr>
                      <m:t>+</m:t>
                    </m:r>
                    <m:r>
                      <m:rPr>
                        <m:sty m:val="p"/>
                      </m:rPr>
                      <a:rPr lang="en-US" sz="2000" b="0" i="0" smtClean="0">
                        <a:latin typeface="Cambria Math" charset="0"/>
                      </a:rPr>
                      <m:t>c</m:t>
                    </m:r>
                    <m:d>
                      <m:dPr>
                        <m:begChr m:val=""/>
                        <m:endChr m:val="⟩"/>
                        <m:ctrlPr>
                          <a:rPr lang="en-US" sz="2000" i="1">
                            <a:latin typeface="Cambria Math" charset="0"/>
                          </a:rPr>
                        </m:ctrlPr>
                      </m:dPr>
                      <m:e>
                        <m:r>
                          <a:rPr lang="en-US" sz="2000" i="1">
                            <a:latin typeface="Cambria Math" charset="0"/>
                          </a:rPr>
                          <m:t>|</m:t>
                        </m:r>
                        <m:r>
                          <a:rPr lang="en-US" sz="2000" i="1">
                            <a:latin typeface="Cambria Math" charset="0"/>
                          </a:rPr>
                          <m:t>𝑞</m:t>
                        </m:r>
                        <m:acc>
                          <m:accPr>
                            <m:chr m:val="̅"/>
                            <m:ctrlPr>
                              <a:rPr lang="en-US" sz="2000" i="1">
                                <a:latin typeface="Cambria Math" charset="0"/>
                              </a:rPr>
                            </m:ctrlPr>
                          </m:accPr>
                          <m:e>
                            <m:r>
                              <a:rPr lang="en-US" sz="2000" i="1">
                                <a:latin typeface="Cambria Math" charset="0"/>
                              </a:rPr>
                              <m:t>𝑞</m:t>
                            </m:r>
                          </m:e>
                        </m:acc>
                        <m:r>
                          <a:rPr lang="en-US" sz="2000" i="1">
                            <a:latin typeface="Cambria Math" charset="0"/>
                          </a:rPr>
                          <m:t>𝑔</m:t>
                        </m:r>
                        <m:r>
                          <a:rPr lang="en-US" sz="2000" b="0" i="1" smtClean="0">
                            <a:latin typeface="Cambria Math" charset="0"/>
                          </a:rPr>
                          <m:t>𝑔</m:t>
                        </m:r>
                      </m:e>
                    </m:d>
                    <m:r>
                      <a:rPr lang="en-US" sz="2000" b="0" i="1" smtClean="0">
                        <a:latin typeface="Cambria Math" charset="0"/>
                      </a:rPr>
                      <m:t>+</m:t>
                    </m:r>
                    <m:r>
                      <a:rPr lang="en-US" sz="2000" b="0" i="1" smtClean="0">
                        <a:latin typeface="Cambria Math" charset="0"/>
                      </a:rPr>
                      <m:t>𝑑</m:t>
                    </m:r>
                    <m:d>
                      <m:dPr>
                        <m:begChr m:val=""/>
                        <m:endChr m:val="⟩"/>
                        <m:ctrlPr>
                          <a:rPr lang="en-US" sz="2000" i="1">
                            <a:latin typeface="Cambria Math" charset="0"/>
                          </a:rPr>
                        </m:ctrlPr>
                      </m:dPr>
                      <m:e>
                        <m:r>
                          <a:rPr lang="en-US" sz="2000" i="1">
                            <a:latin typeface="Cambria Math" charset="0"/>
                          </a:rPr>
                          <m:t>|</m:t>
                        </m:r>
                        <m:r>
                          <a:rPr lang="en-US" sz="2000" i="1">
                            <a:latin typeface="Cambria Math" charset="0"/>
                          </a:rPr>
                          <m:t>𝑞</m:t>
                        </m:r>
                        <m:acc>
                          <m:accPr>
                            <m:chr m:val="̅"/>
                            <m:ctrlPr>
                              <a:rPr lang="en-US" sz="2000" i="1">
                                <a:latin typeface="Cambria Math" charset="0"/>
                              </a:rPr>
                            </m:ctrlPr>
                          </m:accPr>
                          <m:e>
                            <m:r>
                              <a:rPr lang="en-US" sz="2000" i="1">
                                <a:latin typeface="Cambria Math" charset="0"/>
                              </a:rPr>
                              <m:t>𝑞</m:t>
                            </m:r>
                          </m:e>
                        </m:acc>
                        <m:r>
                          <a:rPr lang="en-US" sz="2000" i="1">
                            <a:latin typeface="Cambria Math" charset="0"/>
                          </a:rPr>
                          <m:t>𝑞</m:t>
                        </m:r>
                        <m:acc>
                          <m:accPr>
                            <m:chr m:val="̅"/>
                            <m:ctrlPr>
                              <a:rPr lang="en-US" sz="2000" i="1">
                                <a:latin typeface="Cambria Math" charset="0"/>
                              </a:rPr>
                            </m:ctrlPr>
                          </m:accPr>
                          <m:e>
                            <m:r>
                              <a:rPr lang="en-US" sz="2000" i="1">
                                <a:latin typeface="Cambria Math" charset="0"/>
                              </a:rPr>
                              <m:t>𝑞</m:t>
                            </m:r>
                          </m:e>
                        </m:acc>
                      </m:e>
                    </m:d>
                    <m:r>
                      <a:rPr lang="en-US" sz="2000" i="1" smtClean="0">
                        <a:latin typeface="Cambria Math" charset="0"/>
                      </a:rPr>
                      <m:t>+</m:t>
                    </m:r>
                  </m:oMath>
                </a14:m>
                <a:r>
                  <a:rPr lang="en-US" sz="2000" dirty="0" smtClean="0"/>
                  <a:t>. . . .</a:t>
                </a:r>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1427374" y="5026450"/>
                <a:ext cx="7092158" cy="307777"/>
              </a:xfrm>
              <a:prstGeom prst="rect">
                <a:avLst/>
              </a:prstGeom>
              <a:blipFill rotWithShape="0">
                <a:blip r:embed="rId5"/>
                <a:stretch>
                  <a:fillRect l="-1632" t="-178000" b="-256000"/>
                </a:stretch>
              </a:blipFill>
            </p:spPr>
            <p:txBody>
              <a:bodyPr/>
              <a:lstStyle/>
              <a:p>
                <a:r>
                  <a:rPr lang="en-US">
                    <a:noFill/>
                  </a:rPr>
                  <a:t> </a:t>
                </a:r>
              </a:p>
            </p:txBody>
          </p:sp>
        </mc:Fallback>
      </mc:AlternateContent>
      <p:sp>
        <p:nvSpPr>
          <p:cNvPr id="10" name="TextBox 9"/>
          <p:cNvSpPr txBox="1"/>
          <p:nvPr/>
        </p:nvSpPr>
        <p:spPr>
          <a:xfrm>
            <a:off x="1427374" y="5383623"/>
            <a:ext cx="7092158" cy="307777"/>
          </a:xfrm>
          <a:prstGeom prst="rect">
            <a:avLst/>
          </a:prstGeom>
          <a:noFill/>
        </p:spPr>
        <p:txBody>
          <a:bodyPr wrap="square" lIns="0" tIns="0" rIns="0" bIns="0" rtlCol="0">
            <a:spAutoFit/>
          </a:bodyPr>
          <a:lstStyle/>
          <a:p>
            <a:r>
              <a:rPr lang="en-US" sz="2000" dirty="0" smtClean="0"/>
              <a:t>. . . .</a:t>
            </a:r>
            <a:endParaRPr lang="en-US" sz="2000" dirty="0"/>
          </a:p>
        </p:txBody>
      </p:sp>
    </p:spTree>
    <p:extLst>
      <p:ext uri="{BB962C8B-B14F-4D97-AF65-F5344CB8AC3E}">
        <p14:creationId xmlns:p14="http://schemas.microsoft.com/office/powerpoint/2010/main" val="2623385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39" y="0"/>
            <a:ext cx="8229600" cy="1143000"/>
          </a:xfrm>
        </p:spPr>
        <p:txBody>
          <a:bodyPr/>
          <a:lstStyle/>
          <a:p>
            <a:r>
              <a:rPr lang="en-US" u="sng" dirty="0" smtClean="0"/>
              <a:t>Basis Light-front Quantization</a:t>
            </a:r>
            <a:endParaRPr lang="en-US" u="sng"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29346"/>
                <a:ext cx="8686800" cy="5257800"/>
              </a:xfrm>
            </p:spPr>
            <p:txBody>
              <a:bodyPr>
                <a:normAutofit/>
              </a:bodyPr>
              <a:lstStyle/>
              <a:p>
                <a:pPr marL="457200" lvl="1" indent="-457200">
                  <a:buFont typeface="Arial"/>
                  <a:buChar char="•"/>
                </a:pPr>
                <a:r>
                  <a:rPr lang="en-US" dirty="0" smtClean="0"/>
                  <a:t>Solve quantum field theory through</a:t>
                </a:r>
              </a:p>
              <a:p>
                <a:pPr marL="0" lvl="1" indent="0">
                  <a:buNone/>
                </a:pPr>
                <a:r>
                  <a:rPr lang="en-US" dirty="0"/>
                  <a:t> </a:t>
                </a:r>
                <a:r>
                  <a:rPr lang="en-US" dirty="0" smtClean="0"/>
                  <a:t>     </a:t>
                </a:r>
                <a:r>
                  <a:rPr lang="en-US" dirty="0" smtClean="0">
                    <a:solidFill>
                      <a:srgbClr val="0000FF"/>
                    </a:solidFill>
                  </a:rPr>
                  <a:t>eigenvalue problem of light-front Hamiltonian</a:t>
                </a:r>
              </a:p>
              <a:p>
                <a:pPr marL="0" lvl="1" indent="0">
                  <a:buNone/>
                </a:pPr>
                <a:endParaRPr lang="en-US" dirty="0" smtClean="0"/>
              </a:p>
              <a:p>
                <a:pPr marL="742950" lvl="2" indent="-342900">
                  <a:buFont typeface="Lucida Grande"/>
                  <a:buChar char="-"/>
                </a:pPr>
                <a:endParaRPr lang="en-US" dirty="0" smtClean="0"/>
              </a:p>
              <a:p>
                <a:pPr marL="742950" lvl="2" indent="-342900">
                  <a:buFont typeface="Lucida Grande"/>
                  <a:buChar char="-"/>
                </a:pPr>
                <a14:m>
                  <m:oMath xmlns:m="http://schemas.openxmlformats.org/officeDocument/2006/math">
                    <m:sSup>
                      <m:sSupPr>
                        <m:ctrlPr>
                          <a:rPr lang="en-US" b="0" i="1" smtClean="0">
                            <a:solidFill>
                              <a:srgbClr val="FF0000"/>
                            </a:solidFill>
                            <a:latin typeface="Cambria Math" charset="0"/>
                          </a:rPr>
                        </m:ctrlPr>
                      </m:sSupPr>
                      <m:e>
                        <m:r>
                          <a:rPr lang="en-US" b="0" i="1" smtClean="0">
                            <a:solidFill>
                              <a:srgbClr val="FF0000"/>
                            </a:solidFill>
                            <a:latin typeface="Cambria Math" charset="0"/>
                          </a:rPr>
                          <m:t>𝑃</m:t>
                        </m:r>
                      </m:e>
                      <m:sup>
                        <m:r>
                          <a:rPr lang="en-US" b="0" i="1" smtClean="0">
                            <a:solidFill>
                              <a:srgbClr val="FF0000"/>
                            </a:solidFill>
                            <a:latin typeface="Cambria Math" charset="0"/>
                          </a:rPr>
                          <m:t>−</m:t>
                        </m:r>
                      </m:sup>
                    </m:sSup>
                  </m:oMath>
                </a14:m>
                <a:r>
                  <a:rPr lang="en-US" dirty="0" smtClean="0"/>
                  <a:t> : light-front Hamiltonian</a:t>
                </a:r>
              </a:p>
              <a:p>
                <a:pPr marL="742950" lvl="2" indent="-342900">
                  <a:buFont typeface="Lucida Grande"/>
                  <a:buChar char="-"/>
                </a:pPr>
                <a14:m>
                  <m:oMath xmlns:m="http://schemas.openxmlformats.org/officeDocument/2006/math">
                    <m:d>
                      <m:dPr>
                        <m:begChr m:val="|"/>
                        <m:endChr m:val=""/>
                        <m:ctrlPr>
                          <a:rPr lang="hr-HR" i="1" smtClean="0">
                            <a:solidFill>
                              <a:srgbClr val="FF0000"/>
                            </a:solidFill>
                            <a:latin typeface="Cambria Math" charset="0"/>
                          </a:rPr>
                        </m:ctrlPr>
                      </m:dPr>
                      <m:e>
                        <m:d>
                          <m:dPr>
                            <m:begChr m:val=""/>
                            <m:endChr m:val="⟩"/>
                            <m:ctrlPr>
                              <a:rPr lang="hr-HR" i="1" smtClean="0">
                                <a:solidFill>
                                  <a:srgbClr val="FF0000"/>
                                </a:solidFill>
                                <a:latin typeface="Cambria Math" charset="0"/>
                              </a:rPr>
                            </m:ctrlPr>
                          </m:dPr>
                          <m:e>
                            <m:r>
                              <a:rPr lang="hr-HR" i="1" smtClean="0">
                                <a:solidFill>
                                  <a:srgbClr val="FF0000"/>
                                </a:solidFill>
                                <a:latin typeface="Cambria Math" charset="0"/>
                                <a:ea typeface="Cambria Math" charset="0"/>
                                <a:cs typeface="Cambria Math" charset="0"/>
                              </a:rPr>
                              <m:t>𝛽</m:t>
                            </m:r>
                          </m:e>
                        </m:d>
                      </m:e>
                    </m:d>
                  </m:oMath>
                </a14:m>
                <a:r>
                  <a:rPr lang="en-US" dirty="0" smtClean="0"/>
                  <a:t> : light-front amplitude for mass </a:t>
                </a:r>
                <a:r>
                  <a:rPr lang="en-US" dirty="0" err="1" smtClean="0"/>
                  <a:t>eigenstate</a:t>
                </a:r>
                <a:r>
                  <a:rPr lang="en-US" dirty="0" err="1"/>
                  <a:t>s</a:t>
                </a:r>
                <a:endParaRPr lang="en-US" dirty="0" smtClean="0"/>
              </a:p>
              <a:p>
                <a:pPr marL="742950" lvl="2" indent="-342900">
                  <a:buFont typeface="Lucida Grande"/>
                  <a:buChar char="-"/>
                </a:pPr>
                <a14:m>
                  <m:oMath xmlns:m="http://schemas.openxmlformats.org/officeDocument/2006/math">
                    <m:sSubSup>
                      <m:sSubSupPr>
                        <m:ctrlPr>
                          <a:rPr lang="en-US" b="0" i="1" smtClean="0">
                            <a:solidFill>
                              <a:srgbClr val="FF0000"/>
                            </a:solidFill>
                            <a:latin typeface="Cambria Math" charset="0"/>
                          </a:rPr>
                        </m:ctrlPr>
                      </m:sSubSupPr>
                      <m:e>
                        <m:r>
                          <a:rPr lang="en-US" b="0" i="1" smtClean="0">
                            <a:solidFill>
                              <a:srgbClr val="FF0000"/>
                            </a:solidFill>
                            <a:latin typeface="Cambria Math" charset="0"/>
                          </a:rPr>
                          <m:t>𝑃</m:t>
                        </m:r>
                      </m:e>
                      <m:sub>
                        <m:r>
                          <a:rPr lang="en-US" b="0" i="1" smtClean="0">
                            <a:solidFill>
                              <a:srgbClr val="FF0000"/>
                            </a:solidFill>
                            <a:latin typeface="Cambria Math" charset="0"/>
                            <a:ea typeface="Cambria Math" charset="0"/>
                            <a:cs typeface="Cambria Math" charset="0"/>
                          </a:rPr>
                          <m:t>𝛽</m:t>
                        </m:r>
                      </m:sub>
                      <m:sup>
                        <m:r>
                          <a:rPr lang="en-US" b="0" i="1" smtClean="0">
                            <a:solidFill>
                              <a:srgbClr val="FF0000"/>
                            </a:solidFill>
                            <a:latin typeface="Cambria Math" charset="0"/>
                          </a:rPr>
                          <m:t>−</m:t>
                        </m:r>
                      </m:sup>
                    </m:sSubSup>
                  </m:oMath>
                </a14:m>
                <a:r>
                  <a:rPr lang="en-US" dirty="0" smtClean="0"/>
                  <a:t> : eigenvalue (light-front energy) for </a:t>
                </a:r>
                <a:r>
                  <a:rPr lang="en-US" dirty="0" err="1" smtClean="0"/>
                  <a:t>eigenstate</a:t>
                </a:r>
                <a:r>
                  <a:rPr lang="en-US" dirty="0" smtClean="0"/>
                  <a:t> </a:t>
                </a:r>
              </a:p>
              <a:p>
                <a:pPr marL="457200" lvl="1" indent="-457200">
                  <a:buFont typeface="Arial"/>
                  <a:buChar char="•"/>
                </a:pPr>
                <a:endParaRPr lang="en-US" dirty="0" smtClean="0"/>
              </a:p>
              <a:p>
                <a:pPr marL="457200" lvl="1" indent="-457200">
                  <a:buFont typeface="Arial"/>
                  <a:buChar char="•"/>
                </a:pPr>
                <a:r>
                  <a:rPr lang="en-US" dirty="0"/>
                  <a:t> </a:t>
                </a:r>
                <a:r>
                  <a:rPr lang="en-US" dirty="0" smtClean="0"/>
                  <a:t>Evaluate observables for </a:t>
                </a:r>
                <a:r>
                  <a:rPr lang="en-US" dirty="0" err="1" smtClean="0"/>
                  <a:t>eigenstate</a:t>
                </a:r>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29346"/>
                <a:ext cx="8686800" cy="5257800"/>
              </a:xfrm>
              <a:blipFill rotWithShape="0">
                <a:blip r:embed="rId3"/>
                <a:stretch>
                  <a:fillRect l="-1263" t="-116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7</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867187593"/>
              </p:ext>
            </p:extLst>
          </p:nvPr>
        </p:nvGraphicFramePr>
        <p:xfrm>
          <a:off x="3373438" y="2366963"/>
          <a:ext cx="1966912" cy="531812"/>
        </p:xfrm>
        <a:graphic>
          <a:graphicData uri="http://schemas.openxmlformats.org/presentationml/2006/ole">
            <mc:AlternateContent xmlns:mc="http://schemas.openxmlformats.org/markup-compatibility/2006">
              <mc:Choice xmlns:v="urn:schemas-microsoft-com:vml" Requires="v">
                <p:oleObj spid="_x0000_s989154" name="Equation" r:id="rId4" imgW="939800" imgH="254000" progId="Equation.DSMT4">
                  <p:embed/>
                </p:oleObj>
              </mc:Choice>
              <mc:Fallback>
                <p:oleObj name="Equation" r:id="rId4" imgW="939800" imgH="254000" progId="Equation.DSMT4">
                  <p:embed/>
                  <p:pic>
                    <p:nvPicPr>
                      <p:cNvPr id="0" name=""/>
                      <p:cNvPicPr/>
                      <p:nvPr/>
                    </p:nvPicPr>
                    <p:blipFill>
                      <a:blip r:embed="rId5"/>
                      <a:stretch>
                        <a:fillRect/>
                      </a:stretch>
                    </p:blipFill>
                    <p:spPr>
                      <a:xfrm>
                        <a:off x="3373438" y="2366963"/>
                        <a:ext cx="1966912" cy="53181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39883730"/>
              </p:ext>
            </p:extLst>
          </p:nvPr>
        </p:nvGraphicFramePr>
        <p:xfrm>
          <a:off x="7480478" y="4043063"/>
          <a:ext cx="479425" cy="477838"/>
        </p:xfrm>
        <a:graphic>
          <a:graphicData uri="http://schemas.openxmlformats.org/presentationml/2006/ole">
            <mc:AlternateContent xmlns:mc="http://schemas.openxmlformats.org/markup-compatibility/2006">
              <mc:Choice xmlns:v="urn:schemas-microsoft-com:vml" Requires="v">
                <p:oleObj spid="_x0000_s989155" name="Equation" r:id="rId6" imgW="228600" imgH="228600" progId="Equation.DSMT4">
                  <p:embed/>
                </p:oleObj>
              </mc:Choice>
              <mc:Fallback>
                <p:oleObj name="Equation" r:id="rId6" imgW="228600" imgH="228600" progId="Equation.DSMT4">
                  <p:embed/>
                  <p:pic>
                    <p:nvPicPr>
                      <p:cNvPr id="0" name=""/>
                      <p:cNvPicPr/>
                      <p:nvPr/>
                    </p:nvPicPr>
                    <p:blipFill>
                      <a:blip r:embed="rId7"/>
                      <a:stretch>
                        <a:fillRect/>
                      </a:stretch>
                    </p:blipFill>
                    <p:spPr>
                      <a:xfrm>
                        <a:off x="7480478" y="4043063"/>
                        <a:ext cx="479425" cy="477838"/>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0569943"/>
              </p:ext>
            </p:extLst>
          </p:nvPr>
        </p:nvGraphicFramePr>
        <p:xfrm>
          <a:off x="6325575" y="5123507"/>
          <a:ext cx="479425" cy="477838"/>
        </p:xfrm>
        <a:graphic>
          <a:graphicData uri="http://schemas.openxmlformats.org/presentationml/2006/ole">
            <mc:AlternateContent xmlns:mc="http://schemas.openxmlformats.org/markup-compatibility/2006">
              <mc:Choice xmlns:v="urn:schemas-microsoft-com:vml" Requires="v">
                <p:oleObj spid="_x0000_s989156" name="Equation" r:id="rId8" imgW="228600" imgH="228600" progId="Equation.DSMT4">
                  <p:embed/>
                </p:oleObj>
              </mc:Choice>
              <mc:Fallback>
                <p:oleObj name="Equation" r:id="rId8" imgW="228600" imgH="228600" progId="Equation.DSMT4">
                  <p:embed/>
                  <p:pic>
                    <p:nvPicPr>
                      <p:cNvPr id="0" name=""/>
                      <p:cNvPicPr/>
                      <p:nvPr/>
                    </p:nvPicPr>
                    <p:blipFill>
                      <a:blip r:embed="rId7"/>
                      <a:stretch>
                        <a:fillRect/>
                      </a:stretch>
                    </p:blipFill>
                    <p:spPr>
                      <a:xfrm>
                        <a:off x="6325575" y="5123507"/>
                        <a:ext cx="479425" cy="477838"/>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40145531"/>
              </p:ext>
            </p:extLst>
          </p:nvPr>
        </p:nvGraphicFramePr>
        <p:xfrm>
          <a:off x="3477799" y="5650687"/>
          <a:ext cx="1676400" cy="525463"/>
        </p:xfrm>
        <a:graphic>
          <a:graphicData uri="http://schemas.openxmlformats.org/presentationml/2006/ole">
            <mc:AlternateContent xmlns:mc="http://schemas.openxmlformats.org/markup-compatibility/2006">
              <mc:Choice xmlns:v="urn:schemas-microsoft-com:vml" Requires="v">
                <p:oleObj spid="_x0000_s989157" name="Equation" r:id="rId9" imgW="812800" imgH="254000" progId="Equation.DSMT4">
                  <p:embed/>
                </p:oleObj>
              </mc:Choice>
              <mc:Fallback>
                <p:oleObj name="Equation" r:id="rId9" imgW="812800" imgH="254000" progId="Equation.DSMT4">
                  <p:embed/>
                  <p:pic>
                    <p:nvPicPr>
                      <p:cNvPr id="0" name=""/>
                      <p:cNvPicPr/>
                      <p:nvPr/>
                    </p:nvPicPr>
                    <p:blipFill>
                      <a:blip r:embed="rId10"/>
                      <a:stretch>
                        <a:fillRect/>
                      </a:stretch>
                    </p:blipFill>
                    <p:spPr>
                      <a:xfrm>
                        <a:off x="3477799" y="5650687"/>
                        <a:ext cx="1676400" cy="525463"/>
                      </a:xfrm>
                      <a:prstGeom prst="rect">
                        <a:avLst/>
                      </a:prstGeom>
                    </p:spPr>
                  </p:pic>
                </p:oleObj>
              </mc:Fallback>
            </mc:AlternateContent>
          </a:graphicData>
        </a:graphic>
      </p:graphicFrame>
    </p:spTree>
    <p:extLst>
      <p:ext uri="{BB962C8B-B14F-4D97-AF65-F5344CB8AC3E}">
        <p14:creationId xmlns:p14="http://schemas.microsoft.com/office/powerpoint/2010/main" val="308938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smtClean="0"/>
              <a:t>General Procedure for BLFQ</a:t>
            </a:r>
            <a:endParaRPr lang="en-US" u="sng" dirty="0"/>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smtClean="0"/>
              <a:t>Derive </a:t>
            </a:r>
            <a:r>
              <a:rPr lang="en-US" dirty="0" smtClean="0">
                <a:solidFill>
                  <a:srgbClr val="0000FF"/>
                </a:solidFill>
              </a:rPr>
              <a:t>LF-Hamiltonian </a:t>
            </a:r>
            <a:r>
              <a:rPr lang="en-US" dirty="0" smtClean="0"/>
              <a:t>from </a:t>
            </a:r>
            <a:r>
              <a:rPr lang="en-US" dirty="0" err="1" smtClean="0"/>
              <a:t>Lagrangian</a:t>
            </a:r>
            <a:r>
              <a:rPr lang="en-US" dirty="0" smtClean="0"/>
              <a:t> </a:t>
            </a:r>
          </a:p>
          <a:p>
            <a:pPr marL="514350" indent="-514350">
              <a:buFont typeface="+mj-lt"/>
              <a:buAutoNum type="arabicPeriod"/>
            </a:pPr>
            <a:r>
              <a:rPr lang="en-US" dirty="0" smtClean="0"/>
              <a:t>Construct basis states </a:t>
            </a:r>
          </a:p>
          <a:p>
            <a:pPr marL="514350" indent="-514350">
              <a:buFont typeface="+mj-lt"/>
              <a:buAutoNum type="arabicPeriod"/>
            </a:pPr>
            <a:r>
              <a:rPr lang="en-US" dirty="0" smtClean="0"/>
              <a:t>Calculate Hamiltonian matrix elements</a:t>
            </a:r>
          </a:p>
          <a:p>
            <a:pPr marL="514350" indent="-514350">
              <a:buFont typeface="+mj-lt"/>
              <a:buAutoNum type="arabicPeriod"/>
            </a:pPr>
            <a:r>
              <a:rPr lang="en-US" dirty="0" err="1" smtClean="0"/>
              <a:t>Diagonalize</a:t>
            </a:r>
            <a:r>
              <a:rPr lang="en-US" dirty="0" smtClean="0"/>
              <a:t>       (solve                       ) and obtain its </a:t>
            </a:r>
            <a:r>
              <a:rPr lang="en-US" dirty="0" err="1" smtClean="0"/>
              <a:t>eigenspectrum</a:t>
            </a:r>
            <a:endParaRPr lang="en-US" dirty="0" smtClean="0"/>
          </a:p>
          <a:p>
            <a:pPr marL="514350" indent="-514350">
              <a:buFont typeface="+mj-lt"/>
              <a:buAutoNum type="arabicPeriod"/>
            </a:pPr>
            <a:r>
              <a:rPr lang="en-US" altLang="zh-CN" dirty="0" smtClean="0"/>
              <a:t>Evaluate </a:t>
            </a:r>
            <a:r>
              <a:rPr lang="en-US" altLang="zh-CN" dirty="0"/>
              <a:t>o</a:t>
            </a:r>
            <a:r>
              <a:rPr lang="en-US" dirty="0" smtClean="0"/>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8</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193375737"/>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082024" name="Equation" r:id="rId3" imgW="939800" imgH="254000" progId="Equation.DSMT4">
                  <p:embed/>
                </p:oleObj>
              </mc:Choice>
              <mc:Fallback>
                <p:oleObj name="Equation" r:id="rId3" imgW="939800" imgH="254000" progId="Equation.DSMT4">
                  <p:embed/>
                  <p:pic>
                    <p:nvPicPr>
                      <p:cNvPr id="0" name=""/>
                      <p:cNvPicPr/>
                      <p:nvPr/>
                    </p:nvPicPr>
                    <p:blipFill>
                      <a:blip r:embed="rId4"/>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46595553"/>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2025" name="Equation" r:id="rId5" imgW="812800" imgH="254000" progId="Equation.DSMT4">
                  <p:embed/>
                </p:oleObj>
              </mc:Choice>
              <mc:Fallback>
                <p:oleObj name="Equation" r:id="rId5" imgW="812800" imgH="254000" progId="Equation.DSMT4">
                  <p:embed/>
                  <p:pic>
                    <p:nvPicPr>
                      <p:cNvPr id="0" name=""/>
                      <p:cNvPicPr/>
                      <p:nvPr/>
                    </p:nvPicPr>
                    <p:blipFill>
                      <a:blip r:embed="rId6"/>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45375586"/>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082026" name="Equation" r:id="rId7" imgW="660400" imgH="241300" progId="Equation.DSMT4">
                  <p:embed/>
                </p:oleObj>
              </mc:Choice>
              <mc:Fallback>
                <p:oleObj name="Equation" r:id="rId7" imgW="660400" imgH="241300" progId="Equation.DSMT4">
                  <p:embed/>
                  <p:pic>
                    <p:nvPicPr>
                      <p:cNvPr id="0" name=""/>
                      <p:cNvPicPr/>
                      <p:nvPr/>
                    </p:nvPicPr>
                    <p:blipFill>
                      <a:blip r:embed="rId8"/>
                      <a:stretch>
                        <a:fillRect/>
                      </a:stretch>
                    </p:blipFill>
                    <p:spPr>
                      <a:xfrm>
                        <a:off x="7581201" y="2640934"/>
                        <a:ext cx="1415647" cy="5184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27572238"/>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2027" name="Equation" r:id="rId9" imgW="203200" imgH="190500" progId="Equation.3">
                  <p:embed/>
                </p:oleObj>
              </mc:Choice>
              <mc:Fallback>
                <p:oleObj name="Equation" r:id="rId9" imgW="203200" imgH="190500" progId="Equation.3">
                  <p:embed/>
                  <p:pic>
                    <p:nvPicPr>
                      <p:cNvPr id="0" name=""/>
                      <p:cNvPicPr/>
                      <p:nvPr/>
                    </p:nvPicPr>
                    <p:blipFill>
                      <a:blip r:embed="rId10"/>
                      <a:stretch>
                        <a:fillRect/>
                      </a:stretch>
                    </p:blipFill>
                    <p:spPr>
                      <a:xfrm>
                        <a:off x="3031860" y="3202834"/>
                        <a:ext cx="519536" cy="48706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2385009"/>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2028" name="Equation" r:id="rId11" imgW="241300" imgH="228600" progId="Equation.3">
                  <p:embed/>
                </p:oleObj>
              </mc:Choice>
              <mc:Fallback>
                <p:oleObj name="Equation" r:id="rId11" imgW="241300" imgH="228600" progId="Equation.3">
                  <p:embed/>
                  <p:pic>
                    <p:nvPicPr>
                      <p:cNvPr id="0" name=""/>
                      <p:cNvPicPr/>
                      <p:nvPr/>
                    </p:nvPicPr>
                    <p:blipFill>
                      <a:blip r:embed="rId12"/>
                      <a:stretch>
                        <a:fillRect/>
                      </a:stretch>
                    </p:blipFill>
                    <p:spPr>
                      <a:xfrm>
                        <a:off x="4742626" y="2100119"/>
                        <a:ext cx="504825" cy="479425"/>
                      </a:xfrm>
                      <a:prstGeom prst="rect">
                        <a:avLst/>
                      </a:prstGeom>
                    </p:spPr>
                  </p:pic>
                </p:oleObj>
              </mc:Fallback>
            </mc:AlternateContent>
          </a:graphicData>
        </a:graphic>
      </p:graphicFrame>
    </p:spTree>
    <p:extLst>
      <p:ext uri="{BB962C8B-B14F-4D97-AF65-F5344CB8AC3E}">
        <p14:creationId xmlns:p14="http://schemas.microsoft.com/office/powerpoint/2010/main" val="4006411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smtClean="0"/>
              <a:t>General Procedure for BLFQ</a:t>
            </a:r>
            <a:endParaRPr lang="en-US" u="sng" dirty="0"/>
          </a:p>
        </p:txBody>
      </p:sp>
      <p:sp>
        <p:nvSpPr>
          <p:cNvPr id="3" name="Content Placeholder 2"/>
          <p:cNvSpPr>
            <a:spLocks noGrp="1"/>
          </p:cNvSpPr>
          <p:nvPr>
            <p:ph idx="1"/>
          </p:nvPr>
        </p:nvSpPr>
        <p:spPr>
          <a:xfrm>
            <a:off x="457200" y="1417638"/>
            <a:ext cx="8229600" cy="5077936"/>
          </a:xfrm>
        </p:spPr>
        <p:txBody>
          <a:bodyPr>
            <a:normAutofit/>
          </a:bodyPr>
          <a:lstStyle/>
          <a:p>
            <a:pPr marL="514350" indent="-514350">
              <a:buFont typeface="+mj-lt"/>
              <a:buAutoNum type="arabicPeriod"/>
            </a:pPr>
            <a:r>
              <a:rPr lang="en-US" dirty="0" smtClean="0">
                <a:solidFill>
                  <a:srgbClr val="FF0000"/>
                </a:solidFill>
              </a:rPr>
              <a:t>Derive </a:t>
            </a:r>
            <a:r>
              <a:rPr lang="en-US" dirty="0">
                <a:solidFill>
                  <a:srgbClr val="FF0000"/>
                </a:solidFill>
              </a:rPr>
              <a:t>LF-</a:t>
            </a:r>
            <a:r>
              <a:rPr lang="en-US" dirty="0" smtClean="0">
                <a:solidFill>
                  <a:srgbClr val="FF0000"/>
                </a:solidFill>
              </a:rPr>
              <a:t>Hamiltonian from </a:t>
            </a:r>
            <a:r>
              <a:rPr lang="en-US" dirty="0" err="1" smtClean="0">
                <a:solidFill>
                  <a:srgbClr val="FF0000"/>
                </a:solidFill>
              </a:rPr>
              <a:t>Lagrangian</a:t>
            </a:r>
            <a:r>
              <a:rPr lang="en-US" dirty="0" smtClean="0">
                <a:solidFill>
                  <a:srgbClr val="FF0000"/>
                </a:solidFill>
              </a:rPr>
              <a:t> </a:t>
            </a:r>
          </a:p>
          <a:p>
            <a:pPr marL="514350" indent="-514350">
              <a:buFont typeface="+mj-lt"/>
              <a:buAutoNum type="arabicPeriod"/>
            </a:pPr>
            <a:r>
              <a:rPr lang="en-US" dirty="0" smtClean="0">
                <a:solidFill>
                  <a:schemeClr val="bg2"/>
                </a:solidFill>
              </a:rPr>
              <a:t>Construct basis states </a:t>
            </a:r>
          </a:p>
          <a:p>
            <a:pPr marL="514350" indent="-514350">
              <a:buFont typeface="+mj-lt"/>
              <a:buAutoNum type="arabicPeriod"/>
            </a:pPr>
            <a:r>
              <a:rPr lang="en-US" dirty="0" smtClean="0">
                <a:solidFill>
                  <a:schemeClr val="bg2"/>
                </a:solidFill>
              </a:rPr>
              <a:t>Calculate Hamiltonian matrix elements</a:t>
            </a:r>
          </a:p>
          <a:p>
            <a:pPr marL="514350" indent="-514350">
              <a:buFont typeface="+mj-lt"/>
              <a:buAutoNum type="arabicPeriod"/>
            </a:pPr>
            <a:r>
              <a:rPr lang="en-US" dirty="0" err="1" smtClean="0">
                <a:solidFill>
                  <a:schemeClr val="bg2"/>
                </a:solidFill>
              </a:rPr>
              <a:t>Diagonalize</a:t>
            </a:r>
            <a:r>
              <a:rPr lang="en-US" dirty="0" smtClean="0">
                <a:solidFill>
                  <a:schemeClr val="bg2"/>
                </a:solidFill>
              </a:rPr>
              <a:t>       (solve                       ) and obtain its </a:t>
            </a:r>
            <a:r>
              <a:rPr lang="en-US" dirty="0" err="1" smtClean="0">
                <a:solidFill>
                  <a:schemeClr val="bg2"/>
                </a:solidFill>
              </a:rPr>
              <a:t>eigenspectrum</a:t>
            </a:r>
            <a:endParaRPr lang="en-US" dirty="0" smtClean="0">
              <a:solidFill>
                <a:schemeClr val="bg2"/>
              </a:solidFill>
            </a:endParaRPr>
          </a:p>
          <a:p>
            <a:pPr marL="514350" indent="-514350">
              <a:buFont typeface="+mj-lt"/>
              <a:buAutoNum type="arabicPeriod"/>
            </a:pPr>
            <a:r>
              <a:rPr lang="en-US" altLang="zh-CN" dirty="0" smtClean="0">
                <a:solidFill>
                  <a:schemeClr val="bg2"/>
                </a:solidFill>
              </a:rPr>
              <a:t>Evaluate </a:t>
            </a:r>
            <a:r>
              <a:rPr lang="en-US" altLang="zh-CN" dirty="0">
                <a:solidFill>
                  <a:schemeClr val="bg2"/>
                </a:solidFill>
              </a:rPr>
              <a:t>o</a:t>
            </a:r>
            <a:r>
              <a:rPr lang="en-US" dirty="0" smtClean="0">
                <a:solidFill>
                  <a:schemeClr val="bg2"/>
                </a:solidFill>
              </a:rPr>
              <a:t>bservables</a:t>
            </a:r>
          </a:p>
          <a:p>
            <a:pPr marL="0" indent="0">
              <a:buNone/>
            </a:pPr>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9</a:t>
            </a:fld>
            <a:endParaRPr lang="en-US">
              <a:solidFill>
                <a:prstClr val="black">
                  <a:tint val="75000"/>
                </a:prstClr>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2542511"/>
              </p:ext>
            </p:extLst>
          </p:nvPr>
        </p:nvGraphicFramePr>
        <p:xfrm>
          <a:off x="4692650" y="3230563"/>
          <a:ext cx="1966913" cy="531812"/>
        </p:xfrm>
        <a:graphic>
          <a:graphicData uri="http://schemas.openxmlformats.org/presentationml/2006/ole">
            <mc:AlternateContent xmlns:mc="http://schemas.openxmlformats.org/markup-compatibility/2006">
              <mc:Choice xmlns:v="urn:schemas-microsoft-com:vml" Requires="v">
                <p:oleObj spid="_x0000_s1084062" name="Equation" r:id="rId3" imgW="939800" imgH="254000" progId="Equation.DSMT4">
                  <p:embed/>
                </p:oleObj>
              </mc:Choice>
              <mc:Fallback>
                <p:oleObj name="Equation" r:id="rId3" imgW="939800" imgH="254000" progId="Equation.DSMT4">
                  <p:embed/>
                  <p:pic>
                    <p:nvPicPr>
                      <p:cNvPr id="0" name=""/>
                      <p:cNvPicPr/>
                      <p:nvPr/>
                    </p:nvPicPr>
                    <p:blipFill>
                      <a:blip r:embed="rId4"/>
                      <a:stretch>
                        <a:fillRect/>
                      </a:stretch>
                    </p:blipFill>
                    <p:spPr>
                      <a:xfrm>
                        <a:off x="4692650" y="3230563"/>
                        <a:ext cx="1966913" cy="5318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74036897"/>
              </p:ext>
            </p:extLst>
          </p:nvPr>
        </p:nvGraphicFramePr>
        <p:xfrm>
          <a:off x="4646613" y="4302125"/>
          <a:ext cx="1676400" cy="525463"/>
        </p:xfrm>
        <a:graphic>
          <a:graphicData uri="http://schemas.openxmlformats.org/presentationml/2006/ole">
            <mc:AlternateContent xmlns:mc="http://schemas.openxmlformats.org/markup-compatibility/2006">
              <mc:Choice xmlns:v="urn:schemas-microsoft-com:vml" Requires="v">
                <p:oleObj spid="_x0000_s1084063" name="Equation" r:id="rId5" imgW="812800" imgH="254000" progId="Equation.DSMT4">
                  <p:embed/>
                </p:oleObj>
              </mc:Choice>
              <mc:Fallback>
                <p:oleObj name="Equation" r:id="rId5" imgW="812800" imgH="254000" progId="Equation.DSMT4">
                  <p:embed/>
                  <p:pic>
                    <p:nvPicPr>
                      <p:cNvPr id="0" name=""/>
                      <p:cNvPicPr/>
                      <p:nvPr/>
                    </p:nvPicPr>
                    <p:blipFill>
                      <a:blip r:embed="rId6"/>
                      <a:stretch>
                        <a:fillRect/>
                      </a:stretch>
                    </p:blipFill>
                    <p:spPr>
                      <a:xfrm>
                        <a:off x="4646613" y="4302125"/>
                        <a:ext cx="1676400" cy="5254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62678877"/>
              </p:ext>
            </p:extLst>
          </p:nvPr>
        </p:nvGraphicFramePr>
        <p:xfrm>
          <a:off x="7581201" y="2640934"/>
          <a:ext cx="1415647" cy="518475"/>
        </p:xfrm>
        <a:graphic>
          <a:graphicData uri="http://schemas.openxmlformats.org/presentationml/2006/ole">
            <mc:AlternateContent xmlns:mc="http://schemas.openxmlformats.org/markup-compatibility/2006">
              <mc:Choice xmlns:v="urn:schemas-microsoft-com:vml" Requires="v">
                <p:oleObj spid="_x0000_s1084064" name="Equation" r:id="rId7" imgW="660400" imgH="241300" progId="Equation.DSMT4">
                  <p:embed/>
                </p:oleObj>
              </mc:Choice>
              <mc:Fallback>
                <p:oleObj name="Equation" r:id="rId7" imgW="660400" imgH="241300" progId="Equation.DSMT4">
                  <p:embed/>
                  <p:pic>
                    <p:nvPicPr>
                      <p:cNvPr id="0" name=""/>
                      <p:cNvPicPr/>
                      <p:nvPr/>
                    </p:nvPicPr>
                    <p:blipFill>
                      <a:blip r:embed="rId8"/>
                      <a:stretch>
                        <a:fillRect/>
                      </a:stretch>
                    </p:blipFill>
                    <p:spPr>
                      <a:xfrm>
                        <a:off x="7581201" y="2640934"/>
                        <a:ext cx="1415647" cy="518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724011"/>
              </p:ext>
            </p:extLst>
          </p:nvPr>
        </p:nvGraphicFramePr>
        <p:xfrm>
          <a:off x="4742626" y="2100119"/>
          <a:ext cx="504825" cy="479425"/>
        </p:xfrm>
        <a:graphic>
          <a:graphicData uri="http://schemas.openxmlformats.org/presentationml/2006/ole">
            <mc:AlternateContent xmlns:mc="http://schemas.openxmlformats.org/markup-compatibility/2006">
              <mc:Choice xmlns:v="urn:schemas-microsoft-com:vml" Requires="v">
                <p:oleObj spid="_x0000_s1084065" name="Equation" r:id="rId9" imgW="241300" imgH="228600" progId="Equation.DSMT4">
                  <p:embed/>
                </p:oleObj>
              </mc:Choice>
              <mc:Fallback>
                <p:oleObj name="Equation" r:id="rId9" imgW="241300" imgH="228600" progId="Equation.DSMT4">
                  <p:embed/>
                  <p:pic>
                    <p:nvPicPr>
                      <p:cNvPr id="0" name=""/>
                      <p:cNvPicPr/>
                      <p:nvPr/>
                    </p:nvPicPr>
                    <p:blipFill>
                      <a:blip r:embed="rId10"/>
                      <a:stretch>
                        <a:fillRect/>
                      </a:stretch>
                    </p:blipFill>
                    <p:spPr>
                      <a:xfrm>
                        <a:off x="4742626" y="2100119"/>
                        <a:ext cx="504825" cy="479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8184036"/>
              </p:ext>
            </p:extLst>
          </p:nvPr>
        </p:nvGraphicFramePr>
        <p:xfrm>
          <a:off x="3031860" y="3202834"/>
          <a:ext cx="519536" cy="487066"/>
        </p:xfrm>
        <a:graphic>
          <a:graphicData uri="http://schemas.openxmlformats.org/presentationml/2006/ole">
            <mc:AlternateContent xmlns:mc="http://schemas.openxmlformats.org/markup-compatibility/2006">
              <mc:Choice xmlns:v="urn:schemas-microsoft-com:vml" Requires="v">
                <p:oleObj spid="_x0000_s1084066" name="Equation" r:id="rId11" imgW="203200" imgH="190500" progId="Equation.DSMT4">
                  <p:embed/>
                </p:oleObj>
              </mc:Choice>
              <mc:Fallback>
                <p:oleObj name="Equation" r:id="rId11" imgW="203200" imgH="190500" progId="Equation.DSMT4">
                  <p:embed/>
                  <p:pic>
                    <p:nvPicPr>
                      <p:cNvPr id="0" name=""/>
                      <p:cNvPicPr/>
                      <p:nvPr/>
                    </p:nvPicPr>
                    <p:blipFill>
                      <a:blip r:embed="rId12"/>
                      <a:stretch>
                        <a:fillRect/>
                      </a:stretch>
                    </p:blipFill>
                    <p:spPr>
                      <a:xfrm>
                        <a:off x="3031860" y="3202834"/>
                        <a:ext cx="519536" cy="487066"/>
                      </a:xfrm>
                      <a:prstGeom prst="rect">
                        <a:avLst/>
                      </a:prstGeom>
                    </p:spPr>
                  </p:pic>
                </p:oleObj>
              </mc:Fallback>
            </mc:AlternateContent>
          </a:graphicData>
        </a:graphic>
      </p:graphicFrame>
    </p:spTree>
    <p:extLst>
      <p:ext uri="{BB962C8B-B14F-4D97-AF65-F5344CB8AC3E}">
        <p14:creationId xmlns:p14="http://schemas.microsoft.com/office/powerpoint/2010/main" val="3708418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non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49849</TotalTime>
  <Words>2741</Words>
  <Application>Microsoft Macintosh PowerPoint</Application>
  <PresentationFormat>On-screen Show (4:3)</PresentationFormat>
  <Paragraphs>450</Paragraphs>
  <Slides>47</Slides>
  <Notes>13</Notes>
  <HiddenSlides>1</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8" baseType="lpstr">
      <vt:lpstr>Arial</vt:lpstr>
      <vt:lpstr>Calibri</vt:lpstr>
      <vt:lpstr>Cambria Math</vt:lpstr>
      <vt:lpstr>Lucida Grande</vt:lpstr>
      <vt:lpstr>ＭＳ Ｐゴシック</vt:lpstr>
      <vt:lpstr>Times</vt:lpstr>
      <vt:lpstr>Times New Roman</vt:lpstr>
      <vt:lpstr>Wingdings</vt:lpstr>
      <vt:lpstr>宋体</vt:lpstr>
      <vt:lpstr>2_Office Theme</vt:lpstr>
      <vt:lpstr>Equation</vt:lpstr>
      <vt:lpstr>Basis Light-front Approach to Nuclear Physics</vt:lpstr>
      <vt:lpstr>Outline</vt:lpstr>
      <vt:lpstr>Ab initio Shell Model vs BLFQ</vt:lpstr>
      <vt:lpstr>Light-front vs Equal-time Quantization</vt:lpstr>
      <vt:lpstr>Common Variables in Light-front Dynamics</vt:lpstr>
      <vt:lpstr>Why Light-front?</vt:lpstr>
      <vt:lpstr>Basis Light-front Quantization</vt:lpstr>
      <vt:lpstr>General Procedure for BLFQ</vt:lpstr>
      <vt:lpstr>General Procedure for BLFQ</vt:lpstr>
      <vt:lpstr>Example: Obtain LF QED Hamiltonian</vt:lpstr>
      <vt:lpstr>PowerPoint Presentation</vt:lpstr>
      <vt:lpstr>General Procedure for BLFQ</vt:lpstr>
      <vt:lpstr>General Procedure for BLFQ</vt:lpstr>
      <vt:lpstr>Basis Construction</vt:lpstr>
      <vt:lpstr>General Procedure for BLFQ</vt:lpstr>
      <vt:lpstr>QED Hamiltonian in BLFQ Basis</vt:lpstr>
      <vt:lpstr>General Procedure for BLFQ</vt:lpstr>
      <vt:lpstr>QED Hamiltonian in BLFQ Basis</vt:lpstr>
      <vt:lpstr>Eigenspectrum of QED (Nf=1) after Renormalization and Removing CM Motion</vt:lpstr>
      <vt:lpstr>General Procedure for BLFQ</vt:lpstr>
      <vt:lpstr>Outline</vt:lpstr>
      <vt:lpstr>Time-dependent Basis Light-front Quantization</vt:lpstr>
      <vt:lpstr>General Procedure for tBLFQ</vt:lpstr>
      <vt:lpstr>General Procedure for tBLFQ</vt:lpstr>
      <vt:lpstr>QED in background EM field</vt:lpstr>
      <vt:lpstr>General Procedure for tBLFQ</vt:lpstr>
      <vt:lpstr>QED in background EM field</vt:lpstr>
      <vt:lpstr>Application to Strong QED:  Nonlinear Compton Scattering</vt:lpstr>
      <vt:lpstr>PowerPoint Presentation</vt:lpstr>
      <vt:lpstr>PowerPoint Presentation</vt:lpstr>
      <vt:lpstr>Test Case in |├ e⟩ Sector</vt:lpstr>
      <vt:lpstr>Test Case in |├ e⟩ Sector</vt:lpstr>
      <vt:lpstr>Test Case in |├ e⟩ Sector</vt:lpstr>
      <vt:lpstr>Results: Nonlinear Compton Scattering</vt:lpstr>
      <vt:lpstr>Results: Nonlinear Compton Scattering</vt:lpstr>
      <vt:lpstr>Invariant Mass Increases Over Time</vt:lpstr>
      <vt:lpstr>Application to Relativistic Heavy-ion Physics</vt:lpstr>
      <vt:lpstr>Non-perturbative Effects</vt:lpstr>
      <vt:lpstr>Transverse Momentum</vt:lpstr>
      <vt:lpstr>Longitudinal Momentum</vt:lpstr>
      <vt:lpstr>Helicity Configuration </vt:lpstr>
      <vt:lpstr>Outline</vt:lpstr>
      <vt:lpstr>Time-dependent Basis Function Approach</vt:lpstr>
      <vt:lpstr>Test Case: d+124Sn</vt:lpstr>
      <vt:lpstr>In Deuteron Center-of-Mass Frame</vt:lpstr>
      <vt:lpstr>Summary</vt:lpstr>
      <vt:lpstr>PowerPoint Presentation</vt:lpstr>
    </vt:vector>
  </TitlesOfParts>
  <Company>Iowa State University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Vary</dc:creator>
  <cp:lastModifiedBy>Zhao, Xingbo [PHYSA]</cp:lastModifiedBy>
  <cp:revision>1157</cp:revision>
  <cp:lastPrinted>2012-09-06T19:53:45Z</cp:lastPrinted>
  <dcterms:created xsi:type="dcterms:W3CDTF">2012-07-05T06:32:33Z</dcterms:created>
  <dcterms:modified xsi:type="dcterms:W3CDTF">2016-05-27T23:30:26Z</dcterms:modified>
</cp:coreProperties>
</file>