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1" r:id="rId3"/>
    <p:sldId id="287" r:id="rId4"/>
    <p:sldId id="342" r:id="rId5"/>
    <p:sldId id="352" r:id="rId6"/>
    <p:sldId id="353" r:id="rId7"/>
    <p:sldId id="343" r:id="rId8"/>
    <p:sldId id="344" r:id="rId9"/>
    <p:sldId id="345" r:id="rId10"/>
    <p:sldId id="349" r:id="rId11"/>
    <p:sldId id="348" r:id="rId12"/>
    <p:sldId id="347" r:id="rId13"/>
    <p:sldId id="346" r:id="rId14"/>
    <p:sldId id="304" r:id="rId15"/>
    <p:sldId id="292" r:id="rId16"/>
    <p:sldId id="335" r:id="rId17"/>
    <p:sldId id="327" r:id="rId18"/>
    <p:sldId id="329" r:id="rId19"/>
    <p:sldId id="308" r:id="rId20"/>
    <p:sldId id="321" r:id="rId21"/>
    <p:sldId id="315" r:id="rId22"/>
    <p:sldId id="331" r:id="rId23"/>
    <p:sldId id="332" r:id="rId24"/>
    <p:sldId id="337" r:id="rId25"/>
    <p:sldId id="312" r:id="rId26"/>
    <p:sldId id="333" r:id="rId27"/>
    <p:sldId id="334" r:id="rId28"/>
    <p:sldId id="338" r:id="rId29"/>
    <p:sldId id="285" r:id="rId30"/>
    <p:sldId id="289" r:id="rId31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66FF"/>
    <a:srgbClr val="FF0000"/>
    <a:srgbClr val="99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 autoAdjust="0"/>
    <p:restoredTop sz="86390" autoAdjust="0"/>
  </p:normalViewPr>
  <p:slideViewPr>
    <p:cSldViewPr>
      <p:cViewPr>
        <p:scale>
          <a:sx n="98" d="100"/>
          <a:sy n="98" d="100"/>
        </p:scale>
        <p:origin x="-98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24" y="-90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B35634B-46BC-49BE-94A5-82C152859115}" type="datetimeFigureOut">
              <a:rPr lang="en-US"/>
              <a:pPr/>
              <a:t>5/25/2016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83A7255-9B62-45BA-B26E-C8716811063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C9D7C45-0E41-4EC3-985B-DA84A017A2A3}" type="datetimeFigureOut">
              <a:rPr lang="zh-CN" altLang="en-US"/>
              <a:pPr/>
              <a:t>2016/5/25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608DD01-3367-4A9B-9724-D4A237EB2633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8768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43C62EE-D89D-4029-9DF4-7F6B112EC8EC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018070A-FF83-4233-AC1C-713A68CA5E54}" type="slidenum">
              <a:rPr lang="zh-CN" altLang="en-US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018070A-FF83-4233-AC1C-713A68CA5E54}" type="slidenum">
              <a:rPr lang="zh-CN" altLang="en-US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018070A-FF83-4233-AC1C-713A68CA5E54}" type="slidenum">
              <a:rPr lang="zh-CN" altLang="en-US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8338B0D-49F1-4B09-806C-BDE7CEE119FE}" type="slidenum">
              <a:rPr lang="zh-CN" altLang="en-US" sz="1300"/>
              <a:pPr algn="r"/>
              <a:t>19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6E0BFCFF-4CDD-4CF9-8BD0-763BBE9A4340}" type="slidenum">
              <a:rPr lang="zh-CN" altLang="en-US" sz="1300"/>
              <a:pPr algn="r"/>
              <a:t>28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286A0E5D-24FC-4039-8B13-A627B131B676}" type="slidenum">
              <a:rPr lang="zh-CN" altLang="en-US" sz="1300"/>
              <a:pPr algn="r"/>
              <a:t>29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8338B0D-49F1-4B09-806C-BDE7CEE119FE}" type="slidenum">
              <a:rPr lang="zh-CN" altLang="en-US" sz="1300"/>
              <a:pPr algn="r"/>
              <a:t>30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8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9</a:t>
            </a:fld>
            <a:endParaRPr lang="en-US" altLang="zh-CN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2925-621F-441A-8124-F36EB497403C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A9388-E003-4574-B93A-3C50B050D1FF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5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762D-83AA-4C93-B694-27057BC3601A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5453-9186-49D9-BD2C-86497CA180F2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59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63C2-3C2F-4F32-A629-77A8AA055D09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8EE8-674A-4771-A5FC-28606C1EB08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32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DD13-17B8-45DD-8B3C-CAFA07F85E25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4D5E-CE20-4D2E-A048-801A1F4B581C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09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FBD4-882A-4BCD-8AB2-64A1747A35E3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76B3-C1C9-4AC7-BFA2-71FDB2984A5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018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490D-406E-472C-AEA3-D7D23A5B4FF9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A6-5D61-432D-B26B-3A351E84C495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13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7B5E-30B6-48DE-AD11-616E63F72EC2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AF1B-0814-43C2-9BB6-73B84583420D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3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4B13-6DD4-49C1-A93C-2B61501C9AC6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A2FF-266C-4D15-84DF-4178865D073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47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C0D1-E263-4D93-8D77-2A89D99E0345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0DD0-4AA8-4FE4-AF39-4BF227B83F9A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89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DA5C-C575-4329-9361-CA3335417A46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9933-84AF-4596-BCF6-04302A507693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4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7B79-D65E-4B5D-A03A-F2BDFEC77EE2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CC7-7F8B-4C50-8FDC-E3BF5E2C7C51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14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2ABF-E27D-4C5E-B465-9C555AC22DA4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B350-F5CA-4168-A043-D67BE111FD9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14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012D-702C-4533-9C55-F21CC68981B0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BA0A-0A9D-4928-834C-619C2BD69894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00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/>
                <a:cs typeface="宋体"/>
              </a:defRPr>
            </a:lvl1pPr>
          </a:lstStyle>
          <a:p>
            <a:pPr>
              <a:defRPr/>
            </a:pPr>
            <a:fld id="{4F87FC70-E491-435A-851B-166537951F3B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0C43B39-4001-49B2-AC00-5C06FC07139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krys-delanne.com/photos/tele3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image" Target="../media/image170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.jpeg"/><Relationship Id="rId9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141.png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250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4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.jpeg"/><Relationship Id="rId9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krys-delanne.com/photos/tele3.jp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50.png"/><Relationship Id="rId4" Type="http://schemas.openxmlformats.org/officeDocument/2006/relationships/image" Target="../media/image1.jpeg"/><Relationship Id="rId9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115B7B06-9C41-4A70-9FB5-1331AFB6CEFB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068A1EF-0656-4B98-BD14-298B68330E11}" type="slidenum">
              <a:rPr lang="en-US" altLang="zh-CN" smtClean="0">
                <a:solidFill>
                  <a:schemeClr val="bg1"/>
                </a:solidFill>
              </a:rPr>
              <a:pPr/>
              <a:t>1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pic>
        <p:nvPicPr>
          <p:cNvPr id="16387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Line 24"/>
          <p:cNvSpPr>
            <a:spLocks noChangeShapeType="1"/>
          </p:cNvSpPr>
          <p:nvPr/>
        </p:nvSpPr>
        <p:spPr bwMode="auto">
          <a:xfrm>
            <a:off x="2590800" y="4114800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>
            <a:off x="3048000" y="4572000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6406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Line 25"/>
          <p:cNvSpPr>
            <a:spLocks noChangeShapeType="1"/>
          </p:cNvSpPr>
          <p:nvPr/>
        </p:nvSpPr>
        <p:spPr bwMode="auto">
          <a:xfrm flipV="1">
            <a:off x="4191000" y="3657600"/>
            <a:ext cx="30480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5210" y="762000"/>
            <a:ext cx="8433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Some developments in few-particle scattering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7" name="AutoShape 8" descr="data:image/jpeg;base64,/9j/4AAQSkZJRgABAQAAAQABAAD/2wCEAAkGBxASEBUQEBAVFhEQFQ8VEBUQFRUVFRAQFRUWFhURFRUYHSggGBolHRUWITEhJSkrLi4uFx8zODMsNygtLi0BCgoKDg0OGhAQGi0lICUtLS0tLS0tLS0tLS0tLS8tLS0tLS0tLS0tLS0tLS0tLS0tLS0tLS0rLS0tKy0tLS0tLf/AABEIANoA6AMBIgACEQEDEQH/xAAcAAABBQEBAQAAAAAAAAAAAAAAAQIDBAUGBwj/xAA+EAABAwIEAggEBQIDCQAAAAABAAIRAyEEEjFBBVETImFxgZGhsQYyQsEjUmLR8HLhFBVTBzNDY5KywtLx/8QAGgEBAAMBAQEAAAAAAAAAAAAAAAECAwQFBv/EACQRAQEAAgICAgICAwAAAAAAAAABAhEDIRIxBEETUQVhobHw/9oADAMBAAIRAxEAPwD3FCEIBCEIBCEIBCEIBCo4vidNlpl3Jv3WLiuK1H2Byjk391fHC1TLOR0VbFMZ8zgPfyVCrxtg+VpPosDvTgtJxT7Z3lv01XcXqH5WgeqaMdVP1+QCoNKka5PGT6R5VebWqH6yrNM1P9Q+iz6b1bo1VWxaVeayr+cHvCfmqDVoP9J/dMo11YDws2qIYkaOlp/V+6mBSOgi6pVG5fkMe3kmhfQs+nxEC1QR2i48tlepvDhLSCOYSywllOQhChIQhCAQhCAQhCAQhCAQhCAQhV8Zi202y49w3JQ3pJWrNYJcYCwMfxZz+qzqt57n9lUxmLdUdLtNhsFXW+PHruufPkt9BAQUBaszk5NCVQHApwKYgInawxysMeqbSp2lUuvS0XadRTtrrPD0pqKtxXmS87EKF+IVN1VROqqZii5LNSpKip1nMOZhjmNj3hVzUSF6tpXydHgeJMqWPVfyO/cd1dXGkrb4XxSYZUN/pdz7D2rPLj13GmHJvqtdCELJqEIQgEIQgEIQgEITXvABJ0FygixeIbTaXO8O08ly2KxLqji53gOQ5KTiGMNV0/SPlHZzVZdGGGu65889hrZ/mqGt+8d9rJzXQhtRuWRIM6EfLHv4KyhGDn49gg38480NHMWGqjOJN2tpnpLE3Abkk3BufCLKRtUkHM0SYuDt3Rr+yJ0dkuBzj1QGG/ZKWnUaTeQWi1jDuV/dDKrbuvOmWD4ntTZo6nQeRmDSQOSYrLcZlNNzHdWBmHLnKjxbwXuLRYlZ8fJcrZYtnhJJdoqk5XZT1srsvfFln/DOLrPpvFaeq6ASI9+5aITm6HvZ/wCa5Of4GPLz481t3Nf4/wC7Xw5rjhcdJM6a6ooy5NJXfpjs4uTZSSkUoLKJSSiUCpEShBt8G4iT+G8/0E+y2lxU7hdLwjHdI2HfO3XtH5ljyYfcb8ef1WghCFk1CEIQCEIQCw+PYz/hNP8AV9gtfFVgxhcdh67Bci95cS46kklaceO7tlyZamjQEqVIt2BEicUhQQuDi6JygRltJdz10U9QncXHqqoDekhxl09Um2X9PJWX66z2zKhagJQmhOClUBKD5e39vb2RChMOKAbHvZ7OTRy8v2SjQ97fugbKSUIUoCEIQCjrVmsEvcGjm4gJmNxIpU31DpTa5x8BK8Y4xxupUr9JW60Gcjpyhv5Y2CtJ1upk29rpVWuEtcCObSCnrxrhHHalOuKlFuUPcBkbOUz9F9V7Bhawexrx9QBjl2KcsdTcQmCkw9YscHt1HqNwoglVB2OHrB7Q5uh9OxSLD+HsRc0zv1m9+4W4ubKaunVjdzYQhCqsEIQgxPiCv8tMd5+yyAFZxtTPVc7aYHcFFkXTjNRzZXdRpCnkJpVlDUhSpEHD8d+NP8NXFClTGU9brbudeANrrqeDcRGIotqgROo1grJ+JPg6hjHio5zmPtmLI6wGkyFt8K4bTw9FtKkOqzc6un6j2z9ljjjnM929OnPPivFrGd/v/ayE4JoSrZzFSEolIgExlcnMI6rYAfNidx4aSnqhWw7A4AscKbJeS3QumYImw1KirRoPZGqRMwdXOwHIQXaA6xtZSQpRSISwmucBqYkgXnUmBoiFfiOENWjUpj62OHdIsYXh/wAQUn9I81jFZrg1zSIsBE+gXvdOiC46ZiAJ5Cd+xZPFvh7DYg/j0w6LX+YdztVNu8bFsbq7eG4HpXvZSpySXDI0fm5r3vglHJRbSdJdSY0Ocd32891S4Z8NYXDkOw9MMeDOaMxI/KSdlq1KhBEAkOMPiJA1nzHqqSWTS2WUqRo17BPhMfdKAomFrSRoapOp8Yv2BSYcnrZjrZoH5ZnzMKVNLOHJaQ9urTPf2LqqT8zQ4bgHzXM0YcyRNiRPODBWzwqqS3IfoiDzbssuTttx9dL6EIWTUKHFvhjjyBUyp8Wd+GR+YgKZ7RfTCpU7Jzmq02nZRvat9sNKj2qIhWXhQOCtFazuJ4s0gHBuYT1hfTnI0CuCqx7Q9mh+aAYB8U2vRa8ZXgEdqYzDtaIaMsaZZBjlO6p43y3tp+TH8fjrtIlaY+/aN0yXDW/dY/sfRKHA2GvI2P8AfwWjIrmwY/hHNIU83HaP+3+x9wmIUIlCEQEyvRztyyRcGW9hmINiOxSBKgzaeKaHGq6o4gkMY2CCLwcwAhpJ2taNVpujafG1+5VMUCHCoXNysByNc0n8Q7ghwknRS4Jz46Oo9uc9Z4sIB0BI9lX0ve0iQP6ocQWk3IdePEe6c0GTZpaAIiQ6bzN4jTZOa8FsEEO+mQdtRItv6Kdq6R1mMcA5pDgbgtIs4awWn1CCed++6DoDF4k9/wDIRUMXjYeamFCEVbbE6Wbc+pUH+J/5dX/paPdyGkxYDEgGLidjzCXoC5zSHluUnSOsCIgyFEK5/wBKp49H/wC65z4/x+Ip4QGlnpy6HEETEWGZp6oP2TW+iPQBThogWU/D7PB2cCD4aLzb/ZBx3EYjpqVXM6lTaHNc4k5Hkx0bSSbRfwXotAw9jdsx9VlZ+ms6baEIWLYKpxFsho/Urahrtkt7z7KYiqb6cBVaoWniGrPrBXxqmUUqgVd6s1FXetYyqIpqcU0qyhEhaDrfvQhAlKqIcASTMXuBGse3ZCe9pGo/+LPqsIY2mXiXv1+Uuklxk+dldp1mue4EkloBkaEnaVEWsKlRCVSqEqROQMqU2uEOAI5OAI9UgoxGXqgEGwEEcohOEGQCDEZhuJ5p3QwwZTAbAg3jwOyhMDnuY6coPoY7jY+iY7WQSBe1tEpe4gZiCRaQIsmymi0l51tyj2KJM7RaOY7EqFKCBxm47j2KQ3vvv29qYnNROwApOia4Fr2hzTqHAEHvBUeIqtY0vOg1/smcJ4lTrGGkTylNWzZOq08BhqdNuWkxrG8mNDRPOArEddh/UPdPpMTsQLs55m+6y21010IQsWwUVYfL3hSqOvp3IG4jRZlcrSxJssquVfBTNVqFVnlS1SoHFbRhTSU0oKRWVCEIQI5oOoB5Sqjw9oqOgAn5XAzDYAAyxrM77q4EytRa8Q7SxsSLjQyEqZUlKpJZTe6HZJvyGp80pVRrSKpOR1mjKdnk6uLj5K3SLujaH5c1y4t5zp4BRKmwIzXAg9YxYTHaU6BEjuPekc8ADNIImSASI1Btf0TaNH0WtJyyL+flrCiAIkZjHKbeSR9SnUAcBY6ZuekieevinEJO03oiRKkIUqhCEIAJwSBPaEDMRhekYWExI15Kj8N/DJoVelfUzRmyNaIAmxJ8FtU2q5RCrcrrS8xi0wWVcumowdqmc6Aq+AGasP0glZz7rS/UbqEIWTUJHCRCVCCpmkRy1WViCtJxy1YOj9O9Z2PbDitMGWahUKhe4blVOP8AEhh6D6xE5R1R+ZxsB5ryB/H3Vq4finveyTLGOywNg0aBOTm8OpN1r8f4v5u7dR7RKF5x8O8ZqMLnMcTSZd7XunqTFp37l6Xh3B9MERBu087CycHyJyfWrFvmfBy+NZ3uX1TC0xOxt4pxp9UO7SO5P0Z1jAJPgRF00uAaCIdIMwdtr81ttxaIWjLbUfN3HT+dqdEt00uO0bphq9UZJFjOYak7EclR4liSTTpSGF83adA0SYcdyidNA2AzGJgtnTlHilqkMFwTIaTluQe7e2yzH8QaRlZNYiGkCNNLnSyutECAIHIbIbS1KhjqQRDbOkTz2keSZimCo0tdYOEHKbgRFigFOlNI2oFzG1G0sxlrcxzSXEaAN+8K7TdM2iP5dFYuynJGaDlnSdpXlfxN8RYrD4ssc8tayBDSQJ1Lv1TzKmT91Pt6rCIVPguLdVw9Oq9uVz2NJB2lXZRUkIhLKJQKApGBR5k4OUJiyxWqZVJj1O16rV4lxFSyn4Cz5n9wCy8RUXRcPoZKbW7xJ7zdUz6xWw7yWUIQsmwQhCCnxSkSzMPmYZH3WRi6+frdi6MrmuI0OjeR9Lrt+4WnHfplyT7c18W0Kr8M40f95TLXsETJaZiN7LwnF03NIcSOtNhqCDcEbL6Mcuf4t8HYHEOz1KMPOppuLCe05TdTnxbvlFuLnmOHhXkfD8RVrPZSaJeYa0NHuvdcFTLaLKTo6jQLbmLlZ/BfhvCYW9CkA46uMucRyzG614Tj4Zhdp5/lZcsmN9Q1otEkxpJmByQGjYeSfCSFs5SKtxGgX0nNbGYjq5hIBVqEIMnC1KjhlpsYxjOq4zMubrlj3VrB1Gj8PpC946zib2J5xCo4rCMFUNLXik8Oe8Mzlrqk6FrdOa1MMxoYCwQ24iIiOwqItUiUJEKVSqtieHUajg6pSY5zdC5oJCsApZQVcbjmUozWzEAch3qWjXa4S1wMqlxnhYrtjNlI0MSPJQcKwrKB6LpA5/zPJ1ANg1o8Fa60ib22CiUjDIn3SlVSUFKCmpQglaU/pFCCkJUaTtd4Zh+kqjk27v2XTqjwjCdHTv8AM657OQV5YZ5browx1AhCFRcIQhAKpxHCCoyNxdp7VbQkukWbca5hBg6jXvRlW7xfAz+I0XHzDmOfestlOV0zLcc9w1VfKlyq10KOiTaPFVyoyqz0aaWJs0rkJpU7mKIhTEaRPMCeXvsilYQdN/3/AJ2pKmoHie4JVPsK5sFIsvHfEeGpP6F7iajYJDROVp2Pp5rRpVA4BzTIOinV1uoPQhCgCirWDnNZmdFgIBcRoJKlQEEGHzQJBBOoNyXHuMBX/wDDE8lECGNdUJ0FhyWFS+KIeWk2ndfMfyP8t8nDny4uCTWPu+9138HxsMsPLL7blRhBuE1MZxSnVGVjgXSN9tyDupAvY/jfmX5XD55TVl1XNz8X48tQLR4Lgs7s7h1W+p5KphMOajwwb6nkNyuso0g1oa0QBouvky10rx477PQhCwdAQhCAQhCAQhCAWVjcGWnO0W+ofdaqCFMukWbY1MAhONJT4rBkHMy3MbFQUsQDY2I1BV979Ka17MdSULmLQygqKpTUzJFxZz2Kjj64psLzoOS16lNZ/EsCKtM03aHlstMbN9s8ozcFjGVOs1wl0ADlGqtrM4R8Oig4vNQuNw0aBoPYtUhXuvpTv7edfFnwZiq2K6bDuaQ4ycxAyc7brs+B8PNDD06JdmcwdZ3NxJJjsutCEJtNpqEqCFCCIQgICoAWOYdHD1Xn3EcA4VXAU3XNgAT6r0JC83n/AIzj5OW8surff9t+P5GWGPi5v4W4RUpk1atiRDW7gcyuqwmGdUMMHedgO1TcP4c6oZ0Zuefcukw9BrG5WiB79pXVhjhw4+GCNXkvlkjwODbSbAuT8x5qyhCpbttJoIQhAIQhAIQhAIQhAIQhAKtisG1+19jp67KyhBjPp1Ke2ZvZr5bp9LGNK1SFVr4BjrxfmNfNX8v2p42ekOVrtCoKmHKH8Pqtu10jt1TDWqs+Zh9x5hWn9VW/3EFSieSgdSWg3HsOoTs9J26tuq6jINNNLFqPpM2cq1Rg5q0qtxUS1IQrD4UYYSYAJ7gp2rpEQkWhS4VVdtlH6v2WhheCMF3nMeWgUXPGLTC1h0aDnmGtJPZt3lbeC4M0XqXPLYfutSnTDRAAA7LJ6yy5LfTXHjk9ka0CwSoQs2gQhCAQhCAQhCAQhCAQhCAQhCAQhCAQhCASQlQgjdQYdWg94Chdw6kfoHhIVpCndRqKX+WUvy+pS/5ZS/L6lXEJ5X9njP0rswVIaMb5T7qZrANBHcnIUJ0EIQgEIQgEIQgEIQgEIQgEIQg//9k="/>
          <p:cNvSpPr>
            <a:spLocks noChangeAspect="1" noChangeArrowheads="1"/>
          </p:cNvSpPr>
          <p:nvPr/>
        </p:nvSpPr>
        <p:spPr bwMode="auto">
          <a:xfrm>
            <a:off x="152881" y="-2908546"/>
            <a:ext cx="4524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ASEBUQEBAVFhEQFQ8VEBUQFRUVFRAQFRUWFhURFRUYHSggGBolHRUWITEhJSkrLi4uFx8zODMsNygtLi0BCgoKDg0OGhAQGi0lICUtLS0tLS0tLS0tLS0tLS8tLS0tLS0tLS0tLS0tLS0tLS0tLS0tLS0rLS0tKy0tLS0tLf/AABEIANoA6AMBIgACEQEDEQH/xAAcAAABBQEBAQAAAAAAAAAAAAAAAQIDBAUGBwj/xAA+EAABAwIEAggEBQIDCQAAAAABAAIRAyEEEjFBBVETImFxgZGhsQYyQsEjUmLR8HLhFBVTBzNDY5KywtLx/8QAGgEBAAMBAQEAAAAAAAAAAAAAAAECAwQFBv/EACQRAQEAAgICAgICAwAAAAAAAAABAhEDIRIxBEETUQVhobHw/9oADAMBAAIRAxEAPwD3FCEIBCEIBCEIBCEIBCo4vidNlpl3Jv3WLiuK1H2Byjk391fHC1TLOR0VbFMZ8zgPfyVCrxtg+VpPosDvTgtJxT7Z3lv01XcXqH5WgeqaMdVP1+QCoNKka5PGT6R5VebWqH6yrNM1P9Q+iz6b1bo1VWxaVeayr+cHvCfmqDVoP9J/dMo11YDws2qIYkaOlp/V+6mBSOgi6pVG5fkMe3kmhfQs+nxEC1QR2i48tlepvDhLSCOYSywllOQhChIQhCAQhCAQhCAQhCAQhCAQhV8Zi202y49w3JQ3pJWrNYJcYCwMfxZz+qzqt57n9lUxmLdUdLtNhsFXW+PHruufPkt9BAQUBaszk5NCVQHApwKYgInawxysMeqbSp2lUuvS0XadRTtrrPD0pqKtxXmS87EKF+IVN1VROqqZii5LNSpKip1nMOZhjmNj3hVzUSF6tpXydHgeJMqWPVfyO/cd1dXGkrb4XxSYZUN/pdz7D2rPLj13GmHJvqtdCELJqEIQgEIQgEIQgEITXvABJ0FygixeIbTaXO8O08ly2KxLqji53gOQ5KTiGMNV0/SPlHZzVZdGGGu65889hrZ/mqGt+8d9rJzXQhtRuWRIM6EfLHv4KyhGDn49gg38480NHMWGqjOJN2tpnpLE3Abkk3BufCLKRtUkHM0SYuDt3Rr+yJ0dkuBzj1QGG/ZKWnUaTeQWi1jDuV/dDKrbuvOmWD4ntTZo6nQeRmDSQOSYrLcZlNNzHdWBmHLnKjxbwXuLRYlZ8fJcrZYtnhJJdoqk5XZT1srsvfFln/DOLrPpvFaeq6ASI9+5aITm6HvZ/wCa5Of4GPLz481t3Nf4/wC7Xw5rjhcdJM6a6ooy5NJXfpjs4uTZSSkUoLKJSSiUCpEShBt8G4iT+G8/0E+y2lxU7hdLwjHdI2HfO3XtH5ljyYfcb8ef1WghCFk1CEIQCEIQCw+PYz/hNP8AV9gtfFVgxhcdh67Bci95cS46kklaceO7tlyZamjQEqVIt2BEicUhQQuDi6JygRltJdz10U9QncXHqqoDekhxl09Um2X9PJWX66z2zKhagJQmhOClUBKD5e39vb2RChMOKAbHvZ7OTRy8v2SjQ97fugbKSUIUoCEIQCjrVmsEvcGjm4gJmNxIpU31DpTa5x8BK8Y4xxupUr9JW60Gcjpyhv5Y2CtJ1upk29rpVWuEtcCObSCnrxrhHHalOuKlFuUPcBkbOUz9F9V7Bhawexrx9QBjl2KcsdTcQmCkw9YscHt1HqNwoglVB2OHrB7Q5uh9OxSLD+HsRc0zv1m9+4W4ubKaunVjdzYQhCqsEIQgxPiCv8tMd5+yyAFZxtTPVc7aYHcFFkXTjNRzZXdRpCnkJpVlDUhSpEHD8d+NP8NXFClTGU9brbudeANrrqeDcRGIotqgROo1grJ+JPg6hjHio5zmPtmLI6wGkyFt8K4bTw9FtKkOqzc6un6j2z9ljjjnM929OnPPivFrGd/v/ayE4JoSrZzFSEolIgExlcnMI6rYAfNidx4aSnqhWw7A4AscKbJeS3QumYImw1KirRoPZGqRMwdXOwHIQXaA6xtZSQpRSISwmucBqYkgXnUmBoiFfiOENWjUpj62OHdIsYXh/wAQUn9I81jFZrg1zSIsBE+gXvdOiC46ZiAJ5Cd+xZPFvh7DYg/j0w6LX+YdztVNu8bFsbq7eG4HpXvZSpySXDI0fm5r3vglHJRbSdJdSY0Ocd32891S4Z8NYXDkOw9MMeDOaMxI/KSdlq1KhBEAkOMPiJA1nzHqqSWTS2WUqRo17BPhMfdKAomFrSRoapOp8Yv2BSYcnrZjrZoH5ZnzMKVNLOHJaQ9urTPf2LqqT8zQ4bgHzXM0YcyRNiRPODBWzwqqS3IfoiDzbssuTttx9dL6EIWTUKHFvhjjyBUyp8Wd+GR+YgKZ7RfTCpU7Jzmq02nZRvat9sNKj2qIhWXhQOCtFazuJ4s0gHBuYT1hfTnI0CuCqx7Q9mh+aAYB8U2vRa8ZXgEdqYzDtaIaMsaZZBjlO6p43y3tp+TH8fjrtIlaY+/aN0yXDW/dY/sfRKHA2GvI2P8AfwWjIrmwY/hHNIU83HaP+3+x9wmIUIlCEQEyvRztyyRcGW9hmINiOxSBKgzaeKaHGq6o4gkMY2CCLwcwAhpJ2taNVpujafG1+5VMUCHCoXNysByNc0n8Q7ghwknRS4Jz46Oo9uc9Z4sIB0BI9lX0ve0iQP6ocQWk3IdePEe6c0GTZpaAIiQ6bzN4jTZOa8FsEEO+mQdtRItv6Kdq6R1mMcA5pDgbgtIs4awWn1CCed++6DoDF4k9/wDIRUMXjYeamFCEVbbE6Wbc+pUH+J/5dX/paPdyGkxYDEgGLidjzCXoC5zSHluUnSOsCIgyFEK5/wBKp49H/wC65z4/x+Ip4QGlnpy6HEETEWGZp6oP2TW+iPQBThogWU/D7PB2cCD4aLzb/ZBx3EYjpqVXM6lTaHNc4k5Hkx0bSSbRfwXotAw9jdsx9VlZ+ms6baEIWLYKpxFsho/Urahrtkt7z7KYiqb6cBVaoWniGrPrBXxqmUUqgVd6s1FXetYyqIpqcU0qyhEhaDrfvQhAlKqIcASTMXuBGse3ZCe9pGo/+LPqsIY2mXiXv1+Uuklxk+dldp1mue4EkloBkaEnaVEWsKlRCVSqEqROQMqU2uEOAI5OAI9UgoxGXqgEGwEEcohOEGQCDEZhuJ5p3QwwZTAbAg3jwOyhMDnuY6coPoY7jY+iY7WQSBe1tEpe4gZiCRaQIsmymi0l51tyj2KJM7RaOY7EqFKCBxm47j2KQ3vvv29qYnNROwApOia4Fr2hzTqHAEHvBUeIqtY0vOg1/smcJ4lTrGGkTylNWzZOq08BhqdNuWkxrG8mNDRPOArEddh/UPdPpMTsQLs55m+6y21010IQsWwUVYfL3hSqOvp3IG4jRZlcrSxJssquVfBTNVqFVnlS1SoHFbRhTSU0oKRWVCEIQI5oOoB5Sqjw9oqOgAn5XAzDYAAyxrM77q4EytRa8Q7SxsSLjQyEqZUlKpJZTe6HZJvyGp80pVRrSKpOR1mjKdnk6uLj5K3SLujaH5c1y4t5zp4BRKmwIzXAg9YxYTHaU6BEjuPekc8ADNIImSASI1Btf0TaNH0WtJyyL+flrCiAIkZjHKbeSR9SnUAcBY6ZuekieevinEJO03oiRKkIUqhCEIAJwSBPaEDMRhekYWExI15Kj8N/DJoVelfUzRmyNaIAmxJ8FtU2q5RCrcrrS8xi0wWVcumowdqmc6Aq+AGasP0glZz7rS/UbqEIWTUJHCRCVCCpmkRy1WViCtJxy1YOj9O9Z2PbDitMGWahUKhe4blVOP8AEhh6D6xE5R1R+ZxsB5ryB/H3Vq4finveyTLGOywNg0aBOTm8OpN1r8f4v5u7dR7RKF5x8O8ZqMLnMcTSZd7XunqTFp37l6Xh3B9MERBu087CycHyJyfWrFvmfBy+NZ3uX1TC0xOxt4pxp9UO7SO5P0Z1jAJPgRF00uAaCIdIMwdtr81ttxaIWjLbUfN3HT+dqdEt00uO0bphq9UZJFjOYak7EclR4liSTTpSGF83adA0SYcdyidNA2AzGJgtnTlHilqkMFwTIaTluQe7e2yzH8QaRlZNYiGkCNNLnSyutECAIHIbIbS1KhjqQRDbOkTz2keSZimCo0tdYOEHKbgRFigFOlNI2oFzG1G0sxlrcxzSXEaAN+8K7TdM2iP5dFYuynJGaDlnSdpXlfxN8RYrD4ssc8tayBDSQJ1Lv1TzKmT91Pt6rCIVPguLdVw9Oq9uVz2NJB2lXZRUkIhLKJQKApGBR5k4OUJiyxWqZVJj1O16rV4lxFSyn4Cz5n9wCy8RUXRcPoZKbW7xJ7zdUz6xWw7yWUIQsmwQhCCnxSkSzMPmYZH3WRi6+frdi6MrmuI0OjeR9Lrt+4WnHfplyT7c18W0Kr8M40f95TLXsETJaZiN7LwnF03NIcSOtNhqCDcEbL6Mcuf4t8HYHEOz1KMPOppuLCe05TdTnxbvlFuLnmOHhXkfD8RVrPZSaJeYa0NHuvdcFTLaLKTo6jQLbmLlZ/BfhvCYW9CkA46uMucRyzG614Tj4Zhdp5/lZcsmN9Q1otEkxpJmByQGjYeSfCSFs5SKtxGgX0nNbGYjq5hIBVqEIMnC1KjhlpsYxjOq4zMubrlj3VrB1Gj8PpC946zib2J5xCo4rCMFUNLXik8Oe8Mzlrqk6FrdOa1MMxoYCwQ24iIiOwqItUiUJEKVSqtieHUajg6pSY5zdC5oJCsApZQVcbjmUozWzEAch3qWjXa4S1wMqlxnhYrtjNlI0MSPJQcKwrKB6LpA5/zPJ1ANg1o8Fa60ib22CiUjDIn3SlVSUFKCmpQglaU/pFCCkJUaTtd4Zh+kqjk27v2XTqjwjCdHTv8AM657OQV5YZ5browx1AhCFRcIQhAKpxHCCoyNxdp7VbQkukWbca5hBg6jXvRlW7xfAz+I0XHzDmOfestlOV0zLcc9w1VfKlyq10KOiTaPFVyoyqz0aaWJs0rkJpU7mKIhTEaRPMCeXvsilYQdN/3/AJ2pKmoHie4JVPsK5sFIsvHfEeGpP6F7iajYJDROVp2Pp5rRpVA4BzTIOinV1uoPQhCgCirWDnNZmdFgIBcRoJKlQEEGHzQJBBOoNyXHuMBX/wDDE8lECGNdUJ0FhyWFS+KIeWk2ndfMfyP8t8nDny4uCTWPu+9138HxsMsPLL7blRhBuE1MZxSnVGVjgXSN9tyDupAvY/jfmX5XD55TVl1XNz8X48tQLR4Lgs7s7h1W+p5KphMOajwwb6nkNyuso0g1oa0QBouvky10rx477PQhCwdAQhCAQhCAQhCAWVjcGWnO0W+ofdaqCFMukWbY1MAhONJT4rBkHMy3MbFQUsQDY2I1BV979Ka17MdSULmLQygqKpTUzJFxZz2Kjj64psLzoOS16lNZ/EsCKtM03aHlstMbN9s8ozcFjGVOs1wl0ADlGqtrM4R8Oig4vNQuNw0aBoPYtUhXuvpTv7edfFnwZiq2K6bDuaQ4ycxAyc7brs+B8PNDD06JdmcwdZ3NxJJjsutCEJtNpqEqCFCCIQgICoAWOYdHD1Xn3EcA4VXAU3XNgAT6r0JC83n/AIzj5OW8surff9t+P5GWGPi5v4W4RUpk1atiRDW7gcyuqwmGdUMMHedgO1TcP4c6oZ0Zuefcukw9BrG5WiB79pXVhjhw4+GCNXkvlkjwODbSbAuT8x5qyhCpbttJoIQhAIQhAIQhAIQhAIQhAKtisG1+19jp67KyhBjPp1Ke2ZvZr5bp9LGNK1SFVr4BjrxfmNfNX8v2p42ekOVrtCoKmHKH8Pqtu10jt1TDWqs+Zh9x5hWn9VW/3EFSieSgdSWg3HsOoTs9J26tuq6jINNNLFqPpM2cq1Rg5q0qtxUS1IQrD4UYYSYAJ7gp2rpEQkWhS4VVdtlH6v2WhheCMF3nMeWgUXPGLTC1h0aDnmGtJPZt3lbeC4M0XqXPLYfutSnTDRAAA7LJ6yy5LfTXHjk9ka0CwSoQs2gQhCAQhCAQhCAQhCAQhCAQhCAQhCAQhCASQlQgjdQYdWg94Chdw6kfoHhIVpCndRqKX+WUvy+pS/5ZS/L6lXEJ5X9njP0rswVIaMb5T7qZrANBHcnIUJ0EIQgEIQgEIQgEIQgEIQgEIQg//9k="/>
          <p:cNvSpPr>
            <a:spLocks noChangeAspect="1" noChangeArrowheads="1"/>
          </p:cNvSpPr>
          <p:nvPr/>
        </p:nvSpPr>
        <p:spPr bwMode="auto">
          <a:xfrm>
            <a:off x="307975" y="-1881188"/>
            <a:ext cx="4524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050" name="Picture 2" descr="http://blog.gameartworkbook.com/blog/wp-content/uploads/2014/04/Figure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773705"/>
            <a:ext cx="8951019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151"/>
          <p:cNvSpPr>
            <a:spLocks noChangeShapeType="1"/>
          </p:cNvSpPr>
          <p:nvPr/>
        </p:nvSpPr>
        <p:spPr bwMode="auto">
          <a:xfrm flipV="1">
            <a:off x="1744433" y="3281904"/>
            <a:ext cx="327253" cy="102150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Line 151"/>
          <p:cNvSpPr>
            <a:spLocks noChangeShapeType="1"/>
          </p:cNvSpPr>
          <p:nvPr/>
        </p:nvSpPr>
        <p:spPr bwMode="auto">
          <a:xfrm flipH="1" flipV="1">
            <a:off x="2237920" y="4720550"/>
            <a:ext cx="513218" cy="10317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7" name="AutoShape 8" descr="data:image/jpeg;base64,/9j/4AAQSkZJRgABAQAAAQABAAD/2wCEAAkGBxASEBUQEBAVFhEQFQ8VEBUQFRUVFRAQFRUWFhURFRUYHSggGBolHRUWITEhJSkrLi4uFx8zODMsNygtLi0BCgoKDg0OGhAQGi0lICUtLS0tLS0tLS0tLS0tLS8tLS0tLS0tLS0tLS0tLS0tLS0tLS0tLS0rLS0tKy0tLS0tLf/AABEIANoA6AMBIgACEQEDEQH/xAAcAAABBQEBAQAAAAAAAAAAAAAAAQIDBAUGBwj/xAA+EAABAwIEAggEBQIDCQAAAAABAAIRAyEEEjFBBVETImFxgZGhsQYyQsEjUmLR8HLhFBVTBzNDY5KywtLx/8QAGgEBAAMBAQEAAAAAAAAAAAAAAAECAwQFBv/EACQRAQEAAgICAgICAwAAAAAAAAABAhEDIRIxBEETUQVhobHw/9oADAMBAAIRAxEAPwD3FCEIBCEIBCEIBCEIBCo4vidNlpl3Jv3WLiuK1H2Byjk391fHC1TLOR0VbFMZ8zgPfyVCrxtg+VpPosDvTgtJxT7Z3lv01XcXqH5WgeqaMdVP1+QCoNKka5PGT6R5VebWqH6yrNM1P9Q+iz6b1bo1VWxaVeayr+cHvCfmqDVoP9J/dMo11YDws2qIYkaOlp/V+6mBSOgi6pVG5fkMe3kmhfQs+nxEC1QR2i48tlepvDhLSCOYSywllOQhChIQhCAQhCAQhCAQhCAQhCAQhV8Zi202y49w3JQ3pJWrNYJcYCwMfxZz+qzqt57n9lUxmLdUdLtNhsFXW+PHruufPkt9BAQUBaszk5NCVQHApwKYgInawxysMeqbSp2lUuvS0XadRTtrrPD0pqKtxXmS87EKF+IVN1VROqqZii5LNSpKip1nMOZhjmNj3hVzUSF6tpXydHgeJMqWPVfyO/cd1dXGkrb4XxSYZUN/pdz7D2rPLj13GmHJvqtdCELJqEIQgEIQgEIQgEITXvABJ0FygixeIbTaXO8O08ly2KxLqji53gOQ5KTiGMNV0/SPlHZzVZdGGGu65889hrZ/mqGt+8d9rJzXQhtRuWRIM6EfLHv4KyhGDn49gg38480NHMWGqjOJN2tpnpLE3Abkk3BufCLKRtUkHM0SYuDt3Rr+yJ0dkuBzj1QGG/ZKWnUaTeQWi1jDuV/dDKrbuvOmWD4ntTZo6nQeRmDSQOSYrLcZlNNzHdWBmHLnKjxbwXuLRYlZ8fJcrZYtnhJJdoqk5XZT1srsvfFln/DOLrPpvFaeq6ASI9+5aITm6HvZ/wCa5Of4GPLz481t3Nf4/wC7Xw5rjhcdJM6a6ooy5NJXfpjs4uTZSSkUoLKJSSiUCpEShBt8G4iT+G8/0E+y2lxU7hdLwjHdI2HfO3XtH5ljyYfcb8ef1WghCFk1CEIQCEIQCw+PYz/hNP8AV9gtfFVgxhcdh67Bci95cS46kklaceO7tlyZamjQEqVIt2BEicUhQQuDi6JygRltJdz10U9QncXHqqoDekhxl09Um2X9PJWX66z2zKhagJQmhOClUBKD5e39vb2RChMOKAbHvZ7OTRy8v2SjQ97fugbKSUIUoCEIQCjrVmsEvcGjm4gJmNxIpU31DpTa5x8BK8Y4xxupUr9JW60Gcjpyhv5Y2CtJ1upk29rpVWuEtcCObSCnrxrhHHalOuKlFuUPcBkbOUz9F9V7Bhawexrx9QBjl2KcsdTcQmCkw9YscHt1HqNwoglVB2OHrB7Q5uh9OxSLD+HsRc0zv1m9+4W4ubKaunVjdzYQhCqsEIQgxPiCv8tMd5+yyAFZxtTPVc7aYHcFFkXTjNRzZXdRpCnkJpVlDUhSpEHD8d+NP8NXFClTGU9brbudeANrrqeDcRGIotqgROo1grJ+JPg6hjHio5zmPtmLI6wGkyFt8K4bTw9FtKkOqzc6un6j2z9ljjjnM929OnPPivFrGd/v/ayE4JoSrZzFSEolIgExlcnMI6rYAfNidx4aSnqhWw7A4AscKbJeS3QumYImw1KirRoPZGqRMwdXOwHIQXaA6xtZSQpRSISwmucBqYkgXnUmBoiFfiOENWjUpj62OHdIsYXh/wAQUn9I81jFZrg1zSIsBE+gXvdOiC46ZiAJ5Cd+xZPFvh7DYg/j0w6LX+YdztVNu8bFsbq7eG4HpXvZSpySXDI0fm5r3vglHJRbSdJdSY0Ocd32891S4Z8NYXDkOw9MMeDOaMxI/KSdlq1KhBEAkOMPiJA1nzHqqSWTS2WUqRo17BPhMfdKAomFrSRoapOp8Yv2BSYcnrZjrZoH5ZnzMKVNLOHJaQ9urTPf2LqqT8zQ4bgHzXM0YcyRNiRPODBWzwqqS3IfoiDzbssuTttx9dL6EIWTUKHFvhjjyBUyp8Wd+GR+YgKZ7RfTCpU7Jzmq02nZRvat9sNKj2qIhWXhQOCtFazuJ4s0gHBuYT1hfTnI0CuCqx7Q9mh+aAYB8U2vRa8ZXgEdqYzDtaIaMsaZZBjlO6p43y3tp+TH8fjrtIlaY+/aN0yXDW/dY/sfRKHA2GvI2P8AfwWjIrmwY/hHNIU83HaP+3+x9wmIUIlCEQEyvRztyyRcGW9hmINiOxSBKgzaeKaHGq6o4gkMY2CCLwcwAhpJ2taNVpujafG1+5VMUCHCoXNysByNc0n8Q7ghwknRS4Jz46Oo9uc9Z4sIB0BI9lX0ve0iQP6ocQWk3IdePEe6c0GTZpaAIiQ6bzN4jTZOa8FsEEO+mQdtRItv6Kdq6R1mMcA5pDgbgtIs4awWn1CCed++6DoDF4k9/wDIRUMXjYeamFCEVbbE6Wbc+pUH+J/5dX/paPdyGkxYDEgGLidjzCXoC5zSHluUnSOsCIgyFEK5/wBKp49H/wC65z4/x+Ip4QGlnpy6HEETEWGZp6oP2TW+iPQBThogWU/D7PB2cCD4aLzb/ZBx3EYjpqVXM6lTaHNc4k5Hkx0bSSbRfwXotAw9jdsx9VlZ+ms6baEIWLYKpxFsho/Urahrtkt7z7KYiqb6cBVaoWniGrPrBXxqmUUqgVd6s1FXetYyqIpqcU0qyhEhaDrfvQhAlKqIcASTMXuBGse3ZCe9pGo/+LPqsIY2mXiXv1+Uuklxk+dldp1mue4EkloBkaEnaVEWsKlRCVSqEqROQMqU2uEOAI5OAI9UgoxGXqgEGwEEcohOEGQCDEZhuJ5p3QwwZTAbAg3jwOyhMDnuY6coPoY7jY+iY7WQSBe1tEpe4gZiCRaQIsmymi0l51tyj2KJM7RaOY7EqFKCBxm47j2KQ3vvv29qYnNROwApOia4Fr2hzTqHAEHvBUeIqtY0vOg1/smcJ4lTrGGkTylNWzZOq08BhqdNuWkxrG8mNDRPOArEddh/UPdPpMTsQLs55m+6y21010IQsWwUVYfL3hSqOvp3IG4jRZlcrSxJssquVfBTNVqFVnlS1SoHFbRhTSU0oKRWVCEIQI5oOoB5Sqjw9oqOgAn5XAzDYAAyxrM77q4EytRa8Q7SxsSLjQyEqZUlKpJZTe6HZJvyGp80pVRrSKpOR1mjKdnk6uLj5K3SLujaH5c1y4t5zp4BRKmwIzXAg9YxYTHaU6BEjuPekc8ADNIImSASI1Btf0TaNH0WtJyyL+flrCiAIkZjHKbeSR9SnUAcBY6ZuekieevinEJO03oiRKkIUqhCEIAJwSBPaEDMRhekYWExI15Kj8N/DJoVelfUzRmyNaIAmxJ8FtU2q5RCrcrrS8xi0wWVcumowdqmc6Aq+AGasP0glZz7rS/UbqEIWTUJHCRCVCCpmkRy1WViCtJxy1YOj9O9Z2PbDitMGWahUKhe4blVOP8AEhh6D6xE5R1R+ZxsB5ryB/H3Vq4finveyTLGOywNg0aBOTm8OpN1r8f4v5u7dR7RKF5x8O8ZqMLnMcTSZd7XunqTFp37l6Xh3B9MERBu087CycHyJyfWrFvmfBy+NZ3uX1TC0xOxt4pxp9UO7SO5P0Z1jAJPgRF00uAaCIdIMwdtr81ttxaIWjLbUfN3HT+dqdEt00uO0bphq9UZJFjOYak7EclR4liSTTpSGF83adA0SYcdyidNA2AzGJgtnTlHilqkMFwTIaTluQe7e2yzH8QaRlZNYiGkCNNLnSyutECAIHIbIbS1KhjqQRDbOkTz2keSZimCo0tdYOEHKbgRFigFOlNI2oFzG1G0sxlrcxzSXEaAN+8K7TdM2iP5dFYuynJGaDlnSdpXlfxN8RYrD4ssc8tayBDSQJ1Lv1TzKmT91Pt6rCIVPguLdVw9Oq9uVz2NJB2lXZRUkIhLKJQKApGBR5k4OUJiyxWqZVJj1O16rV4lxFSyn4Cz5n9wCy8RUXRcPoZKbW7xJ7zdUz6xWw7yWUIQsmwQhCCnxSkSzMPmYZH3WRi6+frdi6MrmuI0OjeR9Lrt+4WnHfplyT7c18W0Kr8M40f95TLXsETJaZiN7LwnF03NIcSOtNhqCDcEbL6Mcuf4t8HYHEOz1KMPOppuLCe05TdTnxbvlFuLnmOHhXkfD8RVrPZSaJeYa0NHuvdcFTLaLKTo6jQLbmLlZ/BfhvCYW9CkA46uMucRyzG614Tj4Zhdp5/lZcsmN9Q1otEkxpJmByQGjYeSfCSFs5SKtxGgX0nNbGYjq5hIBVqEIMnC1KjhlpsYxjOq4zMubrlj3VrB1Gj8PpC946zib2J5xCo4rCMFUNLXik8Oe8Mzlrqk6FrdOa1MMxoYCwQ24iIiOwqItUiUJEKVSqtieHUajg6pSY5zdC5oJCsApZQVcbjmUozWzEAch3qWjXa4S1wMqlxnhYrtjNlI0MSPJQcKwrKB6LpA5/zPJ1ANg1o8Fa60ib22CiUjDIn3SlVSUFKCmpQglaU/pFCCkJUaTtd4Zh+kqjk27v2XTqjwjCdHTv8AM657OQV5YZ5browx1AhCFRcIQhAKpxHCCoyNxdp7VbQkukWbca5hBg6jXvRlW7xfAz+I0XHzDmOfestlOV0zLcc9w1VfKlyq10KOiTaPFVyoyqz0aaWJs0rkJpU7mKIhTEaRPMCeXvsilYQdN/3/AJ2pKmoHie4JVPsK5sFIsvHfEeGpP6F7iajYJDROVp2Pp5rRpVA4BzTIOinV1uoPQhCgCirWDnNZmdFgIBcRoJKlQEEGHzQJBBOoNyXHuMBX/wDDE8lECGNdUJ0FhyWFS+KIeWk2ndfMfyP8t8nDny4uCTWPu+9138HxsMsPLL7blRhBuE1MZxSnVGVjgXSN9tyDupAvY/jfmX5XD55TVl1XNz8X48tQLR4Lgs7s7h1W+p5KphMOajwwb6nkNyuso0g1oa0QBouvky10rx477PQhCwdAQhCAQhCAQhCAWVjcGWnO0W+ofdaqCFMukWbY1MAhONJT4rBkHMy3MbFQUsQDY2I1BV979Ka17MdSULmLQygqKpTUzJFxZz2Kjj64psLzoOS16lNZ/EsCKtM03aHlstMbN9s8ozcFjGVOs1wl0ADlGqtrM4R8Oig4vNQuNw0aBoPYtUhXuvpTv7edfFnwZiq2K6bDuaQ4ycxAyc7brs+B8PNDD06JdmcwdZ3NxJJjsutCEJtNpqEqCFCCIQgICoAWOYdHD1Xn3EcA4VXAU3XNgAT6r0JC83n/AIzj5OW8surff9t+P5GWGPi5v4W4RUpk1atiRDW7gcyuqwmGdUMMHedgO1TcP4c6oZ0Zuefcukw9BrG5WiB79pXVhjhw4+GCNXkvlkjwODbSbAuT8x5qyhCpbttJoIQhAIQhAIQhAIQhAIQhAKtisG1+19jp67KyhBjPp1Ke2ZvZr5bp9LGNK1SFVr4BjrxfmNfNX8v2p42ekOVrtCoKmHKH8Pqtu10jt1TDWqs+Zh9x5hWn9VW/3EFSieSgdSWg3HsOoTs9J26tuq6jINNNLFqPpM2cq1Rg5q0qtxUS1IQrD4UYYSYAJ7gp2rpEQkWhS4VVdtlH6v2WhheCMF3nMeWgUXPGLTC1h0aDnmGtJPZt3lbeC4M0XqXPLYfutSnTDRAAA7LJ6yy5LfTXHjk9ka0CwSoQs2gQhCAQhCAQhCAQhCAQhCAQhCAQhCAQhCASQlQgjdQYdWg94Chdw6kfoHhIVpCndRqKX+WUvy+pS/5ZS/L6lXEJ5X9njP0rswVIaMb5T7qZrANBHcnIUJ0EIQgEIQgEIQgEIQgEIQgEIQg//9k="/>
          <p:cNvSpPr>
            <a:spLocks noChangeAspect="1" noChangeArrowheads="1"/>
          </p:cNvSpPr>
          <p:nvPr/>
        </p:nvSpPr>
        <p:spPr bwMode="auto">
          <a:xfrm>
            <a:off x="155575" y="-2033588"/>
            <a:ext cx="4524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ASEBUQEBAVFhEQFQ8VEBUQFRUVFRAQFRUWFhURFRUYHSggGBolHRUWITEhJSkrLi4uFx8zODMsNygtLi0BCgoKDg0OGhAQGi0lICUtLS0tLS0tLS0tLS0tLS8tLS0tLS0tLS0tLS0tLS0tLS0tLS0tLS0rLS0tKy0tLS0tLf/AABEIANoA6AMBIgACEQEDEQH/xAAcAAABBQEBAQAAAAAAAAAAAAAAAQIDBAUGBwj/xAA+EAABAwIEAggEBQIDCQAAAAABAAIRAyEEEjFBBVETImFxgZGhsQYyQsEjUmLR8HLhFBVTBzNDY5KywtLx/8QAGgEBAAMBAQEAAAAAAAAAAAAAAAECAwQFBv/EACQRAQEAAgICAgICAwAAAAAAAAABAhEDIRIxBEETUQVhobHw/9oADAMBAAIRAxEAPwD3FCEIBCEIBCEIBCEIBCo4vidNlpl3Jv3WLiuK1H2Byjk391fHC1TLOR0VbFMZ8zgPfyVCrxtg+VpPosDvTgtJxT7Z3lv01XcXqH5WgeqaMdVP1+QCoNKka5PGT6R5VebWqH6yrNM1P9Q+iz6b1bo1VWxaVeayr+cHvCfmqDVoP9J/dMo11YDws2qIYkaOlp/V+6mBSOgi6pVG5fkMe3kmhfQs+nxEC1QR2i48tlepvDhLSCOYSywllOQhChIQhCAQhCAQhCAQhCAQhCAQhV8Zi202y49w3JQ3pJWrNYJcYCwMfxZz+qzqt57n9lUxmLdUdLtNhsFXW+PHruufPkt9BAQUBaszk5NCVQHApwKYgInawxysMeqbSp2lUuvS0XadRTtrrPD0pqKtxXmS87EKF+IVN1VROqqZii5LNSpKip1nMOZhjmNj3hVzUSF6tpXydHgeJMqWPVfyO/cd1dXGkrb4XxSYZUN/pdz7D2rPLj13GmHJvqtdCELJqEIQgEIQgEIQgEITXvABJ0FygixeIbTaXO8O08ly2KxLqji53gOQ5KTiGMNV0/SPlHZzVZdGGGu65889hrZ/mqGt+8d9rJzXQhtRuWRIM6EfLHv4KyhGDn49gg38480NHMWGqjOJN2tpnpLE3Abkk3BufCLKRtUkHM0SYuDt3Rr+yJ0dkuBzj1QGG/ZKWnUaTeQWi1jDuV/dDKrbuvOmWD4ntTZo6nQeRmDSQOSYrLcZlNNzHdWBmHLnKjxbwXuLRYlZ8fJcrZYtnhJJdoqk5XZT1srsvfFln/DOLrPpvFaeq6ASI9+5aITm6HvZ/wCa5Of4GPLz481t3Nf4/wC7Xw5rjhcdJM6a6ooy5NJXfpjs4uTZSSkUoLKJSSiUCpEShBt8G4iT+G8/0E+y2lxU7hdLwjHdI2HfO3XtH5ljyYfcb8ef1WghCFk1CEIQCEIQCw+PYz/hNP8AV9gtfFVgxhcdh67Bci95cS46kklaceO7tlyZamjQEqVIt2BEicUhQQuDi6JygRltJdz10U9QncXHqqoDekhxl09Um2X9PJWX66z2zKhagJQmhOClUBKD5e39vb2RChMOKAbHvZ7OTRy8v2SjQ97fugbKSUIUoCEIQCjrVmsEvcGjm4gJmNxIpU31DpTa5x8BK8Y4xxupUr9JW60Gcjpyhv5Y2CtJ1upk29rpVWuEtcCObSCnrxrhHHalOuKlFuUPcBkbOUz9F9V7Bhawexrx9QBjl2KcsdTcQmCkw9YscHt1HqNwoglVB2OHrB7Q5uh9OxSLD+HsRc0zv1m9+4W4ubKaunVjdzYQhCqsEIQgxPiCv8tMd5+yyAFZxtTPVc7aYHcFFkXTjNRzZXdRpCnkJpVlDUhSpEHD8d+NP8NXFClTGU9brbudeANrrqeDcRGIotqgROo1grJ+JPg6hjHio5zmPtmLI6wGkyFt8K4bTw9FtKkOqzc6un6j2z9ljjjnM929OnPPivFrGd/v/ayE4JoSrZzFSEolIgExlcnMI6rYAfNidx4aSnqhWw7A4AscKbJeS3QumYImw1KirRoPZGqRMwdXOwHIQXaA6xtZSQpRSISwmucBqYkgXnUmBoiFfiOENWjUpj62OHdIsYXh/wAQUn9I81jFZrg1zSIsBE+gXvdOiC46ZiAJ5Cd+xZPFvh7DYg/j0w6LX+YdztVNu8bFsbq7eG4HpXvZSpySXDI0fm5r3vglHJRbSdJdSY0Ocd32891S4Z8NYXDkOw9MMeDOaMxI/KSdlq1KhBEAkOMPiJA1nzHqqSWTS2WUqRo17BPhMfdKAomFrSRoapOp8Yv2BSYcnrZjrZoH5ZnzMKVNLOHJaQ9urTPf2LqqT8zQ4bgHzXM0YcyRNiRPODBWzwqqS3IfoiDzbssuTttx9dL6EIWTUKHFvhjjyBUyp8Wd+GR+YgKZ7RfTCpU7Jzmq02nZRvat9sNKj2qIhWXhQOCtFazuJ4s0gHBuYT1hfTnI0CuCqx7Q9mh+aAYB8U2vRa8ZXgEdqYzDtaIaMsaZZBjlO6p43y3tp+TH8fjrtIlaY+/aN0yXDW/dY/sfRKHA2GvI2P8AfwWjIrmwY/hHNIU83HaP+3+x9wmIUIlCEQEyvRztyyRcGW9hmINiOxSBKgzaeKaHGq6o4gkMY2CCLwcwAhpJ2taNVpujafG1+5VMUCHCoXNysByNc0n8Q7ghwknRS4Jz46Oo9uc9Z4sIB0BI9lX0ve0iQP6ocQWk3IdePEe6c0GTZpaAIiQ6bzN4jTZOa8FsEEO+mQdtRItv6Kdq6R1mMcA5pDgbgtIs4awWn1CCed++6DoDF4k9/wDIRUMXjYeamFCEVbbE6Wbc+pUH+J/5dX/paPdyGkxYDEgGLidjzCXoC5zSHluUnSOsCIgyFEK5/wBKp49H/wC65z4/x+Ip4QGlnpy6HEETEWGZp6oP2TW+iPQBThogWU/D7PB2cCD4aLzb/ZBx3EYjpqVXM6lTaHNc4k5Hkx0bSSbRfwXotAw9jdsx9VlZ+ms6baEIWLYKpxFsho/Urahrtkt7z7KYiqb6cBVaoWniGrPrBXxqmUUqgVd6s1FXetYyqIpqcU0qyhEhaDrfvQhAlKqIcASTMXuBGse3ZCe9pGo/+LPqsIY2mXiXv1+Uuklxk+dldp1mue4EkloBkaEnaVEWsKlRCVSqEqROQMqU2uEOAI5OAI9UgoxGXqgEGwEEcohOEGQCDEZhuJ5p3QwwZTAbAg3jwOyhMDnuY6coPoY7jY+iY7WQSBe1tEpe4gZiCRaQIsmymi0l51tyj2KJM7RaOY7EqFKCBxm47j2KQ3vvv29qYnNROwApOia4Fr2hzTqHAEHvBUeIqtY0vOg1/smcJ4lTrGGkTylNWzZOq08BhqdNuWkxrG8mNDRPOArEddh/UPdPpMTsQLs55m+6y21010IQsWwUVYfL3hSqOvp3IG4jRZlcrSxJssquVfBTNVqFVnlS1SoHFbRhTSU0oKRWVCEIQI5oOoB5Sqjw9oqOgAn5XAzDYAAyxrM77q4EytRa8Q7SxsSLjQyEqZUlKpJZTe6HZJvyGp80pVRrSKpOR1mjKdnk6uLj5K3SLujaH5c1y4t5zp4BRKmwIzXAg9YxYTHaU6BEjuPekc8ADNIImSASI1Btf0TaNH0WtJyyL+flrCiAIkZjHKbeSR9SnUAcBY6ZuekieevinEJO03oiRKkIUqhCEIAJwSBPaEDMRhekYWExI15Kj8N/DJoVelfUzRmyNaIAmxJ8FtU2q5RCrcrrS8xi0wWVcumowdqmc6Aq+AGasP0glZz7rS/UbqEIWTUJHCRCVCCpmkRy1WViCtJxy1YOj9O9Z2PbDitMGWahUKhe4blVOP8AEhh6D6xE5R1R+ZxsB5ryB/H3Vq4finveyTLGOywNg0aBOTm8OpN1r8f4v5u7dR7RKF5x8O8ZqMLnMcTSZd7XunqTFp37l6Xh3B9MERBu087CycHyJyfWrFvmfBy+NZ3uX1TC0xOxt4pxp9UO7SO5P0Z1jAJPgRF00uAaCIdIMwdtr81ttxaIWjLbUfN3HT+dqdEt00uO0bphq9UZJFjOYak7EclR4liSTTpSGF83adA0SYcdyidNA2AzGJgtnTlHilqkMFwTIaTluQe7e2yzH8QaRlZNYiGkCNNLnSyutECAIHIbIbS1KhjqQRDbOkTz2keSZimCo0tdYOEHKbgRFigFOlNI2oFzG1G0sxlrcxzSXEaAN+8K7TdM2iP5dFYuynJGaDlnSdpXlfxN8RYrD4ssc8tayBDSQJ1Lv1TzKmT91Pt6rCIVPguLdVw9Oq9uVz2NJB2lXZRUkIhLKJQKApGBR5k4OUJiyxWqZVJj1O16rV4lxFSyn4Cz5n9wCy8RUXRcPoZKbW7xJ7zdUz6xWw7yWUIQsmwQhCCnxSkSzMPmYZH3WRi6+frdi6MrmuI0OjeR9Lrt+4WnHfplyT7c18W0Kr8M40f95TLXsETJaZiN7LwnF03NIcSOtNhqCDcEbL6Mcuf4t8HYHEOz1KMPOppuLCe05TdTnxbvlFuLnmOHhXkfD8RVrPZSaJeYa0NHuvdcFTLaLKTo6jQLbmLlZ/BfhvCYW9CkA46uMucRyzG614Tj4Zhdp5/lZcsmN9Q1otEkxpJmByQGjYeSfCSFs5SKtxGgX0nNbGYjq5hIBVqEIMnC1KjhlpsYxjOq4zMubrlj3VrB1Gj8PpC946zib2J5xCo4rCMFUNLXik8Oe8Mzlrqk6FrdOa1MMxoYCwQ24iIiOwqItUiUJEKVSqtieHUajg6pSY5zdC5oJCsApZQVcbjmUozWzEAch3qWjXa4S1wMqlxnhYrtjNlI0MSPJQcKwrKB6LpA5/zPJ1ANg1o8Fa60ib22CiUjDIn3SlVSUFKCmpQglaU/pFCCkJUaTtd4Zh+kqjk27v2XTqjwjCdHTv8AM657OQV5YZ5browx1AhCFRcIQhAKpxHCCoyNxdp7VbQkukWbca5hBg6jXvRlW7xfAz+I0XHzDmOfestlOV0zLcc9w1VfKlyq10KOiTaPFVyoyqz0aaWJs0rkJpU7mKIhTEaRPMCeXvsilYQdN/3/AJ2pKmoHie4JVPsK5sFIsvHfEeGpP6F7iajYJDROVp2Pp5rRpVA4BzTIOinV1uoPQhCgCirWDnNZmdFgIBcRoJKlQEEGHzQJBBOoNyXHuMBX/wDDE8lECGNdUJ0FhyWFS+KIeWk2ndfMfyP8t8nDny4uCTWPu+9138HxsMsPLL7blRhBuE1MZxSnVGVjgXSN9tyDupAvY/jfmX5XD55TVl1XNz8X48tQLR4Lgs7s7h1W+p5KphMOajwwb6nkNyuso0g1oa0QBouvky10rx477PQhCwdAQhCAQhCAQhCAWVjcGWnO0W+ofdaqCFMukWbY1MAhONJT4rBkHMy3MbFQUsQDY2I1BV979Ka17MdSULmLQygqKpTUzJFxZz2Kjj64psLzoOS16lNZ/EsCKtM03aHlstMbN9s8ozcFjGVOs1wl0ADlGqtrM4R8Oig4vNQuNw0aBoPYtUhXuvpTv7edfFnwZiq2K6bDuaQ4ycxAyc7brs+B8PNDD06JdmcwdZ3NxJJjsutCEJtNpqEqCFCCIQgICoAWOYdHD1Xn3EcA4VXAU3XNgAT6r0JC83n/AIzj5OW8surff9t+P5GWGPi5v4W4RUpk1atiRDW7gcyuqwmGdUMMHedgO1TcP4c6oZ0Zuefcukw9BrG5WiB79pXVhjhw4+GCNXkvlkjwODbSbAuT8x5qyhCpbttJoIQhAIQhAIQhAIQhAIQhAKtisG1+19jp67KyhBjPp1Ke2ZvZr5bp9LGNK1SFVr4BjrxfmNfNX8v2p42ekOVrtCoKmHKH8Pqtu10jt1TDWqs+Zh9x5hWn9VW/3EFSieSgdSWg3HsOoTs9J26tuq6jINNNLFqPpM2cq1Rg5q0qtxUS1IQrD4UYYSYAJ7gp2rpEQkWhS4VVdtlH6v2WhheCMF3nMeWgUXPGLTC1h0aDnmGtJPZt3lbeC4M0XqXPLYfutSnTDRAAA7LJ6yy5LfTXHjk9ka0CwSoQs2gQhCAQhCAQhCAQhCAQhCAQhCAQhCAQhCASQlQgjdQYdWg94Chdw6kfoHhIVpCndRqKX+WUvy+pS/5ZS/L6lXEJ5X9njP0rswVIaMb5T7qZrANBHcnIUJ0EIQgEIQgEIQgEIQgEIQgEIQg//9k="/>
          <p:cNvSpPr>
            <a:spLocks noChangeAspect="1" noChangeArrowheads="1"/>
          </p:cNvSpPr>
          <p:nvPr/>
        </p:nvSpPr>
        <p:spPr bwMode="auto">
          <a:xfrm>
            <a:off x="307975" y="-1881188"/>
            <a:ext cx="4524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060" name="Picture 12" descr="https://panda.gsi.de/oldwww/framework/content/physics/img/nucleon_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9" y="810466"/>
            <a:ext cx="1980220" cy="18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6732240" y="1898830"/>
            <a:ext cx="149805" cy="135015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6807142" y="1740128"/>
            <a:ext cx="0" cy="3174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060352" y="64563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Nucleo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126149" y="3429000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particle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748828" y="4824155"/>
            <a:ext cx="149805" cy="135015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54"/>
          <p:cNvGrpSpPr>
            <a:grpSpLocks/>
          </p:cNvGrpSpPr>
          <p:nvPr/>
        </p:nvGrpSpPr>
        <p:grpSpPr bwMode="auto">
          <a:xfrm>
            <a:off x="886618" y="3625175"/>
            <a:ext cx="2520950" cy="1893887"/>
            <a:chOff x="385" y="981"/>
            <a:chExt cx="1588" cy="1193"/>
          </a:xfrm>
        </p:grpSpPr>
        <p:cxnSp>
          <p:nvCxnSpPr>
            <p:cNvPr id="29" name="AutoShape 126"/>
            <p:cNvCxnSpPr>
              <a:cxnSpLocks noChangeShapeType="1"/>
              <a:endCxn id="37" idx="0"/>
            </p:cNvCxnSpPr>
            <p:nvPr/>
          </p:nvCxnSpPr>
          <p:spPr bwMode="auto">
            <a:xfrm flipV="1">
              <a:off x="568" y="1298"/>
              <a:ext cx="573" cy="306"/>
            </a:xfrm>
            <a:prstGeom prst="curvedConnector4">
              <a:avLst>
                <a:gd name="adj1" fmla="val 37375"/>
                <a:gd name="adj2" fmla="val 136546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27"/>
            <p:cNvCxnSpPr>
              <a:cxnSpLocks noChangeShapeType="1"/>
              <a:endCxn id="39" idx="3"/>
            </p:cNvCxnSpPr>
            <p:nvPr/>
          </p:nvCxnSpPr>
          <p:spPr bwMode="auto">
            <a:xfrm rot="5400000" flipH="1">
              <a:off x="1256" y="1173"/>
              <a:ext cx="390" cy="217"/>
            </a:xfrm>
            <a:prstGeom prst="curvedConnector2">
              <a:avLst/>
            </a:prstGeom>
            <a:noFill/>
            <a:ln w="41275" cap="rnd">
              <a:solidFill>
                <a:srgbClr val="0099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28"/>
            <p:cNvCxnSpPr>
              <a:cxnSpLocks noChangeShapeType="1"/>
              <a:stCxn id="45" idx="2"/>
            </p:cNvCxnSpPr>
            <p:nvPr/>
          </p:nvCxnSpPr>
          <p:spPr bwMode="auto">
            <a:xfrm rot="10800000">
              <a:off x="1247" y="1253"/>
              <a:ext cx="288" cy="22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29"/>
            <p:cNvCxnSpPr>
              <a:cxnSpLocks noChangeShapeType="1"/>
              <a:endCxn id="39" idx="1"/>
            </p:cNvCxnSpPr>
            <p:nvPr/>
          </p:nvCxnSpPr>
          <p:spPr bwMode="auto">
            <a:xfrm flipV="1">
              <a:off x="657" y="1087"/>
              <a:ext cx="499" cy="444"/>
            </a:xfrm>
            <a:prstGeom prst="curvedConnector3">
              <a:avLst>
                <a:gd name="adj1" fmla="val 49898"/>
              </a:avLst>
            </a:prstGeom>
            <a:noFill/>
            <a:ln w="41275" cap="rnd">
              <a:solidFill>
                <a:srgbClr val="0099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130"/>
            <p:cNvGrpSpPr>
              <a:grpSpLocks/>
            </p:cNvGrpSpPr>
            <p:nvPr/>
          </p:nvGrpSpPr>
          <p:grpSpPr bwMode="auto">
            <a:xfrm rot="-10598756">
              <a:off x="1201" y="1391"/>
              <a:ext cx="386" cy="298"/>
              <a:chOff x="576" y="2976"/>
              <a:chExt cx="1248" cy="864"/>
            </a:xfrm>
          </p:grpSpPr>
          <p:sp>
            <p:nvSpPr>
              <p:cNvPr id="51" name="Line 131"/>
              <p:cNvSpPr>
                <a:spLocks noChangeShapeType="1"/>
              </p:cNvSpPr>
              <p:nvPr/>
            </p:nvSpPr>
            <p:spPr bwMode="auto">
              <a:xfrm flipV="1">
                <a:off x="576" y="2976"/>
                <a:ext cx="1152" cy="576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2" name="Line 132"/>
              <p:cNvSpPr>
                <a:spLocks noChangeShapeType="1"/>
              </p:cNvSpPr>
              <p:nvPr/>
            </p:nvSpPr>
            <p:spPr bwMode="auto">
              <a:xfrm flipV="1">
                <a:off x="576" y="3312"/>
                <a:ext cx="1200" cy="24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" name="Line 133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1200" cy="48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" name="Line 134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1104" cy="288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34" name="AutoShape 135"/>
            <p:cNvCxnSpPr>
              <a:cxnSpLocks noChangeShapeType="1"/>
            </p:cNvCxnSpPr>
            <p:nvPr/>
          </p:nvCxnSpPr>
          <p:spPr bwMode="auto">
            <a:xfrm rot="5400000" flipH="1" flipV="1">
              <a:off x="1113" y="1147"/>
              <a:ext cx="37" cy="1048"/>
            </a:xfrm>
            <a:prstGeom prst="curvedConnector3">
              <a:avLst>
                <a:gd name="adj1" fmla="val -1050005"/>
              </a:avLst>
            </a:prstGeom>
            <a:noFill/>
            <a:ln w="41275" cap="rnd">
              <a:solidFill>
                <a:srgbClr val="CC99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Oval 136"/>
            <p:cNvSpPr>
              <a:spLocks noChangeArrowheads="1"/>
            </p:cNvSpPr>
            <p:nvPr/>
          </p:nvSpPr>
          <p:spPr bwMode="auto">
            <a:xfrm>
              <a:off x="1063" y="2009"/>
              <a:ext cx="123" cy="165"/>
            </a:xfrm>
            <a:prstGeom prst="ellipse">
              <a:avLst/>
            </a:prstGeom>
            <a:solidFill>
              <a:srgbClr val="CC99FF"/>
            </a:solidFill>
            <a:ln w="12700">
              <a:solidFill>
                <a:srgbClr val="CC99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altLang="en-US" sz="1400" i="1">
                  <a:solidFill>
                    <a:srgbClr val="FF3300"/>
                  </a:solidFill>
                  <a:latin typeface="Symbol" pitchFamily="18" charset="2"/>
                </a:rPr>
                <a:t>h</a:t>
              </a:r>
              <a:endParaRPr lang="en-US" altLang="en-US" sz="1400" i="1">
                <a:solidFill>
                  <a:srgbClr val="FF3300"/>
                </a:solidFill>
                <a:latin typeface="Symbol" pitchFamily="18" charset="2"/>
              </a:endParaRPr>
            </a:p>
          </p:txBody>
        </p:sp>
        <p:grpSp>
          <p:nvGrpSpPr>
            <p:cNvPr id="36" name="Group 137"/>
            <p:cNvGrpSpPr>
              <a:grpSpLocks/>
            </p:cNvGrpSpPr>
            <p:nvPr/>
          </p:nvGrpSpPr>
          <p:grpSpPr bwMode="auto">
            <a:xfrm>
              <a:off x="677" y="1354"/>
              <a:ext cx="386" cy="298"/>
              <a:chOff x="576" y="2976"/>
              <a:chExt cx="1248" cy="864"/>
            </a:xfrm>
          </p:grpSpPr>
          <p:sp>
            <p:nvSpPr>
              <p:cNvPr id="47" name="Line 138"/>
              <p:cNvSpPr>
                <a:spLocks noChangeShapeType="1"/>
              </p:cNvSpPr>
              <p:nvPr/>
            </p:nvSpPr>
            <p:spPr bwMode="auto">
              <a:xfrm flipV="1">
                <a:off x="576" y="2976"/>
                <a:ext cx="1152" cy="576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139"/>
              <p:cNvSpPr>
                <a:spLocks noChangeShapeType="1"/>
              </p:cNvSpPr>
              <p:nvPr/>
            </p:nvSpPr>
            <p:spPr bwMode="auto">
              <a:xfrm flipV="1">
                <a:off x="576" y="3312"/>
                <a:ext cx="1200" cy="240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140"/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1200" cy="48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Line 141"/>
              <p:cNvSpPr>
                <a:spLocks noChangeShapeType="1"/>
              </p:cNvSpPr>
              <p:nvPr/>
            </p:nvSpPr>
            <p:spPr bwMode="auto">
              <a:xfrm>
                <a:off x="576" y="3552"/>
                <a:ext cx="1104" cy="288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7" name="Text Box 142"/>
            <p:cNvSpPr txBox="1">
              <a:spLocks noChangeArrowheads="1"/>
            </p:cNvSpPr>
            <p:nvPr/>
          </p:nvSpPr>
          <p:spPr bwMode="auto">
            <a:xfrm>
              <a:off x="975" y="1298"/>
              <a:ext cx="3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en-US" sz="5400" b="1">
                  <a:solidFill>
                    <a:srgbClr val="FF0000"/>
                  </a:solidFill>
                  <a:latin typeface="Arial Narrow" pitchFamily="34" charset="0"/>
                </a:rPr>
                <a:t>?</a:t>
              </a:r>
              <a:endParaRPr lang="en-US" altLang="en-US" sz="5400" b="1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8" name="Oval 144"/>
            <p:cNvSpPr>
              <a:spLocks noChangeArrowheads="1"/>
            </p:cNvSpPr>
            <p:nvPr/>
          </p:nvSpPr>
          <p:spPr bwMode="auto">
            <a:xfrm>
              <a:off x="1202" y="981"/>
              <a:ext cx="130" cy="176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45"/>
            <p:cNvSpPr txBox="1">
              <a:spLocks noChangeArrowheads="1"/>
            </p:cNvSpPr>
            <p:nvPr/>
          </p:nvSpPr>
          <p:spPr bwMode="auto">
            <a:xfrm>
              <a:off x="1156" y="981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en-US" sz="1600">
                  <a:solidFill>
                    <a:srgbClr val="FF33CC"/>
                  </a:solidFill>
                  <a:latin typeface="Symbol" pitchFamily="18" charset="2"/>
                </a:rPr>
                <a:t>p</a:t>
              </a:r>
              <a:endParaRPr lang="en-US" altLang="en-US" sz="1600">
                <a:solidFill>
                  <a:srgbClr val="FF33CC"/>
                </a:solidFill>
                <a:latin typeface="Symbol" pitchFamily="18" charset="2"/>
              </a:endParaRPr>
            </a:p>
          </p:txBody>
        </p:sp>
        <p:sp>
          <p:nvSpPr>
            <p:cNvPr id="40" name="Oval 147"/>
            <p:cNvSpPr>
              <a:spLocks noChangeArrowheads="1"/>
            </p:cNvSpPr>
            <p:nvPr/>
          </p:nvSpPr>
          <p:spPr bwMode="auto">
            <a:xfrm>
              <a:off x="1111" y="1162"/>
              <a:ext cx="130" cy="1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48"/>
            <p:cNvSpPr txBox="1">
              <a:spLocks noChangeArrowheads="1"/>
            </p:cNvSpPr>
            <p:nvPr/>
          </p:nvSpPr>
          <p:spPr bwMode="auto">
            <a:xfrm>
              <a:off x="1066" y="1117"/>
              <a:ext cx="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en-US" sz="1600" i="1">
                  <a:solidFill>
                    <a:srgbClr val="FF9933"/>
                  </a:solidFill>
                  <a:latin typeface="Symbol" pitchFamily="18" charset="2"/>
                </a:rPr>
                <a:t>r</a:t>
              </a:r>
              <a:endParaRPr lang="en-US" altLang="en-US" sz="1600" i="1">
                <a:solidFill>
                  <a:srgbClr val="FF9933"/>
                </a:solidFill>
                <a:latin typeface="Symbol" pitchFamily="18" charset="2"/>
              </a:endParaRPr>
            </a:p>
          </p:txBody>
        </p:sp>
        <p:grpSp>
          <p:nvGrpSpPr>
            <p:cNvPr id="42" name="Group 149"/>
            <p:cNvGrpSpPr>
              <a:grpSpLocks/>
            </p:cNvGrpSpPr>
            <p:nvPr/>
          </p:nvGrpSpPr>
          <p:grpSpPr bwMode="auto">
            <a:xfrm>
              <a:off x="385" y="1071"/>
              <a:ext cx="1588" cy="758"/>
              <a:chOff x="144" y="1488"/>
              <a:chExt cx="2784" cy="1248"/>
            </a:xfrm>
          </p:grpSpPr>
          <p:sp>
            <p:nvSpPr>
              <p:cNvPr id="43" name="Line 150"/>
              <p:cNvSpPr>
                <a:spLocks noChangeShapeType="1"/>
              </p:cNvSpPr>
              <p:nvPr/>
            </p:nvSpPr>
            <p:spPr bwMode="auto">
              <a:xfrm flipH="1">
                <a:off x="144" y="1488"/>
                <a:ext cx="1033" cy="115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" name="Line 151"/>
              <p:cNvSpPr>
                <a:spLocks noChangeShapeType="1"/>
              </p:cNvSpPr>
              <p:nvPr/>
            </p:nvSpPr>
            <p:spPr bwMode="auto">
              <a:xfrm flipV="1">
                <a:off x="1920" y="1584"/>
                <a:ext cx="1008" cy="115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Oval 152"/>
              <p:cNvSpPr>
                <a:spLocks noChangeArrowheads="1"/>
              </p:cNvSpPr>
              <p:nvPr/>
            </p:nvSpPr>
            <p:spPr bwMode="auto">
              <a:xfrm>
                <a:off x="2160" y="1920"/>
                <a:ext cx="528" cy="48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en-US" sz="2000" b="1" dirty="0" smtClean="0">
                    <a:solidFill>
                      <a:srgbClr val="DDDDDD"/>
                    </a:solidFill>
                    <a:latin typeface="Comic Sans MS" pitchFamily="66" charset="0"/>
                  </a:rPr>
                  <a:t>n</a:t>
                </a:r>
                <a:endParaRPr lang="en-US" altLang="en-US" sz="2000" b="1" dirty="0">
                  <a:solidFill>
                    <a:srgbClr val="DDDDDD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6" name="Oval 153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528" cy="48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en-US" sz="2000" b="1" dirty="0" smtClean="0">
                    <a:solidFill>
                      <a:srgbClr val="DDDDDD"/>
                    </a:solidFill>
                    <a:latin typeface="Comic Sans MS" pitchFamily="66" charset="0"/>
                  </a:rPr>
                  <a:t>n</a:t>
                </a:r>
                <a:endParaRPr lang="en-US" altLang="en-US" sz="2000" b="1" dirty="0">
                  <a:solidFill>
                    <a:srgbClr val="DDDDDD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55" name="Oval 152"/>
          <p:cNvSpPr>
            <a:spLocks noChangeArrowheads="1"/>
          </p:cNvSpPr>
          <p:nvPr/>
        </p:nvSpPr>
        <p:spPr bwMode="auto">
          <a:xfrm>
            <a:off x="1668339" y="3589395"/>
            <a:ext cx="478111" cy="4628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fr-FR" altLang="en-US" sz="2000" b="1" dirty="0" smtClean="0">
                <a:solidFill>
                  <a:srgbClr val="DDDDDD"/>
                </a:solidFill>
                <a:latin typeface="Comic Sans MS" pitchFamily="66" charset="0"/>
              </a:rPr>
              <a:t>p</a:t>
            </a:r>
            <a:endParaRPr lang="en-US" altLang="en-US" sz="2000" b="1" dirty="0">
              <a:solidFill>
                <a:srgbClr val="DDDDDD"/>
              </a:solidFill>
              <a:latin typeface="Comic Sans MS" pitchFamily="66" charset="0"/>
            </a:endParaRPr>
          </a:p>
        </p:txBody>
      </p:sp>
      <p:sp>
        <p:nvSpPr>
          <p:cNvPr id="56" name="Oval 152"/>
          <p:cNvSpPr>
            <a:spLocks noChangeArrowheads="1"/>
          </p:cNvSpPr>
          <p:nvPr/>
        </p:nvSpPr>
        <p:spPr bwMode="auto">
          <a:xfrm>
            <a:off x="2286793" y="5056245"/>
            <a:ext cx="478111" cy="4628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fr-FR" altLang="en-US" sz="2000" b="1" dirty="0" smtClean="0">
                <a:solidFill>
                  <a:srgbClr val="DDDDDD"/>
                </a:solidFill>
                <a:latin typeface="Comic Sans MS" pitchFamily="66" charset="0"/>
              </a:rPr>
              <a:t>p</a:t>
            </a:r>
            <a:endParaRPr lang="en-US" altLang="en-US" sz="2000" b="1" dirty="0">
              <a:solidFill>
                <a:srgbClr val="DDDDDD"/>
              </a:solidFill>
              <a:latin typeface="Comic Sans MS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0036" y="2635573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Excitation: ~260 MeV</a:t>
            </a:r>
          </a:p>
          <a:p>
            <a:r>
              <a:rPr lang="fr-FR" dirty="0" smtClean="0">
                <a:latin typeface="Bradley Hand ITC" panose="03070402050302030203" pitchFamily="66" charset="0"/>
              </a:rPr>
              <a:t>Binding per N: ~8 MeV   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05924" y="5610246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Excitation: ~20 MeV</a:t>
            </a:r>
          </a:p>
          <a:p>
            <a:r>
              <a:rPr lang="fr-FR" dirty="0" smtClean="0">
                <a:latin typeface="Bradley Hand ITC" panose="03070402050302030203" pitchFamily="66" charset="0"/>
              </a:rPr>
              <a:t>Binding per </a:t>
            </a:r>
            <a:r>
              <a:rPr lang="fr-FR" dirty="0" smtClean="0">
                <a:latin typeface="Symbol" panose="05050102010706020507" pitchFamily="18" charset="2"/>
              </a:rPr>
              <a:t>a</a:t>
            </a:r>
            <a:r>
              <a:rPr lang="fr-FR" dirty="0" smtClean="0">
                <a:latin typeface="Bradley Hand ITC" panose="03070402050302030203" pitchFamily="66" charset="0"/>
              </a:rPr>
              <a:t>: ~3.5 MeV   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26" grpId="0"/>
      <p:bldP spid="27" grpId="0" animBg="1"/>
      <p:bldP spid="55" grpId="0" animBg="1"/>
      <p:bldP spid="56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5517105" y="12137"/>
            <a:ext cx="3510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Physics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of </a:t>
            </a:r>
            <a:r>
              <a:rPr lang="fr-FR" altLang="zh-CN" sz="2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clusters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11129"/>
              </p:ext>
            </p:extLst>
          </p:nvPr>
        </p:nvGraphicFramePr>
        <p:xfrm>
          <a:off x="228600" y="998730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1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998730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63401" y="896486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Ali-Bodmer </a:t>
            </a:r>
            <a:r>
              <a:rPr lang="fr-FR" dirty="0" err="1" smtClean="0">
                <a:latin typeface="Symbol" panose="05050102010706020507" pitchFamily="18" charset="2"/>
              </a:rPr>
              <a:t>aa</a:t>
            </a:r>
            <a:r>
              <a:rPr lang="fr-FR" dirty="0" smtClean="0">
                <a:latin typeface="Symbol" panose="05050102010706020507" pitchFamily="18" charset="2"/>
              </a:rPr>
              <a:t> </a:t>
            </a:r>
            <a:r>
              <a:rPr lang="fr-FR" dirty="0" err="1" smtClean="0"/>
              <a:t>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17005" y="773705"/>
                <a:ext cx="4229043" cy="2666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Bradley Hand ITC" panose="03070402050302030203" pitchFamily="66" charset="0"/>
                  </a:rPr>
                  <a:t>Is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it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possible to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parametrize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single </a:t>
                </a:r>
              </a:p>
              <a:p>
                <a:r>
                  <a:rPr lang="fr-FR" b="1" dirty="0" smtClean="0">
                    <a:latin typeface="Bradley Hand ITC" panose="03070402050302030203" pitchFamily="66" charset="0"/>
                  </a:rPr>
                  <a:t>pot. for all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waves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?</a:t>
                </a:r>
              </a:p>
              <a:p>
                <a:r>
                  <a:rPr lang="fr-FR" dirty="0" smtClean="0">
                    <a:latin typeface="Bradley Hand ITC" panose="03070402050302030203" pitchFamily="66" charset="0"/>
                  </a:rPr>
                  <a:t>	</a:t>
                </a:r>
                <a:r>
                  <a:rPr lang="fr-FR" b="1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Yes</a:t>
                </a:r>
                <a:endParaRPr lang="fr-FR" b="1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endParaRPr lang="fr-FR" dirty="0" smtClean="0">
                  <a:latin typeface="Bradley Hand ITC" panose="03070402050302030203" pitchFamily="66" charset="0"/>
                </a:endParaRPr>
              </a:p>
              <a:p>
                <a:r>
                  <a:rPr lang="fr-FR" dirty="0" smtClean="0">
                    <a:latin typeface="Bradley Hand ITC" panose="03070402050302030203" pitchFamily="66" charset="0"/>
                  </a:rPr>
                  <a:t>But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you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have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project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out the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deep-lying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r>
                  <a:rPr lang="fr-FR" dirty="0" smtClean="0">
                    <a:latin typeface="Bradley Hand ITC" panose="03070402050302030203" pitchFamily="66" charset="0"/>
                  </a:rPr>
                  <a:t>2-body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bound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states!</a:t>
                </a:r>
              </a:p>
              <a:p>
                <a:r>
                  <a:rPr lang="fr-FR" sz="1200" dirty="0" smtClean="0">
                    <a:latin typeface="Bradley Hand ITC" panose="03070402050302030203" pitchFamily="66" charset="0"/>
                  </a:rPr>
                  <a:t>Buck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dirty="0" smtClean="0">
                          <a:latin typeface="Cambria Math"/>
                        </a:rPr>
                        <m:t>𝑉</m:t>
                      </m:r>
                      <m:r>
                        <a:rPr lang="fr-FR" sz="1200" i="1" dirty="0" smtClean="0">
                          <a:latin typeface="Cambria Math"/>
                        </a:rPr>
                        <m:t>=−122.6225</m:t>
                      </m:r>
                      <m:func>
                        <m:funcPr>
                          <m:ctrlPr>
                            <a:rPr lang="fr-FR" sz="12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 i="0" dirty="0" err="1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12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−0.22</m:t>
                              </m:r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sz="1200" b="0" i="1" baseline="30000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fr-FR" sz="12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1200" b="0" i="1" baseline="3000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200" b="0" i="1" dirty="0" smtClean="0">
                              <a:latin typeface="Cambria Math"/>
                            </a:rPr>
                            <m:t>5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.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76</m:t>
                          </m:r>
                          <m:r>
                            <a:rPr lang="fr-FR" sz="1200" i="1" dirty="0" err="1">
                              <a:latin typeface="Cambria Math"/>
                            </a:rPr>
                            <m:t>𝑒𝑟𝑓</m:t>
                          </m:r>
                          <m:d>
                            <m:dPr>
                              <m:ctrlPr>
                                <a:rPr lang="fr-FR" sz="12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0.75</m:t>
                              </m:r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sz="1200" b="0" dirty="0" smtClean="0">
                  <a:latin typeface="Bradley Hand ITC" panose="03070402050302030203" pitchFamily="66" charset="0"/>
                </a:endParaRPr>
              </a:p>
              <a:p>
                <a:r>
                  <a:rPr lang="fr-FR" sz="1200" dirty="0" smtClean="0">
                    <a:latin typeface="Bradley Hand ITC" panose="03070402050302030203" pitchFamily="66" charset="0"/>
                  </a:rPr>
                  <a:t>	S-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wave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: -72.625 MeV; -25.617 MeV</a:t>
                </a:r>
              </a:p>
              <a:p>
                <a:r>
                  <a:rPr lang="fr-FR" sz="1200" dirty="0" smtClean="0">
                    <a:latin typeface="Bradley Hand ITC" panose="03070402050302030203" pitchFamily="66" charset="0"/>
                  </a:rPr>
                  <a:t>	D-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wave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: -22.00 MeV</a:t>
                </a:r>
                <a:endParaRPr lang="en-US" sz="1200" dirty="0"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05" y="773705"/>
                <a:ext cx="4229043" cy="2666692"/>
              </a:xfrm>
              <a:prstGeom prst="rect">
                <a:avLst/>
              </a:prstGeom>
              <a:blipFill rotWithShape="1">
                <a:blip r:embed="rId7"/>
                <a:stretch>
                  <a:fillRect l="-1153" t="-915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33896"/>
              </p:ext>
            </p:extLst>
          </p:nvPr>
        </p:nvGraphicFramePr>
        <p:xfrm>
          <a:off x="3741844" y="4075318"/>
          <a:ext cx="5117565" cy="193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868"/>
                <a:gridCol w="1350150"/>
                <a:gridCol w="1170130"/>
                <a:gridCol w="945105"/>
                <a:gridCol w="871312"/>
              </a:tblGrid>
              <a:tr h="559350"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Ali-Bodmer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Buck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Papp-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Moszkowski</a:t>
                      </a:r>
                      <a:endParaRPr lang="fr-FR" sz="10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fish-bone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)*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Exp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.</a:t>
                      </a:r>
                    </a:p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(MeV)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baseline="30000" dirty="0" smtClean="0"/>
                        <a:t>8</a:t>
                      </a:r>
                      <a:r>
                        <a:rPr lang="fr-FR" sz="1200" baseline="0" dirty="0" smtClean="0"/>
                        <a:t>Be</a:t>
                      </a:r>
                      <a:r>
                        <a:rPr lang="fr-FR" sz="1200" dirty="0" smtClean="0"/>
                        <a:t> (0</a:t>
                      </a:r>
                      <a:r>
                        <a:rPr lang="fr-FR" sz="1200" baseline="30000" dirty="0" smtClean="0"/>
                        <a:t>+</a:t>
                      </a:r>
                      <a:r>
                        <a:rPr lang="fr-FR" sz="1200" baseline="0" dirty="0" smtClean="0"/>
                        <a:t>)</a:t>
                      </a:r>
                    </a:p>
                    <a:p>
                      <a:r>
                        <a:rPr lang="fr-FR" sz="1200" baseline="0" dirty="0" smtClean="0">
                          <a:latin typeface="Symbol" panose="05050102010706020507" pitchFamily="18" charset="2"/>
                        </a:rPr>
                        <a:t>  </a:t>
                      </a:r>
                      <a:r>
                        <a:rPr lang="fr-FR" sz="1200" baseline="0" dirty="0" err="1" smtClean="0">
                          <a:latin typeface="Symbol" panose="05050102010706020507" pitchFamily="18" charset="2"/>
                        </a:rPr>
                        <a:t>aa</a:t>
                      </a:r>
                      <a:endParaRPr lang="fr-FR" sz="12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0.0828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0.179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0.0918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0.0918</a:t>
                      </a:r>
                      <a:endParaRPr lang="en-US" sz="1200" dirty="0"/>
                    </a:p>
                  </a:txBody>
                  <a:tcPr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baseline="30000" dirty="0" smtClean="0"/>
                        <a:t>12</a:t>
                      </a:r>
                      <a:r>
                        <a:rPr lang="fr-FR" sz="1200" dirty="0" smtClean="0"/>
                        <a:t>C (0</a:t>
                      </a:r>
                      <a:r>
                        <a:rPr lang="fr-FR" sz="1200" baseline="30000" dirty="0" smtClean="0"/>
                        <a:t>+</a:t>
                      </a:r>
                      <a:r>
                        <a:rPr lang="fr-FR" sz="1200" baseline="0" dirty="0" smtClean="0"/>
                        <a:t>)</a:t>
                      </a:r>
                    </a:p>
                    <a:p>
                      <a:r>
                        <a:rPr lang="fr-FR" sz="1200" baseline="0" dirty="0" smtClean="0">
                          <a:latin typeface="Symbol" panose="05050102010706020507" pitchFamily="18" charset="2"/>
                        </a:rPr>
                        <a:t>  </a:t>
                      </a:r>
                      <a:r>
                        <a:rPr lang="fr-FR" sz="1200" baseline="0" dirty="0" err="1" smtClean="0">
                          <a:latin typeface="Symbol" panose="05050102010706020507" pitchFamily="18" charset="2"/>
                        </a:rPr>
                        <a:t>aaa</a:t>
                      </a:r>
                      <a:endParaRPr lang="fr-FR" sz="12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-1.52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-0.28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-7.27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-7.275</a:t>
                      </a:r>
                      <a:endParaRPr lang="en-US" sz="1200" dirty="0"/>
                    </a:p>
                  </a:txBody>
                  <a:tcPr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baseline="30000" dirty="0" smtClean="0"/>
                        <a:t>16</a:t>
                      </a:r>
                      <a:r>
                        <a:rPr lang="fr-FR" sz="1200" dirty="0" smtClean="0"/>
                        <a:t>O (0</a:t>
                      </a:r>
                      <a:r>
                        <a:rPr lang="fr-FR" sz="1200" baseline="30000" dirty="0" smtClean="0"/>
                        <a:t>+</a:t>
                      </a:r>
                      <a:r>
                        <a:rPr lang="fr-FR" sz="1200" baseline="0" dirty="0" smtClean="0"/>
                        <a:t>)</a:t>
                      </a:r>
                    </a:p>
                    <a:p>
                      <a:r>
                        <a:rPr lang="fr-FR" sz="1200" baseline="0" dirty="0" smtClean="0">
                          <a:latin typeface="Symbol" panose="05050102010706020507" pitchFamily="18" charset="2"/>
                        </a:rPr>
                        <a:t>  </a:t>
                      </a:r>
                      <a:r>
                        <a:rPr lang="fr-FR" sz="1200" baseline="0" dirty="0" err="1" smtClean="0">
                          <a:latin typeface="Symbol" panose="05050102010706020507" pitchFamily="18" charset="2"/>
                        </a:rPr>
                        <a:t>aaa</a:t>
                      </a:r>
                      <a:r>
                        <a:rPr lang="en-US" sz="1200" baseline="0" dirty="0" smtClean="0">
                          <a:latin typeface="Symbol" panose="05050102010706020507" pitchFamily="18" charset="2"/>
                        </a:rPr>
                        <a:t>a</a:t>
                      </a:r>
                      <a:endParaRPr lang="fr-FR" sz="1200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-36.3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-57.0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-14.4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Légende encadrée 1 11"/>
          <p:cNvSpPr/>
          <p:nvPr/>
        </p:nvSpPr>
        <p:spPr>
          <a:xfrm>
            <a:off x="2062161" y="4059070"/>
            <a:ext cx="1057277" cy="675074"/>
          </a:xfrm>
          <a:prstGeom prst="borderCallout1">
            <a:avLst>
              <a:gd name="adj1" fmla="val 165729"/>
              <a:gd name="adj2" fmla="val 242309"/>
              <a:gd name="adj3" fmla="val 49817"/>
              <a:gd name="adj4" fmla="val 96767"/>
            </a:avLst>
          </a:prstGeom>
          <a:noFill/>
          <a:ln w="1905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S: 79.1%</a:t>
            </a:r>
          </a:p>
          <a:p>
            <a:pPr algn="ctr"/>
            <a:r>
              <a:rPr lang="fr-FR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D: 19.8 %</a:t>
            </a:r>
          </a:p>
          <a:p>
            <a:pPr algn="ctr"/>
            <a:r>
              <a:rPr lang="fr-FR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G: 1.13%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Légende encadrée 1 16"/>
          <p:cNvSpPr/>
          <p:nvPr/>
        </p:nvSpPr>
        <p:spPr>
          <a:xfrm>
            <a:off x="2062161" y="5364215"/>
            <a:ext cx="1057277" cy="675074"/>
          </a:xfrm>
          <a:prstGeom prst="borderCallout1">
            <a:avLst>
              <a:gd name="adj1" fmla="val 60537"/>
              <a:gd name="adj2" fmla="val 253350"/>
              <a:gd name="adj3" fmla="val 49817"/>
              <a:gd name="adj4" fmla="val 96767"/>
            </a:avLst>
          </a:prstGeom>
          <a:noFill/>
          <a:ln w="1905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S:  7.5%</a:t>
            </a:r>
          </a:p>
          <a:p>
            <a:pPr algn="ctr"/>
            <a:r>
              <a:rPr lang="fr-FR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D: 24.0 %</a:t>
            </a:r>
          </a:p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G: 64.9%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3698" y="6031468"/>
            <a:ext cx="3068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radley Hand ITC" panose="03070402050302030203" pitchFamily="66" charset="0"/>
              </a:rPr>
              <a:t>*Mod.Phys.Lett.B22:2201-2215,2008</a:t>
            </a:r>
            <a:endParaRPr lang="en-US" sz="1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5" name="Rectangle 82"/>
          <p:cNvSpPr>
            <a:spLocks noChangeArrowheads="1"/>
          </p:cNvSpPr>
          <p:nvPr/>
        </p:nvSpPr>
        <p:spPr bwMode="auto">
          <a:xfrm>
            <a:off x="203200" y="1146720"/>
            <a:ext cx="4038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In configuration space w</a:t>
            </a:r>
            <a:r>
              <a:rPr lang="en-GB" altLang="en-US" sz="1800" b="0" dirty="0" smtClean="0">
                <a:latin typeface="Bradley Hand ITC" panose="03070402050302030203" pitchFamily="66" charset="0"/>
                <a:cs typeface="Times New Roman" pitchFamily="18" charset="0"/>
              </a:rPr>
              <a:t>ave </a:t>
            </a:r>
            <a:r>
              <a:rPr lang="en-GB" altLang="en-US" sz="1800" b="0" dirty="0">
                <a:latin typeface="Bradley Hand ITC" panose="03070402050302030203" pitchFamily="66" charset="0"/>
                <a:cs typeface="Times New Roman" pitchFamily="18" charset="0"/>
              </a:rPr>
              <a:t>functions extend to </a:t>
            </a:r>
            <a:r>
              <a:rPr lang="en-GB" altLang="en-US" sz="1800" b="0" dirty="0" smtClean="0">
                <a:latin typeface="Bradley Hand ITC" panose="03070402050302030203" pitchFamily="66" charset="0"/>
                <a:cs typeface="Times New Roman" pitchFamily="18" charset="0"/>
              </a:rPr>
              <a:t>infinity</a:t>
            </a: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!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Increasingly complex </a:t>
            </a:r>
            <a:r>
              <a:rPr lang="en-GB" altLang="en-US" b="0" dirty="0" err="1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assymptotic</a:t>
            </a:r>
            <a:r>
              <a:rPr lang="en-GB" altLang="en-US" b="0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 </a:t>
            </a:r>
            <a:r>
              <a:rPr lang="en-GB" altLang="en-US" b="0" dirty="0" err="1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behavior</a:t>
            </a:r>
            <a:r>
              <a:rPr lang="en-GB" altLang="en-US" b="0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 for A&gt;2 systems!!</a:t>
            </a:r>
            <a:endParaRPr lang="en-GB" altLang="en-US" b="0" dirty="0">
              <a:solidFill>
                <a:srgbClr val="FF0000"/>
              </a:solidFill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16" name="Oval 101"/>
          <p:cNvSpPr>
            <a:spLocks noChangeArrowheads="1"/>
          </p:cNvSpPr>
          <p:nvPr/>
        </p:nvSpPr>
        <p:spPr bwMode="auto">
          <a:xfrm>
            <a:off x="1225322" y="2971688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2"/>
          <p:cNvSpPr>
            <a:spLocks noChangeArrowheads="1"/>
          </p:cNvSpPr>
          <p:nvPr/>
        </p:nvSpPr>
        <p:spPr bwMode="auto">
          <a:xfrm>
            <a:off x="1072921" y="3124088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3"/>
          <p:cNvSpPr>
            <a:spLocks noChangeArrowheads="1"/>
          </p:cNvSpPr>
          <p:nvPr/>
        </p:nvSpPr>
        <p:spPr bwMode="auto">
          <a:xfrm>
            <a:off x="1080860" y="2895488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>
            <a:off x="1297553" y="3148694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05"/>
          <p:cNvSpPr>
            <a:spLocks noChangeArrowheads="1"/>
          </p:cNvSpPr>
          <p:nvPr/>
        </p:nvSpPr>
        <p:spPr bwMode="auto">
          <a:xfrm>
            <a:off x="596671" y="277721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08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34" y="504258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14"/>
          <p:cNvSpPr>
            <a:spLocks noChangeArrowheads="1"/>
          </p:cNvSpPr>
          <p:nvPr/>
        </p:nvSpPr>
        <p:spPr bwMode="auto">
          <a:xfrm>
            <a:off x="463322" y="2514488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5857" y="761999"/>
            <a:ext cx="22098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 smtClean="0">
                <a:latin typeface="Bradley Hand ITC" panose="03070402050302030203" pitchFamily="66" charset="0"/>
                <a:cs typeface="Times New Roman" pitchFamily="18" charset="0"/>
              </a:rPr>
              <a:t>Collisions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20522" y="2815319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682522" y="303995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1"/>
          <p:cNvSpPr>
            <a:spLocks noChangeArrowheads="1"/>
          </p:cNvSpPr>
          <p:nvPr/>
        </p:nvSpPr>
        <p:spPr bwMode="auto">
          <a:xfrm>
            <a:off x="2828696" y="2983594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2"/>
          <p:cNvSpPr>
            <a:spLocks noChangeArrowheads="1"/>
          </p:cNvSpPr>
          <p:nvPr/>
        </p:nvSpPr>
        <p:spPr bwMode="auto">
          <a:xfrm>
            <a:off x="2676295" y="3135994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3"/>
          <p:cNvSpPr>
            <a:spLocks noChangeArrowheads="1"/>
          </p:cNvSpPr>
          <p:nvPr/>
        </p:nvSpPr>
        <p:spPr bwMode="auto">
          <a:xfrm>
            <a:off x="2684234" y="2907394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" name="Oval 104"/>
          <p:cNvSpPr>
            <a:spLocks noChangeArrowheads="1"/>
          </p:cNvSpPr>
          <p:nvPr/>
        </p:nvSpPr>
        <p:spPr bwMode="auto">
          <a:xfrm>
            <a:off x="2900927" y="316060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5"/>
          <p:cNvSpPr>
            <a:spLocks noChangeArrowheads="1"/>
          </p:cNvSpPr>
          <p:nvPr/>
        </p:nvSpPr>
        <p:spPr bwMode="auto">
          <a:xfrm>
            <a:off x="3435122" y="2855800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523896" y="2827225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606322" y="3310619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01"/>
          <p:cNvSpPr>
            <a:spLocks noChangeArrowheads="1"/>
          </p:cNvSpPr>
          <p:nvPr/>
        </p:nvSpPr>
        <p:spPr bwMode="auto">
          <a:xfrm>
            <a:off x="3301373" y="3874182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2"/>
          <p:cNvSpPr>
            <a:spLocks noChangeArrowheads="1"/>
          </p:cNvSpPr>
          <p:nvPr/>
        </p:nvSpPr>
        <p:spPr bwMode="auto">
          <a:xfrm>
            <a:off x="2685025" y="3813857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3"/>
          <p:cNvSpPr>
            <a:spLocks noChangeArrowheads="1"/>
          </p:cNvSpPr>
          <p:nvPr/>
        </p:nvSpPr>
        <p:spPr bwMode="auto">
          <a:xfrm>
            <a:off x="2692964" y="3585257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Oval 104"/>
          <p:cNvSpPr>
            <a:spLocks noChangeArrowheads="1"/>
          </p:cNvSpPr>
          <p:nvPr/>
        </p:nvSpPr>
        <p:spPr bwMode="auto">
          <a:xfrm>
            <a:off x="3330743" y="3669394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05"/>
          <p:cNvSpPr>
            <a:spLocks noChangeArrowheads="1"/>
          </p:cNvSpPr>
          <p:nvPr/>
        </p:nvSpPr>
        <p:spPr bwMode="auto">
          <a:xfrm>
            <a:off x="2869970" y="3720987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532626" y="3505088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01"/>
          <p:cNvSpPr>
            <a:spLocks noChangeArrowheads="1"/>
          </p:cNvSpPr>
          <p:nvPr/>
        </p:nvSpPr>
        <p:spPr bwMode="auto">
          <a:xfrm>
            <a:off x="2596922" y="4532200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02"/>
          <p:cNvSpPr>
            <a:spLocks noChangeArrowheads="1"/>
          </p:cNvSpPr>
          <p:nvPr/>
        </p:nvSpPr>
        <p:spPr bwMode="auto">
          <a:xfrm>
            <a:off x="2141305" y="4291695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03"/>
          <p:cNvSpPr>
            <a:spLocks noChangeArrowheads="1"/>
          </p:cNvSpPr>
          <p:nvPr/>
        </p:nvSpPr>
        <p:spPr bwMode="auto">
          <a:xfrm>
            <a:off x="2149244" y="406309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Oval 104"/>
          <p:cNvSpPr>
            <a:spLocks noChangeArrowheads="1"/>
          </p:cNvSpPr>
          <p:nvPr/>
        </p:nvSpPr>
        <p:spPr bwMode="auto">
          <a:xfrm>
            <a:off x="2149244" y="4676663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05"/>
          <p:cNvSpPr>
            <a:spLocks noChangeArrowheads="1"/>
          </p:cNvSpPr>
          <p:nvPr/>
        </p:nvSpPr>
        <p:spPr bwMode="auto">
          <a:xfrm>
            <a:off x="2384195" y="4135326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1988906" y="3982926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434872" y="3472544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3239857" y="3585257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1209444" y="3629707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05664" y="43964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124604" y="761999"/>
            <a:ext cx="15135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b="1" dirty="0" err="1" smtClean="0">
                <a:latin typeface="Book Antiqua" panose="02040602050305030304" pitchFamily="18" charset="0"/>
              </a:rPr>
              <a:t>What</a:t>
            </a:r>
            <a:r>
              <a:rPr lang="fr-FR" sz="1900" b="1" dirty="0" smtClean="0">
                <a:latin typeface="Book Antiqua" panose="02040602050305030304" pitchFamily="18" charset="0"/>
              </a:rPr>
              <a:t> to do?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6882" y="122528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Take care of the boundary condition</a:t>
            </a:r>
            <a:endParaRPr lang="en-GB" altLang="en-US" dirty="0" smtClean="0">
              <a:solidFill>
                <a:srgbClr val="00B050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 err="1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Faddeev-Yakubovsky</a:t>
            </a:r>
            <a:r>
              <a:rPr lang="en-GB" altLang="en-US" dirty="0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 equations efficiently separates </a:t>
            </a:r>
            <a:r>
              <a:rPr lang="en-GB" altLang="en-US" dirty="0" err="1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assymptotes</a:t>
            </a:r>
            <a:r>
              <a:rPr lang="en-GB" altLang="en-US" dirty="0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 of the binary channels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BUT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Number of the reaction channels increases rapidly with A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Even for 3-body systems there may exist infinite number of binary channels  </a:t>
            </a:r>
            <a:r>
              <a:rPr lang="en-GB" altLang="en-US" dirty="0" err="1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e+H</a:t>
            </a:r>
            <a:r>
              <a:rPr lang="en-GB" altLang="en-US" dirty="0" err="1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  <a:sym typeface="Symbol"/>
              </a:rPr>
              <a:t></a:t>
            </a:r>
            <a:r>
              <a:rPr lang="en-GB" altLang="en-US" dirty="0" err="1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e+H</a:t>
            </a: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(n=1,2,…,</a:t>
            </a: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  <a:sym typeface="Symbol"/>
              </a:rPr>
              <a:t></a:t>
            </a: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Complex </a:t>
            </a:r>
            <a:r>
              <a:rPr lang="en-GB" altLang="en-US" dirty="0" err="1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behavior</a:t>
            </a: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 of the breakup </a:t>
            </a:r>
            <a:r>
              <a:rPr lang="en-GB" altLang="en-US" dirty="0" err="1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assymptotes</a:t>
            </a:r>
            <a:endParaRPr lang="en-GB" altLang="en-US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GB" altLang="en-US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abic Typesetting" panose="03020402040406030203" pitchFamily="66" charset="-78"/>
              </a:rPr>
              <a:t>FIND SOME TRICKS TO AVOID PROBLEMS AT BOUNDARY!</a:t>
            </a:r>
            <a:endParaRPr lang="en-GB" altLang="en-US" b="1" dirty="0">
              <a:solidFill>
                <a:srgbClr val="FF0000"/>
              </a:solidFill>
              <a:latin typeface="Bradley Hand ITC" panose="03070402050302030203" pitchFamily="66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4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-19086" y="14514"/>
            <a:ext cx="882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resonances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reactions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&amp;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bound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states in an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unified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formalism</a:t>
            </a:r>
            <a:endParaRPr lang="en-US" altLang="zh-CN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F2FF936F-967A-4E79-BA12-D389F36555BD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" y="674914"/>
            <a:ext cx="89487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200" i="1" dirty="0" smtClean="0">
                <a:latin typeface="Bradley Hand ITC" panose="03070402050302030203" pitchFamily="66" charset="0"/>
                <a:cs typeface="Times New Roman" pitchFamily="18" charset="0"/>
              </a:rPr>
              <a:t>In Quantum-Mechanics problem of N-particle dynamics may be often formulated in time-independent formalism and for the wave functions whose asymptotes contain </a:t>
            </a:r>
            <a:r>
              <a:rPr lang="en-GB" sz="2200" b="1" i="1" dirty="0" smtClean="0">
                <a:latin typeface="Bradley Hand ITC" panose="03070402050302030203" pitchFamily="66" charset="0"/>
                <a:cs typeface="Times New Roman" pitchFamily="18" charset="0"/>
              </a:rPr>
              <a:t>only nontrivial outgoing waves</a:t>
            </a:r>
            <a:endParaRPr lang="en-GB" sz="2200" b="1" i="1" dirty="0">
              <a:latin typeface="Bradley Hand ITC" panose="03070402050302030203" pitchFamily="66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270213" y="2938424"/>
                <a:ext cx="6493266" cy="3062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sz="1900" dirty="0" smtClean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Bound state problem: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fr-FR" b="1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 smtClean="0">
                  <a:solidFill>
                    <a:schemeClr val="accent2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00B050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Resonances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  <m:r>
                      <a:rPr lang="fr-FR" i="1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fr-FR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 smtClean="0">
                  <a:solidFill>
                    <a:srgbClr val="00B050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Reactions due to external probe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→∞</m:t>
                        </m:r>
                      </m:e>
                    </m:d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99"/>
                  </a:buClr>
                </a:pPr>
                <a:endParaRPr lang="en-GB" dirty="0" smtClean="0">
                  <a:solidFill>
                    <a:srgbClr val="000099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99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Collisions: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99"/>
                  </a:buClr>
                  <a:buFontTx/>
                  <a:buChar char="•"/>
                </a:pPr>
                <a:endParaRPr lang="en-GB" sz="2000" dirty="0">
                  <a:solidFill>
                    <a:srgbClr val="000099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99"/>
                  </a:buClr>
                  <a:buFontTx/>
                  <a:buChar char="•"/>
                </a:pPr>
                <a:endParaRPr lang="en-GB" sz="2000" dirty="0">
                  <a:solidFill>
                    <a:srgbClr val="000099"/>
                  </a:solidFill>
                  <a:latin typeface="Book Antiqu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213" y="2938424"/>
                <a:ext cx="6493266" cy="3062377"/>
              </a:xfrm>
              <a:prstGeom prst="rect">
                <a:avLst/>
              </a:prstGeom>
              <a:blipFill rotWithShape="1">
                <a:blip r:embed="rId4"/>
                <a:stretch>
                  <a:fillRect l="-657" t="-1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945852" y="3493321"/>
            <a:ext cx="26613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980902" y="2350321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7469852" y="3599221"/>
            <a:ext cx="72000" cy="72000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7818452" y="3695521"/>
            <a:ext cx="87120" cy="72000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973357" y="3746102"/>
                <a:ext cx="22011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00B050"/>
                    </a:solidFill>
                  </a:rPr>
                  <a:t>Resonances</a:t>
                </a:r>
                <a:r>
                  <a:rPr lang="fr-FR" sz="1200" dirty="0" smtClean="0"/>
                  <a:t> </a:t>
                </a:r>
                <a:endParaRPr lang="fr-FR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fr-FR" sz="12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𝑟𝑒𝑠</m:t>
                        </m:r>
                      </m:sub>
                    </m:sSub>
                    <m:r>
                      <a:rPr lang="en-US" sz="1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fr-FR" sz="12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fr-FR" sz="1200" b="0" i="1" dirty="0" err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b="0" i="1" dirty="0" err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fr-FR" sz="1200" b="0" i="1" dirty="0" err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sz="1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fr-FR" sz="12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1200" i="1" dirty="0" err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𝑖</m:t>
                    </m:r>
                    <m:sSub>
                      <m:sSubPr>
                        <m:ctrlPr>
                          <a:rPr lang="fr-FR" sz="1200" b="0" i="1" dirty="0" err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200" b="0" i="1" dirty="0" err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fr-FR" sz="1200" b="0" i="1" dirty="0" err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rgbClr val="00B050"/>
                    </a:solidFill>
                  </a:rPr>
                  <a:t>=</a:t>
                </a:r>
                <a:r>
                  <a:rPr lang="fr-FR" sz="1200" dirty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0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000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fr-FR" sz="10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fr-FR" sz="10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𝑟𝑒𝑠</m:t>
                        </m:r>
                      </m:sub>
                    </m:sSub>
                    <m:r>
                      <a:rPr lang="fr-FR" sz="10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|</m:t>
                    </m:r>
                    <m:sSup>
                      <m:sSupPr>
                        <m:ctrlPr>
                          <a:rPr lang="fr-FR" sz="1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1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fr-FR" sz="1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fr-FR" sz="1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𝑟𝑒𝑠</m:t>
                            </m:r>
                          </m:sub>
                        </m:sSub>
                      </m:sup>
                    </m:sSup>
                  </m:oMath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357" y="3746102"/>
                <a:ext cx="220111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77" t="-133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>
            <a:off x="6991502" y="3493321"/>
            <a:ext cx="1491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300490" y="3437961"/>
                <a:ext cx="500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490" y="3437961"/>
                <a:ext cx="50065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323945" y="2165655"/>
                <a:ext cx="456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945" y="2165655"/>
                <a:ext cx="45602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>
          <a:xfrm>
            <a:off x="6954452" y="3299521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6954452" y="3011521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402740" y="4180932"/>
                <a:ext cx="2114105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𝜓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i="1">
                          <a:latin typeface="Cambria Math"/>
                        </a:rPr>
                        <m:t>𝜌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→∞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40" y="4180932"/>
                <a:ext cx="2114105" cy="378245"/>
              </a:xfrm>
              <a:prstGeom prst="rect">
                <a:avLst/>
              </a:prstGeom>
              <a:blipFill rotWithShape="1">
                <a:blip r:embed="rId8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698251" y="2052286"/>
                <a:ext cx="4130361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fr-FR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51" y="2052286"/>
                <a:ext cx="4130361" cy="8082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310280" y="5040836"/>
                <a:ext cx="4413131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𝑠𝑐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𝜌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→∞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80" y="5040836"/>
                <a:ext cx="4413131" cy="764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7449459" y="316102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Scattering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101397" y="2945021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B. States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2FF936F-967A-4E79-BA12-D389F36555BD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F2FF936F-967A-4E79-BA12-D389F36555BD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1345759"/>
            <a:ext cx="9525000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Complex scaling kills outgoing waves in the </a:t>
            </a:r>
            <a:r>
              <a:rPr lang="en-GB" sz="2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assymptote</a:t>
            </a:r>
            <a:r>
              <a:rPr lang="en-GB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 </a:t>
            </a:r>
            <a:endParaRPr lang="en-GB" sz="2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25388"/>
              </p:ext>
            </p:extLst>
          </p:nvPr>
        </p:nvGraphicFramePr>
        <p:xfrm>
          <a:off x="228600" y="1900478"/>
          <a:ext cx="1085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2" name="Équation" r:id="rId5" imgW="723586" imgH="266584" progId="Equation.3">
                  <p:embed/>
                </p:oleObj>
              </mc:Choice>
              <mc:Fallback>
                <p:oleObj name="Équation" r:id="rId5" imgW="723586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0478"/>
                        <a:ext cx="1085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-19086" y="14514"/>
            <a:ext cx="882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resonances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reactions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&amp;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bound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states in an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unified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formalism</a:t>
            </a:r>
            <a:endParaRPr lang="en-US" altLang="zh-CN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ZoneTexte 103"/>
              <p:cNvSpPr txBox="1"/>
              <p:nvPr/>
            </p:nvSpPr>
            <p:spPr>
              <a:xfrm>
                <a:off x="2239355" y="1855725"/>
                <a:ext cx="4652363" cy="423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</a:rPr>
                            <m:t>𝜓</m:t>
                          </m:r>
                        </m:e>
                      </m:acc>
                      <m:r>
                        <a:rPr lang="fr-FR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𝜌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→∞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𝜃</m:t>
                              </m:r>
                            </m:sup>
                          </m:sSup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fr-F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04" name="ZoneText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55" y="1855725"/>
                <a:ext cx="4652363" cy="423834"/>
              </a:xfrm>
              <a:prstGeom prst="rect">
                <a:avLst/>
              </a:prstGeom>
              <a:blipFill rotWithShape="1">
                <a:blip r:embed="rId7"/>
                <a:stretch>
                  <a:fillRect b="-97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 Box 27"/>
          <p:cNvSpPr txBox="1">
            <a:spLocks noChangeArrowheads="1"/>
          </p:cNvSpPr>
          <p:nvPr/>
        </p:nvSpPr>
        <p:spPr bwMode="auto">
          <a:xfrm>
            <a:off x="0" y="609600"/>
            <a:ext cx="5532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 dirty="0" smtClean="0">
                <a:latin typeface="Bradley Hand ITC" panose="03070402050302030203" pitchFamily="66" charset="0"/>
              </a:rPr>
              <a:t>R. Hartree , J.G. L. Michel, P. </a:t>
            </a:r>
            <a:r>
              <a:rPr lang="fr-FR" i="1" dirty="0" err="1" smtClean="0">
                <a:latin typeface="Bradley Hand ITC" panose="03070402050302030203" pitchFamily="66" charset="0"/>
              </a:rPr>
              <a:t>Nicolson</a:t>
            </a:r>
            <a:r>
              <a:rPr lang="fr-FR" i="1" dirty="0" smtClean="0">
                <a:latin typeface="Bradley Hand ITC" panose="03070402050302030203" pitchFamily="66" charset="0"/>
              </a:rPr>
              <a:t> (1946)</a:t>
            </a:r>
            <a:endParaRPr lang="en-US" i="1" dirty="0" smtClean="0">
              <a:latin typeface="Bradley Hand ITC" panose="03070402050302030203" pitchFamily="66" charset="0"/>
            </a:endParaRPr>
          </a:p>
          <a:p>
            <a:r>
              <a:rPr lang="en-US" i="1" dirty="0" smtClean="0">
                <a:latin typeface="Bradley Hand ITC" panose="03070402050302030203" pitchFamily="66" charset="0"/>
              </a:rPr>
              <a:t>J</a:t>
            </a:r>
            <a:r>
              <a:rPr lang="en-US" i="1" dirty="0">
                <a:latin typeface="Bradley Hand ITC" panose="03070402050302030203" pitchFamily="66" charset="0"/>
              </a:rPr>
              <a:t>. </a:t>
            </a:r>
            <a:r>
              <a:rPr lang="en-US" i="1" dirty="0" err="1">
                <a:latin typeface="Bradley Hand ITC" panose="03070402050302030203" pitchFamily="66" charset="0"/>
              </a:rPr>
              <a:t>Nuttal</a:t>
            </a:r>
            <a:r>
              <a:rPr lang="en-US" i="1" dirty="0">
                <a:latin typeface="Bradley Hand ITC" panose="03070402050302030203" pitchFamily="66" charset="0"/>
              </a:rPr>
              <a:t> and H. L. Cohen, Phys. Rev. </a:t>
            </a:r>
            <a:r>
              <a:rPr lang="en-US" b="1" i="1" dirty="0">
                <a:latin typeface="Bradley Hand ITC" panose="03070402050302030203" pitchFamily="66" charset="0"/>
              </a:rPr>
              <a:t>188 </a:t>
            </a:r>
            <a:r>
              <a:rPr lang="en-US" i="1" dirty="0">
                <a:latin typeface="Bradley Hand ITC" panose="03070402050302030203" pitchFamily="66" charset="0"/>
              </a:rPr>
              <a:t>(1969) 1542</a:t>
            </a:r>
          </a:p>
        </p:txBody>
      </p:sp>
      <p:sp>
        <p:nvSpPr>
          <p:cNvPr id="2" name="Ellipse 1"/>
          <p:cNvSpPr/>
          <p:nvPr/>
        </p:nvSpPr>
        <p:spPr>
          <a:xfrm>
            <a:off x="5715000" y="1753521"/>
            <a:ext cx="1411160" cy="69789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-19086" y="14514"/>
            <a:ext cx="882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resonances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reactions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&amp;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bound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states in an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unified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formalism</a:t>
            </a:r>
            <a:endParaRPr lang="en-US" altLang="zh-CN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F2FF936F-967A-4E79-BA12-D389F36555BD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" y="674914"/>
            <a:ext cx="89487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sz="2200" i="1" dirty="0" smtClean="0">
                <a:latin typeface="Bradley Hand ITC" panose="03070402050302030203" pitchFamily="66" charset="0"/>
                <a:cs typeface="Times New Roman" pitchFamily="18" charset="0"/>
              </a:rPr>
              <a:t>In Quantum-Mechanics problem of N-particle dynamics may be often formulated in time-independent formalism and for the wave functions whose asymptotes contain </a:t>
            </a:r>
            <a:r>
              <a:rPr lang="en-GB" sz="2200" b="1" i="1" dirty="0" smtClean="0">
                <a:latin typeface="Bradley Hand ITC" panose="03070402050302030203" pitchFamily="66" charset="0"/>
                <a:cs typeface="Times New Roman" pitchFamily="18" charset="0"/>
              </a:rPr>
              <a:t>only nontrivial outgoing waves</a:t>
            </a:r>
            <a:endParaRPr lang="en-GB" sz="2200" b="1" i="1" dirty="0">
              <a:latin typeface="Bradley Hand ITC" panose="03070402050302030203" pitchFamily="66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270213" y="2938424"/>
                <a:ext cx="6493266" cy="3062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sz="1900" dirty="0" smtClean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Bound state problem: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fr-FR" b="1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 smtClean="0">
                  <a:solidFill>
                    <a:schemeClr val="accent2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00B050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Resonances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  <m:r>
                      <a:rPr lang="fr-FR" i="1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fr-FR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 smtClean="0">
                  <a:solidFill>
                    <a:srgbClr val="00B050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99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Reactions due to external probe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→∞</m:t>
                        </m:r>
                      </m:e>
                    </m:d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99"/>
                  </a:buClr>
                </a:pPr>
                <a:endParaRPr lang="en-GB" dirty="0" smtClean="0">
                  <a:solidFill>
                    <a:srgbClr val="000099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99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  <a:latin typeface="Bradley Hand ITC" panose="03070402050302030203" pitchFamily="66" charset="0"/>
                    <a:cs typeface="Times New Roman" pitchFamily="18" charset="0"/>
                  </a:rPr>
                  <a:t>Collisions: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99"/>
                  </a:buClr>
                  <a:buFontTx/>
                  <a:buChar char="•"/>
                </a:pPr>
                <a:endParaRPr lang="en-GB" sz="2000" dirty="0">
                  <a:solidFill>
                    <a:srgbClr val="000099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99"/>
                  </a:buClr>
                  <a:buFontTx/>
                  <a:buChar char="•"/>
                </a:pPr>
                <a:endParaRPr lang="en-GB" sz="2000" dirty="0">
                  <a:solidFill>
                    <a:srgbClr val="000099"/>
                  </a:solidFill>
                  <a:latin typeface="Book Antiqu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213" y="2938424"/>
                <a:ext cx="6493266" cy="3062377"/>
              </a:xfrm>
              <a:prstGeom prst="rect">
                <a:avLst/>
              </a:prstGeom>
              <a:blipFill rotWithShape="1">
                <a:blip r:embed="rId4"/>
                <a:stretch>
                  <a:fillRect l="-657" t="-1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402740" y="4180932"/>
                <a:ext cx="2114105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𝜓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i="1">
                          <a:latin typeface="Cambria Math"/>
                        </a:rPr>
                        <m:t>𝜌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→∞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40" y="4180932"/>
                <a:ext cx="2114105" cy="378245"/>
              </a:xfrm>
              <a:prstGeom prst="rect">
                <a:avLst/>
              </a:prstGeom>
              <a:blipFill rotWithShape="1">
                <a:blip r:embed="rId8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698251" y="2052286"/>
                <a:ext cx="4130361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fr-FR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51" y="2052286"/>
                <a:ext cx="4130361" cy="8082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310280" y="5040836"/>
                <a:ext cx="4413131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𝑠𝑐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𝜌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→∞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280" y="5040836"/>
                <a:ext cx="4413131" cy="764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Émoticône 26"/>
          <p:cNvSpPr/>
          <p:nvPr/>
        </p:nvSpPr>
        <p:spPr>
          <a:xfrm>
            <a:off x="7924800" y="2902304"/>
            <a:ext cx="304800" cy="390499"/>
          </a:xfrm>
          <a:prstGeom prst="smileyFac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8" name="Émoticône 27"/>
          <p:cNvSpPr/>
          <p:nvPr/>
        </p:nvSpPr>
        <p:spPr>
          <a:xfrm>
            <a:off x="7932449" y="3857258"/>
            <a:ext cx="304800" cy="390499"/>
          </a:xfrm>
          <a:prstGeom prst="smileyFac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9" name="Émoticône 28"/>
          <p:cNvSpPr/>
          <p:nvPr/>
        </p:nvSpPr>
        <p:spPr>
          <a:xfrm>
            <a:off x="7917935" y="3399934"/>
            <a:ext cx="304800" cy="390499"/>
          </a:xfrm>
          <a:prstGeom prst="smileyFac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0" name="Éclair 29"/>
          <p:cNvSpPr/>
          <p:nvPr/>
        </p:nvSpPr>
        <p:spPr>
          <a:xfrm rot="3727110">
            <a:off x="3034776" y="4775320"/>
            <a:ext cx="760137" cy="836772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2728741" y="5543731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Mistral" panose="03090702030407020403" pitchFamily="66" charset="0"/>
                <a:cs typeface="Arabic Typesetting" panose="03020402040406030203" pitchFamily="66" charset="-78"/>
              </a:rPr>
              <a:t>Diverges</a:t>
            </a:r>
            <a:endParaRPr lang="en-US" sz="2800" dirty="0">
              <a:solidFill>
                <a:srgbClr val="FF0000"/>
              </a:solidFill>
              <a:latin typeface="Mistral" panose="03090702030407020403" pitchFamily="66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8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4" grpId="0"/>
      <p:bldP spid="26" grpId="0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2FF936F-967A-4E79-BA12-D389F36555BD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786438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9FC50DE-703E-4DF5-801C-E8B27582E09C}" type="slidenum">
              <a:rPr lang="en-US" altLang="zh-CN" smtClean="0">
                <a:solidFill>
                  <a:schemeClr val="bg1"/>
                </a:solidFill>
              </a:rPr>
              <a:pPr/>
              <a:t>17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F2FF936F-967A-4E79-BA12-D389F36555BD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6553200" y="5786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09FC50DE-703E-4DF5-801C-E8B27582E09C}" type="slidenum">
              <a:rPr lang="en-US" altLang="zh-CN" smtClean="0">
                <a:solidFill>
                  <a:schemeClr val="bg1"/>
                </a:solidFill>
              </a:rPr>
              <a:pPr/>
              <a:t>17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9943" y="1261011"/>
            <a:ext cx="9525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Complex scaling kills outgoing waves in the </a:t>
            </a:r>
            <a:r>
              <a:rPr lang="en-GB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assymptote</a:t>
            </a:r>
            <a:r>
              <a:rPr lang="en-GB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 </a:t>
            </a:r>
            <a:endParaRPr lang="en-GB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73755"/>
              </p:ext>
            </p:extLst>
          </p:nvPr>
        </p:nvGraphicFramePr>
        <p:xfrm>
          <a:off x="228600" y="1776090"/>
          <a:ext cx="1085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9" name="Équation" r:id="rId5" imgW="723586" imgH="266584" progId="Equation.3">
                  <p:embed/>
                </p:oleObj>
              </mc:Choice>
              <mc:Fallback>
                <p:oleObj name="Équation" r:id="rId5" imgW="723586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76090"/>
                        <a:ext cx="1085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-19086" y="14514"/>
            <a:ext cx="882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resonances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reactions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&amp;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bound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states in an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unified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formalism</a:t>
            </a:r>
            <a:endParaRPr lang="en-US" altLang="zh-CN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ZoneTexte 103"/>
              <p:cNvSpPr txBox="1"/>
              <p:nvPr/>
            </p:nvSpPr>
            <p:spPr>
              <a:xfrm>
                <a:off x="2239355" y="1731337"/>
                <a:ext cx="4652363" cy="423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/>
                            </a:rPr>
                            <m:t>𝜓</m:t>
                          </m:r>
                        </m:e>
                      </m:acc>
                      <m:r>
                        <a:rPr lang="fr-FR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𝜌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→∞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𝜃</m:t>
                              </m:r>
                            </m:sup>
                          </m:sSup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fr-FR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04" name="ZoneText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55" y="1731337"/>
                <a:ext cx="4652363" cy="423834"/>
              </a:xfrm>
              <a:prstGeom prst="rect">
                <a:avLst/>
              </a:prstGeom>
              <a:blipFill rotWithShape="1">
                <a:blip r:embed="rId7"/>
                <a:stretch>
                  <a:fillRect b="-97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 Box 27"/>
          <p:cNvSpPr txBox="1">
            <a:spLocks noChangeArrowheads="1"/>
          </p:cNvSpPr>
          <p:nvPr/>
        </p:nvSpPr>
        <p:spPr bwMode="auto">
          <a:xfrm>
            <a:off x="0" y="609600"/>
            <a:ext cx="5532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i="1" dirty="0" smtClean="0">
                <a:latin typeface="Bradley Hand ITC" panose="03070402050302030203" pitchFamily="66" charset="0"/>
              </a:rPr>
              <a:t>R. Hartree , J.G. L. Michel, P. </a:t>
            </a:r>
            <a:r>
              <a:rPr lang="fr-FR" i="1" dirty="0" err="1" smtClean="0">
                <a:latin typeface="Bradley Hand ITC" panose="03070402050302030203" pitchFamily="66" charset="0"/>
              </a:rPr>
              <a:t>Nicolson</a:t>
            </a:r>
            <a:r>
              <a:rPr lang="fr-FR" i="1" dirty="0" smtClean="0">
                <a:latin typeface="Bradley Hand ITC" panose="03070402050302030203" pitchFamily="66" charset="0"/>
              </a:rPr>
              <a:t> (1946)</a:t>
            </a:r>
            <a:endParaRPr lang="en-US" i="1" dirty="0" smtClean="0">
              <a:latin typeface="Bradley Hand ITC" panose="03070402050302030203" pitchFamily="66" charset="0"/>
            </a:endParaRPr>
          </a:p>
          <a:p>
            <a:r>
              <a:rPr lang="en-US" i="1" dirty="0" smtClean="0">
                <a:latin typeface="Bradley Hand ITC" panose="03070402050302030203" pitchFamily="66" charset="0"/>
              </a:rPr>
              <a:t>J</a:t>
            </a:r>
            <a:r>
              <a:rPr lang="en-US" i="1" dirty="0">
                <a:latin typeface="Bradley Hand ITC" panose="03070402050302030203" pitchFamily="66" charset="0"/>
              </a:rPr>
              <a:t>. </a:t>
            </a:r>
            <a:r>
              <a:rPr lang="en-US" i="1" dirty="0" err="1">
                <a:latin typeface="Bradley Hand ITC" panose="03070402050302030203" pitchFamily="66" charset="0"/>
              </a:rPr>
              <a:t>Nuttal</a:t>
            </a:r>
            <a:r>
              <a:rPr lang="en-US" i="1" dirty="0">
                <a:latin typeface="Bradley Hand ITC" panose="03070402050302030203" pitchFamily="66" charset="0"/>
              </a:rPr>
              <a:t> and H. L. Cohen, Phys. Rev. </a:t>
            </a:r>
            <a:r>
              <a:rPr lang="en-US" b="1" i="1" dirty="0">
                <a:latin typeface="Bradley Hand ITC" panose="03070402050302030203" pitchFamily="66" charset="0"/>
              </a:rPr>
              <a:t>188 </a:t>
            </a:r>
            <a:r>
              <a:rPr lang="en-US" i="1" dirty="0">
                <a:latin typeface="Bradley Hand ITC" panose="03070402050302030203" pitchFamily="66" charset="0"/>
              </a:rPr>
              <a:t>(1969) 1542</a:t>
            </a:r>
          </a:p>
        </p:txBody>
      </p:sp>
      <p:sp>
        <p:nvSpPr>
          <p:cNvPr id="2" name="Ellipse 1"/>
          <p:cNvSpPr/>
          <p:nvPr/>
        </p:nvSpPr>
        <p:spPr>
          <a:xfrm>
            <a:off x="5715000" y="1629133"/>
            <a:ext cx="1411160" cy="69789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-19086" y="2467521"/>
            <a:ext cx="45175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Schrödinger equation in a driven form</a:t>
            </a:r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:</a:t>
            </a:r>
            <a:endParaRPr lang="en-US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109" name="Oval 39"/>
          <p:cNvSpPr>
            <a:spLocks noChangeArrowheads="1"/>
          </p:cNvSpPr>
          <p:nvPr/>
        </p:nvSpPr>
        <p:spPr bwMode="auto">
          <a:xfrm>
            <a:off x="5217950" y="4427071"/>
            <a:ext cx="2173449" cy="762000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5994807" y="5407270"/>
            <a:ext cx="1920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  <a:latin typeface="Mistral" panose="03090702030407020403" pitchFamily="66" charset="0"/>
              </a:rPr>
              <a:t>exp. bound </a:t>
            </a:r>
            <a:r>
              <a:rPr lang="en-US" i="1" dirty="0" smtClean="0">
                <a:solidFill>
                  <a:srgbClr val="008000"/>
                </a:solidFill>
                <a:latin typeface="Mistral" panose="03090702030407020403" pitchFamily="66" charset="0"/>
              </a:rPr>
              <a:t>for the </a:t>
            </a:r>
            <a:r>
              <a:rPr lang="en-US" i="1" dirty="0">
                <a:solidFill>
                  <a:srgbClr val="008000"/>
                </a:solidFill>
                <a:latin typeface="Mistral" panose="03090702030407020403" pitchFamily="66" charset="0"/>
              </a:rPr>
              <a:t>short</a:t>
            </a:r>
          </a:p>
          <a:p>
            <a:pPr algn="ctr"/>
            <a:r>
              <a:rPr lang="en-US" i="1" dirty="0">
                <a:solidFill>
                  <a:srgbClr val="008000"/>
                </a:solidFill>
                <a:latin typeface="Mistral" panose="03090702030407020403" pitchFamily="66" charset="0"/>
              </a:rPr>
              <a:t>range pot. term </a:t>
            </a:r>
            <a:r>
              <a:rPr lang="en-US" i="1" dirty="0" err="1">
                <a:solidFill>
                  <a:srgbClr val="008000"/>
                </a:solidFill>
                <a:latin typeface="Mistral" panose="03090702030407020403" pitchFamily="66" charset="0"/>
              </a:rPr>
              <a:t>V</a:t>
            </a:r>
            <a:r>
              <a:rPr lang="en-US" i="1" baseline="30000" dirty="0" err="1">
                <a:solidFill>
                  <a:srgbClr val="008000"/>
                </a:solidFill>
                <a:latin typeface="Mistral" panose="03090702030407020403" pitchFamily="66" charset="0"/>
              </a:rPr>
              <a:t>s</a:t>
            </a:r>
            <a:endParaRPr lang="en-US" i="1" dirty="0">
              <a:solidFill>
                <a:srgbClr val="008000"/>
              </a:solidFill>
              <a:latin typeface="Mistral" panose="03090702030407020403" pitchFamily="66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254410" y="1731337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  <a:latin typeface="Mistral" panose="03090702030407020403" pitchFamily="66" charset="0"/>
              </a:rPr>
              <a:t>exp. bound </a:t>
            </a:r>
            <a:r>
              <a:rPr lang="en-US" i="1" dirty="0" smtClean="0">
                <a:solidFill>
                  <a:srgbClr val="008000"/>
                </a:solidFill>
                <a:latin typeface="Mistral" panose="03090702030407020403" pitchFamily="66" charset="0"/>
              </a:rPr>
              <a:t>if  </a:t>
            </a:r>
            <a:r>
              <a:rPr lang="en-US" dirty="0">
                <a:solidFill>
                  <a:srgbClr val="008000"/>
                </a:solidFill>
                <a:latin typeface="Symbol" panose="05050102010706020507" pitchFamily="18" charset="2"/>
              </a:rPr>
              <a:t>0&lt;q&lt;p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51824" y="2863333"/>
                <a:ext cx="2846036" cy="990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fr-FR" b="0" i="1" smtClean="0">
                              <a:latin typeface="Cambria Math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fr-FR" b="0" i="1" smtClean="0">
                              <a:latin typeface="Cambria Math"/>
                            </a:rPr>
                            <m:t>𝑠𝑐</m:t>
                          </m:r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fr-F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4" y="2863333"/>
                <a:ext cx="2846036" cy="9904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45856" y="3437529"/>
                <a:ext cx="5504007" cy="832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i="1">
                            <a:latin typeface="Cambria Math"/>
                          </a:rPr>
                          <m:t>𝑠𝑐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b="0" i="1" smtClean="0">
                            <a:latin typeface="Cambria Math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6" y="3437529"/>
                <a:ext cx="5504007" cy="8325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690245"/>
              </p:ext>
            </p:extLst>
          </p:nvPr>
        </p:nvGraphicFramePr>
        <p:xfrm>
          <a:off x="2438400" y="4193140"/>
          <a:ext cx="1085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0" name="Équation" r:id="rId10" imgW="723586" imgH="266584" progId="Equation.3">
                  <p:embed/>
                </p:oleObj>
              </mc:Choice>
              <mc:Fallback>
                <p:oleObj name="Équation" r:id="rId10" imgW="723586" imgH="266584" progId="Equation.3">
                  <p:embed/>
                  <p:pic>
                    <p:nvPicPr>
                      <p:cNvPr id="0" name="Obje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3140"/>
                        <a:ext cx="1085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13199" y="4223858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Complex scaling </a:t>
            </a:r>
            <a:endParaRPr lang="en-US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57200" y="4602117"/>
                <a:ext cx="7032246" cy="832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sup>
                            </m:sSup>
                            <m:r>
                              <a:rPr lang="fr-FR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fr-FR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i="1">
                            <a:latin typeface="Cambria Math"/>
                          </a:rPr>
                          <m:t>𝑠𝑐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𝑖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b="0" i="1" smtClean="0">
                            <a:latin typeface="Cambria Math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𝑖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02117"/>
                <a:ext cx="7032246" cy="8325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66546" y="2781828"/>
                <a:ext cx="4572000" cy="720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fr-FR" b="0" i="1" smtClean="0">
                              <a:latin typeface="Cambria Math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546" y="2781828"/>
                <a:ext cx="4572000" cy="72032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2FF936F-967A-4E79-BA12-D389F36555BD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786438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9FC50DE-703E-4DF5-801C-E8B27582E09C}" type="slidenum">
              <a:rPr lang="en-US" altLang="zh-CN" smtClean="0">
                <a:solidFill>
                  <a:schemeClr val="bg1"/>
                </a:solidFill>
              </a:rPr>
              <a:pPr/>
              <a:t>18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F2FF936F-967A-4E79-BA12-D389F36555BD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6553200" y="5786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09FC50DE-703E-4DF5-801C-E8B27582E09C}" type="slidenum">
              <a:rPr lang="en-US" altLang="zh-CN" smtClean="0">
                <a:solidFill>
                  <a:schemeClr val="bg1"/>
                </a:solidFill>
              </a:rPr>
              <a:pPr/>
              <a:t>18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-19086" y="14514"/>
            <a:ext cx="882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resonances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reactions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&amp;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bound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states in an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unified</a:t>
            </a:r>
            <a:r>
              <a:rPr lang="fr-FR" sz="16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formalism</a:t>
            </a:r>
            <a:endParaRPr lang="en-US" altLang="zh-CN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5" name="Text Box 27"/>
          <p:cNvSpPr txBox="1">
            <a:spLocks noChangeArrowheads="1"/>
          </p:cNvSpPr>
          <p:nvPr/>
        </p:nvSpPr>
        <p:spPr bwMode="auto">
          <a:xfrm>
            <a:off x="1707088" y="609600"/>
            <a:ext cx="53703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Presence</a:t>
            </a:r>
            <a:r>
              <a:rPr lang="fr-FR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of Coulomb (or long range interaction)</a:t>
            </a:r>
            <a:endParaRPr lang="en-US" sz="20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235857" y="2756576"/>
            <a:ext cx="45175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Schrödinger equation in a driven form:</a:t>
            </a:r>
            <a:endParaRPr lang="en-US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9" name="Oval 39"/>
          <p:cNvSpPr>
            <a:spLocks noChangeArrowheads="1"/>
          </p:cNvSpPr>
          <p:nvPr/>
        </p:nvSpPr>
        <p:spPr bwMode="auto">
          <a:xfrm>
            <a:off x="5105400" y="4784502"/>
            <a:ext cx="2173449" cy="762000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6006636" y="5611676"/>
            <a:ext cx="1920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  <a:latin typeface="Mistral" panose="03090702030407020403" pitchFamily="66" charset="0"/>
              </a:rPr>
              <a:t>exp. bound </a:t>
            </a:r>
            <a:r>
              <a:rPr lang="en-US" i="1" dirty="0" smtClean="0">
                <a:solidFill>
                  <a:srgbClr val="008000"/>
                </a:solidFill>
                <a:latin typeface="Mistral" panose="03090702030407020403" pitchFamily="66" charset="0"/>
              </a:rPr>
              <a:t>for the </a:t>
            </a:r>
            <a:r>
              <a:rPr lang="en-US" i="1" dirty="0">
                <a:solidFill>
                  <a:srgbClr val="008000"/>
                </a:solidFill>
                <a:latin typeface="Mistral" panose="03090702030407020403" pitchFamily="66" charset="0"/>
              </a:rPr>
              <a:t>short</a:t>
            </a:r>
          </a:p>
          <a:p>
            <a:pPr algn="ctr"/>
            <a:r>
              <a:rPr lang="en-US" i="1" dirty="0">
                <a:solidFill>
                  <a:srgbClr val="008000"/>
                </a:solidFill>
                <a:latin typeface="Mistral" panose="03090702030407020403" pitchFamily="66" charset="0"/>
              </a:rPr>
              <a:t>range pot. term </a:t>
            </a:r>
            <a:r>
              <a:rPr lang="en-US" i="1" dirty="0" err="1">
                <a:solidFill>
                  <a:srgbClr val="008000"/>
                </a:solidFill>
                <a:latin typeface="Mistral" panose="03090702030407020403" pitchFamily="66" charset="0"/>
              </a:rPr>
              <a:t>V</a:t>
            </a:r>
            <a:r>
              <a:rPr lang="en-US" i="1" baseline="30000" dirty="0" err="1">
                <a:solidFill>
                  <a:srgbClr val="008000"/>
                </a:solidFill>
                <a:latin typeface="Mistral" panose="03090702030407020403" pitchFamily="66" charset="0"/>
              </a:rPr>
              <a:t>s</a:t>
            </a:r>
            <a:endParaRPr lang="en-US" i="1" dirty="0">
              <a:solidFill>
                <a:srgbClr val="008000"/>
              </a:solidFill>
              <a:latin typeface="Mistral" panose="030907020304070204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63653" y="3067739"/>
                <a:ext cx="2846036" cy="990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fr-FR" b="0" i="1" smtClean="0">
                              <a:latin typeface="Cambria Math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fr-FR" b="0" i="1" smtClean="0">
                              <a:latin typeface="Cambria Math"/>
                            </a:rPr>
                            <m:t>𝑠𝑐</m:t>
                          </m:r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fr-F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53" y="3067739"/>
                <a:ext cx="2846036" cy="990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25028" y="3776245"/>
                <a:ext cx="5654625" cy="832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i="1">
                            <a:latin typeface="Cambria Math"/>
                          </a:rPr>
                          <m:t>𝑠𝑐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fr-FR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b="0" i="1" smtClean="0">
                            <a:latin typeface="Cambria Math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8" y="3776245"/>
                <a:ext cx="5654625" cy="8325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84758"/>
              </p:ext>
            </p:extLst>
          </p:nvPr>
        </p:nvGraphicFramePr>
        <p:xfrm>
          <a:off x="2450229" y="4397546"/>
          <a:ext cx="1085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8" name="Équation" r:id="rId7" imgW="723586" imgH="266584" progId="Equation.3">
                  <p:embed/>
                </p:oleObj>
              </mc:Choice>
              <mc:Fallback>
                <p:oleObj name="Équation" r:id="rId7" imgW="723586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229" y="4397546"/>
                        <a:ext cx="1085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5028" y="442826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Times New Roman" pitchFamily="18" charset="0"/>
              </a:rPr>
              <a:t>Complex scaling </a:t>
            </a:r>
            <a:endParaRPr lang="en-US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69029" y="4806523"/>
                <a:ext cx="7020704" cy="832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sup>
                            </m:sSup>
                            <m:r>
                              <a:rPr lang="fr-FR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fr-FR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  <m:r>
                                  <a:rPr lang="fr-FR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i="1">
                            <a:latin typeface="Cambria Math"/>
                          </a:rPr>
                          <m:t>𝑠𝑐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fr-FR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fr-FR" i="1" baseline="3000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𝑖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fr-FR" b="0" i="1" smtClean="0">
                            <a:latin typeface="Cambria Math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𝑖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9" y="4806523"/>
                <a:ext cx="7020704" cy="8325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5028" y="1828800"/>
                <a:ext cx="5351425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fr-FR" i="1" baseline="-25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/>
                            <m:sup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𝑙𝑜𝑛𝑔</m:t>
                              </m:r>
                            </m:sup>
                          </m:sSubSup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fr-FR" b="0" i="1" smtClean="0">
                              <a:latin typeface="Cambria Math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8" y="1828800"/>
                <a:ext cx="5351425" cy="7203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1061" y="1244667"/>
                <a:ext cx="2488245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fr-FR" b="0" i="1" baseline="30000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m:rPr>
                        <m:nor/>
                      </m:rPr>
                      <a:rPr lang="fr-FR" b="0" i="0" dirty="0" smtClean="0"/>
                      <m:t>+</m:t>
                    </m:r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  <m:r>
                          <a:rPr lang="fr-FR" i="1" baseline="-25000">
                            <a:latin typeface="Cambria Math"/>
                          </a:rPr>
                          <m:t>𝑙</m:t>
                        </m:r>
                      </m:e>
                      <m:sub/>
                      <m:sup>
                        <m:r>
                          <a:rPr lang="fr-FR" i="1">
                            <a:latin typeface="Cambria Math"/>
                          </a:rPr>
                          <m:t>𝑙𝑜𝑛𝑔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1" y="1244667"/>
                <a:ext cx="2488245" cy="374270"/>
              </a:xfrm>
              <a:prstGeom prst="rect">
                <a:avLst/>
              </a:prstGeom>
              <a:blipFill rotWithShape="1">
                <a:blip r:embed="rId11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553200" y="3886199"/>
            <a:ext cx="1816203" cy="710009"/>
          </a:xfrm>
          <a:prstGeom prst="wedgeRectCallout">
            <a:avLst>
              <a:gd name="adj1" fmla="val -139067"/>
              <a:gd name="adj2" fmla="val 4360"/>
            </a:avLst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53200" y="4018970"/>
                <a:ext cx="181620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fr-FR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fr-FR" i="1" baseline="-25000">
                                  <a:latin typeface="Cambria Math"/>
                                </a:rPr>
                                <m:t>𝑙</m:t>
                              </m:r>
                            </m:e>
                            <m:sub/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𝑙𝑜𝑛𝑔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018970"/>
                <a:ext cx="1816203" cy="4049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ln/>
        </p:spPr>
        <p:txBody>
          <a:bodyPr/>
          <a:lstStyle/>
          <a:p>
            <a:pPr>
              <a:defRPr/>
            </a:pPr>
            <a:fld id="{E47935F3-E5EA-4F8E-98AA-A771453D2E91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00" y="914400"/>
            <a:ext cx="8892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Subtelties</a:t>
            </a:r>
            <a:r>
              <a:rPr lang="fr-FR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for N&gt;2 case </a:t>
            </a:r>
            <a:r>
              <a:rPr lang="en-GB" altLang="ja-JP" sz="1400" i="1" dirty="0">
                <a:latin typeface="Bradley Hand ITC" panose="03070402050302030203" pitchFamily="66" charset="0"/>
              </a:rPr>
              <a:t>A. Deltuva, </a:t>
            </a:r>
            <a:r>
              <a:rPr lang="en-GB" altLang="ja-JP" sz="1400" b="1" i="1" dirty="0">
                <a:latin typeface="Bradley Hand ITC" panose="03070402050302030203" pitchFamily="66" charset="0"/>
              </a:rPr>
              <a:t>R.L</a:t>
            </a:r>
            <a:r>
              <a:rPr lang="en-GB" altLang="ja-JP" sz="1400" i="1" dirty="0">
                <a:latin typeface="Bradley Hand ITC" panose="03070402050302030203" pitchFamily="66" charset="0"/>
              </a:rPr>
              <a:t>. et al.,</a:t>
            </a:r>
            <a:r>
              <a:rPr lang="fr-FR" sz="1400" i="1" dirty="0">
                <a:latin typeface="Bradley Hand ITC" panose="03070402050302030203" pitchFamily="66" charset="0"/>
              </a:rPr>
              <a:t>PPNP </a:t>
            </a:r>
            <a:r>
              <a:rPr lang="fr-FR" sz="1400" b="1" i="1" dirty="0">
                <a:latin typeface="Bradley Hand ITC" panose="03070402050302030203" pitchFamily="66" charset="0"/>
              </a:rPr>
              <a:t>74</a:t>
            </a:r>
            <a:r>
              <a:rPr lang="fr-FR" sz="1400" i="1" dirty="0">
                <a:latin typeface="Bradley Hand ITC" panose="03070402050302030203" pitchFamily="66" charset="0"/>
              </a:rPr>
              <a:t> (2014</a:t>
            </a:r>
            <a:r>
              <a:rPr lang="en-GB" sz="1400" i="1" dirty="0">
                <a:latin typeface="Bradley Hand ITC" panose="03070402050302030203" pitchFamily="66" charset="0"/>
              </a:rPr>
              <a:t>)</a:t>
            </a:r>
            <a:r>
              <a:rPr lang="fr-FR" altLang="ja-JP" sz="1400" i="1" dirty="0">
                <a:latin typeface="Bradley Hand ITC" panose="03070402050302030203" pitchFamily="66" charset="0"/>
              </a:rPr>
              <a:t> </a:t>
            </a:r>
            <a:endParaRPr lang="en-GB" altLang="ja-JP" sz="1400" i="1" dirty="0" smtClean="0">
              <a:latin typeface="Bradley Hand ITC" panose="03070402050302030203" pitchFamily="66" charset="0"/>
              <a:cs typeface="Times New Roman" pitchFamily="18" charset="0"/>
            </a:endParaRPr>
          </a:p>
          <a:p>
            <a:endParaRPr lang="fr-FR" dirty="0" smtClean="0">
              <a:solidFill>
                <a:srgbClr val="000099"/>
              </a:solidFill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99"/>
                </a:solidFill>
                <a:latin typeface="Bradley Hand ITC" panose="03070402050302030203" pitchFamily="66" charset="0"/>
              </a:rPr>
              <a:t>C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omplex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scaling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parameter</a:t>
            </a:r>
            <a:r>
              <a:rPr lang="fr-FR" dirty="0">
                <a:solidFill>
                  <a:srgbClr val="000099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is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limited</a:t>
            </a:r>
            <a:endParaRPr lang="fr-FR" dirty="0" smtClean="0">
              <a:solidFill>
                <a:srgbClr val="000099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0099"/>
              </a:solidFill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Incorporation of long range interactions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029200" y="14514"/>
            <a:ext cx="3934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itchFamily="18" charset="0"/>
              </a:rPr>
              <a:t>reactions</a:t>
            </a:r>
            <a:endParaRPr lang="en-US" altLang="zh-CN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437269" y="2976772"/>
            <a:ext cx="1120938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5751592" y="3110122"/>
            <a:ext cx="179469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5633282" y="3481597"/>
            <a:ext cx="179469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6203277" y="3567322"/>
            <a:ext cx="179469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5797710" y="3738772"/>
            <a:ext cx="179469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977179" y="3414922"/>
            <a:ext cx="179469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8694817" y="3148222"/>
            <a:ext cx="179469" cy="209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16"/>
          <p:cNvCxnSpPr>
            <a:stCxn id="12" idx="6"/>
            <a:endCxn id="15" idx="2"/>
          </p:cNvCxnSpPr>
          <p:nvPr/>
        </p:nvCxnSpPr>
        <p:spPr>
          <a:xfrm flipV="1">
            <a:off x="5977179" y="3252997"/>
            <a:ext cx="2717638" cy="5810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6"/>
          </p:cNvCxnSpPr>
          <p:nvPr/>
        </p:nvCxnSpPr>
        <p:spPr>
          <a:xfrm flipV="1">
            <a:off x="6382746" y="3252998"/>
            <a:ext cx="2338354" cy="4095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4" idx="3"/>
            <a:endCxn id="15" idx="2"/>
          </p:cNvCxnSpPr>
          <p:nvPr/>
        </p:nvCxnSpPr>
        <p:spPr>
          <a:xfrm flipV="1">
            <a:off x="6003462" y="3252997"/>
            <a:ext cx="2691355" cy="3245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717498" y="3243472"/>
            <a:ext cx="2882066" cy="3238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6"/>
            <a:endCxn id="15" idx="2"/>
          </p:cNvCxnSpPr>
          <p:nvPr/>
        </p:nvCxnSpPr>
        <p:spPr>
          <a:xfrm>
            <a:off x="5931061" y="3205372"/>
            <a:ext cx="2763756" cy="476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5" idx="2"/>
          </p:cNvCxnSpPr>
          <p:nvPr/>
        </p:nvCxnSpPr>
        <p:spPr>
          <a:xfrm flipV="1">
            <a:off x="5931061" y="3252997"/>
            <a:ext cx="2763756" cy="162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790270" y="2926012"/>
                <a:ext cx="59259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fr-FR" i="1" dirty="0" err="1" smtClean="0">
                              <a:latin typeface="Cambria Math"/>
                            </a:rPr>
                            <m:t>𝑎</m:t>
                          </m:r>
                          <m:r>
                            <a:rPr lang="fr-FR" b="0" i="1" dirty="0" err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dirty="0" err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70" y="2926012"/>
                <a:ext cx="592598" cy="381515"/>
              </a:xfrm>
              <a:prstGeom prst="rect">
                <a:avLst/>
              </a:prstGeom>
              <a:blipFill rotWithShape="1">
                <a:blip r:embed="rId5"/>
                <a:stretch>
                  <a:fillRect t="-20635" r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649991" y="2721740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991" y="2721740"/>
                <a:ext cx="38266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637214" y="3356224"/>
                <a:ext cx="378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14" y="3356224"/>
                <a:ext cx="37888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38125" y="2545794"/>
            <a:ext cx="511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Inhomogenious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term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 in the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driven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Schr</a:t>
            </a:r>
            <a:r>
              <a:rPr lang="en-US" dirty="0">
                <a:solidFill>
                  <a:schemeClr val="accent2"/>
                </a:solidFill>
                <a:latin typeface="Bradley Hand ITC" panose="03070402050302030203" pitchFamily="66" charset="0"/>
              </a:rPr>
              <a:t>ö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dinger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0099"/>
                </a:solidFill>
                <a:latin typeface="Bradley Hand ITC" panose="03070402050302030203" pitchFamily="66" charset="0"/>
              </a:rPr>
              <a:t>eq</a:t>
            </a:r>
            <a:r>
              <a:rPr lang="fr-FR" dirty="0" smtClean="0">
                <a:solidFill>
                  <a:srgbClr val="000099"/>
                </a:solidFill>
                <a:latin typeface="Bradley Hand ITC" panose="03070402050302030203" pitchFamily="66" charset="0"/>
              </a:rPr>
              <a:t>: </a:t>
            </a:r>
            <a:endParaRPr lang="en-US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9350" y="4043572"/>
                <a:ext cx="5212837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</m:e>
                          </m:nary>
                          <m:r>
                            <a:rPr lang="fr-FR" i="1">
                              <a:latin typeface="Cambria Math"/>
                            </a:rPr>
                            <m:t>𝑉</m:t>
                          </m:r>
                          <m:sPre>
                            <m:sPre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sPre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fr-FR" i="1" dirty="0" err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𝑏𝑠</m:t>
                          </m:r>
                        </m:sub>
                      </m:sSub>
                      <m:sSub>
                        <m:sSubPr>
                          <m:ctrlP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dirty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 dirty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 dirty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dirty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fr-FR" i="1" dirty="0" err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 dirty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 dirty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 dirty="0">
                                          <a:solidFill>
                                            <a:srgbClr val="000099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dirty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 dirty="0" err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i="1" dirty="0" err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fr-FR" b="0" i="1" baseline="30000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𝑖𝑛</m:t>
                      </m:r>
                      <m:r>
                        <a:rPr lang="fr-FR" i="1" dirty="0">
                          <a:solidFill>
                            <a:srgbClr val="000099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fr-FR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i="1" dirty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i="1" dirty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fr-FR" i="1" dirty="0">
                          <a:solidFill>
                            <a:srgbClr val="00009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0099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50" y="4043572"/>
                <a:ext cx="5212837" cy="9727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98564" y="4584352"/>
                <a:ext cx="8001000" cy="15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fr-FR" sz="1600" i="1" dirty="0">
                  <a:solidFill>
                    <a:srgbClr val="C00000"/>
                  </a:solidFill>
                  <a:latin typeface="Book Antiqua" pitchFamily="18" charset="0"/>
                </a:endParaRPr>
              </a:p>
              <a:p>
                <a:pPr marL="285750" indent="-285750">
                  <a:buFont typeface="Wingdings" pitchFamily="2" charset="2"/>
                  <a:buChar char="D"/>
                </a:pPr>
                <a:r>
                  <a:rPr lang="fr-FR" sz="1600" i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Long-range </a:t>
                </a:r>
                <a:r>
                  <a:rPr lang="fr-FR" sz="1600" i="1" dirty="0" err="1">
                    <a:solidFill>
                      <a:srgbClr val="C00000"/>
                    </a:solidFill>
                    <a:latin typeface="Book Antiqua" pitchFamily="18" charset="0"/>
                  </a:rPr>
                  <a:t>r</a:t>
                </a:r>
                <a:r>
                  <a:rPr lang="fr-FR" sz="1600" i="1" dirty="0" err="1" smtClean="0">
                    <a:solidFill>
                      <a:srgbClr val="C00000"/>
                    </a:solidFill>
                    <a:latin typeface="Book Antiqua" pitchFamily="18" charset="0"/>
                  </a:rPr>
                  <a:t>esidual</a:t>
                </a:r>
                <a:r>
                  <a:rPr lang="fr-FR" sz="1600" i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C00000"/>
                    </a:solidFill>
                    <a:latin typeface="Book Antiqua" pitchFamily="18" charset="0"/>
                  </a:rPr>
                  <a:t>terms</a:t>
                </a:r>
                <a:r>
                  <a:rPr lang="fr-FR" sz="1600" i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fr-FR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fr-FR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fr-FR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16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i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with n≥2 for problems including Coulomb</a:t>
                </a:r>
              </a:p>
              <a:p>
                <a:pPr marL="285750" indent="-285750">
                  <a:buFont typeface="Wingdings" pitchFamily="2" charset="2"/>
                  <a:buChar char="J"/>
                </a:pP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For the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problem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dominated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by short-range interactions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these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residual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terms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are not important! </a:t>
                </a:r>
                <a:r>
                  <a:rPr lang="fr-FR" sz="1600" i="1" dirty="0" err="1">
                    <a:solidFill>
                      <a:srgbClr val="008000"/>
                    </a:solidFill>
                    <a:latin typeface="Book Antiqua" pitchFamily="18" charset="0"/>
                  </a:rPr>
                  <a:t>C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learly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we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may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screen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this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r>
                  <a:rPr lang="fr-FR" sz="1600" i="1" dirty="0" err="1" smtClean="0">
                    <a:solidFill>
                      <a:srgbClr val="008000"/>
                    </a:solidFill>
                    <a:latin typeface="Book Antiqua" pitchFamily="18" charset="0"/>
                  </a:rPr>
                  <a:t>term</a:t>
                </a:r>
                <a:r>
                  <a:rPr lang="fr-FR" sz="1600" i="1" dirty="0">
                    <a:solidFill>
                      <a:srgbClr val="008000"/>
                    </a:solidFill>
                    <a:latin typeface="Book Antiqua" pitchFamily="18" charset="0"/>
                  </a:rPr>
                  <a:t>!</a:t>
                </a:r>
                <a:r>
                  <a:rPr lang="fr-FR" sz="1600" i="1" dirty="0" smtClean="0">
                    <a:solidFill>
                      <a:srgbClr val="008000"/>
                    </a:solidFill>
                    <a:latin typeface="Book Antiqua" pitchFamily="18" charset="0"/>
                  </a:rPr>
                  <a:t> </a:t>
                </a:r>
                <a:endParaRPr lang="en-US" sz="1600" i="1" dirty="0">
                  <a:solidFill>
                    <a:srgbClr val="008000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64" y="4584352"/>
                <a:ext cx="8001000" cy="1503425"/>
              </a:xfrm>
              <a:prstGeom prst="rect">
                <a:avLst/>
              </a:prstGeom>
              <a:blipFill rotWithShape="1">
                <a:blip r:embed="rId9"/>
                <a:stretch>
                  <a:fillRect l="-228" b="-4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05468" y="4339165"/>
                <a:ext cx="11368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fr-FR" b="0" i="1" baseline="-25000" smtClean="0">
                          <a:solidFill>
                            <a:srgbClr val="C00000"/>
                          </a:solidFill>
                          <a:latin typeface="Cambria Math"/>
                        </a:rPr>
                        <m:t>𝑐𝑢𝑡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68" y="4339165"/>
                <a:ext cx="1136850" cy="381515"/>
              </a:xfrm>
              <a:prstGeom prst="rect">
                <a:avLst/>
              </a:prstGeom>
              <a:blipFill rotWithShape="1">
                <a:blip r:embed="rId10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23411"/>
              </p:ext>
            </p:extLst>
          </p:nvPr>
        </p:nvGraphicFramePr>
        <p:xfrm>
          <a:off x="6790270" y="3481597"/>
          <a:ext cx="2546341" cy="1769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4" name="Graph" r:id="rId11" imgW="4175640" imgH="2901600" progId="Origin50.Graph">
                  <p:embed/>
                </p:oleObj>
              </mc:Choice>
              <mc:Fallback>
                <p:oleObj name="Graph" r:id="rId11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90270" y="3481597"/>
                        <a:ext cx="2546341" cy="1769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7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600" y="1582853"/>
            <a:ext cx="8046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Solution </a:t>
            </a:r>
            <a:r>
              <a:rPr lang="fr-F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of the 5-body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Faddeev-Yakubovski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equations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for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nuclear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systems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Application of the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complex-scaling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method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to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solve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scattering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problems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in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Coulombic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3-body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systems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ln/>
        </p:spPr>
        <p:txBody>
          <a:bodyPr/>
          <a:lstStyle/>
          <a:p>
            <a:pPr>
              <a:defRPr/>
            </a:pPr>
            <a:fld id="{0F04B782-1991-47EA-B43E-A47C0B642EA5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4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40D0A7F-F4F8-4E5F-8BC9-F473422BB847}" type="slidenum">
              <a:rPr lang="en-US" altLang="zh-CN" sz="1400"/>
              <a:pPr algn="r">
                <a:defRPr/>
              </a:pPr>
              <a:t>20</a:t>
            </a:fld>
            <a:endParaRPr lang="en-US" altLang="zh-CN" sz="140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4706846" y="4585"/>
            <a:ext cx="39693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Review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of the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*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18"/>
              <p:cNvSpPr txBox="1">
                <a:spLocks noChangeArrowheads="1"/>
              </p:cNvSpPr>
              <p:nvPr/>
            </p:nvSpPr>
            <p:spPr bwMode="auto">
              <a:xfrm>
                <a:off x="206829" y="766764"/>
                <a:ext cx="8382000" cy="5474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Book Antiqua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 Complex scaling method is very functional, adaptable to almost any </a:t>
                </a:r>
                <a:r>
                  <a:rPr lang="en-US" sz="1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b.s.</a:t>
                </a:r>
                <a:r>
                  <a:rPr lang="en-US" sz="1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 technique. Already successfully applied using: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Spline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basis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Laguerre, HO,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Gaussian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,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correlated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Gaussian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,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Sturmian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basis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functions</a:t>
                </a:r>
                <a:endParaRPr lang="fr-FR" sz="1400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Lagrange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mesh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method</a:t>
                </a:r>
                <a:endParaRPr lang="fr-FR" sz="1400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r>
                  <a:rPr lang="fr-FR" sz="1400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T. </a:t>
                </a:r>
                <a:r>
                  <a:rPr lang="en-US" sz="1200" dirty="0" err="1">
                    <a:latin typeface="Bradley Hand ITC" panose="03070402050302030203" pitchFamily="66" charset="0"/>
                  </a:rPr>
                  <a:t>Myo</a:t>
                </a:r>
                <a:r>
                  <a:rPr lang="en-US" sz="1200" dirty="0">
                    <a:latin typeface="Bradley Hand ITC" panose="03070402050302030203" pitchFamily="66" charset="0"/>
                  </a:rPr>
                  <a:t>, 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Y. </a:t>
                </a:r>
                <a:r>
                  <a:rPr lang="en-US" sz="1200" dirty="0">
                    <a:latin typeface="Bradley Hand ITC" panose="03070402050302030203" pitchFamily="66" charset="0"/>
                  </a:rPr>
                  <a:t>Kikuchi, and 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K. </a:t>
                </a:r>
                <a:r>
                  <a:rPr lang="en-US" sz="1200" dirty="0" err="1" smtClean="0">
                    <a:latin typeface="Bradley Hand ITC" panose="03070402050302030203" pitchFamily="66" charset="0"/>
                  </a:rPr>
                  <a:t>Katō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, Phys</a:t>
                </a:r>
                <a:r>
                  <a:rPr lang="en-US" sz="1200" dirty="0">
                    <a:latin typeface="Bradley Hand ITC" panose="03070402050302030203" pitchFamily="66" charset="0"/>
                  </a:rPr>
                  <a:t>. Rev. C 85, 034338 (2012) , Attila </a:t>
                </a:r>
                <a:r>
                  <a:rPr lang="en-US" sz="1200" dirty="0" err="1" smtClean="0">
                    <a:latin typeface="Bradley Hand ITC" panose="03070402050302030203" pitchFamily="66" charset="0"/>
                  </a:rPr>
                  <a:t>Csótó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, Phys</a:t>
                </a:r>
                <a:r>
                  <a:rPr lang="en-US" sz="1200" dirty="0">
                    <a:latin typeface="Bradley Hand ITC" panose="03070402050302030203" pitchFamily="66" charset="0"/>
                  </a:rPr>
                  <a:t>. Rev. C 49, 2244 (1994), B. </a:t>
                </a:r>
                <a:r>
                  <a:rPr lang="en-US" sz="1200" dirty="0" err="1">
                    <a:latin typeface="Bradley Hand ITC" panose="03070402050302030203" pitchFamily="66" charset="0"/>
                  </a:rPr>
                  <a:t>Gyarmati</a:t>
                </a:r>
                <a:r>
                  <a:rPr lang="en-US" sz="1200" dirty="0">
                    <a:latin typeface="Bradley Hand ITC" panose="03070402050302030203" pitchFamily="66" charset="0"/>
                  </a:rPr>
                  <a:t> and A. T. </a:t>
                </a:r>
                <a:r>
                  <a:rPr lang="en-US" sz="1200" dirty="0" err="1" smtClean="0">
                    <a:latin typeface="Bradley Hand ITC" panose="03070402050302030203" pitchFamily="66" charset="0"/>
                  </a:rPr>
                  <a:t>Kruppa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, Phys</a:t>
                </a:r>
                <a:r>
                  <a:rPr lang="en-US" sz="1200" dirty="0">
                    <a:latin typeface="Bradley Hand ITC" panose="03070402050302030203" pitchFamily="66" charset="0"/>
                  </a:rPr>
                  <a:t>. Rev. C 34, 95 (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1986)</a:t>
                </a:r>
              </a:p>
              <a:p>
                <a:endParaRPr lang="fr-FR" sz="1400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 </a:t>
                </a:r>
                <a:r>
                  <a:rPr lang="en-US" sz="1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External probes</a:t>
                </a:r>
                <a:endParaRPr lang="en-US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2-body, 3-body,4-body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systems</a:t>
                </a:r>
                <a:r>
                  <a:rPr lang="fr-FR" sz="1400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,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including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repulsive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Coulomb</a:t>
                </a:r>
              </a:p>
              <a:p>
                <a:r>
                  <a:rPr lang="en-US" sz="1200" dirty="0">
                    <a:latin typeface="Bradley Hand ITC" panose="03070402050302030203" pitchFamily="66" charset="0"/>
                  </a:rPr>
                  <a:t>T.M, K. Kato, S. Aoyama 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and </a:t>
                </a:r>
                <a:r>
                  <a:rPr lang="en-US" sz="1200" dirty="0">
                    <a:latin typeface="Bradley Hand ITC" panose="03070402050302030203" pitchFamily="66" charset="0"/>
                  </a:rPr>
                  <a:t>K. Ikeda 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PRC63(2001)054313, </a:t>
                </a:r>
                <a:r>
                  <a:rPr lang="pl-PL" sz="1200" dirty="0">
                    <a:latin typeface="Bradley Hand ITC" panose="03070402050302030203" pitchFamily="66" charset="0"/>
                  </a:rPr>
                  <a:t>T.Myo, K. Kato, H. Toki, K. Ikeda, PRC76(2007) 024305 </a:t>
                </a:r>
                <a:endParaRPr lang="en-US" sz="1200" dirty="0">
                  <a:latin typeface="Bradley Hand ITC" panose="03070402050302030203" pitchFamily="66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endParaRPr lang="en-US" sz="1600" b="1" dirty="0" smtClean="0">
                  <a:solidFill>
                    <a:srgbClr val="002060"/>
                  </a:solidFill>
                  <a:latin typeface="Book Antiqua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 </a:t>
                </a:r>
                <a:r>
                  <a:rPr lang="fr-F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Collisions, </a:t>
                </a:r>
                <a:r>
                  <a:rPr lang="fr-FR" sz="16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demonstrated</a:t>
                </a:r>
                <a:r>
                  <a:rPr lang="fr-F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 to </a:t>
                </a:r>
                <a:r>
                  <a:rPr lang="fr-FR" sz="16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work</a:t>
                </a:r>
                <a:r>
                  <a:rPr lang="fr-F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 for: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2-body collisions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including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Coulomb interaction, Optical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potentials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1400" i="1" dirty="0" err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400" i="1" dirty="0" err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fr-FR" sz="1400" i="1" dirty="0" err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potentials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with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fr-FR" sz="1400" i="1" dirty="0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4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3-body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scattering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including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the break-up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3-body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scattering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with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Optical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potential</a:t>
                </a:r>
                <a:endParaRPr lang="fr-FR" sz="1400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3-body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scattering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for the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systems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,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where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two-particles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(clusters) are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charged</a:t>
                </a:r>
                <a:endParaRPr lang="fr-FR" sz="1400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3-body break-up amplitude for n-d &amp; p-d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scattering</a:t>
                </a:r>
                <a:endParaRPr lang="fr-FR" sz="1400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4-body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scattering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in 4N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systems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, </a:t>
                </a:r>
                <a:r>
                  <a:rPr lang="fr-FR" sz="1400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including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Coulomb</a:t>
                </a:r>
              </a:p>
              <a:p>
                <a:r>
                  <a:rPr lang="fr-FR" sz="1400" dirty="0">
                    <a:solidFill>
                      <a:srgbClr val="008000"/>
                    </a:solidFill>
                    <a:latin typeface="Book Antiqua" pitchFamily="18" charset="0"/>
                  </a:rPr>
                  <a:t>	</a:t>
                </a:r>
                <a:r>
                  <a:rPr lang="fr-FR" sz="1400" dirty="0" smtClean="0">
                    <a:solidFill>
                      <a:srgbClr val="008000"/>
                    </a:solidFill>
                    <a:latin typeface="Book Antiqua" pitchFamily="18" charset="0"/>
                  </a:rPr>
                  <a:t>…</a:t>
                </a:r>
              </a:p>
              <a:p>
                <a:r>
                  <a:rPr lang="en-US" sz="1200" i="1" dirty="0">
                    <a:latin typeface="Bradley Hand ITC" panose="03070402050302030203" pitchFamily="66" charset="0"/>
                  </a:rPr>
                  <a:t>R.L. &amp; J. Carbonell, Phys. Rev. </a:t>
                </a:r>
                <a:r>
                  <a:rPr lang="en-US" sz="1200" b="1" i="1" dirty="0">
                    <a:latin typeface="Bradley Hand ITC" panose="03070402050302030203" pitchFamily="66" charset="0"/>
                  </a:rPr>
                  <a:t>C 84</a:t>
                </a:r>
                <a:r>
                  <a:rPr lang="en-US" sz="1200" i="1" dirty="0">
                    <a:latin typeface="Bradley Hand ITC" panose="03070402050302030203" pitchFamily="66" charset="0"/>
                  </a:rPr>
                  <a:t>,</a:t>
                </a:r>
                <a:r>
                  <a:rPr lang="en-US" sz="1200" b="1" i="1" dirty="0">
                    <a:latin typeface="Bradley Hand ITC" panose="03070402050302030203" pitchFamily="66" charset="0"/>
                  </a:rPr>
                  <a:t> </a:t>
                </a:r>
                <a:r>
                  <a:rPr lang="en-US" sz="1200" i="1" dirty="0">
                    <a:latin typeface="Bradley Hand ITC" panose="03070402050302030203" pitchFamily="66" charset="0"/>
                  </a:rPr>
                  <a:t>034002  (2011</a:t>
                </a:r>
                <a:r>
                  <a:rPr lang="en-US" sz="1200" i="1" dirty="0" smtClean="0">
                    <a:latin typeface="Bradley Hand ITC" panose="03070402050302030203" pitchFamily="66" charset="0"/>
                  </a:rPr>
                  <a:t>);  A. Deltuva, R.L., A.C. Fonseca, </a:t>
                </a:r>
                <a:r>
                  <a:rPr lang="en-GB" sz="1200" dirty="0" smtClean="0">
                    <a:latin typeface="Bradley Hand ITC" panose="03070402050302030203" pitchFamily="66" charset="0"/>
                  </a:rPr>
                  <a:t>“Clusters </a:t>
                </a:r>
                <a:r>
                  <a:rPr lang="en-GB" sz="1200" dirty="0">
                    <a:latin typeface="Bradley Hand ITC" panose="03070402050302030203" pitchFamily="66" charset="0"/>
                  </a:rPr>
                  <a:t>in Nuclei Vol.3 –</a:t>
                </a:r>
                <a:r>
                  <a:rPr lang="en-GB" sz="1200" b="1" dirty="0">
                    <a:latin typeface="Bradley Hand ITC" panose="03070402050302030203" pitchFamily="66" charset="0"/>
                  </a:rPr>
                  <a:t>LNP </a:t>
                </a:r>
                <a:r>
                  <a:rPr lang="en-GB" sz="1200" b="1" dirty="0" smtClean="0">
                    <a:latin typeface="Bradley Hand ITC" panose="03070402050302030203" pitchFamily="66" charset="0"/>
                  </a:rPr>
                  <a:t>875</a:t>
                </a:r>
                <a:r>
                  <a:rPr lang="en-GB" sz="1200" dirty="0" smtClean="0">
                    <a:latin typeface="Bradley Hand ITC" panose="03070402050302030203" pitchFamily="66" charset="0"/>
                  </a:rPr>
                  <a:t>, 1 </a:t>
                </a:r>
                <a:r>
                  <a:rPr lang="en-GB" sz="1200" dirty="0">
                    <a:latin typeface="Bradley Hand ITC" panose="03070402050302030203" pitchFamily="66" charset="0"/>
                  </a:rPr>
                  <a:t>(2013</a:t>
                </a:r>
                <a:r>
                  <a:rPr lang="en-GB" sz="1200" dirty="0" smtClean="0">
                    <a:latin typeface="Bradley Hand ITC" panose="03070402050302030203" pitchFamily="66" charset="0"/>
                  </a:rPr>
                  <a:t>)</a:t>
                </a:r>
                <a:r>
                  <a:rPr lang="en-US" sz="1200" i="1" dirty="0" smtClean="0">
                    <a:latin typeface="Bradley Hand ITC" panose="03070402050302030203" pitchFamily="66" charset="0"/>
                  </a:rPr>
                  <a:t>; </a:t>
                </a:r>
                <a:r>
                  <a:rPr lang="en-GB" altLang="ja-JP" sz="1200" i="1" dirty="0" smtClean="0">
                    <a:latin typeface="Bradley Hand ITC" panose="03070402050302030203" pitchFamily="66" charset="0"/>
                  </a:rPr>
                  <a:t>A</a:t>
                </a:r>
                <a:r>
                  <a:rPr lang="en-GB" altLang="ja-JP" sz="1200" i="1" dirty="0">
                    <a:latin typeface="Bradley Hand ITC" panose="03070402050302030203" pitchFamily="66" charset="0"/>
                  </a:rPr>
                  <a:t>. Deltuva, R.L. et al.,</a:t>
                </a:r>
                <a:r>
                  <a:rPr lang="fr-FR" sz="1200" i="1" dirty="0">
                    <a:latin typeface="Bradley Hand ITC" panose="03070402050302030203" pitchFamily="66" charset="0"/>
                  </a:rPr>
                  <a:t>PPNP </a:t>
                </a:r>
                <a:r>
                  <a:rPr lang="fr-FR" sz="1200" b="1" i="1" dirty="0">
                    <a:latin typeface="Bradley Hand ITC" panose="03070402050302030203" pitchFamily="66" charset="0"/>
                  </a:rPr>
                  <a:t>74</a:t>
                </a:r>
                <a:r>
                  <a:rPr lang="fr-FR" sz="1200" i="1" dirty="0">
                    <a:latin typeface="Bradley Hand ITC" panose="03070402050302030203" pitchFamily="66" charset="0"/>
                  </a:rPr>
                  <a:t> (2014</a:t>
                </a:r>
                <a:r>
                  <a:rPr lang="en-GB" sz="1200" i="1" dirty="0" smtClean="0">
                    <a:latin typeface="Bradley Hand ITC" panose="03070402050302030203" pitchFamily="66" charset="0"/>
                  </a:rPr>
                  <a:t>)</a:t>
                </a:r>
                <a:r>
                  <a:rPr lang="fr-FR" altLang="ja-JP" sz="1200" i="1" dirty="0" smtClean="0">
                    <a:latin typeface="Bradley Hand ITC" panose="03070402050302030203" pitchFamily="66" charset="0"/>
                  </a:rPr>
                  <a:t> ; R.L., </a:t>
                </a:r>
                <a:r>
                  <a:rPr lang="en-US" sz="1200" i="1" dirty="0">
                    <a:latin typeface="Bradley Hand ITC" panose="03070402050302030203" pitchFamily="66" charset="0"/>
                  </a:rPr>
                  <a:t>Phys. Rev. </a:t>
                </a:r>
                <a:r>
                  <a:rPr lang="en-US" sz="1200" b="1" i="1" dirty="0">
                    <a:latin typeface="Bradley Hand ITC" panose="03070402050302030203" pitchFamily="66" charset="0"/>
                  </a:rPr>
                  <a:t>C </a:t>
                </a:r>
                <a:r>
                  <a:rPr lang="en-US" sz="1200" b="1" i="1" dirty="0" smtClean="0">
                    <a:latin typeface="Bradley Hand ITC" panose="03070402050302030203" pitchFamily="66" charset="0"/>
                  </a:rPr>
                  <a:t>91</a:t>
                </a:r>
                <a:r>
                  <a:rPr lang="en-US" sz="1200" i="1" dirty="0" smtClean="0">
                    <a:latin typeface="Bradley Hand ITC" panose="03070402050302030203" pitchFamily="66" charset="0"/>
                  </a:rPr>
                  <a:t>,</a:t>
                </a:r>
                <a:r>
                  <a:rPr lang="en-US" sz="1200" b="1" i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en-US" sz="1200" dirty="0">
                    <a:latin typeface="Bradley Hand ITC" panose="03070402050302030203" pitchFamily="66" charset="0"/>
                  </a:rPr>
                  <a:t>041001(R) (2015</a:t>
                </a:r>
                <a:r>
                  <a:rPr lang="en-US" sz="1200" dirty="0" smtClean="0">
                    <a:latin typeface="Bradley Hand ITC" panose="03070402050302030203" pitchFamily="66" charset="0"/>
                  </a:rPr>
                  <a:t>),..</a:t>
                </a:r>
                <a:endParaRPr lang="en-US" sz="1200" dirty="0">
                  <a:latin typeface="Bradley Hand ITC" panose="03070402050302030203" pitchFamily="66" charset="0"/>
                </a:endParaRPr>
              </a:p>
              <a:p>
                <a:endParaRPr lang="en-US" sz="1400" dirty="0" smtClean="0">
                  <a:solidFill>
                    <a:schemeClr val="accent2"/>
                  </a:solidFill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8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829" y="766764"/>
                <a:ext cx="8382000" cy="5474832"/>
              </a:xfrm>
              <a:prstGeom prst="rect">
                <a:avLst/>
              </a:prstGeom>
              <a:blipFill rotWithShape="1">
                <a:blip r:embed="rId4"/>
                <a:stretch>
                  <a:fillRect l="-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2428467" y="0"/>
            <a:ext cx="6529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And at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extreme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Coulombic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systems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)??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1000" y="859472"/>
            <a:ext cx="6197530" cy="24929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atin typeface="Bradley Hand ITC" panose="03070402050302030203" pitchFamily="66" charset="0"/>
              </a:rPr>
              <a:t>What</a:t>
            </a:r>
            <a:r>
              <a:rPr lang="fr-FR" b="1" dirty="0" smtClean="0">
                <a:latin typeface="Bradley Hand ITC" panose="03070402050302030203" pitchFamily="66" charset="0"/>
              </a:rPr>
              <a:t> if all </a:t>
            </a:r>
            <a:r>
              <a:rPr lang="fr-FR" b="1" dirty="0" err="1" smtClean="0">
                <a:latin typeface="Bradley Hand ITC" panose="03070402050302030203" pitchFamily="66" charset="0"/>
              </a:rPr>
              <a:t>particles</a:t>
            </a:r>
            <a:r>
              <a:rPr lang="fr-FR" b="1" dirty="0" smtClean="0">
                <a:latin typeface="Bradley Hand ITC" panose="03070402050302030203" pitchFamily="66" charset="0"/>
              </a:rPr>
              <a:t> are </a:t>
            </a:r>
            <a:r>
              <a:rPr lang="fr-FR" b="1" dirty="0" err="1" smtClean="0">
                <a:latin typeface="Bradley Hand ITC" panose="03070402050302030203" pitchFamily="66" charset="0"/>
              </a:rPr>
              <a:t>charged</a:t>
            </a:r>
            <a:r>
              <a:rPr lang="fr-FR" b="1" dirty="0" smtClean="0">
                <a:latin typeface="Bradley Hand ITC" panose="03070402050302030203" pitchFamily="66" charset="0"/>
              </a:rPr>
              <a:t>, </a:t>
            </a:r>
            <a:r>
              <a:rPr lang="fr-FR" b="1" dirty="0" err="1" smtClean="0">
                <a:latin typeface="Bradley Hand ITC" panose="03070402050302030203" pitchFamily="66" charset="0"/>
              </a:rPr>
              <a:t>purely</a:t>
            </a:r>
            <a:r>
              <a:rPr lang="fr-FR" b="1" dirty="0" smtClean="0">
                <a:latin typeface="Bradley Hand ITC" panose="03070402050302030203" pitchFamily="66" charset="0"/>
              </a:rPr>
              <a:t> </a:t>
            </a:r>
            <a:r>
              <a:rPr lang="fr-FR" b="1" dirty="0" err="1" smtClean="0">
                <a:latin typeface="Bradley Hand ITC" panose="03070402050302030203" pitchFamily="66" charset="0"/>
              </a:rPr>
              <a:t>Coulombic</a:t>
            </a:r>
            <a:r>
              <a:rPr lang="fr-FR" b="1" dirty="0" smtClean="0">
                <a:latin typeface="Bradley Hand ITC" panose="03070402050302030203" pitchFamily="66" charset="0"/>
              </a:rPr>
              <a:t> system?</a:t>
            </a:r>
          </a:p>
          <a:p>
            <a:endParaRPr lang="fr-FR" dirty="0"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>
                <a:latin typeface="Bradley Hand ITC" panose="03070402050302030203" pitchFamily="66" charset="0"/>
              </a:rPr>
              <a:t>Exterior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complex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scaling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method</a:t>
            </a:r>
            <a:endParaRPr lang="fr-FR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Bradley Hand ITC" panose="03070402050302030203" pitchFamily="66" charset="0"/>
              </a:rPr>
              <a:t>Workable</a:t>
            </a:r>
            <a:r>
              <a:rPr lang="fr-FR" dirty="0" smtClean="0">
                <a:latin typeface="Bradley Hand ITC" panose="03070402050302030203" pitchFamily="66" charset="0"/>
              </a:rPr>
              <a:t> for 3-body </a:t>
            </a:r>
            <a:r>
              <a:rPr lang="fr-FR" dirty="0" err="1" smtClean="0">
                <a:latin typeface="Bradley Hand ITC" panose="03070402050302030203" pitchFamily="66" charset="0"/>
              </a:rPr>
              <a:t>sytem</a:t>
            </a:r>
            <a:r>
              <a:rPr lang="fr-FR" dirty="0" smtClean="0">
                <a:latin typeface="Bradley Hand ITC" panose="03070402050302030203" pitchFamily="66" charset="0"/>
              </a:rPr>
              <a:t>, </a:t>
            </a:r>
            <a:r>
              <a:rPr lang="fr-FR" dirty="0" err="1" smtClean="0">
                <a:latin typeface="Bradley Hand ITC" panose="03070402050302030203" pitchFamily="66" charset="0"/>
              </a:rPr>
              <a:t>however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success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is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limited</a:t>
            </a:r>
            <a:endParaRPr lang="fr-FR" dirty="0">
              <a:latin typeface="Bradley Hand ITC" panose="03070402050302030203" pitchFamily="66" charset="0"/>
            </a:endParaRPr>
          </a:p>
          <a:p>
            <a:pPr lvl="1"/>
            <a:r>
              <a:rPr lang="fr-FR" sz="1200" dirty="0" smtClean="0">
                <a:latin typeface="Bradley Hand ITC" panose="03070402050302030203" pitchFamily="66" charset="0"/>
              </a:rPr>
              <a:t>M.V. Volkov et al.: </a:t>
            </a:r>
            <a:r>
              <a:rPr lang="en-US" sz="1200" dirty="0">
                <a:latin typeface="Bradley Hand ITC" panose="03070402050302030203" pitchFamily="66" charset="0"/>
              </a:rPr>
              <a:t>EPL, </a:t>
            </a:r>
            <a:r>
              <a:rPr lang="en-US" sz="1200" b="1" dirty="0">
                <a:latin typeface="Bradley Hand ITC" panose="03070402050302030203" pitchFamily="66" charset="0"/>
              </a:rPr>
              <a:t>110 </a:t>
            </a:r>
            <a:r>
              <a:rPr lang="en-US" sz="1200" dirty="0">
                <a:latin typeface="Bradley Hand ITC" panose="03070402050302030203" pitchFamily="66" charset="0"/>
              </a:rPr>
              <a:t>(2015) </a:t>
            </a:r>
            <a:r>
              <a:rPr lang="en-US" sz="1200" dirty="0" smtClean="0">
                <a:latin typeface="Bradley Hand ITC" panose="03070402050302030203" pitchFamily="66" charset="0"/>
              </a:rPr>
              <a:t>30006, C.W. McCurdy, </a:t>
            </a:r>
            <a:r>
              <a:rPr lang="en-US" sz="1200" dirty="0">
                <a:latin typeface="Bradley Hand ITC" panose="03070402050302030203" pitchFamily="66" charset="0"/>
              </a:rPr>
              <a:t>PRA </a:t>
            </a:r>
            <a:r>
              <a:rPr lang="en-US" sz="1200" b="1" dirty="0" smtClean="0">
                <a:latin typeface="Bradley Hand ITC" panose="03070402050302030203" pitchFamily="66" charset="0"/>
              </a:rPr>
              <a:t>63,</a:t>
            </a:r>
            <a:r>
              <a:rPr lang="en-US" sz="1200" dirty="0" smtClean="0">
                <a:latin typeface="Bradley Hand ITC" panose="03070402050302030203" pitchFamily="66" charset="0"/>
              </a:rPr>
              <a:t> </a:t>
            </a:r>
            <a:r>
              <a:rPr lang="en-US" sz="1200" dirty="0">
                <a:latin typeface="Bradley Hand ITC" panose="03070402050302030203" pitchFamily="66" charset="0"/>
              </a:rPr>
              <a:t>022711</a:t>
            </a:r>
            <a:endParaRPr lang="en-US" sz="1200" dirty="0" smtClean="0">
              <a:latin typeface="Bradley Hand ITC" panose="03070402050302030203" pitchFamily="66" charset="0"/>
            </a:endParaRPr>
          </a:p>
          <a:p>
            <a:pPr lvl="1"/>
            <a:endParaRPr lang="fr-FR" sz="1200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Bradley Hand ITC" panose="03070402050302030203" pitchFamily="66" charset="0"/>
              </a:rPr>
              <a:t>Difficult</a:t>
            </a:r>
            <a:r>
              <a:rPr lang="fr-FR" dirty="0" smtClean="0">
                <a:latin typeface="Bradley Hand ITC" panose="03070402050302030203" pitchFamily="66" charset="0"/>
              </a:rPr>
              <a:t>/impossible to </a:t>
            </a:r>
            <a:r>
              <a:rPr lang="fr-FR" dirty="0" err="1" smtClean="0">
                <a:latin typeface="Bradley Hand ITC" panose="03070402050302030203" pitchFamily="66" charset="0"/>
              </a:rPr>
              <a:t>extend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beyond</a:t>
            </a:r>
            <a:r>
              <a:rPr lang="fr-FR" dirty="0" smtClean="0">
                <a:latin typeface="Bradley Hand ITC" panose="03070402050302030203" pitchFamily="66" charset="0"/>
              </a:rPr>
              <a:t> n=3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Bradley Hand ITC" panose="03070402050302030203" pitchFamily="66" charset="0"/>
              </a:rPr>
              <a:t>In </a:t>
            </a:r>
            <a:r>
              <a:rPr lang="fr-FR" dirty="0" err="1" smtClean="0">
                <a:latin typeface="Bradley Hand ITC" panose="03070402050302030203" pitchFamily="66" charset="0"/>
              </a:rPr>
              <a:t>conflict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with</a:t>
            </a:r>
            <a:r>
              <a:rPr lang="fr-FR" dirty="0" smtClean="0">
                <a:latin typeface="Bradley Hand ITC" panose="03070402050302030203" pitchFamily="66" charset="0"/>
              </a:rPr>
              <a:t> PW </a:t>
            </a:r>
            <a:r>
              <a:rPr lang="fr-FR" dirty="0" err="1" smtClean="0">
                <a:latin typeface="Bradley Hand ITC" panose="03070402050302030203" pitchFamily="66" charset="0"/>
              </a:rPr>
              <a:t>decomposition</a:t>
            </a:r>
            <a:endParaRPr lang="fr-FR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6858000" y="26670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858000" y="1295400"/>
            <a:ext cx="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610600" y="275849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</a:t>
            </a:r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6858000" y="1295400"/>
            <a:ext cx="1524000" cy="1371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8052838" y="1637268"/>
            <a:ext cx="1088395" cy="102973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858000" y="2667000"/>
            <a:ext cx="119483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8991413">
            <a:off x="7052062" y="13805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Smooth</a:t>
            </a:r>
            <a:r>
              <a:rPr lang="fr-FR" dirty="0" smtClean="0">
                <a:solidFill>
                  <a:srgbClr val="C00000"/>
                </a:solidFill>
              </a:rPr>
              <a:t> 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 rot="18967138">
            <a:off x="7824209" y="17965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8000"/>
                </a:solidFill>
              </a:rPr>
              <a:t>Exterior</a:t>
            </a:r>
            <a:r>
              <a:rPr lang="fr-FR" dirty="0" smtClean="0">
                <a:solidFill>
                  <a:srgbClr val="008000"/>
                </a:solidFill>
              </a:rPr>
              <a:t> CS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2377452">
            <a:off x="6858000" y="2284671"/>
            <a:ext cx="597419" cy="32009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7429408" y="222103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q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9591" y="3493249"/>
            <a:ext cx="7275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Can </a:t>
            </a:r>
            <a:r>
              <a:rPr lang="fr-FR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we</a:t>
            </a:r>
            <a:r>
              <a:rPr lang="fr-FR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make</a:t>
            </a:r>
            <a:r>
              <a:rPr lang="fr-FR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smooth</a:t>
            </a:r>
            <a:r>
              <a:rPr lang="fr-FR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CS to </a:t>
            </a:r>
            <a:r>
              <a:rPr lang="fr-FR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work</a:t>
            </a:r>
            <a:r>
              <a:rPr lang="fr-FR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in </a:t>
            </a:r>
            <a:r>
              <a:rPr lang="fr-FR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Coulombic</a:t>
            </a:r>
            <a:r>
              <a:rPr lang="fr-FR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systems</a:t>
            </a:r>
            <a:r>
              <a:rPr lang="fr-FR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17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8" grpId="0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2446201" y="0"/>
            <a:ext cx="6529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And at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extreme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Coulombic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systems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)??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63796" y="2368466"/>
            <a:ext cx="180000" cy="1800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1325796" y="1796966"/>
            <a:ext cx="180000" cy="1800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430960" y="1085052"/>
            <a:ext cx="180000" cy="180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30862" y="1913290"/>
            <a:ext cx="608360" cy="5078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6" idx="5"/>
          </p:cNvCxnSpPr>
          <p:nvPr/>
        </p:nvCxnSpPr>
        <p:spPr>
          <a:xfrm flipH="1" flipV="1">
            <a:off x="584600" y="1238692"/>
            <a:ext cx="420540" cy="980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994254" y="2137633"/>
                <a:ext cx="565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54" y="2137633"/>
                <a:ext cx="56560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7333" r="-2688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2964" y="1372046"/>
                <a:ext cx="5443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fr-FR" sz="24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64" y="1372046"/>
                <a:ext cx="54435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7105" r="-2555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54507" y="7157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58045" y="26356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559858" y="18046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269830" y="2321867"/>
            <a:ext cx="180000" cy="1800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3031830" y="1750367"/>
            <a:ext cx="180000" cy="1800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2136994" y="1038453"/>
            <a:ext cx="180000" cy="180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>
            <a:stCxn id="42" idx="3"/>
            <a:endCxn id="43" idx="5"/>
          </p:cNvCxnSpPr>
          <p:nvPr/>
        </p:nvCxnSpPr>
        <p:spPr>
          <a:xfrm flipH="1" flipV="1">
            <a:off x="2290634" y="1192093"/>
            <a:ext cx="767556" cy="7119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2671766" y="1101229"/>
                <a:ext cx="572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66" y="1101229"/>
                <a:ext cx="572721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7333" r="-2659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087654" y="1588648"/>
                <a:ext cx="5443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54" y="1588648"/>
                <a:ext cx="54435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7333" r="-2555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ZoneTexte 47"/>
          <p:cNvSpPr txBox="1"/>
          <p:nvPr/>
        </p:nvSpPr>
        <p:spPr>
          <a:xfrm>
            <a:off x="2264079" y="2589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265892" y="1758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3844364" y="2183894"/>
            <a:ext cx="180000" cy="1800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4606364" y="1612394"/>
            <a:ext cx="180000" cy="1800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3711528" y="900480"/>
            <a:ext cx="180000" cy="180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3891528" y="1702394"/>
            <a:ext cx="728262" cy="263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52" idx="4"/>
          </p:cNvCxnSpPr>
          <p:nvPr/>
        </p:nvCxnSpPr>
        <p:spPr>
          <a:xfrm>
            <a:off x="3801528" y="1080480"/>
            <a:ext cx="145586" cy="112977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3422345" y="1382958"/>
                <a:ext cx="572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45" y="1382958"/>
                <a:ext cx="572721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7105" r="-2659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013532" y="1187474"/>
                <a:ext cx="5443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32" y="1187474"/>
                <a:ext cx="544352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7105" r="-2555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/>
          <p:cNvSpPr txBox="1"/>
          <p:nvPr/>
        </p:nvSpPr>
        <p:spPr>
          <a:xfrm>
            <a:off x="3838613" y="2451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359830" y="7809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995066" y="6443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63" name="Connecteur droit avec flèche 62"/>
          <p:cNvCxnSpPr>
            <a:endCxn id="41" idx="0"/>
          </p:cNvCxnSpPr>
          <p:nvPr/>
        </p:nvCxnSpPr>
        <p:spPr>
          <a:xfrm flipH="1">
            <a:off x="2359830" y="1548050"/>
            <a:ext cx="312906" cy="7738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4619790" y="708025"/>
            <a:ext cx="338121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 err="1" smtClean="0">
                <a:latin typeface="Book Antiqua" panose="02040602050305030304" pitchFamily="18" charset="0"/>
                <a:cs typeface="Times New Roman" pitchFamily="18" charset="0"/>
              </a:rPr>
              <a:t>Faddeev</a:t>
            </a:r>
            <a:r>
              <a:rPr lang="en-GB" altLang="en-US" sz="1900" b="1" dirty="0" smtClean="0">
                <a:latin typeface="Book Antiqua" panose="02040602050305030304" pitchFamily="18" charset="0"/>
                <a:cs typeface="Times New Roman" pitchFamily="18" charset="0"/>
              </a:rPr>
              <a:t> equation: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ZoneTexte 49155"/>
              <p:cNvSpPr txBox="1"/>
              <p:nvPr/>
            </p:nvSpPr>
            <p:spPr>
              <a:xfrm>
                <a:off x="5153332" y="1427634"/>
                <a:ext cx="261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156" name="ZoneTexte 49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32" y="1427634"/>
                <a:ext cx="2619755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2131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/>
              <p:cNvSpPr txBox="1"/>
              <p:nvPr/>
            </p:nvSpPr>
            <p:spPr>
              <a:xfrm>
                <a:off x="2516283" y="2820412"/>
                <a:ext cx="6656759" cy="4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ZoneText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83" y="2820412"/>
                <a:ext cx="6656759" cy="413831"/>
              </a:xfrm>
              <a:prstGeom prst="rect">
                <a:avLst/>
              </a:prstGeom>
              <a:blipFill rotWithShape="1">
                <a:blip r:embed="rId11"/>
                <a:stretch>
                  <a:fillRect t="-147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57" name="ZoneTexte 49156"/>
          <p:cNvSpPr txBox="1"/>
          <p:nvPr/>
        </p:nvSpPr>
        <p:spPr>
          <a:xfrm>
            <a:off x="5153332" y="1796966"/>
            <a:ext cx="399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for short range </a:t>
            </a:r>
            <a:r>
              <a:rPr lang="fr-FR" dirty="0" err="1" smtClean="0">
                <a:latin typeface="Bradley Hand ITC" panose="03070402050302030203" pitchFamily="66" charset="0"/>
              </a:rPr>
              <a:t>potentials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separate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assymptotes</a:t>
            </a:r>
            <a:r>
              <a:rPr lang="fr-FR" dirty="0" smtClean="0">
                <a:latin typeface="Bradley Hand ITC" panose="03070402050302030203" pitchFamily="66" charset="0"/>
              </a:rPr>
              <a:t> of the </a:t>
            </a:r>
            <a:r>
              <a:rPr lang="fr-FR" dirty="0" err="1" smtClean="0">
                <a:latin typeface="Bradley Hand ITC" panose="03070402050302030203" pitchFamily="66" charset="0"/>
              </a:rPr>
              <a:t>binary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scattering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channels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786364" y="3239437"/>
            <a:ext cx="399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does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not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workt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for Coulomb interaction</a:t>
            </a:r>
            <a:endParaRPr lang="en-US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5"/>
              <p:cNvSpPr>
                <a:spLocks noChangeArrowheads="1"/>
              </p:cNvSpPr>
              <p:nvPr/>
            </p:nvSpPr>
            <p:spPr bwMode="auto">
              <a:xfrm>
                <a:off x="313361" y="3733800"/>
                <a:ext cx="7840039" cy="1977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altLang="en-US" sz="1900" dirty="0" smtClean="0">
                    <a:latin typeface="Bradley Hand ITC" panose="03070402050302030203" pitchFamily="66" charset="0"/>
                    <a:cs typeface="Times New Roman" pitchFamily="18" charset="0"/>
                  </a:rPr>
                  <a:t>Generalized by </a:t>
                </a:r>
                <a:r>
                  <a:rPr lang="en-GB" altLang="en-US" sz="1900" b="1" dirty="0" err="1" smtClean="0">
                    <a:latin typeface="Book Antiqua" panose="02040602050305030304" pitchFamily="18" charset="0"/>
                    <a:cs typeface="Times New Roman" pitchFamily="18" charset="0"/>
                  </a:rPr>
                  <a:t>Merkuriev</a:t>
                </a:r>
                <a:r>
                  <a:rPr lang="en-GB" altLang="en-US" sz="1900" b="1" dirty="0" smtClean="0">
                    <a:latin typeface="Book Antiqua" panose="02040602050305030304" pitchFamily="18" charset="0"/>
                    <a:cs typeface="Times New Roman" pitchFamily="18" charset="0"/>
                  </a:rPr>
                  <a:t> :</a:t>
                </a:r>
              </a:p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US" sz="1200" i="1" dirty="0">
                    <a:latin typeface="Bradley Hand ITC" panose="03070402050302030203" pitchFamily="66" charset="0"/>
                  </a:rPr>
                  <a:t>S.P. </a:t>
                </a:r>
                <a:r>
                  <a:rPr lang="en-US" sz="1200" i="1" dirty="0" err="1">
                    <a:latin typeface="Bradley Hand ITC" panose="03070402050302030203" pitchFamily="66" charset="0"/>
                  </a:rPr>
                  <a:t>Merkuriev</a:t>
                </a:r>
                <a:r>
                  <a:rPr lang="en-US" sz="1200" i="1" dirty="0">
                    <a:latin typeface="Bradley Hand ITC" panose="03070402050302030203" pitchFamily="66" charset="0"/>
                  </a:rPr>
                  <a:t>: Ann. Phys. (N.Y.) 130 (1980) 395</a:t>
                </a:r>
                <a:endParaRPr lang="en-GB" altLang="en-US" sz="1200" b="1" dirty="0" smtClean="0">
                  <a:latin typeface="Book Antiqua" panose="02040602050305030304" pitchFamily="18" charset="0"/>
                  <a:cs typeface="Times New Roman" pitchFamily="18" charset="0"/>
                </a:endParaRPr>
              </a:p>
              <a:p>
                <a:pPr marL="800100" lvl="1" indent="-34290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Potential is split into two parts</a:t>
                </a: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fr-FR" altLang="en-US" sz="19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sz="19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altLang="en-US" sz="19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fr-FR" altLang="en-US" sz="19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fr-FR" altLang="en-US" sz="19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=</a:t>
                </a:r>
                <a:r>
                  <a:rPr lang="fr-FR" altLang="en-US" sz="1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b>
                    </m:sSub>
                    <m:r>
                      <a:rPr lang="fr-FR" altLang="en-US" sz="1900" b="0" i="1" baseline="3000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𝑙𝑜𝑛𝑔</m:t>
                    </m:r>
                    <m:d>
                      <m:dPr>
                        <m:ctrlP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fr-FR" altLang="en-US" sz="19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+</a:t>
                </a:r>
                <a:r>
                  <a:rPr lang="fr-FR" altLang="en-US" sz="19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b>
                    </m:sSub>
                    <m:r>
                      <a:rPr lang="fr-FR" altLang="en-US" sz="1900" b="0" i="1" baseline="3000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𝑠h𝑜𝑟𝑡</m:t>
                    </m:r>
                    <m:d>
                      <m:dPr>
                        <m:ctrlP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fr-FR" altLang="en-US" sz="19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altLang="en-US" sz="19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GB" altLang="en-US" sz="19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marL="800100" lvl="1" indent="-34290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Long range parts forms 3-body potential, which is added to H</a:t>
                </a:r>
                <a:r>
                  <a:rPr lang="en-GB" altLang="en-US" sz="1900" baseline="-250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0</a:t>
                </a:r>
                <a:endParaRPr lang="en-GB" altLang="en-US" sz="19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anose="03070402050302030203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361" y="3733800"/>
                <a:ext cx="7840039" cy="1977464"/>
              </a:xfrm>
              <a:prstGeom prst="rect">
                <a:avLst/>
              </a:prstGeom>
              <a:blipFill rotWithShape="1">
                <a:blip r:embed="rId12"/>
                <a:stretch>
                  <a:fillRect l="-699" t="-2469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1180666" y="5399315"/>
                <a:ext cx="7963334" cy="871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baseline="30000" smtClean="0">
                                  <a:latin typeface="Cambria Math"/>
                                  <a:ea typeface="Cambria Math"/>
                                </a:rPr>
                                <m:t>𝑙𝑜𝑛𝑔</m:t>
                              </m:r>
                            </m:e>
                          </m:nary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b="0" i="1" baseline="30000" smtClean="0">
                              <a:latin typeface="Cambria Math"/>
                              <a:ea typeface="Cambria Math"/>
                            </a:rPr>
                            <m:t>𝑠h𝑜𝑟𝑡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acc>
                            <m:accPr>
                              <m:chr m:val="̃"/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i="1" baseline="30000">
                              <a:latin typeface="Cambria Math"/>
                              <a:ea typeface="Cambria Math"/>
                            </a:rPr>
                            <m:t>𝑠h𝑜𝑟𝑡</m:t>
                          </m:r>
                        </m:e>
                        <m:sub/>
                      </m:sSub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66" y="5399315"/>
                <a:ext cx="7963334" cy="8711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786364" y="1007859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L.D. </a:t>
            </a:r>
            <a:r>
              <a:rPr lang="en-US" sz="1200" dirty="0" err="1">
                <a:latin typeface="Bradley Hand ITC" panose="03070402050302030203" pitchFamily="66" charset="0"/>
              </a:rPr>
              <a:t>Faddeev</a:t>
            </a:r>
            <a:r>
              <a:rPr lang="en-US" sz="1200" dirty="0">
                <a:latin typeface="Bradley Hand ITC" panose="03070402050302030203" pitchFamily="66" charset="0"/>
              </a:rPr>
              <a:t>: </a:t>
            </a:r>
            <a:r>
              <a:rPr lang="en-US" sz="1200" dirty="0" err="1">
                <a:latin typeface="Bradley Hand ITC" panose="03070402050302030203" pitchFamily="66" charset="0"/>
              </a:rPr>
              <a:t>Zh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Eksp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Teor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Fiz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b="1" dirty="0">
                <a:latin typeface="Bradley Hand ITC" panose="03070402050302030203" pitchFamily="66" charset="0"/>
              </a:rPr>
              <a:t>39</a:t>
            </a:r>
            <a:r>
              <a:rPr lang="en-US" sz="1200" dirty="0">
                <a:latin typeface="Bradley Hand ITC" panose="03070402050302030203" pitchFamily="66" charset="0"/>
              </a:rPr>
              <a:t>, (</a:t>
            </a:r>
            <a:r>
              <a:rPr lang="en-US" sz="1200" dirty="0" smtClean="0">
                <a:latin typeface="Bradley Hand ITC" panose="03070402050302030203" pitchFamily="66" charset="0"/>
              </a:rPr>
              <a:t>1960. </a:t>
            </a:r>
            <a:r>
              <a:rPr lang="en-US" sz="1200" dirty="0">
                <a:latin typeface="Bradley Hand ITC" panose="03070402050302030203" pitchFamily="66" charset="0"/>
              </a:rPr>
              <a:t>1459 </a:t>
            </a:r>
            <a:endParaRPr lang="en-US" sz="1200" dirty="0" smtClean="0">
              <a:latin typeface="Bradley Hand ITC" panose="03070402050302030203" pitchFamily="66" charset="0"/>
            </a:endParaRPr>
          </a:p>
          <a:p>
            <a:r>
              <a:rPr lang="en-US" sz="1200" dirty="0" smtClean="0">
                <a:latin typeface="Bradley Hand ITC" panose="03070402050302030203" pitchFamily="66" charset="0"/>
              </a:rPr>
              <a:t>[</a:t>
            </a:r>
            <a:r>
              <a:rPr lang="en-US" sz="1200" dirty="0" err="1">
                <a:latin typeface="Bradley Hand ITC" panose="03070402050302030203" pitchFamily="66" charset="0"/>
              </a:rPr>
              <a:t>Sov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smtClean="0">
                <a:latin typeface="Bradley Hand ITC" panose="03070402050302030203" pitchFamily="66" charset="0"/>
              </a:rPr>
              <a:t>Phys. JETP </a:t>
            </a:r>
            <a:r>
              <a:rPr lang="en-US" sz="1200" b="1" dirty="0">
                <a:latin typeface="Bradley Hand ITC" panose="03070402050302030203" pitchFamily="66" charset="0"/>
              </a:rPr>
              <a:t>12</a:t>
            </a:r>
            <a:r>
              <a:rPr lang="en-US" sz="1200" dirty="0">
                <a:latin typeface="Bradley Hand ITC" panose="03070402050302030203" pitchFamily="66" charset="0"/>
              </a:rPr>
              <a:t>, (1961) 1014</a:t>
            </a:r>
            <a:r>
              <a:rPr lang="en-US" sz="1200" dirty="0" smtClean="0">
                <a:latin typeface="Bradley Hand ITC" panose="03070402050302030203" pitchFamily="66" charset="0"/>
              </a:rPr>
              <a:t>.]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2446201" y="0"/>
            <a:ext cx="6529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And at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extreme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Coulombic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systems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)??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326305" y="648918"/>
                <a:ext cx="7963334" cy="871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baseline="30000" smtClean="0">
                                  <a:latin typeface="Cambria Math"/>
                                  <a:ea typeface="Cambria Math"/>
                                </a:rPr>
                                <m:t>𝑙𝑜𝑛𝑔</m:t>
                              </m:r>
                            </m:e>
                          </m:nary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b="0" i="1" baseline="30000" smtClean="0">
                              <a:latin typeface="Cambria Math"/>
                              <a:ea typeface="Cambria Math"/>
                            </a:rPr>
                            <m:t>𝑠h𝑜𝑟𝑡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acc>
                            <m:accPr>
                              <m:chr m:val="̃"/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i="1" baseline="30000">
                              <a:latin typeface="Cambria Math"/>
                              <a:ea typeface="Cambria Math"/>
                            </a:rPr>
                            <m:t>𝑠h𝑜𝑟𝑡</m:t>
                          </m:r>
                        </m:e>
                        <m:sub/>
                      </m:sSub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5" y="648918"/>
                <a:ext cx="7963334" cy="871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5"/>
              <p:cNvSpPr>
                <a:spLocks noChangeArrowheads="1"/>
              </p:cNvSpPr>
              <p:nvPr/>
            </p:nvSpPr>
            <p:spPr bwMode="auto">
              <a:xfrm>
                <a:off x="326305" y="1444689"/>
                <a:ext cx="7840039" cy="4789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altLang="en-US" sz="1900" dirty="0" smtClean="0">
                    <a:latin typeface="Bradley Hand ITC" panose="03070402050302030203" pitchFamily="66" charset="0"/>
                    <a:cs typeface="Times New Roman" pitchFamily="18" charset="0"/>
                  </a:rPr>
                  <a:t>Solution with smooth CS:</a:t>
                </a:r>
                <a:endParaRPr lang="en-GB" altLang="en-US" sz="1900" b="1" dirty="0" smtClean="0">
                  <a:latin typeface="Book Antiqua" panose="02040602050305030304" pitchFamily="18" charset="0"/>
                  <a:cs typeface="Times New Roman" pitchFamily="18" charset="0"/>
                </a:endParaRPr>
              </a:p>
              <a:p>
                <a:pPr marL="800100" lvl="1" indent="-34290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We separate </a:t>
                </a:r>
                <a:r>
                  <a:rPr lang="en-GB" altLang="en-US" sz="1900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incomming</a:t>
                </a:r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 wave</a:t>
                </a:r>
                <a:r>
                  <a:rPr lang="fr-FR" altLang="en-US" sz="19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en-US" sz="19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fr-FR" altLang="en-US" sz="19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altLang="en-US" sz="190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𝐹</m:t>
                            </m:r>
                            <m:r>
                              <a:rPr lang="fr-FR" altLang="en-US" sz="1900" b="0" i="1" baseline="-25000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e>
                          <m:sub/>
                          <m:sup>
                            <m:r>
                              <a:rPr lang="fr-FR" altLang="en-US" sz="19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𝑖𝑛</m:t>
                            </m:r>
                          </m:sup>
                        </m:sSubSup>
                        <m:d>
                          <m:d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altLang="en-US" sz="1900" i="1"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altLang="en-US" sz="1900" i="1"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  <m:r>
                                  <a:rPr lang="fr-FR" altLang="en-US" sz="1900" i="1" baseline="-25000"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𝛼</m:t>
                                </m:r>
                              </m:e>
                              <m:sub/>
                              <m:sup>
                                <m:r>
                                  <a:rPr lang="fr-FR" altLang="en-US" sz="1900" b="0" i="1" smtClean="0"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𝑠𝑐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 i="1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20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</m:sSub>
                      </m:e>
                      <m:sub/>
                    </m:sSub>
                  </m:oMath>
                </a14:m>
                <a:endParaRPr lang="en-GB" altLang="en-US" sz="1900" b="1" dirty="0">
                  <a:latin typeface="Book Antiqua" panose="02040602050305030304" pitchFamily="18" charset="0"/>
                  <a:cs typeface="Times New Roman" pitchFamily="18" charset="0"/>
                </a:endParaRP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    with</a:t>
                </a: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endParaRPr lang="en-GB" alt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altLang="en-US" sz="19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r>
                      <a:rPr lang="fr-FR" sz="2000" i="1" baseline="3000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GB" altLang="en-US" sz="19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 tries to approximate </a:t>
                </a:r>
                <a:r>
                  <a:rPr lang="en-GB" altLang="en-US" sz="19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assymptotics</a:t>
                </a:r>
                <a:r>
                  <a:rPr lang="en-GB" altLang="en-US" sz="19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 of</a:t>
                </a:r>
                <a:endParaRPr lang="en-GB" altLang="en-US" sz="19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endParaRPr lang="en-GB" alt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altLang="en-US" sz="19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adley Hand ITC" panose="03070402050302030203" pitchFamily="66" charset="0"/>
                    <a:cs typeface="Times New Roman" pitchFamily="18" charset="0"/>
                  </a:rPr>
                  <a:t>There remains one troubling term, before performing smooth CS:</a:t>
                </a: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endParaRPr lang="en-US" sz="2000" dirty="0"/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endParaRPr lang="en-GB" altLang="en-US" sz="19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anose="03070402050302030203" pitchFamily="66" charset="0"/>
                  <a:cs typeface="Times New Roman" pitchFamily="18" charset="0"/>
                </a:endParaRPr>
              </a:p>
              <a:p>
                <a:pPr lvl="1">
                  <a:spcBef>
                    <a:spcPct val="50000"/>
                  </a:spcBef>
                  <a:buClr>
                    <a:schemeClr val="tx1"/>
                  </a:buClr>
                </a:pPr>
                <a:endParaRPr lang="en-GB" altLang="en-US" sz="19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Bradley Hand ITC" panose="03070402050302030203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305" y="1444689"/>
                <a:ext cx="7840039" cy="4789196"/>
              </a:xfrm>
              <a:prstGeom prst="rect">
                <a:avLst/>
              </a:prstGeom>
              <a:blipFill rotWithShape="1">
                <a:blip r:embed="rId6"/>
                <a:stretch>
                  <a:fillRect l="-778" t="-5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6305" y="2929899"/>
                <a:ext cx="7150762" cy="378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fr-FR" i="1" baseline="3000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fr-FR" i="1" baseline="30000">
                                  <a:latin typeface="Cambria Math"/>
                                  <a:ea typeface="Cambria Math"/>
                                </a:rPr>
                                <m:t>𝑠h𝑜𝑟𝑡</m:t>
                              </m:r>
                            </m:e>
                          </m:d>
                        </m:e>
                        <m:sub/>
                      </m:sSub>
                      <m:sSubSup>
                        <m:sSubSupPr>
                          <m:ctrlPr>
                            <a:rPr lang="fr-FR" altLang="en-US" i="1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fr-FR" altLang="en-US" i="1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r>
                            <a:rPr lang="fr-FR" altLang="en-US" i="1" baseline="-2500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e>
                        <m:sub/>
                        <m:sup>
                          <m:r>
                            <a:rPr lang="fr-FR" altLang="en-US" i="1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5" y="2929899"/>
                <a:ext cx="7150762" cy="378245"/>
              </a:xfrm>
              <a:prstGeom prst="rect">
                <a:avLst/>
              </a:prstGeom>
              <a:blipFill rotWithShape="1">
                <a:blip r:embed="rId7"/>
                <a:stretch>
                  <a:fillRect t="-17742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10877" y="3330591"/>
                <a:ext cx="1315873" cy="871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F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/>
                            </a:rPr>
                            <m:t>𝑖</m:t>
                          </m:r>
                          <m:r>
                            <a:rPr lang="fr-FR" i="1">
                              <a:latin typeface="Cambria Math"/>
                            </a:rPr>
                            <m:t>=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 baseline="30000">
                              <a:latin typeface="Cambria Math"/>
                              <a:ea typeface="Cambria Math"/>
                            </a:rPr>
                            <m:t>𝑙𝑜𝑛𝑔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877" y="3330591"/>
                <a:ext cx="1315873" cy="8711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727335" y="4956072"/>
                <a:ext cx="3328925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i="1" baseline="3000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=1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i="1" baseline="30000">
                                  <a:latin typeface="Cambria Math"/>
                                  <a:ea typeface="Cambria Math"/>
                                </a:rPr>
                                <m:t>𝑙𝑜𝑛𝑔</m:t>
                              </m:r>
                            </m:e>
                          </m:nary>
                        </m:e>
                      </m:d>
                      <m:sSubSup>
                        <m:sSubSupPr>
                          <m:ctrlPr>
                            <a:rPr lang="fr-FR" altLang="en-US" i="1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fr-FR" altLang="en-US" i="1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𝐹</m:t>
                          </m:r>
                          <m:r>
                            <a:rPr lang="fr-FR" altLang="en-US" i="1" baseline="-2500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e>
                        <m:sub/>
                        <m:sup>
                          <m:r>
                            <a:rPr lang="fr-FR" altLang="en-US" i="1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35" y="4956072"/>
                <a:ext cx="3328925" cy="9727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38200" y="5251665"/>
                <a:ext cx="1022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fr-FR" b="0" i="1" baseline="-25000" smtClean="0">
                          <a:solidFill>
                            <a:srgbClr val="C00000"/>
                          </a:solidFill>
                          <a:latin typeface="Cambria Math"/>
                        </a:rPr>
                        <m:t>𝑐𝑢𝑡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fr-FR" b="0" i="1" baseline="-2500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1665"/>
                <a:ext cx="10228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771142"/>
              </p:ext>
            </p:extLst>
          </p:nvPr>
        </p:nvGraphicFramePr>
        <p:xfrm>
          <a:off x="6781800" y="4459282"/>
          <a:ext cx="2546350" cy="184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Graph" r:id="rId11" imgW="4175640" imgH="2901600" progId="Origin50.Graph">
                  <p:embed/>
                </p:oleObj>
              </mc:Choice>
              <mc:Fallback>
                <p:oleObj name="Graph" r:id="rId11" imgW="4175640" imgH="2901600" progId="Origin50.Graph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59282"/>
                        <a:ext cx="2546350" cy="1847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7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5638800" y="0"/>
            <a:ext cx="3369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Numerical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solution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ln/>
        </p:spPr>
        <p:txBody>
          <a:bodyPr/>
          <a:lstStyle/>
          <a:p>
            <a:pPr>
              <a:defRPr/>
            </a:pPr>
            <a:fld id="{E47935F3-E5EA-4F8E-98AA-A771453D2E91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2570" y="914400"/>
            <a:ext cx="960482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b="1" dirty="0">
                <a:latin typeface="Book Antiqua" pitchFamily="18" charset="0"/>
              </a:rPr>
              <a:t>Solution: </a:t>
            </a:r>
            <a:r>
              <a:rPr lang="en-US" sz="1900" b="1" dirty="0" smtClean="0">
                <a:latin typeface="Book Antiqua" pitchFamily="18" charset="0"/>
              </a:rPr>
              <a:t>FY equations=PW decomposition</a:t>
            </a:r>
          </a:p>
          <a:p>
            <a:r>
              <a:rPr lang="fr-FR" sz="1400" i="1" dirty="0" smtClean="0">
                <a:latin typeface="BernhardMod BT" pitchFamily="18" charset="0"/>
              </a:rPr>
              <a:t>                                         </a:t>
            </a:r>
            <a:r>
              <a:rPr lang="fr-FR" sz="1900" b="1" dirty="0" smtClean="0">
                <a:latin typeface="Book Antiqua" panose="02040602050305030304" pitchFamily="18" charset="0"/>
              </a:rPr>
              <a:t>+ Lagrange-</a:t>
            </a:r>
            <a:r>
              <a:rPr lang="fr-FR" sz="1900" b="1" dirty="0" err="1" smtClean="0">
                <a:latin typeface="Book Antiqua" panose="02040602050305030304" pitchFamily="18" charset="0"/>
              </a:rPr>
              <a:t>mesh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discretization</a:t>
            </a:r>
            <a:r>
              <a:rPr lang="fr-FR" sz="1900" b="1" dirty="0" smtClean="0">
                <a:latin typeface="Book Antiqua" panose="02040602050305030304" pitchFamily="18" charset="0"/>
              </a:rPr>
              <a:t> of the radial parts</a:t>
            </a:r>
          </a:p>
          <a:p>
            <a:r>
              <a:rPr lang="fr-FR" sz="1900" b="1" dirty="0" smtClean="0">
                <a:latin typeface="Book Antiqua" panose="02040602050305030304" pitchFamily="18" charset="0"/>
              </a:rPr>
              <a:t>		+</a:t>
            </a:r>
            <a:r>
              <a:rPr lang="fr-FR" sz="1900" b="1" dirty="0" err="1" smtClean="0">
                <a:latin typeface="Book Antiqua" panose="02040602050305030304" pitchFamily="18" charset="0"/>
              </a:rPr>
              <a:t>Iterative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methods</a:t>
            </a:r>
            <a:r>
              <a:rPr lang="fr-FR" sz="1900" b="1" dirty="0" smtClean="0">
                <a:latin typeface="Book Antiqua" panose="02040602050305030304" pitchFamily="18" charset="0"/>
              </a:rPr>
              <a:t> to </a:t>
            </a:r>
            <a:r>
              <a:rPr lang="fr-FR" sz="1900" b="1" dirty="0" err="1" smtClean="0">
                <a:latin typeface="Book Antiqua" panose="02040602050305030304" pitchFamily="18" charset="0"/>
              </a:rPr>
              <a:t>solve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linear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algebra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problem</a:t>
            </a:r>
            <a:endParaRPr lang="fr-FR" sz="1900" b="1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1400" i="1" dirty="0" smtClean="0">
                <a:latin typeface="BernhardMod BT" pitchFamily="18" charset="0"/>
              </a:rPr>
              <a:t>				D. </a:t>
            </a:r>
            <a:r>
              <a:rPr lang="en-US" sz="1400" i="1" dirty="0" err="1" smtClean="0">
                <a:latin typeface="BernhardMod BT" pitchFamily="18" charset="0"/>
              </a:rPr>
              <a:t>Baye</a:t>
            </a:r>
            <a:r>
              <a:rPr lang="en-US" sz="1400" i="1" dirty="0" smtClean="0">
                <a:latin typeface="BernhardMod BT" pitchFamily="18" charset="0"/>
              </a:rPr>
              <a:t>, </a:t>
            </a:r>
            <a:r>
              <a:rPr lang="en-US" sz="1400" i="1" dirty="0">
                <a:latin typeface="BernhardMod BT" pitchFamily="18" charset="0"/>
              </a:rPr>
              <a:t>Phys. </a:t>
            </a:r>
            <a:r>
              <a:rPr lang="en-US" sz="1400" i="1" dirty="0" smtClean="0">
                <a:latin typeface="BernhardMod BT" pitchFamily="18" charset="0"/>
              </a:rPr>
              <a:t>Stat. Sol. </a:t>
            </a:r>
            <a:r>
              <a:rPr lang="en-US" sz="1400" b="1" i="1" dirty="0" smtClean="0">
                <a:latin typeface="BernhardMod BT" pitchFamily="18" charset="0"/>
              </a:rPr>
              <a:t>B 243  </a:t>
            </a:r>
            <a:r>
              <a:rPr lang="en-US" sz="1400" i="1" dirty="0">
                <a:latin typeface="BernhardMod BT" pitchFamily="18" charset="0"/>
              </a:rPr>
              <a:t>(</a:t>
            </a:r>
            <a:r>
              <a:rPr lang="en-US" sz="1400" i="1" dirty="0" smtClean="0">
                <a:latin typeface="BernhardMod BT" pitchFamily="18" charset="0"/>
              </a:rPr>
              <a:t>2006)</a:t>
            </a:r>
            <a:r>
              <a:rPr lang="en-US" sz="1400" i="1" dirty="0">
                <a:latin typeface="BernhardMod BT" pitchFamily="18" charset="0"/>
              </a:rPr>
              <a:t> </a:t>
            </a:r>
            <a:r>
              <a:rPr lang="en-US" sz="1400" i="1" dirty="0" smtClean="0">
                <a:latin typeface="BernhardMod BT" pitchFamily="18" charset="0"/>
              </a:rPr>
              <a:t>1095 </a:t>
            </a:r>
          </a:p>
          <a:p>
            <a:pPr lvl="1"/>
            <a:r>
              <a:rPr lang="fr-FR" sz="1900" b="1" dirty="0" smtClean="0">
                <a:latin typeface="Book Antiqua" panose="02040602050305030304" pitchFamily="18" charset="0"/>
              </a:rPr>
              <a:t>		+</a:t>
            </a:r>
            <a:r>
              <a:rPr lang="fr-FR" sz="1900" b="1" dirty="0" err="1" smtClean="0">
                <a:latin typeface="Book Antiqua" panose="02040602050305030304" pitchFamily="18" charset="0"/>
              </a:rPr>
              <a:t>Khon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variational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principle</a:t>
            </a:r>
            <a:r>
              <a:rPr lang="fr-FR" sz="1900" b="1" dirty="0" smtClean="0">
                <a:latin typeface="Book Antiqua" panose="02040602050305030304" pitchFamily="18" charset="0"/>
              </a:rPr>
              <a:t> to </a:t>
            </a:r>
            <a:r>
              <a:rPr lang="fr-FR" sz="1900" b="1" dirty="0" err="1" smtClean="0">
                <a:latin typeface="Book Antiqua" panose="02040602050305030304" pitchFamily="18" charset="0"/>
              </a:rPr>
              <a:t>extract</a:t>
            </a:r>
            <a:r>
              <a:rPr lang="fr-FR" sz="1900" b="1" dirty="0" smtClean="0">
                <a:latin typeface="Book Antiqua" panose="02040602050305030304" pitchFamily="18" charset="0"/>
              </a:rPr>
              <a:t> </a:t>
            </a:r>
            <a:r>
              <a:rPr lang="fr-FR" sz="1900" b="1" dirty="0" err="1" smtClean="0">
                <a:latin typeface="Book Antiqua" panose="02040602050305030304" pitchFamily="18" charset="0"/>
              </a:rPr>
              <a:t>scattering</a:t>
            </a:r>
            <a:r>
              <a:rPr lang="fr-FR" sz="1900" b="1" dirty="0" smtClean="0">
                <a:latin typeface="Book Antiqua" panose="02040602050305030304" pitchFamily="18" charset="0"/>
              </a:rPr>
              <a:t> amplitudes</a:t>
            </a:r>
            <a:endParaRPr lang="fr-FR" sz="1900" b="1" dirty="0">
              <a:latin typeface="Book Antiqua" panose="02040602050305030304" pitchFamily="18" charset="0"/>
            </a:endParaRPr>
          </a:p>
          <a:p>
            <a:pPr lvl="1"/>
            <a:r>
              <a:rPr lang="fr-FR" sz="1400" i="1" dirty="0" smtClean="0">
                <a:latin typeface="BernhardMod BT"/>
              </a:rPr>
              <a:t>				C. Romero-</a:t>
            </a:r>
            <a:r>
              <a:rPr lang="fr-FR" sz="1400" i="1" dirty="0" err="1" smtClean="0">
                <a:latin typeface="BernhardMod BT"/>
              </a:rPr>
              <a:t>Redondo</a:t>
            </a:r>
            <a:r>
              <a:rPr lang="fr-FR" sz="1400" i="1" dirty="0" smtClean="0">
                <a:latin typeface="BernhardMod BT"/>
              </a:rPr>
              <a:t> et al., </a:t>
            </a:r>
            <a:r>
              <a:rPr lang="en-US" sz="1400" dirty="0">
                <a:latin typeface="BernhardMod BT"/>
              </a:rPr>
              <a:t>Phys. Rev</a:t>
            </a:r>
            <a:r>
              <a:rPr lang="en-US" sz="1400" b="1" dirty="0">
                <a:latin typeface="BernhardMod BT"/>
              </a:rPr>
              <a:t>. A 83</a:t>
            </a:r>
            <a:r>
              <a:rPr lang="en-US" sz="1400" dirty="0">
                <a:latin typeface="BernhardMod BT"/>
              </a:rPr>
              <a:t>, 022705 (2011) </a:t>
            </a:r>
            <a:endParaRPr lang="fr-FR" sz="1400" i="1" dirty="0" smtClean="0">
              <a:latin typeface="BernhardMod BT"/>
            </a:endParaRPr>
          </a:p>
        </p:txBody>
      </p:sp>
    </p:spTree>
    <p:extLst>
      <p:ext uri="{BB962C8B-B14F-4D97-AF65-F5344CB8AC3E}">
        <p14:creationId xmlns:p14="http://schemas.microsoft.com/office/powerpoint/2010/main" val="1473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6248400" y="63413"/>
            <a:ext cx="2549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e-Ps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63606"/>
              </p:ext>
            </p:extLst>
          </p:nvPr>
        </p:nvGraphicFramePr>
        <p:xfrm>
          <a:off x="-14514" y="1905000"/>
          <a:ext cx="5010768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0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514" y="1905000"/>
                        <a:ext cx="5010768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690221" y="1878825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Inelastic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e-Ps(1s) cross section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6800" y="1878825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lastic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e-Ps(1s) cross section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064634"/>
              </p:ext>
            </p:extLst>
          </p:nvPr>
        </p:nvGraphicFramePr>
        <p:xfrm>
          <a:off x="4495800" y="1860682"/>
          <a:ext cx="5012064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1" name="Graph" r:id="rId7" imgW="4176720" imgH="2901600" progId="Origin50.Graph">
                  <p:embed/>
                </p:oleObj>
              </mc:Choice>
              <mc:Fallback>
                <p:oleObj name="Graph" r:id="rId7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1860682"/>
                        <a:ext cx="5012064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877273"/>
              </p:ext>
            </p:extLst>
          </p:nvPr>
        </p:nvGraphicFramePr>
        <p:xfrm>
          <a:off x="4761237" y="1654632"/>
          <a:ext cx="5012064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6" name="Graph" r:id="rId5" imgW="4176720" imgH="2901600" progId="Origin50.Graph">
                  <p:embed/>
                </p:oleObj>
              </mc:Choice>
              <mc:Fallback>
                <p:oleObj name="Graph" r:id="rId5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1237" y="1654632"/>
                        <a:ext cx="5012064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95526"/>
              </p:ext>
            </p:extLst>
          </p:nvPr>
        </p:nvGraphicFramePr>
        <p:xfrm>
          <a:off x="-152400" y="1781629"/>
          <a:ext cx="5010768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7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52400" y="1781629"/>
                        <a:ext cx="5010768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6248400" y="63413"/>
            <a:ext cx="2549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e-H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90600" y="1799772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Elastic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e-H(1s) cross section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7043" y="1654632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Inelastic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e-H(1s) cross section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08094"/>
              </p:ext>
            </p:extLst>
          </p:nvPr>
        </p:nvGraphicFramePr>
        <p:xfrm>
          <a:off x="-196069" y="2353771"/>
          <a:ext cx="5012064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4" name="Graph" r:id="rId5" imgW="4176720" imgH="2901600" progId="Origin50.Graph">
                  <p:embed/>
                </p:oleObj>
              </mc:Choice>
              <mc:Fallback>
                <p:oleObj name="Graph" r:id="rId5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96069" y="2353771"/>
                        <a:ext cx="5012064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5410200" y="68769"/>
            <a:ext cx="3528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-H/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p-Ps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90599" y="2353771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+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-H(1s) cross section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91820" y="878112"/>
            <a:ext cx="162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</a:t>
            </a:r>
            <a:r>
              <a:rPr lang="fr-FR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+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-H(1s) 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 – Ps(1s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3871" y="878111"/>
            <a:ext cx="162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</a:t>
            </a:r>
            <a:r>
              <a:rPr lang="fr-FR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+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-H(1s) 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 – Ps(1s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349220" y="1355165"/>
            <a:ext cx="557647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48728"/>
              </p:ext>
            </p:extLst>
          </p:nvPr>
        </p:nvGraphicFramePr>
        <p:xfrm>
          <a:off x="4495800" y="2339257"/>
          <a:ext cx="5010768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5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2339257"/>
                        <a:ext cx="5010768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867400" y="2353771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 - PS(1s) cross section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172200" y="2723102"/>
            <a:ext cx="0" cy="25346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548483" y="2723099"/>
            <a:ext cx="0" cy="25346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5410200" y="68769"/>
            <a:ext cx="3528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-H/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p-Ps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70049" y="1093555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 – Ps(1s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3871" y="1093555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</a:t>
            </a:r>
            <a:r>
              <a:rPr lang="fr-FR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+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-H(1s)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349220" y="1355165"/>
            <a:ext cx="55764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904144"/>
              </p:ext>
            </p:extLst>
          </p:nvPr>
        </p:nvGraphicFramePr>
        <p:xfrm>
          <a:off x="1656243" y="1828800"/>
          <a:ext cx="5943600" cy="413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6243" y="1828800"/>
                        <a:ext cx="5943600" cy="413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DECEFE30-9EBC-4F1C-A03C-C27C0D26A177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A7D4EFE-8B71-4C0B-87E7-1428113D99BC}" type="slidenum">
              <a:rPr lang="en-US" altLang="zh-CN" sz="1400"/>
              <a:pPr algn="r">
                <a:defRPr/>
              </a:pPr>
              <a:t>29</a:t>
            </a:fld>
            <a:endParaRPr lang="en-US" altLang="zh-CN" sz="1400"/>
          </a:p>
        </p:txBody>
      </p:sp>
      <p:sp>
        <p:nvSpPr>
          <p:cNvPr id="77827" name="Text Box 16"/>
          <p:cNvSpPr txBox="1">
            <a:spLocks noChangeArrowheads="1"/>
          </p:cNvSpPr>
          <p:nvPr/>
        </p:nvSpPr>
        <p:spPr bwMode="auto">
          <a:xfrm>
            <a:off x="7100888" y="0"/>
            <a:ext cx="2043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>
                <a:solidFill>
                  <a:schemeClr val="bg1"/>
                </a:solidFill>
                <a:latin typeface="Book Antiqua" pitchFamily="18" charset="0"/>
              </a:rPr>
              <a:t>Conclusion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In a few last years several different methods have been developed enabling to solve one of the most challenging few-body problems, related with many-body breakup</a:t>
            </a:r>
            <a:endParaRPr lang="en-US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endParaRPr lang="en-US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In particular, complex-scaling method has been revived in nuclear physics. This method enables to solve few-body scattering </a:t>
            </a:r>
            <a:r>
              <a:rPr lang="en-US" sz="2000" dirty="0">
                <a:latin typeface="Book Antiqua" pitchFamily="18" charset="0"/>
              </a:rPr>
              <a:t>problem </a:t>
            </a:r>
            <a:r>
              <a:rPr lang="en-US" sz="2000" dirty="0" smtClean="0">
                <a:latin typeface="Book Antiqua" pitchFamily="18" charset="0"/>
              </a:rPr>
              <a:t>employing standard bound </a:t>
            </a:r>
            <a:r>
              <a:rPr lang="en-US" sz="2000" dirty="0">
                <a:latin typeface="Book Antiqua" pitchFamily="18" charset="0"/>
              </a:rPr>
              <a:t>state </a:t>
            </a:r>
            <a:r>
              <a:rPr lang="en-US" sz="2000" dirty="0" smtClean="0">
                <a:latin typeface="Book Antiqua" pitchFamily="18" charset="0"/>
              </a:rPr>
              <a:t>techniques (feasible </a:t>
            </a:r>
            <a:r>
              <a:rPr lang="en-US" sz="2000" dirty="0">
                <a:latin typeface="Book Antiqua" pitchFamily="18" charset="0"/>
              </a:rPr>
              <a:t>by </a:t>
            </a:r>
            <a:r>
              <a:rPr lang="en-US" sz="2000" dirty="0" smtClean="0">
                <a:latin typeface="Book Antiqua" pitchFamily="18" charset="0"/>
              </a:rPr>
              <a:t>almost any </a:t>
            </a:r>
            <a:r>
              <a:rPr lang="en-US" sz="2000" dirty="0" err="1">
                <a:latin typeface="Book Antiqua" pitchFamily="18" charset="0"/>
              </a:rPr>
              <a:t>config</a:t>
            </a:r>
            <a:r>
              <a:rPr lang="en-US" sz="2000" dirty="0">
                <a:latin typeface="Book Antiqua" pitchFamily="18" charset="0"/>
              </a:rPr>
              <a:t>. space bound state technique and </a:t>
            </a:r>
            <a:r>
              <a:rPr lang="en-US" sz="2000" dirty="0" smtClean="0">
                <a:latin typeface="Book Antiqua" pitchFamily="18" charset="0"/>
              </a:rPr>
              <a:t>requires </a:t>
            </a:r>
            <a:r>
              <a:rPr lang="en-US" sz="2000" dirty="0">
                <a:latin typeface="Book Antiqua" pitchFamily="18" charset="0"/>
              </a:rPr>
              <a:t>very limited </a:t>
            </a:r>
            <a:r>
              <a:rPr lang="en-US" sz="2000" dirty="0" smtClean="0">
                <a:latin typeface="Book Antiqua" pitchFamily="18" charset="0"/>
              </a:rPr>
              <a:t>effort to be implemented)</a:t>
            </a:r>
            <a:endParaRPr lang="en-US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endParaRPr lang="en-US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Book Antiqua" pitchFamily="18" charset="0"/>
              </a:rPr>
              <a:t> Simple extension of the formalism to many-body scattering case</a:t>
            </a:r>
          </a:p>
          <a:p>
            <a:pPr>
              <a:buFontTx/>
              <a:buChar char="•"/>
            </a:pPr>
            <a:endParaRPr lang="en-US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Very accurate </a:t>
            </a:r>
            <a:r>
              <a:rPr lang="en-US" sz="2000" dirty="0">
                <a:latin typeface="Book Antiqua" pitchFamily="18" charset="0"/>
              </a:rPr>
              <a:t>results are already obtained for 3-body and 4-body elastic and </a:t>
            </a:r>
            <a:r>
              <a:rPr lang="en-US" sz="2000" dirty="0" smtClean="0">
                <a:latin typeface="Book Antiqua" pitchFamily="18" charset="0"/>
              </a:rPr>
              <a:t>breakup scattering</a:t>
            </a:r>
          </a:p>
          <a:p>
            <a:pPr>
              <a:buFontTx/>
              <a:buChar char="•"/>
            </a:pPr>
            <a:endParaRPr lang="en-US" sz="2000" dirty="0" smtClean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fr-FR" sz="2000" dirty="0" smtClean="0">
                <a:latin typeface="Book Antiqua" pitchFamily="18" charset="0"/>
              </a:rPr>
              <a:t> Solution of the </a:t>
            </a:r>
            <a:r>
              <a:rPr lang="fr-FR" sz="2000" dirty="0" err="1" smtClean="0">
                <a:latin typeface="Book Antiqua" pitchFamily="18" charset="0"/>
              </a:rPr>
              <a:t>Coulombic</a:t>
            </a:r>
            <a:r>
              <a:rPr lang="fr-FR" sz="2000" dirty="0" smtClean="0">
                <a:latin typeface="Book Antiqua" pitchFamily="18" charset="0"/>
              </a:rPr>
              <a:t> </a:t>
            </a:r>
            <a:r>
              <a:rPr lang="fr-FR" sz="2000" dirty="0" err="1" smtClean="0">
                <a:latin typeface="Book Antiqua" pitchFamily="18" charset="0"/>
              </a:rPr>
              <a:t>problems</a:t>
            </a:r>
            <a:r>
              <a:rPr lang="fr-FR" sz="2000" dirty="0" smtClean="0">
                <a:latin typeface="Book Antiqua" pitchFamily="18" charset="0"/>
              </a:rPr>
              <a:t> </a:t>
            </a:r>
            <a:r>
              <a:rPr lang="fr-FR" sz="2000" dirty="0" err="1" smtClean="0">
                <a:latin typeface="Book Antiqua" pitchFamily="18" charset="0"/>
              </a:rPr>
              <a:t>is</a:t>
            </a:r>
            <a:r>
              <a:rPr lang="fr-FR" sz="2000" dirty="0" smtClean="0">
                <a:latin typeface="Book Antiqua" pitchFamily="18" charset="0"/>
              </a:rPr>
              <a:t> possible </a:t>
            </a:r>
            <a:endParaRPr lang="en-US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endParaRPr lang="en-US" sz="2000" dirty="0">
              <a:latin typeface="Book Antiqua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5736977"/>
            <a:ext cx="876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u="sng" dirty="0" err="1">
                <a:latin typeface="Comic Sans MS" pitchFamily="66" charset="0"/>
                <a:cs typeface="Arial" charset="0"/>
              </a:rPr>
              <a:t>Acknowledgements</a:t>
            </a:r>
            <a:r>
              <a:rPr lang="fr-FR" sz="1400" u="sng" dirty="0">
                <a:latin typeface="Comic Sans MS" pitchFamily="66" charset="0"/>
                <a:cs typeface="Arial" charset="0"/>
              </a:rPr>
              <a:t>:</a:t>
            </a:r>
            <a:r>
              <a:rPr lang="fr-FR" sz="1400" b="1" dirty="0">
                <a:latin typeface="Comic Sans MS" pitchFamily="66" charset="0"/>
                <a:cs typeface="Arial" charset="0"/>
              </a:rPr>
              <a:t> </a:t>
            </a:r>
            <a:r>
              <a:rPr lang="en-US" sz="1400" dirty="0">
                <a:latin typeface="Comic Sans MS" pitchFamily="66" charset="0"/>
                <a:cs typeface="Arial" charset="0"/>
              </a:rPr>
              <a:t>The numerical calculations have been performed at IDRIS (CNRS, France). We thank the staff members of the IDRIS computer center for their constant help.</a:t>
            </a:r>
            <a:endParaRPr lang="fr-FR" sz="140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5" name="Rectangle 82"/>
          <p:cNvSpPr>
            <a:spLocks noChangeArrowheads="1"/>
          </p:cNvSpPr>
          <p:nvPr/>
        </p:nvSpPr>
        <p:spPr bwMode="auto">
          <a:xfrm>
            <a:off x="203200" y="1146720"/>
            <a:ext cx="4038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In configuration space w</a:t>
            </a:r>
            <a:r>
              <a:rPr lang="en-GB" altLang="en-US" sz="1800" b="0" dirty="0" smtClean="0">
                <a:latin typeface="Bradley Hand ITC" panose="03070402050302030203" pitchFamily="66" charset="0"/>
                <a:cs typeface="Times New Roman" pitchFamily="18" charset="0"/>
              </a:rPr>
              <a:t>ave </a:t>
            </a:r>
            <a:r>
              <a:rPr lang="en-GB" altLang="en-US" sz="1800" b="0" dirty="0">
                <a:latin typeface="Bradley Hand ITC" panose="03070402050302030203" pitchFamily="66" charset="0"/>
                <a:cs typeface="Times New Roman" pitchFamily="18" charset="0"/>
              </a:rPr>
              <a:t>functions extend to </a:t>
            </a:r>
            <a:r>
              <a:rPr lang="en-GB" altLang="en-US" sz="1800" b="0" dirty="0" smtClean="0">
                <a:latin typeface="Bradley Hand ITC" panose="03070402050302030203" pitchFamily="66" charset="0"/>
                <a:cs typeface="Times New Roman" pitchFamily="18" charset="0"/>
              </a:rPr>
              <a:t>infinity</a:t>
            </a: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!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Increasingly complex asymptotic behaviour for A&gt;2 systems!!</a:t>
            </a:r>
            <a:endParaRPr lang="en-GB" altLang="en-US" b="0" dirty="0">
              <a:solidFill>
                <a:srgbClr val="FF0000"/>
              </a:solidFill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16" name="Oval 101"/>
          <p:cNvSpPr>
            <a:spLocks noChangeArrowheads="1"/>
          </p:cNvSpPr>
          <p:nvPr/>
        </p:nvSpPr>
        <p:spPr bwMode="auto">
          <a:xfrm>
            <a:off x="1225322" y="2971688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2"/>
          <p:cNvSpPr>
            <a:spLocks noChangeArrowheads="1"/>
          </p:cNvSpPr>
          <p:nvPr/>
        </p:nvSpPr>
        <p:spPr bwMode="auto">
          <a:xfrm>
            <a:off x="1072921" y="3124088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3"/>
          <p:cNvSpPr>
            <a:spLocks noChangeArrowheads="1"/>
          </p:cNvSpPr>
          <p:nvPr/>
        </p:nvSpPr>
        <p:spPr bwMode="auto">
          <a:xfrm>
            <a:off x="1080860" y="2895488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>
            <a:off x="1297553" y="3148694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05"/>
          <p:cNvSpPr>
            <a:spLocks noChangeArrowheads="1"/>
          </p:cNvSpPr>
          <p:nvPr/>
        </p:nvSpPr>
        <p:spPr bwMode="auto">
          <a:xfrm>
            <a:off x="596671" y="277721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08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34" y="504258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14"/>
          <p:cNvSpPr>
            <a:spLocks noChangeArrowheads="1"/>
          </p:cNvSpPr>
          <p:nvPr/>
        </p:nvSpPr>
        <p:spPr bwMode="auto">
          <a:xfrm>
            <a:off x="463322" y="2514488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5857" y="761999"/>
            <a:ext cx="22098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 smtClean="0">
                <a:latin typeface="Bradley Hand ITC" panose="03070402050302030203" pitchFamily="66" charset="0"/>
                <a:cs typeface="Times New Roman" pitchFamily="18" charset="0"/>
              </a:rPr>
              <a:t>Collisions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20522" y="2815319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682522" y="303995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1"/>
          <p:cNvSpPr>
            <a:spLocks noChangeArrowheads="1"/>
          </p:cNvSpPr>
          <p:nvPr/>
        </p:nvSpPr>
        <p:spPr bwMode="auto">
          <a:xfrm>
            <a:off x="2828696" y="2983594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2"/>
          <p:cNvSpPr>
            <a:spLocks noChangeArrowheads="1"/>
          </p:cNvSpPr>
          <p:nvPr/>
        </p:nvSpPr>
        <p:spPr bwMode="auto">
          <a:xfrm>
            <a:off x="2676295" y="3135994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3"/>
          <p:cNvSpPr>
            <a:spLocks noChangeArrowheads="1"/>
          </p:cNvSpPr>
          <p:nvPr/>
        </p:nvSpPr>
        <p:spPr bwMode="auto">
          <a:xfrm>
            <a:off x="2684234" y="2907394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" name="Oval 104"/>
          <p:cNvSpPr>
            <a:spLocks noChangeArrowheads="1"/>
          </p:cNvSpPr>
          <p:nvPr/>
        </p:nvSpPr>
        <p:spPr bwMode="auto">
          <a:xfrm>
            <a:off x="2900927" y="316060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5"/>
          <p:cNvSpPr>
            <a:spLocks noChangeArrowheads="1"/>
          </p:cNvSpPr>
          <p:nvPr/>
        </p:nvSpPr>
        <p:spPr bwMode="auto">
          <a:xfrm>
            <a:off x="3435122" y="2855800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523896" y="2827225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606322" y="3310619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01"/>
          <p:cNvSpPr>
            <a:spLocks noChangeArrowheads="1"/>
          </p:cNvSpPr>
          <p:nvPr/>
        </p:nvSpPr>
        <p:spPr bwMode="auto">
          <a:xfrm>
            <a:off x="3301373" y="3874182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2"/>
          <p:cNvSpPr>
            <a:spLocks noChangeArrowheads="1"/>
          </p:cNvSpPr>
          <p:nvPr/>
        </p:nvSpPr>
        <p:spPr bwMode="auto">
          <a:xfrm>
            <a:off x="2685025" y="3813857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3"/>
          <p:cNvSpPr>
            <a:spLocks noChangeArrowheads="1"/>
          </p:cNvSpPr>
          <p:nvPr/>
        </p:nvSpPr>
        <p:spPr bwMode="auto">
          <a:xfrm>
            <a:off x="2692964" y="3585257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Oval 104"/>
          <p:cNvSpPr>
            <a:spLocks noChangeArrowheads="1"/>
          </p:cNvSpPr>
          <p:nvPr/>
        </p:nvSpPr>
        <p:spPr bwMode="auto">
          <a:xfrm>
            <a:off x="3330743" y="3669394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05"/>
          <p:cNvSpPr>
            <a:spLocks noChangeArrowheads="1"/>
          </p:cNvSpPr>
          <p:nvPr/>
        </p:nvSpPr>
        <p:spPr bwMode="auto">
          <a:xfrm>
            <a:off x="2869970" y="3720987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532626" y="3505088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01"/>
          <p:cNvSpPr>
            <a:spLocks noChangeArrowheads="1"/>
          </p:cNvSpPr>
          <p:nvPr/>
        </p:nvSpPr>
        <p:spPr bwMode="auto">
          <a:xfrm>
            <a:off x="2596922" y="4532200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02"/>
          <p:cNvSpPr>
            <a:spLocks noChangeArrowheads="1"/>
          </p:cNvSpPr>
          <p:nvPr/>
        </p:nvSpPr>
        <p:spPr bwMode="auto">
          <a:xfrm>
            <a:off x="2141305" y="4291695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03"/>
          <p:cNvSpPr>
            <a:spLocks noChangeArrowheads="1"/>
          </p:cNvSpPr>
          <p:nvPr/>
        </p:nvSpPr>
        <p:spPr bwMode="auto">
          <a:xfrm>
            <a:off x="2149244" y="406309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Oval 104"/>
          <p:cNvSpPr>
            <a:spLocks noChangeArrowheads="1"/>
          </p:cNvSpPr>
          <p:nvPr/>
        </p:nvSpPr>
        <p:spPr bwMode="auto">
          <a:xfrm>
            <a:off x="2149244" y="4676663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05"/>
          <p:cNvSpPr>
            <a:spLocks noChangeArrowheads="1"/>
          </p:cNvSpPr>
          <p:nvPr/>
        </p:nvSpPr>
        <p:spPr bwMode="auto">
          <a:xfrm>
            <a:off x="2384195" y="4135326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1988906" y="3982926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434872" y="3472544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3239857" y="3585257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1209444" y="3629707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05664" y="43964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124604" y="761999"/>
            <a:ext cx="13805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b="1" dirty="0" err="1" smtClean="0">
                <a:latin typeface="Bradley Hand ITC" panose="03070402050302030203" pitchFamily="66" charset="0"/>
              </a:rPr>
              <a:t>What</a:t>
            </a:r>
            <a:r>
              <a:rPr lang="fr-FR" sz="1900" b="1" dirty="0" smtClean="0">
                <a:latin typeface="Bradley Hand ITC" panose="03070402050302030203" pitchFamily="66" charset="0"/>
              </a:rPr>
              <a:t> to do?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6882" y="122528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Take care of the boundary condition</a:t>
            </a:r>
            <a:endParaRPr lang="en-GB" altLang="en-US" dirty="0" smtClean="0">
              <a:solidFill>
                <a:srgbClr val="00B050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 err="1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Faddeev-Yakubovsky</a:t>
            </a:r>
            <a:r>
              <a:rPr lang="en-GB" altLang="en-US" dirty="0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 equations efficiently separates asymptotes of the binary channels </a:t>
            </a:r>
          </a:p>
        </p:txBody>
      </p:sp>
      <p:sp>
        <p:nvSpPr>
          <p:cNvPr id="4" name="AutoShape 2" descr="Image result for pandora's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5934842" y="2557598"/>
            <a:ext cx="2086868" cy="3656332"/>
            <a:chOff x="5934842" y="2557598"/>
            <a:chExt cx="2086868" cy="3656332"/>
          </a:xfrm>
        </p:grpSpPr>
        <p:pic>
          <p:nvPicPr>
            <p:cNvPr id="130052" name="Picture 4" descr="John William Waterhouse: Pandora - 189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842" y="2557598"/>
              <a:ext cx="1935215" cy="3408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5939089" y="5936931"/>
              <a:ext cx="2082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Bradley Hand ITC" panose="03070402050302030203" pitchFamily="66" charset="0"/>
                </a:rPr>
                <a:t>J.W. Waterhouse : « </a:t>
              </a:r>
              <a:r>
                <a:rPr lang="fr-FR" sz="1200" dirty="0" err="1" smtClean="0">
                  <a:latin typeface="Bradley Hand ITC" panose="03070402050302030203" pitchFamily="66" charset="0"/>
                </a:rPr>
                <a:t>Pandora</a:t>
              </a:r>
              <a:r>
                <a:rPr lang="fr-FR" sz="1200" dirty="0" smtClean="0">
                  <a:latin typeface="Bradley Hand ITC" panose="03070402050302030203" pitchFamily="66" charset="0"/>
                </a:rPr>
                <a:t> »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E47935F3-E5EA-4F8E-98AA-A771453D2E91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8706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30477"/>
              </p:ext>
            </p:extLst>
          </p:nvPr>
        </p:nvGraphicFramePr>
        <p:xfrm>
          <a:off x="2133600" y="3061842"/>
          <a:ext cx="4076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9" name="Equation" r:id="rId5" imgW="4076640" imgH="482400" progId="Equation.DSMT4">
                  <p:embed/>
                </p:oleObj>
              </mc:Choice>
              <mc:Fallback>
                <p:oleObj name="Equation" r:id="rId5" imgW="4076640" imgH="482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61842"/>
                        <a:ext cx="4076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-42660" y="685800"/>
                <a:ext cx="9034260" cy="5139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</a:rPr>
                  <a:t>Solution (using standard bound state techniques)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dirty="0" smtClean="0">
                  <a:solidFill>
                    <a:schemeClr val="accent2"/>
                  </a:solidFill>
                  <a:latin typeface="Book Antiqua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Expand </a:t>
                </a:r>
                <a:r>
                  <a:rPr lang="en-US" sz="1600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c.s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. outgoing wave in your favorite basis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 smtClean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 smtClean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Convert </a:t>
                </a:r>
                <a:r>
                  <a:rPr lang="en-US" sz="1600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c.s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. </a:t>
                </a:r>
                <a:r>
                  <a:rPr lang="en-US" sz="1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Schrödinger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equation into linear algebra problem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 smtClean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fr-FR" sz="1600" dirty="0" smtClean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fr-FR" sz="1600" dirty="0" smtClean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fr-FR" sz="1600" dirty="0" smtClean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 linear algebra problem to determine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1371600" lvl="2" indent="-457200">
                  <a:buFont typeface="+mj-lt"/>
                  <a:buAutoNum type="romanLcPeriod"/>
                </a:pPr>
                <a:r>
                  <a:rPr lang="fr-FR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Spectral expansion (</a:t>
                </a:r>
                <a:r>
                  <a:rPr kumimoji="1" lang="en-US" altLang="ja-JP" sz="1600" i="1" dirty="0" err="1">
                    <a:latin typeface="Comic Sans MS" panose="030F0702030302020204" pitchFamily="66" charset="0"/>
                  </a:rPr>
                  <a:t>Y.Suzuki</a:t>
                </a:r>
                <a:r>
                  <a:rPr kumimoji="1" lang="en-US" altLang="ja-JP" sz="1600" i="1" dirty="0">
                    <a:latin typeface="Comic Sans MS" panose="030F0702030302020204" pitchFamily="66" charset="0"/>
                  </a:rPr>
                  <a:t>, </a:t>
                </a:r>
                <a:r>
                  <a:rPr kumimoji="1" lang="en-US" altLang="ja-JP" sz="1600" i="1" dirty="0" err="1" smtClean="0">
                    <a:latin typeface="Comic Sans MS" panose="030F0702030302020204" pitchFamily="66" charset="0"/>
                  </a:rPr>
                  <a:t>W.Horiuchi</a:t>
                </a:r>
                <a:r>
                  <a:rPr kumimoji="1" lang="en-US" altLang="ja-JP" sz="1600" i="1" dirty="0" smtClean="0">
                    <a:latin typeface="Comic Sans MS" panose="030F0702030302020204" pitchFamily="66" charset="0"/>
                  </a:rPr>
                  <a:t>, K. Kato): determine all eigenvalues/eigenvectors  			</a:t>
                </a:r>
                <a:r>
                  <a:rPr kumimoji="1" lang="en-US" altLang="ja-JP" sz="1600" i="1" smtClean="0">
                    <a:latin typeface="Comic Sans MS" panose="030F0702030302020204" pitchFamily="66" charset="0"/>
                  </a:rPr>
                  <a:t> </a:t>
                </a:r>
              </a:p>
              <a:p>
                <a:pPr marL="1371600" lvl="2" indent="-457200">
                  <a:buFont typeface="+mj-lt"/>
                  <a:buAutoNum type="romanLcPeriod"/>
                </a:pPr>
                <a:r>
                  <a:rPr kumimoji="1" lang="fr-FR" sz="1600" i="1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kumimoji="1" lang="fr-FR" sz="1600" i="1" dirty="0" err="1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Iterative</a:t>
                </a:r>
                <a:r>
                  <a:rPr kumimoji="1" lang="fr-FR" sz="1600" i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kumimoji="1" lang="fr-FR" sz="1600" i="1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linear</a:t>
                </a:r>
                <a:r>
                  <a:rPr kumimoji="1" lang="fr-FR" sz="1600" i="1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kumimoji="1" lang="fr-FR" sz="1600" i="1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algebra</a:t>
                </a:r>
                <a:r>
                  <a:rPr kumimoji="1" lang="fr-FR" sz="1600" i="1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kumimoji="1" lang="fr-FR" sz="1600" i="1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methods</a:t>
                </a:r>
                <a:r>
                  <a:rPr kumimoji="1" lang="fr-FR" sz="1600" i="1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		</a:t>
                </a:r>
                <a:endParaRPr lang="fr-FR" sz="160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fr-FR" sz="1600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Extract</a:t>
                </a:r>
                <a:r>
                  <a:rPr lang="fr-FR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600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scattering</a:t>
                </a:r>
                <a:r>
                  <a:rPr lang="fr-FR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observables </a:t>
                </a:r>
                <a:r>
                  <a:rPr lang="fr-FR" sz="1600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from</a:t>
                </a:r>
                <a:r>
                  <a:rPr lang="fr-FR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600" dirty="0" err="1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obtained</a:t>
                </a:r>
                <a:r>
                  <a:rPr lang="fr-FR" sz="160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solution(s)</a:t>
                </a:r>
                <a:endParaRPr lang="fr-FR" sz="160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160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2660" y="685800"/>
                <a:ext cx="9034260" cy="5139869"/>
              </a:xfrm>
              <a:prstGeom prst="rect">
                <a:avLst/>
              </a:prstGeom>
              <a:blipFill rotWithShape="1">
                <a:blip r:embed="rId7"/>
                <a:stretch>
                  <a:fillRect l="-607" t="-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619125" y="1566348"/>
                <a:ext cx="5105400" cy="90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Ψ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𝑠𝑐</m:t>
                          </m:r>
                        </m:sup>
                      </m:sSubSup>
                      <m:d>
                        <m:dPr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9125" y="1566348"/>
                <a:ext cx="5105400" cy="9003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3316593" y="2189724"/>
            <a:ext cx="2416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ook Antiqua" pitchFamily="18" charset="0"/>
              </a:rPr>
              <a:t>square </a:t>
            </a:r>
            <a:r>
              <a:rPr lang="fr-FR" sz="1200" dirty="0" err="1" smtClean="0">
                <a:latin typeface="Book Antiqua" pitchFamily="18" charset="0"/>
              </a:rPr>
              <a:t>integrable</a:t>
            </a:r>
            <a:r>
              <a:rPr lang="fr-FR" sz="1200" dirty="0" smtClean="0">
                <a:latin typeface="Book Antiqua" pitchFamily="18" charset="0"/>
              </a:rPr>
              <a:t> basis </a:t>
            </a:r>
            <a:r>
              <a:rPr lang="fr-FR" sz="1200" dirty="0" err="1" smtClean="0">
                <a:latin typeface="Book Antiqua" pitchFamily="18" charset="0"/>
              </a:rPr>
              <a:t>functions</a:t>
            </a:r>
            <a:endParaRPr lang="en-US" sz="1200" dirty="0">
              <a:latin typeface="Book Antiqua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800007" y="2163912"/>
            <a:ext cx="457200" cy="138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2361536" y="1693584"/>
            <a:ext cx="876942" cy="228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448039" y="1555085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Book Antiqua" pitchFamily="18" charset="0"/>
              </a:rPr>
              <a:t>Complex</a:t>
            </a:r>
            <a:r>
              <a:rPr lang="fr-FR" sz="1200" dirty="0" smtClean="0">
                <a:latin typeface="Book Antiqua" pitchFamily="18" charset="0"/>
              </a:rPr>
              <a:t> coefficients</a:t>
            </a:r>
            <a:endParaRPr lang="en-US" sz="12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33226" y="2922429"/>
                <a:ext cx="1200349" cy="76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FR" sz="1200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1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fr-FR" sz="1200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fr-FR" sz="120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dirty="0" smtClean="0">
                          <a:latin typeface="Cambria Math"/>
                        </a:rPr>
                        <m:t>𝑗</m:t>
                      </m:r>
                      <m:r>
                        <a:rPr lang="fr-FR" sz="1200" i="1" dirty="0" smtClean="0">
                          <a:latin typeface="Cambria Math"/>
                        </a:rPr>
                        <m:t>=1,..</m:t>
                      </m:r>
                      <m:r>
                        <a:rPr lang="fr-FR" sz="1200" i="1" dirty="0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6" y="2922429"/>
                <a:ext cx="1200349" cy="761427"/>
              </a:xfrm>
              <a:prstGeom prst="rect">
                <a:avLst/>
              </a:prstGeom>
              <a:blipFill rotWithShape="1">
                <a:blip r:embed="rId9"/>
                <a:stretch>
                  <a:fillRect l="-38579" t="-94400" r="-6091" b="-10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193664" y="3810000"/>
                <a:ext cx="1244508" cy="404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64" y="3810000"/>
                <a:ext cx="1244508" cy="404854"/>
              </a:xfrm>
              <a:prstGeom prst="rect">
                <a:avLst/>
              </a:prstGeom>
              <a:blipFill rotWithShape="1">
                <a:blip r:embed="rId10"/>
                <a:stretch>
                  <a:fillRect t="-6061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901295" y="0"/>
            <a:ext cx="6014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, collisions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657600" y="48126"/>
            <a:ext cx="5378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5-body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Faddeev-Yakubovski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6499861" y="1170824"/>
            <a:ext cx="2162916" cy="1221512"/>
            <a:chOff x="3643163" y="1088756"/>
            <a:chExt cx="5407290" cy="3053780"/>
          </a:xfrm>
        </p:grpSpPr>
        <p:sp>
          <p:nvSpPr>
            <p:cNvPr id="50" name="Ellipse 49"/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/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8561977" y="90100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7979518" y="91841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7465884" y="1544074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6462506" y="123406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64" name="ZoneTexte 63"/>
          <p:cNvSpPr txBox="1"/>
          <p:nvPr/>
        </p:nvSpPr>
        <p:spPr>
          <a:xfrm>
            <a:off x="7113174" y="1249399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en-US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3158820" y="702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2495868" y="674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1558876" y="6746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8" name="ZoneTexte 67"/>
          <p:cNvSpPr txBox="1"/>
          <p:nvPr/>
        </p:nvSpPr>
        <p:spPr>
          <a:xfrm>
            <a:off x="958468" y="6746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grpSp>
        <p:nvGrpSpPr>
          <p:cNvPr id="69" name="Groupe 68"/>
          <p:cNvGrpSpPr/>
          <p:nvPr/>
        </p:nvGrpSpPr>
        <p:grpSpPr>
          <a:xfrm>
            <a:off x="-40743" y="748495"/>
            <a:ext cx="6746642" cy="1570759"/>
            <a:chOff x="-40743" y="727113"/>
            <a:chExt cx="8433302" cy="1963448"/>
          </a:xfrm>
        </p:grpSpPr>
        <p:grpSp>
          <p:nvGrpSpPr>
            <p:cNvPr id="70" name="Groupe 69"/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108" name="Connecteur droit 107"/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Ellipse 118"/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98" name="Connecteur droit 97"/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Ellipse 102"/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>
                <a:endCxn id="94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Ellipse 92"/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</p:grpSp>
      <p:sp>
        <p:nvSpPr>
          <p:cNvPr id="129" name="ZoneTexte 128"/>
          <p:cNvSpPr txBox="1"/>
          <p:nvPr/>
        </p:nvSpPr>
        <p:spPr>
          <a:xfrm>
            <a:off x="5350222" y="1385939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2" y="2392336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21" y="2354609"/>
            <a:ext cx="53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07" y="2405103"/>
            <a:ext cx="447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7" y="229640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" y="2271753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7" y="2843935"/>
            <a:ext cx="6537213" cy="32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620843" y="0"/>
            <a:ext cx="5378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5-body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Faddeev-Yakubovski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" y="2927016"/>
            <a:ext cx="9009157" cy="91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6499861" y="1170824"/>
            <a:ext cx="2162916" cy="1221512"/>
            <a:chOff x="3643163" y="1088756"/>
            <a:chExt cx="5407290" cy="3053780"/>
          </a:xfrm>
        </p:grpSpPr>
        <p:sp>
          <p:nvSpPr>
            <p:cNvPr id="65" name="Ellipse 64"/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65"/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/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8561977" y="90100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7979518" y="91841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7465884" y="1544074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2506" y="123406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79" name="ZoneTexte 78"/>
          <p:cNvSpPr txBox="1"/>
          <p:nvPr/>
        </p:nvSpPr>
        <p:spPr>
          <a:xfrm>
            <a:off x="7113174" y="1249399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en-US" sz="1400" dirty="0"/>
          </a:p>
        </p:txBody>
      </p:sp>
      <p:sp>
        <p:nvSpPr>
          <p:cNvPr id="86" name="ZoneTexte 85"/>
          <p:cNvSpPr txBox="1"/>
          <p:nvPr/>
        </p:nvSpPr>
        <p:spPr>
          <a:xfrm>
            <a:off x="3158820" y="702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7" name="ZoneTexte 86"/>
          <p:cNvSpPr txBox="1"/>
          <p:nvPr/>
        </p:nvSpPr>
        <p:spPr>
          <a:xfrm>
            <a:off x="2495868" y="674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558876" y="6746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958468" y="6746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-40743" y="748495"/>
            <a:ext cx="6746642" cy="1570759"/>
            <a:chOff x="-40743" y="727113"/>
            <a:chExt cx="8433302" cy="1963448"/>
          </a:xfrm>
        </p:grpSpPr>
        <p:grpSp>
          <p:nvGrpSpPr>
            <p:cNvPr id="19" name="Groupe 18"/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3" name="Connecteur droit 2"/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43" name="Connecteur droit 42"/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/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endCxn id="59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Ellipse 57"/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ZoneTexte 79"/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</p:grpSp>
      <p:sp>
        <p:nvSpPr>
          <p:cNvPr id="104" name="ZoneTexte 103"/>
          <p:cNvSpPr txBox="1"/>
          <p:nvPr/>
        </p:nvSpPr>
        <p:spPr>
          <a:xfrm>
            <a:off x="5350222" y="1385939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46170" y="4014065"/>
            <a:ext cx="66415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NUMERICAL  SOLUTION</a:t>
            </a:r>
          </a:p>
          <a:p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en-US" sz="1200" dirty="0">
                <a:latin typeface="Bradley Hand ITC" panose="03070402050302030203" pitchFamily="66" charset="0"/>
              </a:rPr>
              <a:t>*R.L., PhD Thesis, </a:t>
            </a:r>
            <a:r>
              <a:rPr lang="en-US" sz="1200" dirty="0" err="1">
                <a:latin typeface="Bradley Hand ITC" panose="03070402050302030203" pitchFamily="66" charset="0"/>
              </a:rPr>
              <a:t>Université</a:t>
            </a:r>
            <a:r>
              <a:rPr lang="en-US" sz="1200" dirty="0">
                <a:latin typeface="Bradley Hand ITC" panose="03070402050302030203" pitchFamily="66" charset="0"/>
              </a:rPr>
              <a:t> Joseph Fourier, Grenoble (2003</a:t>
            </a:r>
            <a:r>
              <a:rPr lang="en-US" sz="1200" dirty="0" smtClean="0">
                <a:latin typeface="Bradley Hand ITC" panose="03070402050302030203" pitchFamily="66" charset="0"/>
              </a:rPr>
              <a:t>).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PW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decomposition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of the components K,H,T,S,F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Radial parts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expanded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Lagrange-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mesh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r>
              <a:rPr lang="en-US" sz="1200" dirty="0">
                <a:latin typeface="Bradley Hand ITC" panose="03070402050302030203" pitchFamily="66" charset="0"/>
              </a:rPr>
              <a:t>D. </a:t>
            </a:r>
            <a:r>
              <a:rPr lang="en-US" sz="1200" dirty="0" err="1">
                <a:latin typeface="Bradley Hand ITC" panose="03070402050302030203" pitchFamily="66" charset="0"/>
              </a:rPr>
              <a:t>Baye</a:t>
            </a:r>
            <a:r>
              <a:rPr lang="en-US" sz="1200" dirty="0">
                <a:latin typeface="Bradley Hand ITC" panose="03070402050302030203" pitchFamily="66" charset="0"/>
              </a:rPr>
              <a:t>, Physics Reports 565 (2015) 1</a:t>
            </a:r>
            <a:endParaRPr lang="fr-FR" sz="12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Resulting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linear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algebra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problem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solved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iterative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methods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Observables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extracted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integral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relations</a:t>
            </a:r>
          </a:p>
        </p:txBody>
      </p:sp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2" y="2392336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21" y="2354609"/>
            <a:ext cx="53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07" y="2405103"/>
            <a:ext cx="447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7" y="229640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" y="2271753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191432" y="19455"/>
            <a:ext cx="2807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Numerical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costs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6499861" y="1170824"/>
            <a:ext cx="2162916" cy="1221512"/>
            <a:chOff x="3643163" y="1088756"/>
            <a:chExt cx="5407290" cy="3053780"/>
          </a:xfrm>
        </p:grpSpPr>
        <p:sp>
          <p:nvSpPr>
            <p:cNvPr id="65" name="Ellipse 64"/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65"/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/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8561977" y="90100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7979518" y="91841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7465884" y="1544074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2506" y="123406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79" name="ZoneTexte 78"/>
          <p:cNvSpPr txBox="1"/>
          <p:nvPr/>
        </p:nvSpPr>
        <p:spPr>
          <a:xfrm>
            <a:off x="7113174" y="1249399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en-US" sz="1400" dirty="0"/>
          </a:p>
        </p:txBody>
      </p:sp>
      <p:sp>
        <p:nvSpPr>
          <p:cNvPr id="86" name="ZoneTexte 85"/>
          <p:cNvSpPr txBox="1"/>
          <p:nvPr/>
        </p:nvSpPr>
        <p:spPr>
          <a:xfrm>
            <a:off x="3158820" y="702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7" name="ZoneTexte 86"/>
          <p:cNvSpPr txBox="1"/>
          <p:nvPr/>
        </p:nvSpPr>
        <p:spPr>
          <a:xfrm>
            <a:off x="2495868" y="674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558876" y="6746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958468" y="6746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-40743" y="748495"/>
            <a:ext cx="6746642" cy="1570759"/>
            <a:chOff x="-40743" y="727113"/>
            <a:chExt cx="8433302" cy="1963448"/>
          </a:xfrm>
        </p:grpSpPr>
        <p:grpSp>
          <p:nvGrpSpPr>
            <p:cNvPr id="19" name="Groupe 18"/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3" name="Connecteur droit 2"/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43" name="Connecteur droit 42"/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/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endCxn id="59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Ellipse 57"/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ZoneTexte 79"/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</p:grpSp>
      <p:sp>
        <p:nvSpPr>
          <p:cNvPr id="104" name="ZoneTexte 103"/>
          <p:cNvSpPr txBox="1"/>
          <p:nvPr/>
        </p:nvSpPr>
        <p:spPr>
          <a:xfrm>
            <a:off x="5350222" y="1385939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05954"/>
              </p:ext>
            </p:extLst>
          </p:nvPr>
        </p:nvGraphicFramePr>
        <p:xfrm>
          <a:off x="3751257" y="2392336"/>
          <a:ext cx="5117565" cy="211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868"/>
                <a:gridCol w="1350150"/>
                <a:gridCol w="1170130"/>
                <a:gridCol w="945105"/>
                <a:gridCol w="871312"/>
              </a:tblGrid>
              <a:tr h="559350"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Number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eq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.</a:t>
                      </a:r>
                    </a:p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ident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FR" sz="1000" baseline="0" dirty="0" err="1" smtClean="0">
                          <a:solidFill>
                            <a:schemeClr val="accent2"/>
                          </a:solidFill>
                        </a:rPr>
                        <a:t>particles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Number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eq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. (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diff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.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  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particles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PW basis.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Radial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 disc.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</a:t>
                      </a:r>
                      <a:r>
                        <a:rPr lang="fr-FR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4N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~10</a:t>
                      </a:r>
                      <a:r>
                        <a:rPr lang="fr-FR" sz="1200" baseline="300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</a:t>
                      </a:r>
                      <a:r>
                        <a:rPr lang="fr-FR" sz="1200" baseline="300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5682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~10</a:t>
                      </a:r>
                      <a:r>
                        <a:rPr lang="fr-FR" sz="1200" baseline="300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</a:t>
                      </a:r>
                      <a:r>
                        <a:rPr lang="fr-FR" sz="1200" baseline="300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46170" y="3879050"/>
            <a:ext cx="66415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NUMERICAL  SOLUTION</a:t>
            </a:r>
          </a:p>
          <a:p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en-US" sz="1200" dirty="0">
                <a:latin typeface="Bradley Hand ITC" panose="03070402050302030203" pitchFamily="66" charset="0"/>
              </a:rPr>
              <a:t>*R.L., PhD Thesis, </a:t>
            </a:r>
            <a:r>
              <a:rPr lang="en-US" sz="1200" dirty="0" err="1">
                <a:latin typeface="Bradley Hand ITC" panose="03070402050302030203" pitchFamily="66" charset="0"/>
              </a:rPr>
              <a:t>Université</a:t>
            </a:r>
            <a:r>
              <a:rPr lang="en-US" sz="1200" dirty="0">
                <a:latin typeface="Bradley Hand ITC" panose="03070402050302030203" pitchFamily="66" charset="0"/>
              </a:rPr>
              <a:t> Joseph Fourier, Grenoble (2003</a:t>
            </a:r>
            <a:r>
              <a:rPr lang="en-US" sz="1200" dirty="0" smtClean="0">
                <a:latin typeface="Bradley Hand ITC" panose="03070402050302030203" pitchFamily="66" charset="0"/>
              </a:rPr>
              <a:t>).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PW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decomposition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of the components K,H,T,S,F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Radial parts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expanded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Lagrange-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mesh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r>
              <a:rPr lang="en-US" sz="1200" dirty="0">
                <a:latin typeface="Bradley Hand ITC" panose="03070402050302030203" pitchFamily="66" charset="0"/>
              </a:rPr>
              <a:t>D. </a:t>
            </a:r>
            <a:r>
              <a:rPr lang="en-US" sz="1200" dirty="0" err="1">
                <a:latin typeface="Bradley Hand ITC" panose="03070402050302030203" pitchFamily="66" charset="0"/>
              </a:rPr>
              <a:t>Baye</a:t>
            </a:r>
            <a:r>
              <a:rPr lang="en-US" sz="1200" dirty="0">
                <a:latin typeface="Bradley Hand ITC" panose="03070402050302030203" pitchFamily="66" charset="0"/>
              </a:rPr>
              <a:t>, Physics Reports 565 (2015) 1</a:t>
            </a:r>
            <a:endParaRPr lang="fr-FR" sz="12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Resulting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linear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algebra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problem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solved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iterative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methods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Observables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extracted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integral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relations</a:t>
            </a:r>
          </a:p>
        </p:txBody>
      </p:sp>
    </p:spTree>
    <p:extLst>
      <p:ext uri="{BB962C8B-B14F-4D97-AF65-F5344CB8AC3E}">
        <p14:creationId xmlns:p14="http://schemas.microsoft.com/office/powerpoint/2010/main" val="42448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71475"/>
              </p:ext>
            </p:extLst>
          </p:nvPr>
        </p:nvGraphicFramePr>
        <p:xfrm>
          <a:off x="1432570" y="413665"/>
          <a:ext cx="5135163" cy="35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7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2570" y="413665"/>
                        <a:ext cx="5135163" cy="356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14807" y="9728"/>
            <a:ext cx="281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n-</a:t>
            </a:r>
            <a:r>
              <a:rPr lang="fr-FR" altLang="zh-CN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3555925"/>
            <a:ext cx="7486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836585" y="5968226"/>
            <a:ext cx="3921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Bradley Hand ITC" panose="03070402050302030203" pitchFamily="66" charset="0"/>
              </a:rPr>
              <a:t>J. Kircher, PhD </a:t>
            </a:r>
            <a:r>
              <a:rPr lang="fr-FR" sz="1200" dirty="0" err="1" smtClean="0">
                <a:latin typeface="Bradley Hand ITC" panose="03070402050302030203" pitchFamily="66" charset="0"/>
              </a:rPr>
              <a:t>Thesis</a:t>
            </a:r>
            <a:r>
              <a:rPr lang="fr-FR" sz="1200" dirty="0" smtClean="0">
                <a:latin typeface="Bradley Hand ITC" panose="03070402050302030203" pitchFamily="66" charset="0"/>
              </a:rPr>
              <a:t>, FA </a:t>
            </a:r>
            <a:r>
              <a:rPr lang="fr-FR" sz="1200" dirty="0" err="1" smtClean="0">
                <a:latin typeface="Bradley Hand ITC" panose="03070402050302030203" pitchFamily="66" charset="0"/>
              </a:rPr>
              <a:t>Universitat</a:t>
            </a:r>
            <a:r>
              <a:rPr lang="fr-FR" sz="1200" dirty="0" smtClean="0">
                <a:latin typeface="Bradley Hand ITC" panose="03070402050302030203" pitchFamily="66" charset="0"/>
              </a:rPr>
              <a:t>, Erlangen (2006)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97394" y="31993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p</a:t>
            </a:r>
            <a:r>
              <a:rPr lang="fr-FR" dirty="0" err="1" smtClean="0">
                <a:latin typeface="Bradley Hand ITC" panose="03070402050302030203" pitchFamily="66" charset="0"/>
              </a:rPr>
              <a:t>EFT</a:t>
            </a:r>
            <a:r>
              <a:rPr lang="fr-FR" dirty="0" smtClean="0">
                <a:latin typeface="Bradley Hand ITC" panose="03070402050302030203" pitchFamily="66" charset="0"/>
              </a:rPr>
              <a:t> LO pot.</a:t>
            </a:r>
            <a:endParaRPr lang="en-US" dirty="0">
              <a:latin typeface="Bradley Hand ITC" panose="03070402050302030203" pitchFamily="66" charset="0"/>
            </a:endParaRPr>
          </a:p>
        </p:txBody>
      </p:sp>
      <p:cxnSp>
        <p:nvCxnSpPr>
          <p:cNvPr id="82" name="Connecteur droit 81"/>
          <p:cNvCxnSpPr/>
          <p:nvPr/>
        </p:nvCxnSpPr>
        <p:spPr>
          <a:xfrm flipV="1">
            <a:off x="6508685" y="3212084"/>
            <a:ext cx="89030" cy="343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68695"/>
              </p:ext>
            </p:extLst>
          </p:nvPr>
        </p:nvGraphicFramePr>
        <p:xfrm>
          <a:off x="1432570" y="413665"/>
          <a:ext cx="5135163" cy="35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2570" y="413665"/>
                        <a:ext cx="5135163" cy="356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5444316" y="2646078"/>
            <a:ext cx="3581237" cy="3477897"/>
            <a:chOff x="2904587" y="2000074"/>
            <a:chExt cx="3581237" cy="3477897"/>
          </a:xfrm>
        </p:grpSpPr>
        <p:pic>
          <p:nvPicPr>
            <p:cNvPr id="12493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352" y="2000074"/>
              <a:ext cx="3259705" cy="347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904587" y="5200972"/>
              <a:ext cx="3581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radley Hand ITC" panose="03070402050302030203" pitchFamily="66" charset="0"/>
                </a:rPr>
                <a:t>K.M. </a:t>
              </a:r>
              <a:r>
                <a:rPr lang="en-US" sz="1200" dirty="0" err="1" smtClean="0">
                  <a:latin typeface="Bradley Hand ITC" panose="03070402050302030203" pitchFamily="66" charset="0"/>
                </a:rPr>
                <a:t>Nollett</a:t>
              </a:r>
              <a:r>
                <a:rPr lang="en-US" sz="1200" dirty="0" smtClean="0">
                  <a:latin typeface="Bradley Hand ITC" panose="03070402050302030203" pitchFamily="66" charset="0"/>
                </a:rPr>
                <a:t> et. al., Phys.Rev.Lett.99:022502,2007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-279015" y="2665358"/>
            <a:ext cx="4333372" cy="3597117"/>
            <a:chOff x="4567238" y="2479433"/>
            <a:chExt cx="4333372" cy="3597117"/>
          </a:xfrm>
        </p:grpSpPr>
        <p:pic>
          <p:nvPicPr>
            <p:cNvPr id="12493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025" y="2729877"/>
              <a:ext cx="4103585" cy="306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946211" y="5799551"/>
              <a:ext cx="1720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Bradley Hand ITC" panose="03070402050302030203" pitchFamily="66" charset="0"/>
                </a:rPr>
                <a:t>P. </a:t>
              </a:r>
              <a:r>
                <a:rPr lang="fr-FR" sz="1200" dirty="0" err="1" smtClean="0">
                  <a:latin typeface="Bradley Hand ITC" panose="03070402050302030203" pitchFamily="66" charset="0"/>
                </a:rPr>
                <a:t>Navratil</a:t>
              </a:r>
              <a:r>
                <a:rPr lang="fr-FR" sz="1200" dirty="0" smtClean="0">
                  <a:latin typeface="Bradley Hand ITC" panose="03070402050302030203" pitchFamily="66" charset="0"/>
                </a:rPr>
                <a:t> </a:t>
              </a:r>
              <a:r>
                <a:rPr lang="fr-FR" sz="1200" dirty="0" err="1" smtClean="0">
                  <a:latin typeface="Bradley Hand ITC" panose="03070402050302030203" pitchFamily="66" charset="0"/>
                </a:rPr>
                <a:t>presentation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055170" y="2479433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Bradley Hand ITC" panose="03070402050302030203" pitchFamily="66" charset="0"/>
                </a:rPr>
                <a:t>Idaho N3LO pot.</a:t>
              </a:r>
              <a:endParaRPr lang="en-US" sz="16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214807" y="9728"/>
            <a:ext cx="281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n-</a:t>
            </a:r>
            <a:r>
              <a:rPr lang="fr-FR" altLang="zh-CN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932040" y="19455"/>
            <a:ext cx="4067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n-</a:t>
            </a:r>
            <a:r>
              <a:rPr lang="fr-FR" altLang="zh-CN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3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 total cross section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25/05/2016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90645"/>
              </p:ext>
            </p:extLst>
          </p:nvPr>
        </p:nvGraphicFramePr>
        <p:xfrm>
          <a:off x="155575" y="1354138"/>
          <a:ext cx="4422775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8" name="Graph" r:id="rId5" imgW="4572000" imgH="2860200" progId="Origin50.Graph">
                  <p:embed/>
                </p:oleObj>
              </mc:Choice>
              <mc:Fallback>
                <p:oleObj name="Graph" r:id="rId5" imgW="4572000" imgH="2860200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354138"/>
                        <a:ext cx="4422775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56122976"/>
              </p:ext>
            </p:extLst>
          </p:nvPr>
        </p:nvGraphicFramePr>
        <p:xfrm>
          <a:off x="4594785" y="1268760"/>
          <a:ext cx="4387802" cy="403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9" name="Graph" r:id="rId7" imgW="3108960" imgH="2860200" progId="Origin50.Graph">
                  <p:embed/>
                </p:oleObj>
              </mc:Choice>
              <mc:Fallback>
                <p:oleObj name="Graph" r:id="rId7" imgW="3108960" imgH="2860200" progId="Origin50.Graph">
                  <p:embed/>
                  <p:pic>
                    <p:nvPicPr>
                      <p:cNvPr id="0" name="Obje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785" y="1268760"/>
                        <a:ext cx="4387802" cy="4038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4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11930</TotalTime>
  <Words>3260</Words>
  <Application>Microsoft Office PowerPoint</Application>
  <PresentationFormat>Affichage à l'écran (4:3)</PresentationFormat>
  <Paragraphs>567</Paragraphs>
  <Slides>30</Slides>
  <Notes>30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Default Design</vt:lpstr>
      <vt:lpstr>Graph</vt:lpstr>
      <vt:lpstr>Équation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Lazauskas</dc:creator>
  <cp:lastModifiedBy>Lazauskas</cp:lastModifiedBy>
  <cp:revision>342</cp:revision>
  <cp:lastPrinted>1601-01-01T00:00:00Z</cp:lastPrinted>
  <dcterms:created xsi:type="dcterms:W3CDTF">1601-01-01T00:00:00Z</dcterms:created>
  <dcterms:modified xsi:type="dcterms:W3CDTF">2016-05-25T18:05:01Z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