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52" r:id="rId4"/>
    <p:sldId id="337" r:id="rId5"/>
    <p:sldId id="351" r:id="rId6"/>
    <p:sldId id="353" r:id="rId7"/>
    <p:sldId id="370" r:id="rId8"/>
    <p:sldId id="371" r:id="rId9"/>
    <p:sldId id="339" r:id="rId10"/>
    <p:sldId id="373" r:id="rId11"/>
    <p:sldId id="374" r:id="rId12"/>
    <p:sldId id="375" r:id="rId13"/>
    <p:sldId id="378" r:id="rId14"/>
    <p:sldId id="379" r:id="rId15"/>
    <p:sldId id="367" r:id="rId16"/>
    <p:sldId id="369" r:id="rId17"/>
    <p:sldId id="380" r:id="rId18"/>
    <p:sldId id="382" r:id="rId19"/>
    <p:sldId id="362" r:id="rId20"/>
    <p:sldId id="356" r:id="rId21"/>
    <p:sldId id="360" r:id="rId22"/>
    <p:sldId id="357" r:id="rId23"/>
    <p:sldId id="358" r:id="rId24"/>
    <p:sldId id="381" r:id="rId25"/>
    <p:sldId id="359" r:id="rId26"/>
    <p:sldId id="364" r:id="rId27"/>
    <p:sldId id="363" r:id="rId28"/>
    <p:sldId id="348" r:id="rId2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0339D-93B9-40FA-8C88-1E356FC5882F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07EB7-9222-4D41-BB4E-5CC4CC9F05F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30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974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8BA1C5-13BB-2846-9937-453E952AFB67}" type="slidenum">
              <a:rPr lang="en-GB"/>
              <a:pPr/>
              <a:t>17</a:t>
            </a:fld>
            <a:endParaRPr lang="en-GB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725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351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201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05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72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679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083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079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12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705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33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753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AA9A-E74A-4638-B6F2-5B2DBB22C61D}" type="datetimeFigureOut">
              <a:rPr lang="ko-KR" altLang="en-US" smtClean="0"/>
              <a:t>2016-05-12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9E500-8E7F-4AB8-AF9F-6C87D21CE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809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784976" cy="1470025"/>
          </a:xfrm>
        </p:spPr>
        <p:txBody>
          <a:bodyPr>
            <a:normAutofit fontScale="90000"/>
          </a:bodyPr>
          <a:lstStyle/>
          <a:p>
            <a:r>
              <a:rPr lang="en-US" altLang="ko-KR" sz="3700" dirty="0" smtClean="0"/>
              <a:t>N3LO NN interaction adjusted to light nuclei in ab </a:t>
            </a:r>
            <a:r>
              <a:rPr lang="en-US" altLang="ko-KR" sz="3700" dirty="0" err="1" smtClean="0"/>
              <a:t>exitu</a:t>
            </a:r>
            <a:r>
              <a:rPr lang="en-US" altLang="ko-KR" sz="3700" dirty="0" smtClean="0"/>
              <a:t> approach : Daejeon 16</a:t>
            </a:r>
            <a:endParaRPr lang="en-US" altLang="ko-KR" sz="35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31640" y="3212976"/>
            <a:ext cx="6400800" cy="648072"/>
          </a:xfrm>
        </p:spPr>
        <p:txBody>
          <a:bodyPr>
            <a:normAutofit/>
          </a:bodyPr>
          <a:lstStyle/>
          <a:p>
            <a:r>
              <a:rPr lang="en-US" altLang="ko-KR" sz="2700" dirty="0" smtClean="0"/>
              <a:t>Youngman Kim</a:t>
            </a:r>
            <a:r>
              <a:rPr lang="ko-KR" altLang="en-US" sz="2700" dirty="0" smtClean="0"/>
              <a:t> </a:t>
            </a:r>
            <a:r>
              <a:rPr lang="en-US" altLang="ko-KR" sz="2700" dirty="0" smtClean="0"/>
              <a:t>(RISP, IBS)</a:t>
            </a:r>
            <a:endParaRPr lang="ko-KR" alt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3440772" y="6489385"/>
            <a:ext cx="57032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 smtClean="0"/>
              <a:t>May 11, 2016,  INT Program: Nuclear Physics from Lattice QCD</a:t>
            </a:r>
            <a:endParaRPr lang="ko-KR" altLang="en-US" sz="1500" dirty="0"/>
          </a:p>
        </p:txBody>
      </p:sp>
      <p:sp>
        <p:nvSpPr>
          <p:cNvPr id="4" name="직사각형 3"/>
          <p:cNvSpPr/>
          <p:nvPr/>
        </p:nvSpPr>
        <p:spPr>
          <a:xfrm>
            <a:off x="683568" y="5013176"/>
            <a:ext cx="7848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ko-KR" sz="2100" dirty="0" smtClean="0"/>
              <a:t>In collaboration with: </a:t>
            </a:r>
          </a:p>
          <a:p>
            <a:r>
              <a:rPr lang="fi-FI" altLang="ko-KR" sz="2100" dirty="0" smtClean="0"/>
              <a:t>A</a:t>
            </a:r>
            <a:r>
              <a:rPr lang="fi-FI" altLang="ko-KR" sz="2100" dirty="0"/>
              <a:t>. M. Shirokov, I. J. Shin, M. Sosonkina, P. Maris, J. P. Vary</a:t>
            </a:r>
            <a:endParaRPr lang="ko-KR" altLang="en-US" sz="2100" dirty="0"/>
          </a:p>
        </p:txBody>
      </p:sp>
    </p:spTree>
    <p:extLst>
      <p:ext uri="{BB962C8B-B14F-4D97-AF65-F5344CB8AC3E}">
        <p14:creationId xmlns:p14="http://schemas.microsoft.com/office/powerpoint/2010/main" val="34354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411760" y="260992"/>
            <a:ext cx="450636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500" b="1" dirty="0" err="1" smtClean="0">
                <a:solidFill>
                  <a:srgbClr val="7030A0"/>
                </a:solidFill>
              </a:rPr>
              <a:t>Ab</a:t>
            </a:r>
            <a:r>
              <a:rPr lang="en-US" altLang="ko-KR" sz="2500" b="1" dirty="0" smtClean="0">
                <a:solidFill>
                  <a:srgbClr val="7030A0"/>
                </a:solidFill>
              </a:rPr>
              <a:t> initio No Core Shell Model</a:t>
            </a:r>
            <a:endParaRPr lang="en-US" altLang="ko-KR" sz="2500" b="1" dirty="0">
              <a:solidFill>
                <a:srgbClr val="7030A0"/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500" dirty="0" err="1" smtClean="0"/>
              <a:t>Ab</a:t>
            </a:r>
            <a:r>
              <a:rPr lang="en-US" altLang="ko-KR" sz="2500" dirty="0" smtClean="0"/>
              <a:t> initio: nuclei from first principles considering fundamental </a:t>
            </a:r>
            <a:r>
              <a:rPr lang="en-US" altLang="ko-KR" sz="2500" dirty="0"/>
              <a:t>interactions without uncontrolled </a:t>
            </a:r>
            <a:r>
              <a:rPr lang="en-US" altLang="ko-KR" sz="2500" dirty="0" smtClean="0"/>
              <a:t>approximations.</a:t>
            </a:r>
          </a:p>
          <a:p>
            <a:r>
              <a:rPr lang="en-US" altLang="ko-KR" sz="2500" dirty="0" smtClean="0"/>
              <a:t>No core: all nucleons are active, no inert core.</a:t>
            </a:r>
          </a:p>
          <a:p>
            <a:r>
              <a:rPr lang="en-US" altLang="ko-KR" sz="2500" dirty="0" smtClean="0"/>
              <a:t>Shell model: harmonic oscillator basis</a:t>
            </a:r>
          </a:p>
          <a:p>
            <a:r>
              <a:rPr lang="en-US" altLang="ko-KR" sz="2500" dirty="0" smtClean="0"/>
              <a:t>Point nucleons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6375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938213"/>
            <a:ext cx="73342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9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00088"/>
            <a:ext cx="71437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0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547664" y="548680"/>
            <a:ext cx="669674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500" dirty="0" err="1"/>
              <a:t>Ab</a:t>
            </a:r>
            <a:r>
              <a:rPr lang="en-US" altLang="ko-KR" sz="2500" dirty="0"/>
              <a:t> initio structure and NN interaction </a:t>
            </a:r>
          </a:p>
          <a:p>
            <a:endParaRPr lang="en-US" altLang="ko-KR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100" dirty="0" smtClean="0"/>
              <a:t>Unfortunately</a:t>
            </a:r>
            <a:r>
              <a:rPr lang="en-US" altLang="ko-KR" sz="2100" dirty="0"/>
              <a:t>, the NN interaction at low energies needed for nuclear physics applications </a:t>
            </a:r>
            <a:r>
              <a:rPr lang="en-US" altLang="ko-KR" sz="2100" dirty="0" smtClean="0"/>
              <a:t>cannot </a:t>
            </a:r>
            <a:r>
              <a:rPr lang="en-US" altLang="ko-KR" sz="2100" dirty="0"/>
              <a:t>be directly derived from QCD at the </a:t>
            </a:r>
            <a:r>
              <a:rPr lang="en-US" altLang="ko-KR" sz="2100" dirty="0" smtClean="0"/>
              <a:t>moment</a:t>
            </a:r>
          </a:p>
          <a:p>
            <a:r>
              <a:rPr lang="en-US" altLang="ko-KR" sz="2100" dirty="0" err="1" smtClean="0"/>
              <a:t>Ab</a:t>
            </a:r>
            <a:r>
              <a:rPr lang="en-US" altLang="ko-KR" sz="2100" dirty="0" smtClean="0"/>
              <a:t> </a:t>
            </a:r>
            <a:r>
              <a:rPr lang="en-US" altLang="ko-KR" sz="2100" dirty="0"/>
              <a:t>initio theory requires, of course, a realistic NN interaction accurately describing NN scattering data and deuteron </a:t>
            </a:r>
            <a:r>
              <a:rPr lang="en-US" altLang="ko-KR" sz="2100" dirty="0" smtClean="0"/>
              <a:t>properties</a:t>
            </a:r>
          </a:p>
          <a:p>
            <a:r>
              <a:rPr lang="en-US" altLang="ko-KR" sz="2100" smtClean="0"/>
              <a:t>Nice </a:t>
            </a:r>
            <a:r>
              <a:rPr lang="en-US" altLang="ko-KR" sz="2100" dirty="0"/>
              <a:t>to avoid NNN forces</a:t>
            </a:r>
            <a:r>
              <a:rPr lang="en-US" altLang="ko-KR" sz="2100" dirty="0" smtClean="0"/>
              <a:t>? Yes</a:t>
            </a:r>
            <a:endParaRPr lang="en-US" altLang="ko-KR" sz="2500" dirty="0"/>
          </a:p>
          <a:p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52277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95536" y="5425551"/>
            <a:ext cx="79928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dirty="0" err="1"/>
              <a:t>Ik</a:t>
            </a:r>
            <a:r>
              <a:rPr lang="en-US" altLang="ko-KR" sz="1500" dirty="0"/>
              <a:t> Jae Shin, </a:t>
            </a:r>
            <a:r>
              <a:rPr lang="en-US" altLang="ko-KR" sz="1500" dirty="0" smtClean="0"/>
              <a:t>Y. </a:t>
            </a:r>
            <a:r>
              <a:rPr lang="en-US" altLang="ko-KR" sz="1500" dirty="0"/>
              <a:t>Kim, </a:t>
            </a:r>
            <a:r>
              <a:rPr lang="en-US" altLang="ko-KR" sz="1500" dirty="0" smtClean="0"/>
              <a:t>P. </a:t>
            </a:r>
            <a:r>
              <a:rPr lang="en-US" altLang="ko-KR" sz="1500" dirty="0"/>
              <a:t>Maris, </a:t>
            </a:r>
            <a:r>
              <a:rPr lang="en-US" altLang="ko-KR" sz="1500" dirty="0" smtClean="0"/>
              <a:t>J. </a:t>
            </a:r>
            <a:r>
              <a:rPr lang="en-US" altLang="ko-KR" sz="1500" dirty="0"/>
              <a:t>P. Vary, </a:t>
            </a:r>
            <a:r>
              <a:rPr lang="en-US" altLang="ko-KR" sz="1500" dirty="0" smtClean="0"/>
              <a:t>C. </a:t>
            </a:r>
            <a:r>
              <a:rPr lang="en-US" altLang="ko-KR" sz="1500" dirty="0" err="1"/>
              <a:t>Forssén</a:t>
            </a:r>
            <a:r>
              <a:rPr lang="en-US" altLang="ko-KR" sz="1500" dirty="0"/>
              <a:t>, </a:t>
            </a:r>
            <a:r>
              <a:rPr lang="en-US" altLang="ko-KR" sz="1500" dirty="0" smtClean="0"/>
              <a:t>J. </a:t>
            </a:r>
            <a:r>
              <a:rPr lang="en-US" altLang="ko-KR" sz="1500" dirty="0" err="1"/>
              <a:t>Rotureau</a:t>
            </a:r>
            <a:r>
              <a:rPr lang="en-US" altLang="ko-KR" sz="1500" dirty="0"/>
              <a:t>, </a:t>
            </a:r>
            <a:r>
              <a:rPr lang="en-US" altLang="ko-KR" sz="1500" dirty="0" smtClean="0"/>
              <a:t>N. </a:t>
            </a:r>
            <a:r>
              <a:rPr lang="en-US" altLang="ko-KR" sz="1500" dirty="0"/>
              <a:t>Michel, arXiv:1605.02819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018482" cy="340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986154"/>
            <a:ext cx="79928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 smtClean="0"/>
              <a:t>Ab initio NCFC &amp; ab initio </a:t>
            </a:r>
            <a:r>
              <a:rPr lang="en-US" altLang="ko-KR" sz="1700" dirty="0"/>
              <a:t>GSM </a:t>
            </a:r>
            <a:r>
              <a:rPr lang="en-US" altLang="ko-KR" sz="1700" dirty="0" smtClean="0"/>
              <a:t>with a </a:t>
            </a:r>
            <a:r>
              <a:rPr lang="en-US" altLang="ko-KR" sz="1700" dirty="0"/>
              <a:t>natural orbital single-particle basis</a:t>
            </a:r>
            <a:endParaRPr lang="ko-KR" altLang="en-US" sz="1700" dirty="0"/>
          </a:p>
        </p:txBody>
      </p:sp>
    </p:spTree>
    <p:extLst>
      <p:ext uri="{BB962C8B-B14F-4D97-AF65-F5344CB8AC3E}">
        <p14:creationId xmlns:p14="http://schemas.microsoft.com/office/powerpoint/2010/main" val="29713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771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b="1" dirty="0">
                <a:solidFill>
                  <a:srgbClr val="7030A0"/>
                </a:solidFill>
              </a:rPr>
              <a:t>Daejeon </a:t>
            </a:r>
            <a:r>
              <a:rPr lang="en-US" altLang="ko-KR" b="1" dirty="0" smtClean="0">
                <a:solidFill>
                  <a:srgbClr val="7030A0"/>
                </a:solidFill>
              </a:rPr>
              <a:t>16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1584176"/>
          </a:xfrm>
        </p:spPr>
        <p:txBody>
          <a:bodyPr>
            <a:normAutofit/>
          </a:bodyPr>
          <a:lstStyle/>
          <a:p>
            <a:r>
              <a:rPr lang="en-US" altLang="ko-KR" sz="2200" dirty="0"/>
              <a:t>We use phase-equivalent transformations to adjust off-shell properties of similarity </a:t>
            </a:r>
            <a:r>
              <a:rPr lang="en-US" altLang="ko-KR" sz="2200" dirty="0" smtClean="0"/>
              <a:t>renormalization group </a:t>
            </a:r>
            <a:r>
              <a:rPr lang="en-US" altLang="ko-KR" sz="2200" dirty="0"/>
              <a:t>evolved chiral effective field theory NN interaction (Idaho N3LO) to describe binding </a:t>
            </a:r>
            <a:r>
              <a:rPr lang="en-US" altLang="ko-KR" sz="2200" dirty="0" smtClean="0"/>
              <a:t>energies and </a:t>
            </a:r>
            <a:r>
              <a:rPr lang="en-US" altLang="ko-KR" sz="2200" dirty="0"/>
              <a:t>spectra of light nuclei without NNN forces.</a:t>
            </a:r>
            <a:endParaRPr lang="ko-KR" altLang="en-US" sz="2200" dirty="0"/>
          </a:p>
        </p:txBody>
      </p:sp>
      <p:sp>
        <p:nvSpPr>
          <p:cNvPr id="4" name="직사각형 3"/>
          <p:cNvSpPr/>
          <p:nvPr/>
        </p:nvSpPr>
        <p:spPr>
          <a:xfrm>
            <a:off x="138014" y="5989270"/>
            <a:ext cx="8928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dirty="0" smtClean="0"/>
              <a:t>"</a:t>
            </a:r>
            <a:r>
              <a:rPr lang="en-US" altLang="ko-KR" sz="1500" dirty="0"/>
              <a:t>N3LO NN interaction adjusted to light nuclei in ab </a:t>
            </a:r>
            <a:r>
              <a:rPr lang="en-US" altLang="ko-KR" sz="1500" dirty="0" err="1"/>
              <a:t>exitu</a:t>
            </a:r>
            <a:r>
              <a:rPr lang="en-US" altLang="ko-KR" sz="1500" dirty="0"/>
              <a:t> approach," </a:t>
            </a:r>
          </a:p>
          <a:p>
            <a:r>
              <a:rPr lang="en-US" altLang="ko-KR" sz="1500" dirty="0"/>
              <a:t>A.M. </a:t>
            </a:r>
            <a:r>
              <a:rPr lang="en-US" altLang="ko-KR" sz="1500" dirty="0" err="1"/>
              <a:t>Shirokov</a:t>
            </a:r>
            <a:r>
              <a:rPr lang="en-US" altLang="ko-KR" sz="1500" dirty="0"/>
              <a:t>, I.J. Shin, Y. Kim, M. </a:t>
            </a:r>
            <a:r>
              <a:rPr lang="en-US" altLang="ko-KR" sz="1500" dirty="0" err="1"/>
              <a:t>Sosonkina</a:t>
            </a:r>
            <a:r>
              <a:rPr lang="en-US" altLang="ko-KR" sz="1500" dirty="0"/>
              <a:t>, P. Maris, J.P. Vary. e-Print: arXiv:1605.00413 [</a:t>
            </a:r>
            <a:r>
              <a:rPr lang="en-US" altLang="ko-KR" sz="1500" dirty="0" err="1"/>
              <a:t>nucl-th</a:t>
            </a:r>
            <a:r>
              <a:rPr lang="en-US" altLang="ko-KR" sz="1500" dirty="0"/>
              <a:t>] </a:t>
            </a:r>
            <a:endParaRPr lang="ko-KR" altLang="en-US" sz="1500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20130" y="2748910"/>
            <a:ext cx="8229600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 smtClean="0"/>
              <a:t>W. </a:t>
            </a:r>
            <a:r>
              <a:rPr lang="en-US" altLang="ko-KR" sz="1800" dirty="0" err="1" smtClean="0"/>
              <a:t>Polyzou</a:t>
            </a:r>
            <a:r>
              <a:rPr lang="en-US" altLang="ko-KR" sz="1800" dirty="0" smtClean="0"/>
              <a:t> and W. </a:t>
            </a:r>
            <a:r>
              <a:rPr lang="en-GB" altLang="ko-KR" sz="1800" dirty="0" err="1" smtClean="0"/>
              <a:t>Glöckle</a:t>
            </a:r>
            <a:r>
              <a:rPr lang="en-GB" altLang="ko-KR" sz="1800" dirty="0" smtClean="0"/>
              <a:t> theorem </a:t>
            </a:r>
            <a:r>
              <a:rPr lang="en-GB" altLang="ko-KR" sz="1200" dirty="0" smtClean="0"/>
              <a:t>[Few-body Syst. </a:t>
            </a:r>
            <a:r>
              <a:rPr lang="en-GB" altLang="ko-KR" sz="1200" u="sng" dirty="0" smtClean="0"/>
              <a:t>9</a:t>
            </a:r>
            <a:r>
              <a:rPr lang="en-GB" altLang="ko-KR" sz="1200" dirty="0" smtClean="0"/>
              <a:t>, 97 (1990))]</a:t>
            </a:r>
          </a:p>
          <a:p>
            <a:pPr marL="0" indent="0" algn="ctr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GB" altLang="ko-KR" sz="1800" i="1" dirty="0" smtClean="0"/>
              <a:t>H=</a:t>
            </a:r>
            <a:r>
              <a:rPr lang="en-GB" altLang="ko-KR" sz="1800" i="1" dirty="0" err="1" smtClean="0"/>
              <a:t>T+V</a:t>
            </a:r>
            <a:r>
              <a:rPr lang="en-GB" altLang="ko-KR" sz="1800" i="1" baseline="-25000" dirty="0" err="1" smtClean="0"/>
              <a:t>ij</a:t>
            </a:r>
            <a:r>
              <a:rPr lang="en-GB" altLang="ko-KR" sz="1800" i="1" dirty="0" smtClean="0"/>
              <a:t> </a:t>
            </a:r>
            <a:r>
              <a:rPr lang="en-GB" altLang="ko-KR" sz="1800" dirty="0" smtClean="0"/>
              <a:t>  </a:t>
            </a:r>
            <a:r>
              <a:rPr lang="en-GB" altLang="ko-KR" sz="1800" dirty="0" smtClean="0">
                <a:latin typeface="Symbol" pitchFamily="124" charset="2"/>
              </a:rPr>
              <a:t> </a:t>
            </a:r>
            <a:r>
              <a:rPr lang="en-GB" altLang="ko-KR" sz="1800" dirty="0" smtClean="0"/>
              <a:t> </a:t>
            </a:r>
            <a:r>
              <a:rPr lang="en-GB" altLang="ko-KR" sz="1800" i="1" dirty="0" smtClean="0"/>
              <a:t>H’=</a:t>
            </a:r>
            <a:r>
              <a:rPr lang="en-GB" altLang="ko-KR" sz="1800" i="1" dirty="0" err="1" smtClean="0"/>
              <a:t>T+V’</a:t>
            </a:r>
            <a:r>
              <a:rPr lang="en-GB" altLang="ko-KR" sz="1800" i="1" baseline="-25000" dirty="0" err="1" smtClean="0"/>
              <a:t>ij</a:t>
            </a:r>
            <a:r>
              <a:rPr lang="en-GB" altLang="ko-KR" sz="1800" i="1" dirty="0" err="1" smtClean="0"/>
              <a:t>+V</a:t>
            </a:r>
            <a:r>
              <a:rPr lang="en-GB" altLang="ko-KR" sz="1800" i="1" baseline="-25000" dirty="0" err="1" smtClean="0"/>
              <a:t>ijk</a:t>
            </a:r>
            <a:endParaRPr lang="en-GB" altLang="ko-KR" sz="1800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ko-KR" sz="1800" dirty="0" smtClean="0"/>
              <a:t>   where </a:t>
            </a:r>
            <a:r>
              <a:rPr lang="en-GB" altLang="ko-KR" sz="1800" i="1" dirty="0" err="1" smtClean="0"/>
              <a:t>V</a:t>
            </a:r>
            <a:r>
              <a:rPr lang="en-GB" altLang="ko-KR" sz="1800" i="1" baseline="-25000" dirty="0" err="1" smtClean="0"/>
              <a:t>ij</a:t>
            </a:r>
            <a:r>
              <a:rPr lang="en-GB" altLang="ko-KR" sz="1800" i="1" dirty="0" smtClean="0"/>
              <a:t> </a:t>
            </a:r>
            <a:r>
              <a:rPr lang="en-GB" altLang="ko-KR" sz="1800" dirty="0" smtClean="0"/>
              <a:t>and </a:t>
            </a:r>
            <a:r>
              <a:rPr lang="en-GB" altLang="ko-KR" sz="1800" i="1" dirty="0" err="1" smtClean="0"/>
              <a:t>V’</a:t>
            </a:r>
            <a:r>
              <a:rPr lang="en-GB" altLang="ko-KR" sz="1800" i="1" baseline="-25000" dirty="0" err="1" smtClean="0"/>
              <a:t>ij</a:t>
            </a:r>
            <a:r>
              <a:rPr lang="en-GB" altLang="ko-KR" sz="1800" baseline="-25000" dirty="0" smtClean="0"/>
              <a:t>  </a:t>
            </a:r>
            <a:r>
              <a:rPr lang="en-GB" altLang="ko-KR" sz="1800" dirty="0" smtClean="0"/>
              <a:t>are phase-equivalent, </a:t>
            </a:r>
            <a:r>
              <a:rPr lang="en-GB" altLang="ko-KR" sz="1800" i="1" dirty="0" smtClean="0"/>
              <a:t>H</a:t>
            </a:r>
            <a:r>
              <a:rPr lang="en-GB" altLang="ko-KR" sz="1800" dirty="0" smtClean="0"/>
              <a:t> and </a:t>
            </a:r>
            <a:r>
              <a:rPr lang="en-GB" altLang="ko-KR" sz="1800" i="1" dirty="0" smtClean="0"/>
              <a:t>H’</a:t>
            </a:r>
            <a:r>
              <a:rPr lang="en-GB" altLang="ko-KR" sz="1800" dirty="0" smtClean="0"/>
              <a:t> are </a:t>
            </a:r>
            <a:r>
              <a:rPr lang="en-GB" altLang="ko-KR" sz="1800" dirty="0" err="1" smtClean="0"/>
              <a:t>isospectral</a:t>
            </a:r>
            <a:r>
              <a:rPr lang="en-GB" altLang="ko-KR" sz="1800" dirty="0" smtClean="0"/>
              <a:t>.</a:t>
            </a:r>
          </a:p>
          <a:p>
            <a:endParaRPr lang="en-US" altLang="ko-KR" sz="1800" dirty="0" smtClean="0"/>
          </a:p>
          <a:p>
            <a:r>
              <a:rPr lang="en-US" altLang="ko-KR" sz="1800" dirty="0" smtClean="0"/>
              <a:t>Is it possible to transform as</a:t>
            </a:r>
          </a:p>
          <a:p>
            <a:pPr marL="341313" indent="-341313" algn="ctr" defTabSz="457200">
              <a:lnSpc>
                <a:spcPct val="200000"/>
              </a:lnSpc>
              <a:spcBef>
                <a:spcPts val="4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ko-KR" sz="1800" i="1" dirty="0" smtClean="0"/>
              <a:t>H’=</a:t>
            </a:r>
            <a:r>
              <a:rPr lang="en-GB" altLang="ko-KR" sz="1800" i="1" dirty="0" err="1" smtClean="0"/>
              <a:t>T+V’</a:t>
            </a:r>
            <a:r>
              <a:rPr lang="en-GB" altLang="ko-KR" sz="1800" i="1" baseline="-25000" dirty="0" err="1" smtClean="0"/>
              <a:t>ij</a:t>
            </a:r>
            <a:r>
              <a:rPr lang="en-GB" altLang="ko-KR" sz="1800" i="1" dirty="0" err="1" smtClean="0"/>
              <a:t>+V</a:t>
            </a:r>
            <a:r>
              <a:rPr lang="en-GB" altLang="ko-KR" sz="1800" i="1" baseline="-25000" dirty="0" err="1" smtClean="0"/>
              <a:t>ijk</a:t>
            </a:r>
            <a:r>
              <a:rPr lang="en-GB" altLang="ko-KR" sz="1800" i="1" baseline="-25000" dirty="0" smtClean="0"/>
              <a:t>   </a:t>
            </a:r>
            <a:r>
              <a:rPr lang="en-GB" altLang="ko-KR" sz="1800" baseline="-25000" dirty="0" smtClean="0"/>
              <a:t> </a:t>
            </a:r>
            <a:r>
              <a:rPr lang="en-GB" altLang="ko-KR" sz="1800" dirty="0" smtClean="0">
                <a:latin typeface="Symbol" pitchFamily="124" charset="2"/>
              </a:rPr>
              <a:t> </a:t>
            </a:r>
            <a:r>
              <a:rPr lang="en-GB" altLang="ko-KR" sz="1800" dirty="0" smtClean="0"/>
              <a:t> </a:t>
            </a:r>
            <a:r>
              <a:rPr lang="en-GB" altLang="ko-KR" sz="1800" i="1" dirty="0" smtClean="0"/>
              <a:t>H=</a:t>
            </a:r>
            <a:r>
              <a:rPr lang="en-GB" altLang="ko-KR" sz="1800" i="1" dirty="0" err="1" smtClean="0"/>
              <a:t>T+V</a:t>
            </a:r>
            <a:r>
              <a:rPr lang="en-GB" altLang="ko-KR" sz="1800" i="1" baseline="-25000" dirty="0" err="1" smtClean="0"/>
              <a:t>ij</a:t>
            </a:r>
            <a:endParaRPr lang="en-GB" altLang="ko-KR" sz="1800" i="1" baseline="-25000" dirty="0" smtClean="0"/>
          </a:p>
          <a:p>
            <a:pPr marL="341313" indent="-342000" defTabSz="457200">
              <a:spcBef>
                <a:spcPts val="4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ko-KR" sz="1800" i="1" dirty="0" smtClean="0"/>
              <a:t>  </a:t>
            </a:r>
            <a:r>
              <a:rPr lang="en-GB" altLang="ko-KR" sz="1800" dirty="0" smtClean="0"/>
              <a:t>with (approximately) </a:t>
            </a:r>
            <a:r>
              <a:rPr lang="en-GB" altLang="ko-KR" sz="1800" dirty="0" err="1" smtClean="0"/>
              <a:t>isospectral</a:t>
            </a:r>
            <a:r>
              <a:rPr lang="en-GB" altLang="ko-KR" sz="1800" dirty="0" smtClean="0"/>
              <a:t> </a:t>
            </a:r>
            <a:r>
              <a:rPr lang="en-GB" altLang="ko-KR" sz="1800" i="1" dirty="0" smtClean="0"/>
              <a:t>H</a:t>
            </a:r>
            <a:r>
              <a:rPr lang="en-GB" altLang="ko-KR" sz="1800" dirty="0" smtClean="0"/>
              <a:t> and </a:t>
            </a:r>
            <a:r>
              <a:rPr lang="en-GB" altLang="ko-KR" sz="1800" i="1" dirty="0" smtClean="0"/>
              <a:t>H’</a:t>
            </a:r>
            <a:r>
              <a:rPr lang="en-GB" altLang="ko-KR" sz="1800" dirty="0" smtClean="0"/>
              <a:t> </a:t>
            </a:r>
            <a:r>
              <a:rPr lang="en-US" altLang="ko-KR" sz="1800" dirty="0"/>
              <a:t>to minimize the need for the explicit introduction of three and higher body </a:t>
            </a:r>
            <a:r>
              <a:rPr lang="en-US" altLang="ko-KR" sz="1800" dirty="0" smtClean="0"/>
              <a:t>forces?</a:t>
            </a:r>
            <a:endParaRPr lang="en-GB" altLang="ko-KR" sz="1800" dirty="0" smtClean="0"/>
          </a:p>
        </p:txBody>
      </p:sp>
    </p:spTree>
    <p:extLst>
      <p:ext uri="{BB962C8B-B14F-4D97-AF65-F5344CB8AC3E}">
        <p14:creationId xmlns:p14="http://schemas.microsoft.com/office/powerpoint/2010/main" val="16497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331200"/>
            <a:ext cx="8229600" cy="720000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PET (phase equivalent transformation)</a:t>
            </a:r>
            <a:endParaRPr lang="ko-KR" altLang="en-US" sz="3200" dirty="0"/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2880319"/>
          </a:xfrm>
        </p:spPr>
        <p:txBody>
          <a:bodyPr>
            <a:normAutofit/>
          </a:bodyPr>
          <a:lstStyle/>
          <a:p>
            <a:r>
              <a:rPr lang="en-US" altLang="ko-KR" sz="1800" dirty="0" smtClean="0"/>
              <a:t>Assume unitary matrix [U] has only a finite matrix mixing of a few selected basis function. Then H and H’ have identical eigenvalues, and also asymptotic behavior of their eigenvector wave functions are same.</a:t>
            </a:r>
          </a:p>
          <a:p>
            <a:pPr marL="0" indent="0">
              <a:buNone/>
            </a:pPr>
            <a:endParaRPr lang="en-US" altLang="ko-KR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800" dirty="0" smtClean="0"/>
              <a:t>do not change </a:t>
            </a:r>
            <a:r>
              <a:rPr lang="en-US" altLang="ko-KR" sz="1800" dirty="0"/>
              <a:t>scattering phase shifts and bound state energies of two-body system </a:t>
            </a:r>
            <a:endParaRPr lang="en-US" altLang="ko-KR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800" dirty="0" smtClean="0"/>
              <a:t>but are </a:t>
            </a:r>
            <a:r>
              <a:rPr lang="en-US" altLang="ko-KR" sz="1800" dirty="0"/>
              <a:t>supposed to modify two-body bound state observables such as the </a:t>
            </a:r>
            <a:r>
              <a:rPr lang="en-US" altLang="ko-KR" sz="1800" dirty="0" err="1"/>
              <a:t>rms</a:t>
            </a:r>
            <a:r>
              <a:rPr lang="en-US" altLang="ko-KR" sz="1800" dirty="0"/>
              <a:t> radius and </a:t>
            </a:r>
            <a:r>
              <a:rPr lang="en-US" altLang="ko-KR" sz="1800" dirty="0" smtClean="0"/>
              <a:t>electromagnetic moments</a:t>
            </a:r>
          </a:p>
          <a:p>
            <a:pPr marL="0" indent="0">
              <a:buNone/>
            </a:pPr>
            <a:r>
              <a:rPr lang="en-US" altLang="ko-KR" sz="1800" dirty="0" smtClean="0"/>
              <a:t> ex) JISP16 </a:t>
            </a:r>
            <a:r>
              <a:rPr lang="en-GB" altLang="ko-KR" sz="1200" dirty="0" smtClean="0"/>
              <a:t>[</a:t>
            </a:r>
            <a:r>
              <a:rPr lang="en-US" altLang="ko-KR" sz="1200" dirty="0"/>
              <a:t>A.M. </a:t>
            </a:r>
            <a:r>
              <a:rPr lang="en-US" altLang="ko-KR" sz="1200" dirty="0" err="1"/>
              <a:t>Shirokov</a:t>
            </a:r>
            <a:r>
              <a:rPr lang="en-US" altLang="ko-KR" sz="1200" dirty="0"/>
              <a:t>, J.P. Vary, A.I. Mazur and T.A. Weber, Phys. Lett. B 644 (2007) </a:t>
            </a:r>
            <a:r>
              <a:rPr lang="en-US" altLang="ko-KR" sz="1200" dirty="0" smtClean="0"/>
              <a:t>33</a:t>
            </a:r>
            <a:r>
              <a:rPr lang="en-GB" altLang="ko-KR" sz="1200" dirty="0" smtClean="0"/>
              <a:t>]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186014"/>
            <a:ext cx="36576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86084"/>
            <a:ext cx="8134672" cy="1143000"/>
          </a:xfrm>
          <a:ln/>
        </p:spPr>
        <p:txBody>
          <a:bodyPr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dirty="0" smtClean="0">
                <a:solidFill>
                  <a:srgbClr val="FF0000"/>
                </a:solidFill>
              </a:rPr>
              <a:t>Phase-equivalent transformations (PETs)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ln/>
        </p:spPr>
        <p:txBody>
          <a:bodyPr/>
          <a:lstStyle/>
          <a:p>
            <a:pPr>
              <a:lnSpc>
                <a:spcPct val="100000"/>
              </a:lnSpc>
              <a:buFont typeface="Arial" pitchFamily="29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/>
              <a:t>   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824" y="1484784"/>
            <a:ext cx="4995863" cy="522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67366" y="5628105"/>
            <a:ext cx="5672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PETs are generated by unitary transformations of the two-nucleon Hamiltonian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December 18, 2015, Seoul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65742" y="6456838"/>
            <a:ext cx="136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A. </a:t>
            </a:r>
            <a:r>
              <a:rPr lang="en-US" altLang="ko-KR" dirty="0" err="1" smtClean="0"/>
              <a:t>Shirokov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7064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JISP16 vs Daejeon16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727102"/>
            <a:ext cx="4392488" cy="6463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ISTP</a:t>
            </a:r>
          </a:p>
          <a:p>
            <a:pPr algn="ctr"/>
            <a:r>
              <a:rPr lang="en-US" altLang="ko-KR" dirty="0" smtClean="0"/>
              <a:t>(inverse scattering tridiagonal potential)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6655" y="1663699"/>
            <a:ext cx="2088232" cy="36933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N3LO interaction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70572" y="2420888"/>
            <a:ext cx="3600400" cy="646331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SRG</a:t>
            </a:r>
          </a:p>
          <a:p>
            <a:pPr algn="ctr"/>
            <a:r>
              <a:rPr lang="en-US" altLang="ko-KR" dirty="0" smtClean="0"/>
              <a:t>(similarity renormalization group)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85667" y="3495141"/>
            <a:ext cx="2170209" cy="36933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SRG-evolved N3LO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4437112"/>
            <a:ext cx="6048672" cy="36933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PET (phase equivalent transformation)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5433000"/>
            <a:ext cx="4104456" cy="6463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JISP16</a:t>
            </a:r>
          </a:p>
          <a:p>
            <a:pPr algn="ctr"/>
            <a:r>
              <a:rPr lang="en-US" altLang="ko-KR" dirty="0" smtClean="0"/>
              <a:t>(</a:t>
            </a:r>
            <a:r>
              <a:rPr lang="en-US" altLang="ko-KR" i="1" dirty="0" smtClean="0"/>
              <a:t>J</a:t>
            </a:r>
            <a:r>
              <a:rPr lang="en-US" altLang="ko-KR" dirty="0" smtClean="0"/>
              <a:t>-matrix inverse scattering potential)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22700" y="5571499"/>
            <a:ext cx="1296144" cy="36933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Daejeon16</a:t>
            </a:r>
            <a:endParaRPr lang="ko-KR" altLang="en-US" dirty="0"/>
          </a:p>
        </p:txBody>
      </p:sp>
      <p:sp>
        <p:nvSpPr>
          <p:cNvPr id="12" name="아래쪽 화살표 11"/>
          <p:cNvSpPr/>
          <p:nvPr/>
        </p:nvSpPr>
        <p:spPr>
          <a:xfrm>
            <a:off x="2373081" y="4884893"/>
            <a:ext cx="394402" cy="492168"/>
          </a:xfrm>
          <a:prstGeom prst="downArrow">
            <a:avLst>
              <a:gd name="adj1" fmla="val 43389"/>
              <a:gd name="adj2" fmla="val 50000"/>
            </a:avLst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2476367" y="2443463"/>
            <a:ext cx="187831" cy="1891086"/>
          </a:xfrm>
          <a:prstGeom prst="rect">
            <a:avLst/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6768000" y="3924000"/>
            <a:ext cx="180000" cy="468000"/>
          </a:xfrm>
          <a:prstGeom prst="rect">
            <a:avLst/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아래쪽 화살표 14"/>
          <p:cNvSpPr/>
          <p:nvPr/>
        </p:nvSpPr>
        <p:spPr>
          <a:xfrm>
            <a:off x="6660799" y="4884893"/>
            <a:ext cx="396000" cy="648000"/>
          </a:xfrm>
          <a:prstGeom prst="downArrow">
            <a:avLst>
              <a:gd name="adj1" fmla="val 43389"/>
              <a:gd name="adj2" fmla="val 50000"/>
            </a:avLst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780833" y="2095230"/>
            <a:ext cx="179878" cy="278203"/>
          </a:xfrm>
          <a:prstGeom prst="rect">
            <a:avLst/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아래쪽 화살표 16"/>
          <p:cNvSpPr/>
          <p:nvPr/>
        </p:nvSpPr>
        <p:spPr>
          <a:xfrm>
            <a:off x="6673571" y="3097116"/>
            <a:ext cx="394402" cy="316482"/>
          </a:xfrm>
          <a:prstGeom prst="downArrow">
            <a:avLst>
              <a:gd name="adj1" fmla="val 43389"/>
              <a:gd name="adj2" fmla="val 50000"/>
            </a:avLst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1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848113" cy="108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537345" y="234888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PET angles (in degrees) defining the </a:t>
            </a:r>
            <a:r>
              <a:rPr lang="en-US" altLang="ko-KR" dirty="0" smtClean="0"/>
              <a:t>Daejeon16 NN </a:t>
            </a:r>
            <a:r>
              <a:rPr lang="en-US" altLang="ko-KR" dirty="0"/>
              <a:t>interaction in various NN partial waves.</a:t>
            </a:r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107504" y="4293096"/>
            <a:ext cx="8784975" cy="14401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2200" dirty="0" smtClean="0"/>
              <a:t> binding energies of </a:t>
            </a:r>
            <a:r>
              <a:rPr lang="en-US" altLang="ko-KR" sz="2200" baseline="30000" dirty="0" smtClean="0"/>
              <a:t>3</a:t>
            </a:r>
            <a:r>
              <a:rPr lang="en-US" altLang="ko-KR" sz="2200" dirty="0" smtClean="0"/>
              <a:t>H, </a:t>
            </a:r>
            <a:r>
              <a:rPr lang="en-US" altLang="ko-KR" sz="2200" baseline="30000" dirty="0"/>
              <a:t>4</a:t>
            </a:r>
            <a:r>
              <a:rPr lang="en-US" altLang="ko-KR" sz="2200" dirty="0" smtClean="0"/>
              <a:t>He, </a:t>
            </a:r>
            <a:r>
              <a:rPr lang="en-US" altLang="ko-KR" sz="2200" baseline="30000" dirty="0" smtClean="0"/>
              <a:t>6</a:t>
            </a:r>
            <a:r>
              <a:rPr lang="en-US" altLang="ko-KR" sz="2200" dirty="0" smtClean="0"/>
              <a:t>Li,</a:t>
            </a:r>
            <a:r>
              <a:rPr lang="en-US" altLang="ko-KR" sz="2200" baseline="30000" dirty="0"/>
              <a:t> </a:t>
            </a:r>
            <a:r>
              <a:rPr lang="en-US" altLang="ko-KR" sz="2200" baseline="30000" dirty="0" smtClean="0"/>
              <a:t>8</a:t>
            </a:r>
            <a:r>
              <a:rPr lang="en-US" altLang="ko-KR" sz="2200" dirty="0" smtClean="0"/>
              <a:t>He, </a:t>
            </a:r>
            <a:r>
              <a:rPr lang="en-US" altLang="ko-KR" sz="2200" baseline="30000" dirty="0"/>
              <a:t>10</a:t>
            </a:r>
            <a:r>
              <a:rPr lang="en-US" altLang="ko-KR" sz="2200" dirty="0"/>
              <a:t>B</a:t>
            </a:r>
            <a:r>
              <a:rPr lang="en-US" altLang="ko-KR" sz="2200" dirty="0" smtClean="0"/>
              <a:t>, </a:t>
            </a:r>
            <a:r>
              <a:rPr lang="en-US" altLang="ko-KR" sz="2200" baseline="30000" dirty="0" smtClean="0"/>
              <a:t>12</a:t>
            </a:r>
            <a:r>
              <a:rPr lang="en-US" altLang="ko-KR" sz="2200" dirty="0" smtClean="0"/>
              <a:t>C, </a:t>
            </a:r>
            <a:r>
              <a:rPr lang="en-US" altLang="ko-KR" sz="2200" baseline="30000" dirty="0" smtClean="0"/>
              <a:t>16</a:t>
            </a:r>
            <a:r>
              <a:rPr lang="en-US" altLang="ko-KR" sz="2200" dirty="0" smtClean="0"/>
              <a:t>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2200" dirty="0" smtClean="0"/>
              <a:t> excitation energies of </a:t>
            </a:r>
            <a:r>
              <a:rPr lang="en-US" altLang="ko-KR" sz="2200" baseline="30000" dirty="0" smtClean="0"/>
              <a:t>6</a:t>
            </a:r>
            <a:r>
              <a:rPr lang="en-US" altLang="ko-KR" sz="2200" dirty="0" smtClean="0"/>
              <a:t>Li [(3</a:t>
            </a:r>
            <a:r>
              <a:rPr lang="en-US" altLang="ko-KR" sz="2200" baseline="30000" dirty="0" smtClean="0"/>
              <a:t>+</a:t>
            </a:r>
            <a:r>
              <a:rPr lang="en-US" altLang="ko-KR" sz="2200" dirty="0" smtClean="0"/>
              <a:t>,0), (0</a:t>
            </a:r>
            <a:r>
              <a:rPr lang="en-US" altLang="ko-KR" sz="2200" baseline="30000" dirty="0" smtClean="0"/>
              <a:t>+</a:t>
            </a:r>
            <a:r>
              <a:rPr lang="en-US" altLang="ko-KR" sz="2200" dirty="0" smtClean="0"/>
              <a:t>,1)],  </a:t>
            </a:r>
            <a:r>
              <a:rPr lang="en-US" altLang="ko-KR" sz="2200" baseline="30000" dirty="0" smtClean="0"/>
              <a:t>10</a:t>
            </a:r>
            <a:r>
              <a:rPr lang="en-US" altLang="ko-KR" sz="2200" dirty="0" smtClean="0"/>
              <a:t>B[(1</a:t>
            </a:r>
            <a:r>
              <a:rPr lang="en-US" altLang="ko-KR" sz="2200" baseline="30000" dirty="0" smtClean="0"/>
              <a:t>+</a:t>
            </a:r>
            <a:r>
              <a:rPr lang="en-US" altLang="ko-KR" sz="2200" dirty="0" smtClean="0"/>
              <a:t>,0)], </a:t>
            </a:r>
            <a:r>
              <a:rPr lang="en-US" altLang="ko-KR" sz="2200" baseline="30000" dirty="0" smtClean="0"/>
              <a:t>12</a:t>
            </a:r>
            <a:r>
              <a:rPr lang="en-US" altLang="ko-KR" sz="2200" dirty="0" smtClean="0"/>
              <a:t>C</a:t>
            </a:r>
            <a:r>
              <a:rPr lang="en-US" altLang="ko-KR" sz="2200" dirty="0"/>
              <a:t>[(2</a:t>
            </a:r>
            <a:r>
              <a:rPr lang="en-US" altLang="ko-KR" sz="2200" baseline="30000" dirty="0"/>
              <a:t>+</a:t>
            </a:r>
            <a:r>
              <a:rPr lang="en-US" altLang="ko-KR" sz="2200" dirty="0"/>
              <a:t>,0</a:t>
            </a:r>
            <a:r>
              <a:rPr lang="en-US" altLang="ko-KR" sz="2200" dirty="0" smtClean="0"/>
              <a:t>)]</a:t>
            </a:r>
            <a:endParaRPr lang="ko-KR" altLang="en-US" sz="2200" dirty="0"/>
          </a:p>
        </p:txBody>
      </p:sp>
      <p:sp>
        <p:nvSpPr>
          <p:cNvPr id="8" name="위쪽 화살표 7"/>
          <p:cNvSpPr/>
          <p:nvPr/>
        </p:nvSpPr>
        <p:spPr>
          <a:xfrm>
            <a:off x="3923928" y="2924944"/>
            <a:ext cx="288032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3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35696" y="1628800"/>
            <a:ext cx="4752528" cy="2232248"/>
          </a:xfrm>
        </p:spPr>
        <p:txBody>
          <a:bodyPr>
            <a:normAutofit fontScale="77500" lnSpcReduction="20000"/>
          </a:bodyPr>
          <a:lstStyle/>
          <a:p>
            <a:r>
              <a:rPr lang="en-US" sz="2500" b="1" dirty="0" smtClean="0">
                <a:solidFill>
                  <a:srgbClr val="7030A0"/>
                </a:solidFill>
              </a:rPr>
              <a:t>Why </a:t>
            </a:r>
            <a:r>
              <a:rPr lang="en-US" sz="2500" b="1" dirty="0" smtClean="0"/>
              <a:t>Daejeon</a:t>
            </a:r>
            <a:r>
              <a:rPr lang="en-US" sz="2500" b="1" dirty="0" smtClean="0">
                <a:solidFill>
                  <a:srgbClr val="7030A0"/>
                </a:solidFill>
              </a:rPr>
              <a:t>?</a:t>
            </a:r>
          </a:p>
          <a:p>
            <a:endParaRPr lang="en-US" sz="2500" b="1" dirty="0">
              <a:solidFill>
                <a:srgbClr val="7030A0"/>
              </a:solidFill>
            </a:endParaRPr>
          </a:p>
          <a:p>
            <a:r>
              <a:rPr lang="en-US" sz="2500" b="1" dirty="0" smtClean="0">
                <a:solidFill>
                  <a:srgbClr val="7030A0"/>
                </a:solidFill>
              </a:rPr>
              <a:t>Ab initio NCSM in short</a:t>
            </a:r>
          </a:p>
          <a:p>
            <a:endParaRPr lang="en-US" sz="2500" b="1" dirty="0" smtClean="0">
              <a:solidFill>
                <a:srgbClr val="7030A0"/>
              </a:solidFill>
            </a:endParaRPr>
          </a:p>
          <a:p>
            <a:r>
              <a:rPr lang="en-US" altLang="ko-KR" sz="2500" b="1" dirty="0" smtClean="0">
                <a:solidFill>
                  <a:srgbClr val="7030A0"/>
                </a:solidFill>
              </a:rPr>
              <a:t>Daejeon 16</a:t>
            </a:r>
            <a:endParaRPr lang="en-US" altLang="ko-KR" sz="2500" b="1" dirty="0">
              <a:solidFill>
                <a:srgbClr val="7030A0"/>
              </a:solidFill>
            </a:endParaRPr>
          </a:p>
          <a:p>
            <a:endParaRPr lang="en-US" altLang="ko-KR" sz="2500" dirty="0" smtClean="0"/>
          </a:p>
          <a:p>
            <a:r>
              <a:rPr lang="en-US" altLang="ko-KR" sz="2500" b="1" dirty="0" smtClean="0">
                <a:solidFill>
                  <a:srgbClr val="7030A0"/>
                </a:solidFill>
              </a:rPr>
              <a:t>Prospect</a:t>
            </a:r>
            <a:endParaRPr lang="en-US" altLang="ko-KR" sz="2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7275909" cy="505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12565" y="5791455"/>
            <a:ext cx="9001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baseline="30000" dirty="0"/>
              <a:t>12</a:t>
            </a:r>
            <a:r>
              <a:rPr lang="en-US" altLang="ko-KR" sz="1700" dirty="0"/>
              <a:t>C ground state energy in NCSM calculations </a:t>
            </a:r>
            <a:r>
              <a:rPr lang="en-US" altLang="ko-KR" sz="1700" dirty="0" smtClean="0"/>
              <a:t>obtained with </a:t>
            </a:r>
            <a:r>
              <a:rPr lang="en-US" altLang="ko-KR" sz="1700" dirty="0"/>
              <a:t>Daejeon16 NN interaction</a:t>
            </a:r>
            <a:endParaRPr lang="ko-KR" altLang="en-US" sz="1700" dirty="0"/>
          </a:p>
        </p:txBody>
      </p:sp>
    </p:spTree>
    <p:extLst>
      <p:ext uri="{BB962C8B-B14F-4D97-AF65-F5344CB8AC3E}">
        <p14:creationId xmlns:p14="http://schemas.microsoft.com/office/powerpoint/2010/main" val="26107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131840" y="548680"/>
            <a:ext cx="238719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500" dirty="0"/>
              <a:t>E</a:t>
            </a:r>
            <a:r>
              <a:rPr lang="en-US" altLang="ko-KR" sz="2500" dirty="0" smtClean="0"/>
              <a:t>xtrapolation </a:t>
            </a:r>
            <a:r>
              <a:rPr lang="en-US" altLang="ko-KR" sz="2500" dirty="0"/>
              <a:t>B</a:t>
            </a:r>
            <a:endParaRPr lang="ko-KR" altLang="en-US" sz="2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5057949" cy="6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28432"/>
            <a:ext cx="8899705" cy="120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961175" y="6093296"/>
            <a:ext cx="73363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1700" dirty="0"/>
          </a:p>
          <a:p>
            <a:r>
              <a:rPr lang="en-US" altLang="ko-KR" sz="1700" dirty="0"/>
              <a:t>P. Maris</a:t>
            </a:r>
            <a:r>
              <a:rPr lang="en-US" altLang="ko-KR" sz="1700" dirty="0" smtClean="0"/>
              <a:t>, J</a:t>
            </a:r>
            <a:r>
              <a:rPr lang="en-US" altLang="ko-KR" sz="1700" dirty="0"/>
              <a:t>. P. Vary, and A. M. </a:t>
            </a:r>
            <a:r>
              <a:rPr lang="en-US" altLang="ko-KR" sz="1700" dirty="0" err="1"/>
              <a:t>Shirokov</a:t>
            </a:r>
            <a:r>
              <a:rPr lang="en-US" altLang="ko-KR" sz="1700" dirty="0"/>
              <a:t>, PRC 79, 014308 (2009)</a:t>
            </a:r>
            <a:endParaRPr lang="ko-KR" altLang="en-US" sz="1700" dirty="0"/>
          </a:p>
        </p:txBody>
      </p:sp>
    </p:spTree>
    <p:extLst>
      <p:ext uri="{BB962C8B-B14F-4D97-AF65-F5344CB8AC3E}">
        <p14:creationId xmlns:p14="http://schemas.microsoft.com/office/powerpoint/2010/main" val="7290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196752"/>
            <a:ext cx="79533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39552" y="5229200"/>
            <a:ext cx="84969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dirty="0"/>
              <a:t>Binding energies (in MeV) of nuclei obtained </a:t>
            </a:r>
            <a:r>
              <a:rPr lang="en-US" altLang="ko-KR" sz="1700" dirty="0" smtClean="0"/>
              <a:t>with Daejeon16 </a:t>
            </a:r>
            <a:r>
              <a:rPr lang="en-US" altLang="ko-KR" sz="1700" dirty="0"/>
              <a:t>NN interaction using Extrapolation B </a:t>
            </a:r>
            <a:r>
              <a:rPr lang="en-US" altLang="ko-KR" sz="1700" dirty="0" smtClean="0"/>
              <a:t> with </a:t>
            </a:r>
            <a:r>
              <a:rPr lang="en-US" altLang="ko-KR" sz="1700" dirty="0"/>
              <a:t>estimated uncertainty of the </a:t>
            </a:r>
            <a:r>
              <a:rPr lang="en-US" altLang="ko-KR" sz="1700" dirty="0" smtClean="0"/>
              <a:t>extrapolation.</a:t>
            </a:r>
            <a:endParaRPr lang="ko-KR" altLang="en-US" sz="1700" dirty="0"/>
          </a:p>
        </p:txBody>
      </p:sp>
    </p:spTree>
    <p:extLst>
      <p:ext uri="{BB962C8B-B14F-4D97-AF65-F5344CB8AC3E}">
        <p14:creationId xmlns:p14="http://schemas.microsoft.com/office/powerpoint/2010/main" val="16901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19" y="130720"/>
            <a:ext cx="6101519" cy="612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87524" y="6335379"/>
            <a:ext cx="89564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dirty="0"/>
              <a:t>Excitation energies (in MeV) of some nuclei </a:t>
            </a:r>
            <a:r>
              <a:rPr lang="en-US" altLang="ko-KR" sz="1700" dirty="0" smtClean="0"/>
              <a:t>obtained with </a:t>
            </a:r>
            <a:r>
              <a:rPr lang="en-US" altLang="ko-KR" sz="1700" dirty="0"/>
              <a:t>Daejeon16 NN </a:t>
            </a:r>
            <a:r>
              <a:rPr lang="en-US" altLang="ko-KR" sz="1700" dirty="0" smtClean="0"/>
              <a:t>interaction.</a:t>
            </a:r>
            <a:endParaRPr lang="ko-KR" altLang="en-US" sz="1700" dirty="0"/>
          </a:p>
        </p:txBody>
      </p:sp>
    </p:spTree>
    <p:extLst>
      <p:ext uri="{BB962C8B-B14F-4D97-AF65-F5344CB8AC3E}">
        <p14:creationId xmlns:p14="http://schemas.microsoft.com/office/powerpoint/2010/main" val="12567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7504" y="2136339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Our calculations with </a:t>
            </a:r>
            <a:r>
              <a:rPr lang="en-US" altLang="ko-KR" dirty="0" smtClean="0"/>
              <a:t>Daejeon16 demonstrate </a:t>
            </a:r>
            <a:r>
              <a:rPr lang="en-US" altLang="ko-KR" dirty="0"/>
              <a:t>that the </a:t>
            </a:r>
            <a:r>
              <a:rPr lang="en-US" altLang="ko-KR" baseline="30000" dirty="0"/>
              <a:t>10</a:t>
            </a:r>
            <a:r>
              <a:rPr lang="en-US" altLang="ko-KR" dirty="0"/>
              <a:t>B ground state spin can </a:t>
            </a:r>
            <a:r>
              <a:rPr lang="en-US" altLang="ko-KR" dirty="0" smtClean="0"/>
              <a:t>be obtained </a:t>
            </a:r>
            <a:r>
              <a:rPr lang="en-US" altLang="ko-KR" dirty="0"/>
              <a:t>using only two-nucleon interaction which, however</a:t>
            </a:r>
            <a:r>
              <a:rPr lang="en-US" altLang="ko-KR" dirty="0" smtClean="0"/>
              <a:t>, mimics </a:t>
            </a:r>
            <a:r>
              <a:rPr lang="en-US" altLang="ko-KR" dirty="0"/>
              <a:t>the effects of NNN forces by </a:t>
            </a:r>
            <a:r>
              <a:rPr lang="en-US" altLang="ko-KR" dirty="0" smtClean="0"/>
              <a:t>modification of </a:t>
            </a:r>
            <a:r>
              <a:rPr lang="en-US" altLang="ko-KR" dirty="0"/>
              <a:t>its off-shell properties by means of PETs.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25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7" y="327695"/>
            <a:ext cx="6937171" cy="488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971600" y="5301208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aseline="30000" dirty="0"/>
              <a:t>12</a:t>
            </a:r>
            <a:r>
              <a:rPr lang="en-US" altLang="ko-KR" dirty="0"/>
              <a:t>C point-proton radius </a:t>
            </a:r>
            <a:r>
              <a:rPr lang="en-US" altLang="ko-KR" dirty="0" smtClean="0"/>
              <a:t>obtained with </a:t>
            </a:r>
            <a:r>
              <a:rPr lang="en-US" altLang="ko-KR" dirty="0"/>
              <a:t>Daejeon16 (solid lines) and JISP16 (dashed lines) </a:t>
            </a:r>
            <a:r>
              <a:rPr lang="en-US" altLang="ko-KR" dirty="0" smtClean="0"/>
              <a:t>NN interactions </a:t>
            </a:r>
            <a:r>
              <a:rPr lang="en-US" altLang="ko-KR" dirty="0"/>
              <a:t>in NCSM </a:t>
            </a:r>
            <a:r>
              <a:rPr lang="en-US" altLang="ko-KR" dirty="0" smtClean="0"/>
              <a:t>calculations.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384126" y="6093296"/>
            <a:ext cx="864096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dirty="0"/>
              <a:t>We use these crossing points as </a:t>
            </a:r>
            <a:r>
              <a:rPr lang="en-US" altLang="ko-KR" sz="1500" dirty="0" smtClean="0"/>
              <a:t>rough estimates </a:t>
            </a:r>
            <a:r>
              <a:rPr lang="en-US" altLang="ko-KR" sz="1500" dirty="0"/>
              <a:t>of the converged radius as has been suggested</a:t>
            </a:r>
          </a:p>
          <a:p>
            <a:r>
              <a:rPr lang="en-US" altLang="ko-KR" sz="1500" dirty="0"/>
              <a:t>in M. A. </a:t>
            </a:r>
            <a:r>
              <a:rPr lang="en-US" altLang="ko-KR" sz="1500" dirty="0" err="1"/>
              <a:t>Caprio</a:t>
            </a:r>
            <a:r>
              <a:rPr lang="en-US" altLang="ko-KR" sz="1500" dirty="0"/>
              <a:t>, P. Maris, J. P. Vary, </a:t>
            </a:r>
            <a:r>
              <a:rPr lang="en-US" altLang="ko-KR" sz="1500" dirty="0" smtClean="0"/>
              <a:t>PRC 90, 034305</a:t>
            </a:r>
            <a:r>
              <a:rPr lang="en-US" altLang="ko-KR" sz="1500" dirty="0"/>
              <a:t> </a:t>
            </a:r>
            <a:r>
              <a:rPr lang="en-US" altLang="ko-KR" sz="1500" dirty="0" smtClean="0"/>
              <a:t>(2014)</a:t>
            </a:r>
            <a:endParaRPr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19422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5" y="548680"/>
            <a:ext cx="8208912" cy="597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1330" y="364014"/>
            <a:ext cx="193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Binding energies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820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3" y="620688"/>
            <a:ext cx="7933956" cy="569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364014"/>
            <a:ext cx="376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Binding energies (expanded scale)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97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171" y="292052"/>
            <a:ext cx="4610405" cy="580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1257" y="292052"/>
            <a:ext cx="242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“Intense”</a:t>
            </a:r>
            <a:r>
              <a:rPr lang="en-US" altLang="ko-K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RI </a:t>
            </a:r>
            <a:r>
              <a:rPr lang="en-US" altLang="ko-KR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</a:t>
            </a:r>
            <a:r>
              <a:rPr lang="en-US" altLang="ko-KR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eams</a:t>
            </a:r>
            <a:endParaRPr lang="ko-KR" alt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2378" y="6293321"/>
            <a:ext cx="9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vacuum</a:t>
            </a:r>
            <a:endParaRPr lang="ko-KR" alt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689" y="5338472"/>
            <a:ext cx="1639871" cy="9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72" y="4221088"/>
            <a:ext cx="2026033" cy="9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34197" y="5611306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Quarks and gluons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24328" y="4631568"/>
            <a:ext cx="105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Hadrons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620" y="5795972"/>
            <a:ext cx="244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</a:rPr>
              <a:t>Asymptotic freedom</a:t>
            </a:r>
            <a:endParaRPr lang="ko-KR" altLang="en-US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77" y="1629803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</a:rPr>
              <a:t>Infrared slavery</a:t>
            </a:r>
            <a:endParaRPr lang="ko-KR" altLang="en-US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1113" y="2821578"/>
            <a:ext cx="232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Quantum tunneling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38637" y="2279065"/>
            <a:ext cx="262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Origin of nucleon mass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62132" y="1814469"/>
            <a:ext cx="214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Origin of elements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01178" y="1304710"/>
            <a:ext cx="360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Simplicity from complex systems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22961" y="3685674"/>
            <a:ext cx="3030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Strong interactions at work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45462" y="335159"/>
            <a:ext cx="35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Chemical history of the universe</a:t>
            </a:r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95567" y="3675731"/>
            <a:ext cx="303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Energy generation in stars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3207299"/>
            <a:ext cx="198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Stellar explosions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7197" y="2708920"/>
            <a:ext cx="299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Properties of neutron stars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6543" y="2238199"/>
            <a:ext cx="314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beyond the Standard </a:t>
            </a:r>
            <a:r>
              <a:rPr lang="en-US" altLang="ko-KR" dirty="0" smtClean="0"/>
              <a:t>Model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50775" y="793461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Limits of nuclear existence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21113" y="3215346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Phases of nuclear matter</a:t>
            </a:r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73152" y="4803486"/>
            <a:ext cx="242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Supercomputers</a:t>
            </a:r>
            <a:endParaRPr lang="ko-KR" alt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D:\DNZ\ibs\Pictures\su3b600s24t36cool30action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75" y="5961730"/>
            <a:ext cx="1302961" cy="89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4824928" y="6473854"/>
            <a:ext cx="4223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http://www.physics.adelaide.edu.au/theory/staff/leinweber/VisualQCD/QCDvacuum/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336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20" grpId="0"/>
      <p:bldP spid="21" grpId="0"/>
      <p:bldP spid="22" grpId="0"/>
      <p:bldP spid="3" grpId="0"/>
      <p:bldP spid="7" grpId="0"/>
      <p:bldP spid="9" grpId="0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NZ\ibs\Pictures\daejeon-ma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86" y="332656"/>
            <a:ext cx="4573784" cy="63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72589" y="1052736"/>
            <a:ext cx="569387" cy="44685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2500" dirty="0" smtClean="0"/>
              <a:t>What is going on in Daejeon?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6522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318"/>
            <a:ext cx="8531165" cy="641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85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99398" y="1136614"/>
            <a:ext cx="82849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b="1" dirty="0" smtClean="0">
                <a:solidFill>
                  <a:srgbClr val="7030A0"/>
                </a:solidFill>
              </a:rPr>
              <a:t>*</a:t>
            </a:r>
            <a:r>
              <a:rPr lang="en-US" altLang="ko-KR" sz="1700" dirty="0" smtClean="0"/>
              <a:t> </a:t>
            </a:r>
            <a:r>
              <a:rPr lang="en-US" altLang="ko-KR" sz="1500" dirty="0" smtClean="0"/>
              <a:t>In-flight (IF) facilities: a high energy ion beam is fragmented in a suitable thin target and the reaction products are and then transported to the secondary target. </a:t>
            </a:r>
          </a:p>
          <a:p>
            <a:pPr marL="342900" indent="-342900">
              <a:buAutoNum type="arabicPeriod"/>
            </a:pP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503427" y="188640"/>
            <a:ext cx="828092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00" b="1" dirty="0">
                <a:solidFill>
                  <a:srgbClr val="7030A0"/>
                </a:solidFill>
              </a:rPr>
              <a:t>*</a:t>
            </a:r>
            <a:r>
              <a:rPr lang="en-US" altLang="ko-KR" sz="1700" b="1" dirty="0" smtClean="0"/>
              <a:t> </a:t>
            </a:r>
            <a:r>
              <a:rPr lang="en-US" altLang="ko-KR" sz="1500" dirty="0" smtClean="0"/>
              <a:t>ISOL-type facilities: radioactive ions are produced at rest in a thick target either by direct bombardment with particles from a driver accelerator or via fission induced both by fast and thermal secondary neutrons. </a:t>
            </a:r>
            <a:endParaRPr lang="ko-KR" altLang="en-US" sz="1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685908" cy="482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99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8419248" y="4178331"/>
            <a:ext cx="664106" cy="451328"/>
          </a:xfrm>
          <a:prstGeom prst="rect">
            <a:avLst/>
          </a:prstGeom>
          <a:solidFill>
            <a:srgbClr val="92D05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643067"/>
            <a:ext cx="504825" cy="314325"/>
          </a:xfrm>
        </p:spPr>
        <p:txBody>
          <a:bodyPr/>
          <a:lstStyle/>
          <a:p>
            <a:pPr>
              <a:defRPr/>
            </a:pPr>
            <a:fld id="{AB611837-82FE-4D1C-BE50-68DBDC9CB354}" type="slidenum">
              <a:rPr lang="ko-KR" altLang="en-US"/>
              <a:pPr>
                <a:defRPr/>
              </a:pPr>
              <a:t>6</a:t>
            </a:fld>
            <a:endParaRPr lang="en-US" altLang="ko-KR" dirty="0"/>
          </a:p>
        </p:txBody>
      </p:sp>
      <p:sp>
        <p:nvSpPr>
          <p:cNvPr id="8" name="제목 3"/>
          <p:cNvSpPr txBox="1">
            <a:spLocks/>
          </p:cNvSpPr>
          <p:nvPr/>
        </p:nvSpPr>
        <p:spPr>
          <a:xfrm>
            <a:off x="468560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RAON Concept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sp>
        <p:nvSpPr>
          <p:cNvPr id="129" name="직사각형 128"/>
          <p:cNvSpPr/>
          <p:nvPr/>
        </p:nvSpPr>
        <p:spPr>
          <a:xfrm>
            <a:off x="8018018" y="5189279"/>
            <a:ext cx="802461" cy="768598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8701394" y="3757887"/>
            <a:ext cx="418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80m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611365" y="4943867"/>
            <a:ext cx="122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n>
                  <a:solidFill>
                    <a:schemeClr val="tx2"/>
                  </a:solidFill>
                </a:ln>
                <a:solidFill>
                  <a:srgbClr val="6600CC"/>
                </a:solidFill>
                <a:latin typeface="Trebuchet MS" pitchFamily="34" charset="0"/>
              </a:rPr>
              <a:t>IF system</a:t>
            </a:r>
            <a:endParaRPr lang="ko-KR" altLang="en-US" b="1" dirty="0">
              <a:ln>
                <a:solidFill>
                  <a:schemeClr val="tx2"/>
                </a:solidFill>
              </a:ln>
              <a:solidFill>
                <a:srgbClr val="6600CC"/>
              </a:solidFill>
              <a:latin typeface="Trebuchet MS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03345" y="1483363"/>
            <a:ext cx="499726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128.5m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2872" y="4003557"/>
            <a:ext cx="351639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70m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00619" y="5370932"/>
            <a:ext cx="1955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prstClr val="black"/>
                </a:solidFill>
                <a:latin typeface="Trebuchet MS" pitchFamily="34" charset="0"/>
              </a:rPr>
              <a:t>Low Energy Experiments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Trebuchet MS" pitchFamily="34" charset="0"/>
              </a:rPr>
              <a:t>Nuclear Astrophysics</a:t>
            </a:r>
          </a:p>
        </p:txBody>
      </p:sp>
      <p:cxnSp>
        <p:nvCxnSpPr>
          <p:cNvPr id="135" name="직선 연결선 134"/>
          <p:cNvCxnSpPr/>
          <p:nvPr/>
        </p:nvCxnSpPr>
        <p:spPr>
          <a:xfrm>
            <a:off x="116738" y="4188884"/>
            <a:ext cx="1456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36" name="직선 연결선 135"/>
          <p:cNvCxnSpPr/>
          <p:nvPr/>
        </p:nvCxnSpPr>
        <p:spPr>
          <a:xfrm>
            <a:off x="113177" y="5068855"/>
            <a:ext cx="1456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37" name="TextBox 136"/>
          <p:cNvSpPr txBox="1"/>
          <p:nvPr/>
        </p:nvSpPr>
        <p:spPr>
          <a:xfrm>
            <a:off x="1207417" y="307124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b="1" dirty="0">
                <a:solidFill>
                  <a:srgbClr val="00B0F0"/>
                </a:solidFill>
                <a:latin typeface="Trebuchet MS" pitchFamily="34" charset="0"/>
              </a:rPr>
              <a:t>Driver </a:t>
            </a:r>
            <a:r>
              <a:rPr lang="en-US" altLang="ko-KR" b="1" dirty="0" smtClean="0">
                <a:solidFill>
                  <a:srgbClr val="00B0F0"/>
                </a:solidFill>
                <a:latin typeface="Trebuchet MS" pitchFamily="34" charset="0"/>
              </a:rPr>
              <a:t>LINAC</a:t>
            </a:r>
            <a:endParaRPr lang="ko-KR" altLang="en-US" b="1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733481" y="1399957"/>
            <a:ext cx="473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prstClr val="black"/>
                </a:solidFill>
                <a:latin typeface="Trebuchet MS" pitchFamily="34" charset="0"/>
              </a:rPr>
              <a:t>LEBT</a:t>
            </a:r>
            <a:endParaRPr lang="ko-KR" altLang="en-US" sz="800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39" name="직선 연결선 138"/>
          <p:cNvCxnSpPr/>
          <p:nvPr/>
        </p:nvCxnSpPr>
        <p:spPr>
          <a:xfrm>
            <a:off x="676476" y="1464820"/>
            <a:ext cx="3512" cy="2019336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40" name="직사각형 139"/>
          <p:cNvSpPr/>
          <p:nvPr/>
        </p:nvSpPr>
        <p:spPr>
          <a:xfrm>
            <a:off x="621609" y="1779397"/>
            <a:ext cx="109698" cy="162931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F0">
                  <a:lumMod val="8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141" name="직사각형 140"/>
          <p:cNvSpPr/>
          <p:nvPr/>
        </p:nvSpPr>
        <p:spPr>
          <a:xfrm>
            <a:off x="620023" y="3476373"/>
            <a:ext cx="116418" cy="11655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F0">
                  <a:lumMod val="8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624561" y="1660778"/>
            <a:ext cx="106191" cy="8502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F0">
                  <a:lumMod val="8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143" name="직사각형 142"/>
          <p:cNvSpPr/>
          <p:nvPr/>
        </p:nvSpPr>
        <p:spPr>
          <a:xfrm>
            <a:off x="619000" y="1582534"/>
            <a:ext cx="117312" cy="45719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F0">
                  <a:lumMod val="8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144" name="직사각형 143"/>
          <p:cNvSpPr/>
          <p:nvPr/>
        </p:nvSpPr>
        <p:spPr>
          <a:xfrm>
            <a:off x="610565" y="1487199"/>
            <a:ext cx="135334" cy="5823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F0">
                  <a:lumMod val="8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145" name="직사각형 144"/>
          <p:cNvSpPr/>
          <p:nvPr/>
        </p:nvSpPr>
        <p:spPr>
          <a:xfrm>
            <a:off x="457295" y="1263066"/>
            <a:ext cx="114704" cy="123335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F0">
                  <a:lumMod val="8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cxnSp>
        <p:nvCxnSpPr>
          <p:cNvPr id="146" name="직선 연결선 145"/>
          <p:cNvCxnSpPr/>
          <p:nvPr/>
        </p:nvCxnSpPr>
        <p:spPr>
          <a:xfrm flipV="1">
            <a:off x="830681" y="1362698"/>
            <a:ext cx="1" cy="95793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47" name="직선 연결선 146"/>
          <p:cNvCxnSpPr/>
          <p:nvPr/>
        </p:nvCxnSpPr>
        <p:spPr>
          <a:xfrm flipV="1">
            <a:off x="514647" y="1458493"/>
            <a:ext cx="317251" cy="3384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48" name="TextBox 147"/>
          <p:cNvSpPr txBox="1"/>
          <p:nvPr/>
        </p:nvSpPr>
        <p:spPr>
          <a:xfrm>
            <a:off x="834005" y="1184127"/>
            <a:ext cx="1436713" cy="229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ECR-IS (10keV/u, 12 p</a:t>
            </a:r>
            <a:r>
              <a:rPr lang="el-GR" altLang="ko-KR" sz="1050" dirty="0" smtClean="0">
                <a:solidFill>
                  <a:prstClr val="black"/>
                </a:solidFill>
                <a:latin typeface="Trebuchet MS" pitchFamily="34" charset="0"/>
              </a:rPr>
              <a:t>μ</a:t>
            </a:r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A)</a:t>
            </a:r>
            <a:endParaRPr lang="ko-KR" altLang="en-US" sz="105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30752" y="1507679"/>
            <a:ext cx="1297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 smtClean="0">
                <a:solidFill>
                  <a:prstClr val="black"/>
                </a:solidFill>
                <a:latin typeface="Trebuchet MS" pitchFamily="34" charset="0"/>
              </a:rPr>
              <a:t>RFQ (300keV/u, 9.5 p</a:t>
            </a:r>
            <a:r>
              <a:rPr lang="el-GR" altLang="ko-KR" sz="800" dirty="0" smtClean="0">
                <a:solidFill>
                  <a:prstClr val="black"/>
                </a:solidFill>
                <a:latin typeface="Trebuchet MS" pitchFamily="34" charset="0"/>
              </a:rPr>
              <a:t>μ</a:t>
            </a:r>
            <a:r>
              <a:rPr lang="en-US" altLang="ko-KR" sz="800" dirty="0" smtClean="0">
                <a:solidFill>
                  <a:prstClr val="black"/>
                </a:solidFill>
                <a:latin typeface="Trebuchet MS" pitchFamily="34" charset="0"/>
              </a:rPr>
              <a:t>A)</a:t>
            </a:r>
            <a:endParaRPr lang="ko-KR" altLang="en-US" sz="8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808086" y="1615401"/>
            <a:ext cx="359716" cy="194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 smtClean="0">
                <a:solidFill>
                  <a:prstClr val="black"/>
                </a:solidFill>
                <a:latin typeface="Trebuchet MS" pitchFamily="34" charset="0"/>
              </a:rPr>
              <a:t>MEBT</a:t>
            </a:r>
            <a:endParaRPr lang="ko-KR" altLang="en-US" sz="8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65068" y="2822392"/>
            <a:ext cx="21020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SCL1 (18.5 MeV/u, 9.5 p</a:t>
            </a:r>
            <a:r>
              <a:rPr lang="el-GR" altLang="ko-KR" sz="1050" dirty="0" smtClean="0">
                <a:solidFill>
                  <a:prstClr val="black"/>
                </a:solidFill>
                <a:latin typeface="Trebuchet MS" pitchFamily="34" charset="0"/>
              </a:rPr>
              <a:t>μ</a:t>
            </a:r>
            <a:r>
              <a:rPr lang="en-US" altLang="ko-KR" sz="1050" dirty="0">
                <a:solidFill>
                  <a:prstClr val="black"/>
                </a:solidFill>
                <a:latin typeface="Trebuchet MS" pitchFamily="34" charset="0"/>
              </a:rPr>
              <a:t>A)</a:t>
            </a:r>
            <a:endParaRPr lang="ko-KR" altLang="en-US" sz="1050" dirty="0">
              <a:solidFill>
                <a:prstClr val="black"/>
              </a:solidFill>
              <a:latin typeface="Trebuchet MS" pitchFamily="34" charset="0"/>
            </a:endParaRPr>
          </a:p>
          <a:p>
            <a:pPr algn="r"/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 </a:t>
            </a:r>
            <a:endParaRPr lang="ko-KR" altLang="en-US" sz="1050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52" name="직선 연결선 151"/>
          <p:cNvCxnSpPr/>
          <p:nvPr/>
        </p:nvCxnSpPr>
        <p:spPr>
          <a:xfrm>
            <a:off x="299015" y="1287084"/>
            <a:ext cx="6573" cy="21191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cxnSp>
        <p:nvCxnSpPr>
          <p:cNvPr id="153" name="직선 연결선 152"/>
          <p:cNvCxnSpPr/>
          <p:nvPr/>
        </p:nvCxnSpPr>
        <p:spPr>
          <a:xfrm flipV="1">
            <a:off x="258781" y="3407831"/>
            <a:ext cx="111222" cy="87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4" name="직선 연결선 153"/>
          <p:cNvCxnSpPr/>
          <p:nvPr/>
        </p:nvCxnSpPr>
        <p:spPr>
          <a:xfrm flipV="1">
            <a:off x="258781" y="1272049"/>
            <a:ext cx="102426" cy="69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5" name="직선 연결선 154"/>
          <p:cNvCxnSpPr/>
          <p:nvPr/>
        </p:nvCxnSpPr>
        <p:spPr>
          <a:xfrm>
            <a:off x="457295" y="1775228"/>
            <a:ext cx="5576" cy="162931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cxnSp>
        <p:nvCxnSpPr>
          <p:cNvPr id="156" name="직선 연결선 155"/>
          <p:cNvCxnSpPr/>
          <p:nvPr/>
        </p:nvCxnSpPr>
        <p:spPr>
          <a:xfrm>
            <a:off x="403351" y="1775228"/>
            <a:ext cx="12095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7" name="TextBox 156"/>
          <p:cNvSpPr txBox="1"/>
          <p:nvPr/>
        </p:nvSpPr>
        <p:spPr>
          <a:xfrm>
            <a:off x="315042" y="2794678"/>
            <a:ext cx="408181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100m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58" name="직선 연결선 157"/>
          <p:cNvCxnSpPr/>
          <p:nvPr/>
        </p:nvCxnSpPr>
        <p:spPr>
          <a:xfrm>
            <a:off x="830681" y="1148525"/>
            <a:ext cx="0" cy="7636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9" name="TextBox 158"/>
          <p:cNvSpPr txBox="1"/>
          <p:nvPr/>
        </p:nvSpPr>
        <p:spPr>
          <a:xfrm>
            <a:off x="537786" y="1009241"/>
            <a:ext cx="351639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20m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60" name="직선 연결선 159"/>
          <p:cNvCxnSpPr/>
          <p:nvPr/>
        </p:nvCxnSpPr>
        <p:spPr>
          <a:xfrm>
            <a:off x="404592" y="3406184"/>
            <a:ext cx="120953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1" name="직선 연결선 160"/>
          <p:cNvCxnSpPr>
            <a:endCxn id="145" idx="2"/>
          </p:cNvCxnSpPr>
          <p:nvPr/>
        </p:nvCxnSpPr>
        <p:spPr>
          <a:xfrm flipV="1">
            <a:off x="514647" y="1386401"/>
            <a:ext cx="0" cy="72091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2" name="TextBox 161"/>
          <p:cNvSpPr txBox="1"/>
          <p:nvPr/>
        </p:nvSpPr>
        <p:spPr>
          <a:xfrm>
            <a:off x="830682" y="3408708"/>
            <a:ext cx="830902" cy="229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Chg. Stripper</a:t>
            </a:r>
            <a:endParaRPr lang="ko-KR" altLang="en-US" sz="105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197887" y="3439171"/>
            <a:ext cx="1988673" cy="374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SCL2 (200 MeV/u, 8.3 p</a:t>
            </a:r>
            <a:r>
              <a:rPr lang="el-GR" altLang="ko-KR" sz="1050" dirty="0" smtClean="0">
                <a:solidFill>
                  <a:prstClr val="black"/>
                </a:solidFill>
                <a:latin typeface="Trebuchet MS" pitchFamily="34" charset="0"/>
              </a:rPr>
              <a:t>μ</a:t>
            </a:r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A for U</a:t>
            </a:r>
            <a:r>
              <a:rPr lang="en-US" altLang="ko-KR" sz="1050" baseline="30000" dirty="0" smtClean="0">
                <a:solidFill>
                  <a:prstClr val="black"/>
                </a:solidFill>
                <a:latin typeface="Trebuchet MS" pitchFamily="34" charset="0"/>
              </a:rPr>
              <a:t>+79</a:t>
            </a:r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)</a:t>
            </a:r>
          </a:p>
          <a:p>
            <a:pPr algn="r"/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(600MeV, 660</a:t>
            </a:r>
            <a:r>
              <a:rPr lang="el-GR" altLang="ko-KR" sz="1050" dirty="0">
                <a:solidFill>
                  <a:prstClr val="black"/>
                </a:solidFill>
                <a:latin typeface="Trebuchet MS" pitchFamily="34" charset="0"/>
              </a:rPr>
              <a:t> μ</a:t>
            </a:r>
            <a:r>
              <a:rPr lang="en-US" altLang="ko-KR" sz="1050" dirty="0">
                <a:solidFill>
                  <a:prstClr val="black"/>
                </a:solidFill>
                <a:latin typeface="Trebuchet MS" pitchFamily="34" charset="0"/>
              </a:rPr>
              <a:t>A </a:t>
            </a:r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for p) </a:t>
            </a:r>
            <a:endParaRPr lang="ko-KR" altLang="en-US" sz="1050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64" name="직선 연결선 163"/>
          <p:cNvCxnSpPr/>
          <p:nvPr/>
        </p:nvCxnSpPr>
        <p:spPr>
          <a:xfrm>
            <a:off x="8820479" y="3966377"/>
            <a:ext cx="1456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5" name="직사각형 164"/>
          <p:cNvSpPr/>
          <p:nvPr/>
        </p:nvSpPr>
        <p:spPr>
          <a:xfrm>
            <a:off x="327948" y="4178330"/>
            <a:ext cx="928033" cy="895572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cxnSp>
        <p:nvCxnSpPr>
          <p:cNvPr id="166" name="직선 연결선 165"/>
          <p:cNvCxnSpPr/>
          <p:nvPr/>
        </p:nvCxnSpPr>
        <p:spPr>
          <a:xfrm>
            <a:off x="671041" y="4338716"/>
            <a:ext cx="3661335" cy="5332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7" name="TextBox 166"/>
          <p:cNvSpPr txBox="1"/>
          <p:nvPr/>
        </p:nvSpPr>
        <p:spPr>
          <a:xfrm>
            <a:off x="1353847" y="4907255"/>
            <a:ext cx="1663636" cy="333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Trebuchet MS" pitchFamily="34" charset="0"/>
              </a:rPr>
              <a:t>Post Accelerator</a:t>
            </a:r>
            <a:endParaRPr lang="ko-KR" altLang="en-US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68" name="TextBox 14"/>
          <p:cNvSpPr txBox="1"/>
          <p:nvPr/>
        </p:nvSpPr>
        <p:spPr>
          <a:xfrm>
            <a:off x="4118838" y="5370932"/>
            <a:ext cx="1840587" cy="333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CB : Charge Breeder</a:t>
            </a:r>
          </a:p>
          <a:p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HRMS : High Resolution Mass Separator</a:t>
            </a:r>
          </a:p>
        </p:txBody>
      </p:sp>
      <p:sp>
        <p:nvSpPr>
          <p:cNvPr id="169" name="직사각형 168"/>
          <p:cNvSpPr/>
          <p:nvPr/>
        </p:nvSpPr>
        <p:spPr>
          <a:xfrm>
            <a:off x="1305703" y="4288134"/>
            <a:ext cx="3811915" cy="101164"/>
          </a:xfrm>
          <a:prstGeom prst="rect">
            <a:avLst/>
          </a:prstGeom>
          <a:solidFill>
            <a:srgbClr val="FF99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맑은 고딕"/>
                <a:cs typeface="+mn-cs"/>
              </a:rPr>
              <a:t> </a:t>
            </a:r>
            <a:endParaRPr kumimoji="0" lang="ko-KR" alt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cxnSp>
        <p:nvCxnSpPr>
          <p:cNvPr id="170" name="직선 연결선 169"/>
          <p:cNvCxnSpPr/>
          <p:nvPr/>
        </p:nvCxnSpPr>
        <p:spPr>
          <a:xfrm flipH="1">
            <a:off x="182350" y="4191681"/>
            <a:ext cx="1722" cy="88222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cxnSp>
        <p:nvCxnSpPr>
          <p:cNvPr id="171" name="직선 연결선 170"/>
          <p:cNvCxnSpPr/>
          <p:nvPr/>
        </p:nvCxnSpPr>
        <p:spPr>
          <a:xfrm>
            <a:off x="327948" y="5174964"/>
            <a:ext cx="923720" cy="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537786" y="5161453"/>
            <a:ext cx="408181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100m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73" name="직선 연결선 172"/>
          <p:cNvCxnSpPr/>
          <p:nvPr/>
        </p:nvCxnSpPr>
        <p:spPr>
          <a:xfrm>
            <a:off x="1299042" y="4472934"/>
            <a:ext cx="381857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cxnSp>
        <p:nvCxnSpPr>
          <p:cNvPr id="174" name="직선 연결선 173"/>
          <p:cNvCxnSpPr/>
          <p:nvPr/>
        </p:nvCxnSpPr>
        <p:spPr>
          <a:xfrm>
            <a:off x="1299042" y="4408924"/>
            <a:ext cx="0" cy="14229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75" name="TextBox 174"/>
          <p:cNvSpPr txBox="1"/>
          <p:nvPr/>
        </p:nvSpPr>
        <p:spPr>
          <a:xfrm>
            <a:off x="2501708" y="4459762"/>
            <a:ext cx="408181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250m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76" name="직선 연결선 175"/>
          <p:cNvCxnSpPr/>
          <p:nvPr/>
        </p:nvCxnSpPr>
        <p:spPr>
          <a:xfrm>
            <a:off x="5117618" y="4422039"/>
            <a:ext cx="0" cy="12917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77" name="TextBox 176"/>
          <p:cNvSpPr txBox="1"/>
          <p:nvPr/>
        </p:nvSpPr>
        <p:spPr>
          <a:xfrm>
            <a:off x="1371844" y="4043260"/>
            <a:ext cx="351639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20m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78" name="직선 연결선 177"/>
          <p:cNvCxnSpPr/>
          <p:nvPr/>
        </p:nvCxnSpPr>
        <p:spPr>
          <a:xfrm>
            <a:off x="1371844" y="4063720"/>
            <a:ext cx="0" cy="18955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cxnSp>
        <p:nvCxnSpPr>
          <p:cNvPr id="179" name="직선 연결선 178"/>
          <p:cNvCxnSpPr/>
          <p:nvPr/>
        </p:nvCxnSpPr>
        <p:spPr>
          <a:xfrm>
            <a:off x="1312252" y="4063720"/>
            <a:ext cx="123265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0" name="직선 연결선 179"/>
          <p:cNvCxnSpPr/>
          <p:nvPr/>
        </p:nvCxnSpPr>
        <p:spPr>
          <a:xfrm>
            <a:off x="1319587" y="4256854"/>
            <a:ext cx="11593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1" name="TextBox 180"/>
          <p:cNvSpPr txBox="1"/>
          <p:nvPr/>
        </p:nvSpPr>
        <p:spPr>
          <a:xfrm>
            <a:off x="4206740" y="4438930"/>
            <a:ext cx="427029" cy="229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050" dirty="0" smtClean="0">
                <a:solidFill>
                  <a:prstClr val="black"/>
                </a:solidFill>
                <a:latin typeface="Trebuchet MS" pitchFamily="34" charset="0"/>
              </a:rPr>
              <a:t>SCL3 </a:t>
            </a:r>
            <a:endParaRPr lang="ko-KR" altLang="en-US" sz="1050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82" name="직선 연결선 181"/>
          <p:cNvCxnSpPr/>
          <p:nvPr/>
        </p:nvCxnSpPr>
        <p:spPr>
          <a:xfrm>
            <a:off x="1310692" y="3825236"/>
            <a:ext cx="5709001" cy="90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cxnSp>
        <p:nvCxnSpPr>
          <p:cNvPr id="183" name="직선 연결선 182"/>
          <p:cNvCxnSpPr/>
          <p:nvPr/>
        </p:nvCxnSpPr>
        <p:spPr>
          <a:xfrm>
            <a:off x="1310692" y="3757887"/>
            <a:ext cx="1" cy="13651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4" name="TextBox 183"/>
          <p:cNvSpPr txBox="1"/>
          <p:nvPr/>
        </p:nvSpPr>
        <p:spPr>
          <a:xfrm>
            <a:off x="2501707" y="3644363"/>
            <a:ext cx="408181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375m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85" name="직선 연결선 184"/>
          <p:cNvCxnSpPr/>
          <p:nvPr/>
        </p:nvCxnSpPr>
        <p:spPr>
          <a:xfrm>
            <a:off x="5115502" y="5051034"/>
            <a:ext cx="1557441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sp>
        <p:nvSpPr>
          <p:cNvPr id="186" name="TextBox 185"/>
          <p:cNvSpPr txBox="1"/>
          <p:nvPr/>
        </p:nvSpPr>
        <p:spPr>
          <a:xfrm>
            <a:off x="5115502" y="4095841"/>
            <a:ext cx="387987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MEBT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87" name="직선 연결선 186"/>
          <p:cNvCxnSpPr/>
          <p:nvPr/>
        </p:nvCxnSpPr>
        <p:spPr>
          <a:xfrm flipH="1" flipV="1">
            <a:off x="664548" y="3975315"/>
            <a:ext cx="6012746" cy="11385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8" name="직사각형 187"/>
          <p:cNvSpPr/>
          <p:nvPr/>
        </p:nvSpPr>
        <p:spPr>
          <a:xfrm>
            <a:off x="1310691" y="3924390"/>
            <a:ext cx="5722652" cy="10185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F0">
                  <a:lumMod val="8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cxnSp>
        <p:nvCxnSpPr>
          <p:cNvPr id="189" name="직선 연결선 188"/>
          <p:cNvCxnSpPr/>
          <p:nvPr/>
        </p:nvCxnSpPr>
        <p:spPr>
          <a:xfrm>
            <a:off x="672540" y="3584928"/>
            <a:ext cx="0" cy="753788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0" name="직선 연결선 189"/>
          <p:cNvCxnSpPr/>
          <p:nvPr/>
        </p:nvCxnSpPr>
        <p:spPr>
          <a:xfrm>
            <a:off x="7010829" y="3826144"/>
            <a:ext cx="1554698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sp>
        <p:nvSpPr>
          <p:cNvPr id="191" name="TextBox 190"/>
          <p:cNvSpPr txBox="1"/>
          <p:nvPr/>
        </p:nvSpPr>
        <p:spPr>
          <a:xfrm>
            <a:off x="7711344" y="3643696"/>
            <a:ext cx="408181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100m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92" name="직선 연결선 191"/>
          <p:cNvCxnSpPr/>
          <p:nvPr/>
        </p:nvCxnSpPr>
        <p:spPr>
          <a:xfrm>
            <a:off x="8565527" y="3742169"/>
            <a:ext cx="0" cy="16055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3" name="직선 연결선 192"/>
          <p:cNvCxnSpPr>
            <a:endCxn id="196" idx="0"/>
          </p:cNvCxnSpPr>
          <p:nvPr/>
        </p:nvCxnSpPr>
        <p:spPr>
          <a:xfrm>
            <a:off x="7218301" y="3983285"/>
            <a:ext cx="191323" cy="265933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4" name="직선 연결선 193"/>
          <p:cNvCxnSpPr/>
          <p:nvPr/>
        </p:nvCxnSpPr>
        <p:spPr>
          <a:xfrm flipV="1">
            <a:off x="5115502" y="4330747"/>
            <a:ext cx="2625226" cy="13301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5" name="직선 연결선 194"/>
          <p:cNvCxnSpPr/>
          <p:nvPr/>
        </p:nvCxnSpPr>
        <p:spPr>
          <a:xfrm>
            <a:off x="6047563" y="4634701"/>
            <a:ext cx="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96" name="직사각형 195"/>
          <p:cNvSpPr/>
          <p:nvPr/>
        </p:nvSpPr>
        <p:spPr>
          <a:xfrm>
            <a:off x="7319567" y="4249218"/>
            <a:ext cx="180112" cy="178996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cxnSp>
        <p:nvCxnSpPr>
          <p:cNvPr id="197" name="직선 연결선 196"/>
          <p:cNvCxnSpPr/>
          <p:nvPr/>
        </p:nvCxnSpPr>
        <p:spPr>
          <a:xfrm flipH="1">
            <a:off x="5786896" y="4339705"/>
            <a:ext cx="2363" cy="349302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98" name="직사각형 197"/>
          <p:cNvSpPr/>
          <p:nvPr/>
        </p:nvSpPr>
        <p:spPr>
          <a:xfrm>
            <a:off x="5727155" y="4659504"/>
            <a:ext cx="133562" cy="137041"/>
          </a:xfrm>
          <a:prstGeom prst="rect">
            <a:avLst/>
          </a:prstGeom>
          <a:solidFill>
            <a:srgbClr val="FF99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199" name="직사각형 198"/>
          <p:cNvSpPr/>
          <p:nvPr/>
        </p:nvSpPr>
        <p:spPr>
          <a:xfrm>
            <a:off x="6792276" y="4247290"/>
            <a:ext cx="133562" cy="151977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200" name="직사각형 199"/>
          <p:cNvSpPr/>
          <p:nvPr/>
        </p:nvSpPr>
        <p:spPr>
          <a:xfrm rot="5400000" flipH="1" flipV="1">
            <a:off x="5707012" y="4440451"/>
            <a:ext cx="162130" cy="84801"/>
          </a:xfrm>
          <a:prstGeom prst="rect">
            <a:avLst/>
          </a:prstGeom>
          <a:solidFill>
            <a:srgbClr val="FF99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5578403" y="4775085"/>
            <a:ext cx="431068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ECR-IS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7091158" y="4387159"/>
            <a:ext cx="115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Cyclotron </a:t>
            </a:r>
          </a:p>
          <a:p>
            <a:pPr algn="ctr"/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(p, 70 MeV, 1mA)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6143557" y="4951729"/>
            <a:ext cx="146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n>
                  <a:solidFill>
                    <a:schemeClr val="tx2"/>
                  </a:solidFill>
                </a:ln>
                <a:solidFill>
                  <a:srgbClr val="FF6600"/>
                </a:solidFill>
                <a:latin typeface="Trebuchet MS" pitchFamily="34" charset="0"/>
              </a:rPr>
              <a:t>ISOL system</a:t>
            </a:r>
            <a:endParaRPr lang="ko-KR" altLang="en-US" b="1" dirty="0">
              <a:ln>
                <a:solidFill>
                  <a:schemeClr val="tx2"/>
                </a:solidFill>
              </a:ln>
              <a:solidFill>
                <a:srgbClr val="FF6600"/>
              </a:solidFill>
              <a:latin typeface="Trebuchet MS" pitchFamily="34" charset="0"/>
            </a:endParaRPr>
          </a:p>
        </p:txBody>
      </p:sp>
      <p:cxnSp>
        <p:nvCxnSpPr>
          <p:cNvPr id="204" name="직선 연결선 203"/>
          <p:cNvCxnSpPr>
            <a:endCxn id="206" idx="3"/>
          </p:cNvCxnSpPr>
          <p:nvPr/>
        </p:nvCxnSpPr>
        <p:spPr>
          <a:xfrm flipH="1">
            <a:off x="6245557" y="4756491"/>
            <a:ext cx="2079852" cy="2258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05" name="직사각형 204"/>
          <p:cNvSpPr/>
          <p:nvPr/>
        </p:nvSpPr>
        <p:spPr>
          <a:xfrm>
            <a:off x="7827229" y="4689007"/>
            <a:ext cx="133563" cy="158317"/>
          </a:xfrm>
          <a:prstGeom prst="rect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206" name="직사각형 205"/>
          <p:cNvSpPr/>
          <p:nvPr/>
        </p:nvSpPr>
        <p:spPr>
          <a:xfrm>
            <a:off x="6111346" y="4681601"/>
            <a:ext cx="134211" cy="154295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cxnSp>
        <p:nvCxnSpPr>
          <p:cNvPr id="207" name="직선 연결선 206"/>
          <p:cNvCxnSpPr/>
          <p:nvPr/>
        </p:nvCxnSpPr>
        <p:spPr>
          <a:xfrm>
            <a:off x="6174583" y="4334416"/>
            <a:ext cx="2256" cy="344071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08" name="TextBox 207"/>
          <p:cNvSpPr txBox="1"/>
          <p:nvPr/>
        </p:nvSpPr>
        <p:spPr>
          <a:xfrm>
            <a:off x="6184564" y="4738916"/>
            <a:ext cx="114486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High-precision </a:t>
            </a:r>
          </a:p>
          <a:p>
            <a:pPr>
              <a:lnSpc>
                <a:spcPct val="80000"/>
              </a:lnSpc>
            </a:pPr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Mass Measurement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439402" y="4814527"/>
            <a:ext cx="680123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Gas Catcher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7028032" y="5356315"/>
            <a:ext cx="17556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solidFill>
                  <a:prstClr val="black"/>
                </a:solidFill>
                <a:latin typeface="Trebuchet MS" pitchFamily="34" charset="0"/>
              </a:rPr>
              <a:t>High Energy Experiments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Trebuchet MS" pitchFamily="34" charset="0"/>
              </a:rPr>
              <a:t>Nuclear Structure/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Trebuchet MS" pitchFamily="34" charset="0"/>
              </a:rPr>
              <a:t>Symmetry Energy</a:t>
            </a:r>
            <a:endParaRPr lang="ko-KR" altLang="en-US" sz="11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11" name="직사각형 210"/>
          <p:cNvSpPr/>
          <p:nvPr/>
        </p:nvSpPr>
        <p:spPr>
          <a:xfrm>
            <a:off x="5917622" y="4270314"/>
            <a:ext cx="129941" cy="143098"/>
          </a:xfrm>
          <a:prstGeom prst="rect">
            <a:avLst/>
          </a:prstGeom>
          <a:solidFill>
            <a:srgbClr val="FF99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212" name="직사각형 211"/>
          <p:cNvSpPr/>
          <p:nvPr/>
        </p:nvSpPr>
        <p:spPr>
          <a:xfrm flipH="1" flipV="1">
            <a:off x="5214817" y="4286101"/>
            <a:ext cx="196487" cy="98147"/>
          </a:xfrm>
          <a:prstGeom prst="rect">
            <a:avLst/>
          </a:prstGeom>
          <a:solidFill>
            <a:srgbClr val="FF99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213" name="직사각형 212"/>
          <p:cNvSpPr/>
          <p:nvPr/>
        </p:nvSpPr>
        <p:spPr>
          <a:xfrm flipH="1" flipV="1">
            <a:off x="5577815" y="4295538"/>
            <a:ext cx="106315" cy="94334"/>
          </a:xfrm>
          <a:prstGeom prst="rect">
            <a:avLst/>
          </a:prstGeom>
          <a:solidFill>
            <a:srgbClr val="FF99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214" name="직사각형 213"/>
          <p:cNvSpPr/>
          <p:nvPr/>
        </p:nvSpPr>
        <p:spPr>
          <a:xfrm>
            <a:off x="6322946" y="4281673"/>
            <a:ext cx="127269" cy="105485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cxnSp>
        <p:nvCxnSpPr>
          <p:cNvPr id="215" name="직선 연결선 214"/>
          <p:cNvCxnSpPr/>
          <p:nvPr/>
        </p:nvCxnSpPr>
        <p:spPr>
          <a:xfrm>
            <a:off x="6538755" y="4342352"/>
            <a:ext cx="0" cy="417733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16" name="타원 215"/>
          <p:cNvSpPr/>
          <p:nvPr/>
        </p:nvSpPr>
        <p:spPr>
          <a:xfrm>
            <a:off x="7669383" y="4247290"/>
            <a:ext cx="156838" cy="161123"/>
          </a:xfrm>
          <a:prstGeom prst="ellipse">
            <a:avLst/>
          </a:prstGeom>
          <a:gradFill>
            <a:gsLst>
              <a:gs pos="0">
                <a:srgbClr val="00B0F0"/>
              </a:gs>
              <a:gs pos="100000">
                <a:srgbClr val="00B0F0">
                  <a:lumMod val="8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cxnSp>
        <p:nvCxnSpPr>
          <p:cNvPr id="217" name="직선 연결선 216"/>
          <p:cNvCxnSpPr/>
          <p:nvPr/>
        </p:nvCxnSpPr>
        <p:spPr>
          <a:xfrm>
            <a:off x="6677294" y="4989698"/>
            <a:ext cx="0" cy="12267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18" name="TextBox 217"/>
          <p:cNvSpPr txBox="1"/>
          <p:nvPr/>
        </p:nvSpPr>
        <p:spPr>
          <a:xfrm>
            <a:off x="5369568" y="5044745"/>
            <a:ext cx="408181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110m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6633086" y="4378581"/>
            <a:ext cx="573769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RF Cooler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519754" y="4104526"/>
            <a:ext cx="328753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RFQ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5875385" y="4095841"/>
            <a:ext cx="268172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CB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232775" y="4107712"/>
            <a:ext cx="390680" cy="20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HRMS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23" name="원호 222"/>
          <p:cNvSpPr/>
          <p:nvPr/>
        </p:nvSpPr>
        <p:spPr>
          <a:xfrm rot="10984507">
            <a:off x="8114857" y="3826220"/>
            <a:ext cx="736228" cy="948786"/>
          </a:xfrm>
          <a:prstGeom prst="arc">
            <a:avLst>
              <a:gd name="adj1" fmla="val 15760120"/>
              <a:gd name="adj2" fmla="val 100180"/>
            </a:avLst>
          </a:prstGeom>
          <a:noFill/>
          <a:ln w="28575" cap="flat" cmpd="sng" algn="ctr">
            <a:solidFill>
              <a:srgbClr val="6600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7305057" y="3926206"/>
            <a:ext cx="52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ISOL</a:t>
            </a:r>
          </a:p>
          <a:p>
            <a:pPr algn="ctr"/>
            <a:r>
              <a:rPr lang="en-US" altLang="ko-KR" sz="900" dirty="0" smtClean="0">
                <a:solidFill>
                  <a:prstClr val="black"/>
                </a:solidFill>
                <a:latin typeface="Trebuchet MS" pitchFamily="34" charset="0"/>
              </a:rPr>
              <a:t>Target</a:t>
            </a:r>
            <a:endParaRPr lang="ko-KR" altLang="en-US" sz="9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26" name="직사각형 225"/>
          <p:cNvSpPr/>
          <p:nvPr/>
        </p:nvSpPr>
        <p:spPr>
          <a:xfrm>
            <a:off x="7975636" y="4215710"/>
            <a:ext cx="200346" cy="206154"/>
          </a:xfrm>
          <a:prstGeom prst="rect">
            <a:avLst/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7790056" y="4230562"/>
            <a:ext cx="6703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IF Target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28" name="원호 227"/>
          <p:cNvSpPr/>
          <p:nvPr/>
        </p:nvSpPr>
        <p:spPr>
          <a:xfrm rot="1178603">
            <a:off x="8185512" y="4759962"/>
            <a:ext cx="549754" cy="737142"/>
          </a:xfrm>
          <a:prstGeom prst="arc">
            <a:avLst>
              <a:gd name="adj1" fmla="val 15178083"/>
              <a:gd name="adj2" fmla="val 21527130"/>
            </a:avLst>
          </a:prstGeom>
          <a:noFill/>
          <a:ln w="28575" cap="flat" cmpd="sng" algn="ctr">
            <a:solidFill>
              <a:srgbClr val="6600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sp>
        <p:nvSpPr>
          <p:cNvPr id="229" name="직사각형 228"/>
          <p:cNvSpPr/>
          <p:nvPr/>
        </p:nvSpPr>
        <p:spPr>
          <a:xfrm>
            <a:off x="768175" y="1261385"/>
            <a:ext cx="114704" cy="123335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F0">
                  <a:lumMod val="800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508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맑은 고딕"/>
              <a:cs typeface="+mn-cs"/>
            </a:endParaRPr>
          </a:p>
        </p:txBody>
      </p:sp>
      <p:cxnSp>
        <p:nvCxnSpPr>
          <p:cNvPr id="230" name="직선 연결선 229"/>
          <p:cNvCxnSpPr/>
          <p:nvPr/>
        </p:nvCxnSpPr>
        <p:spPr>
          <a:xfrm>
            <a:off x="7019693" y="3733851"/>
            <a:ext cx="0" cy="16055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1" name="직선 연결선 230"/>
          <p:cNvCxnSpPr/>
          <p:nvPr/>
        </p:nvCxnSpPr>
        <p:spPr>
          <a:xfrm>
            <a:off x="5115502" y="4989699"/>
            <a:ext cx="0" cy="12267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2" name="직선 연결선 231"/>
          <p:cNvCxnSpPr>
            <a:endCxn id="226" idx="0"/>
          </p:cNvCxnSpPr>
          <p:nvPr/>
        </p:nvCxnSpPr>
        <p:spPr>
          <a:xfrm>
            <a:off x="7894009" y="3975315"/>
            <a:ext cx="181799" cy="240394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3" name="직선 연결선 232"/>
          <p:cNvCxnSpPr/>
          <p:nvPr/>
        </p:nvCxnSpPr>
        <p:spPr>
          <a:xfrm>
            <a:off x="8552923" y="3975315"/>
            <a:ext cx="179603" cy="217365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4" name="직선 연결선 233"/>
          <p:cNvCxnSpPr/>
          <p:nvPr/>
        </p:nvCxnSpPr>
        <p:spPr>
          <a:xfrm flipV="1">
            <a:off x="7033343" y="3975315"/>
            <a:ext cx="1532184" cy="1944"/>
          </a:xfrm>
          <a:prstGeom prst="line">
            <a:avLst/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5" name="직선 연결선 234"/>
          <p:cNvCxnSpPr/>
          <p:nvPr/>
        </p:nvCxnSpPr>
        <p:spPr>
          <a:xfrm>
            <a:off x="8893281" y="3967153"/>
            <a:ext cx="0" cy="110170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</a:ln>
          <a:effectLst/>
        </p:spPr>
      </p:cxnSp>
      <p:cxnSp>
        <p:nvCxnSpPr>
          <p:cNvPr id="236" name="직선 연결선 235"/>
          <p:cNvCxnSpPr/>
          <p:nvPr/>
        </p:nvCxnSpPr>
        <p:spPr>
          <a:xfrm>
            <a:off x="8825197" y="5068855"/>
            <a:ext cx="1456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37" name="TextBox 236"/>
          <p:cNvSpPr txBox="1"/>
          <p:nvPr/>
        </p:nvSpPr>
        <p:spPr>
          <a:xfrm>
            <a:off x="8043168" y="4758866"/>
            <a:ext cx="1065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IF Separator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238" name="직선 연결선 237"/>
          <p:cNvCxnSpPr/>
          <p:nvPr/>
        </p:nvCxnSpPr>
        <p:spPr>
          <a:xfrm>
            <a:off x="514647" y="1148525"/>
            <a:ext cx="0" cy="76361"/>
          </a:xfrm>
          <a:prstGeom prst="line">
            <a:avLst/>
          </a:prstGeom>
          <a:noFill/>
          <a:ln w="1016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9" name="직선 연결선 238"/>
          <p:cNvCxnSpPr/>
          <p:nvPr/>
        </p:nvCxnSpPr>
        <p:spPr>
          <a:xfrm flipV="1">
            <a:off x="514647" y="1184127"/>
            <a:ext cx="319358" cy="2578"/>
          </a:xfrm>
          <a:prstGeom prst="line">
            <a:avLst/>
          </a:prstGeom>
          <a:noFill/>
          <a:ln w="10160" cap="flat" cmpd="sng" algn="ctr">
            <a:solidFill>
              <a:sysClr val="windowText" lastClr="000000"/>
            </a:solidFill>
            <a:prstDash val="sysDot"/>
          </a:ln>
          <a:effectLst/>
        </p:spPr>
      </p:cxnSp>
      <p:cxnSp>
        <p:nvCxnSpPr>
          <p:cNvPr id="240" name="직선 연결선 239"/>
          <p:cNvCxnSpPr/>
          <p:nvPr/>
        </p:nvCxnSpPr>
        <p:spPr>
          <a:xfrm flipV="1">
            <a:off x="327948" y="5136395"/>
            <a:ext cx="0" cy="105768"/>
          </a:xfrm>
          <a:prstGeom prst="line">
            <a:avLst/>
          </a:prstGeom>
          <a:noFill/>
          <a:ln w="1016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41" name="직선 연결선 240"/>
          <p:cNvCxnSpPr/>
          <p:nvPr/>
        </p:nvCxnSpPr>
        <p:spPr>
          <a:xfrm flipV="1">
            <a:off x="1255083" y="5134782"/>
            <a:ext cx="0" cy="105768"/>
          </a:xfrm>
          <a:prstGeom prst="line">
            <a:avLst/>
          </a:prstGeom>
          <a:noFill/>
          <a:ln w="1016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42" name="원호 241"/>
          <p:cNvSpPr/>
          <p:nvPr/>
        </p:nvSpPr>
        <p:spPr>
          <a:xfrm rot="10285630">
            <a:off x="681141" y="3100136"/>
            <a:ext cx="1024490" cy="875515"/>
          </a:xfrm>
          <a:prstGeom prst="arc">
            <a:avLst>
              <a:gd name="adj1" fmla="val 17097092"/>
              <a:gd name="adj2" fmla="val 128482"/>
            </a:avLst>
          </a:prstGeom>
          <a:noFill/>
          <a:ln w="1524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43" name="Left Arrow 1"/>
          <p:cNvSpPr/>
          <p:nvPr/>
        </p:nvSpPr>
        <p:spPr>
          <a:xfrm>
            <a:off x="1259632" y="4133840"/>
            <a:ext cx="6120680" cy="360040"/>
          </a:xfrm>
          <a:prstGeom prst="leftArrow">
            <a:avLst/>
          </a:prstGeom>
          <a:solidFill>
            <a:srgbClr val="FF9900">
              <a:alpha val="85000"/>
            </a:srgbClr>
          </a:solidFill>
          <a:ln w="9525" cap="flat" cmpd="sng" algn="ctr">
            <a:solidFill>
              <a:srgbClr val="FF99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244" name="U-Turn Arrow 119"/>
          <p:cNvSpPr/>
          <p:nvPr/>
        </p:nvSpPr>
        <p:spPr>
          <a:xfrm rot="16200000">
            <a:off x="380903" y="3549281"/>
            <a:ext cx="893361" cy="864096"/>
          </a:xfrm>
          <a:prstGeom prst="uturnArrow">
            <a:avLst/>
          </a:prstGeom>
          <a:solidFill>
            <a:srgbClr val="FF9900">
              <a:alpha val="85000"/>
            </a:srgbClr>
          </a:solidFill>
          <a:ln w="9525" cap="flat" cmpd="sng" algn="ctr">
            <a:solidFill>
              <a:srgbClr val="FF99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245" name="Left Arrow 121"/>
          <p:cNvSpPr/>
          <p:nvPr/>
        </p:nvSpPr>
        <p:spPr>
          <a:xfrm rot="10800000">
            <a:off x="1115616" y="3549538"/>
            <a:ext cx="6768752" cy="360040"/>
          </a:xfrm>
          <a:prstGeom prst="leftArrow">
            <a:avLst/>
          </a:prstGeom>
          <a:solidFill>
            <a:srgbClr val="FF3300">
              <a:alpha val="85000"/>
            </a:srgbClr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246" name="Right Arrow 125"/>
          <p:cNvSpPr/>
          <p:nvPr/>
        </p:nvSpPr>
        <p:spPr>
          <a:xfrm rot="4114975">
            <a:off x="7510895" y="4245416"/>
            <a:ext cx="1335850" cy="390424"/>
          </a:xfrm>
          <a:prstGeom prst="rightArrow">
            <a:avLst/>
          </a:prstGeom>
          <a:solidFill>
            <a:srgbClr val="C00000">
              <a:alpha val="85000"/>
            </a:srgbClr>
          </a:solidFill>
          <a:ln w="9525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3862446" y="836712"/>
            <a:ext cx="5174050" cy="2350818"/>
          </a:xfrm>
          <a:prstGeom prst="rect">
            <a:avLst/>
          </a:prstGeom>
          <a:solidFill>
            <a:sysClr val="window" lastClr="FFFFFF"/>
          </a:solidFill>
          <a:ln w="15875">
            <a:noFill/>
          </a:ln>
        </p:spPr>
        <p:txBody>
          <a:bodyPr wrap="square" anchor="ctr" anchorCtr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intensity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RI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beams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</a:rPr>
              <a:t>ISOL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&amp;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IF </a:t>
            </a:r>
            <a:r>
              <a:rPr kumimoji="0" lang="en-US" altLang="ko-KR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&amp;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KOBRA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</a:rPr>
              <a:t>     ISOL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 direct fission of </a:t>
            </a:r>
            <a:r>
              <a:rPr kumimoji="0" lang="en-US" altLang="ko-KR" sz="16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238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70MeV proton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    IF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200MeV/u, 8.3p</a:t>
            </a:r>
            <a:r>
              <a:rPr kumimoji="0" lang="el-GR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μ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 </a:t>
            </a:r>
            <a:r>
              <a:rPr kumimoji="0" lang="en-US" altLang="ko-KR" sz="16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238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kern="0" dirty="0">
                <a:solidFill>
                  <a:prstClr val="black"/>
                </a:solidFill>
              </a:rPr>
              <a:t> </a:t>
            </a:r>
            <a:r>
              <a:rPr lang="en-US" altLang="ko-KR" sz="1600" b="1" kern="0" dirty="0" smtClean="0">
                <a:solidFill>
                  <a:prstClr val="black"/>
                </a:solidFill>
              </a:rPr>
              <a:t>    </a:t>
            </a:r>
            <a:r>
              <a:rPr lang="en-US" altLang="ko-KR" sz="1600" b="1" kern="0" dirty="0" smtClean="0">
                <a:solidFill>
                  <a:srgbClr val="FF0000"/>
                </a:solidFill>
              </a:rPr>
              <a:t>KOBRA</a:t>
            </a:r>
            <a:r>
              <a:rPr lang="en-US" altLang="ko-KR" sz="1600" b="1" kern="0" dirty="0" smtClean="0">
                <a:solidFill>
                  <a:prstClr val="black"/>
                </a:solidFill>
              </a:rPr>
              <a:t> </a:t>
            </a:r>
            <a:r>
              <a:rPr lang="en-US" altLang="ko-KR" sz="1600" kern="0" dirty="0" smtClean="0">
                <a:solidFill>
                  <a:prstClr val="black"/>
                </a:solidFill>
              </a:rPr>
              <a:t>by ~ 20 MeV/u, stable ion beams</a:t>
            </a:r>
            <a:endParaRPr kumimoji="0" lang="en-US" altLang="ko-KR" sz="16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quality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neutron-rich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RI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beams</a:t>
            </a: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132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Sn 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 up to ~250MeV/u, up to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~10</a:t>
            </a:r>
            <a:r>
              <a:rPr kumimoji="0" lang="en-US" altLang="ko-KR" sz="16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pps</a:t>
            </a:r>
            <a:endParaRPr kumimoji="0" lang="en-US" altLang="ko-KR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More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exotic RI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beams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ISOL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IF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8363369" y="4184168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μ</a:t>
            </a:r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SR, </a:t>
            </a:r>
          </a:p>
          <a:p>
            <a:pPr algn="ctr"/>
            <a:r>
              <a:rPr lang="en-US" altLang="ko-KR" sz="900" b="1" dirty="0" smtClean="0">
                <a:solidFill>
                  <a:prstClr val="black"/>
                </a:solidFill>
                <a:latin typeface="Trebuchet MS" pitchFamily="34" charset="0"/>
              </a:rPr>
              <a:t>Bio-medical</a:t>
            </a:r>
            <a:endParaRPr lang="ko-KR" altLang="en-US" sz="9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49" name="Left Arrow 121"/>
          <p:cNvSpPr/>
          <p:nvPr/>
        </p:nvSpPr>
        <p:spPr>
          <a:xfrm rot="10800000">
            <a:off x="1108047" y="3560890"/>
            <a:ext cx="6768752" cy="360040"/>
          </a:xfrm>
          <a:prstGeom prst="leftArrow">
            <a:avLst/>
          </a:prstGeom>
          <a:solidFill>
            <a:srgbClr val="7030A0">
              <a:alpha val="85000"/>
            </a:srgbClr>
          </a:solidFill>
          <a:ln w="9525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250" name="Right Arrow 125"/>
          <p:cNvSpPr/>
          <p:nvPr/>
        </p:nvSpPr>
        <p:spPr>
          <a:xfrm rot="4114975">
            <a:off x="7508811" y="4237178"/>
            <a:ext cx="1335850" cy="390424"/>
          </a:xfrm>
          <a:prstGeom prst="rightArrow">
            <a:avLst/>
          </a:prstGeom>
          <a:solidFill>
            <a:srgbClr val="7030A0">
              <a:alpha val="85000"/>
            </a:srgbClr>
          </a:solidFill>
          <a:ln w="9525" cap="flat" cmpd="sng" algn="ctr">
            <a:solidFill>
              <a:srgbClr val="7030A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3" name="굽은 화살표 2"/>
          <p:cNvSpPr/>
          <p:nvPr/>
        </p:nvSpPr>
        <p:spPr bwMode="auto">
          <a:xfrm flipV="1">
            <a:off x="564430" y="1513440"/>
            <a:ext cx="415945" cy="2450856"/>
          </a:xfrm>
          <a:prstGeom prst="bentArrow">
            <a:avLst>
              <a:gd name="adj1" fmla="val 48753"/>
              <a:gd name="adj2" fmla="val 50000"/>
              <a:gd name="adj3" fmla="val 25000"/>
              <a:gd name="adj4" fmla="val 43750"/>
            </a:avLst>
          </a:prstGeom>
          <a:solidFill>
            <a:srgbClr val="7030A0">
              <a:alpha val="85000"/>
            </a:srgbClr>
          </a:solidFill>
          <a:ln w="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3" name="Left Arrow 1"/>
          <p:cNvSpPr/>
          <p:nvPr/>
        </p:nvSpPr>
        <p:spPr>
          <a:xfrm>
            <a:off x="1259632" y="4181134"/>
            <a:ext cx="6120680" cy="360040"/>
          </a:xfrm>
          <a:prstGeom prst="leftArrow">
            <a:avLst/>
          </a:prstGeom>
          <a:solidFill>
            <a:srgbClr val="FF9900">
              <a:alpha val="85000"/>
            </a:srgbClr>
          </a:solidFill>
          <a:ln w="9525" cap="flat" cmpd="sng" algn="ctr">
            <a:solidFill>
              <a:srgbClr val="FF99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3797668" y="2854124"/>
            <a:ext cx="4125924" cy="44025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32100" y="4563916"/>
            <a:ext cx="171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Trebuchet MS" pitchFamily="34" charset="0"/>
              </a:rPr>
              <a:t>KOBRA system</a:t>
            </a:r>
            <a:endParaRPr lang="ko-KR" altLang="en-US" b="1" dirty="0">
              <a:ln>
                <a:solidFill>
                  <a:schemeClr val="tx2"/>
                </a:solidFill>
              </a:ln>
              <a:solidFill>
                <a:srgbClr val="FF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44" grpId="0" animBg="1"/>
      <p:bldP spid="245" grpId="0" animBg="1"/>
      <p:bldP spid="246" grpId="0" animBg="1"/>
      <p:bldP spid="249" grpId="0" animBg="1"/>
      <p:bldP spid="249" grpId="1" animBg="1"/>
      <p:bldP spid="250" grpId="0" animBg="1"/>
      <p:bldP spid="250" grpId="1" animBg="1"/>
      <p:bldP spid="3" grpId="0" animBg="1"/>
      <p:bldP spid="3" grpId="1" animBg="1"/>
      <p:bldP spid="253" grpId="0" animBg="1"/>
      <p:bldP spid="25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50825" y="908720"/>
            <a:ext cx="8642350" cy="5616277"/>
            <a:chOff x="250825" y="863506"/>
            <a:chExt cx="8642350" cy="5616277"/>
          </a:xfrm>
        </p:grpSpPr>
        <p:grpSp>
          <p:nvGrpSpPr>
            <p:cNvPr id="6" name="그룹 1"/>
            <p:cNvGrpSpPr>
              <a:grpSpLocks/>
            </p:cNvGrpSpPr>
            <p:nvPr/>
          </p:nvGrpSpPr>
          <p:grpSpPr bwMode="auto">
            <a:xfrm>
              <a:off x="250825" y="863506"/>
              <a:ext cx="8642350" cy="5616277"/>
              <a:chOff x="368300" y="893763"/>
              <a:chExt cx="8642350" cy="5616277"/>
            </a:xfrm>
          </p:grpSpPr>
          <p:pic>
            <p:nvPicPr>
              <p:cNvPr id="7" name="Picture 2" descr="C:\Users\user\Desktop\1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6" r="3000"/>
              <a:stretch>
                <a:fillRect/>
              </a:stretch>
            </p:blipFill>
            <p:spPr bwMode="auto">
              <a:xfrm>
                <a:off x="2025650" y="893763"/>
                <a:ext cx="5327650" cy="5329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3" descr="C:\Users\user\Desktop\2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300" y="893763"/>
                <a:ext cx="1657350" cy="1193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14"/>
              <p:cNvSpPr txBox="1">
                <a:spLocks noChangeArrowheads="1"/>
              </p:cNvSpPr>
              <p:nvPr/>
            </p:nvSpPr>
            <p:spPr bwMode="auto">
              <a:xfrm>
                <a:off x="873125" y="2046288"/>
                <a:ext cx="86360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100" dirty="0">
                    <a:latin typeface="Constantia" panose="02030602050306030303" pitchFamily="18" charset="0"/>
                  </a:rPr>
                  <a:t>Injector</a:t>
                </a:r>
                <a:endParaRPr lang="ko-KR" altLang="en-US" sz="1100" dirty="0">
                  <a:latin typeface="Constantia" panose="02030602050306030303" pitchFamily="18" charset="0"/>
                </a:endParaRPr>
              </a:p>
            </p:txBody>
          </p:sp>
          <p:pic>
            <p:nvPicPr>
              <p:cNvPr id="10" name="Picture 2" descr="C:\Users\user\Desktop\그림파일\QWR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300" y="2262188"/>
                <a:ext cx="1657350" cy="11525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7"/>
              <p:cNvSpPr txBox="1">
                <a:spLocks noChangeArrowheads="1"/>
              </p:cNvSpPr>
              <p:nvPr/>
            </p:nvSpPr>
            <p:spPr bwMode="auto">
              <a:xfrm>
                <a:off x="657027" y="3384550"/>
                <a:ext cx="1008261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100" dirty="0">
                    <a:latin typeface="Constantia" panose="02030602050306030303" pitchFamily="18" charset="0"/>
                  </a:rPr>
                  <a:t>SCL1(QWR)</a:t>
                </a:r>
                <a:endParaRPr lang="ko-KR" altLang="en-US" sz="1100" dirty="0">
                  <a:latin typeface="Constantia" panose="02030602050306030303" pitchFamily="18" charset="0"/>
                </a:endParaRPr>
              </a:p>
            </p:txBody>
          </p:sp>
          <p:pic>
            <p:nvPicPr>
              <p:cNvPr id="12" name="Picture 3" descr="C:\Users\user\Desktop\그림파일\HWR1-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91" b="3113"/>
              <a:stretch>
                <a:fillRect/>
              </a:stretch>
            </p:blipFill>
            <p:spPr bwMode="auto">
              <a:xfrm>
                <a:off x="368300" y="3630613"/>
                <a:ext cx="1657350" cy="11525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20"/>
              <p:cNvSpPr txBox="1">
                <a:spLocks noChangeArrowheads="1"/>
              </p:cNvSpPr>
              <p:nvPr/>
            </p:nvSpPr>
            <p:spPr bwMode="auto">
              <a:xfrm>
                <a:off x="730251" y="4751388"/>
                <a:ext cx="93503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100" dirty="0">
                    <a:latin typeface="Constantia" panose="02030602050306030303" pitchFamily="18" charset="0"/>
                  </a:rPr>
                  <a:t>SCL1(HWR)</a:t>
                </a:r>
                <a:endParaRPr lang="ko-KR" altLang="en-US" sz="1100" dirty="0">
                  <a:latin typeface="Constantia" panose="02030602050306030303" pitchFamily="18" charset="0"/>
                </a:endParaRPr>
              </a:p>
            </p:txBody>
          </p:sp>
          <p:pic>
            <p:nvPicPr>
              <p:cNvPr id="14" name="Picture 2" descr="C:\Users\user\Desktop\그림파일\SSR1-1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300" y="4999038"/>
                <a:ext cx="1657350" cy="11874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22"/>
              <p:cNvSpPr txBox="1">
                <a:spLocks noChangeArrowheads="1"/>
              </p:cNvSpPr>
              <p:nvPr/>
            </p:nvSpPr>
            <p:spPr bwMode="auto">
              <a:xfrm>
                <a:off x="801688" y="6149975"/>
                <a:ext cx="86360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100" dirty="0">
                    <a:latin typeface="Constantia" panose="02030602050306030303" pitchFamily="18" charset="0"/>
                  </a:rPr>
                  <a:t>SCL2(SSR)</a:t>
                </a:r>
                <a:endParaRPr lang="ko-KR" altLang="en-US" sz="1100" dirty="0">
                  <a:latin typeface="Constantia" panose="02030602050306030303" pitchFamily="18" charset="0"/>
                </a:endParaRPr>
              </a:p>
            </p:txBody>
          </p:sp>
          <p:pic>
            <p:nvPicPr>
              <p:cNvPr id="16" name="Picture 10" descr="C:\Users\user\Desktop\9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9" t="15208" r="1025" b="8601"/>
              <a:stretch>
                <a:fillRect/>
              </a:stretch>
            </p:blipFill>
            <p:spPr bwMode="auto">
              <a:xfrm>
                <a:off x="7353300" y="893763"/>
                <a:ext cx="1657350" cy="1079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27"/>
              <p:cNvSpPr txBox="1">
                <a:spLocks noChangeArrowheads="1"/>
              </p:cNvSpPr>
              <p:nvPr/>
            </p:nvSpPr>
            <p:spPr bwMode="auto">
              <a:xfrm>
                <a:off x="7785099" y="1943100"/>
                <a:ext cx="936625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100" dirty="0">
                    <a:latin typeface="Constantia" panose="02030602050306030303" pitchFamily="18" charset="0"/>
                  </a:rPr>
                  <a:t>IF SYSTEM</a:t>
                </a:r>
                <a:endParaRPr lang="ko-KR" altLang="en-US" sz="1100" dirty="0">
                  <a:latin typeface="Constantia" panose="02030602050306030303" pitchFamily="18" charset="0"/>
                </a:endParaRPr>
              </a:p>
            </p:txBody>
          </p:sp>
          <p:pic>
            <p:nvPicPr>
              <p:cNvPr id="18" name="Picture 3" descr="C:\Users\user\Desktop\ddx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18"/>
              <a:stretch>
                <a:fillRect/>
              </a:stretch>
            </p:blipFill>
            <p:spPr bwMode="auto">
              <a:xfrm>
                <a:off x="7353300" y="2190750"/>
                <a:ext cx="1657350" cy="11144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29"/>
              <p:cNvSpPr txBox="1">
                <a:spLocks noChangeArrowheads="1"/>
              </p:cNvSpPr>
              <p:nvPr/>
            </p:nvSpPr>
            <p:spPr bwMode="auto">
              <a:xfrm>
                <a:off x="7713663" y="3270250"/>
                <a:ext cx="1008062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100" dirty="0">
                    <a:latin typeface="Constantia" panose="02030602050306030303" pitchFamily="18" charset="0"/>
                  </a:rPr>
                  <a:t>ISOL </a:t>
                </a:r>
                <a:r>
                  <a:rPr lang="en-US" altLang="ko-KR" sz="1000" dirty="0">
                    <a:latin typeface="Constantia" panose="02030602050306030303" pitchFamily="18" charset="0"/>
                  </a:rPr>
                  <a:t>SYSTEM</a:t>
                </a:r>
                <a:endParaRPr lang="ko-KR" altLang="en-US" sz="1000" dirty="0">
                  <a:latin typeface="Constantia" panose="02030602050306030303" pitchFamily="18" charset="0"/>
                </a:endParaRPr>
              </a:p>
            </p:txBody>
          </p:sp>
          <p:pic>
            <p:nvPicPr>
              <p:cNvPr id="20" name="Picture 3" descr="C:\Users\user\Desktop\11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903" b="32379"/>
              <a:stretch>
                <a:fillRect/>
              </a:stretch>
            </p:blipFill>
            <p:spPr bwMode="auto">
              <a:xfrm>
                <a:off x="7353300" y="3486150"/>
                <a:ext cx="1657350" cy="1193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31"/>
              <p:cNvSpPr txBox="1">
                <a:spLocks noChangeArrowheads="1"/>
              </p:cNvSpPr>
              <p:nvPr/>
            </p:nvSpPr>
            <p:spPr bwMode="auto">
              <a:xfrm>
                <a:off x="7858125" y="4638675"/>
                <a:ext cx="100806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100" dirty="0">
                    <a:latin typeface="Constantia" panose="02030602050306030303" pitchFamily="18" charset="0"/>
                  </a:rPr>
                  <a:t>Cyclotron</a:t>
                </a:r>
                <a:endParaRPr lang="ko-KR" altLang="en-US" sz="1100" dirty="0">
                  <a:latin typeface="Constantia" panose="02030602050306030303" pitchFamily="18" charset="0"/>
                </a:endParaRPr>
              </a:p>
            </p:txBody>
          </p:sp>
          <p:sp>
            <p:nvSpPr>
              <p:cNvPr id="22" name="TextBox 32"/>
              <p:cNvSpPr txBox="1">
                <a:spLocks noChangeArrowheads="1"/>
              </p:cNvSpPr>
              <p:nvPr/>
            </p:nvSpPr>
            <p:spPr bwMode="auto">
              <a:xfrm>
                <a:off x="3393281" y="1973263"/>
                <a:ext cx="151209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200" dirty="0">
                    <a:latin typeface="Constantia" panose="02030602050306030303" pitchFamily="18" charset="0"/>
                  </a:rPr>
                  <a:t>High Energy Exp. 1</a:t>
                </a:r>
                <a:endParaRPr lang="ko-KR" altLang="en-US" sz="1200" dirty="0">
                  <a:latin typeface="Constantia" panose="02030602050306030303" pitchFamily="18" charset="0"/>
                </a:endParaRPr>
              </a:p>
            </p:txBody>
          </p:sp>
          <p:sp>
            <p:nvSpPr>
              <p:cNvPr id="23" name="TextBox 33"/>
              <p:cNvSpPr txBox="1">
                <a:spLocks noChangeArrowheads="1"/>
              </p:cNvSpPr>
              <p:nvPr/>
            </p:nvSpPr>
            <p:spPr bwMode="auto">
              <a:xfrm>
                <a:off x="3347244" y="1325563"/>
                <a:ext cx="155813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200" dirty="0">
                    <a:latin typeface="Constantia" panose="02030602050306030303" pitchFamily="18" charset="0"/>
                  </a:rPr>
                  <a:t>High Energy </a:t>
                </a:r>
                <a:r>
                  <a:rPr lang="en-US" altLang="ko-KR" sz="1200" dirty="0" smtClean="0">
                    <a:latin typeface="Constantia" panose="02030602050306030303" pitchFamily="18" charset="0"/>
                  </a:rPr>
                  <a:t>Exp</a:t>
                </a:r>
                <a:r>
                  <a:rPr lang="en-US" altLang="ko-KR" sz="1200" dirty="0">
                    <a:latin typeface="Constantia" panose="02030602050306030303" pitchFamily="18" charset="0"/>
                  </a:rPr>
                  <a:t>. 2</a:t>
                </a:r>
                <a:endParaRPr lang="ko-KR" altLang="en-US" sz="1200" dirty="0">
                  <a:latin typeface="Constantia" panose="02030602050306030303" pitchFamily="18" charset="0"/>
                </a:endParaRPr>
              </a:p>
            </p:txBody>
          </p:sp>
          <p:cxnSp>
            <p:nvCxnSpPr>
              <p:cNvPr id="24" name="꺾인 연결선 23"/>
              <p:cNvCxnSpPr/>
              <p:nvPr/>
            </p:nvCxnSpPr>
            <p:spPr>
              <a:xfrm rot="10800000">
                <a:off x="4805363" y="2097088"/>
                <a:ext cx="1539875" cy="503238"/>
              </a:xfrm>
              <a:prstGeom prst="bentConnector3">
                <a:avLst>
                  <a:gd name="adj1" fmla="val 78461"/>
                </a:avLst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화살표 연결선 24"/>
              <p:cNvCxnSpPr/>
              <p:nvPr/>
            </p:nvCxnSpPr>
            <p:spPr>
              <a:xfrm flipH="1">
                <a:off x="4805363" y="1458913"/>
                <a:ext cx="1395412" cy="0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36"/>
              <p:cNvSpPr txBox="1">
                <a:spLocks noChangeArrowheads="1"/>
              </p:cNvSpPr>
              <p:nvPr/>
            </p:nvSpPr>
            <p:spPr bwMode="auto">
              <a:xfrm>
                <a:off x="2601244" y="6048375"/>
                <a:ext cx="12960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200" dirty="0">
                    <a:latin typeface="Constantia" panose="02030602050306030303" pitchFamily="18" charset="0"/>
                  </a:rPr>
                  <a:t>Low Energy Exp.</a:t>
                </a:r>
                <a:endParaRPr lang="ko-KR" altLang="en-US" sz="1200" dirty="0">
                  <a:latin typeface="Constantia" panose="02030602050306030303" pitchFamily="18" charset="0"/>
                </a:endParaRPr>
              </a:p>
            </p:txBody>
          </p:sp>
          <p:cxnSp>
            <p:nvCxnSpPr>
              <p:cNvPr id="27" name="꺾인 연결선 26"/>
              <p:cNvCxnSpPr/>
              <p:nvPr/>
            </p:nvCxnSpPr>
            <p:spPr>
              <a:xfrm rot="10800000" flipV="1">
                <a:off x="3825875" y="5846763"/>
                <a:ext cx="431800" cy="339725"/>
              </a:xfrm>
              <a:prstGeom prst="bentConnector3">
                <a:avLst>
                  <a:gd name="adj1" fmla="val -1441"/>
                </a:avLst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38"/>
              <p:cNvSpPr txBox="1">
                <a:spLocks noChangeArrowheads="1"/>
              </p:cNvSpPr>
              <p:nvPr/>
            </p:nvSpPr>
            <p:spPr bwMode="auto">
              <a:xfrm>
                <a:off x="4833938" y="5819775"/>
                <a:ext cx="136683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200" dirty="0">
                    <a:latin typeface="Constantia" panose="02030602050306030303" pitchFamily="18" charset="0"/>
                  </a:rPr>
                  <a:t>Cryogenic System </a:t>
                </a:r>
                <a:endParaRPr lang="ko-KR" altLang="en-US" sz="1200" dirty="0">
                  <a:latin typeface="Constantia" panose="02030602050306030303" pitchFamily="18" charset="0"/>
                </a:endParaRPr>
              </a:p>
            </p:txBody>
          </p:sp>
          <p:cxnSp>
            <p:nvCxnSpPr>
              <p:cNvPr id="29" name="직선 화살표 연결선 28"/>
              <p:cNvCxnSpPr/>
              <p:nvPr/>
            </p:nvCxnSpPr>
            <p:spPr>
              <a:xfrm>
                <a:off x="5410200" y="5070476"/>
                <a:ext cx="0" cy="779462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꺾인 연결선 29"/>
              <p:cNvCxnSpPr/>
              <p:nvPr/>
            </p:nvCxnSpPr>
            <p:spPr>
              <a:xfrm rot="16200000" flipV="1">
                <a:off x="1175544" y="2361407"/>
                <a:ext cx="2159000" cy="436562"/>
              </a:xfrm>
              <a:prstGeom prst="bentConnector3">
                <a:avLst>
                  <a:gd name="adj1" fmla="val 99897"/>
                </a:avLst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꺾인 연결선 30"/>
              <p:cNvCxnSpPr/>
              <p:nvPr/>
            </p:nvCxnSpPr>
            <p:spPr>
              <a:xfrm rot="16200000" flipV="1">
                <a:off x="1866901" y="2967038"/>
                <a:ext cx="1104900" cy="796925"/>
              </a:xfrm>
              <a:prstGeom prst="bentConnector3">
                <a:avLst>
                  <a:gd name="adj1" fmla="val 99846"/>
                </a:avLst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화살표 연결선 31"/>
              <p:cNvCxnSpPr/>
              <p:nvPr/>
            </p:nvCxnSpPr>
            <p:spPr>
              <a:xfrm flipH="1" flipV="1">
                <a:off x="2020888" y="4206876"/>
                <a:ext cx="1300162" cy="0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꺾인 연결선 32"/>
              <p:cNvCxnSpPr/>
              <p:nvPr/>
            </p:nvCxnSpPr>
            <p:spPr>
              <a:xfrm rot="10800000" flipV="1">
                <a:off x="2025650" y="3659188"/>
                <a:ext cx="2735263" cy="1914525"/>
              </a:xfrm>
              <a:prstGeom prst="bentConnector3">
                <a:avLst>
                  <a:gd name="adj1" fmla="val 65713"/>
                </a:avLst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꺾인 연결선 33"/>
              <p:cNvCxnSpPr/>
              <p:nvPr/>
            </p:nvCxnSpPr>
            <p:spPr>
              <a:xfrm>
                <a:off x="4113213" y="4616451"/>
                <a:ext cx="3240087" cy="889000"/>
              </a:xfrm>
              <a:prstGeom prst="bentConnector3">
                <a:avLst>
                  <a:gd name="adj1" fmla="val 59905"/>
                </a:avLst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Picture 2" descr="C:\Users\user\Desktop\cs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84" t="10635" r="3951" b="8687"/>
              <a:stretch>
                <a:fillRect/>
              </a:stretch>
            </p:blipFill>
            <p:spPr bwMode="auto">
              <a:xfrm>
                <a:off x="7353300" y="4895850"/>
                <a:ext cx="1657350" cy="1193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64"/>
              <p:cNvSpPr txBox="1">
                <a:spLocks noChangeArrowheads="1"/>
              </p:cNvSpPr>
              <p:nvPr/>
            </p:nvSpPr>
            <p:spPr bwMode="auto">
              <a:xfrm>
                <a:off x="7713663" y="6048375"/>
                <a:ext cx="122396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defRPr>
                </a:lvl9pPr>
              </a:lstStyle>
              <a:p>
                <a:pPr eaLnBrk="1" hangingPunct="1"/>
                <a:r>
                  <a:rPr lang="en-US" altLang="ko-KR" sz="1100" dirty="0">
                    <a:latin typeface="Constantia" panose="02030602050306030303" pitchFamily="18" charset="0"/>
                  </a:rPr>
                  <a:t>Charge Stripper</a:t>
                </a:r>
                <a:endParaRPr lang="ko-KR" altLang="en-US" sz="1100" dirty="0">
                  <a:latin typeface="Constantia" panose="02030602050306030303" pitchFamily="18" charset="0"/>
                </a:endParaRPr>
              </a:p>
            </p:txBody>
          </p:sp>
          <p:cxnSp>
            <p:nvCxnSpPr>
              <p:cNvPr id="37" name="꺾인 연결선 36"/>
              <p:cNvCxnSpPr/>
              <p:nvPr/>
            </p:nvCxnSpPr>
            <p:spPr>
              <a:xfrm rot="5400000" flipH="1" flipV="1">
                <a:off x="6608763" y="1668463"/>
                <a:ext cx="973138" cy="503237"/>
              </a:xfrm>
              <a:prstGeom prst="bentConnector3">
                <a:avLst>
                  <a:gd name="adj1" fmla="val 99835"/>
                </a:avLst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꺾인 연결선 37"/>
              <p:cNvCxnSpPr/>
              <p:nvPr/>
            </p:nvCxnSpPr>
            <p:spPr>
              <a:xfrm flipV="1">
                <a:off x="5575300" y="2801938"/>
                <a:ext cx="1778000" cy="468313"/>
              </a:xfrm>
              <a:prstGeom prst="bentConnector3">
                <a:avLst>
                  <a:gd name="adj1" fmla="val 51703"/>
                </a:avLst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꺾인 연결선 38"/>
              <p:cNvCxnSpPr/>
              <p:nvPr/>
            </p:nvCxnSpPr>
            <p:spPr>
              <a:xfrm>
                <a:off x="5913438" y="3486151"/>
                <a:ext cx="1439862" cy="647700"/>
              </a:xfrm>
              <a:prstGeom prst="bentConnector3">
                <a:avLst>
                  <a:gd name="adj1" fmla="val 35704"/>
                </a:avLst>
              </a:prstGeom>
              <a:ln w="6350">
                <a:solidFill>
                  <a:srgbClr val="FF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꺾인 연결선 40"/>
            <p:cNvCxnSpPr/>
            <p:nvPr/>
          </p:nvCxnSpPr>
          <p:spPr bwMode="auto">
            <a:xfrm>
              <a:off x="4860032" y="3933428"/>
              <a:ext cx="1584176" cy="503684"/>
            </a:xfrm>
            <a:prstGeom prst="bentConnector3">
              <a:avLst>
                <a:gd name="adj1" fmla="val 50000"/>
              </a:avLst>
            </a:prstGeom>
            <a:ln w="6350"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3DB7-E5BA-456D-AA01-B6AB6C093ECE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5" name="제목 4"/>
          <p:cNvSpPr>
            <a:spLocks noGrp="1"/>
          </p:cNvSpPr>
          <p:nvPr>
            <p:ph type="title" idx="4294967295"/>
          </p:nvPr>
        </p:nvSpPr>
        <p:spPr>
          <a:xfrm>
            <a:off x="196850" y="116632"/>
            <a:ext cx="8893175" cy="715962"/>
          </a:xfrm>
        </p:spPr>
        <p:txBody>
          <a:bodyPr>
            <a:normAutofit/>
          </a:bodyPr>
          <a:lstStyle/>
          <a:p>
            <a:pPr algn="l"/>
            <a:r>
              <a:rPr lang="en-US" altLang="ko-KR" sz="350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RAON Layout and Beam Parameters</a:t>
            </a:r>
            <a:endParaRPr lang="ko-KR" altLang="en-US" sz="350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377880"/>
              </p:ext>
            </p:extLst>
          </p:nvPr>
        </p:nvGraphicFramePr>
        <p:xfrm>
          <a:off x="1315817" y="955102"/>
          <a:ext cx="6136502" cy="2095948"/>
        </p:xfrm>
        <a:graphic>
          <a:graphicData uri="http://schemas.openxmlformats.org/drawingml/2006/table">
            <a:tbl>
              <a:tblPr/>
              <a:tblGrid>
                <a:gridCol w="1831783"/>
                <a:gridCol w="813398"/>
                <a:gridCol w="813550"/>
                <a:gridCol w="856649"/>
                <a:gridCol w="856649"/>
                <a:gridCol w="964473"/>
              </a:tblGrid>
              <a:tr h="3939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1300" kern="0" spc="0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Driver </a:t>
                      </a:r>
                      <a:r>
                        <a:rPr lang="en-US" sz="1300" b="1" kern="0" spc="0" dirty="0" err="1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Linac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Post Acc.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550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Particle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H</a:t>
                      </a:r>
                      <a:r>
                        <a:rPr lang="en-US" sz="1300" b="1" kern="0" spc="0" baseline="3000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+</a:t>
                      </a:r>
                      <a:endParaRPr lang="en-US" sz="1300" b="1" kern="0" spc="0" baseline="30000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O</a:t>
                      </a:r>
                      <a:r>
                        <a:rPr lang="en-US" sz="1300" b="1" kern="0" spc="0" baseline="3000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+8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sz="1300" b="1" kern="0" spc="0" baseline="3000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+54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U</a:t>
                      </a:r>
                      <a:r>
                        <a:rPr lang="en-US" sz="1300" b="1" kern="0" spc="0" baseline="3000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+79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RI beam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550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Beam </a:t>
                      </a:r>
                      <a:r>
                        <a:rPr lang="en-US" sz="1300" kern="0" spc="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energy (</a:t>
                      </a: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MeV/u)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600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320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251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200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18.5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550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Beam </a:t>
                      </a:r>
                      <a:r>
                        <a:rPr lang="en-US" sz="1300" kern="0" spc="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current (</a:t>
                      </a: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p</a:t>
                      </a:r>
                      <a:r>
                        <a:rPr lang="el-GR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μ</a:t>
                      </a: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A)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660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78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8.3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550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Power on </a:t>
                      </a:r>
                      <a:r>
                        <a:rPr lang="en-US" sz="1300" kern="0" spc="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target (</a:t>
                      </a: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kW)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 smtClean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&gt; 400 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400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400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400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  <a:ea typeface="Tahoma" pitchFamily="34" charset="0"/>
                          <a:cs typeface="Tahoma" pitchFamily="34" charset="0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" name="TextBox 20"/>
          <p:cNvSpPr txBox="1">
            <a:spLocks noChangeArrowheads="1"/>
          </p:cNvSpPr>
          <p:nvPr/>
        </p:nvSpPr>
        <p:spPr bwMode="auto">
          <a:xfrm>
            <a:off x="6373267" y="4319518"/>
            <a:ext cx="93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100" dirty="0" smtClean="0">
                <a:latin typeface="Constantia" panose="02030602050306030303" pitchFamily="18" charset="0"/>
              </a:rPr>
              <a:t>SCL3(QWR/HWR)</a:t>
            </a:r>
            <a:endParaRPr lang="ko-KR" altLang="en-US" sz="11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3"/>
          <p:cNvSpPr txBox="1">
            <a:spLocks/>
          </p:cNvSpPr>
          <p:nvPr/>
        </p:nvSpPr>
        <p:spPr>
          <a:xfrm>
            <a:off x="468560" y="6172"/>
            <a:ext cx="9144000" cy="576064"/>
          </a:xfrm>
          <a:prstGeom prst="rect">
            <a:avLst/>
          </a:prstGeom>
          <a:noFill/>
        </p:spPr>
        <p:txBody>
          <a:bodyPr vert="horz" lIns="91424" tIns="45712" rIns="91424" bIns="45712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  <a:cs typeface="Arial" pitchFamily="34" charset="0"/>
              </a:rPr>
              <a:t>Expected RIBs at RAON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495" y="5981218"/>
            <a:ext cx="8028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RAON will provide access to unexplored regions of the nuclear chart</a:t>
            </a:r>
            <a:endParaRPr lang="ko-KR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4427538" y="6525344"/>
            <a:ext cx="504825" cy="3143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B611837-82FE-4D1C-BE50-68DBDC9CB354}" type="slidenum">
              <a:rPr lang="ko-KR" altLang="en-US" sz="1200" smtClean="0"/>
              <a:pPr algn="ctr">
                <a:defRPr/>
              </a:pPr>
              <a:t>8</a:t>
            </a:fld>
            <a:endParaRPr lang="en-US" altLang="ko-KR" sz="1200" dirty="0"/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439397"/>
              </p:ext>
            </p:extLst>
          </p:nvPr>
        </p:nvGraphicFramePr>
        <p:xfrm>
          <a:off x="252214" y="404664"/>
          <a:ext cx="8352234" cy="58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Graph" r:id="rId3" imgW="4173120" imgH="2916000" progId="Origin50.Graph">
                  <p:embed/>
                </p:oleObj>
              </mc:Choice>
              <mc:Fallback>
                <p:oleObj name="Graph" r:id="rId3" imgW="4173120" imgH="2916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14" y="404664"/>
                        <a:ext cx="8352234" cy="5836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59632" y="4139788"/>
            <a:ext cx="9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KOBRA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528" y="2236222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291565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ISOL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6303" y="4173656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ISOL+IF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12" name="직선 화살표 연결선 11"/>
          <p:cNvCxnSpPr>
            <a:stCxn id="8" idx="3"/>
          </p:cNvCxnSpPr>
          <p:nvPr/>
        </p:nvCxnSpPr>
        <p:spPr bwMode="auto">
          <a:xfrm flipV="1">
            <a:off x="3672627" y="2915652"/>
            <a:ext cx="1367933" cy="18466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직선 화살표 연결선 12"/>
          <p:cNvCxnSpPr>
            <a:stCxn id="8" idx="2"/>
          </p:cNvCxnSpPr>
          <p:nvPr/>
        </p:nvCxnSpPr>
        <p:spPr bwMode="auto">
          <a:xfrm>
            <a:off x="3330226" y="3284984"/>
            <a:ext cx="593702" cy="36004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직선 화살표 연결선 15"/>
          <p:cNvCxnSpPr/>
          <p:nvPr/>
        </p:nvCxnSpPr>
        <p:spPr bwMode="auto">
          <a:xfrm>
            <a:off x="1835696" y="4479528"/>
            <a:ext cx="296851" cy="24561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직선 화살표 연결선 17"/>
          <p:cNvCxnSpPr/>
          <p:nvPr/>
        </p:nvCxnSpPr>
        <p:spPr bwMode="auto">
          <a:xfrm flipH="1" flipV="1">
            <a:off x="4410025" y="3870340"/>
            <a:ext cx="30599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직선 화살표 연결선 20"/>
          <p:cNvCxnSpPr/>
          <p:nvPr/>
        </p:nvCxnSpPr>
        <p:spPr bwMode="auto">
          <a:xfrm flipH="1" flipV="1">
            <a:off x="6084168" y="2037295"/>
            <a:ext cx="100236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타원 22"/>
          <p:cNvSpPr/>
          <p:nvPr/>
        </p:nvSpPr>
        <p:spPr bwMode="auto">
          <a:xfrm rot="19929969">
            <a:off x="2639215" y="3728513"/>
            <a:ext cx="3525516" cy="2172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95288" y="44450"/>
            <a:ext cx="4248720" cy="50482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HY동녘B" panose="02030600000101010101" pitchFamily="18" charset="-127"/>
              </a:rPr>
              <a:t>RAON Site</a:t>
            </a:r>
            <a:endParaRPr lang="ko-KR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HY동녘B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>
              <a:defRPr/>
            </a:pPr>
            <a:fld id="{13D67071-A6E9-48E8-A022-BB3BF5CB6160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9</a:t>
            </a:fld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9339"/>
            <a:ext cx="7992888" cy="506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/>
          <p:cNvSpPr/>
          <p:nvPr/>
        </p:nvSpPr>
        <p:spPr bwMode="auto">
          <a:xfrm>
            <a:off x="6948264" y="933878"/>
            <a:ext cx="648072" cy="659461"/>
          </a:xfrm>
          <a:prstGeom prst="ellipse">
            <a:avLst/>
          </a:prstGeom>
          <a:solidFill>
            <a:schemeClr val="tx1">
              <a:lumMod val="20000"/>
              <a:lumOff val="80000"/>
              <a:alpha val="29000"/>
            </a:schemeClr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6960279" y="1396300"/>
            <a:ext cx="1452470" cy="1698316"/>
            <a:chOff x="6960279" y="1396300"/>
            <a:chExt cx="1452470" cy="1698316"/>
          </a:xfrm>
        </p:grpSpPr>
        <p:sp>
          <p:nvSpPr>
            <p:cNvPr id="7" name="TextBox 6"/>
            <p:cNvSpPr txBox="1"/>
            <p:nvPr/>
          </p:nvSpPr>
          <p:spPr>
            <a:xfrm>
              <a:off x="7197352" y="2840700"/>
              <a:ext cx="1215397" cy="253916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050" b="1" dirty="0" smtClean="0">
                  <a:solidFill>
                    <a:schemeClr val="tx2"/>
                  </a:solidFill>
                  <a:latin typeface="Arial Narrow" panose="020B0606020202030204" pitchFamily="34" charset="0"/>
                  <a:ea typeface="HY동녘B" panose="02030600000101010101" pitchFamily="18" charset="-127"/>
                </a:rPr>
                <a:t>Current RISP Office</a:t>
              </a:r>
              <a:endParaRPr lang="ko-KR" altLang="en-US" sz="1050" b="1" dirty="0">
                <a:solidFill>
                  <a:schemeClr val="tx2"/>
                </a:solidFill>
                <a:latin typeface="Arial Narrow" panose="020B0606020202030204" pitchFamily="34" charset="0"/>
                <a:ea typeface="HY동녘B" panose="02030600000101010101" pitchFamily="18" charset="-127"/>
              </a:endParaRPr>
            </a:p>
          </p:txBody>
        </p:sp>
        <p:cxnSp>
          <p:nvCxnSpPr>
            <p:cNvPr id="10" name="직선 화살표 연결선 9"/>
            <p:cNvCxnSpPr/>
            <p:nvPr/>
          </p:nvCxnSpPr>
          <p:spPr bwMode="auto">
            <a:xfrm flipH="1" flipV="1">
              <a:off x="7363836" y="1396300"/>
              <a:ext cx="321816" cy="1315016"/>
            </a:xfrm>
            <a:prstGeom prst="straightConnector1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9050" cap="flat" cmpd="sng" algn="ctr">
              <a:solidFill>
                <a:schemeClr val="tx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5" name="폭발 2 14"/>
            <p:cNvSpPr/>
            <p:nvPr/>
          </p:nvSpPr>
          <p:spPr bwMode="auto">
            <a:xfrm>
              <a:off x="7617886" y="2708920"/>
              <a:ext cx="187165" cy="216024"/>
            </a:xfrm>
            <a:prstGeom prst="irregularSeal2">
              <a:avLst/>
            </a:prstGeom>
            <a:solidFill>
              <a:srgbClr val="FFFF00"/>
            </a:solidFill>
            <a:ln w="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60279" y="1969123"/>
              <a:ext cx="538960" cy="138500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none" rtlCol="0" anchor="ctr" anchorCtr="0">
              <a:noAutofit/>
            </a:bodyPr>
            <a:lstStyle/>
            <a:p>
              <a:r>
                <a:rPr lang="en-US" altLang="ko-KR" sz="1200" b="1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~11 km</a:t>
              </a:r>
              <a:endParaRPr lang="ko-KR" altLang="en-US" sz="1200" b="1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1994" y="1263608"/>
            <a:ext cx="6289037" cy="4511154"/>
            <a:chOff x="81994" y="1263608"/>
            <a:chExt cx="6289037" cy="4511154"/>
          </a:xfrm>
        </p:grpSpPr>
        <p:grpSp>
          <p:nvGrpSpPr>
            <p:cNvPr id="13" name="그룹 12"/>
            <p:cNvGrpSpPr/>
            <p:nvPr/>
          </p:nvGrpSpPr>
          <p:grpSpPr>
            <a:xfrm>
              <a:off x="92243" y="1263608"/>
              <a:ext cx="6278788" cy="4511154"/>
              <a:chOff x="92243" y="1263608"/>
              <a:chExt cx="6278788" cy="4511154"/>
            </a:xfrm>
          </p:grpSpPr>
          <p:pic>
            <p:nvPicPr>
              <p:cNvPr id="8" name="_x314583672" descr="EMB00001d54141f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35" y="1263608"/>
                <a:ext cx="6264696" cy="4511154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2243" y="1263608"/>
                <a:ext cx="19364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solidFill>
                      <a:schemeClr val="accent3">
                        <a:lumMod val="95000"/>
                      </a:schemeClr>
                    </a:solidFill>
                    <a:latin typeface="Arial Rounded MT Bold" panose="020F0704030504030204" pitchFamily="34" charset="0"/>
                    <a:ea typeface="HY동녘B" panose="02030600000101010101" pitchFamily="18" charset="-127"/>
                  </a:rPr>
                  <a:t>Bird</a:t>
                </a:r>
                <a:r>
                  <a:rPr lang="en-US" altLang="ko-KR" sz="2400" b="1" dirty="0" smtClean="0"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solidFill>
                      <a:schemeClr val="accent3">
                        <a:lumMod val="95000"/>
                      </a:schemeClr>
                    </a:solidFill>
                    <a:latin typeface="Arial Rounded MT Bold" panose="020F0704030504030204" pitchFamily="34" charset="0"/>
                    <a:ea typeface="HY동녘B" panose="02030600000101010101" pitchFamily="18" charset="-127"/>
                  </a:rPr>
                  <a:t>’</a:t>
                </a:r>
                <a:r>
                  <a:rPr lang="en-US" altLang="ko-KR" dirty="0" smtClean="0"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solidFill>
                      <a:schemeClr val="accent3">
                        <a:lumMod val="95000"/>
                      </a:schemeClr>
                    </a:solidFill>
                    <a:latin typeface="Arial Rounded MT Bold" panose="020F0704030504030204" pitchFamily="34" charset="0"/>
                    <a:ea typeface="HY동녘B" panose="02030600000101010101" pitchFamily="18" charset="-127"/>
                  </a:rPr>
                  <a:t>s</a:t>
                </a:r>
                <a:r>
                  <a:rPr lang="en-US" altLang="ko-KR" sz="2400" dirty="0" smtClean="0"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solidFill>
                      <a:schemeClr val="accent3">
                        <a:lumMod val="95000"/>
                      </a:schemeClr>
                    </a:solidFill>
                    <a:latin typeface="Arial Rounded MT Bold" panose="020F0704030504030204" pitchFamily="34" charset="0"/>
                    <a:ea typeface="HY동녘B" panose="02030600000101010101" pitchFamily="18" charset="-127"/>
                  </a:rPr>
                  <a:t>-</a:t>
                </a:r>
                <a:r>
                  <a:rPr lang="en-US" altLang="ko-KR" dirty="0" smtClean="0"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solidFill>
                      <a:schemeClr val="accent3">
                        <a:lumMod val="95000"/>
                      </a:schemeClr>
                    </a:solidFill>
                    <a:latin typeface="Arial Rounded MT Bold" panose="020F0704030504030204" pitchFamily="34" charset="0"/>
                    <a:ea typeface="HY동녘B" panose="02030600000101010101" pitchFamily="18" charset="-127"/>
                  </a:rPr>
                  <a:t>eye view</a:t>
                </a:r>
                <a:endParaRPr lang="ko-KR" altLang="en-US" dirty="0">
                  <a:ln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accent3">
                      <a:lumMod val="95000"/>
                    </a:schemeClr>
                  </a:solidFill>
                  <a:latin typeface="Arial Rounded MT Bold" panose="020F0704030504030204" pitchFamily="34" charset="0"/>
                  <a:ea typeface="HY동녘B" panose="02030600000101010101" pitchFamily="18" charset="-127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81994" y="5355686"/>
              <a:ext cx="4850046" cy="369332"/>
            </a:xfrm>
            <a:prstGeom prst="rect">
              <a:avLst/>
            </a:prstGeom>
            <a:solidFill>
              <a:schemeClr val="tx2">
                <a:alpha val="3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Area (Lot/</a:t>
              </a:r>
              <a:r>
                <a:rPr lang="en-US" altLang="ko-KR" dirty="0" err="1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Bldg</a:t>
              </a:r>
              <a:r>
                <a:rPr lang="en-US" altLang="ko-KR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): 952,066 m</a:t>
              </a:r>
              <a:r>
                <a:rPr lang="en-US" altLang="ko-KR" baseline="30000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2</a:t>
              </a:r>
              <a:r>
                <a:rPr lang="en-US" altLang="ko-KR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 / 130,257 m</a:t>
              </a:r>
              <a:r>
                <a:rPr lang="en-US" altLang="ko-KR" baseline="30000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2</a:t>
              </a:r>
              <a:r>
                <a:rPr lang="en-US" altLang="ko-KR" dirty="0" smtClean="0">
                  <a:solidFill>
                    <a:schemeClr val="bg1">
                      <a:lumMod val="85000"/>
                    </a:schemeClr>
                  </a:solidFill>
                  <a:latin typeface="Arial Rounded MT Bold" panose="020F0704030504030204" pitchFamily="34" charset="0"/>
                </a:rPr>
                <a:t> </a:t>
              </a:r>
              <a:endParaRPr lang="ko-KR" altLang="en-US" dirty="0">
                <a:solidFill>
                  <a:schemeClr val="bg1">
                    <a:lumMod val="85000"/>
                  </a:schemeClr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8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1246</Words>
  <Application>Microsoft Office PowerPoint</Application>
  <PresentationFormat>화면 슬라이드 쇼(4:3)</PresentationFormat>
  <Paragraphs>213</Paragraphs>
  <Slides>28</Slides>
  <Notes>2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0" baseType="lpstr">
      <vt:lpstr>Office 테마</vt:lpstr>
      <vt:lpstr>Graph</vt:lpstr>
      <vt:lpstr>N3LO NN interaction adjusted to light nuclei in ab exitu approach : Daejeon 16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RAON Layout and Beam Parameters</vt:lpstr>
      <vt:lpstr>PowerPoint 프레젠테이션</vt:lpstr>
      <vt:lpstr>RAON Site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Daejeon 16</vt:lpstr>
      <vt:lpstr>PET (phase equivalent transformation)</vt:lpstr>
      <vt:lpstr>Phase-equivalent transformations (PETs)</vt:lpstr>
      <vt:lpstr>JISP16 vs Daejeon16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theoretical developments at RAON</dc:title>
  <dc:creator>YK</dc:creator>
  <cp:lastModifiedBy>ibs</cp:lastModifiedBy>
  <cp:revision>193</cp:revision>
  <cp:lastPrinted>2016-05-10T20:43:12Z</cp:lastPrinted>
  <dcterms:created xsi:type="dcterms:W3CDTF">2015-08-21T01:38:13Z</dcterms:created>
  <dcterms:modified xsi:type="dcterms:W3CDTF">2016-05-11T18:05:16Z</dcterms:modified>
</cp:coreProperties>
</file>