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71" r:id="rId3"/>
    <p:sldId id="403" r:id="rId4"/>
    <p:sldId id="328" r:id="rId5"/>
    <p:sldId id="331" r:id="rId6"/>
    <p:sldId id="356" r:id="rId7"/>
    <p:sldId id="357" r:id="rId8"/>
    <p:sldId id="404" r:id="rId9"/>
    <p:sldId id="360" r:id="rId10"/>
    <p:sldId id="373" r:id="rId11"/>
    <p:sldId id="399" r:id="rId12"/>
    <p:sldId id="405" r:id="rId13"/>
    <p:sldId id="390" r:id="rId14"/>
    <p:sldId id="363" r:id="rId15"/>
    <p:sldId id="367" r:id="rId16"/>
    <p:sldId id="400" r:id="rId17"/>
    <p:sldId id="406" r:id="rId18"/>
    <p:sldId id="408" r:id="rId19"/>
    <p:sldId id="376" r:id="rId20"/>
    <p:sldId id="377" r:id="rId21"/>
    <p:sldId id="407" r:id="rId22"/>
    <p:sldId id="402" r:id="rId23"/>
    <p:sldId id="379" r:id="rId24"/>
    <p:sldId id="374" r:id="rId25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6600"/>
    <a:srgbClr val="D55561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93783" autoAdjust="0"/>
  </p:normalViewPr>
  <p:slideViewPr>
    <p:cSldViewPr snapToGrid="0">
      <p:cViewPr varScale="1">
        <p:scale>
          <a:sx n="105" d="100"/>
          <a:sy n="105" d="100"/>
        </p:scale>
        <p:origin x="7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68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30426-7AC9-4CC3-A61B-97041F6EE4A0}" type="datetimeFigureOut">
              <a:rPr lang="fr-FR" smtClean="0"/>
              <a:t>25/03/2016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53D7-E071-4321-A991-DA2461972F5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2868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6AFD2-494A-0E49-AF27-319E00130EC0}" type="datetimeFigureOut">
              <a:rPr lang="fr-FR" smtClean="0"/>
              <a:pPr/>
              <a:t>25/03/2016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B193F-9DFA-B744-847D-A5540662A10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434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242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242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242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242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633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633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419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419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242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633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63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242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633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242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633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633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242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24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5138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513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5138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5138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242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B193F-9DFA-B744-847D-A5540662A107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63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tduguet\photo_esnt_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3" y="6288043"/>
            <a:ext cx="2926682" cy="56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tduguet\logo_ce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88043"/>
            <a:ext cx="697832" cy="5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95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08CFC7-5E4B-E74A-A397-794C55831E4E}" type="datetimeFigureOut">
              <a:rPr lang="fr-FR" smtClean="0"/>
              <a:pPr/>
              <a:t>25/03/2016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D2BFA7-2795-0E47-A9FA-417A43569F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22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08CFC7-5E4B-E74A-A397-794C55831E4E}" type="datetimeFigureOut">
              <a:rPr lang="fr-FR" smtClean="0"/>
              <a:pPr/>
              <a:t>25/03/2016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D2BFA7-2795-0E47-A9FA-417A43569F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01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08CFC7-5E4B-E74A-A397-794C55831E4E}" type="datetimeFigureOut">
              <a:rPr lang="fr-FR" smtClean="0"/>
              <a:pPr/>
              <a:t>25/03/2016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D2BFA7-2795-0E47-A9FA-417A43569F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2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08CFC7-5E4B-E74A-A397-794C55831E4E}" type="datetimeFigureOut">
              <a:rPr lang="fr-FR" smtClean="0"/>
              <a:pPr/>
              <a:t>25/03/2016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D2BFA7-2795-0E47-A9FA-417A43569F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5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08CFC7-5E4B-E74A-A397-794C55831E4E}" type="datetimeFigureOut">
              <a:rPr lang="fr-FR" smtClean="0"/>
              <a:pPr/>
              <a:t>25/03/2016</a:t>
            </a:fld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D2BFA7-2795-0E47-A9FA-417A43569F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27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08CFC7-5E4B-E74A-A397-794C55831E4E}" type="datetimeFigureOut">
              <a:rPr lang="fr-FR" smtClean="0"/>
              <a:pPr/>
              <a:t>25/03/2016</a:t>
            </a:fld>
            <a:endParaRPr lang="en-GB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D2BFA7-2795-0E47-A9FA-417A43569F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475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08CFC7-5E4B-E74A-A397-794C55831E4E}" type="datetimeFigureOut">
              <a:rPr lang="fr-FR" smtClean="0"/>
              <a:pPr/>
              <a:t>25/03/2016</a:t>
            </a:fld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D2BFA7-2795-0E47-A9FA-417A43569F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53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08CFC7-5E4B-E74A-A397-794C55831E4E}" type="datetimeFigureOut">
              <a:rPr lang="fr-FR" smtClean="0"/>
              <a:pPr/>
              <a:t>25/03/2016</a:t>
            </a:fld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D2BFA7-2795-0E47-A9FA-417A43569F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06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08CFC7-5E4B-E74A-A397-794C55831E4E}" type="datetimeFigureOut">
              <a:rPr lang="fr-FR" smtClean="0"/>
              <a:pPr/>
              <a:t>25/03/2016</a:t>
            </a:fld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D2BFA7-2795-0E47-A9FA-417A43569F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25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08CFC7-5E4B-E74A-A397-794C55831E4E}" type="datetimeFigureOut">
              <a:rPr lang="fr-FR" smtClean="0"/>
              <a:pPr/>
              <a:t>25/03/2016</a:t>
            </a:fld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D2BFA7-2795-0E47-A9FA-417A43569F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95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0"/>
          <p:cNvSpPr>
            <a:spLocks noChangeArrowheads="1"/>
          </p:cNvSpPr>
          <p:nvPr/>
        </p:nvSpPr>
        <p:spPr bwMode="auto">
          <a:xfrm>
            <a:off x="3861929" y="6547380"/>
            <a:ext cx="51837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89E22-A519-4549-B2C3-A696DF4E67DE}" type="slidenum">
              <a:rPr lang="fr-FR" sz="16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/24</a:t>
            </a:r>
          </a:p>
        </p:txBody>
      </p:sp>
      <p:pic>
        <p:nvPicPr>
          <p:cNvPr id="9" name="Image 1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9475" y="0"/>
            <a:ext cx="644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/>
          <p:nvPr/>
        </p:nvCxnSpPr>
        <p:spPr>
          <a:xfrm flipV="1">
            <a:off x="201613" y="639763"/>
            <a:ext cx="8918575" cy="3175"/>
          </a:xfrm>
          <a:prstGeom prst="line">
            <a:avLst/>
          </a:prstGeom>
          <a:ln>
            <a:gradFill flip="none" rotWithShape="1">
              <a:gsLst>
                <a:gs pos="0">
                  <a:srgbClr val="000090"/>
                </a:gs>
                <a:gs pos="100000">
                  <a:srgbClr val="FFFFFF"/>
                </a:gs>
                <a:gs pos="57000">
                  <a:srgbClr val="000090"/>
                </a:gs>
              </a:gsLst>
              <a:lin ang="1080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CEA_logo_Haut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0" y="6281715"/>
            <a:ext cx="803683" cy="567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57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12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wmf"/><Relationship Id="rId15" Type="http://schemas.openxmlformats.org/officeDocument/2006/relationships/image" Target="../media/image18.png"/><Relationship Id="rId10" Type="http://schemas.openxmlformats.org/officeDocument/2006/relationships/image" Target="../media/image13.gi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827766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</a:rPr>
              <a:t>“Ab initio” description of mid-mass nuclei</a:t>
            </a:r>
          </a:p>
          <a:p>
            <a:pPr algn="ctr"/>
            <a:r>
              <a:rPr lang="en-US" sz="2000" b="1" i="1" dirty="0" smtClean="0">
                <a:solidFill>
                  <a:srgbClr val="FF6600"/>
                </a:solidFill>
              </a:rPr>
              <a:t>Extending the reach of “ab initio” nuclear many-body methods</a:t>
            </a:r>
          </a:p>
          <a:p>
            <a:pPr lvl="0" algn="ctr"/>
            <a:endParaRPr lang="fr-FR" sz="3600" b="1" dirty="0" smtClean="0">
              <a:solidFill>
                <a:srgbClr val="000090"/>
              </a:solidFill>
            </a:endParaRPr>
          </a:p>
          <a:p>
            <a:pPr lvl="0" algn="ctr"/>
            <a:r>
              <a:rPr lang="fr-FR" sz="2600" b="1" dirty="0" smtClean="0">
                <a:solidFill>
                  <a:srgbClr val="000099"/>
                </a:solidFill>
              </a:rPr>
              <a:t>Thomas DUGUET</a:t>
            </a:r>
          </a:p>
          <a:p>
            <a:pPr lvl="0" algn="ctr"/>
            <a:endParaRPr lang="fr-FR" sz="2400" b="1" dirty="0" smtClean="0">
              <a:solidFill>
                <a:srgbClr val="000099"/>
              </a:solidFill>
            </a:endParaRPr>
          </a:p>
          <a:p>
            <a:pPr lvl="0" algn="ctr"/>
            <a:r>
              <a:rPr lang="fr-FR" sz="2200" b="1" i="1" dirty="0" smtClean="0">
                <a:solidFill>
                  <a:srgbClr val="000099"/>
                </a:solidFill>
              </a:rPr>
              <a:t>CEA/</a:t>
            </a:r>
            <a:r>
              <a:rPr lang="fr-FR" sz="2200" b="1" i="1" dirty="0" err="1" smtClean="0">
                <a:solidFill>
                  <a:srgbClr val="000099"/>
                </a:solidFill>
              </a:rPr>
              <a:t>SPhN</a:t>
            </a:r>
            <a:r>
              <a:rPr lang="fr-FR" sz="2200" b="1" i="1" dirty="0" smtClean="0">
                <a:solidFill>
                  <a:srgbClr val="000099"/>
                </a:solidFill>
              </a:rPr>
              <a:t>, Saclay, France</a:t>
            </a:r>
          </a:p>
          <a:p>
            <a:pPr lvl="0" algn="ctr"/>
            <a:r>
              <a:rPr lang="fr-FR" sz="2200" b="1" i="1" dirty="0" smtClean="0">
                <a:solidFill>
                  <a:srgbClr val="000099"/>
                </a:solidFill>
              </a:rPr>
              <a:t>IKS, KU Leuven, </a:t>
            </a:r>
            <a:r>
              <a:rPr lang="fr-FR" sz="2200" b="1" i="1" dirty="0" err="1" smtClean="0">
                <a:solidFill>
                  <a:srgbClr val="000099"/>
                </a:solidFill>
              </a:rPr>
              <a:t>Belgium</a:t>
            </a:r>
            <a:endParaRPr lang="fr-FR" sz="2200" b="1" i="1" dirty="0">
              <a:solidFill>
                <a:srgbClr val="000099"/>
              </a:solidFill>
            </a:endParaRPr>
          </a:p>
          <a:p>
            <a:pPr lvl="0" algn="ctr"/>
            <a:r>
              <a:rPr lang="fr-FR" sz="2200" b="1" i="1" dirty="0">
                <a:solidFill>
                  <a:srgbClr val="000099"/>
                </a:solidFill>
              </a:rPr>
              <a:t>	NSCL, </a:t>
            </a:r>
            <a:r>
              <a:rPr lang="fr-FR" sz="2200" b="1" i="1" dirty="0" smtClean="0">
                <a:solidFill>
                  <a:srgbClr val="000099"/>
                </a:solidFill>
              </a:rPr>
              <a:t>Michigan State </a:t>
            </a:r>
            <a:r>
              <a:rPr lang="fr-FR" sz="2200" b="1" i="1" dirty="0" err="1" smtClean="0">
                <a:solidFill>
                  <a:srgbClr val="000099"/>
                </a:solidFill>
              </a:rPr>
              <a:t>University</a:t>
            </a:r>
            <a:r>
              <a:rPr lang="fr-FR" sz="2200" b="1" i="1" dirty="0" smtClean="0">
                <a:solidFill>
                  <a:srgbClr val="000099"/>
                </a:solidFill>
              </a:rPr>
              <a:t>, </a:t>
            </a:r>
            <a:r>
              <a:rPr lang="fr-FR" sz="2200" b="1" i="1" dirty="0">
                <a:solidFill>
                  <a:srgbClr val="000099"/>
                </a:solidFill>
              </a:rPr>
              <a:t>USA</a:t>
            </a:r>
          </a:p>
          <a:p>
            <a:pPr lvl="0" algn="ctr"/>
            <a:endParaRPr lang="fr-FR" sz="3600" b="1" i="1" dirty="0" smtClean="0">
              <a:solidFill>
                <a:srgbClr val="000090"/>
              </a:solidFill>
            </a:endParaRPr>
          </a:p>
          <a:p>
            <a:pPr lvl="0"/>
            <a:r>
              <a:rPr lang="en-US" sz="2000" dirty="0">
                <a:solidFill>
                  <a:srgbClr val="000090"/>
                </a:solidFill>
              </a:rPr>
              <a:t>Collaborators: 	</a:t>
            </a:r>
            <a:r>
              <a:rPr lang="en-US" sz="2000" b="1" dirty="0">
                <a:solidFill>
                  <a:srgbClr val="000090"/>
                </a:solidFill>
              </a:rPr>
              <a:t>V. </a:t>
            </a:r>
            <a:r>
              <a:rPr lang="en-US" sz="2000" b="1" dirty="0" err="1">
                <a:solidFill>
                  <a:srgbClr val="000090"/>
                </a:solidFill>
              </a:rPr>
              <a:t>Somà</a:t>
            </a:r>
            <a:r>
              <a:rPr lang="en-US" sz="2000" b="1" dirty="0">
                <a:solidFill>
                  <a:srgbClr val="000090"/>
                </a:solidFill>
              </a:rPr>
              <a:t> (</a:t>
            </a:r>
            <a:r>
              <a:rPr lang="en-US" sz="2000" b="1" dirty="0" err="1">
                <a:solidFill>
                  <a:srgbClr val="000090"/>
                </a:solidFill>
              </a:rPr>
              <a:t>Saclay</a:t>
            </a:r>
            <a:r>
              <a:rPr lang="en-US" sz="2000" b="1" dirty="0">
                <a:solidFill>
                  <a:srgbClr val="000090"/>
                </a:solidFill>
              </a:rPr>
              <a:t>)</a:t>
            </a:r>
            <a:r>
              <a:rPr lang="en-US" sz="2000" dirty="0">
                <a:solidFill>
                  <a:srgbClr val="000090"/>
                </a:solidFill>
              </a:rPr>
              <a:t>			</a:t>
            </a:r>
            <a:r>
              <a:rPr lang="en-US" sz="2000" dirty="0" smtClean="0">
                <a:solidFill>
                  <a:srgbClr val="000090"/>
                </a:solidFill>
              </a:rPr>
              <a:t>	P</a:t>
            </a:r>
            <a:r>
              <a:rPr lang="en-US" sz="2000" dirty="0">
                <a:solidFill>
                  <a:srgbClr val="000090"/>
                </a:solidFill>
              </a:rPr>
              <a:t>. </a:t>
            </a:r>
            <a:r>
              <a:rPr lang="en-US" sz="2000" dirty="0" err="1">
                <a:solidFill>
                  <a:srgbClr val="000090"/>
                </a:solidFill>
              </a:rPr>
              <a:t>Navratil</a:t>
            </a:r>
            <a:r>
              <a:rPr lang="en-US" sz="2000" dirty="0">
                <a:solidFill>
                  <a:srgbClr val="000090"/>
                </a:solidFill>
              </a:rPr>
              <a:t> (TRIUMF)</a:t>
            </a:r>
          </a:p>
          <a:p>
            <a:pPr lvl="0"/>
            <a:r>
              <a:rPr lang="en-US" sz="2000" dirty="0">
                <a:solidFill>
                  <a:srgbClr val="000090"/>
                </a:solidFill>
              </a:rPr>
              <a:t>				A. Signoracci (Oak Ridge)	</a:t>
            </a:r>
            <a:r>
              <a:rPr lang="en-US" sz="2000" dirty="0" smtClean="0">
                <a:solidFill>
                  <a:srgbClr val="000090"/>
                </a:solidFill>
              </a:rPr>
              <a:t>	G</a:t>
            </a:r>
            <a:r>
              <a:rPr lang="en-US" sz="2000" dirty="0">
                <a:solidFill>
                  <a:srgbClr val="000090"/>
                </a:solidFill>
              </a:rPr>
              <a:t>. Hagen (Oak Ridge)</a:t>
            </a:r>
          </a:p>
          <a:p>
            <a:pPr lvl="0"/>
            <a:r>
              <a:rPr lang="en-US" sz="2000" dirty="0">
                <a:solidFill>
                  <a:srgbClr val="000090"/>
                </a:solidFill>
              </a:rPr>
              <a:t>				</a:t>
            </a:r>
            <a:r>
              <a:rPr lang="en-US" sz="2000" b="1" dirty="0">
                <a:solidFill>
                  <a:srgbClr val="000090"/>
                </a:solidFill>
              </a:rPr>
              <a:t>C. Barbieri (Surrey)</a:t>
            </a:r>
            <a:r>
              <a:rPr lang="en-US" sz="2000" dirty="0">
                <a:solidFill>
                  <a:srgbClr val="000090"/>
                </a:solidFill>
              </a:rPr>
              <a:t>		</a:t>
            </a:r>
            <a:r>
              <a:rPr lang="en-US" sz="2000" dirty="0" smtClean="0">
                <a:solidFill>
                  <a:srgbClr val="000090"/>
                </a:solidFill>
              </a:rPr>
              <a:t>	G. R. </a:t>
            </a:r>
            <a:r>
              <a:rPr lang="en-US" sz="2000" dirty="0">
                <a:solidFill>
                  <a:srgbClr val="000090"/>
                </a:solidFill>
              </a:rPr>
              <a:t>Jansen (Oak Ridge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  <a:endParaRPr lang="fr-FR" sz="2800" i="1" dirty="0" smtClean="0">
              <a:solidFill>
                <a:srgbClr val="000090"/>
              </a:solidFill>
            </a:endParaRPr>
          </a:p>
          <a:p>
            <a:pPr lvl="0" algn="ctr"/>
            <a:endParaRPr lang="fr-FR" sz="2800" b="1" i="1" dirty="0" smtClean="0">
              <a:solidFill>
                <a:srgbClr val="000090"/>
              </a:solidFill>
            </a:endParaRPr>
          </a:p>
          <a:p>
            <a:pPr lvl="0"/>
            <a:r>
              <a:rPr lang="fr-FR" sz="2400" b="1" dirty="0" smtClean="0">
                <a:solidFill>
                  <a:srgbClr val="FF6600"/>
                </a:solidFill>
              </a:rPr>
              <a:t>INT workshop on </a:t>
            </a:r>
            <a:r>
              <a:rPr lang="en-US" sz="2400" b="1" dirty="0">
                <a:solidFill>
                  <a:srgbClr val="FF6600"/>
                </a:solidFill>
              </a:rPr>
              <a:t>Nuclear Physics from Lattice </a:t>
            </a:r>
            <a:r>
              <a:rPr lang="en-US" sz="2400" b="1" dirty="0" smtClean="0">
                <a:solidFill>
                  <a:srgbClr val="FF6600"/>
                </a:solidFill>
              </a:rPr>
              <a:t>QCD</a:t>
            </a:r>
            <a:endParaRPr lang="fr-FR" sz="2400" b="1" dirty="0" smtClean="0">
              <a:solidFill>
                <a:srgbClr val="FF6600"/>
              </a:solidFill>
            </a:endParaRPr>
          </a:p>
          <a:p>
            <a:pPr lvl="0"/>
            <a:endParaRPr lang="fr-FR" sz="1600" b="1" dirty="0" smtClean="0">
              <a:solidFill>
                <a:srgbClr val="FF6600"/>
              </a:solidFill>
            </a:endParaRPr>
          </a:p>
          <a:p>
            <a:pPr lvl="0"/>
            <a:r>
              <a:rPr lang="fr-FR" sz="2400" b="1" dirty="0">
                <a:solidFill>
                  <a:srgbClr val="FF6600"/>
                </a:solidFill>
              </a:rPr>
              <a:t>	</a:t>
            </a:r>
            <a:r>
              <a:rPr lang="fr-FR" sz="2400" b="1" dirty="0" smtClean="0">
                <a:solidFill>
                  <a:srgbClr val="FF6600"/>
                </a:solidFill>
              </a:rPr>
              <a:t>							Seattle, </a:t>
            </a:r>
            <a:r>
              <a:rPr lang="fr-FR" sz="2400" b="1" dirty="0">
                <a:solidFill>
                  <a:srgbClr val="FF6600"/>
                </a:solidFill>
              </a:rPr>
              <a:t>M</a:t>
            </a:r>
            <a:r>
              <a:rPr lang="fr-FR" sz="2400" b="1" dirty="0" smtClean="0">
                <a:solidFill>
                  <a:srgbClr val="FF6600"/>
                </a:solidFill>
              </a:rPr>
              <a:t>arch 21</a:t>
            </a:r>
            <a:r>
              <a:rPr lang="fr-FR" sz="2400" b="1" baseline="30000" dirty="0" smtClean="0">
                <a:solidFill>
                  <a:srgbClr val="FF6600"/>
                </a:solidFill>
              </a:rPr>
              <a:t>st</a:t>
            </a:r>
            <a:r>
              <a:rPr lang="fr-FR" sz="2400" b="1" dirty="0" smtClean="0">
                <a:solidFill>
                  <a:srgbClr val="FF6600"/>
                </a:solidFill>
              </a:rPr>
              <a:t> – May 27</a:t>
            </a:r>
            <a:r>
              <a:rPr lang="fr-FR" sz="2400" b="1" baseline="30000" dirty="0" smtClean="0">
                <a:solidFill>
                  <a:srgbClr val="FF6600"/>
                </a:solidFill>
              </a:rPr>
              <a:t>th</a:t>
            </a:r>
            <a:r>
              <a:rPr lang="fr-FR" sz="2400" b="1" dirty="0" smtClean="0">
                <a:solidFill>
                  <a:srgbClr val="FF6600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2614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989" y="3167183"/>
            <a:ext cx="4588448" cy="74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27612"/>
            <a:ext cx="841553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Similarity transformation of H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5" name="Shape 99"/>
          <p:cNvSpPr/>
          <p:nvPr/>
        </p:nvSpPr>
        <p:spPr>
          <a:xfrm>
            <a:off x="4990912" y="1180614"/>
            <a:ext cx="384703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dirty="0">
                <a:latin typeface="Palatino"/>
                <a:ea typeface="Palatino"/>
                <a:cs typeface="Palatino"/>
                <a:sym typeface="Palatino"/>
              </a:rPr>
              <a:t>⦿</a:t>
            </a:r>
            <a:r>
              <a:rPr dirty="0">
                <a:solidFill>
                  <a:srgbClr val="FF26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dirty="0">
                <a:latin typeface="Palatino"/>
                <a:ea typeface="Palatino"/>
                <a:cs typeface="Palatino"/>
                <a:sym typeface="Palatino"/>
              </a:rPr>
              <a:t>Links nuclear physics with QCD</a:t>
            </a:r>
          </a:p>
        </p:txBody>
      </p:sp>
      <p:sp>
        <p:nvSpPr>
          <p:cNvPr id="7" name="Shape 100"/>
          <p:cNvSpPr/>
          <p:nvPr/>
        </p:nvSpPr>
        <p:spPr>
          <a:xfrm>
            <a:off x="5218653" y="813257"/>
            <a:ext cx="292227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 u="sng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 i="0" u="none"/>
            </a:pPr>
            <a:r>
              <a:rPr sz="1800" b="1" i="1" u="none" dirty="0"/>
              <a:t>Chiral effective field theory</a:t>
            </a:r>
          </a:p>
        </p:txBody>
      </p:sp>
      <p:sp>
        <p:nvSpPr>
          <p:cNvPr id="8" name="Shape 101"/>
          <p:cNvSpPr/>
          <p:nvPr/>
        </p:nvSpPr>
        <p:spPr>
          <a:xfrm>
            <a:off x="4990911" y="1519996"/>
            <a:ext cx="412280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b="1" dirty="0">
                <a:latin typeface="Palatino"/>
                <a:ea typeface="Palatino"/>
                <a:cs typeface="Palatino"/>
                <a:sym typeface="Palatino"/>
              </a:rPr>
              <a:t>Systematic</a:t>
            </a:r>
            <a:r>
              <a:rPr dirty="0">
                <a:latin typeface="Palatino"/>
                <a:ea typeface="Palatino"/>
                <a:cs typeface="Palatino"/>
                <a:sym typeface="Palatino"/>
              </a:rPr>
              <a:t>, provides error estimates</a:t>
            </a:r>
          </a:p>
        </p:txBody>
      </p:sp>
      <p:sp>
        <p:nvSpPr>
          <p:cNvPr id="9" name="Shape 102"/>
          <p:cNvSpPr/>
          <p:nvPr/>
        </p:nvSpPr>
        <p:spPr>
          <a:xfrm>
            <a:off x="4990912" y="1887748"/>
            <a:ext cx="367286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b="1" dirty="0">
                <a:latin typeface="Palatino"/>
                <a:ea typeface="Palatino"/>
                <a:cs typeface="Palatino"/>
                <a:sym typeface="Palatino"/>
              </a:rPr>
              <a:t>Consistent many-body forces</a:t>
            </a:r>
          </a:p>
        </p:txBody>
      </p:sp>
      <p:sp>
        <p:nvSpPr>
          <p:cNvPr id="10" name="Shape 103"/>
          <p:cNvSpPr/>
          <p:nvPr/>
        </p:nvSpPr>
        <p:spPr>
          <a:xfrm>
            <a:off x="130914" y="1341710"/>
            <a:ext cx="380112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/>
              <a:t>⦿ Arbitrary number of parameters</a:t>
            </a:r>
          </a:p>
        </p:txBody>
      </p:sp>
      <p:sp>
        <p:nvSpPr>
          <p:cNvPr id="11" name="Shape 104"/>
          <p:cNvSpPr/>
          <p:nvPr/>
        </p:nvSpPr>
        <p:spPr>
          <a:xfrm>
            <a:off x="130913" y="1677945"/>
            <a:ext cx="365598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>
              <a:defRPr sz="1800"/>
            </a:pPr>
            <a:r>
              <a:rPr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b="1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Feature a </a:t>
            </a:r>
            <a:r>
              <a:rPr lang="fr-FR" b="1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« </a:t>
            </a:r>
            <a:r>
              <a:rPr b="1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hard</a:t>
            </a:r>
            <a:r>
              <a:rPr lang="fr-FR" b="1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b="1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core</a:t>
            </a:r>
            <a:r>
              <a:rPr lang="fr-FR" b="1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 </a:t>
            </a:r>
            <a:r>
              <a:rPr lang="fr-FR" b="1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»</a:t>
            </a:r>
            <a:endParaRPr lang="fr-FR" b="1" dirty="0">
              <a:solidFill>
                <a:srgbClr val="FF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105"/>
          <p:cNvSpPr/>
          <p:nvPr/>
        </p:nvSpPr>
        <p:spPr>
          <a:xfrm>
            <a:off x="130915" y="2032961"/>
            <a:ext cx="410475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/>
              <a:t>⦿ Three-body forces phenomenological</a:t>
            </a:r>
          </a:p>
        </p:txBody>
      </p:sp>
      <p:sp>
        <p:nvSpPr>
          <p:cNvPr id="13" name="Shape 106"/>
          <p:cNvSpPr/>
          <p:nvPr/>
        </p:nvSpPr>
        <p:spPr>
          <a:xfrm>
            <a:off x="375709" y="973020"/>
            <a:ext cx="341119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 i="0"/>
            </a:pPr>
            <a:r>
              <a:rPr sz="1800" b="1" i="1" dirty="0" smtClean="0"/>
              <a:t>Traditional nuclear </a:t>
            </a:r>
            <a:r>
              <a:rPr sz="1800" b="1" i="1" dirty="0"/>
              <a:t>interactions</a:t>
            </a:r>
          </a:p>
        </p:txBody>
      </p:sp>
      <p:sp>
        <p:nvSpPr>
          <p:cNvPr id="14" name="Shape 107"/>
          <p:cNvSpPr/>
          <p:nvPr/>
        </p:nvSpPr>
        <p:spPr>
          <a:xfrm>
            <a:off x="270248" y="2716152"/>
            <a:ext cx="855356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400" b="1" i="1" u="sng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/>
            <a:r>
              <a:rPr lang="fr-FR" sz="1800" b="1" i="1" u="none" dirty="0" smtClean="0"/>
              <a:t>SRG transformation to « </a:t>
            </a:r>
            <a:r>
              <a:rPr lang="fr-FR" sz="1800" b="1" i="1" u="none" dirty="0" err="1" smtClean="0"/>
              <a:t>soften</a:t>
            </a:r>
            <a:r>
              <a:rPr lang="fr-FR" sz="1800" b="1" i="1" u="none" dirty="0" smtClean="0"/>
              <a:t> » </a:t>
            </a:r>
            <a:r>
              <a:rPr lang="fr-FR" sz="1800" b="1" i="1" u="none" dirty="0" err="1" smtClean="0"/>
              <a:t>nuclear</a:t>
            </a:r>
            <a:r>
              <a:rPr lang="fr-FR" sz="1800" b="1" i="1" u="none" dirty="0" smtClean="0"/>
              <a:t> interactions </a:t>
            </a:r>
            <a:r>
              <a:rPr lang="en-US" sz="1400" b="0" i="0" u="none" dirty="0" smtClean="0">
                <a:latin typeface="Calibri"/>
                <a:ea typeface="+mn-ea"/>
                <a:cs typeface="+mn-cs"/>
              </a:rPr>
              <a:t>[Bogner </a:t>
            </a:r>
            <a:r>
              <a:rPr lang="en-US" sz="1400" b="0" u="none" dirty="0" smtClean="0">
                <a:latin typeface="Calibri"/>
                <a:ea typeface="+mn-ea"/>
                <a:cs typeface="+mn-cs"/>
              </a:rPr>
              <a:t>et al</a:t>
            </a:r>
            <a:r>
              <a:rPr lang="en-US" sz="1400" b="0" i="0" u="none" dirty="0" smtClean="0">
                <a:latin typeface="Calibri"/>
                <a:ea typeface="+mn-ea"/>
                <a:cs typeface="+mn-cs"/>
              </a:rPr>
              <a:t>. 2010]</a:t>
            </a:r>
            <a:endParaRPr lang="en-US" sz="2000" b="0" i="0" u="none" dirty="0">
              <a:latin typeface="Calibri"/>
              <a:ea typeface="+mn-ea"/>
              <a:cs typeface="+mn-cs"/>
            </a:endParaRPr>
          </a:p>
        </p:txBody>
      </p:sp>
      <p:pic>
        <p:nvPicPr>
          <p:cNvPr id="15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558" y="3538115"/>
            <a:ext cx="1988325" cy="202360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11"/>
          <p:cNvSpPr/>
          <p:nvPr/>
        </p:nvSpPr>
        <p:spPr>
          <a:xfrm>
            <a:off x="705861" y="5589429"/>
            <a:ext cx="67165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000" b="1" dirty="0">
                <a:latin typeface="Palatino"/>
                <a:ea typeface="Palatino"/>
                <a:cs typeface="Palatino"/>
                <a:sym typeface="Palatino"/>
              </a:rPr>
              <a:t>V</a:t>
            </a:r>
            <a:r>
              <a:rPr sz="2000" b="1" baseline="-5999" dirty="0">
                <a:latin typeface="Palatino"/>
                <a:ea typeface="Palatino"/>
                <a:cs typeface="Palatino"/>
                <a:sym typeface="Palatino"/>
              </a:rPr>
              <a:t>SRG</a:t>
            </a:r>
          </a:p>
        </p:txBody>
      </p:sp>
      <p:pic>
        <p:nvPicPr>
          <p:cNvPr id="22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86954" y="3443093"/>
            <a:ext cx="2607729" cy="2846877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116"/>
          <p:cNvSpPr/>
          <p:nvPr/>
        </p:nvSpPr>
        <p:spPr>
          <a:xfrm rot="16200000">
            <a:off x="7672593" y="4609566"/>
            <a:ext cx="2700453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16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100" b="1" dirty="0" smtClean="0">
                <a:latin typeface="+mn-lt"/>
              </a:rPr>
              <a:t>[E.D </a:t>
            </a:r>
            <a:r>
              <a:rPr sz="1100" b="1" dirty="0" err="1" smtClean="0">
                <a:latin typeface="+mn-lt"/>
              </a:rPr>
              <a:t>Jurgenson</a:t>
            </a:r>
            <a:r>
              <a:rPr lang="fr-FR" sz="1100" b="1" dirty="0" smtClean="0">
                <a:latin typeface="+mn-lt"/>
              </a:rPr>
              <a:t> et al. </a:t>
            </a:r>
            <a:r>
              <a:rPr sz="1100" b="1" dirty="0" smtClean="0">
                <a:latin typeface="+mn-lt"/>
              </a:rPr>
              <a:t>PRL</a:t>
            </a:r>
            <a:r>
              <a:rPr lang="fr-FR" sz="1100" b="1" dirty="0" smtClean="0">
                <a:latin typeface="+mn-lt"/>
              </a:rPr>
              <a:t>103 (2009)</a:t>
            </a:r>
            <a:r>
              <a:rPr sz="1100" b="1" dirty="0" smtClean="0">
                <a:latin typeface="+mn-lt"/>
              </a:rPr>
              <a:t> </a:t>
            </a:r>
            <a:r>
              <a:rPr lang="fr-FR" sz="1100" b="1" dirty="0" smtClean="0">
                <a:latin typeface="+mn-lt"/>
              </a:rPr>
              <a:t>082501</a:t>
            </a:r>
            <a:r>
              <a:rPr sz="1100" b="1" dirty="0" smtClean="0">
                <a:latin typeface="+mn-lt"/>
              </a:rPr>
              <a:t>]</a:t>
            </a:r>
            <a:endParaRPr sz="1100" b="1" dirty="0">
              <a:latin typeface="+mn-lt"/>
            </a:endParaRPr>
          </a:p>
        </p:txBody>
      </p:sp>
      <p:sp>
        <p:nvSpPr>
          <p:cNvPr id="24" name="Shape 117"/>
          <p:cNvSpPr/>
          <p:nvPr/>
        </p:nvSpPr>
        <p:spPr>
          <a:xfrm>
            <a:off x="2538452" y="4406799"/>
            <a:ext cx="390580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1600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1600" dirty="0" err="1" smtClean="0">
                <a:latin typeface="Palatino"/>
                <a:ea typeface="Palatino"/>
                <a:cs typeface="Palatino"/>
                <a:sym typeface="Palatino"/>
              </a:rPr>
              <a:t>Decouples</a:t>
            </a:r>
            <a:r>
              <a:rPr lang="fr-FR" sz="16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1600" dirty="0" err="1" smtClean="0">
                <a:latin typeface="Palatino"/>
                <a:ea typeface="Palatino"/>
                <a:cs typeface="Palatino"/>
                <a:sym typeface="Palatino"/>
              </a:rPr>
              <a:t>low</a:t>
            </a:r>
            <a:r>
              <a:rPr lang="fr-FR" sz="16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1600" dirty="0" err="1" smtClean="0">
                <a:latin typeface="Palatino"/>
                <a:ea typeface="Palatino"/>
                <a:cs typeface="Palatino"/>
                <a:sym typeface="Palatino"/>
              </a:rPr>
              <a:t>from</a:t>
            </a:r>
            <a:r>
              <a:rPr lang="fr-FR" sz="1600" dirty="0" smtClean="0">
                <a:latin typeface="Palatino"/>
                <a:ea typeface="Palatino"/>
                <a:cs typeface="Palatino"/>
                <a:sym typeface="Palatino"/>
              </a:rPr>
              <a:t> « high » </a:t>
            </a:r>
            <a:r>
              <a:rPr lang="fr-FR" sz="1600" dirty="0" err="1" smtClean="0">
                <a:latin typeface="Palatino"/>
                <a:ea typeface="Palatino"/>
                <a:cs typeface="Palatino"/>
                <a:sym typeface="Palatino"/>
              </a:rPr>
              <a:t>momenta</a:t>
            </a:r>
            <a:r>
              <a:rPr lang="fr-FR" sz="16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endParaRPr sz="16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5" name="Shape 118"/>
          <p:cNvSpPr/>
          <p:nvPr/>
        </p:nvSpPr>
        <p:spPr>
          <a:xfrm>
            <a:off x="2538453" y="4718119"/>
            <a:ext cx="285627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/>
              <a:t>⦿ </a:t>
            </a:r>
            <a:r>
              <a:rPr sz="1600" dirty="0" smtClean="0"/>
              <a:t>Unitary transformation</a:t>
            </a:r>
            <a:endParaRPr sz="1800" dirty="0"/>
          </a:p>
        </p:txBody>
      </p:sp>
      <p:sp>
        <p:nvSpPr>
          <p:cNvPr id="26" name="Shape 119"/>
          <p:cNvSpPr/>
          <p:nvPr/>
        </p:nvSpPr>
        <p:spPr>
          <a:xfrm>
            <a:off x="79124" y="952694"/>
            <a:ext cx="4156545" cy="1476772"/>
          </a:xfrm>
          <a:prstGeom prst="roundRect">
            <a:avLst>
              <a:gd name="adj" fmla="val 15000"/>
            </a:avLst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27" name="Shape 120"/>
          <p:cNvSpPr/>
          <p:nvPr/>
        </p:nvSpPr>
        <p:spPr>
          <a:xfrm>
            <a:off x="4936152" y="788984"/>
            <a:ext cx="4075301" cy="1840777"/>
          </a:xfrm>
          <a:prstGeom prst="roundRect">
            <a:avLst>
              <a:gd name="adj" fmla="val 15000"/>
            </a:avLst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30" name="Shape 123"/>
          <p:cNvSpPr/>
          <p:nvPr/>
        </p:nvSpPr>
        <p:spPr>
          <a:xfrm>
            <a:off x="1998174" y="4944555"/>
            <a:ext cx="4598486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ctr">
              <a:defRPr sz="1800"/>
            </a:pPr>
            <a:r>
              <a:rPr sz="2400" b="1" dirty="0">
                <a:ea typeface="Palatino"/>
                <a:cs typeface="Palatino"/>
                <a:sym typeface="Palatino"/>
              </a:rPr>
              <a:t>⤋</a:t>
            </a:r>
          </a:p>
          <a:p>
            <a:pPr lvl="0" algn="ctr">
              <a:defRPr sz="1800"/>
            </a:pPr>
            <a:r>
              <a:rPr sz="1700" b="1" i="1" dirty="0">
                <a:ea typeface="Palatino"/>
                <a:cs typeface="Palatino"/>
                <a:sym typeface="Palatino"/>
              </a:rPr>
              <a:t>Observables </a:t>
            </a:r>
            <a:r>
              <a:rPr sz="1700" b="1" i="1" dirty="0" smtClean="0">
                <a:ea typeface="Palatino"/>
                <a:cs typeface="Palatino"/>
                <a:sym typeface="Palatino"/>
              </a:rPr>
              <a:t>unchanged</a:t>
            </a:r>
            <a:r>
              <a:rPr lang="fr-FR" sz="1700" b="1" i="1" dirty="0" smtClean="0">
                <a:ea typeface="Palatino"/>
                <a:cs typeface="Palatino"/>
                <a:sym typeface="Palatino"/>
              </a:rPr>
              <a:t>  in </a:t>
            </a:r>
            <a:r>
              <a:rPr lang="fr-FR" sz="1700" b="1" i="1" dirty="0" err="1" smtClean="0">
                <a:ea typeface="Palatino"/>
                <a:cs typeface="Palatino"/>
                <a:sym typeface="Palatino"/>
              </a:rPr>
              <a:t>principle</a:t>
            </a:r>
            <a:endParaRPr lang="fr-FR" sz="1700" b="1" i="1" dirty="0" smtClean="0">
              <a:ea typeface="Palatino"/>
              <a:cs typeface="Palatino"/>
              <a:sym typeface="Palatino"/>
            </a:endParaRPr>
          </a:p>
          <a:p>
            <a:pPr lvl="0" algn="ctr">
              <a:defRPr sz="1800"/>
            </a:pPr>
            <a:r>
              <a:rPr lang="fr-FR" sz="1700" b="1" i="1" dirty="0" smtClean="0">
                <a:solidFill>
                  <a:srgbClr val="000099"/>
                </a:solidFill>
                <a:ea typeface="Palatino"/>
                <a:cs typeface="Palatino"/>
                <a:sym typeface="Palatino"/>
              </a:rPr>
              <a:t>A-body convergence </a:t>
            </a:r>
            <a:r>
              <a:rPr lang="fr-FR" sz="1700" b="1" i="1" dirty="0" err="1" smtClean="0">
                <a:solidFill>
                  <a:srgbClr val="000099"/>
                </a:solidFill>
                <a:ea typeface="Palatino"/>
                <a:cs typeface="Palatino"/>
                <a:sym typeface="Palatino"/>
              </a:rPr>
              <a:t>with</a:t>
            </a:r>
            <a:r>
              <a:rPr lang="fr-FR" sz="1700" b="1" i="1" dirty="0" smtClean="0">
                <a:solidFill>
                  <a:srgbClr val="000099"/>
                </a:solidFill>
                <a:ea typeface="Palatino"/>
                <a:cs typeface="Palatino"/>
                <a:sym typeface="Palatino"/>
              </a:rPr>
              <a:t> </a:t>
            </a:r>
            <a:r>
              <a:rPr lang="fr-FR" sz="1700" b="1" i="1" dirty="0" err="1" smtClean="0">
                <a:solidFill>
                  <a:srgbClr val="000099"/>
                </a:solidFill>
                <a:ea typeface="Palatino"/>
                <a:cs typeface="Palatino"/>
                <a:sym typeface="Palatino"/>
              </a:rPr>
              <a:t>dim</a:t>
            </a:r>
            <a:r>
              <a:rPr lang="fr-FR" sz="1700" b="1" i="1" dirty="0" smtClean="0">
                <a:solidFill>
                  <a:srgbClr val="000099"/>
                </a:solidFill>
                <a:ea typeface="Palatino"/>
                <a:cs typeface="Palatino"/>
                <a:sym typeface="Palatino"/>
              </a:rPr>
              <a:t> </a:t>
            </a:r>
            <a:r>
              <a:rPr lang="fr-FR" sz="1700" b="1" i="1" dirty="0" smtClean="0">
                <a:solidFill>
                  <a:srgbClr val="000099"/>
                </a:solidFill>
                <a:latin typeface="AR BERKLEY" panose="02000000000000000000" pitchFamily="2" charset="0"/>
                <a:ea typeface="Palatino"/>
                <a:cs typeface="Palatino"/>
                <a:sym typeface="Palatino"/>
              </a:rPr>
              <a:t>H</a:t>
            </a:r>
            <a:r>
              <a:rPr lang="fr-FR" sz="1700" b="1" i="1" baseline="-25000" dirty="0" smtClean="0">
                <a:solidFill>
                  <a:srgbClr val="000099"/>
                </a:solidFill>
                <a:ea typeface="Palatino"/>
                <a:cs typeface="Palatino"/>
                <a:sym typeface="Palatino"/>
              </a:rPr>
              <a:t>A</a:t>
            </a:r>
            <a:r>
              <a:rPr lang="fr-FR" sz="1700" b="1" i="1" dirty="0" smtClean="0">
                <a:solidFill>
                  <a:srgbClr val="000099"/>
                </a:solidFill>
                <a:ea typeface="Palatino"/>
                <a:cs typeface="Palatino"/>
                <a:sym typeface="Palatino"/>
              </a:rPr>
              <a:t> </a:t>
            </a:r>
            <a:r>
              <a:rPr lang="fr-FR" sz="1700" b="1" i="1" dirty="0" err="1" smtClean="0">
                <a:solidFill>
                  <a:srgbClr val="000099"/>
                </a:solidFill>
                <a:ea typeface="Palatino"/>
                <a:cs typeface="Palatino"/>
                <a:sym typeface="Palatino"/>
              </a:rPr>
              <a:t>much</a:t>
            </a:r>
            <a:r>
              <a:rPr lang="fr-FR" sz="1700" b="1" i="1" dirty="0" smtClean="0">
                <a:solidFill>
                  <a:srgbClr val="000099"/>
                </a:solidFill>
                <a:ea typeface="Palatino"/>
                <a:cs typeface="Palatino"/>
                <a:sym typeface="Palatino"/>
              </a:rPr>
              <a:t> </a:t>
            </a:r>
            <a:r>
              <a:rPr lang="fr-FR" sz="1700" b="1" i="1" dirty="0" err="1" smtClean="0">
                <a:solidFill>
                  <a:srgbClr val="000099"/>
                </a:solidFill>
                <a:ea typeface="Palatino"/>
                <a:cs typeface="Palatino"/>
                <a:sym typeface="Palatino"/>
              </a:rPr>
              <a:t>improved</a:t>
            </a:r>
            <a:endParaRPr lang="fr-FR" sz="1700" b="1" i="1" dirty="0" smtClean="0">
              <a:solidFill>
                <a:srgbClr val="000099"/>
              </a:solidFill>
              <a:ea typeface="Palatino"/>
              <a:cs typeface="Palatino"/>
              <a:sym typeface="Palatino"/>
            </a:endParaRPr>
          </a:p>
          <a:p>
            <a:pPr lvl="0" algn="ctr">
              <a:defRPr sz="1800"/>
            </a:pPr>
            <a:r>
              <a:rPr lang="fr-FR" sz="1700" b="1" i="1" dirty="0" smtClean="0">
                <a:solidFill>
                  <a:srgbClr val="FF0000"/>
                </a:solidFill>
                <a:latin typeface="Calibri"/>
                <a:ea typeface="Palatino"/>
                <a:cs typeface="Palatino"/>
                <a:sym typeface="Palatino"/>
              </a:rPr>
              <a:t>But k-body (</a:t>
            </a:r>
            <a:r>
              <a:rPr lang="fr-FR" sz="1700" b="1" i="1" dirty="0" err="1" smtClean="0">
                <a:solidFill>
                  <a:srgbClr val="FF0000"/>
                </a:solidFill>
                <a:latin typeface="Calibri"/>
                <a:ea typeface="Palatino"/>
                <a:cs typeface="Palatino"/>
                <a:sym typeface="Palatino"/>
              </a:rPr>
              <a:t>k≤A</a:t>
            </a:r>
            <a:r>
              <a:rPr lang="fr-FR" sz="1700" b="1" i="1" dirty="0" smtClean="0">
                <a:solidFill>
                  <a:srgbClr val="FF0000"/>
                </a:solidFill>
                <a:latin typeface="Calibri"/>
                <a:ea typeface="Palatino"/>
                <a:cs typeface="Palatino"/>
                <a:sym typeface="Palatino"/>
              </a:rPr>
              <a:t>) interactions </a:t>
            </a:r>
            <a:r>
              <a:rPr lang="fr-FR" sz="1700" b="1" i="1" dirty="0" err="1" smtClean="0">
                <a:solidFill>
                  <a:srgbClr val="FF0000"/>
                </a:solidFill>
                <a:latin typeface="Calibri"/>
                <a:ea typeface="Palatino"/>
                <a:cs typeface="Palatino"/>
                <a:sym typeface="Palatino"/>
              </a:rPr>
              <a:t>induced</a:t>
            </a:r>
            <a:r>
              <a:rPr lang="fr-FR" sz="1700" b="1" i="1" dirty="0" smtClean="0">
                <a:solidFill>
                  <a:srgbClr val="FF0000"/>
                </a:solidFill>
                <a:latin typeface="Calibri"/>
                <a:ea typeface="Palatino"/>
                <a:cs typeface="Palatino"/>
                <a:sym typeface="Palatino"/>
              </a:rPr>
              <a:t> </a:t>
            </a:r>
            <a:endParaRPr sz="1700" b="1" i="1" dirty="0">
              <a:solidFill>
                <a:srgbClr val="FF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1" name="Shape 124"/>
          <p:cNvSpPr/>
          <p:nvPr/>
        </p:nvSpPr>
        <p:spPr>
          <a:xfrm>
            <a:off x="4364472" y="1421542"/>
            <a:ext cx="457201" cy="533401"/>
          </a:xfrm>
          <a:prstGeom prst="rightArrow">
            <a:avLst>
              <a:gd name="adj1" fmla="val 48570"/>
              <a:gd name="adj2" fmla="val 50966"/>
            </a:avLst>
          </a:prstGeom>
          <a:solidFill>
            <a:srgbClr val="FF0000">
              <a:alpha val="44000"/>
            </a:srgbClr>
          </a:solidFill>
          <a:ln w="12700">
            <a:solidFill>
              <a:srgbClr val="FF00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28" name="Shape 111"/>
          <p:cNvSpPr/>
          <p:nvPr/>
        </p:nvSpPr>
        <p:spPr>
          <a:xfrm>
            <a:off x="8072008" y="4987306"/>
            <a:ext cx="751809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fr-FR" sz="1600" b="1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NCSM</a:t>
            </a:r>
            <a:endParaRPr sz="2000" b="1" baseline="-5999" dirty="0">
              <a:solidFill>
                <a:srgbClr val="000099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3" name="Shape 102"/>
          <p:cNvSpPr/>
          <p:nvPr/>
        </p:nvSpPr>
        <p:spPr>
          <a:xfrm>
            <a:off x="4990912" y="2261727"/>
            <a:ext cx="401805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b="1" dirty="0" err="1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Usually</a:t>
            </a:r>
            <a:r>
              <a:rPr lang="fr-FR" b="1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less</a:t>
            </a:r>
            <a:r>
              <a:rPr lang="fr-FR" b="1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but </a:t>
            </a:r>
            <a:r>
              <a:rPr lang="fr-FR" b="1" dirty="0" err="1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still</a:t>
            </a:r>
            <a:r>
              <a:rPr lang="fr-FR" b="1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rather</a:t>
            </a:r>
            <a:r>
              <a:rPr lang="fr-FR" b="1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« hard »</a:t>
            </a:r>
            <a:endParaRPr b="1" dirty="0">
              <a:solidFill>
                <a:srgbClr val="FF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5" name="Flèche courbée vers la droite 34"/>
          <p:cNvSpPr/>
          <p:nvPr/>
        </p:nvSpPr>
        <p:spPr>
          <a:xfrm rot="5400000" flipH="1" flipV="1">
            <a:off x="3480023" y="3540128"/>
            <a:ext cx="251133" cy="1035151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6" name="Flèche courbée vers la droite 35"/>
          <p:cNvSpPr/>
          <p:nvPr/>
        </p:nvSpPr>
        <p:spPr>
          <a:xfrm rot="5400000" flipH="1" flipV="1">
            <a:off x="4506958" y="3541565"/>
            <a:ext cx="251133" cy="1035151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Flèche courbée vers la droite 36"/>
          <p:cNvSpPr/>
          <p:nvPr/>
        </p:nvSpPr>
        <p:spPr>
          <a:xfrm rot="5400000" flipH="1" flipV="1">
            <a:off x="5528044" y="3539251"/>
            <a:ext cx="251133" cy="1035151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Shape 123"/>
          <p:cNvSpPr/>
          <p:nvPr/>
        </p:nvSpPr>
        <p:spPr>
          <a:xfrm>
            <a:off x="3629637" y="6096756"/>
            <a:ext cx="5278828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fr-FR" sz="2400" b="1" dirty="0" smtClean="0">
                <a:solidFill>
                  <a:srgbClr val="FF0000"/>
                </a:solidFill>
                <a:ea typeface="Palatino"/>
                <a:cs typeface="Palatino"/>
                <a:sym typeface="Palatino"/>
              </a:rPr>
              <a:t>               </a:t>
            </a:r>
            <a:r>
              <a:rPr sz="2400" b="1" dirty="0" smtClean="0">
                <a:solidFill>
                  <a:srgbClr val="FF0000"/>
                </a:solidFill>
                <a:ea typeface="Palatino"/>
                <a:cs typeface="Palatino"/>
                <a:sym typeface="Palatino"/>
              </a:rPr>
              <a:t>⤋</a:t>
            </a:r>
            <a:endParaRPr sz="2400" b="1" dirty="0">
              <a:solidFill>
                <a:srgbClr val="FF0000"/>
              </a:solidFill>
              <a:ea typeface="Palatino"/>
              <a:cs typeface="Palatino"/>
              <a:sym typeface="Palatino"/>
            </a:endParaRPr>
          </a:p>
          <a:p>
            <a:pPr lvl="0">
              <a:defRPr sz="1800"/>
            </a:pPr>
            <a:r>
              <a:rPr lang="fr-FR" sz="1700" b="1" i="1" dirty="0" err="1" smtClean="0">
                <a:solidFill>
                  <a:srgbClr val="FF0000"/>
                </a:solidFill>
                <a:latin typeface="Calibri"/>
                <a:ea typeface="Palatino"/>
                <a:cs typeface="Palatino"/>
                <a:sym typeface="Palatino"/>
              </a:rPr>
              <a:t>Unitarity</a:t>
            </a:r>
            <a:r>
              <a:rPr lang="fr-FR" sz="1700" b="1" i="1" dirty="0" smtClean="0">
                <a:solidFill>
                  <a:srgbClr val="FF0000"/>
                </a:solidFill>
                <a:latin typeface="Calibri"/>
                <a:ea typeface="Palatino"/>
                <a:cs typeface="Palatino"/>
                <a:sym typeface="Palatino"/>
              </a:rPr>
              <a:t> </a:t>
            </a:r>
            <a:r>
              <a:rPr lang="fr-FR" sz="1700" b="1" i="1" dirty="0" err="1" smtClean="0">
                <a:solidFill>
                  <a:srgbClr val="FF0000"/>
                </a:solidFill>
                <a:latin typeface="Calibri"/>
                <a:ea typeface="Palatino"/>
                <a:cs typeface="Palatino"/>
                <a:sym typeface="Palatino"/>
              </a:rPr>
              <a:t>broken</a:t>
            </a:r>
            <a:r>
              <a:rPr lang="fr-FR" sz="1700" b="1" i="1" dirty="0" smtClean="0">
                <a:solidFill>
                  <a:srgbClr val="FF0000"/>
                </a:solidFill>
                <a:latin typeface="Calibri"/>
                <a:ea typeface="Palatino"/>
                <a:cs typeface="Palatino"/>
                <a:sym typeface="Palatino"/>
              </a:rPr>
              <a:t> by </a:t>
            </a:r>
            <a:r>
              <a:rPr lang="fr-FR" sz="1700" b="1" i="1" dirty="0" err="1" smtClean="0">
                <a:solidFill>
                  <a:srgbClr val="FF0000"/>
                </a:solidFill>
                <a:latin typeface="Calibri"/>
                <a:ea typeface="Palatino"/>
                <a:cs typeface="Palatino"/>
                <a:sym typeface="Palatino"/>
              </a:rPr>
              <a:t>droping</a:t>
            </a:r>
            <a:r>
              <a:rPr lang="fr-FR" sz="1700" b="1" i="1" dirty="0" smtClean="0">
                <a:solidFill>
                  <a:srgbClr val="FF0000"/>
                </a:solidFill>
                <a:latin typeface="Calibri"/>
                <a:ea typeface="Palatino"/>
                <a:cs typeface="Palatino"/>
                <a:sym typeface="Palatino"/>
              </a:rPr>
              <a:t> </a:t>
            </a:r>
            <a:r>
              <a:rPr lang="fr-FR" sz="1700" b="1" i="1" dirty="0" err="1" smtClean="0">
                <a:solidFill>
                  <a:srgbClr val="FF0000"/>
                </a:solidFill>
                <a:latin typeface="Calibri"/>
                <a:ea typeface="Palatino"/>
                <a:cs typeface="Palatino"/>
                <a:sym typeface="Palatino"/>
              </a:rPr>
              <a:t>beyond</a:t>
            </a:r>
            <a:r>
              <a:rPr lang="fr-FR" sz="1700" b="1" i="1" dirty="0" smtClean="0">
                <a:solidFill>
                  <a:srgbClr val="FF0000"/>
                </a:solidFill>
                <a:latin typeface="Calibri"/>
                <a:ea typeface="Palatino"/>
                <a:cs typeface="Palatino"/>
                <a:sym typeface="Palatino"/>
              </a:rPr>
              <a:t> k=3 in practice</a:t>
            </a:r>
            <a:endParaRPr sz="1700" b="1" i="1" dirty="0">
              <a:solidFill>
                <a:srgbClr val="FF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82290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3" grpId="0" animBg="1"/>
      <p:bldP spid="24" grpId="0" animBg="1"/>
      <p:bldP spid="25" grpId="0" animBg="1"/>
      <p:bldP spid="28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7612"/>
            <a:ext cx="841553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Two sets of 2N+3N </a:t>
            </a:r>
            <a:r>
              <a:rPr lang="en-US" sz="3600" dirty="0" smtClean="0">
                <a:solidFill>
                  <a:srgbClr val="000090"/>
                </a:solidFill>
                <a:latin typeface="Symbol" panose="05050102010706020507" pitchFamily="18" charset="2"/>
              </a:rPr>
              <a:t>c</a:t>
            </a:r>
            <a:r>
              <a:rPr lang="en-US" sz="3600" dirty="0" smtClean="0">
                <a:solidFill>
                  <a:srgbClr val="000090"/>
                </a:solidFill>
              </a:rPr>
              <a:t>-EFT interactions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4" name="Shape 234"/>
          <p:cNvSpPr/>
          <p:nvPr/>
        </p:nvSpPr>
        <p:spPr>
          <a:xfrm>
            <a:off x="44064" y="1240349"/>
            <a:ext cx="666153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/>
              <a:t>✪ </a:t>
            </a:r>
            <a:r>
              <a:rPr lang="fr-FR" sz="1700" b="1" dirty="0" smtClean="0"/>
              <a:t>N</a:t>
            </a:r>
            <a:r>
              <a:rPr lang="fr-FR" sz="1700" b="1" baseline="30000" dirty="0" smtClean="0"/>
              <a:t>3</a:t>
            </a:r>
            <a:r>
              <a:rPr lang="fr-FR" sz="1700" b="1" dirty="0" smtClean="0"/>
              <a:t>LO 2N </a:t>
            </a:r>
            <a:r>
              <a:rPr lang="fr-FR" sz="1700" dirty="0" smtClean="0"/>
              <a:t>(NLR - 500MeV) + </a:t>
            </a:r>
            <a:r>
              <a:rPr lang="fr-FR" sz="1700" b="1" dirty="0" smtClean="0"/>
              <a:t>N</a:t>
            </a:r>
            <a:r>
              <a:rPr lang="fr-FR" sz="1700" b="1" baseline="30000" dirty="0" smtClean="0"/>
              <a:t>2</a:t>
            </a:r>
            <a:r>
              <a:rPr lang="fr-FR" sz="1700" b="1" dirty="0" smtClean="0"/>
              <a:t>LO 3N </a:t>
            </a:r>
            <a:r>
              <a:rPr lang="fr-FR" sz="1700" dirty="0" smtClean="0"/>
              <a:t>(LR - 400MeV) </a:t>
            </a:r>
            <a:r>
              <a:rPr lang="fr-FR" sz="1700" b="1" dirty="0" smtClean="0">
                <a:solidFill>
                  <a:srgbClr val="000099"/>
                </a:solidFill>
              </a:rPr>
              <a:t>=</a:t>
            </a:r>
            <a:r>
              <a:rPr lang="fr-FR" sz="1700" b="1" dirty="0" smtClean="0">
                <a:solidFill>
                  <a:srgbClr val="FF0000"/>
                </a:solidFill>
              </a:rPr>
              <a:t> </a:t>
            </a:r>
            <a:r>
              <a:rPr lang="fr-FR" sz="1700" b="1" dirty="0" smtClean="0">
                <a:solidFill>
                  <a:srgbClr val="000099"/>
                </a:solidFill>
              </a:rPr>
              <a:t>« EM »</a:t>
            </a:r>
          </a:p>
        </p:txBody>
      </p:sp>
      <p:sp>
        <p:nvSpPr>
          <p:cNvPr id="5" name="Shape 234"/>
          <p:cNvSpPr/>
          <p:nvPr/>
        </p:nvSpPr>
        <p:spPr>
          <a:xfrm>
            <a:off x="44059" y="4745659"/>
            <a:ext cx="611837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/>
              <a:t>✪ </a:t>
            </a:r>
            <a:r>
              <a:rPr lang="fr-FR" sz="1700" b="1" dirty="0" smtClean="0"/>
              <a:t>N</a:t>
            </a:r>
            <a:r>
              <a:rPr lang="fr-FR" sz="1700" b="1" baseline="30000" dirty="0" smtClean="0"/>
              <a:t>2</a:t>
            </a:r>
            <a:r>
              <a:rPr lang="fr-FR" sz="1700" b="1" dirty="0" smtClean="0"/>
              <a:t>LO 2N+3N </a:t>
            </a:r>
            <a:r>
              <a:rPr lang="fr-FR" sz="1700" dirty="0" smtClean="0"/>
              <a:t>(NLR - 450MeV) </a:t>
            </a:r>
            <a:r>
              <a:rPr lang="fr-FR" sz="1700" b="1" dirty="0" smtClean="0">
                <a:solidFill>
                  <a:srgbClr val="FF0000"/>
                </a:solidFill>
              </a:rPr>
              <a:t>= « </a:t>
            </a:r>
            <a:r>
              <a:rPr lang="fr-FR" sz="1700" b="1" dirty="0" err="1" smtClean="0">
                <a:solidFill>
                  <a:srgbClr val="FF0000"/>
                </a:solidFill>
              </a:rPr>
              <a:t>NNLO</a:t>
            </a:r>
            <a:r>
              <a:rPr lang="fr-FR" sz="1700" b="1" baseline="-25000" dirty="0" err="1" smtClean="0">
                <a:solidFill>
                  <a:srgbClr val="FF0000"/>
                </a:solidFill>
              </a:rPr>
              <a:t>sat</a:t>
            </a:r>
            <a:r>
              <a:rPr lang="fr-FR" sz="1700" b="1" dirty="0" smtClean="0">
                <a:solidFill>
                  <a:srgbClr val="FF0000"/>
                </a:solidFill>
              </a:rPr>
              <a:t> »</a:t>
            </a:r>
            <a:endParaRPr lang="fr-FR" sz="1700" b="1" dirty="0">
              <a:solidFill>
                <a:srgbClr val="FF0000"/>
              </a:solidFill>
            </a:endParaRPr>
          </a:p>
        </p:txBody>
      </p:sp>
      <p:sp>
        <p:nvSpPr>
          <p:cNvPr id="6" name="Shape 234"/>
          <p:cNvSpPr/>
          <p:nvPr/>
        </p:nvSpPr>
        <p:spPr>
          <a:xfrm>
            <a:off x="556682" y="1787831"/>
            <a:ext cx="337800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800" dirty="0" smtClean="0"/>
              <a:t>¤ </a:t>
            </a:r>
            <a:r>
              <a:rPr lang="fr-FR" sz="1600" dirty="0" smtClean="0"/>
              <a:t>SRG-</a:t>
            </a:r>
            <a:r>
              <a:rPr lang="fr-FR" sz="1600" dirty="0" err="1" smtClean="0"/>
              <a:t>evolved</a:t>
            </a:r>
            <a:r>
              <a:rPr lang="fr-FR" sz="1600" dirty="0" smtClean="0"/>
              <a:t> down to 1.88-2.0 fm</a:t>
            </a:r>
            <a:r>
              <a:rPr lang="fr-FR" sz="1600" baseline="30000" dirty="0" smtClean="0"/>
              <a:t>-1</a:t>
            </a:r>
            <a:r>
              <a:rPr lang="fr-FR" sz="1600" dirty="0" smtClean="0"/>
              <a:t> </a:t>
            </a:r>
            <a:endParaRPr lang="fr-FR" sz="1600" b="1" dirty="0" smtClean="0">
              <a:solidFill>
                <a:srgbClr val="FF0000"/>
              </a:solidFill>
            </a:endParaRPr>
          </a:p>
        </p:txBody>
      </p:sp>
      <p:sp>
        <p:nvSpPr>
          <p:cNvPr id="7" name="Shape 234"/>
          <p:cNvSpPr/>
          <p:nvPr/>
        </p:nvSpPr>
        <p:spPr>
          <a:xfrm>
            <a:off x="4502727" y="1801686"/>
            <a:ext cx="464127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800" dirty="0"/>
              <a:t>[</a:t>
            </a:r>
            <a:r>
              <a:rPr lang="fr-FR" sz="1400" dirty="0" err="1" smtClean="0"/>
              <a:t>Entem</a:t>
            </a:r>
            <a:r>
              <a:rPr lang="fr-FR" sz="1400" dirty="0" smtClean="0"/>
              <a:t>, </a:t>
            </a:r>
            <a:r>
              <a:rPr lang="fr-FR" sz="1400" dirty="0" err="1" smtClean="0"/>
              <a:t>Machleidt</a:t>
            </a:r>
            <a:r>
              <a:rPr lang="fr-FR" sz="1400" dirty="0" smtClean="0"/>
              <a:t> </a:t>
            </a:r>
            <a:r>
              <a:rPr lang="fr-FR" sz="1400" dirty="0"/>
              <a:t>2003; </a:t>
            </a:r>
            <a:r>
              <a:rPr lang="fr-FR" sz="1400" dirty="0" err="1"/>
              <a:t>Navrátil</a:t>
            </a:r>
            <a:r>
              <a:rPr lang="fr-FR" sz="1400" dirty="0"/>
              <a:t> 2007; Roth </a:t>
            </a:r>
            <a:r>
              <a:rPr lang="fr-FR" sz="1400" i="1" dirty="0"/>
              <a:t>et al. </a:t>
            </a:r>
            <a:r>
              <a:rPr lang="fr-FR" sz="1400" dirty="0"/>
              <a:t>2012]</a:t>
            </a:r>
            <a:endParaRPr lang="fr-FR" sz="1200" b="1" dirty="0" smtClean="0">
              <a:solidFill>
                <a:srgbClr val="FF0000"/>
              </a:solidFill>
            </a:endParaRPr>
          </a:p>
        </p:txBody>
      </p:sp>
      <p:sp>
        <p:nvSpPr>
          <p:cNvPr id="8" name="Shape 234"/>
          <p:cNvSpPr/>
          <p:nvPr/>
        </p:nvSpPr>
        <p:spPr>
          <a:xfrm>
            <a:off x="556677" y="5306996"/>
            <a:ext cx="317019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800" dirty="0" smtClean="0"/>
              <a:t>¤ </a:t>
            </a:r>
            <a:r>
              <a:rPr lang="fr-FR" sz="1600" dirty="0" err="1" smtClean="0"/>
              <a:t>Bare</a:t>
            </a:r>
            <a:endParaRPr lang="fr-FR" sz="1600" b="1" dirty="0" smtClean="0">
              <a:solidFill>
                <a:srgbClr val="FF0000"/>
              </a:solidFill>
            </a:endParaRPr>
          </a:p>
        </p:txBody>
      </p:sp>
      <p:sp>
        <p:nvSpPr>
          <p:cNvPr id="9" name="Shape 234"/>
          <p:cNvSpPr/>
          <p:nvPr/>
        </p:nvSpPr>
        <p:spPr>
          <a:xfrm>
            <a:off x="4530432" y="5306996"/>
            <a:ext cx="181495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800" dirty="0" smtClean="0"/>
              <a:t>[</a:t>
            </a:r>
            <a:r>
              <a:rPr lang="fr-FR" sz="1400" dirty="0" err="1" smtClean="0"/>
              <a:t>Ekstrom</a:t>
            </a:r>
            <a:r>
              <a:rPr lang="fr-FR" sz="1400" dirty="0" smtClean="0"/>
              <a:t> </a:t>
            </a:r>
            <a:r>
              <a:rPr lang="fr-FR" sz="1400" i="1" dirty="0" smtClean="0"/>
              <a:t>et </a:t>
            </a:r>
            <a:r>
              <a:rPr lang="fr-FR" sz="1400" i="1" dirty="0"/>
              <a:t>al. </a:t>
            </a:r>
            <a:r>
              <a:rPr lang="fr-FR" sz="1400" dirty="0" smtClean="0"/>
              <a:t>2015]</a:t>
            </a:r>
            <a:endParaRPr lang="fr-FR" sz="1200" b="1" dirty="0" smtClean="0">
              <a:solidFill>
                <a:srgbClr val="FF0000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18635" y="2660037"/>
            <a:ext cx="3962400" cy="1385454"/>
          </a:xfrm>
          <a:prstGeom prst="wedgeRoundRectCallout">
            <a:avLst/>
          </a:prstGeom>
          <a:noFill/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hape 234"/>
          <p:cNvSpPr/>
          <p:nvPr/>
        </p:nvSpPr>
        <p:spPr>
          <a:xfrm>
            <a:off x="376583" y="2734717"/>
            <a:ext cx="390445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1800" b="1" dirty="0" smtClean="0">
                <a:solidFill>
                  <a:srgbClr val="000099"/>
                </a:solidFill>
              </a:rPr>
              <a:t>EM</a:t>
            </a:r>
            <a:endParaRPr lang="fr-FR" sz="1600" b="1" dirty="0">
              <a:solidFill>
                <a:srgbClr val="000099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600" b="1" dirty="0" err="1" smtClean="0">
                <a:solidFill>
                  <a:srgbClr val="000099"/>
                </a:solidFill>
              </a:rPr>
              <a:t>Sequential</a:t>
            </a:r>
            <a:r>
              <a:rPr lang="fr-FR" sz="1600" dirty="0" smtClean="0">
                <a:solidFill>
                  <a:srgbClr val="000099"/>
                </a:solidFill>
              </a:rPr>
              <a:t> </a:t>
            </a:r>
            <a:r>
              <a:rPr lang="fr-FR" sz="1600" dirty="0" err="1" smtClean="0">
                <a:solidFill>
                  <a:srgbClr val="000099"/>
                </a:solidFill>
              </a:rPr>
              <a:t>optimization</a:t>
            </a:r>
            <a:r>
              <a:rPr lang="fr-FR" sz="1600" dirty="0" smtClean="0">
                <a:solidFill>
                  <a:srgbClr val="000099"/>
                </a:solidFill>
              </a:rPr>
              <a:t> of 2N and 3N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600" dirty="0" err="1" smtClean="0">
                <a:solidFill>
                  <a:srgbClr val="000099"/>
                </a:solidFill>
              </a:rPr>
              <a:t>LECs</a:t>
            </a:r>
            <a:r>
              <a:rPr lang="fr-FR" sz="1600" dirty="0" smtClean="0">
                <a:solidFill>
                  <a:srgbClr val="000099"/>
                </a:solidFill>
              </a:rPr>
              <a:t> </a:t>
            </a:r>
            <a:r>
              <a:rPr lang="fr-FR" sz="1600" dirty="0" err="1" smtClean="0">
                <a:solidFill>
                  <a:srgbClr val="000099"/>
                </a:solidFill>
              </a:rPr>
              <a:t>fitted</a:t>
            </a:r>
            <a:r>
              <a:rPr lang="fr-FR" sz="1600" dirty="0" smtClean="0">
                <a:solidFill>
                  <a:srgbClr val="000099"/>
                </a:solidFill>
              </a:rPr>
              <a:t> on </a:t>
            </a:r>
            <a:r>
              <a:rPr lang="fr-FR" sz="1600" b="1" dirty="0" smtClean="0">
                <a:solidFill>
                  <a:srgbClr val="000099"/>
                </a:solidFill>
              </a:rPr>
              <a:t>A=2,3,4</a:t>
            </a:r>
          </a:p>
          <a:p>
            <a:pPr lvl="0">
              <a:defRPr sz="1800"/>
            </a:pPr>
            <a:endParaRPr lang="fr-FR" sz="1200" b="1" dirty="0">
              <a:solidFill>
                <a:srgbClr val="000099"/>
              </a:solidFill>
            </a:endParaRPr>
          </a:p>
          <a:p>
            <a:pPr lvl="0" algn="ctr">
              <a:defRPr sz="1800"/>
            </a:pPr>
            <a:r>
              <a:rPr lang="fr-FR" sz="1600" b="1" i="1" dirty="0" err="1" smtClean="0">
                <a:solidFill>
                  <a:srgbClr val="000099"/>
                </a:solidFill>
              </a:rPr>
              <a:t>Conventional</a:t>
            </a:r>
            <a:endParaRPr lang="fr-FR" sz="1600" b="1" i="1" dirty="0" smtClean="0">
              <a:solidFill>
                <a:srgbClr val="000099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69100" y="2660032"/>
            <a:ext cx="4170095" cy="1385454"/>
          </a:xfrm>
          <a:prstGeom prst="wedgeRoundRectCallou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hape 234"/>
          <p:cNvSpPr/>
          <p:nvPr/>
        </p:nvSpPr>
        <p:spPr>
          <a:xfrm>
            <a:off x="4727048" y="2734712"/>
            <a:ext cx="411214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1800" b="1" dirty="0" err="1" smtClean="0">
                <a:solidFill>
                  <a:srgbClr val="FF0000"/>
                </a:solidFill>
              </a:rPr>
              <a:t>NNLO</a:t>
            </a:r>
            <a:r>
              <a:rPr lang="fr-FR" sz="1800" b="1" baseline="-25000" dirty="0" err="1" smtClean="0">
                <a:solidFill>
                  <a:srgbClr val="FF0000"/>
                </a:solidFill>
              </a:rPr>
              <a:t>sat</a:t>
            </a:r>
            <a:endParaRPr lang="fr-FR" sz="1600" b="1" baseline="-25000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600" b="1" dirty="0" err="1" smtClean="0">
                <a:solidFill>
                  <a:srgbClr val="FF0000"/>
                </a:solidFill>
              </a:rPr>
              <a:t>Simultaneous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optimization</a:t>
            </a:r>
            <a:r>
              <a:rPr lang="fr-FR" sz="1600" dirty="0" smtClean="0">
                <a:solidFill>
                  <a:srgbClr val="FF0000"/>
                </a:solidFill>
              </a:rPr>
              <a:t> of 2N and 3N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600" dirty="0" err="1" smtClean="0">
                <a:solidFill>
                  <a:srgbClr val="FF0000"/>
                </a:solidFill>
              </a:rPr>
              <a:t>LECs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fitted</a:t>
            </a:r>
            <a:r>
              <a:rPr lang="fr-FR" sz="1600" dirty="0" smtClean="0">
                <a:solidFill>
                  <a:srgbClr val="FF0000"/>
                </a:solidFill>
              </a:rPr>
              <a:t> on </a:t>
            </a:r>
            <a:r>
              <a:rPr lang="fr-FR" sz="1600" b="1" dirty="0" smtClean="0">
                <a:solidFill>
                  <a:srgbClr val="FF0000"/>
                </a:solidFill>
              </a:rPr>
              <a:t>A≤25</a:t>
            </a:r>
          </a:p>
          <a:p>
            <a:pPr lvl="0">
              <a:defRPr sz="1800"/>
            </a:pPr>
            <a:endParaRPr lang="fr-FR" sz="1200" b="1" dirty="0">
              <a:solidFill>
                <a:srgbClr val="FF0000"/>
              </a:solidFill>
            </a:endParaRPr>
          </a:p>
          <a:p>
            <a:pPr lvl="0" algn="ctr">
              <a:defRPr sz="1800"/>
            </a:pPr>
            <a:r>
              <a:rPr lang="fr-FR" sz="1600" b="1" i="1" dirty="0" err="1" smtClean="0">
                <a:solidFill>
                  <a:srgbClr val="FF0000"/>
                </a:solidFill>
              </a:rPr>
              <a:t>Unconventional</a:t>
            </a:r>
            <a:endParaRPr lang="fr-FR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13" name="Flèche courbée vers la gauche 12"/>
          <p:cNvSpPr/>
          <p:nvPr/>
        </p:nvSpPr>
        <p:spPr>
          <a:xfrm rot="10953627" flipH="1">
            <a:off x="6923333" y="3307321"/>
            <a:ext cx="746533" cy="602356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8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73788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AutoNum type="romanUcPeriod"/>
            </a:pPr>
            <a:r>
              <a:rPr lang="fr-FR" sz="2800" b="1" dirty="0" err="1">
                <a:solidFill>
                  <a:srgbClr val="FF6600"/>
                </a:solidFill>
              </a:rPr>
              <a:t>Situating</a:t>
            </a:r>
            <a:r>
              <a:rPr lang="fr-FR" sz="2800" b="1" dirty="0">
                <a:solidFill>
                  <a:srgbClr val="FF6600"/>
                </a:solidFill>
              </a:rPr>
              <a:t> </a:t>
            </a:r>
            <a:r>
              <a:rPr lang="fr-FR" sz="2800" b="1" dirty="0" smtClean="0">
                <a:solidFill>
                  <a:srgbClr val="FF6600"/>
                </a:solidFill>
              </a:rPr>
              <a:t>« ab </a:t>
            </a:r>
            <a:r>
              <a:rPr lang="fr-FR" sz="2800" b="1" dirty="0" err="1" smtClean="0">
                <a:solidFill>
                  <a:srgbClr val="FF6600"/>
                </a:solidFill>
              </a:rPr>
              <a:t>initio</a:t>
            </a:r>
            <a:r>
              <a:rPr lang="fr-FR" sz="2800" b="1" dirty="0" smtClean="0">
                <a:solidFill>
                  <a:srgbClr val="FF6600"/>
                </a:solidFill>
              </a:rPr>
              <a:t> » A-</a:t>
            </a:r>
            <a:r>
              <a:rPr lang="fr-FR" sz="2800" b="1" dirty="0" err="1" smtClean="0">
                <a:solidFill>
                  <a:srgbClr val="FF6600"/>
                </a:solidFill>
              </a:rPr>
              <a:t>nucleon</a:t>
            </a:r>
            <a:r>
              <a:rPr lang="fr-FR" sz="2800" b="1" dirty="0" smtClean="0">
                <a:solidFill>
                  <a:srgbClr val="FF6600"/>
                </a:solidFill>
              </a:rPr>
              <a:t> </a:t>
            </a:r>
            <a:r>
              <a:rPr lang="fr-FR" sz="2800" b="1" dirty="0" err="1" smtClean="0">
                <a:solidFill>
                  <a:srgbClr val="FF6600"/>
                </a:solidFill>
              </a:rPr>
              <a:t>calculations</a:t>
            </a:r>
            <a:r>
              <a:rPr lang="fr-FR" sz="2800" b="1" dirty="0" smtClean="0">
                <a:solidFill>
                  <a:srgbClr val="FF6600"/>
                </a:solidFill>
              </a:rPr>
              <a:t> 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fr-FR" sz="2800" b="1" dirty="0">
                <a:solidFill>
                  <a:srgbClr val="000099"/>
                </a:solidFill>
              </a:rPr>
              <a:t>Ab </a:t>
            </a:r>
            <a:r>
              <a:rPr lang="fr-FR" sz="2800" b="1" dirty="0" err="1">
                <a:solidFill>
                  <a:srgbClr val="000099"/>
                </a:solidFill>
              </a:rPr>
              <a:t>initio</a:t>
            </a:r>
            <a:r>
              <a:rPr lang="fr-FR" sz="2800" b="1" dirty="0">
                <a:solidFill>
                  <a:srgbClr val="000099"/>
                </a:solidFill>
              </a:rPr>
              <a:t> </a:t>
            </a:r>
            <a:r>
              <a:rPr lang="fr-FR" sz="2800" b="1" dirty="0" err="1">
                <a:solidFill>
                  <a:srgbClr val="000099"/>
                </a:solidFill>
              </a:rPr>
              <a:t>nuclear</a:t>
            </a:r>
            <a:r>
              <a:rPr lang="fr-FR" sz="2800" b="1" dirty="0">
                <a:solidFill>
                  <a:srgbClr val="000099"/>
                </a:solidFill>
              </a:rPr>
              <a:t> </a:t>
            </a:r>
            <a:r>
              <a:rPr lang="fr-FR" sz="2800" b="1" dirty="0" err="1">
                <a:solidFill>
                  <a:srgbClr val="000099"/>
                </a:solidFill>
              </a:rPr>
              <a:t>many</a:t>
            </a:r>
            <a:r>
              <a:rPr lang="fr-FR" sz="2800" b="1" dirty="0">
                <a:solidFill>
                  <a:srgbClr val="000099"/>
                </a:solidFill>
              </a:rPr>
              <a:t>-body </a:t>
            </a:r>
            <a:r>
              <a:rPr lang="fr-FR" sz="2800" b="1" dirty="0" err="1">
                <a:solidFill>
                  <a:srgbClr val="000099"/>
                </a:solidFill>
              </a:rPr>
              <a:t>methods</a:t>
            </a:r>
            <a:endParaRPr lang="fr-FR" sz="2800" b="1" dirty="0">
              <a:solidFill>
                <a:srgbClr val="000099"/>
              </a:solidFill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FF6600"/>
                </a:solidFill>
              </a:rPr>
              <a:t>E</a:t>
            </a:r>
            <a:r>
              <a:rPr lang="fr-FR" sz="2000" b="1" dirty="0" err="1" smtClean="0">
                <a:solidFill>
                  <a:srgbClr val="FF6600"/>
                </a:solidFill>
              </a:rPr>
              <a:t>lementary</a:t>
            </a:r>
            <a:r>
              <a:rPr lang="fr-FR" sz="2000" b="1" dirty="0" smtClean="0">
                <a:solidFill>
                  <a:srgbClr val="FF6600"/>
                </a:solidFill>
              </a:rPr>
              <a:t> </a:t>
            </a:r>
            <a:r>
              <a:rPr lang="fr-FR" sz="2000" b="1" dirty="0">
                <a:solidFill>
                  <a:srgbClr val="FF6600"/>
                </a:solidFill>
              </a:rPr>
              <a:t>inter-</a:t>
            </a:r>
            <a:r>
              <a:rPr lang="fr-FR" sz="2000" b="1" dirty="0" err="1">
                <a:solidFill>
                  <a:srgbClr val="FF6600"/>
                </a:solidFill>
              </a:rPr>
              <a:t>nucleon</a:t>
            </a:r>
            <a:r>
              <a:rPr lang="fr-FR" sz="2000" b="1" dirty="0">
                <a:solidFill>
                  <a:srgbClr val="FF6600"/>
                </a:solidFill>
              </a:rPr>
              <a:t> interactions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000099"/>
                </a:solidFill>
              </a:rPr>
              <a:t>Solving</a:t>
            </a:r>
            <a:r>
              <a:rPr lang="fr-FR" sz="2000" b="1" dirty="0">
                <a:solidFill>
                  <a:srgbClr val="000099"/>
                </a:solidFill>
              </a:rPr>
              <a:t> the A-body Schrödinger </a:t>
            </a:r>
            <a:r>
              <a:rPr lang="fr-FR" sz="2000" b="1" dirty="0" err="1">
                <a:solidFill>
                  <a:srgbClr val="000099"/>
                </a:solidFill>
              </a:rPr>
              <a:t>equation</a:t>
            </a:r>
            <a:endParaRPr lang="fr-FR" sz="2000" b="1" dirty="0">
              <a:solidFill>
                <a:srgbClr val="000099"/>
              </a:solidFill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FF6600"/>
                </a:solidFill>
              </a:rPr>
              <a:t>Applications: binding </a:t>
            </a:r>
            <a:r>
              <a:rPr lang="fr-FR" sz="2000" b="1" dirty="0" err="1">
                <a:solidFill>
                  <a:srgbClr val="FF6600"/>
                </a:solidFill>
              </a:rPr>
              <a:t>energies</a:t>
            </a:r>
            <a:r>
              <a:rPr lang="fr-FR" sz="2000" b="1" dirty="0">
                <a:solidFill>
                  <a:srgbClr val="FF6600"/>
                </a:solidFill>
              </a:rPr>
              <a:t> and </a:t>
            </a:r>
            <a:r>
              <a:rPr lang="fr-FR" sz="2000" b="1" dirty="0" err="1" smtClean="0">
                <a:solidFill>
                  <a:srgbClr val="FF6600"/>
                </a:solidFill>
              </a:rPr>
              <a:t>radii</a:t>
            </a:r>
            <a:r>
              <a:rPr lang="fr-FR" sz="2000" b="1" dirty="0" smtClean="0">
                <a:solidFill>
                  <a:srgbClr val="FF6600"/>
                </a:solidFill>
              </a:rPr>
              <a:t> </a:t>
            </a:r>
            <a:r>
              <a:rPr lang="fr-FR" sz="2000" b="1" dirty="0">
                <a:solidFill>
                  <a:srgbClr val="FF6600"/>
                </a:solidFill>
              </a:rPr>
              <a:t>in </a:t>
            </a:r>
            <a:r>
              <a:rPr lang="fr-FR" sz="2000" b="1" baseline="30000" dirty="0">
                <a:solidFill>
                  <a:srgbClr val="FF6600"/>
                </a:solidFill>
              </a:rPr>
              <a:t>A</a:t>
            </a:r>
            <a:r>
              <a:rPr lang="fr-FR" sz="2000" b="1" dirty="0">
                <a:solidFill>
                  <a:srgbClr val="FF6600"/>
                </a:solidFill>
              </a:rPr>
              <a:t>O and </a:t>
            </a:r>
            <a:r>
              <a:rPr lang="fr-FR" sz="2000" b="1" baseline="30000" dirty="0" err="1">
                <a:solidFill>
                  <a:srgbClr val="FF6600"/>
                </a:solidFill>
              </a:rPr>
              <a:t>A</a:t>
            </a:r>
            <a:r>
              <a:rPr lang="fr-FR" sz="2000" b="1" dirty="0" err="1">
                <a:solidFill>
                  <a:srgbClr val="FF6600"/>
                </a:solidFill>
              </a:rPr>
              <a:t>Ca</a:t>
            </a:r>
            <a:r>
              <a:rPr lang="fr-FR" sz="2000" b="1" dirty="0">
                <a:solidFill>
                  <a:srgbClr val="FF6600"/>
                </a:solidFill>
              </a:rPr>
              <a:t> isotopes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fr-FR" sz="2800" b="1" dirty="0" err="1">
                <a:solidFill>
                  <a:srgbClr val="FF6600"/>
                </a:solidFill>
              </a:rPr>
              <a:t>Speculations</a:t>
            </a:r>
            <a:endParaRPr lang="fr-FR" sz="2800" b="1" dirty="0" smtClean="0">
              <a:solidFill>
                <a:srgbClr val="FF6600"/>
              </a:solidFill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6600"/>
                </a:solidFill>
              </a:rPr>
              <a:t>Questions about </a:t>
            </a:r>
            <a:r>
              <a:rPr lang="en-US" sz="2000" b="1" dirty="0">
                <a:solidFill>
                  <a:srgbClr val="FF6600"/>
                </a:solidFill>
                <a:latin typeface="Symbol" panose="05050102010706020507" pitchFamily="18" charset="2"/>
              </a:rPr>
              <a:t>c</a:t>
            </a:r>
            <a:r>
              <a:rPr lang="en-US" sz="2000" b="1" dirty="0">
                <a:solidFill>
                  <a:srgbClr val="FF6600"/>
                </a:solidFill>
              </a:rPr>
              <a:t>-EFT and implications for the nuclear A-body </a:t>
            </a:r>
            <a:r>
              <a:rPr lang="en-US" sz="2000" b="1" dirty="0" smtClean="0">
                <a:solidFill>
                  <a:srgbClr val="FF6600"/>
                </a:solidFill>
              </a:rPr>
              <a:t>problem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27612"/>
            <a:ext cx="792934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Plan</a:t>
            </a:r>
            <a:endParaRPr lang="fr-FR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à coins arrondis 61"/>
          <p:cNvSpPr/>
          <p:nvPr/>
        </p:nvSpPr>
        <p:spPr>
          <a:xfrm>
            <a:off x="101104" y="3416944"/>
            <a:ext cx="2633594" cy="890358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1001" y="27612"/>
            <a:ext cx="8556224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000090"/>
                </a:solidFill>
              </a:rPr>
              <a:t>Historical view on ab-initio </a:t>
            </a:r>
            <a:r>
              <a:rPr lang="en-US" sz="3400" dirty="0">
                <a:solidFill>
                  <a:srgbClr val="000090"/>
                </a:solidFill>
              </a:rPr>
              <a:t>many-body theories</a:t>
            </a:r>
          </a:p>
        </p:txBody>
      </p:sp>
      <p:sp>
        <p:nvSpPr>
          <p:cNvPr id="66" name="Rectangle à coins arrondis 65"/>
          <p:cNvSpPr/>
          <p:nvPr/>
        </p:nvSpPr>
        <p:spPr>
          <a:xfrm>
            <a:off x="86145" y="863495"/>
            <a:ext cx="4245028" cy="14909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134971" y="877135"/>
            <a:ext cx="419620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1"/>
                </a:solidFill>
              </a:rPr>
              <a:t>Ab-</a:t>
            </a:r>
            <a:r>
              <a:rPr lang="fr-FR" b="1" i="1" dirty="0" err="1" smtClean="0">
                <a:solidFill>
                  <a:schemeClr val="bg1"/>
                </a:solidFill>
              </a:rPr>
              <a:t>initio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many</a:t>
            </a:r>
            <a:r>
              <a:rPr lang="fr-FR" b="1" dirty="0" smtClean="0">
                <a:solidFill>
                  <a:schemeClr val="bg1"/>
                </a:solidFill>
              </a:rPr>
              <a:t>-body </a:t>
            </a:r>
            <a:r>
              <a:rPr lang="fr-FR" b="1" dirty="0" err="1" smtClean="0">
                <a:solidFill>
                  <a:schemeClr val="bg1"/>
                </a:solidFill>
              </a:rPr>
              <a:t>theories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Effective structure-less nucleons</a:t>
            </a:r>
          </a:p>
          <a:p>
            <a:pPr marL="285750" lvl="0" indent="-285750">
              <a:buFont typeface="Wingdings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2N + 3N + … inter-nucleon interactions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Solve A-body Schrödinger equation</a:t>
            </a:r>
          </a:p>
          <a:p>
            <a:pPr marL="285750" lvl="0" indent="-285750">
              <a:buFont typeface="Wingdings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Thorough assessment of errors needed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332052" y="5264961"/>
            <a:ext cx="2491242" cy="996749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306294" y="5301805"/>
            <a:ext cx="254978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1980-2016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FY, GFMC, NCSM, LEFT…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All </a:t>
            </a:r>
            <a:r>
              <a:rPr lang="fr-FR" b="1" dirty="0" err="1" smtClean="0">
                <a:solidFill>
                  <a:schemeClr val="bg1"/>
                </a:solidFill>
              </a:rPr>
              <a:t>nuclei</a:t>
            </a:r>
            <a:r>
              <a:rPr lang="fr-FR" b="1" dirty="0" smtClean="0">
                <a:solidFill>
                  <a:schemeClr val="bg1"/>
                </a:solidFill>
              </a:rPr>
              <a:t> A&lt;12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3" name="Flèche droite 62"/>
          <p:cNvSpPr/>
          <p:nvPr/>
        </p:nvSpPr>
        <p:spPr>
          <a:xfrm rot="16200000">
            <a:off x="38357" y="2646185"/>
            <a:ext cx="717978" cy="38561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 rot="16200000">
            <a:off x="325193" y="2623488"/>
            <a:ext cx="9320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Input</a:t>
            </a:r>
            <a:endParaRPr lang="fr-FR" sz="2400" b="1" dirty="0">
              <a:solidFill>
                <a:srgbClr val="00B050"/>
              </a:solidFill>
            </a:endParaRPr>
          </a:p>
        </p:txBody>
      </p:sp>
      <p:pic>
        <p:nvPicPr>
          <p:cNvPr id="50" name="Picture 4" descr="Tab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16123">
            <a:off x="1183811" y="1623253"/>
            <a:ext cx="8083310" cy="411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ZoneTexte 48"/>
          <p:cNvSpPr txBox="1"/>
          <p:nvPr/>
        </p:nvSpPr>
        <p:spPr>
          <a:xfrm rot="21088384">
            <a:off x="1908316" y="5720524"/>
            <a:ext cx="87465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i="1" dirty="0" smtClean="0"/>
              <a:t>neutrons</a:t>
            </a:r>
            <a:endParaRPr lang="en-GB" sz="1400" b="1" i="1" dirty="0"/>
          </a:p>
        </p:txBody>
      </p:sp>
      <p:sp>
        <p:nvSpPr>
          <p:cNvPr id="14" name="Forme libre 13"/>
          <p:cNvSpPr/>
          <p:nvPr/>
        </p:nvSpPr>
        <p:spPr>
          <a:xfrm rot="20916123">
            <a:off x="3853471" y="4347156"/>
            <a:ext cx="195072" cy="121920"/>
          </a:xfrm>
          <a:custGeom>
            <a:avLst/>
            <a:gdLst>
              <a:gd name="connsiteX0" fmla="*/ 12192 w 195072"/>
              <a:gd name="connsiteY0" fmla="*/ 97536 h 121920"/>
              <a:gd name="connsiteX1" fmla="*/ 0 w 195072"/>
              <a:gd name="connsiteY1" fmla="*/ 0 h 121920"/>
              <a:gd name="connsiteX2" fmla="*/ 182880 w 195072"/>
              <a:gd name="connsiteY2" fmla="*/ 24384 h 121920"/>
              <a:gd name="connsiteX3" fmla="*/ 195072 w 195072"/>
              <a:gd name="connsiteY3" fmla="*/ 121920 h 121920"/>
              <a:gd name="connsiteX4" fmla="*/ 12192 w 195072"/>
              <a:gd name="connsiteY4" fmla="*/ 97536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" h="121920">
                <a:moveTo>
                  <a:pt x="12192" y="97536"/>
                </a:moveTo>
                <a:lnTo>
                  <a:pt x="0" y="0"/>
                </a:lnTo>
                <a:lnTo>
                  <a:pt x="182880" y="24384"/>
                </a:lnTo>
                <a:lnTo>
                  <a:pt x="195072" y="121920"/>
                </a:lnTo>
                <a:lnTo>
                  <a:pt x="12192" y="97536"/>
                </a:lnTo>
                <a:close/>
              </a:path>
            </a:pathLst>
          </a:cu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 rot="20916123">
            <a:off x="4818087" y="4277064"/>
            <a:ext cx="195072" cy="121920"/>
          </a:xfrm>
          <a:custGeom>
            <a:avLst/>
            <a:gdLst>
              <a:gd name="connsiteX0" fmla="*/ 12192 w 195072"/>
              <a:gd name="connsiteY0" fmla="*/ 97536 h 121920"/>
              <a:gd name="connsiteX1" fmla="*/ 0 w 195072"/>
              <a:gd name="connsiteY1" fmla="*/ 0 h 121920"/>
              <a:gd name="connsiteX2" fmla="*/ 182880 w 195072"/>
              <a:gd name="connsiteY2" fmla="*/ 24384 h 121920"/>
              <a:gd name="connsiteX3" fmla="*/ 195072 w 195072"/>
              <a:gd name="connsiteY3" fmla="*/ 121920 h 121920"/>
              <a:gd name="connsiteX4" fmla="*/ 12192 w 195072"/>
              <a:gd name="connsiteY4" fmla="*/ 97536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" h="121920">
                <a:moveTo>
                  <a:pt x="12192" y="97536"/>
                </a:moveTo>
                <a:lnTo>
                  <a:pt x="0" y="0"/>
                </a:lnTo>
                <a:lnTo>
                  <a:pt x="182880" y="24384"/>
                </a:lnTo>
                <a:lnTo>
                  <a:pt x="195072" y="121920"/>
                </a:lnTo>
                <a:lnTo>
                  <a:pt x="12192" y="97536"/>
                </a:lnTo>
                <a:close/>
              </a:path>
            </a:pathLst>
          </a:cu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571227" y="4008068"/>
            <a:ext cx="5645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baseline="30000" dirty="0" smtClean="0">
                <a:solidFill>
                  <a:srgbClr val="7030A0"/>
                </a:solidFill>
              </a:rPr>
              <a:t>16</a:t>
            </a:r>
            <a:r>
              <a:rPr lang="en-US" sz="2200" b="1" dirty="0" smtClean="0">
                <a:solidFill>
                  <a:srgbClr val="7030A0"/>
                </a:solidFill>
              </a:rPr>
              <a:t>O</a:t>
            </a:r>
            <a:endParaRPr lang="fr-FR" sz="2200" b="1" dirty="0">
              <a:solidFill>
                <a:srgbClr val="7030A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733663" y="3917001"/>
            <a:ext cx="801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baseline="30000" dirty="0" smtClean="0">
                <a:solidFill>
                  <a:srgbClr val="7030A0"/>
                </a:solidFill>
              </a:rPr>
              <a:t>22,24</a:t>
            </a:r>
            <a:r>
              <a:rPr lang="en-US" sz="2200" b="1" dirty="0" smtClean="0">
                <a:solidFill>
                  <a:srgbClr val="7030A0"/>
                </a:solidFill>
              </a:rPr>
              <a:t>O</a:t>
            </a:r>
            <a:endParaRPr lang="fr-FR" sz="2200" b="1" dirty="0">
              <a:solidFill>
                <a:srgbClr val="7030A0"/>
              </a:solidFill>
            </a:endParaRPr>
          </a:p>
        </p:txBody>
      </p:sp>
      <p:sp>
        <p:nvSpPr>
          <p:cNvPr id="16" name="Forme libre 15"/>
          <p:cNvSpPr/>
          <p:nvPr/>
        </p:nvSpPr>
        <p:spPr>
          <a:xfrm rot="20916123">
            <a:off x="5099502" y="3392810"/>
            <a:ext cx="134112" cy="85344"/>
          </a:xfrm>
          <a:custGeom>
            <a:avLst/>
            <a:gdLst>
              <a:gd name="connsiteX0" fmla="*/ 12192 w 134112"/>
              <a:gd name="connsiteY0" fmla="*/ 60960 h 85344"/>
              <a:gd name="connsiteX1" fmla="*/ 0 w 134112"/>
              <a:gd name="connsiteY1" fmla="*/ 0 h 85344"/>
              <a:gd name="connsiteX2" fmla="*/ 109728 w 134112"/>
              <a:gd name="connsiteY2" fmla="*/ 12192 h 85344"/>
              <a:gd name="connsiteX3" fmla="*/ 134112 w 134112"/>
              <a:gd name="connsiteY3" fmla="*/ 85344 h 85344"/>
              <a:gd name="connsiteX4" fmla="*/ 12192 w 134112"/>
              <a:gd name="connsiteY4" fmla="*/ 60960 h 8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12" h="85344">
                <a:moveTo>
                  <a:pt x="12192" y="60960"/>
                </a:moveTo>
                <a:lnTo>
                  <a:pt x="0" y="0"/>
                </a:lnTo>
                <a:lnTo>
                  <a:pt x="109728" y="12192"/>
                </a:lnTo>
                <a:lnTo>
                  <a:pt x="134112" y="85344"/>
                </a:lnTo>
                <a:lnTo>
                  <a:pt x="12192" y="60960"/>
                </a:lnTo>
                <a:close/>
              </a:path>
            </a:pathLst>
          </a:cu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 rot="20916123">
            <a:off x="5942325" y="3378365"/>
            <a:ext cx="134112" cy="85344"/>
          </a:xfrm>
          <a:custGeom>
            <a:avLst/>
            <a:gdLst>
              <a:gd name="connsiteX0" fmla="*/ 12192 w 134112"/>
              <a:gd name="connsiteY0" fmla="*/ 60960 h 85344"/>
              <a:gd name="connsiteX1" fmla="*/ 0 w 134112"/>
              <a:gd name="connsiteY1" fmla="*/ 0 h 85344"/>
              <a:gd name="connsiteX2" fmla="*/ 109728 w 134112"/>
              <a:gd name="connsiteY2" fmla="*/ 12192 h 85344"/>
              <a:gd name="connsiteX3" fmla="*/ 134112 w 134112"/>
              <a:gd name="connsiteY3" fmla="*/ 85344 h 85344"/>
              <a:gd name="connsiteX4" fmla="*/ 12192 w 134112"/>
              <a:gd name="connsiteY4" fmla="*/ 60960 h 8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12" h="85344">
                <a:moveTo>
                  <a:pt x="12192" y="60960"/>
                </a:moveTo>
                <a:lnTo>
                  <a:pt x="0" y="0"/>
                </a:lnTo>
                <a:lnTo>
                  <a:pt x="109728" y="12192"/>
                </a:lnTo>
                <a:lnTo>
                  <a:pt x="134112" y="85344"/>
                </a:lnTo>
                <a:lnTo>
                  <a:pt x="12192" y="60960"/>
                </a:lnTo>
                <a:close/>
              </a:path>
            </a:pathLst>
          </a:cu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4927568" y="3008883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>
                <a:solidFill>
                  <a:srgbClr val="7030A0"/>
                </a:solidFill>
              </a:rPr>
              <a:t>40</a:t>
            </a:r>
            <a:r>
              <a:rPr lang="en-US" b="1" dirty="0" smtClean="0">
                <a:solidFill>
                  <a:srgbClr val="7030A0"/>
                </a:solidFill>
              </a:rPr>
              <a:t>Ca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979660" y="3145028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>
                <a:solidFill>
                  <a:srgbClr val="7030A0"/>
                </a:solidFill>
              </a:rPr>
              <a:t>48</a:t>
            </a:r>
            <a:r>
              <a:rPr lang="en-US" b="1" dirty="0" smtClean="0">
                <a:solidFill>
                  <a:srgbClr val="7030A0"/>
                </a:solidFill>
              </a:rPr>
              <a:t>Ca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33" name="Forme libre 32"/>
          <p:cNvSpPr/>
          <p:nvPr/>
        </p:nvSpPr>
        <p:spPr>
          <a:xfrm rot="20916123">
            <a:off x="5765645" y="2995512"/>
            <a:ext cx="134112" cy="85344"/>
          </a:xfrm>
          <a:custGeom>
            <a:avLst/>
            <a:gdLst>
              <a:gd name="connsiteX0" fmla="*/ 12192 w 134112"/>
              <a:gd name="connsiteY0" fmla="*/ 60960 h 85344"/>
              <a:gd name="connsiteX1" fmla="*/ 0 w 134112"/>
              <a:gd name="connsiteY1" fmla="*/ 0 h 85344"/>
              <a:gd name="connsiteX2" fmla="*/ 109728 w 134112"/>
              <a:gd name="connsiteY2" fmla="*/ 12192 h 85344"/>
              <a:gd name="connsiteX3" fmla="*/ 134112 w 134112"/>
              <a:gd name="connsiteY3" fmla="*/ 85344 h 85344"/>
              <a:gd name="connsiteX4" fmla="*/ 12192 w 134112"/>
              <a:gd name="connsiteY4" fmla="*/ 60960 h 8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12" h="85344">
                <a:moveTo>
                  <a:pt x="12192" y="60960"/>
                </a:moveTo>
                <a:lnTo>
                  <a:pt x="0" y="0"/>
                </a:lnTo>
                <a:lnTo>
                  <a:pt x="109728" y="12192"/>
                </a:lnTo>
                <a:lnTo>
                  <a:pt x="134112" y="85344"/>
                </a:lnTo>
                <a:lnTo>
                  <a:pt x="12192" y="60960"/>
                </a:lnTo>
                <a:close/>
              </a:path>
            </a:pathLst>
          </a:cu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5653297" y="268755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>
                <a:solidFill>
                  <a:srgbClr val="7030A0"/>
                </a:solidFill>
              </a:rPr>
              <a:t>56</a:t>
            </a:r>
            <a:r>
              <a:rPr lang="en-US" b="1" dirty="0" smtClean="0">
                <a:solidFill>
                  <a:srgbClr val="7030A0"/>
                </a:solidFill>
              </a:rPr>
              <a:t>Ni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8" name="Forme libre 7"/>
          <p:cNvSpPr/>
          <p:nvPr/>
        </p:nvSpPr>
        <p:spPr>
          <a:xfrm rot="20916123">
            <a:off x="2229659" y="4460711"/>
            <a:ext cx="3267456" cy="999744"/>
          </a:xfrm>
          <a:custGeom>
            <a:avLst/>
            <a:gdLst>
              <a:gd name="connsiteX0" fmla="*/ 0 w 3267456"/>
              <a:gd name="connsiteY0" fmla="*/ 792480 h 999744"/>
              <a:gd name="connsiteX1" fmla="*/ 85344 w 3267456"/>
              <a:gd name="connsiteY1" fmla="*/ 341376 h 999744"/>
              <a:gd name="connsiteX2" fmla="*/ 329184 w 3267456"/>
              <a:gd name="connsiteY2" fmla="*/ 365760 h 999744"/>
              <a:gd name="connsiteX3" fmla="*/ 341376 w 3267456"/>
              <a:gd name="connsiteY3" fmla="*/ 85344 h 999744"/>
              <a:gd name="connsiteX4" fmla="*/ 597408 w 3267456"/>
              <a:gd name="connsiteY4" fmla="*/ 109728 h 999744"/>
              <a:gd name="connsiteX5" fmla="*/ 597408 w 3267456"/>
              <a:gd name="connsiteY5" fmla="*/ 0 h 999744"/>
              <a:gd name="connsiteX6" fmla="*/ 3218688 w 3267456"/>
              <a:gd name="connsiteY6" fmla="*/ 316992 h 999744"/>
              <a:gd name="connsiteX7" fmla="*/ 3267456 w 3267456"/>
              <a:gd name="connsiteY7" fmla="*/ 426720 h 999744"/>
              <a:gd name="connsiteX8" fmla="*/ 2633472 w 3267456"/>
              <a:gd name="connsiteY8" fmla="*/ 597408 h 999744"/>
              <a:gd name="connsiteX9" fmla="*/ 1999488 w 3267456"/>
              <a:gd name="connsiteY9" fmla="*/ 560832 h 999744"/>
              <a:gd name="connsiteX10" fmla="*/ 1999488 w 3267456"/>
              <a:gd name="connsiteY10" fmla="*/ 658368 h 999744"/>
              <a:gd name="connsiteX11" fmla="*/ 1804416 w 3267456"/>
              <a:gd name="connsiteY11" fmla="*/ 646176 h 999744"/>
              <a:gd name="connsiteX12" fmla="*/ 1609344 w 3267456"/>
              <a:gd name="connsiteY12" fmla="*/ 768096 h 999744"/>
              <a:gd name="connsiteX13" fmla="*/ 780288 w 3267456"/>
              <a:gd name="connsiteY13" fmla="*/ 719328 h 999744"/>
              <a:gd name="connsiteX14" fmla="*/ 743712 w 3267456"/>
              <a:gd name="connsiteY14" fmla="*/ 877824 h 999744"/>
              <a:gd name="connsiteX15" fmla="*/ 451104 w 3267456"/>
              <a:gd name="connsiteY15" fmla="*/ 877824 h 999744"/>
              <a:gd name="connsiteX16" fmla="*/ 438912 w 3267456"/>
              <a:gd name="connsiteY16" fmla="*/ 999744 h 999744"/>
              <a:gd name="connsiteX17" fmla="*/ 231648 w 3267456"/>
              <a:gd name="connsiteY17" fmla="*/ 975360 h 999744"/>
              <a:gd name="connsiteX18" fmla="*/ 231648 w 3267456"/>
              <a:gd name="connsiteY18" fmla="*/ 804672 h 999744"/>
              <a:gd name="connsiteX19" fmla="*/ 0 w 3267456"/>
              <a:gd name="connsiteY19" fmla="*/ 792480 h 9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67456" h="999744">
                <a:moveTo>
                  <a:pt x="0" y="792480"/>
                </a:moveTo>
                <a:lnTo>
                  <a:pt x="85344" y="341376"/>
                </a:lnTo>
                <a:lnTo>
                  <a:pt x="329184" y="365760"/>
                </a:lnTo>
                <a:lnTo>
                  <a:pt x="341376" y="85344"/>
                </a:lnTo>
                <a:lnTo>
                  <a:pt x="597408" y="109728"/>
                </a:lnTo>
                <a:lnTo>
                  <a:pt x="597408" y="0"/>
                </a:lnTo>
                <a:lnTo>
                  <a:pt x="3218688" y="316992"/>
                </a:lnTo>
                <a:lnTo>
                  <a:pt x="3267456" y="426720"/>
                </a:lnTo>
                <a:lnTo>
                  <a:pt x="2633472" y="597408"/>
                </a:lnTo>
                <a:lnTo>
                  <a:pt x="1999488" y="560832"/>
                </a:lnTo>
                <a:lnTo>
                  <a:pt x="1999488" y="658368"/>
                </a:lnTo>
                <a:lnTo>
                  <a:pt x="1804416" y="646176"/>
                </a:lnTo>
                <a:lnTo>
                  <a:pt x="1609344" y="768096"/>
                </a:lnTo>
                <a:lnTo>
                  <a:pt x="780288" y="719328"/>
                </a:lnTo>
                <a:lnTo>
                  <a:pt x="743712" y="877824"/>
                </a:lnTo>
                <a:lnTo>
                  <a:pt x="451104" y="877824"/>
                </a:lnTo>
                <a:lnTo>
                  <a:pt x="438912" y="999744"/>
                </a:lnTo>
                <a:lnTo>
                  <a:pt x="231648" y="975360"/>
                </a:lnTo>
                <a:lnTo>
                  <a:pt x="231648" y="804672"/>
                </a:lnTo>
                <a:lnTo>
                  <a:pt x="0" y="792480"/>
                </a:lnTo>
                <a:close/>
              </a:path>
            </a:pathLst>
          </a:custGeom>
          <a:solidFill>
            <a:srgbClr val="FF6600"/>
          </a:solidFill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 rot="20916123">
            <a:off x="5123306" y="4246626"/>
            <a:ext cx="195072" cy="121920"/>
          </a:xfrm>
          <a:custGeom>
            <a:avLst/>
            <a:gdLst>
              <a:gd name="connsiteX0" fmla="*/ 12192 w 195072"/>
              <a:gd name="connsiteY0" fmla="*/ 97536 h 121920"/>
              <a:gd name="connsiteX1" fmla="*/ 0 w 195072"/>
              <a:gd name="connsiteY1" fmla="*/ 0 h 121920"/>
              <a:gd name="connsiteX2" fmla="*/ 182880 w 195072"/>
              <a:gd name="connsiteY2" fmla="*/ 24384 h 121920"/>
              <a:gd name="connsiteX3" fmla="*/ 195072 w 195072"/>
              <a:gd name="connsiteY3" fmla="*/ 121920 h 121920"/>
              <a:gd name="connsiteX4" fmla="*/ 12192 w 195072"/>
              <a:gd name="connsiteY4" fmla="*/ 97536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" h="121920">
                <a:moveTo>
                  <a:pt x="12192" y="97536"/>
                </a:moveTo>
                <a:lnTo>
                  <a:pt x="0" y="0"/>
                </a:lnTo>
                <a:lnTo>
                  <a:pt x="182880" y="24384"/>
                </a:lnTo>
                <a:lnTo>
                  <a:pt x="195072" y="121920"/>
                </a:lnTo>
                <a:lnTo>
                  <a:pt x="12192" y="97536"/>
                </a:lnTo>
                <a:close/>
              </a:path>
            </a:pathLst>
          </a:cu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lèche droite 68"/>
          <p:cNvSpPr/>
          <p:nvPr/>
        </p:nvSpPr>
        <p:spPr>
          <a:xfrm rot="5400000">
            <a:off x="974056" y="2696101"/>
            <a:ext cx="717978" cy="38561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 rot="16200000">
            <a:off x="1424299" y="2476369"/>
            <a:ext cx="9320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</a:t>
            </a:r>
            <a:endParaRPr lang="fr-FR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 rot="16566320">
            <a:off x="1076056" y="5353194"/>
            <a:ext cx="8265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i="1" dirty="0" smtClean="0"/>
              <a:t>protons</a:t>
            </a:r>
            <a:endParaRPr lang="en-GB" sz="1400" b="1" i="1" dirty="0"/>
          </a:p>
        </p:txBody>
      </p:sp>
      <p:sp>
        <p:nvSpPr>
          <p:cNvPr id="35" name="Ellipse 34"/>
          <p:cNvSpPr/>
          <p:nvPr/>
        </p:nvSpPr>
        <p:spPr>
          <a:xfrm>
            <a:off x="6115084" y="3499569"/>
            <a:ext cx="2962656" cy="112776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6094352" y="3501534"/>
            <a:ext cx="299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2003-2016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CC, </a:t>
            </a:r>
            <a:r>
              <a:rPr lang="fr-FR" b="1" i="1" dirty="0" smtClean="0">
                <a:solidFill>
                  <a:schemeClr val="bg1"/>
                </a:solidFill>
              </a:rPr>
              <a:t>Dy</a:t>
            </a:r>
            <a:r>
              <a:rPr lang="fr-FR" b="1" dirty="0" smtClean="0">
                <a:solidFill>
                  <a:schemeClr val="bg1"/>
                </a:solidFill>
              </a:rPr>
              <a:t>-SCGF, IMSRG</a:t>
            </a:r>
          </a:p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Doubly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closed-shell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nuclei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A&lt;132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1" name="Rectangle à coins arrondis 70"/>
          <p:cNvSpPr/>
          <p:nvPr/>
        </p:nvSpPr>
        <p:spPr>
          <a:xfrm>
            <a:off x="6050689" y="5260936"/>
            <a:ext cx="3028916" cy="107124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/>
          <p:cNvSpPr txBox="1"/>
          <p:nvPr/>
        </p:nvSpPr>
        <p:spPr>
          <a:xfrm>
            <a:off x="6042918" y="5254966"/>
            <a:ext cx="310108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Based on expansion scheme</a:t>
            </a:r>
            <a:endParaRPr lang="en-US" sz="1600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/>
              <a:buChar char="Ø"/>
            </a:pPr>
            <a:r>
              <a:rPr lang="en-US" sz="1600" b="1" dirty="0" smtClean="0">
                <a:solidFill>
                  <a:schemeClr val="bg1"/>
                </a:solidFill>
              </a:rPr>
              <a:t>Polynomial scaling</a:t>
            </a:r>
          </a:p>
          <a:p>
            <a:pPr marL="285750" lvl="0" indent="-285750">
              <a:buFont typeface="Wingdings"/>
              <a:buChar char="Ø"/>
            </a:pPr>
            <a:r>
              <a:rPr lang="en-US" sz="1600" b="1" dirty="0">
                <a:solidFill>
                  <a:schemeClr val="bg1"/>
                </a:solidFill>
              </a:rPr>
              <a:t>T</a:t>
            </a:r>
            <a:r>
              <a:rPr lang="en-US" sz="1600" b="1" dirty="0" smtClean="0">
                <a:solidFill>
                  <a:schemeClr val="bg1"/>
                </a:solidFill>
              </a:rPr>
              <a:t>runcation error</a:t>
            </a:r>
            <a:endParaRPr lang="en-US" sz="1600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/>
              <a:buChar char="Ø"/>
            </a:pPr>
            <a:r>
              <a:rPr lang="en-US" sz="1600" b="1" dirty="0" smtClean="0">
                <a:solidFill>
                  <a:schemeClr val="bg1"/>
                </a:solidFill>
              </a:rPr>
              <a:t>Cross-benchmarks needed</a:t>
            </a:r>
          </a:p>
        </p:txBody>
      </p:sp>
      <p:sp>
        <p:nvSpPr>
          <p:cNvPr id="76" name="Flèche droite 75"/>
          <p:cNvSpPr/>
          <p:nvPr/>
        </p:nvSpPr>
        <p:spPr>
          <a:xfrm rot="5400000">
            <a:off x="7402117" y="4767451"/>
            <a:ext cx="388585" cy="38562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61122" y="3383972"/>
            <a:ext cx="267357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Inter-</a:t>
            </a:r>
            <a:r>
              <a:rPr lang="fr-FR" b="1" dirty="0" err="1">
                <a:solidFill>
                  <a:schemeClr val="bg1"/>
                </a:solidFill>
              </a:rPr>
              <a:t>nucleon</a:t>
            </a:r>
            <a:r>
              <a:rPr lang="fr-FR" b="1" dirty="0">
                <a:solidFill>
                  <a:schemeClr val="bg1"/>
                </a:solidFill>
              </a:rPr>
              <a:t> interactions</a:t>
            </a:r>
          </a:p>
          <a:p>
            <a:pPr marL="285750" lvl="0" indent="-285750">
              <a:buFont typeface="Wingdings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c-</a:t>
            </a:r>
            <a:r>
              <a:rPr lang="en-US" b="1" dirty="0" smtClean="0">
                <a:solidFill>
                  <a:schemeClr val="bg1"/>
                </a:solidFill>
              </a:rPr>
              <a:t>EFT based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Soften </a:t>
            </a:r>
            <a:r>
              <a:rPr lang="en-US" b="1" dirty="0">
                <a:solidFill>
                  <a:schemeClr val="bg1"/>
                </a:solidFill>
              </a:rPr>
              <a:t>through RG 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094352" y="207147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>
                <a:solidFill>
                  <a:srgbClr val="7030A0"/>
                </a:solidFill>
              </a:rPr>
              <a:t>100</a:t>
            </a:r>
            <a:r>
              <a:rPr lang="en-US" b="1" dirty="0" smtClean="0">
                <a:solidFill>
                  <a:srgbClr val="7030A0"/>
                </a:solidFill>
              </a:rPr>
              <a:t>Sn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43" name="Forme libre 42"/>
          <p:cNvSpPr/>
          <p:nvPr/>
        </p:nvSpPr>
        <p:spPr>
          <a:xfrm rot="21346801">
            <a:off x="6322206" y="2441681"/>
            <a:ext cx="115812" cy="107087"/>
          </a:xfrm>
          <a:custGeom>
            <a:avLst/>
            <a:gdLst>
              <a:gd name="connsiteX0" fmla="*/ 12192 w 195072"/>
              <a:gd name="connsiteY0" fmla="*/ 97536 h 121920"/>
              <a:gd name="connsiteX1" fmla="*/ 0 w 195072"/>
              <a:gd name="connsiteY1" fmla="*/ 0 h 121920"/>
              <a:gd name="connsiteX2" fmla="*/ 182880 w 195072"/>
              <a:gd name="connsiteY2" fmla="*/ 24384 h 121920"/>
              <a:gd name="connsiteX3" fmla="*/ 195072 w 195072"/>
              <a:gd name="connsiteY3" fmla="*/ 121920 h 121920"/>
              <a:gd name="connsiteX4" fmla="*/ 12192 w 195072"/>
              <a:gd name="connsiteY4" fmla="*/ 97536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" h="121920">
                <a:moveTo>
                  <a:pt x="12192" y="97536"/>
                </a:moveTo>
                <a:lnTo>
                  <a:pt x="0" y="0"/>
                </a:lnTo>
                <a:lnTo>
                  <a:pt x="182880" y="24384"/>
                </a:lnTo>
                <a:lnTo>
                  <a:pt x="195072" y="121920"/>
                </a:lnTo>
                <a:lnTo>
                  <a:pt x="12192" y="97536"/>
                </a:lnTo>
                <a:close/>
              </a:path>
            </a:pathLst>
          </a:cu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 43"/>
          <p:cNvSpPr/>
          <p:nvPr/>
        </p:nvSpPr>
        <p:spPr>
          <a:xfrm rot="21346801">
            <a:off x="8066767" y="2464565"/>
            <a:ext cx="103563" cy="87596"/>
          </a:xfrm>
          <a:custGeom>
            <a:avLst/>
            <a:gdLst>
              <a:gd name="connsiteX0" fmla="*/ 12192 w 195072"/>
              <a:gd name="connsiteY0" fmla="*/ 97536 h 121920"/>
              <a:gd name="connsiteX1" fmla="*/ 0 w 195072"/>
              <a:gd name="connsiteY1" fmla="*/ 0 h 121920"/>
              <a:gd name="connsiteX2" fmla="*/ 182880 w 195072"/>
              <a:gd name="connsiteY2" fmla="*/ 24384 h 121920"/>
              <a:gd name="connsiteX3" fmla="*/ 195072 w 195072"/>
              <a:gd name="connsiteY3" fmla="*/ 121920 h 121920"/>
              <a:gd name="connsiteX4" fmla="*/ 12192 w 195072"/>
              <a:gd name="connsiteY4" fmla="*/ 97536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" h="121920">
                <a:moveTo>
                  <a:pt x="12192" y="97536"/>
                </a:moveTo>
                <a:lnTo>
                  <a:pt x="0" y="0"/>
                </a:lnTo>
                <a:lnTo>
                  <a:pt x="182880" y="24384"/>
                </a:lnTo>
                <a:lnTo>
                  <a:pt x="195072" y="121920"/>
                </a:lnTo>
                <a:lnTo>
                  <a:pt x="12192" y="97536"/>
                </a:lnTo>
                <a:close/>
              </a:path>
            </a:pathLst>
          </a:cu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8063684" y="22305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>
                <a:solidFill>
                  <a:srgbClr val="7030A0"/>
                </a:solidFill>
              </a:rPr>
              <a:t>132</a:t>
            </a:r>
            <a:r>
              <a:rPr lang="en-US" b="1" dirty="0" smtClean="0">
                <a:solidFill>
                  <a:srgbClr val="7030A0"/>
                </a:solidFill>
              </a:rPr>
              <a:t>Sn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70" y="1083389"/>
            <a:ext cx="2208250" cy="5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6251654" y="1741621"/>
            <a:ext cx="23381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Many-body observables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511541" y="658294"/>
            <a:ext cx="195114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rgbClr val="00B050"/>
                </a:solidFill>
              </a:rPr>
              <a:t>Nuclear Hamiltonian</a:t>
            </a:r>
          </a:p>
        </p:txBody>
      </p:sp>
      <p:sp>
        <p:nvSpPr>
          <p:cNvPr id="51" name="Flèche vers le bas 50"/>
          <p:cNvSpPr/>
          <p:nvPr/>
        </p:nvSpPr>
        <p:spPr>
          <a:xfrm>
            <a:off x="5225466" y="955283"/>
            <a:ext cx="261645" cy="19464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 vers le bas 51"/>
          <p:cNvSpPr/>
          <p:nvPr/>
        </p:nvSpPr>
        <p:spPr>
          <a:xfrm>
            <a:off x="6372526" y="1589216"/>
            <a:ext cx="261645" cy="19464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47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4" grpId="0" animBg="1"/>
      <p:bldP spid="24" grpId="0" animBg="1"/>
      <p:bldP spid="15" grpId="0"/>
      <p:bldP spid="26" grpId="0"/>
      <p:bldP spid="16" grpId="0" animBg="1"/>
      <p:bldP spid="29" grpId="0" animBg="1"/>
      <p:bldP spid="30" grpId="0"/>
      <p:bldP spid="31" grpId="0"/>
      <p:bldP spid="33" grpId="0" animBg="1"/>
      <p:bldP spid="34" grpId="0"/>
      <p:bldP spid="8" grpId="0" animBg="1"/>
      <p:bldP spid="23" grpId="0" animBg="1"/>
      <p:bldP spid="35" grpId="0" animBg="1"/>
      <p:bldP spid="36" grpId="0"/>
      <p:bldP spid="71" grpId="0" animBg="1"/>
      <p:bldP spid="75" grpId="0"/>
      <p:bldP spid="76" grpId="0" animBg="1"/>
      <p:bldP spid="41" grpId="0"/>
      <p:bldP spid="43" grpId="0" animBg="1"/>
      <p:bldP spid="44" grpId="0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à coins arrondis 61"/>
          <p:cNvSpPr/>
          <p:nvPr/>
        </p:nvSpPr>
        <p:spPr>
          <a:xfrm>
            <a:off x="255650" y="3308057"/>
            <a:ext cx="1283084" cy="334104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1001" y="27612"/>
            <a:ext cx="796102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Landmark result of </a:t>
            </a:r>
            <a:r>
              <a:rPr lang="en-US" sz="3600" i="1" dirty="0" smtClean="0">
                <a:solidFill>
                  <a:srgbClr val="000090"/>
                </a:solidFill>
              </a:rPr>
              <a:t>ab-initio </a:t>
            </a:r>
            <a:r>
              <a:rPr lang="en-US" sz="3600" dirty="0" smtClean="0">
                <a:solidFill>
                  <a:srgbClr val="000090"/>
                </a:solidFill>
              </a:rPr>
              <a:t>methods</a:t>
            </a:r>
            <a:endParaRPr lang="fr-FR" sz="3600" dirty="0">
              <a:solidFill>
                <a:srgbClr val="000090"/>
              </a:solidFill>
            </a:endParaRPr>
          </a:p>
        </p:txBody>
      </p:sp>
      <p:sp>
        <p:nvSpPr>
          <p:cNvPr id="66" name="Rectangle à coins arrondis 65"/>
          <p:cNvSpPr/>
          <p:nvPr/>
        </p:nvSpPr>
        <p:spPr>
          <a:xfrm>
            <a:off x="240693" y="1075570"/>
            <a:ext cx="3008944" cy="12139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289521" y="1089209"/>
            <a:ext cx="313303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Binding energy of </a:t>
            </a:r>
            <a:r>
              <a:rPr lang="en-US" b="1" baseline="30000" dirty="0" smtClean="0">
                <a:solidFill>
                  <a:schemeClr val="bg1"/>
                </a:solidFill>
              </a:rPr>
              <a:t>A</a:t>
            </a:r>
            <a:r>
              <a:rPr lang="en-US" b="1" dirty="0" smtClean="0">
                <a:solidFill>
                  <a:schemeClr val="bg1"/>
                </a:solidFill>
              </a:rPr>
              <a:t>O</a:t>
            </a:r>
          </a:p>
          <a:p>
            <a:pPr marL="285750" lvl="0" indent="-285750">
              <a:buFont typeface="Wingdings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IMSRG, IT-NCSM, SCGF, CC</a:t>
            </a:r>
          </a:p>
          <a:p>
            <a:pPr marL="285750" lvl="0" indent="-285750">
              <a:buFont typeface="Wingdings"/>
              <a:buChar char="Ø"/>
            </a:pPr>
            <a:r>
              <a:rPr lang="en-US" b="1" dirty="0" err="1" smtClean="0">
                <a:solidFill>
                  <a:schemeClr val="bg1"/>
                </a:solidFill>
              </a:rPr>
              <a:t>E</a:t>
            </a:r>
            <a:r>
              <a:rPr lang="en-US" b="1" baseline="-25000" dirty="0" err="1" smtClean="0">
                <a:solidFill>
                  <a:schemeClr val="bg1"/>
                </a:solidFill>
              </a:rPr>
              <a:t>max</a:t>
            </a:r>
            <a:r>
              <a:rPr lang="en-US" b="1" baseline="-25000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= 15 HO shells </a:t>
            </a:r>
          </a:p>
          <a:p>
            <a:pPr marL="285750" lvl="0" indent="-285750">
              <a:buFont typeface="Wingdings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E</a:t>
            </a:r>
            <a:r>
              <a:rPr lang="en-US" b="1" baseline="-25000" dirty="0" smtClean="0">
                <a:solidFill>
                  <a:schemeClr val="bg1"/>
                </a:solidFill>
              </a:rPr>
              <a:t>3max </a:t>
            </a:r>
            <a:r>
              <a:rPr lang="en-US" b="1" dirty="0" smtClean="0">
                <a:solidFill>
                  <a:schemeClr val="bg1"/>
                </a:solidFill>
              </a:rPr>
              <a:t>= 14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3" name="Flèche droite 62"/>
          <p:cNvSpPr/>
          <p:nvPr/>
        </p:nvSpPr>
        <p:spPr>
          <a:xfrm rot="16200000">
            <a:off x="172794" y="2654577"/>
            <a:ext cx="603655" cy="38561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 rot="16200000">
            <a:off x="454954" y="2637649"/>
            <a:ext cx="82709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00B050"/>
                </a:solidFill>
              </a:rPr>
              <a:t>Input</a:t>
            </a:r>
            <a:endParaRPr lang="fr-FR" sz="2200" b="1" dirty="0">
              <a:solidFill>
                <a:srgbClr val="00B050"/>
              </a:solidFill>
            </a:endParaRPr>
          </a:p>
        </p:txBody>
      </p:sp>
      <p:sp>
        <p:nvSpPr>
          <p:cNvPr id="69" name="Flèche droite 68"/>
          <p:cNvSpPr/>
          <p:nvPr/>
        </p:nvSpPr>
        <p:spPr>
          <a:xfrm rot="5400000">
            <a:off x="1055988" y="2679723"/>
            <a:ext cx="579872" cy="38561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 rot="16200000">
            <a:off x="6786723" y="2338536"/>
            <a:ext cx="322242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[K</a:t>
            </a:r>
            <a:r>
              <a:rPr lang="it-IT" sz="1100" b="1" dirty="0" smtClean="0"/>
              <a:t>. Hebeler </a:t>
            </a:r>
            <a:r>
              <a:rPr lang="it-IT" sz="1100" b="1" i="1" dirty="0"/>
              <a:t>et al</a:t>
            </a:r>
            <a:r>
              <a:rPr lang="it-IT" sz="1100" b="1" dirty="0"/>
              <a:t>., </a:t>
            </a:r>
            <a:r>
              <a:rPr lang="en-US" sz="1100" b="1" dirty="0"/>
              <a:t>Ann. Rev. </a:t>
            </a:r>
            <a:r>
              <a:rPr lang="en-US" sz="1100" b="1" dirty="0" err="1"/>
              <a:t>Nucl</a:t>
            </a:r>
            <a:r>
              <a:rPr lang="en-US" sz="1100" b="1" dirty="0"/>
              <a:t>. Part. Sci., in </a:t>
            </a:r>
            <a:r>
              <a:rPr lang="en-US" sz="1100" b="1" dirty="0" smtClean="0"/>
              <a:t>press]</a:t>
            </a:r>
            <a:endParaRPr lang="en-US" sz="11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199128" y="3272828"/>
            <a:ext cx="62780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EM</a:t>
            </a:r>
            <a:endParaRPr lang="en-US" b="1" baseline="30000" dirty="0" smtClean="0">
              <a:solidFill>
                <a:schemeClr val="bg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538733" y="2557478"/>
            <a:ext cx="39333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3N interaction mandatory</a:t>
            </a:r>
          </a:p>
          <a:p>
            <a:pPr marL="285750" lvl="0" indent="-285750">
              <a:buFont typeface="Wingdings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Correct trend and drip-line location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289520" y="4417413"/>
            <a:ext cx="4341024" cy="1688395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289520" y="4365550"/>
            <a:ext cx="447942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A-body methods</a:t>
            </a:r>
          </a:p>
          <a:p>
            <a:pPr marL="285750" lvl="0" indent="-285750">
              <a:buFont typeface="Wingdings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Excellent cross-benchmarks!</a:t>
            </a:r>
          </a:p>
          <a:p>
            <a:pPr marL="285750" lvl="0" indent="-285750">
              <a:buFont typeface="Wingdings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Converging expansions to ~2%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Various systematic errors ~1-2%</a:t>
            </a:r>
          </a:p>
          <a:p>
            <a:pPr marL="742950" lvl="1" indent="-285750">
              <a:buFont typeface="Wingdings"/>
              <a:buChar char="Ø"/>
            </a:pPr>
            <a:r>
              <a:rPr lang="en-US" b="1" i="1" dirty="0" smtClean="0">
                <a:solidFill>
                  <a:schemeClr val="bg1"/>
                </a:solidFill>
              </a:rPr>
              <a:t>Omitted induced BN forces for B&gt;3</a:t>
            </a:r>
          </a:p>
          <a:p>
            <a:pPr marL="742950" lvl="1" indent="-285750">
              <a:buFont typeface="Wingdings"/>
              <a:buChar char="Ø"/>
            </a:pPr>
            <a:r>
              <a:rPr lang="en-US" b="1" i="1" dirty="0">
                <a:solidFill>
                  <a:schemeClr val="bg1"/>
                </a:solidFill>
              </a:rPr>
              <a:t>B</a:t>
            </a:r>
            <a:r>
              <a:rPr lang="en-US" b="1" i="1" dirty="0" smtClean="0">
                <a:solidFill>
                  <a:schemeClr val="bg1"/>
                </a:solidFill>
              </a:rPr>
              <a:t>asis truncations (SRG, 3NF, NO2B)</a:t>
            </a:r>
          </a:p>
        </p:txBody>
      </p:sp>
      <p:sp>
        <p:nvSpPr>
          <p:cNvPr id="5" name="Flèche droite 4"/>
          <p:cNvSpPr/>
          <p:nvPr/>
        </p:nvSpPr>
        <p:spPr>
          <a:xfrm rot="19258731">
            <a:off x="3214086" y="3844279"/>
            <a:ext cx="2409682" cy="3452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7053729" y="5538060"/>
            <a:ext cx="230587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100" b="1" dirty="0"/>
              <a:t>[S. Binder et al., PLB 736 (2014) 119]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5683340" y="4569650"/>
            <a:ext cx="2392520" cy="2198432"/>
            <a:chOff x="5844610" y="4048245"/>
            <a:chExt cx="2639222" cy="245254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4610" y="4048245"/>
              <a:ext cx="2639222" cy="245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ZoneTexte 27"/>
            <p:cNvSpPr txBox="1"/>
            <p:nvPr/>
          </p:nvSpPr>
          <p:spPr>
            <a:xfrm>
              <a:off x="7384401" y="4820503"/>
              <a:ext cx="1036242" cy="274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latin typeface="Symbol" panose="05050102010706020507" pitchFamily="18" charset="2"/>
                </a:rPr>
                <a:t>l</a:t>
              </a:r>
              <a:r>
                <a:rPr lang="en-US" sz="1000" b="1" dirty="0" smtClean="0"/>
                <a:t> = 2.25 fm</a:t>
              </a:r>
              <a:r>
                <a:rPr lang="en-US" sz="1000" b="1" baseline="30000" dirty="0" smtClean="0"/>
                <a:t>-1</a:t>
              </a:r>
              <a:r>
                <a:rPr lang="en-US" sz="1000" b="1" dirty="0" smtClean="0"/>
                <a:t> </a:t>
              </a:r>
              <a:endParaRPr lang="fr-FR" sz="1000" b="1" dirty="0" smtClean="0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48" y="688011"/>
            <a:ext cx="2799471" cy="20820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81" y="2454406"/>
            <a:ext cx="2787338" cy="207304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7162460" y="1001376"/>
            <a:ext cx="10354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2N only</a:t>
            </a:r>
            <a:endParaRPr lang="en-US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7227445" y="2799732"/>
            <a:ext cx="8474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2N+3N</a:t>
            </a:r>
            <a:endParaRPr lang="en-US" b="1" dirty="0"/>
          </a:p>
        </p:txBody>
      </p:sp>
      <p:sp>
        <p:nvSpPr>
          <p:cNvPr id="26" name="Flèche droite 25"/>
          <p:cNvSpPr/>
          <p:nvPr/>
        </p:nvSpPr>
        <p:spPr>
          <a:xfrm>
            <a:off x="3698544" y="4927083"/>
            <a:ext cx="2047164" cy="3452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35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2" grpId="0"/>
      <p:bldP spid="43" grpId="0" animBg="1"/>
      <p:bldP spid="45" grpId="0"/>
      <p:bldP spid="5" grpId="0" animBg="1"/>
      <p:bldP spid="27" grpId="0"/>
      <p:bldP spid="23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e libre 47"/>
          <p:cNvSpPr/>
          <p:nvPr/>
        </p:nvSpPr>
        <p:spPr>
          <a:xfrm rot="505708">
            <a:off x="5512035" y="2767988"/>
            <a:ext cx="473618" cy="323991"/>
          </a:xfrm>
          <a:custGeom>
            <a:avLst/>
            <a:gdLst>
              <a:gd name="connsiteX0" fmla="*/ 24384 w 402336"/>
              <a:gd name="connsiteY0" fmla="*/ 60960 h 633984"/>
              <a:gd name="connsiteX1" fmla="*/ 304800 w 402336"/>
              <a:gd name="connsiteY1" fmla="*/ 633984 h 633984"/>
              <a:gd name="connsiteX2" fmla="*/ 402336 w 402336"/>
              <a:gd name="connsiteY2" fmla="*/ 633984 h 633984"/>
              <a:gd name="connsiteX3" fmla="*/ 85344 w 402336"/>
              <a:gd name="connsiteY3" fmla="*/ 36576 h 633984"/>
              <a:gd name="connsiteX4" fmla="*/ 0 w 402336"/>
              <a:gd name="connsiteY4" fmla="*/ 0 h 633984"/>
              <a:gd name="connsiteX5" fmla="*/ 24384 w 402336"/>
              <a:gd name="connsiteY5" fmla="*/ 60960 h 63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336" h="633984">
                <a:moveTo>
                  <a:pt x="24384" y="60960"/>
                </a:moveTo>
                <a:lnTo>
                  <a:pt x="304800" y="633984"/>
                </a:lnTo>
                <a:lnTo>
                  <a:pt x="402336" y="633984"/>
                </a:lnTo>
                <a:lnTo>
                  <a:pt x="85344" y="36576"/>
                </a:lnTo>
                <a:lnTo>
                  <a:pt x="0" y="0"/>
                </a:lnTo>
                <a:lnTo>
                  <a:pt x="24384" y="60960"/>
                </a:lnTo>
                <a:close/>
              </a:path>
            </a:pathLst>
          </a:custGeom>
          <a:noFill/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-25758" y="14734"/>
            <a:ext cx="9120904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400" i="1" dirty="0">
                <a:solidFill>
                  <a:srgbClr val="000090"/>
                </a:solidFill>
              </a:rPr>
              <a:t>A</a:t>
            </a:r>
            <a:r>
              <a:rPr lang="en-US" sz="3400" i="1" dirty="0" smtClean="0">
                <a:solidFill>
                  <a:srgbClr val="000090"/>
                </a:solidFill>
              </a:rPr>
              <a:t>b-initio</a:t>
            </a:r>
            <a:r>
              <a:rPr lang="en-US" sz="3400" dirty="0" smtClean="0">
                <a:solidFill>
                  <a:srgbClr val="000090"/>
                </a:solidFill>
              </a:rPr>
              <a:t> </a:t>
            </a:r>
            <a:r>
              <a:rPr lang="en-US" sz="3400" dirty="0">
                <a:solidFill>
                  <a:srgbClr val="000090"/>
                </a:solidFill>
              </a:rPr>
              <a:t>methods for </a:t>
            </a:r>
            <a:r>
              <a:rPr lang="en-US" sz="3400" dirty="0" smtClean="0">
                <a:solidFill>
                  <a:srgbClr val="000090"/>
                </a:solidFill>
              </a:rPr>
              <a:t>open-shell </a:t>
            </a:r>
            <a:r>
              <a:rPr lang="en-US" sz="3400" dirty="0">
                <a:solidFill>
                  <a:srgbClr val="000090"/>
                </a:solidFill>
              </a:rPr>
              <a:t>nuclei</a:t>
            </a:r>
          </a:p>
        </p:txBody>
      </p:sp>
      <p:pic>
        <p:nvPicPr>
          <p:cNvPr id="50" name="Picture 4" descr="Tab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59854">
            <a:off x="243757" y="1387287"/>
            <a:ext cx="8083310" cy="411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ZoneTexte 48"/>
          <p:cNvSpPr txBox="1"/>
          <p:nvPr/>
        </p:nvSpPr>
        <p:spPr>
          <a:xfrm rot="20932115">
            <a:off x="2151518" y="5417234"/>
            <a:ext cx="87465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i="1" dirty="0" smtClean="0"/>
              <a:t>neutrons</a:t>
            </a:r>
            <a:endParaRPr lang="en-GB" sz="1400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808862" y="3715704"/>
            <a:ext cx="4866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baseline="30000" dirty="0">
                <a:solidFill>
                  <a:srgbClr val="7030A0"/>
                </a:solidFill>
              </a:rPr>
              <a:t>A</a:t>
            </a:r>
            <a:r>
              <a:rPr lang="en-US" sz="2200" b="1" dirty="0" smtClean="0">
                <a:solidFill>
                  <a:srgbClr val="7030A0"/>
                </a:solidFill>
              </a:rPr>
              <a:t>O</a:t>
            </a:r>
            <a:endParaRPr lang="fr-FR" sz="2200" b="1" dirty="0">
              <a:solidFill>
                <a:srgbClr val="7030A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213938" y="2783933"/>
            <a:ext cx="549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baseline="30000" dirty="0" err="1">
                <a:solidFill>
                  <a:srgbClr val="7030A0"/>
                </a:solidFill>
              </a:rPr>
              <a:t>A</a:t>
            </a:r>
            <a:r>
              <a:rPr lang="en-US" sz="2000" b="1" dirty="0" err="1" smtClean="0">
                <a:solidFill>
                  <a:srgbClr val="7030A0"/>
                </a:solidFill>
              </a:rPr>
              <a:t>Ca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008769" y="2415844"/>
            <a:ext cx="452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baseline="30000" dirty="0" err="1">
                <a:solidFill>
                  <a:srgbClr val="7030A0"/>
                </a:solidFill>
              </a:rPr>
              <a:t>A</a:t>
            </a:r>
            <a:r>
              <a:rPr lang="en-US" sz="1600" b="1" dirty="0" err="1" smtClean="0">
                <a:solidFill>
                  <a:srgbClr val="7030A0"/>
                </a:solidFill>
              </a:rPr>
              <a:t>Ni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 rot="20759854">
            <a:off x="2226116" y="3985429"/>
            <a:ext cx="2182368" cy="402336"/>
          </a:xfrm>
          <a:custGeom>
            <a:avLst/>
            <a:gdLst>
              <a:gd name="connsiteX0" fmla="*/ 0 w 2182368"/>
              <a:gd name="connsiteY0" fmla="*/ 0 h 402336"/>
              <a:gd name="connsiteX1" fmla="*/ 2157984 w 2182368"/>
              <a:gd name="connsiteY1" fmla="*/ 304800 h 402336"/>
              <a:gd name="connsiteX2" fmla="*/ 2182368 w 2182368"/>
              <a:gd name="connsiteY2" fmla="*/ 402336 h 402336"/>
              <a:gd name="connsiteX3" fmla="*/ 0 w 2182368"/>
              <a:gd name="connsiteY3" fmla="*/ 121920 h 402336"/>
              <a:gd name="connsiteX4" fmla="*/ 0 w 2182368"/>
              <a:gd name="connsiteY4" fmla="*/ 0 h 40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368" h="402336">
                <a:moveTo>
                  <a:pt x="0" y="0"/>
                </a:moveTo>
                <a:lnTo>
                  <a:pt x="2157984" y="304800"/>
                </a:lnTo>
                <a:lnTo>
                  <a:pt x="2182368" y="402336"/>
                </a:lnTo>
                <a:lnTo>
                  <a:pt x="0" y="12192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 w="31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 rot="20759854">
            <a:off x="3427518" y="2906059"/>
            <a:ext cx="2560320" cy="560832"/>
          </a:xfrm>
          <a:custGeom>
            <a:avLst/>
            <a:gdLst>
              <a:gd name="connsiteX0" fmla="*/ 0 w 2560320"/>
              <a:gd name="connsiteY0" fmla="*/ 0 h 560832"/>
              <a:gd name="connsiteX1" fmla="*/ 2560320 w 2560320"/>
              <a:gd name="connsiteY1" fmla="*/ 499872 h 560832"/>
              <a:gd name="connsiteX2" fmla="*/ 2535936 w 2560320"/>
              <a:gd name="connsiteY2" fmla="*/ 560832 h 560832"/>
              <a:gd name="connsiteX3" fmla="*/ 12192 w 2560320"/>
              <a:gd name="connsiteY3" fmla="*/ 73152 h 560832"/>
              <a:gd name="connsiteX4" fmla="*/ 0 w 2560320"/>
              <a:gd name="connsiteY4" fmla="*/ 0 h 56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0320" h="560832">
                <a:moveTo>
                  <a:pt x="0" y="0"/>
                </a:moveTo>
                <a:lnTo>
                  <a:pt x="2560320" y="499872"/>
                </a:lnTo>
                <a:lnTo>
                  <a:pt x="2535936" y="560832"/>
                </a:lnTo>
                <a:lnTo>
                  <a:pt x="12192" y="73152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 w="31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 rot="20759854">
            <a:off x="3819552" y="2506914"/>
            <a:ext cx="2560320" cy="573024"/>
          </a:xfrm>
          <a:custGeom>
            <a:avLst/>
            <a:gdLst>
              <a:gd name="connsiteX0" fmla="*/ 0 w 2560320"/>
              <a:gd name="connsiteY0" fmla="*/ 0 h 560832"/>
              <a:gd name="connsiteX1" fmla="*/ 2560320 w 2560320"/>
              <a:gd name="connsiteY1" fmla="*/ 499872 h 560832"/>
              <a:gd name="connsiteX2" fmla="*/ 2535936 w 2560320"/>
              <a:gd name="connsiteY2" fmla="*/ 560832 h 560832"/>
              <a:gd name="connsiteX3" fmla="*/ 12192 w 2560320"/>
              <a:gd name="connsiteY3" fmla="*/ 73152 h 560832"/>
              <a:gd name="connsiteX4" fmla="*/ 0 w 2560320"/>
              <a:gd name="connsiteY4" fmla="*/ 0 h 56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0320" h="560832">
                <a:moveTo>
                  <a:pt x="0" y="0"/>
                </a:moveTo>
                <a:lnTo>
                  <a:pt x="2560320" y="499872"/>
                </a:lnTo>
                <a:lnTo>
                  <a:pt x="2535936" y="560832"/>
                </a:lnTo>
                <a:lnTo>
                  <a:pt x="12192" y="73152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 w="31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 rot="20759854">
            <a:off x="6016017" y="2934573"/>
            <a:ext cx="999744" cy="292608"/>
          </a:xfrm>
          <a:custGeom>
            <a:avLst/>
            <a:gdLst>
              <a:gd name="connsiteX0" fmla="*/ 24384 w 999744"/>
              <a:gd name="connsiteY0" fmla="*/ 0 h 292608"/>
              <a:gd name="connsiteX1" fmla="*/ 975360 w 999744"/>
              <a:gd name="connsiteY1" fmla="*/ 195072 h 292608"/>
              <a:gd name="connsiteX2" fmla="*/ 999744 w 999744"/>
              <a:gd name="connsiteY2" fmla="*/ 292608 h 292608"/>
              <a:gd name="connsiteX3" fmla="*/ 0 w 999744"/>
              <a:gd name="connsiteY3" fmla="*/ 85344 h 292608"/>
              <a:gd name="connsiteX4" fmla="*/ 24384 w 999744"/>
              <a:gd name="connsiteY4" fmla="*/ 0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744" h="292608">
                <a:moveTo>
                  <a:pt x="24384" y="0"/>
                </a:moveTo>
                <a:lnTo>
                  <a:pt x="975360" y="195072"/>
                </a:lnTo>
                <a:lnTo>
                  <a:pt x="999744" y="292608"/>
                </a:lnTo>
                <a:lnTo>
                  <a:pt x="0" y="85344"/>
                </a:lnTo>
                <a:lnTo>
                  <a:pt x="24384" y="0"/>
                </a:lnTo>
                <a:close/>
              </a:path>
            </a:pathLst>
          </a:custGeom>
          <a:noFill/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 rot="20759854">
            <a:off x="5319176" y="1906085"/>
            <a:ext cx="2060448" cy="560832"/>
          </a:xfrm>
          <a:custGeom>
            <a:avLst/>
            <a:gdLst>
              <a:gd name="connsiteX0" fmla="*/ 48768 w 2060448"/>
              <a:gd name="connsiteY0" fmla="*/ 0 h 560832"/>
              <a:gd name="connsiteX1" fmla="*/ 2060448 w 2060448"/>
              <a:gd name="connsiteY1" fmla="*/ 524256 h 560832"/>
              <a:gd name="connsiteX2" fmla="*/ 2060448 w 2060448"/>
              <a:gd name="connsiteY2" fmla="*/ 560832 h 560832"/>
              <a:gd name="connsiteX3" fmla="*/ 0 w 2060448"/>
              <a:gd name="connsiteY3" fmla="*/ 48768 h 560832"/>
              <a:gd name="connsiteX4" fmla="*/ 48768 w 2060448"/>
              <a:gd name="connsiteY4" fmla="*/ 0 h 56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0448" h="560832">
                <a:moveTo>
                  <a:pt x="48768" y="0"/>
                </a:moveTo>
                <a:lnTo>
                  <a:pt x="2060448" y="524256"/>
                </a:lnTo>
                <a:lnTo>
                  <a:pt x="2060448" y="560832"/>
                </a:lnTo>
                <a:lnTo>
                  <a:pt x="0" y="48768"/>
                </a:lnTo>
                <a:lnTo>
                  <a:pt x="48768" y="0"/>
                </a:lnTo>
                <a:close/>
              </a:path>
            </a:pathLst>
          </a:custGeom>
          <a:solidFill>
            <a:srgbClr val="7030A0"/>
          </a:solidFill>
          <a:ln w="31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 rot="20759854">
            <a:off x="7425373" y="2040277"/>
            <a:ext cx="970781" cy="287111"/>
          </a:xfrm>
          <a:custGeom>
            <a:avLst/>
            <a:gdLst>
              <a:gd name="connsiteX0" fmla="*/ 0 w 1109472"/>
              <a:gd name="connsiteY0" fmla="*/ 0 h 377952"/>
              <a:gd name="connsiteX1" fmla="*/ 1072896 w 1109472"/>
              <a:gd name="connsiteY1" fmla="*/ 292608 h 377952"/>
              <a:gd name="connsiteX2" fmla="*/ 1109472 w 1109472"/>
              <a:gd name="connsiteY2" fmla="*/ 377952 h 377952"/>
              <a:gd name="connsiteX3" fmla="*/ 0 w 1109472"/>
              <a:gd name="connsiteY3" fmla="*/ 60960 h 377952"/>
              <a:gd name="connsiteX4" fmla="*/ 0 w 1109472"/>
              <a:gd name="connsiteY4" fmla="*/ 0 h 37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472" h="377952">
                <a:moveTo>
                  <a:pt x="0" y="0"/>
                </a:moveTo>
                <a:lnTo>
                  <a:pt x="1072896" y="292608"/>
                </a:lnTo>
                <a:lnTo>
                  <a:pt x="1109472" y="377952"/>
                </a:lnTo>
                <a:lnTo>
                  <a:pt x="0" y="6096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5867170" y="1849026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 err="1" smtClean="0">
                <a:solidFill>
                  <a:srgbClr val="7030A0"/>
                </a:solidFill>
              </a:rPr>
              <a:t>A</a:t>
            </a:r>
            <a:r>
              <a:rPr lang="en-US" sz="1400" b="1" dirty="0" err="1" smtClean="0">
                <a:solidFill>
                  <a:srgbClr val="7030A0"/>
                </a:solidFill>
              </a:rPr>
              <a:t>Sn</a:t>
            </a:r>
            <a:endParaRPr lang="fr-FR" sz="1400" b="1" dirty="0">
              <a:solidFill>
                <a:srgbClr val="7030A0"/>
              </a:solidFill>
            </a:endParaRPr>
          </a:p>
        </p:txBody>
      </p:sp>
      <p:sp>
        <p:nvSpPr>
          <p:cNvPr id="27" name="Forme libre 26"/>
          <p:cNvSpPr/>
          <p:nvPr/>
        </p:nvSpPr>
        <p:spPr>
          <a:xfrm rot="20759854">
            <a:off x="3989917" y="2704591"/>
            <a:ext cx="731520" cy="1365504"/>
          </a:xfrm>
          <a:custGeom>
            <a:avLst/>
            <a:gdLst>
              <a:gd name="connsiteX0" fmla="*/ 0 w 731520"/>
              <a:gd name="connsiteY0" fmla="*/ 0 h 1365504"/>
              <a:gd name="connsiteX1" fmla="*/ 621792 w 731520"/>
              <a:gd name="connsiteY1" fmla="*/ 1365504 h 1365504"/>
              <a:gd name="connsiteX2" fmla="*/ 731520 w 731520"/>
              <a:gd name="connsiteY2" fmla="*/ 1365504 h 1365504"/>
              <a:gd name="connsiteX3" fmla="*/ 158496 w 731520"/>
              <a:gd name="connsiteY3" fmla="*/ 48768 h 1365504"/>
              <a:gd name="connsiteX4" fmla="*/ 0 w 731520"/>
              <a:gd name="connsiteY4" fmla="*/ 0 h 136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1365504">
                <a:moveTo>
                  <a:pt x="0" y="0"/>
                </a:moveTo>
                <a:lnTo>
                  <a:pt x="621792" y="1365504"/>
                </a:lnTo>
                <a:lnTo>
                  <a:pt x="731520" y="1365504"/>
                </a:lnTo>
                <a:lnTo>
                  <a:pt x="158496" y="48768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 w="31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 rot="20759854">
            <a:off x="4605898" y="2469166"/>
            <a:ext cx="877824" cy="1316736"/>
          </a:xfrm>
          <a:custGeom>
            <a:avLst/>
            <a:gdLst>
              <a:gd name="connsiteX0" fmla="*/ 780288 w 877824"/>
              <a:gd name="connsiteY0" fmla="*/ 1316736 h 1316736"/>
              <a:gd name="connsiteX1" fmla="*/ 0 w 877824"/>
              <a:gd name="connsiteY1" fmla="*/ 0 h 1316736"/>
              <a:gd name="connsiteX2" fmla="*/ 73152 w 877824"/>
              <a:gd name="connsiteY2" fmla="*/ 12192 h 1316736"/>
              <a:gd name="connsiteX3" fmla="*/ 877824 w 877824"/>
              <a:gd name="connsiteY3" fmla="*/ 1316736 h 1316736"/>
              <a:gd name="connsiteX4" fmla="*/ 780288 w 877824"/>
              <a:gd name="connsiteY4" fmla="*/ 1316736 h 131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824" h="1316736">
                <a:moveTo>
                  <a:pt x="780288" y="1316736"/>
                </a:moveTo>
                <a:lnTo>
                  <a:pt x="0" y="0"/>
                </a:lnTo>
                <a:lnTo>
                  <a:pt x="73152" y="12192"/>
                </a:lnTo>
                <a:lnTo>
                  <a:pt x="877824" y="1316736"/>
                </a:lnTo>
                <a:lnTo>
                  <a:pt x="780288" y="1316736"/>
                </a:lnTo>
                <a:close/>
              </a:path>
            </a:pathLst>
          </a:custGeom>
          <a:solidFill>
            <a:srgbClr val="7030A0"/>
          </a:solidFill>
          <a:ln w="31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 39"/>
          <p:cNvSpPr/>
          <p:nvPr/>
        </p:nvSpPr>
        <p:spPr>
          <a:xfrm rot="20759854">
            <a:off x="2764889" y="3821224"/>
            <a:ext cx="256032" cy="963168"/>
          </a:xfrm>
          <a:custGeom>
            <a:avLst/>
            <a:gdLst>
              <a:gd name="connsiteX0" fmla="*/ 0 w 256032"/>
              <a:gd name="connsiteY0" fmla="*/ 0 h 963168"/>
              <a:gd name="connsiteX1" fmla="*/ 60960 w 256032"/>
              <a:gd name="connsiteY1" fmla="*/ 950976 h 963168"/>
              <a:gd name="connsiteX2" fmla="*/ 256032 w 256032"/>
              <a:gd name="connsiteY2" fmla="*/ 963168 h 963168"/>
              <a:gd name="connsiteX3" fmla="*/ 146304 w 256032"/>
              <a:gd name="connsiteY3" fmla="*/ 12192 h 963168"/>
              <a:gd name="connsiteX4" fmla="*/ 0 w 256032"/>
              <a:gd name="connsiteY4" fmla="*/ 0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032" h="963168">
                <a:moveTo>
                  <a:pt x="0" y="0"/>
                </a:moveTo>
                <a:lnTo>
                  <a:pt x="60960" y="950976"/>
                </a:lnTo>
                <a:lnTo>
                  <a:pt x="256032" y="963168"/>
                </a:lnTo>
                <a:lnTo>
                  <a:pt x="146304" y="12192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 45"/>
          <p:cNvSpPr/>
          <p:nvPr/>
        </p:nvSpPr>
        <p:spPr>
          <a:xfrm rot="20759854">
            <a:off x="5394864" y="2071310"/>
            <a:ext cx="707961" cy="1003510"/>
          </a:xfrm>
          <a:custGeom>
            <a:avLst/>
            <a:gdLst>
              <a:gd name="connsiteX0" fmla="*/ 780288 w 877824"/>
              <a:gd name="connsiteY0" fmla="*/ 1316736 h 1316736"/>
              <a:gd name="connsiteX1" fmla="*/ 0 w 877824"/>
              <a:gd name="connsiteY1" fmla="*/ 0 h 1316736"/>
              <a:gd name="connsiteX2" fmla="*/ 73152 w 877824"/>
              <a:gd name="connsiteY2" fmla="*/ 12192 h 1316736"/>
              <a:gd name="connsiteX3" fmla="*/ 877824 w 877824"/>
              <a:gd name="connsiteY3" fmla="*/ 1316736 h 1316736"/>
              <a:gd name="connsiteX4" fmla="*/ 780288 w 877824"/>
              <a:gd name="connsiteY4" fmla="*/ 1316736 h 131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824" h="1316736">
                <a:moveTo>
                  <a:pt x="780288" y="1316736"/>
                </a:moveTo>
                <a:lnTo>
                  <a:pt x="0" y="0"/>
                </a:lnTo>
                <a:lnTo>
                  <a:pt x="73152" y="12192"/>
                </a:lnTo>
                <a:lnTo>
                  <a:pt x="877824" y="1316736"/>
                </a:lnTo>
                <a:lnTo>
                  <a:pt x="780288" y="1316736"/>
                </a:lnTo>
                <a:close/>
              </a:path>
            </a:pathLst>
          </a:custGeom>
          <a:solidFill>
            <a:srgbClr val="7030A0"/>
          </a:solidFill>
          <a:ln w="31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 46"/>
          <p:cNvSpPr/>
          <p:nvPr/>
        </p:nvSpPr>
        <p:spPr>
          <a:xfrm rot="20759854">
            <a:off x="6497275" y="1598778"/>
            <a:ext cx="638844" cy="761106"/>
          </a:xfrm>
          <a:custGeom>
            <a:avLst/>
            <a:gdLst>
              <a:gd name="connsiteX0" fmla="*/ 780288 w 877824"/>
              <a:gd name="connsiteY0" fmla="*/ 1316736 h 1316736"/>
              <a:gd name="connsiteX1" fmla="*/ 0 w 877824"/>
              <a:gd name="connsiteY1" fmla="*/ 0 h 1316736"/>
              <a:gd name="connsiteX2" fmla="*/ 73152 w 877824"/>
              <a:gd name="connsiteY2" fmla="*/ 12192 h 1316736"/>
              <a:gd name="connsiteX3" fmla="*/ 877824 w 877824"/>
              <a:gd name="connsiteY3" fmla="*/ 1316736 h 1316736"/>
              <a:gd name="connsiteX4" fmla="*/ 780288 w 877824"/>
              <a:gd name="connsiteY4" fmla="*/ 1316736 h 131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824" h="1316736">
                <a:moveTo>
                  <a:pt x="780288" y="1316736"/>
                </a:moveTo>
                <a:lnTo>
                  <a:pt x="0" y="0"/>
                </a:lnTo>
                <a:lnTo>
                  <a:pt x="73152" y="12192"/>
                </a:lnTo>
                <a:lnTo>
                  <a:pt x="877824" y="1316736"/>
                </a:lnTo>
                <a:lnTo>
                  <a:pt x="780288" y="1316736"/>
                </a:lnTo>
                <a:close/>
              </a:path>
            </a:pathLst>
          </a:custGeom>
          <a:solidFill>
            <a:srgbClr val="7030A0"/>
          </a:solidFill>
          <a:ln w="31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orme libre 51"/>
          <p:cNvSpPr/>
          <p:nvPr/>
        </p:nvSpPr>
        <p:spPr>
          <a:xfrm rot="20759854">
            <a:off x="6189028" y="2889696"/>
            <a:ext cx="402336" cy="633984"/>
          </a:xfrm>
          <a:custGeom>
            <a:avLst/>
            <a:gdLst>
              <a:gd name="connsiteX0" fmla="*/ 24384 w 402336"/>
              <a:gd name="connsiteY0" fmla="*/ 60960 h 633984"/>
              <a:gd name="connsiteX1" fmla="*/ 304800 w 402336"/>
              <a:gd name="connsiteY1" fmla="*/ 633984 h 633984"/>
              <a:gd name="connsiteX2" fmla="*/ 402336 w 402336"/>
              <a:gd name="connsiteY2" fmla="*/ 633984 h 633984"/>
              <a:gd name="connsiteX3" fmla="*/ 85344 w 402336"/>
              <a:gd name="connsiteY3" fmla="*/ 36576 h 633984"/>
              <a:gd name="connsiteX4" fmla="*/ 0 w 402336"/>
              <a:gd name="connsiteY4" fmla="*/ 0 h 633984"/>
              <a:gd name="connsiteX5" fmla="*/ 24384 w 402336"/>
              <a:gd name="connsiteY5" fmla="*/ 60960 h 63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336" h="633984">
                <a:moveTo>
                  <a:pt x="24384" y="60960"/>
                </a:moveTo>
                <a:lnTo>
                  <a:pt x="304800" y="633984"/>
                </a:lnTo>
                <a:lnTo>
                  <a:pt x="402336" y="633984"/>
                </a:lnTo>
                <a:lnTo>
                  <a:pt x="85344" y="36576"/>
                </a:lnTo>
                <a:lnTo>
                  <a:pt x="0" y="0"/>
                </a:lnTo>
                <a:lnTo>
                  <a:pt x="24384" y="60960"/>
                </a:lnTo>
                <a:close/>
              </a:path>
            </a:pathLst>
          </a:custGeom>
          <a:noFill/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orme libre 52"/>
          <p:cNvSpPr/>
          <p:nvPr/>
        </p:nvSpPr>
        <p:spPr>
          <a:xfrm rot="20759854">
            <a:off x="7223985" y="2216739"/>
            <a:ext cx="524256" cy="792480"/>
          </a:xfrm>
          <a:custGeom>
            <a:avLst/>
            <a:gdLst>
              <a:gd name="connsiteX0" fmla="*/ 0 w 524256"/>
              <a:gd name="connsiteY0" fmla="*/ 0 h 792480"/>
              <a:gd name="connsiteX1" fmla="*/ 426720 w 524256"/>
              <a:gd name="connsiteY1" fmla="*/ 755904 h 792480"/>
              <a:gd name="connsiteX2" fmla="*/ 524256 w 524256"/>
              <a:gd name="connsiteY2" fmla="*/ 792480 h 792480"/>
              <a:gd name="connsiteX3" fmla="*/ 60960 w 524256"/>
              <a:gd name="connsiteY3" fmla="*/ 0 h 792480"/>
              <a:gd name="connsiteX4" fmla="*/ 0 w 524256"/>
              <a:gd name="connsiteY4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56" h="792480">
                <a:moveTo>
                  <a:pt x="0" y="0"/>
                </a:moveTo>
                <a:lnTo>
                  <a:pt x="426720" y="755904"/>
                </a:lnTo>
                <a:lnTo>
                  <a:pt x="524256" y="792480"/>
                </a:lnTo>
                <a:lnTo>
                  <a:pt x="60960" y="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Forme libre 56"/>
          <p:cNvSpPr/>
          <p:nvPr/>
        </p:nvSpPr>
        <p:spPr>
          <a:xfrm rot="20759854">
            <a:off x="6419257" y="2541117"/>
            <a:ext cx="1341120" cy="341376"/>
          </a:xfrm>
          <a:custGeom>
            <a:avLst/>
            <a:gdLst>
              <a:gd name="connsiteX0" fmla="*/ 0 w 1109472"/>
              <a:gd name="connsiteY0" fmla="*/ 0 h 377952"/>
              <a:gd name="connsiteX1" fmla="*/ 1072896 w 1109472"/>
              <a:gd name="connsiteY1" fmla="*/ 292608 h 377952"/>
              <a:gd name="connsiteX2" fmla="*/ 1109472 w 1109472"/>
              <a:gd name="connsiteY2" fmla="*/ 377952 h 377952"/>
              <a:gd name="connsiteX3" fmla="*/ 0 w 1109472"/>
              <a:gd name="connsiteY3" fmla="*/ 60960 h 377952"/>
              <a:gd name="connsiteX4" fmla="*/ 0 w 1109472"/>
              <a:gd name="connsiteY4" fmla="*/ 0 h 37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472" h="377952">
                <a:moveTo>
                  <a:pt x="0" y="0"/>
                </a:moveTo>
                <a:lnTo>
                  <a:pt x="1072896" y="292608"/>
                </a:lnTo>
                <a:lnTo>
                  <a:pt x="1109472" y="377952"/>
                </a:lnTo>
                <a:lnTo>
                  <a:pt x="0" y="6096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 rot="16262582">
            <a:off x="1318942" y="4975489"/>
            <a:ext cx="8265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i="1" dirty="0" smtClean="0"/>
              <a:t>protons</a:t>
            </a:r>
            <a:endParaRPr lang="en-GB" sz="1400" b="1" i="1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183987" y="832694"/>
            <a:ext cx="6946107" cy="90448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148081" y="813845"/>
            <a:ext cx="698201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1. Required extension of many-body methods available for closed shell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2. Many 100s of nuclei can be eventually described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3. Revisit basic/investigate new questions from an </a:t>
            </a:r>
            <a:r>
              <a:rPr lang="en-US" b="1" i="1" dirty="0" smtClean="0">
                <a:solidFill>
                  <a:schemeClr val="bg1"/>
                </a:solidFill>
              </a:rPr>
              <a:t>ab initio </a:t>
            </a:r>
            <a:r>
              <a:rPr lang="en-US" b="1" dirty="0" smtClean="0">
                <a:solidFill>
                  <a:schemeClr val="bg1"/>
                </a:solidFill>
              </a:rPr>
              <a:t>perspective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71292" y="2043418"/>
            <a:ext cx="4931314" cy="159230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70348" y="2022958"/>
            <a:ext cx="493225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bg1"/>
                </a:solidFill>
              </a:rPr>
              <a:t>Nuclear structure at/far from </a:t>
            </a:r>
            <a:r>
              <a:rPr lang="en-US" sz="16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  <a:r>
              <a:rPr lang="en-US" sz="1600" b="1" dirty="0" smtClean="0">
                <a:solidFill>
                  <a:schemeClr val="bg1"/>
                </a:solidFill>
              </a:rPr>
              <a:t> stability</a:t>
            </a:r>
          </a:p>
          <a:p>
            <a:pPr marL="285750" indent="-285750">
              <a:buFont typeface="Wingdings"/>
              <a:buChar char="Ø"/>
            </a:pPr>
            <a:r>
              <a:rPr lang="en-US" sz="1600" b="1" i="1" dirty="0" smtClean="0">
                <a:solidFill>
                  <a:schemeClr val="bg1"/>
                </a:solidFill>
              </a:rPr>
              <a:t>Emergence of magic numbers and their evolution?</a:t>
            </a:r>
          </a:p>
          <a:p>
            <a:pPr marL="285750" indent="-285750">
              <a:buFont typeface="Wingdings"/>
              <a:buChar char="Ø"/>
            </a:pPr>
            <a:r>
              <a:rPr lang="en-US" sz="1600" b="1" i="1" dirty="0" smtClean="0">
                <a:solidFill>
                  <a:schemeClr val="bg1"/>
                </a:solidFill>
              </a:rPr>
              <a:t>Limits of stability on neutron-rich side beyond Z=8?</a:t>
            </a:r>
          </a:p>
          <a:p>
            <a:pPr marL="285750" indent="-285750">
              <a:buFont typeface="Wingdings"/>
              <a:buChar char="Ø"/>
            </a:pPr>
            <a:r>
              <a:rPr lang="en-US" sz="1600" b="1" i="1" dirty="0" smtClean="0">
                <a:solidFill>
                  <a:schemeClr val="bg1"/>
                </a:solidFill>
              </a:rPr>
              <a:t>Mechanisms for nuclear </a:t>
            </a:r>
            <a:r>
              <a:rPr lang="en-US" sz="1600" b="1" i="1" dirty="0" err="1" smtClean="0">
                <a:solidFill>
                  <a:schemeClr val="bg1"/>
                </a:solidFill>
              </a:rPr>
              <a:t>superfluidity</a:t>
            </a:r>
            <a:r>
              <a:rPr lang="en-US" sz="1600" b="1" i="1" dirty="0" smtClean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Wingdings"/>
              <a:buChar char="Ø"/>
            </a:pPr>
            <a:r>
              <a:rPr lang="en-US" sz="1600" b="1" i="1" dirty="0" smtClean="0">
                <a:solidFill>
                  <a:schemeClr val="bg1"/>
                </a:solidFill>
              </a:rPr>
              <a:t>Emergence and evolution of quadrupole collectivity?</a:t>
            </a:r>
          </a:p>
          <a:p>
            <a:pPr marL="285750" indent="-285750">
              <a:buFont typeface="Wingdings"/>
              <a:buChar char="Ø"/>
            </a:pPr>
            <a:r>
              <a:rPr lang="en-US" sz="1600" b="1" i="1" dirty="0" smtClean="0">
                <a:solidFill>
                  <a:schemeClr val="bg1"/>
                </a:solidFill>
              </a:rPr>
              <a:t>Role and validation of AN forces?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85727" y="1136714"/>
            <a:ext cx="4680723" cy="22277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168425" y="1148424"/>
            <a:ext cx="4667744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b="1" i="1" dirty="0" smtClean="0">
                <a:solidFill>
                  <a:prstClr val="white"/>
                </a:solidFill>
              </a:rPr>
              <a:t>Extended / novel many-body methods</a:t>
            </a:r>
            <a:endParaRPr lang="en-US" sz="1400" b="1" i="1" dirty="0">
              <a:solidFill>
                <a:prstClr val="white"/>
              </a:solidFill>
            </a:endParaRPr>
          </a:p>
          <a:p>
            <a:pPr marL="285750" indent="-285750">
              <a:buFont typeface="Wingdings"/>
              <a:buChar char="Ø"/>
            </a:pPr>
            <a:r>
              <a:rPr lang="en-US" b="1" dirty="0" err="1" smtClean="0">
                <a:solidFill>
                  <a:schemeClr val="bg1"/>
                </a:solidFill>
              </a:rPr>
              <a:t>Gorkov</a:t>
            </a:r>
            <a:r>
              <a:rPr lang="en-US" b="1" dirty="0">
                <a:solidFill>
                  <a:schemeClr val="bg1"/>
                </a:solidFill>
              </a:rPr>
              <a:t>-</a:t>
            </a:r>
            <a:r>
              <a:rPr lang="en-US" b="1" dirty="0" smtClean="0">
                <a:solidFill>
                  <a:schemeClr val="bg1"/>
                </a:solidFill>
              </a:rPr>
              <a:t>SCGF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sz="1200" b="1" dirty="0" smtClean="0">
                <a:solidFill>
                  <a:schemeClr val="bg1"/>
                </a:solidFill>
              </a:rPr>
              <a:t>[</a:t>
            </a:r>
            <a:r>
              <a:rPr lang="en-US" sz="1200" b="1" dirty="0" err="1" smtClean="0">
                <a:solidFill>
                  <a:schemeClr val="bg1"/>
                </a:solidFill>
              </a:rPr>
              <a:t>Somà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dirty="0" smtClean="0">
                <a:solidFill>
                  <a:schemeClr val="bg1"/>
                </a:solidFill>
              </a:rPr>
              <a:t>Duguet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dirty="0" smtClean="0">
                <a:solidFill>
                  <a:schemeClr val="bg1"/>
                </a:solidFill>
              </a:rPr>
              <a:t>Barbieri 2011]</a:t>
            </a:r>
          </a:p>
          <a:p>
            <a:pPr marL="285750" lvl="0" indent="-285750">
              <a:buFont typeface="Wingdings"/>
              <a:buChar char="Ø"/>
            </a:pPr>
            <a:r>
              <a:rPr lang="en-US" b="1" dirty="0" smtClean="0">
                <a:solidFill>
                  <a:prstClr val="white"/>
                </a:solidFill>
              </a:rPr>
              <a:t>MR-IMSRG</a:t>
            </a:r>
            <a:endParaRPr lang="en-US" b="1" dirty="0">
              <a:solidFill>
                <a:prstClr val="white"/>
              </a:solidFill>
            </a:endParaRPr>
          </a:p>
          <a:p>
            <a:pPr lvl="0"/>
            <a:r>
              <a:rPr lang="en-US" sz="1200" b="1" dirty="0" smtClean="0">
                <a:solidFill>
                  <a:prstClr val="white"/>
                </a:solidFill>
              </a:rPr>
              <a:t>[Hergert </a:t>
            </a:r>
            <a:r>
              <a:rPr lang="en-US" sz="1200" b="1" i="1" dirty="0">
                <a:solidFill>
                  <a:prstClr val="white"/>
                </a:solidFill>
              </a:rPr>
              <a:t>et al</a:t>
            </a:r>
            <a:r>
              <a:rPr lang="en-US" sz="1200" b="1" dirty="0" smtClean="0">
                <a:solidFill>
                  <a:prstClr val="white"/>
                </a:solidFill>
              </a:rPr>
              <a:t>. 2013]</a:t>
            </a:r>
            <a:endParaRPr lang="en-US" sz="1200" b="1" dirty="0">
              <a:solidFill>
                <a:prstClr val="white"/>
              </a:solidFill>
            </a:endParaRPr>
          </a:p>
          <a:p>
            <a:pPr marL="285750" lvl="0" indent="-285750">
              <a:buFont typeface="Wingdings"/>
              <a:buChar char="Ø"/>
            </a:pPr>
            <a:r>
              <a:rPr lang="en-US" b="1" dirty="0" err="1" smtClean="0">
                <a:solidFill>
                  <a:prstClr val="white"/>
                </a:solidFill>
              </a:rPr>
              <a:t>Bogoliubov</a:t>
            </a:r>
            <a:r>
              <a:rPr lang="en-US" b="1" dirty="0" smtClean="0">
                <a:solidFill>
                  <a:prstClr val="white"/>
                </a:solidFill>
              </a:rPr>
              <a:t> CC</a:t>
            </a:r>
          </a:p>
          <a:p>
            <a:pPr lvl="0"/>
            <a:r>
              <a:rPr lang="en-US" sz="1200" b="1" dirty="0" smtClean="0">
                <a:solidFill>
                  <a:prstClr val="white"/>
                </a:solidFill>
              </a:rPr>
              <a:t>[Signoracci </a:t>
            </a:r>
            <a:r>
              <a:rPr lang="en-US" sz="1200" b="1" i="1" dirty="0" smtClean="0">
                <a:solidFill>
                  <a:prstClr val="white"/>
                </a:solidFill>
              </a:rPr>
              <a:t>et al. </a:t>
            </a:r>
            <a:r>
              <a:rPr lang="en-US" sz="1200" b="1" dirty="0" smtClean="0">
                <a:solidFill>
                  <a:prstClr val="white"/>
                </a:solidFill>
              </a:rPr>
              <a:t>2015]</a:t>
            </a:r>
          </a:p>
          <a:p>
            <a:pPr marL="285750" lvl="0" indent="-285750">
              <a:buFont typeface="Wingdings"/>
              <a:buChar char="Ø"/>
            </a:pPr>
            <a:r>
              <a:rPr lang="en-US" b="1" dirty="0" smtClean="0">
                <a:solidFill>
                  <a:prstClr val="white"/>
                </a:solidFill>
              </a:rPr>
              <a:t>Symmetry-restored </a:t>
            </a:r>
            <a:r>
              <a:rPr lang="en-US" b="1" dirty="0" err="1" smtClean="0">
                <a:solidFill>
                  <a:prstClr val="white"/>
                </a:solidFill>
              </a:rPr>
              <a:t>Bogoliubov</a:t>
            </a:r>
            <a:r>
              <a:rPr lang="en-US" b="1" dirty="0" smtClean="0">
                <a:solidFill>
                  <a:prstClr val="white"/>
                </a:solidFill>
              </a:rPr>
              <a:t> CC</a:t>
            </a:r>
          </a:p>
          <a:p>
            <a:r>
              <a:rPr lang="en-US" sz="1200" b="1" dirty="0" smtClean="0">
                <a:solidFill>
                  <a:prstClr val="white"/>
                </a:solidFill>
              </a:rPr>
              <a:t>[Duguet 2015 ; Duguet, Signoracci 2016] 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5044292" y="1588892"/>
            <a:ext cx="3785362" cy="12965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5072868" y="1586189"/>
            <a:ext cx="3756786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b="1" i="1" dirty="0" smtClean="0">
                <a:solidFill>
                  <a:schemeClr val="bg1"/>
                </a:solidFill>
              </a:rPr>
              <a:t>Recast empirical  shell model</a:t>
            </a:r>
            <a:endParaRPr lang="en-US" sz="1400" b="1" i="1" dirty="0">
              <a:solidFill>
                <a:schemeClr val="bg1"/>
              </a:solidFill>
            </a:endParaRPr>
          </a:p>
          <a:p>
            <a:pPr marL="285750" lvl="0" indent="-285750">
              <a:buFont typeface="Wingdings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IMSRG-based </a:t>
            </a:r>
            <a:r>
              <a:rPr lang="en-US" b="1" dirty="0">
                <a:solidFill>
                  <a:schemeClr val="bg1"/>
                </a:solidFill>
              </a:rPr>
              <a:t>valence shell model</a:t>
            </a:r>
          </a:p>
          <a:p>
            <a:pPr lvl="0"/>
            <a:r>
              <a:rPr lang="en-US" sz="1200" b="1" dirty="0" smtClean="0">
                <a:solidFill>
                  <a:schemeClr val="bg1"/>
                </a:solidFill>
              </a:rPr>
              <a:t>[Bogner </a:t>
            </a:r>
            <a:r>
              <a:rPr lang="en-US" sz="1200" b="1" i="1" dirty="0">
                <a:solidFill>
                  <a:schemeClr val="bg1"/>
                </a:solidFill>
              </a:rPr>
              <a:t>et </a:t>
            </a:r>
            <a:r>
              <a:rPr lang="en-US" sz="1200" b="1" i="1" dirty="0" smtClean="0">
                <a:solidFill>
                  <a:schemeClr val="bg1"/>
                </a:solidFill>
              </a:rPr>
              <a:t>al</a:t>
            </a:r>
            <a:r>
              <a:rPr lang="en-US" sz="1200" b="1" dirty="0" smtClean="0">
                <a:solidFill>
                  <a:schemeClr val="bg1"/>
                </a:solidFill>
              </a:rPr>
              <a:t>. 2014]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/>
              <a:buChar char="Ø"/>
            </a:pPr>
            <a:r>
              <a:rPr lang="en-US" b="1" dirty="0">
                <a:solidFill>
                  <a:schemeClr val="bg1"/>
                </a:solidFill>
              </a:rPr>
              <a:t>CC-based valence shell model</a:t>
            </a:r>
          </a:p>
          <a:p>
            <a:pPr lvl="0"/>
            <a:r>
              <a:rPr lang="en-US" sz="1200" b="1" dirty="0" smtClean="0">
                <a:solidFill>
                  <a:schemeClr val="bg1"/>
                </a:solidFill>
              </a:rPr>
              <a:t>[Jansen </a:t>
            </a:r>
            <a:r>
              <a:rPr lang="en-US" sz="1200" b="1" i="1" dirty="0">
                <a:solidFill>
                  <a:schemeClr val="bg1"/>
                </a:solidFill>
              </a:rPr>
              <a:t>et al</a:t>
            </a:r>
            <a:r>
              <a:rPr lang="en-US" sz="1200" b="1" dirty="0" smtClean="0">
                <a:solidFill>
                  <a:schemeClr val="bg1"/>
                </a:solidFill>
              </a:rPr>
              <a:t>. 2014]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26314" y="4364627"/>
            <a:ext cx="4219375" cy="140970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226314" y="4347773"/>
            <a:ext cx="4219375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/>
              <a:buChar char="Ø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Expansion around symmetry-breaking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reference</a:t>
            </a:r>
          </a:p>
          <a:p>
            <a:pPr marL="285750" lvl="0" indent="-285750">
              <a:lnSpc>
                <a:spcPct val="150000"/>
              </a:lnSpc>
              <a:buFont typeface="Wingdings"/>
              <a:buChar char="Ø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Overcome degeneracy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of standard reference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states</a:t>
            </a:r>
          </a:p>
          <a:p>
            <a:pPr marL="285750" lvl="0" indent="-285750">
              <a:lnSpc>
                <a:spcPct val="150000"/>
              </a:lnSpc>
              <a:buFont typeface="Wingdings"/>
              <a:buChar char="Ø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Non-perturbative diagrammatic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methods</a:t>
            </a:r>
          </a:p>
          <a:p>
            <a:pPr marL="285750" lvl="0" indent="-285750">
              <a:lnSpc>
                <a:spcPct val="150000"/>
              </a:lnSpc>
              <a:buFont typeface="Wingdings"/>
              <a:buChar char="Ø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Symmetry must eventually be restored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Rectangle à coins arrondis 53"/>
          <p:cNvSpPr/>
          <p:nvPr/>
        </p:nvSpPr>
        <p:spPr>
          <a:xfrm>
            <a:off x="4981083" y="4401451"/>
            <a:ext cx="4072498" cy="14097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 vers le bas 55"/>
          <p:cNvSpPr/>
          <p:nvPr/>
        </p:nvSpPr>
        <p:spPr>
          <a:xfrm>
            <a:off x="6502621" y="3575950"/>
            <a:ext cx="758584" cy="49825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-25758" y="4146591"/>
            <a:ext cx="4560452" cy="2129518"/>
            <a:chOff x="4244940" y="4399793"/>
            <a:chExt cx="4896430" cy="2037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940" y="4399793"/>
              <a:ext cx="4896430" cy="2037963"/>
            </a:xfrm>
            <a:prstGeom prst="rect">
              <a:avLst/>
            </a:prstGeom>
          </p:spPr>
        </p:pic>
        <p:sp>
          <p:nvSpPr>
            <p:cNvPr id="44" name="ZoneTexte 43"/>
            <p:cNvSpPr txBox="1"/>
            <p:nvPr/>
          </p:nvSpPr>
          <p:spPr>
            <a:xfrm>
              <a:off x="4435406" y="4616392"/>
              <a:ext cx="10534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 smtClean="0"/>
                <a:t>NN+3N</a:t>
              </a:r>
              <a:endParaRPr lang="en-US" b="1" dirty="0"/>
            </a:p>
          </p:txBody>
        </p:sp>
      </p:grpSp>
      <p:sp>
        <p:nvSpPr>
          <p:cNvPr id="8" name="Flèche vers le bas 7"/>
          <p:cNvSpPr/>
          <p:nvPr/>
        </p:nvSpPr>
        <p:spPr>
          <a:xfrm>
            <a:off x="1893583" y="3707573"/>
            <a:ext cx="758584" cy="4982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4738262" y="4410279"/>
            <a:ext cx="4287302" cy="1312634"/>
            <a:chOff x="4627599" y="5489946"/>
            <a:chExt cx="4287302" cy="1312634"/>
          </a:xfrm>
        </p:grpSpPr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284" y="5546005"/>
              <a:ext cx="1841255" cy="444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599" y="6146042"/>
              <a:ext cx="1511493" cy="41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lèche droite 5"/>
            <p:cNvSpPr/>
            <p:nvPr/>
          </p:nvSpPr>
          <p:spPr>
            <a:xfrm>
              <a:off x="6364152" y="6104477"/>
              <a:ext cx="420776" cy="54570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913" y="6025478"/>
              <a:ext cx="1949185" cy="710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Rectangle à coins arrondis 61"/>
            <p:cNvSpPr/>
            <p:nvPr/>
          </p:nvSpPr>
          <p:spPr>
            <a:xfrm>
              <a:off x="4627599" y="5489946"/>
              <a:ext cx="4287302" cy="1312634"/>
            </a:xfrm>
            <a:prstGeom prst="round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5" name="ZoneTexte 54"/>
          <p:cNvSpPr txBox="1"/>
          <p:nvPr/>
        </p:nvSpPr>
        <p:spPr>
          <a:xfrm>
            <a:off x="4981083" y="4426163"/>
            <a:ext cx="407249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/>
              <a:buChar char="Ø"/>
            </a:pPr>
            <a:r>
              <a:rPr lang="en-US" sz="1400" b="1" dirty="0" smtClean="0">
                <a:solidFill>
                  <a:srgbClr val="00B050"/>
                </a:solidFill>
              </a:rPr>
              <a:t>Exact diagonalization within truncated </a:t>
            </a:r>
            <a:r>
              <a:rPr lang="en-US" sz="1400" b="1" dirty="0" err="1" smtClean="0">
                <a:solidFill>
                  <a:srgbClr val="00B050"/>
                </a:solidFill>
                <a:latin typeface="AR BERKLEY" panose="02000000000000000000" pitchFamily="2" charset="0"/>
              </a:rPr>
              <a:t>H</a:t>
            </a:r>
            <a:r>
              <a:rPr lang="en-US" sz="1400" b="1" baseline="-25000" dirty="0" err="1" smtClean="0">
                <a:solidFill>
                  <a:srgbClr val="00B050"/>
                </a:solidFill>
              </a:rPr>
              <a:t>tr</a:t>
            </a:r>
            <a:endParaRPr lang="en-US" sz="1400" b="1" baseline="-25000" dirty="0" smtClean="0">
              <a:solidFill>
                <a:srgbClr val="00B050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/>
              <a:buChar char="Ø"/>
            </a:pPr>
            <a:r>
              <a:rPr lang="en-US" sz="1400" b="1" dirty="0" smtClean="0">
                <a:solidFill>
                  <a:srgbClr val="00B050"/>
                </a:solidFill>
              </a:rPr>
              <a:t>Ab initio many-body method provides inputs</a:t>
            </a:r>
          </a:p>
          <a:p>
            <a:pPr marL="285750" lvl="0" indent="-285750">
              <a:lnSpc>
                <a:spcPct val="150000"/>
              </a:lnSpc>
              <a:buFont typeface="Wingdings"/>
              <a:buChar char="Ø"/>
            </a:pPr>
            <a:r>
              <a:rPr lang="en-US" sz="1400" b="1" dirty="0" smtClean="0">
                <a:solidFill>
                  <a:srgbClr val="00B050"/>
                </a:solidFill>
              </a:rPr>
              <a:t>Benefit in full from mature  technology</a:t>
            </a:r>
          </a:p>
          <a:p>
            <a:pPr marL="285750" lvl="0" indent="-285750">
              <a:lnSpc>
                <a:spcPct val="150000"/>
              </a:lnSpc>
              <a:buFont typeface="Wingdings"/>
              <a:buChar char="Ø"/>
            </a:pPr>
            <a:r>
              <a:rPr lang="en-US" sz="1400" b="1" dirty="0" smtClean="0">
                <a:solidFill>
                  <a:srgbClr val="00B050"/>
                </a:solidFill>
              </a:rPr>
              <a:t>Still </a:t>
            </a:r>
            <a:r>
              <a:rPr lang="en-US" sz="1400" b="1" smtClean="0">
                <a:solidFill>
                  <a:srgbClr val="00B050"/>
                </a:solidFill>
              </a:rPr>
              <a:t>display factorial scaling </a:t>
            </a:r>
            <a:r>
              <a:rPr lang="en-US" sz="1400" b="1" dirty="0" smtClean="0">
                <a:solidFill>
                  <a:srgbClr val="00B050"/>
                </a:solidFill>
              </a:rPr>
              <a:t>with A/dim </a:t>
            </a:r>
            <a:r>
              <a:rPr lang="en-US" sz="1400" b="1" dirty="0" err="1" smtClean="0">
                <a:solidFill>
                  <a:srgbClr val="00B050"/>
                </a:solidFill>
                <a:latin typeface="AR BERKLEY" panose="02000000000000000000" pitchFamily="2" charset="0"/>
              </a:rPr>
              <a:t>H</a:t>
            </a:r>
            <a:r>
              <a:rPr lang="en-US" sz="1400" b="1" baseline="-25000" dirty="0" err="1" smtClean="0">
                <a:solidFill>
                  <a:srgbClr val="00B050"/>
                </a:solidFill>
              </a:rPr>
              <a:t>tr</a:t>
            </a:r>
            <a:endParaRPr lang="en-US" sz="1400" b="1" baseline="-25000" dirty="0" smtClean="0">
              <a:solidFill>
                <a:srgbClr val="00B050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5291629" y="3776612"/>
            <a:ext cx="33047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b="1" i="1" dirty="0" smtClean="0">
                <a:solidFill>
                  <a:srgbClr val="7030A0"/>
                </a:solidFill>
              </a:rPr>
              <a:t>Chains of singly open-shell nuclei</a:t>
            </a:r>
            <a:endParaRPr lang="en-US" sz="1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 animBg="1"/>
      <p:bldP spid="31" grpId="1" animBg="1"/>
      <p:bldP spid="33" grpId="0"/>
      <p:bldP spid="33" grpId="1"/>
      <p:bldP spid="38" grpId="0" animBg="1"/>
      <p:bldP spid="41" grpId="0"/>
      <p:bldP spid="43" grpId="0" animBg="1"/>
      <p:bldP spid="42" grpId="0"/>
      <p:bldP spid="7" grpId="0" animBg="1"/>
      <p:bldP spid="7" grpId="1" animBg="1"/>
      <p:bldP spid="51" grpId="0"/>
      <p:bldP spid="51" grpId="1"/>
      <p:bldP spid="54" grpId="1" animBg="1"/>
      <p:bldP spid="56" grpId="0" animBg="1"/>
      <p:bldP spid="8" grpId="0" animBg="1"/>
      <p:bldP spid="55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-25758" y="14734"/>
            <a:ext cx="9120904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400" i="1" dirty="0" smtClean="0">
                <a:solidFill>
                  <a:srgbClr val="000090"/>
                </a:solidFill>
              </a:rPr>
              <a:t>Self-consistent Green’s function theory</a:t>
            </a:r>
            <a:endParaRPr lang="en-US" sz="3400" dirty="0">
              <a:solidFill>
                <a:srgbClr val="00009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17667" y="3220170"/>
            <a:ext cx="4674651" cy="2780477"/>
          </a:xfrm>
          <a:prstGeom prst="rect">
            <a:avLst/>
          </a:prstGeom>
        </p:spPr>
      </p:pic>
      <p:pic>
        <p:nvPicPr>
          <p:cNvPr id="6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33525" y="4367333"/>
            <a:ext cx="1923938" cy="531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77313" y="4367657"/>
            <a:ext cx="1940907" cy="530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7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2260" y="3220170"/>
            <a:ext cx="2467854" cy="2780477"/>
          </a:xfrm>
          <a:prstGeom prst="rect">
            <a:avLst/>
          </a:prstGeom>
        </p:spPr>
      </p:pic>
      <p:pic>
        <p:nvPicPr>
          <p:cNvPr id="9" name="pasted-image.pdf"/>
          <p:cNvPicPr/>
          <p:nvPr/>
        </p:nvPicPr>
        <p:blipFill>
          <a:blip r:embed="rId7">
            <a:extLst/>
          </a:blip>
          <a:srcRect/>
          <a:stretch>
            <a:fillRect/>
          </a:stretch>
        </p:blipFill>
        <p:spPr>
          <a:xfrm>
            <a:off x="4260158" y="3828897"/>
            <a:ext cx="1894836" cy="462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69727" y="4968286"/>
            <a:ext cx="611494" cy="709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222047" y="4972955"/>
            <a:ext cx="698796" cy="708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asted-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45279" y="4384016"/>
            <a:ext cx="848314" cy="512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478980" y="3905353"/>
            <a:ext cx="847795" cy="36971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204"/>
          <p:cNvSpPr/>
          <p:nvPr/>
        </p:nvSpPr>
        <p:spPr>
          <a:xfrm>
            <a:off x="180503" y="3911933"/>
            <a:ext cx="91050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400" b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/>
            </a:pPr>
            <a:r>
              <a:rPr sz="1800" b="1" dirty="0"/>
              <a:t>ADC(1)</a:t>
            </a:r>
          </a:p>
        </p:txBody>
      </p:sp>
      <p:sp>
        <p:nvSpPr>
          <p:cNvPr id="15" name="Shape 205"/>
          <p:cNvSpPr/>
          <p:nvPr/>
        </p:nvSpPr>
        <p:spPr>
          <a:xfrm>
            <a:off x="178775" y="4462178"/>
            <a:ext cx="91050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400" b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/>
            </a:pPr>
            <a:r>
              <a:rPr sz="1800" b="1" dirty="0"/>
              <a:t>ADC(2)</a:t>
            </a:r>
          </a:p>
        </p:txBody>
      </p:sp>
      <p:sp>
        <p:nvSpPr>
          <p:cNvPr id="16" name="Shape 206"/>
          <p:cNvSpPr/>
          <p:nvPr/>
        </p:nvSpPr>
        <p:spPr>
          <a:xfrm>
            <a:off x="178775" y="5159864"/>
            <a:ext cx="91050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400" b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/>
            </a:pPr>
            <a:r>
              <a:rPr sz="1800" b="1" dirty="0"/>
              <a:t>ADC(3)</a:t>
            </a:r>
          </a:p>
        </p:txBody>
      </p:sp>
      <p:sp>
        <p:nvSpPr>
          <p:cNvPr id="17" name="Shape 207"/>
          <p:cNvSpPr/>
          <p:nvPr/>
        </p:nvSpPr>
        <p:spPr>
          <a:xfrm>
            <a:off x="1815340" y="3436890"/>
            <a:ext cx="8431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400" b="1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 i="0"/>
            </a:pPr>
            <a:r>
              <a:rPr sz="2000" b="1" i="1" dirty="0"/>
              <a:t>Dyson</a:t>
            </a:r>
          </a:p>
        </p:txBody>
      </p:sp>
      <p:sp>
        <p:nvSpPr>
          <p:cNvPr id="18" name="Shape 208"/>
          <p:cNvSpPr/>
          <p:nvPr/>
        </p:nvSpPr>
        <p:spPr>
          <a:xfrm>
            <a:off x="5696994" y="3436890"/>
            <a:ext cx="97142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400" b="1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 i="0"/>
            </a:pPr>
            <a:r>
              <a:rPr sz="2000" b="1" i="1" dirty="0" err="1"/>
              <a:t>Gorkov</a:t>
            </a:r>
            <a:endParaRPr sz="2000" b="1" i="1" dirty="0"/>
          </a:p>
        </p:txBody>
      </p:sp>
      <p:sp>
        <p:nvSpPr>
          <p:cNvPr id="19" name="Shape 209"/>
          <p:cNvSpPr/>
          <p:nvPr/>
        </p:nvSpPr>
        <p:spPr>
          <a:xfrm rot="21024330">
            <a:off x="5411247" y="5184045"/>
            <a:ext cx="1737655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400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i="0"/>
            </a:pPr>
            <a:r>
              <a:rPr sz="1900" i="1" dirty="0" smtClean="0"/>
              <a:t>work in progress</a:t>
            </a:r>
            <a:endParaRPr sz="1900" i="1" dirty="0"/>
          </a:p>
        </p:txBody>
      </p:sp>
      <p:sp>
        <p:nvSpPr>
          <p:cNvPr id="20" name="Shape 210"/>
          <p:cNvSpPr/>
          <p:nvPr/>
        </p:nvSpPr>
        <p:spPr>
          <a:xfrm>
            <a:off x="49576" y="2871345"/>
            <a:ext cx="909442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600" dirty="0"/>
              <a:t>⦿ </a:t>
            </a:r>
            <a:r>
              <a:rPr sz="1600" b="1" dirty="0"/>
              <a:t>Self-energy </a:t>
            </a:r>
            <a:r>
              <a:rPr lang="fr-FR" sz="1600" b="1" dirty="0" smtClean="0">
                <a:latin typeface="Symbol" panose="05050102010706020507" pitchFamily="18" charset="2"/>
              </a:rPr>
              <a:t>S</a:t>
            </a:r>
            <a:r>
              <a:rPr lang="fr-FR" sz="1600" b="1" dirty="0" smtClean="0"/>
              <a:t>(</a:t>
            </a:r>
            <a:r>
              <a:rPr lang="fr-FR" sz="1600" b="1" dirty="0" smtClean="0">
                <a:latin typeface="Symbol" panose="05050102010706020507" pitchFamily="18" charset="2"/>
              </a:rPr>
              <a:t>w</a:t>
            </a:r>
            <a:r>
              <a:rPr lang="fr-FR" sz="1600" b="1" dirty="0" smtClean="0"/>
              <a:t>) </a:t>
            </a:r>
            <a:r>
              <a:rPr sz="1600" dirty="0" err="1" smtClean="0"/>
              <a:t>expan</a:t>
            </a:r>
            <a:r>
              <a:rPr lang="fr-FR" sz="1600" dirty="0" err="1" smtClean="0"/>
              <a:t>ded</a:t>
            </a:r>
            <a:r>
              <a:rPr sz="1600" dirty="0" smtClean="0"/>
              <a:t> </a:t>
            </a:r>
            <a:r>
              <a:rPr lang="fr-FR" sz="1600" dirty="0" smtClean="0"/>
              <a:t>via </a:t>
            </a:r>
            <a:r>
              <a:rPr sz="1600" b="1" dirty="0" smtClean="0"/>
              <a:t>Algebraic </a:t>
            </a:r>
            <a:r>
              <a:rPr sz="1600" b="1" dirty="0"/>
              <a:t>Diagrammatic Construction </a:t>
            </a:r>
            <a:r>
              <a:rPr sz="1600" dirty="0"/>
              <a:t>(ADC</a:t>
            </a:r>
            <a:r>
              <a:rPr sz="1600" dirty="0" smtClean="0"/>
              <a:t>)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400" dirty="0">
                <a:solidFill>
                  <a:prstClr val="black"/>
                </a:solidFill>
              </a:rPr>
              <a:t>[</a:t>
            </a:r>
            <a:r>
              <a:rPr lang="fr-FR" sz="1400" dirty="0" err="1">
                <a:solidFill>
                  <a:prstClr val="black"/>
                </a:solidFill>
              </a:rPr>
              <a:t>Schirmer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i="1" dirty="0">
                <a:solidFill>
                  <a:prstClr val="black"/>
                </a:solidFill>
              </a:rPr>
              <a:t>et al</a:t>
            </a:r>
            <a:r>
              <a:rPr lang="fr-FR" sz="1400" dirty="0">
                <a:solidFill>
                  <a:prstClr val="black"/>
                </a:solidFill>
              </a:rPr>
              <a:t>. 1983</a:t>
            </a:r>
            <a:r>
              <a:rPr lang="fr-FR" sz="1400" dirty="0" smtClean="0">
                <a:solidFill>
                  <a:prstClr val="black"/>
                </a:solidFill>
              </a:rPr>
              <a:t>]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21" name="Shape 211"/>
          <p:cNvSpPr/>
          <p:nvPr/>
        </p:nvSpPr>
        <p:spPr>
          <a:xfrm>
            <a:off x="577358" y="1041975"/>
            <a:ext cx="372824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600" b="1" dirty="0" smtClean="0"/>
              <a:t>A-body </a:t>
            </a:r>
            <a:r>
              <a:rPr lang="fr-FR" sz="1600" b="1" dirty="0" err="1" smtClean="0"/>
              <a:t>Schroedinger</a:t>
            </a:r>
            <a:r>
              <a:rPr lang="fr-FR" sz="1600" b="1" dirty="0" smtClean="0"/>
              <a:t> </a:t>
            </a:r>
            <a:r>
              <a:rPr lang="fr-FR" sz="1600" b="1" dirty="0" smtClean="0">
                <a:sym typeface="Wingdings" panose="05000000000000000000" pitchFamily="2" charset="2"/>
              </a:rPr>
              <a:t>→ </a:t>
            </a:r>
            <a:r>
              <a:rPr sz="1600" b="1" dirty="0" smtClean="0"/>
              <a:t>Dyson/</a:t>
            </a:r>
            <a:r>
              <a:rPr sz="1600" b="1" dirty="0" err="1" smtClean="0"/>
              <a:t>Gorkov</a:t>
            </a:r>
            <a:endParaRPr sz="1800" b="1" dirty="0"/>
          </a:p>
        </p:txBody>
      </p:sp>
      <p:sp>
        <p:nvSpPr>
          <p:cNvPr id="23" name="Shape 213"/>
          <p:cNvSpPr/>
          <p:nvPr/>
        </p:nvSpPr>
        <p:spPr>
          <a:xfrm>
            <a:off x="303470" y="970030"/>
            <a:ext cx="4282741" cy="1103202"/>
          </a:xfrm>
          <a:prstGeom prst="roundRect">
            <a:avLst>
              <a:gd name="adj" fmla="val 7965"/>
            </a:avLst>
          </a:prstGeom>
          <a:ln w="381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4" name="Shape 214"/>
          <p:cNvSpPr/>
          <p:nvPr/>
        </p:nvSpPr>
        <p:spPr>
          <a:xfrm>
            <a:off x="5124263" y="1339530"/>
            <a:ext cx="545021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900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i="0"/>
            </a:pPr>
            <a:r>
              <a:rPr sz="1700" i="0" dirty="0"/>
              <a:t>with</a:t>
            </a:r>
          </a:p>
        </p:txBody>
      </p:sp>
      <p:sp>
        <p:nvSpPr>
          <p:cNvPr id="26" name="Shape 217"/>
          <p:cNvSpPr/>
          <p:nvPr/>
        </p:nvSpPr>
        <p:spPr>
          <a:xfrm>
            <a:off x="5147955" y="5937736"/>
            <a:ext cx="2368086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1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300" dirty="0"/>
              <a:t>[</a:t>
            </a:r>
            <a:r>
              <a:rPr sz="1300" dirty="0" err="1"/>
              <a:t>Somà</a:t>
            </a:r>
            <a:r>
              <a:rPr sz="1300" dirty="0"/>
              <a:t>, </a:t>
            </a:r>
            <a:r>
              <a:rPr sz="1300" dirty="0" smtClean="0"/>
              <a:t>Duguet</a:t>
            </a:r>
            <a:r>
              <a:rPr lang="fr-FR" sz="1300" dirty="0" smtClean="0"/>
              <a:t>, </a:t>
            </a:r>
            <a:r>
              <a:rPr sz="1300" dirty="0" smtClean="0"/>
              <a:t>Barbieri 2011]</a:t>
            </a:r>
            <a:endParaRPr sz="1300" dirty="0"/>
          </a:p>
        </p:txBody>
      </p:sp>
      <p:sp>
        <p:nvSpPr>
          <p:cNvPr id="28" name="Shape 210"/>
          <p:cNvSpPr/>
          <p:nvPr/>
        </p:nvSpPr>
        <p:spPr>
          <a:xfrm>
            <a:off x="49572" y="2469545"/>
            <a:ext cx="882388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600" dirty="0"/>
              <a:t>⦿ </a:t>
            </a:r>
            <a:r>
              <a:rPr lang="fr-FR" sz="1600" b="1" dirty="0" err="1" smtClean="0"/>
              <a:t>Gorkov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scheme</a:t>
            </a:r>
            <a:r>
              <a:rPr lang="fr-FR" sz="1600" b="1" dirty="0" smtClean="0"/>
              <a:t> </a:t>
            </a:r>
            <a:r>
              <a:rPr lang="fr-FR" sz="1600" dirty="0" err="1" smtClean="0"/>
              <a:t>allows</a:t>
            </a:r>
            <a:r>
              <a:rPr lang="fr-FR" sz="1600" dirty="0" smtClean="0"/>
              <a:t> </a:t>
            </a:r>
            <a:r>
              <a:rPr lang="fr-FR" sz="1600" dirty="0" err="1" smtClean="0"/>
              <a:t>breaking</a:t>
            </a:r>
            <a:r>
              <a:rPr lang="fr-FR" sz="1600" dirty="0" smtClean="0"/>
              <a:t> of global U(1) </a:t>
            </a:r>
            <a:r>
              <a:rPr lang="fr-FR" sz="1600" dirty="0" err="1" smtClean="0"/>
              <a:t>symmetry</a:t>
            </a:r>
            <a:r>
              <a:rPr lang="fr-FR" sz="1600" dirty="0" smtClean="0"/>
              <a:t> to capture </a:t>
            </a:r>
            <a:r>
              <a:rPr lang="fr-FR" sz="1600" dirty="0" err="1" smtClean="0"/>
              <a:t>pairing</a:t>
            </a:r>
            <a:r>
              <a:rPr lang="fr-FR" sz="1600" dirty="0" smtClean="0"/>
              <a:t> </a:t>
            </a:r>
            <a:r>
              <a:rPr lang="fr-FR" sz="1600" dirty="0" err="1" smtClean="0"/>
              <a:t>correlations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29" name="Shape 217"/>
          <p:cNvSpPr/>
          <p:nvPr/>
        </p:nvSpPr>
        <p:spPr>
          <a:xfrm>
            <a:off x="1453519" y="5937738"/>
            <a:ext cx="1968045" cy="200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1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300" dirty="0" smtClean="0"/>
              <a:t>[</a:t>
            </a:r>
            <a:r>
              <a:rPr lang="fr-FR" sz="1300" dirty="0" err="1" smtClean="0"/>
              <a:t>Dickhoff</a:t>
            </a:r>
            <a:r>
              <a:rPr lang="fr-FR" sz="1300" dirty="0" smtClean="0"/>
              <a:t>, </a:t>
            </a:r>
            <a:r>
              <a:rPr sz="1300" dirty="0" smtClean="0"/>
              <a:t>Barbieri 20</a:t>
            </a:r>
            <a:r>
              <a:rPr lang="fr-FR" sz="1300" dirty="0" smtClean="0"/>
              <a:t>04</a:t>
            </a:r>
            <a:r>
              <a:rPr sz="1300" dirty="0" smtClean="0"/>
              <a:t>]</a:t>
            </a:r>
            <a:endParaRPr sz="1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3" y="1409614"/>
            <a:ext cx="4195435" cy="55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270" y="1634757"/>
            <a:ext cx="2604949" cy="70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11" y="734182"/>
            <a:ext cx="2642698" cy="83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Shape 235"/>
          <p:cNvSpPr/>
          <p:nvPr/>
        </p:nvSpPr>
        <p:spPr>
          <a:xfrm>
            <a:off x="3911013" y="6248979"/>
            <a:ext cx="4892365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600" dirty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○ </a:t>
            </a:r>
            <a:r>
              <a:rPr sz="1600" b="1" dirty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Observables of </a:t>
            </a:r>
            <a:r>
              <a:rPr sz="1600" b="1" i="1" dirty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A</a:t>
            </a:r>
            <a:r>
              <a:rPr sz="1600" b="1" dirty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-body ground state</a:t>
            </a:r>
            <a:r>
              <a:rPr sz="1600" dirty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1600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(</a:t>
            </a:r>
            <a:r>
              <a:rPr sz="1600" i="1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N </a:t>
            </a:r>
            <a:r>
              <a:rPr sz="1600" dirty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&amp; </a:t>
            </a:r>
            <a:r>
              <a:rPr sz="1600" i="1" dirty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Z</a:t>
            </a:r>
            <a:r>
              <a:rPr sz="1600" dirty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 even)</a:t>
            </a:r>
          </a:p>
        </p:txBody>
      </p:sp>
      <p:sp>
        <p:nvSpPr>
          <p:cNvPr id="37" name="Shape 236"/>
          <p:cNvSpPr/>
          <p:nvPr/>
        </p:nvSpPr>
        <p:spPr>
          <a:xfrm>
            <a:off x="3911013" y="6545694"/>
            <a:ext cx="4179029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600" dirty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○ </a:t>
            </a:r>
            <a:r>
              <a:rPr sz="1600" b="1" dirty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Spectroscopic</a:t>
            </a:r>
            <a:r>
              <a:rPr sz="1600" dirty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 information on </a:t>
            </a:r>
            <a:r>
              <a:rPr sz="1600" i="1" dirty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A±</a:t>
            </a:r>
            <a:r>
              <a:rPr sz="1600" dirty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1 systems</a:t>
            </a:r>
          </a:p>
        </p:txBody>
      </p:sp>
      <p:sp>
        <p:nvSpPr>
          <p:cNvPr id="38" name="Shape 237"/>
          <p:cNvSpPr/>
          <p:nvPr/>
        </p:nvSpPr>
        <p:spPr>
          <a:xfrm rot="4162552">
            <a:off x="3670898" y="5802422"/>
            <a:ext cx="428626" cy="533401"/>
          </a:xfrm>
          <a:prstGeom prst="rightArrow">
            <a:avLst>
              <a:gd name="adj1" fmla="val 31188"/>
              <a:gd name="adj2" fmla="val 58892"/>
            </a:avLst>
          </a:prstGeom>
          <a:solidFill>
            <a:srgbClr val="000099">
              <a:alpha val="61000"/>
            </a:srgbClr>
          </a:solidFill>
          <a:ln w="12700">
            <a:solidFill>
              <a:srgbClr val="00009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32" name="Shape 217"/>
          <p:cNvSpPr/>
          <p:nvPr/>
        </p:nvSpPr>
        <p:spPr>
          <a:xfrm>
            <a:off x="3031684" y="5133688"/>
            <a:ext cx="36268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1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600" b="1" dirty="0" smtClean="0"/>
              <a:t>…</a:t>
            </a:r>
            <a:endParaRPr sz="1400" b="1" dirty="0"/>
          </a:p>
        </p:txBody>
      </p:sp>
      <p:sp>
        <p:nvSpPr>
          <p:cNvPr id="33" name="Shape 217"/>
          <p:cNvSpPr/>
          <p:nvPr/>
        </p:nvSpPr>
        <p:spPr>
          <a:xfrm>
            <a:off x="5480644" y="729240"/>
            <a:ext cx="1187770" cy="199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1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300" dirty="0" smtClean="0"/>
              <a:t>[</a:t>
            </a:r>
            <a:r>
              <a:rPr lang="fr-FR" sz="1300" dirty="0" err="1" smtClean="0"/>
              <a:t>Gorkov</a:t>
            </a:r>
            <a:r>
              <a:rPr lang="fr-FR" sz="1300" dirty="0" smtClean="0"/>
              <a:t> 1958</a:t>
            </a:r>
            <a:r>
              <a:rPr sz="1300" dirty="0" smtClean="0"/>
              <a:t>]</a:t>
            </a: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248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9" grpId="0" animBg="1"/>
      <p:bldP spid="36" grpId="0" animBg="1"/>
      <p:bldP spid="37" grpId="0" animBg="1"/>
      <p:bldP spid="38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73788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AutoNum type="romanUcPeriod"/>
            </a:pPr>
            <a:r>
              <a:rPr lang="fr-FR" sz="2800" b="1" dirty="0" err="1">
                <a:solidFill>
                  <a:srgbClr val="FF6600"/>
                </a:solidFill>
              </a:rPr>
              <a:t>Situating</a:t>
            </a:r>
            <a:r>
              <a:rPr lang="fr-FR" sz="2800" b="1" dirty="0">
                <a:solidFill>
                  <a:srgbClr val="FF6600"/>
                </a:solidFill>
              </a:rPr>
              <a:t> </a:t>
            </a:r>
            <a:r>
              <a:rPr lang="fr-FR" sz="2800" b="1" dirty="0" smtClean="0">
                <a:solidFill>
                  <a:srgbClr val="FF6600"/>
                </a:solidFill>
              </a:rPr>
              <a:t>« ab </a:t>
            </a:r>
            <a:r>
              <a:rPr lang="fr-FR" sz="2800" b="1" dirty="0" err="1" smtClean="0">
                <a:solidFill>
                  <a:srgbClr val="FF6600"/>
                </a:solidFill>
              </a:rPr>
              <a:t>initio</a:t>
            </a:r>
            <a:r>
              <a:rPr lang="fr-FR" sz="2800" b="1" dirty="0" smtClean="0">
                <a:solidFill>
                  <a:srgbClr val="FF6600"/>
                </a:solidFill>
              </a:rPr>
              <a:t> » A-</a:t>
            </a:r>
            <a:r>
              <a:rPr lang="fr-FR" sz="2800" b="1" dirty="0" err="1" smtClean="0">
                <a:solidFill>
                  <a:srgbClr val="FF6600"/>
                </a:solidFill>
              </a:rPr>
              <a:t>nucleon</a:t>
            </a:r>
            <a:r>
              <a:rPr lang="fr-FR" sz="2800" b="1" dirty="0" smtClean="0">
                <a:solidFill>
                  <a:srgbClr val="FF6600"/>
                </a:solidFill>
              </a:rPr>
              <a:t> </a:t>
            </a:r>
            <a:r>
              <a:rPr lang="fr-FR" sz="2800" b="1" dirty="0" err="1" smtClean="0">
                <a:solidFill>
                  <a:srgbClr val="FF6600"/>
                </a:solidFill>
              </a:rPr>
              <a:t>calculations</a:t>
            </a:r>
            <a:r>
              <a:rPr lang="fr-FR" sz="2800" b="1" dirty="0" smtClean="0">
                <a:solidFill>
                  <a:srgbClr val="FF6600"/>
                </a:solidFill>
              </a:rPr>
              <a:t> 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fr-FR" sz="2800" b="1" dirty="0">
                <a:solidFill>
                  <a:srgbClr val="000099"/>
                </a:solidFill>
              </a:rPr>
              <a:t>Ab </a:t>
            </a:r>
            <a:r>
              <a:rPr lang="fr-FR" sz="2800" b="1" dirty="0" err="1">
                <a:solidFill>
                  <a:srgbClr val="000099"/>
                </a:solidFill>
              </a:rPr>
              <a:t>initio</a:t>
            </a:r>
            <a:r>
              <a:rPr lang="fr-FR" sz="2800" b="1" dirty="0">
                <a:solidFill>
                  <a:srgbClr val="000099"/>
                </a:solidFill>
              </a:rPr>
              <a:t> </a:t>
            </a:r>
            <a:r>
              <a:rPr lang="fr-FR" sz="2800" b="1" dirty="0" err="1">
                <a:solidFill>
                  <a:srgbClr val="000099"/>
                </a:solidFill>
              </a:rPr>
              <a:t>nuclear</a:t>
            </a:r>
            <a:r>
              <a:rPr lang="fr-FR" sz="2800" b="1" dirty="0">
                <a:solidFill>
                  <a:srgbClr val="000099"/>
                </a:solidFill>
              </a:rPr>
              <a:t> </a:t>
            </a:r>
            <a:r>
              <a:rPr lang="fr-FR" sz="2800" b="1" dirty="0" err="1">
                <a:solidFill>
                  <a:srgbClr val="000099"/>
                </a:solidFill>
              </a:rPr>
              <a:t>many</a:t>
            </a:r>
            <a:r>
              <a:rPr lang="fr-FR" sz="2800" b="1" dirty="0">
                <a:solidFill>
                  <a:srgbClr val="000099"/>
                </a:solidFill>
              </a:rPr>
              <a:t>-body </a:t>
            </a:r>
            <a:r>
              <a:rPr lang="fr-FR" sz="2800" b="1" dirty="0" err="1">
                <a:solidFill>
                  <a:srgbClr val="000099"/>
                </a:solidFill>
              </a:rPr>
              <a:t>methods</a:t>
            </a:r>
            <a:endParaRPr lang="fr-FR" sz="2800" b="1" dirty="0">
              <a:solidFill>
                <a:srgbClr val="000099"/>
              </a:solidFill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FF6600"/>
                </a:solidFill>
              </a:rPr>
              <a:t>E</a:t>
            </a:r>
            <a:r>
              <a:rPr lang="fr-FR" sz="2000" b="1" dirty="0" err="1" smtClean="0">
                <a:solidFill>
                  <a:srgbClr val="FF6600"/>
                </a:solidFill>
              </a:rPr>
              <a:t>lementary</a:t>
            </a:r>
            <a:r>
              <a:rPr lang="fr-FR" sz="2000" b="1" dirty="0" smtClean="0">
                <a:solidFill>
                  <a:srgbClr val="FF6600"/>
                </a:solidFill>
              </a:rPr>
              <a:t> </a:t>
            </a:r>
            <a:r>
              <a:rPr lang="fr-FR" sz="2000" b="1" dirty="0">
                <a:solidFill>
                  <a:srgbClr val="FF6600"/>
                </a:solidFill>
              </a:rPr>
              <a:t>inter-</a:t>
            </a:r>
            <a:r>
              <a:rPr lang="fr-FR" sz="2000" b="1" dirty="0" err="1">
                <a:solidFill>
                  <a:srgbClr val="FF6600"/>
                </a:solidFill>
              </a:rPr>
              <a:t>nucleon</a:t>
            </a:r>
            <a:r>
              <a:rPr lang="fr-FR" sz="2000" b="1" dirty="0">
                <a:solidFill>
                  <a:srgbClr val="FF6600"/>
                </a:solidFill>
              </a:rPr>
              <a:t> interactions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FF6600"/>
                </a:solidFill>
              </a:rPr>
              <a:t>Solving</a:t>
            </a:r>
            <a:r>
              <a:rPr lang="fr-FR" sz="2000" b="1" dirty="0">
                <a:solidFill>
                  <a:srgbClr val="FF6600"/>
                </a:solidFill>
              </a:rPr>
              <a:t> the A-body Schrödinger </a:t>
            </a:r>
            <a:r>
              <a:rPr lang="fr-FR" sz="2000" b="1" dirty="0" err="1">
                <a:solidFill>
                  <a:srgbClr val="FF6600"/>
                </a:solidFill>
              </a:rPr>
              <a:t>equation</a:t>
            </a:r>
            <a:endParaRPr lang="fr-FR" sz="2000" b="1" dirty="0">
              <a:solidFill>
                <a:srgbClr val="FF6600"/>
              </a:solidFill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0099"/>
                </a:solidFill>
              </a:rPr>
              <a:t>Applications: binding </a:t>
            </a:r>
            <a:r>
              <a:rPr lang="fr-FR" sz="2000" b="1" dirty="0" err="1">
                <a:solidFill>
                  <a:srgbClr val="000099"/>
                </a:solidFill>
              </a:rPr>
              <a:t>energies</a:t>
            </a:r>
            <a:r>
              <a:rPr lang="fr-FR" sz="2000" b="1" dirty="0">
                <a:solidFill>
                  <a:srgbClr val="000099"/>
                </a:solidFill>
              </a:rPr>
              <a:t> and </a:t>
            </a:r>
            <a:r>
              <a:rPr lang="fr-FR" sz="2000" b="1" dirty="0" err="1" smtClean="0">
                <a:solidFill>
                  <a:srgbClr val="000099"/>
                </a:solidFill>
              </a:rPr>
              <a:t>radii</a:t>
            </a:r>
            <a:r>
              <a:rPr lang="fr-FR" sz="2000" b="1" dirty="0" smtClean="0">
                <a:solidFill>
                  <a:srgbClr val="000099"/>
                </a:solidFill>
              </a:rPr>
              <a:t> in </a:t>
            </a:r>
            <a:r>
              <a:rPr lang="fr-FR" sz="2000" b="1" baseline="30000" dirty="0" smtClean="0">
                <a:solidFill>
                  <a:srgbClr val="000099"/>
                </a:solidFill>
              </a:rPr>
              <a:t>A</a:t>
            </a:r>
            <a:r>
              <a:rPr lang="fr-FR" sz="2000" b="1" dirty="0" smtClean="0">
                <a:solidFill>
                  <a:srgbClr val="000099"/>
                </a:solidFill>
              </a:rPr>
              <a:t>O and </a:t>
            </a:r>
            <a:r>
              <a:rPr lang="fr-FR" sz="2000" b="1" baseline="30000" dirty="0" err="1" smtClean="0">
                <a:solidFill>
                  <a:srgbClr val="000099"/>
                </a:solidFill>
              </a:rPr>
              <a:t>A</a:t>
            </a:r>
            <a:r>
              <a:rPr lang="fr-FR" sz="2000" b="1" dirty="0" err="1" smtClean="0">
                <a:solidFill>
                  <a:srgbClr val="000099"/>
                </a:solidFill>
              </a:rPr>
              <a:t>Ca</a:t>
            </a:r>
            <a:r>
              <a:rPr lang="fr-FR" sz="2000" b="1" dirty="0" smtClean="0">
                <a:solidFill>
                  <a:srgbClr val="000099"/>
                </a:solidFill>
              </a:rPr>
              <a:t> </a:t>
            </a:r>
            <a:r>
              <a:rPr lang="fr-FR" sz="2000" b="1" dirty="0">
                <a:solidFill>
                  <a:srgbClr val="000099"/>
                </a:solidFill>
              </a:rPr>
              <a:t>isotopes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fr-FR" sz="2800" b="1" dirty="0" err="1">
                <a:solidFill>
                  <a:srgbClr val="FF6600"/>
                </a:solidFill>
              </a:rPr>
              <a:t>Speculations</a:t>
            </a:r>
            <a:endParaRPr lang="fr-FR" sz="2800" b="1" dirty="0" smtClean="0">
              <a:solidFill>
                <a:srgbClr val="FF6600"/>
              </a:solidFill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6600"/>
                </a:solidFill>
              </a:rPr>
              <a:t>Questions about </a:t>
            </a:r>
            <a:r>
              <a:rPr lang="en-US" sz="2000" b="1" dirty="0">
                <a:solidFill>
                  <a:srgbClr val="FF6600"/>
                </a:solidFill>
                <a:latin typeface="Symbol" panose="05050102010706020507" pitchFamily="18" charset="2"/>
              </a:rPr>
              <a:t>c</a:t>
            </a:r>
            <a:r>
              <a:rPr lang="en-US" sz="2000" b="1" dirty="0">
                <a:solidFill>
                  <a:srgbClr val="FF6600"/>
                </a:solidFill>
              </a:rPr>
              <a:t>-EFT and implications for the nuclear A-body </a:t>
            </a:r>
            <a:r>
              <a:rPr lang="en-US" sz="2000" b="1" dirty="0" smtClean="0">
                <a:solidFill>
                  <a:srgbClr val="FF6600"/>
                </a:solidFill>
              </a:rPr>
              <a:t>problem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27612"/>
            <a:ext cx="792934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Plan</a:t>
            </a:r>
            <a:endParaRPr lang="fr-FR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001" y="27612"/>
            <a:ext cx="844704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B</a:t>
            </a:r>
            <a:r>
              <a:rPr lang="en-US" sz="3600" dirty="0" smtClean="0">
                <a:solidFill>
                  <a:srgbClr val="000090"/>
                </a:solidFill>
              </a:rPr>
              <a:t>inding energies and matter radii in </a:t>
            </a:r>
            <a:r>
              <a:rPr lang="en-US" sz="3600" baseline="30000" dirty="0" smtClean="0">
                <a:solidFill>
                  <a:srgbClr val="000090"/>
                </a:solidFill>
              </a:rPr>
              <a:t>A</a:t>
            </a:r>
            <a:r>
              <a:rPr lang="en-US" sz="3600" dirty="0" smtClean="0">
                <a:solidFill>
                  <a:srgbClr val="000090"/>
                </a:solidFill>
              </a:rPr>
              <a:t>O</a:t>
            </a:r>
            <a:endParaRPr lang="fr-FR" sz="3600" dirty="0">
              <a:solidFill>
                <a:srgbClr val="000090"/>
              </a:solidFill>
            </a:endParaRPr>
          </a:p>
        </p:txBody>
      </p:sp>
      <p:sp>
        <p:nvSpPr>
          <p:cNvPr id="23" name="Shape 234"/>
          <p:cNvSpPr/>
          <p:nvPr/>
        </p:nvSpPr>
        <p:spPr>
          <a:xfrm>
            <a:off x="44063" y="4097446"/>
            <a:ext cx="577484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/>
              <a:t>✪ </a:t>
            </a:r>
            <a:r>
              <a:rPr lang="fr-FR" sz="1600" b="1" dirty="0" smtClean="0"/>
              <a:t>EM and </a:t>
            </a:r>
            <a:r>
              <a:rPr lang="fr-FR" sz="1600" b="1" dirty="0" err="1" smtClean="0"/>
              <a:t>NNLO</a:t>
            </a:r>
            <a:r>
              <a:rPr lang="fr-FR" sz="1600" b="1" baseline="-25000" dirty="0" err="1" smtClean="0"/>
              <a:t>sat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equally</a:t>
            </a:r>
            <a:r>
              <a:rPr lang="fr-FR" sz="1600" b="1" dirty="0" smtClean="0"/>
              <a:t> good for E(</a:t>
            </a:r>
            <a:r>
              <a:rPr lang="fr-FR" sz="1600" b="1" baseline="30000" dirty="0" smtClean="0"/>
              <a:t>A</a:t>
            </a:r>
            <a:r>
              <a:rPr lang="fr-FR" sz="1600" b="1" dirty="0" smtClean="0"/>
              <a:t>O) [</a:t>
            </a:r>
            <a:r>
              <a:rPr lang="fr-FR" sz="1600" b="1" dirty="0" smtClean="0">
                <a:latin typeface="Symbol" panose="05050102010706020507" pitchFamily="18" charset="2"/>
              </a:rPr>
              <a:t>D</a:t>
            </a:r>
            <a:r>
              <a:rPr lang="fr-FR" sz="1600" b="1" dirty="0" smtClean="0"/>
              <a:t>E(MB) &lt;4%]</a:t>
            </a:r>
            <a:endParaRPr lang="fr-FR" sz="1400" dirty="0" smtClean="0">
              <a:solidFill>
                <a:srgbClr val="000099"/>
              </a:solidFill>
            </a:endParaRPr>
          </a:p>
        </p:txBody>
      </p:sp>
      <p:sp>
        <p:nvSpPr>
          <p:cNvPr id="39" name="Shape 234"/>
          <p:cNvSpPr/>
          <p:nvPr/>
        </p:nvSpPr>
        <p:spPr>
          <a:xfrm>
            <a:off x="44053" y="4565539"/>
            <a:ext cx="894754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/>
              <a:t>✪ </a:t>
            </a:r>
            <a:r>
              <a:rPr lang="fr-FR" sz="1600" dirty="0" err="1" smtClean="0"/>
              <a:t>Absolute</a:t>
            </a:r>
            <a:r>
              <a:rPr lang="fr-FR" sz="1600" dirty="0" smtClean="0"/>
              <a:t> </a:t>
            </a:r>
            <a:r>
              <a:rPr lang="fr-FR" sz="1600" dirty="0" err="1" smtClean="0"/>
              <a:t>r</a:t>
            </a:r>
            <a:r>
              <a:rPr lang="fr-FR" sz="1600" baseline="-25000" dirty="0" err="1" smtClean="0"/>
              <a:t>m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en-US" sz="1600" dirty="0" smtClean="0"/>
              <a:t>EM 11-14% (0.3-0.4fm</a:t>
            </a:r>
            <a:r>
              <a:rPr lang="en-US" sz="1600" dirty="0"/>
              <a:t>) systematically too </a:t>
            </a:r>
            <a:r>
              <a:rPr lang="en-US" sz="1600" dirty="0" smtClean="0"/>
              <a:t>low </a:t>
            </a:r>
            <a:r>
              <a:rPr lang="en-US" sz="1600" dirty="0"/>
              <a:t>but </a:t>
            </a:r>
            <a:r>
              <a:rPr lang="en-US" sz="1600" b="1" dirty="0" err="1"/>
              <a:t>NNLO</a:t>
            </a:r>
            <a:r>
              <a:rPr lang="en-US" sz="1600" b="1" baseline="-25000" dirty="0" err="1"/>
              <a:t>sat</a:t>
            </a:r>
            <a:r>
              <a:rPr lang="en-US" sz="1600" b="1" dirty="0"/>
              <a:t> corrects </a:t>
            </a:r>
            <a:r>
              <a:rPr lang="en-US" sz="1600" b="1" dirty="0" smtClean="0"/>
              <a:t>for it </a:t>
            </a:r>
            <a:endParaRPr lang="fr-FR" sz="1600" b="1" dirty="0" smtClean="0"/>
          </a:p>
        </p:txBody>
      </p:sp>
      <p:sp>
        <p:nvSpPr>
          <p:cNvPr id="16" name="Shape 234"/>
          <p:cNvSpPr/>
          <p:nvPr/>
        </p:nvSpPr>
        <p:spPr>
          <a:xfrm>
            <a:off x="3754578" y="6457002"/>
            <a:ext cx="2660080" cy="221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400" b="1" dirty="0">
                <a:latin typeface="Calibri"/>
                <a:ea typeface="+mn-ea"/>
                <a:cs typeface="+mn-cs"/>
              </a:rPr>
              <a:t>[Lapoux </a:t>
            </a:r>
            <a:r>
              <a:rPr lang="fr-FR" sz="1400" b="1" i="1" dirty="0">
                <a:latin typeface="Calibri"/>
                <a:ea typeface="+mn-ea"/>
                <a:cs typeface="+mn-cs"/>
              </a:rPr>
              <a:t>et al</a:t>
            </a:r>
            <a:r>
              <a:rPr lang="fr-FR" sz="1400" b="1" i="1" dirty="0" smtClean="0">
                <a:latin typeface="Calibri"/>
                <a:ea typeface="+mn-ea"/>
                <a:cs typeface="+mn-cs"/>
              </a:rPr>
              <a:t>. </a:t>
            </a:r>
            <a:r>
              <a:rPr lang="fr-FR" sz="1400" b="1" dirty="0" smtClean="0">
                <a:latin typeface="Calibri"/>
                <a:ea typeface="+mn-ea"/>
                <a:cs typeface="+mn-cs"/>
              </a:rPr>
              <a:t>2016,</a:t>
            </a:r>
            <a:r>
              <a:rPr lang="fr-FR" sz="1400" b="1" i="1" dirty="0" smtClean="0">
                <a:latin typeface="Calibri"/>
                <a:ea typeface="+mn-ea"/>
                <a:cs typeface="+mn-cs"/>
              </a:rPr>
              <a:t> </a:t>
            </a:r>
            <a:r>
              <a:rPr lang="fr-FR" sz="1400" b="1" dirty="0" err="1" smtClean="0">
                <a:latin typeface="Calibri"/>
                <a:ea typeface="+mn-ea"/>
                <a:cs typeface="+mn-cs"/>
              </a:rPr>
              <a:t>unpublished</a:t>
            </a:r>
            <a:r>
              <a:rPr lang="fr-FR" sz="1400" b="1" dirty="0" smtClean="0">
                <a:latin typeface="Calibri"/>
                <a:ea typeface="+mn-ea"/>
                <a:cs typeface="+mn-cs"/>
              </a:rPr>
              <a:t>]</a:t>
            </a:r>
            <a:endParaRPr lang="fr-FR" sz="1400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9" y="1013835"/>
            <a:ext cx="3980793" cy="28130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65" y="912399"/>
            <a:ext cx="3200952" cy="308714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777343" y="4066668"/>
            <a:ext cx="332509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/>
              <a:t>Analysis of (</a:t>
            </a:r>
            <a:r>
              <a:rPr lang="en-US" sz="1400" b="1" dirty="0" err="1" smtClean="0"/>
              <a:t>p,p</a:t>
            </a:r>
            <a:r>
              <a:rPr lang="en-US" sz="1400" b="1" dirty="0" smtClean="0"/>
              <a:t>) elastic scattering (±0.1fm) </a:t>
            </a:r>
            <a:endParaRPr lang="en-US" sz="1400" b="1" dirty="0"/>
          </a:p>
        </p:txBody>
      </p:sp>
      <p:sp>
        <p:nvSpPr>
          <p:cNvPr id="20" name="Shape 234"/>
          <p:cNvSpPr/>
          <p:nvPr/>
        </p:nvSpPr>
        <p:spPr>
          <a:xfrm>
            <a:off x="44059" y="5418061"/>
            <a:ext cx="909994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/>
              <a:t>✪ </a:t>
            </a:r>
            <a:r>
              <a:rPr lang="fr-FR" sz="1600" b="1" dirty="0" err="1" smtClean="0">
                <a:latin typeface="Symbol" panose="05050102010706020507" pitchFamily="18" charset="2"/>
              </a:rPr>
              <a:t>D</a:t>
            </a:r>
            <a:r>
              <a:rPr lang="fr-FR" sz="1600" b="1" dirty="0" err="1" smtClean="0"/>
              <a:t>r</a:t>
            </a:r>
            <a:r>
              <a:rPr lang="fr-FR" sz="1600" b="1" baseline="-25000" dirty="0" err="1" smtClean="0"/>
              <a:t>m</a:t>
            </a:r>
            <a:r>
              <a:rPr lang="fr-FR" sz="1600" b="1" dirty="0" smtClean="0"/>
              <a:t> (MB) (&lt;0.1fm ~ 3%) « </a:t>
            </a:r>
            <a:r>
              <a:rPr lang="fr-FR" sz="1600" b="1" dirty="0" err="1" smtClean="0">
                <a:solidFill>
                  <a:prstClr val="black"/>
                </a:solidFill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lang="fr-FR" sz="1600" b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</a:t>
            </a:r>
            <a:r>
              <a:rPr lang="fr-FR" sz="1600" b="1" baseline="-250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</a:t>
            </a:r>
            <a:r>
              <a:rPr lang="fr-FR" sz="1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(</a:t>
            </a:r>
            <a:r>
              <a:rPr lang="fr-FR" sz="1600" b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exp</a:t>
            </a:r>
            <a:r>
              <a:rPr lang="fr-FR" sz="1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 and </a:t>
            </a:r>
            <a:r>
              <a:rPr lang="fr-FR" sz="1600" b="1" dirty="0" err="1">
                <a:solidFill>
                  <a:prstClr val="black"/>
                </a:solidFill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lang="fr-FR" sz="1600" b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</a:t>
            </a:r>
            <a:r>
              <a:rPr lang="fr-FR" sz="1600" b="1" baseline="-25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</a:t>
            </a:r>
            <a:r>
              <a:rPr lang="fr-FR" sz="16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1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</a:t>
            </a:r>
            <a:r>
              <a:rPr lang="fr-FR" sz="1600" b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</a:t>
            </a:r>
            <a:r>
              <a:rPr lang="fr-FR" sz="1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  <a:r>
              <a:rPr lang="fr-FR" sz="1600" b="1" dirty="0" smtClean="0"/>
              <a:t>   </a:t>
            </a:r>
            <a:endParaRPr lang="fr-FR" sz="1600" b="1" dirty="0" smtClean="0">
              <a:solidFill>
                <a:srgbClr val="000099"/>
              </a:solidFill>
            </a:endParaRPr>
          </a:p>
        </p:txBody>
      </p:sp>
      <p:sp>
        <p:nvSpPr>
          <p:cNvPr id="21" name="Shape 234"/>
          <p:cNvSpPr/>
          <p:nvPr/>
        </p:nvSpPr>
        <p:spPr>
          <a:xfrm>
            <a:off x="771946" y="4999752"/>
            <a:ext cx="749921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800" dirty="0" smtClean="0"/>
              <a:t>¤ </a:t>
            </a:r>
            <a:r>
              <a:rPr lang="fr-FR" sz="1600" dirty="0" err="1" smtClean="0"/>
              <a:t>Radii</a:t>
            </a:r>
            <a:r>
              <a:rPr lang="fr-FR" sz="1600" dirty="0" smtClean="0"/>
              <a:t> dot not </a:t>
            </a:r>
            <a:r>
              <a:rPr lang="fr-FR" sz="1600" dirty="0" err="1" smtClean="0"/>
              <a:t>improve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N-Z </a:t>
            </a:r>
            <a:r>
              <a:rPr lang="fr-FR" sz="1600" b="1" dirty="0" err="1" smtClean="0"/>
              <a:t>beyond</a:t>
            </a:r>
            <a:r>
              <a:rPr lang="fr-FR" sz="1600" b="1" dirty="0" smtClean="0"/>
              <a:t> </a:t>
            </a:r>
            <a:r>
              <a:rPr lang="fr-FR" sz="1600" b="1" baseline="30000" dirty="0" smtClean="0"/>
              <a:t>16</a:t>
            </a:r>
            <a:r>
              <a:rPr lang="fr-FR" sz="1600" b="1" dirty="0" smtClean="0"/>
              <a:t>O </a:t>
            </a:r>
            <a:r>
              <a:rPr lang="fr-FR" sz="1600" b="1" dirty="0" err="1" smtClean="0"/>
              <a:t>whose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r</a:t>
            </a:r>
            <a:r>
              <a:rPr lang="fr-FR" sz="1600" b="1" baseline="-25000" dirty="0" err="1" smtClean="0"/>
              <a:t>ch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is</a:t>
            </a:r>
            <a:r>
              <a:rPr lang="fr-FR" sz="1600" b="1" dirty="0" smtClean="0"/>
              <a:t> in the fit</a:t>
            </a:r>
            <a:endParaRPr lang="fr-FR" sz="1400" dirty="0" smtClean="0">
              <a:solidFill>
                <a:srgbClr val="000099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428534" y="715411"/>
            <a:ext cx="13545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Matter radii</a:t>
            </a:r>
            <a:endParaRPr lang="en-US" sz="16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1454732" y="743121"/>
            <a:ext cx="237763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Absolute binding energies</a:t>
            </a:r>
            <a:endParaRPr lang="en-US" sz="1600" b="1" dirty="0"/>
          </a:p>
        </p:txBody>
      </p:sp>
      <p:sp>
        <p:nvSpPr>
          <p:cNvPr id="13" name="Shape 234"/>
          <p:cNvSpPr/>
          <p:nvPr/>
        </p:nvSpPr>
        <p:spPr>
          <a:xfrm>
            <a:off x="771942" y="5844902"/>
            <a:ext cx="721519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800" dirty="0" smtClean="0"/>
              <a:t>¤ </a:t>
            </a:r>
            <a:r>
              <a:rPr lang="fr-FR" sz="1600" dirty="0" err="1" smtClean="0"/>
              <a:t>Gorkov</a:t>
            </a:r>
            <a:r>
              <a:rPr lang="fr-FR" sz="1600" dirty="0" smtClean="0"/>
              <a:t> </a:t>
            </a:r>
            <a:r>
              <a:rPr lang="fr-FR" sz="1600" dirty="0" err="1" smtClean="0"/>
              <a:t>calculations</a:t>
            </a:r>
            <a:r>
              <a:rPr lang="fr-FR" sz="1600" dirty="0" smtClean="0"/>
              <a:t> </a:t>
            </a:r>
            <a:r>
              <a:rPr lang="fr-FR" sz="1600" dirty="0" err="1" smtClean="0"/>
              <a:t>need</a:t>
            </a:r>
            <a:r>
              <a:rPr lang="fr-FR" sz="1600" dirty="0" smtClean="0"/>
              <a:t> to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further</a:t>
            </a:r>
            <a:r>
              <a:rPr lang="fr-FR" sz="1600" dirty="0" smtClean="0"/>
              <a:t> </a:t>
            </a:r>
            <a:r>
              <a:rPr lang="fr-FR" sz="1600" dirty="0" err="1" smtClean="0"/>
              <a:t>improved</a:t>
            </a:r>
            <a:r>
              <a:rPr lang="fr-FR" sz="1600" dirty="0" smtClean="0"/>
              <a:t> to ADC(3)</a:t>
            </a:r>
            <a:endParaRPr lang="fr-FR" sz="1400" dirty="0" smtClean="0">
              <a:solidFill>
                <a:srgbClr val="00009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456225" y="5588549"/>
            <a:ext cx="260465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Word of caution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Extrapolation to ∞ basis dim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2-body part of r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470080" y="5560840"/>
            <a:ext cx="2590802" cy="7663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3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60" y="1040110"/>
            <a:ext cx="3562239" cy="256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001" y="27612"/>
            <a:ext cx="844704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B</a:t>
            </a:r>
            <a:r>
              <a:rPr lang="en-US" sz="3600" dirty="0" smtClean="0">
                <a:solidFill>
                  <a:srgbClr val="000090"/>
                </a:solidFill>
              </a:rPr>
              <a:t>inding energies in Ca region</a:t>
            </a:r>
            <a:endParaRPr lang="fr-FR" sz="3600" dirty="0">
              <a:solidFill>
                <a:srgbClr val="000090"/>
              </a:solidFill>
            </a:endParaRPr>
          </a:p>
        </p:txBody>
      </p:sp>
      <p:sp>
        <p:nvSpPr>
          <p:cNvPr id="23" name="Shape 234"/>
          <p:cNvSpPr/>
          <p:nvPr/>
        </p:nvSpPr>
        <p:spPr>
          <a:xfrm>
            <a:off x="44065" y="3819524"/>
            <a:ext cx="71880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/>
              <a:t>✪ </a:t>
            </a:r>
            <a:r>
              <a:rPr lang="fr-FR" sz="1600" b="1" dirty="0" smtClean="0"/>
              <a:t>EM </a:t>
            </a:r>
            <a:r>
              <a:rPr lang="fr-FR" sz="1600" b="1" dirty="0" err="1" smtClean="0"/>
              <a:t>overbinds</a:t>
            </a:r>
            <a:r>
              <a:rPr lang="fr-FR" sz="1600" b="1" dirty="0" smtClean="0"/>
              <a:t> </a:t>
            </a:r>
            <a:r>
              <a:rPr lang="fr-FR" sz="1600" dirty="0" smtClean="0"/>
              <a:t>by up to 10% </a:t>
            </a:r>
            <a:r>
              <a:rPr lang="fr-FR" sz="1600" b="1" dirty="0" smtClean="0"/>
              <a:t>but </a:t>
            </a:r>
            <a:r>
              <a:rPr lang="fr-FR" sz="1600" b="1" dirty="0" err="1" smtClean="0"/>
              <a:t>NNLO</a:t>
            </a:r>
            <a:r>
              <a:rPr lang="fr-FR" sz="1600" b="1" baseline="-25000" dirty="0" err="1" smtClean="0"/>
              <a:t>sat</a:t>
            </a:r>
            <a:r>
              <a:rPr lang="fr-FR" sz="1600" b="1" dirty="0" smtClean="0"/>
              <a:t> corrects for </a:t>
            </a:r>
            <a:r>
              <a:rPr lang="fr-FR" sz="1600" b="1" dirty="0" err="1" smtClean="0"/>
              <a:t>it</a:t>
            </a:r>
            <a:endParaRPr lang="fr-FR" sz="1400" dirty="0" smtClean="0">
              <a:solidFill>
                <a:srgbClr val="000099"/>
              </a:solidFill>
            </a:endParaRPr>
          </a:p>
        </p:txBody>
      </p:sp>
      <p:sp>
        <p:nvSpPr>
          <p:cNvPr id="33" name="Shape 234"/>
          <p:cNvSpPr/>
          <p:nvPr/>
        </p:nvSpPr>
        <p:spPr>
          <a:xfrm>
            <a:off x="30204" y="5479974"/>
            <a:ext cx="86362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/>
              <a:t>✪ </a:t>
            </a:r>
            <a:r>
              <a:rPr lang="fr-FR" sz="1600" b="1" dirty="0" smtClean="0"/>
              <a:t>N=20 and N=28 </a:t>
            </a:r>
            <a:r>
              <a:rPr lang="fr-FR" sz="1600" b="1" dirty="0" err="1" smtClean="0"/>
              <a:t>magicity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emerge</a:t>
            </a:r>
            <a:r>
              <a:rPr lang="fr-FR" sz="1600" b="1" dirty="0"/>
              <a:t> </a:t>
            </a:r>
            <a:r>
              <a:rPr lang="fr-FR" sz="1600" b="1" dirty="0" smtClean="0">
                <a:sym typeface="Wingdings" panose="05000000000000000000" pitchFamily="2" charset="2"/>
              </a:rPr>
              <a:t> </a:t>
            </a:r>
            <a:r>
              <a:rPr lang="fr-FR" sz="1600" b="1" dirty="0" smtClean="0"/>
              <a:t>3NF essential (</a:t>
            </a:r>
            <a:r>
              <a:rPr lang="fr-FR" sz="1600" b="1" dirty="0" err="1" smtClean="0"/>
              <a:t>mandatory</a:t>
            </a:r>
            <a:r>
              <a:rPr lang="fr-FR" sz="1600" b="1" dirty="0" smtClean="0"/>
              <a:t> </a:t>
            </a:r>
            <a:r>
              <a:rPr lang="fr-FR" sz="1600" b="1" dirty="0"/>
              <a:t>for </a:t>
            </a:r>
            <a:r>
              <a:rPr lang="fr-FR" sz="1600" b="1" dirty="0" smtClean="0"/>
              <a:t>N=28 and </a:t>
            </a:r>
            <a:r>
              <a:rPr lang="fr-FR" sz="1600" b="1" dirty="0" err="1" smtClean="0"/>
              <a:t>reduce</a:t>
            </a:r>
            <a:r>
              <a:rPr lang="fr-FR" sz="1600" b="1" dirty="0" smtClean="0"/>
              <a:t> N=20)   </a:t>
            </a:r>
            <a:endParaRPr lang="fr-FR" sz="1400" dirty="0" smtClean="0"/>
          </a:p>
        </p:txBody>
      </p:sp>
      <p:sp>
        <p:nvSpPr>
          <p:cNvPr id="38" name="Shape 234"/>
          <p:cNvSpPr/>
          <p:nvPr/>
        </p:nvSpPr>
        <p:spPr>
          <a:xfrm>
            <a:off x="785802" y="5916782"/>
            <a:ext cx="728826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800" dirty="0" smtClean="0"/>
              <a:t>¤ </a:t>
            </a:r>
            <a:r>
              <a:rPr lang="fr-FR" sz="1600" dirty="0" smtClean="0"/>
              <a:t>N=20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too</a:t>
            </a:r>
            <a:r>
              <a:rPr lang="fr-FR" sz="1600" dirty="0" smtClean="0"/>
              <a:t> </a:t>
            </a:r>
            <a:r>
              <a:rPr lang="fr-FR" sz="1600" b="1" dirty="0" err="1" smtClean="0"/>
              <a:t>pronounced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along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with</a:t>
            </a:r>
            <a:r>
              <a:rPr lang="fr-FR" sz="1600" b="1" dirty="0" smtClean="0"/>
              <a:t> N=32</a:t>
            </a:r>
          </a:p>
        </p:txBody>
      </p:sp>
      <p:sp>
        <p:nvSpPr>
          <p:cNvPr id="39" name="Shape 234"/>
          <p:cNvSpPr/>
          <p:nvPr/>
        </p:nvSpPr>
        <p:spPr>
          <a:xfrm>
            <a:off x="44053" y="4676379"/>
            <a:ext cx="78946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/>
              <a:t>✪ </a:t>
            </a:r>
            <a:r>
              <a:rPr lang="fr-FR" sz="1600" dirty="0" smtClean="0"/>
              <a:t>S</a:t>
            </a:r>
            <a:r>
              <a:rPr lang="fr-FR" sz="1600" baseline="-25000" dirty="0" smtClean="0"/>
              <a:t>2N</a:t>
            </a:r>
            <a:r>
              <a:rPr lang="fr-FR" sz="1600" dirty="0" smtClean="0"/>
              <a:t> </a:t>
            </a:r>
            <a:r>
              <a:rPr lang="fr-FR" sz="1600" dirty="0" err="1" smtClean="0"/>
              <a:t>equally</a:t>
            </a:r>
            <a:r>
              <a:rPr lang="fr-FR" sz="1600" dirty="0" smtClean="0"/>
              <a:t> good for EM and </a:t>
            </a:r>
            <a:r>
              <a:rPr lang="fr-FR" sz="1600" dirty="0" err="1" smtClean="0"/>
              <a:t>NNLO</a:t>
            </a:r>
            <a:r>
              <a:rPr lang="fr-FR" sz="1600" baseline="-25000" dirty="0" err="1" smtClean="0"/>
              <a:t>sat</a:t>
            </a:r>
            <a:endParaRPr lang="fr-FR" sz="1600" b="1" baseline="-25000" dirty="0" smtClean="0"/>
          </a:p>
        </p:txBody>
      </p:sp>
      <p:sp>
        <p:nvSpPr>
          <p:cNvPr id="21" name="Shape 234"/>
          <p:cNvSpPr/>
          <p:nvPr/>
        </p:nvSpPr>
        <p:spPr>
          <a:xfrm>
            <a:off x="771947" y="5096737"/>
            <a:ext cx="721519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800" dirty="0" smtClean="0"/>
              <a:t>¤ </a:t>
            </a:r>
            <a:r>
              <a:rPr lang="fr-FR" sz="1600" dirty="0" smtClean="0"/>
              <a:t>3NF essential </a:t>
            </a:r>
            <a:r>
              <a:rPr lang="fr-FR" sz="1600" b="1" dirty="0" smtClean="0"/>
              <a:t>and </a:t>
            </a:r>
            <a:r>
              <a:rPr lang="en-US" sz="1600" b="1" dirty="0" smtClean="0"/>
              <a:t>moves </a:t>
            </a:r>
            <a:r>
              <a:rPr lang="en-US" sz="1600" b="1" dirty="0"/>
              <a:t>drip line </a:t>
            </a:r>
            <a:r>
              <a:rPr lang="en-US" sz="1600" b="1" dirty="0" smtClean="0"/>
              <a:t>back from </a:t>
            </a:r>
            <a:r>
              <a:rPr lang="en-US" sz="1600" b="1" dirty="0"/>
              <a:t>N=40 to N=34 in Ca</a:t>
            </a:r>
            <a:r>
              <a:rPr lang="fr-FR" sz="1600" b="1" dirty="0" smtClean="0"/>
              <a:t> </a:t>
            </a:r>
            <a:endParaRPr lang="fr-FR" sz="1400" b="1" dirty="0" smtClean="0">
              <a:solidFill>
                <a:srgbClr val="000099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735788" y="2322516"/>
            <a:ext cx="4707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EM</a:t>
            </a:r>
            <a:endParaRPr lang="en-US" sz="1600" b="1" dirty="0"/>
          </a:p>
        </p:txBody>
      </p:sp>
      <p:sp>
        <p:nvSpPr>
          <p:cNvPr id="40" name="ZoneTexte 39"/>
          <p:cNvSpPr txBox="1"/>
          <p:nvPr/>
        </p:nvSpPr>
        <p:spPr>
          <a:xfrm rot="16200000">
            <a:off x="4311611" y="1876671"/>
            <a:ext cx="11083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S</a:t>
            </a:r>
            <a:r>
              <a:rPr lang="en-US" sz="1600" b="1" baseline="-25000" dirty="0" smtClean="0"/>
              <a:t>2N</a:t>
            </a:r>
            <a:r>
              <a:rPr lang="en-US" sz="1600" b="1" dirty="0" smtClean="0"/>
              <a:t> [MeV]</a:t>
            </a:r>
            <a:endParaRPr lang="en-US" sz="16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8" y="984690"/>
            <a:ext cx="4224112" cy="2745926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 rot="16200000">
            <a:off x="7771043" y="1921798"/>
            <a:ext cx="187411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[</a:t>
            </a:r>
            <a:r>
              <a:rPr lang="en-US" sz="1200" b="1" dirty="0" err="1"/>
              <a:t>Rosenbusch</a:t>
            </a:r>
            <a:r>
              <a:rPr lang="en-US" sz="1200" b="1" dirty="0"/>
              <a:t> </a:t>
            </a:r>
            <a:r>
              <a:rPr lang="en-US" sz="1200" b="1" i="1" dirty="0"/>
              <a:t>et al</a:t>
            </a:r>
            <a:r>
              <a:rPr lang="en-US" sz="1200" b="1" dirty="0" smtClean="0"/>
              <a:t>.. 2015]</a:t>
            </a:r>
            <a:endParaRPr lang="en-US" sz="1200" b="1" dirty="0"/>
          </a:p>
        </p:txBody>
      </p:sp>
      <p:sp>
        <p:nvSpPr>
          <p:cNvPr id="32" name="Shape 234"/>
          <p:cNvSpPr/>
          <p:nvPr/>
        </p:nvSpPr>
        <p:spPr>
          <a:xfrm>
            <a:off x="771942" y="4279287"/>
            <a:ext cx="721519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800" dirty="0" smtClean="0"/>
              <a:t>¤ ~</a:t>
            </a:r>
            <a:r>
              <a:rPr lang="fr-FR" sz="1600" dirty="0" smtClean="0"/>
              <a:t>5/10 MeV to </a:t>
            </a:r>
            <a:r>
              <a:rPr lang="fr-FR" sz="1600" dirty="0" err="1" smtClean="0"/>
              <a:t>further</a:t>
            </a:r>
            <a:r>
              <a:rPr lang="fr-FR" sz="1600" dirty="0" smtClean="0"/>
              <a:t> capture in GGF </a:t>
            </a:r>
            <a:r>
              <a:rPr lang="fr-FR" sz="1600" dirty="0" err="1" smtClean="0"/>
              <a:t>calculations</a:t>
            </a:r>
            <a:r>
              <a:rPr lang="fr-FR" sz="1600" dirty="0" smtClean="0"/>
              <a:t> </a:t>
            </a:r>
            <a:r>
              <a:rPr lang="fr-FR" sz="1600" dirty="0" err="1" smtClean="0"/>
              <a:t>going</a:t>
            </a:r>
            <a:r>
              <a:rPr lang="fr-FR" sz="1600" dirty="0" smtClean="0"/>
              <a:t> to ADC(3) </a:t>
            </a:r>
            <a:endParaRPr lang="fr-FR" sz="1600" dirty="0" smtClean="0">
              <a:solidFill>
                <a:srgbClr val="000099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76890" y="6445119"/>
            <a:ext cx="27377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[</a:t>
            </a:r>
            <a:r>
              <a:rPr lang="en-US" sz="1400" b="1" dirty="0" err="1"/>
              <a:t>Somà</a:t>
            </a:r>
            <a:r>
              <a:rPr lang="en-US" sz="1400" b="1" dirty="0"/>
              <a:t> et al</a:t>
            </a:r>
            <a:r>
              <a:rPr lang="en-US" sz="1400" b="1" dirty="0" smtClean="0"/>
              <a:t>. 2016, unpublished]</a:t>
            </a:r>
            <a:endParaRPr lang="en-US" sz="1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632" y="1060156"/>
            <a:ext cx="1781119" cy="34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6902573" y="3604922"/>
            <a:ext cx="23735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/>
              <a:t>Extrapolation to ∞ basis dim </a:t>
            </a:r>
            <a:endParaRPr lang="en-US" sz="1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5250873" y="715411"/>
            <a:ext cx="30571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Two-neutron separation energies</a:t>
            </a:r>
            <a:endParaRPr lang="en-US" sz="16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413167" y="743121"/>
            <a:ext cx="237763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Absolute binding energies</a:t>
            </a:r>
            <a:endParaRPr lang="en-US" sz="1600" b="1" dirty="0"/>
          </a:p>
        </p:txBody>
      </p:sp>
      <p:sp>
        <p:nvSpPr>
          <p:cNvPr id="2" name="Accolade fermante 1"/>
          <p:cNvSpPr/>
          <p:nvPr/>
        </p:nvSpPr>
        <p:spPr>
          <a:xfrm rot="5400000">
            <a:off x="7434353" y="3189405"/>
            <a:ext cx="383970" cy="39709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1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73788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AutoNum type="romanUcPeriod"/>
            </a:pPr>
            <a:r>
              <a:rPr lang="en-US" sz="2800" b="1" dirty="0" smtClean="0">
                <a:solidFill>
                  <a:srgbClr val="FF6600"/>
                </a:solidFill>
              </a:rPr>
              <a:t>Situating</a:t>
            </a:r>
            <a:r>
              <a:rPr lang="fr-FR" sz="2800" b="1" dirty="0" smtClean="0">
                <a:solidFill>
                  <a:srgbClr val="FF6600"/>
                </a:solidFill>
              </a:rPr>
              <a:t> « ab </a:t>
            </a:r>
            <a:r>
              <a:rPr lang="fr-FR" sz="2800" b="1" dirty="0" err="1" smtClean="0">
                <a:solidFill>
                  <a:srgbClr val="FF6600"/>
                </a:solidFill>
              </a:rPr>
              <a:t>initio</a:t>
            </a:r>
            <a:r>
              <a:rPr lang="fr-FR" sz="2800" b="1" dirty="0" smtClean="0">
                <a:solidFill>
                  <a:srgbClr val="FF6600"/>
                </a:solidFill>
              </a:rPr>
              <a:t> » A-</a:t>
            </a:r>
            <a:r>
              <a:rPr lang="fr-FR" sz="2800" b="1" dirty="0" err="1" smtClean="0">
                <a:solidFill>
                  <a:srgbClr val="FF6600"/>
                </a:solidFill>
              </a:rPr>
              <a:t>nucleon</a:t>
            </a:r>
            <a:r>
              <a:rPr lang="fr-FR" sz="2800" b="1" dirty="0" smtClean="0">
                <a:solidFill>
                  <a:srgbClr val="FF6600"/>
                </a:solidFill>
              </a:rPr>
              <a:t> </a:t>
            </a:r>
            <a:r>
              <a:rPr lang="fr-FR" sz="2800" b="1" dirty="0" err="1" smtClean="0">
                <a:solidFill>
                  <a:srgbClr val="FF6600"/>
                </a:solidFill>
              </a:rPr>
              <a:t>calculations</a:t>
            </a:r>
            <a:r>
              <a:rPr lang="fr-FR" sz="2800" b="1" dirty="0" smtClean="0">
                <a:solidFill>
                  <a:srgbClr val="FF6600"/>
                </a:solidFill>
              </a:rPr>
              <a:t> 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fr-FR" sz="2800" b="1" dirty="0">
                <a:solidFill>
                  <a:srgbClr val="FF6600"/>
                </a:solidFill>
              </a:rPr>
              <a:t>Ab </a:t>
            </a:r>
            <a:r>
              <a:rPr lang="fr-FR" sz="2800" b="1" dirty="0" err="1">
                <a:solidFill>
                  <a:srgbClr val="FF6600"/>
                </a:solidFill>
              </a:rPr>
              <a:t>initio</a:t>
            </a:r>
            <a:r>
              <a:rPr lang="fr-FR" sz="2800" b="1" dirty="0">
                <a:solidFill>
                  <a:srgbClr val="FF6600"/>
                </a:solidFill>
              </a:rPr>
              <a:t> </a:t>
            </a:r>
            <a:r>
              <a:rPr lang="fr-FR" sz="2800" b="1" dirty="0" err="1">
                <a:solidFill>
                  <a:srgbClr val="FF6600"/>
                </a:solidFill>
              </a:rPr>
              <a:t>nuclear</a:t>
            </a:r>
            <a:r>
              <a:rPr lang="fr-FR" sz="2800" b="1" dirty="0">
                <a:solidFill>
                  <a:srgbClr val="FF6600"/>
                </a:solidFill>
              </a:rPr>
              <a:t> </a:t>
            </a:r>
            <a:r>
              <a:rPr lang="fr-FR" sz="2800" b="1" dirty="0" err="1">
                <a:solidFill>
                  <a:srgbClr val="FF6600"/>
                </a:solidFill>
              </a:rPr>
              <a:t>many</a:t>
            </a:r>
            <a:r>
              <a:rPr lang="fr-FR" sz="2800" b="1" dirty="0">
                <a:solidFill>
                  <a:srgbClr val="FF6600"/>
                </a:solidFill>
              </a:rPr>
              <a:t>-body </a:t>
            </a:r>
            <a:r>
              <a:rPr lang="fr-FR" sz="2800" b="1" dirty="0" err="1">
                <a:solidFill>
                  <a:srgbClr val="FF6600"/>
                </a:solidFill>
              </a:rPr>
              <a:t>methods</a:t>
            </a:r>
            <a:endParaRPr lang="fr-FR" sz="2800" b="1" dirty="0">
              <a:solidFill>
                <a:srgbClr val="FF6600"/>
              </a:solidFill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FF6600"/>
                </a:solidFill>
              </a:rPr>
              <a:t>E</a:t>
            </a:r>
            <a:r>
              <a:rPr lang="fr-FR" sz="2000" b="1" dirty="0" err="1" smtClean="0">
                <a:solidFill>
                  <a:srgbClr val="FF6600"/>
                </a:solidFill>
              </a:rPr>
              <a:t>lementary</a:t>
            </a:r>
            <a:r>
              <a:rPr lang="fr-FR" sz="2000" b="1" dirty="0" smtClean="0">
                <a:solidFill>
                  <a:srgbClr val="FF6600"/>
                </a:solidFill>
              </a:rPr>
              <a:t> </a:t>
            </a:r>
            <a:r>
              <a:rPr lang="fr-FR" sz="2000" b="1" dirty="0">
                <a:solidFill>
                  <a:srgbClr val="FF6600"/>
                </a:solidFill>
              </a:rPr>
              <a:t>inter-</a:t>
            </a:r>
            <a:r>
              <a:rPr lang="fr-FR" sz="2000" b="1" dirty="0" err="1">
                <a:solidFill>
                  <a:srgbClr val="FF6600"/>
                </a:solidFill>
              </a:rPr>
              <a:t>nucleon</a:t>
            </a:r>
            <a:r>
              <a:rPr lang="fr-FR" sz="2000" b="1" dirty="0">
                <a:solidFill>
                  <a:srgbClr val="FF6600"/>
                </a:solidFill>
              </a:rPr>
              <a:t> interactions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FF6600"/>
                </a:solidFill>
              </a:rPr>
              <a:t>Solving</a:t>
            </a:r>
            <a:r>
              <a:rPr lang="fr-FR" sz="2000" b="1" dirty="0">
                <a:solidFill>
                  <a:srgbClr val="FF6600"/>
                </a:solidFill>
              </a:rPr>
              <a:t> the A-body Schrödinger </a:t>
            </a:r>
            <a:r>
              <a:rPr lang="fr-FR" sz="2000" b="1" dirty="0" err="1">
                <a:solidFill>
                  <a:srgbClr val="FF6600"/>
                </a:solidFill>
              </a:rPr>
              <a:t>equation</a:t>
            </a:r>
            <a:endParaRPr lang="fr-FR" sz="2000" b="1" dirty="0">
              <a:solidFill>
                <a:srgbClr val="FF6600"/>
              </a:solidFill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FF6600"/>
                </a:solidFill>
              </a:rPr>
              <a:t>Applications: binding </a:t>
            </a:r>
            <a:r>
              <a:rPr lang="fr-FR" sz="2000" b="1" dirty="0" err="1">
                <a:solidFill>
                  <a:srgbClr val="FF6600"/>
                </a:solidFill>
              </a:rPr>
              <a:t>energies</a:t>
            </a:r>
            <a:r>
              <a:rPr lang="fr-FR" sz="2000" b="1" dirty="0">
                <a:solidFill>
                  <a:srgbClr val="FF6600"/>
                </a:solidFill>
              </a:rPr>
              <a:t> and </a:t>
            </a:r>
            <a:r>
              <a:rPr lang="fr-FR" sz="2000" b="1" dirty="0" err="1" smtClean="0">
                <a:solidFill>
                  <a:srgbClr val="FF6600"/>
                </a:solidFill>
              </a:rPr>
              <a:t>radii</a:t>
            </a:r>
            <a:r>
              <a:rPr lang="fr-FR" sz="2000" b="1" dirty="0" smtClean="0">
                <a:solidFill>
                  <a:srgbClr val="FF6600"/>
                </a:solidFill>
              </a:rPr>
              <a:t> </a:t>
            </a:r>
            <a:r>
              <a:rPr lang="fr-FR" sz="2000" b="1" dirty="0">
                <a:solidFill>
                  <a:srgbClr val="FF6600"/>
                </a:solidFill>
              </a:rPr>
              <a:t>in </a:t>
            </a:r>
            <a:r>
              <a:rPr lang="fr-FR" sz="2000" b="1" baseline="30000" dirty="0">
                <a:solidFill>
                  <a:srgbClr val="FF6600"/>
                </a:solidFill>
              </a:rPr>
              <a:t>A</a:t>
            </a:r>
            <a:r>
              <a:rPr lang="fr-FR" sz="2000" b="1" dirty="0">
                <a:solidFill>
                  <a:srgbClr val="FF6600"/>
                </a:solidFill>
              </a:rPr>
              <a:t>O and </a:t>
            </a:r>
            <a:r>
              <a:rPr lang="fr-FR" sz="2000" b="1" baseline="30000" dirty="0" err="1">
                <a:solidFill>
                  <a:srgbClr val="FF6600"/>
                </a:solidFill>
              </a:rPr>
              <a:t>A</a:t>
            </a:r>
            <a:r>
              <a:rPr lang="fr-FR" sz="2000" b="1" dirty="0" err="1">
                <a:solidFill>
                  <a:srgbClr val="FF6600"/>
                </a:solidFill>
              </a:rPr>
              <a:t>Ca</a:t>
            </a:r>
            <a:r>
              <a:rPr lang="fr-FR" sz="2000" b="1" dirty="0">
                <a:solidFill>
                  <a:srgbClr val="FF6600"/>
                </a:solidFill>
              </a:rPr>
              <a:t> isotopes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fr-FR" sz="2800" b="1" dirty="0" err="1" smtClean="0">
                <a:solidFill>
                  <a:srgbClr val="FF6600"/>
                </a:solidFill>
              </a:rPr>
              <a:t>Speculations</a:t>
            </a:r>
            <a:endParaRPr lang="fr-FR" sz="2800" b="1" dirty="0" smtClean="0">
              <a:solidFill>
                <a:srgbClr val="FF6600"/>
              </a:solidFill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6600"/>
                </a:solidFill>
              </a:rPr>
              <a:t>Questions about </a:t>
            </a:r>
            <a:r>
              <a:rPr lang="en-US" sz="2000" b="1" dirty="0">
                <a:solidFill>
                  <a:srgbClr val="FF6600"/>
                </a:solidFill>
                <a:latin typeface="Symbol" panose="05050102010706020507" pitchFamily="18" charset="2"/>
              </a:rPr>
              <a:t>c</a:t>
            </a:r>
            <a:r>
              <a:rPr lang="en-US" sz="2000" b="1" dirty="0">
                <a:solidFill>
                  <a:srgbClr val="FF6600"/>
                </a:solidFill>
              </a:rPr>
              <a:t>-EFT and implications for the nuclear A-body </a:t>
            </a:r>
            <a:r>
              <a:rPr lang="en-US" sz="2000" b="1" dirty="0" smtClean="0">
                <a:solidFill>
                  <a:srgbClr val="FF6600"/>
                </a:solidFill>
              </a:rPr>
              <a:t>problem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27612"/>
            <a:ext cx="792934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Plan</a:t>
            </a:r>
            <a:endParaRPr lang="fr-FR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001" y="27612"/>
            <a:ext cx="840147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Charge radii in Ca region </a:t>
            </a:r>
            <a:endParaRPr lang="fr-FR" sz="3600" dirty="0">
              <a:solidFill>
                <a:srgbClr val="00009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24045" y="798541"/>
            <a:ext cx="312185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Charge radii in neighboring chains</a:t>
            </a:r>
            <a:endParaRPr lang="en-US" sz="16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738759" y="826251"/>
            <a:ext cx="171796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/>
              <a:t>C</a:t>
            </a:r>
            <a:r>
              <a:rPr lang="en-US" sz="1600" b="1" dirty="0" smtClean="0"/>
              <a:t>harge radii in Ca</a:t>
            </a:r>
            <a:endParaRPr lang="en-US" sz="1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7" y="1145835"/>
            <a:ext cx="3980514" cy="25875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78" y="1158349"/>
            <a:ext cx="3942011" cy="2562544"/>
          </a:xfrm>
          <a:prstGeom prst="rect">
            <a:avLst/>
          </a:prstGeom>
        </p:spPr>
      </p:pic>
      <p:sp>
        <p:nvSpPr>
          <p:cNvPr id="19" name="Shape 234"/>
          <p:cNvSpPr/>
          <p:nvPr/>
        </p:nvSpPr>
        <p:spPr>
          <a:xfrm>
            <a:off x="44064" y="4392362"/>
            <a:ext cx="836841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/>
              <a:t>✪ </a:t>
            </a:r>
            <a:r>
              <a:rPr lang="fr-FR" sz="1600" dirty="0" smtClean="0"/>
              <a:t>EM </a:t>
            </a:r>
            <a:r>
              <a:rPr lang="fr-FR" sz="1600" dirty="0" err="1" smtClean="0"/>
              <a:t>systematically</a:t>
            </a:r>
            <a:r>
              <a:rPr lang="fr-FR" sz="1600" dirty="0" smtClean="0"/>
              <a:t> </a:t>
            </a:r>
            <a:r>
              <a:rPr lang="fr-FR" sz="1600" dirty="0" err="1" smtClean="0"/>
              <a:t>too</a:t>
            </a:r>
            <a:r>
              <a:rPr lang="fr-FR" sz="1600" dirty="0" smtClean="0"/>
              <a:t> </a:t>
            </a:r>
            <a:r>
              <a:rPr lang="fr-FR" sz="1600" dirty="0" err="1" smtClean="0"/>
              <a:t>low</a:t>
            </a:r>
            <a:r>
              <a:rPr lang="fr-FR" sz="1600" dirty="0" smtClean="0"/>
              <a:t> by</a:t>
            </a:r>
            <a:r>
              <a:rPr lang="fr-FR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~12</a:t>
            </a:r>
            <a:r>
              <a:rPr lang="fr-FR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% </a:t>
            </a:r>
            <a:r>
              <a:rPr lang="fr-FR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(0.4fm</a:t>
            </a:r>
            <a:r>
              <a:rPr lang="fr-FR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  <a:r>
              <a:rPr lang="fr-FR" sz="1600" dirty="0" smtClean="0"/>
              <a:t> but </a:t>
            </a:r>
            <a:r>
              <a:rPr lang="fr-FR" sz="1600" b="1" dirty="0" err="1" smtClean="0"/>
              <a:t>NNLO</a:t>
            </a:r>
            <a:r>
              <a:rPr lang="fr-FR" sz="1600" b="1" baseline="-25000" dirty="0" err="1" smtClean="0"/>
              <a:t>sat</a:t>
            </a:r>
            <a:r>
              <a:rPr lang="fr-FR" sz="1600" b="1" dirty="0" smtClean="0"/>
              <a:t> corrects </a:t>
            </a:r>
            <a:r>
              <a:rPr lang="fr-FR" sz="1600" b="1" dirty="0" err="1" smtClean="0"/>
              <a:t>it</a:t>
            </a:r>
            <a:r>
              <a:rPr lang="fr-FR" sz="1600" b="1" dirty="0" smtClean="0"/>
              <a:t> </a:t>
            </a:r>
            <a:r>
              <a:rPr lang="fr-FR" sz="1400" dirty="0" smtClean="0">
                <a:solidFill>
                  <a:srgbClr val="000099"/>
                </a:solidFill>
              </a:rPr>
              <a:t>(pattern </a:t>
            </a:r>
            <a:r>
              <a:rPr lang="fr-FR" sz="1400" dirty="0" err="1" smtClean="0">
                <a:solidFill>
                  <a:srgbClr val="000099"/>
                </a:solidFill>
              </a:rPr>
              <a:t>extends</a:t>
            </a:r>
            <a:r>
              <a:rPr lang="fr-FR" sz="1400" dirty="0" smtClean="0">
                <a:solidFill>
                  <a:srgbClr val="000099"/>
                </a:solidFill>
              </a:rPr>
              <a:t> to Ni)</a:t>
            </a:r>
          </a:p>
        </p:txBody>
      </p:sp>
      <p:sp>
        <p:nvSpPr>
          <p:cNvPr id="25" name="Shape 234"/>
          <p:cNvSpPr/>
          <p:nvPr/>
        </p:nvSpPr>
        <p:spPr>
          <a:xfrm>
            <a:off x="44059" y="5339260"/>
            <a:ext cx="795694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/>
              <a:t>✪ </a:t>
            </a:r>
            <a:r>
              <a:rPr lang="en-US" sz="1600" dirty="0"/>
              <a:t>Parabolic </a:t>
            </a:r>
            <a:r>
              <a:rPr lang="en-US" sz="1600" dirty="0" err="1"/>
              <a:t>behaviour</a:t>
            </a:r>
            <a:r>
              <a:rPr lang="en-US" sz="1600" dirty="0"/>
              <a:t> between </a:t>
            </a:r>
            <a:r>
              <a:rPr lang="en-US" sz="1600" baseline="30000" dirty="0"/>
              <a:t>40</a:t>
            </a:r>
            <a:r>
              <a:rPr lang="en-US" sz="1600" dirty="0"/>
              <a:t>Ca and </a:t>
            </a:r>
            <a:r>
              <a:rPr lang="en-US" sz="1600" baseline="30000" dirty="0"/>
              <a:t>48</a:t>
            </a:r>
            <a:r>
              <a:rPr lang="en-US" sz="1600" dirty="0"/>
              <a:t>Ca remains a challenge</a:t>
            </a:r>
            <a:endParaRPr lang="fr-FR" sz="1400" dirty="0" smtClean="0"/>
          </a:p>
        </p:txBody>
      </p:sp>
      <p:sp>
        <p:nvSpPr>
          <p:cNvPr id="27" name="Shape 234"/>
          <p:cNvSpPr/>
          <p:nvPr/>
        </p:nvSpPr>
        <p:spPr>
          <a:xfrm>
            <a:off x="771947" y="4916622"/>
            <a:ext cx="721519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800" dirty="0" smtClean="0"/>
              <a:t>¤ </a:t>
            </a:r>
            <a:r>
              <a:rPr lang="fr-FR" sz="1600" b="1" dirty="0" err="1" smtClean="0"/>
              <a:t>Radii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improved</a:t>
            </a:r>
            <a:r>
              <a:rPr lang="fr-FR" sz="1600" b="1" dirty="0" smtClean="0"/>
              <a:t> in relative </a:t>
            </a:r>
            <a:r>
              <a:rPr lang="fr-FR" sz="1600" b="1" dirty="0" err="1" smtClean="0"/>
              <a:t>terms</a:t>
            </a:r>
            <a:r>
              <a:rPr lang="fr-FR" sz="1600" b="1" dirty="0" smtClean="0"/>
              <a:t> as </a:t>
            </a:r>
            <a:r>
              <a:rPr lang="fr-FR" sz="1600" b="1" dirty="0" err="1" smtClean="0"/>
              <a:t>well</a:t>
            </a:r>
            <a:r>
              <a:rPr lang="fr-FR" sz="1600" b="1" dirty="0" smtClean="0"/>
              <a:t> </a:t>
            </a:r>
            <a:r>
              <a:rPr lang="fr-FR" sz="1600" dirty="0" err="1" smtClean="0"/>
              <a:t>beyond</a:t>
            </a:r>
            <a:r>
              <a:rPr lang="fr-FR" sz="1600" dirty="0" smtClean="0"/>
              <a:t> </a:t>
            </a:r>
            <a:r>
              <a:rPr lang="fr-FR" sz="1600" baseline="30000" dirty="0" smtClean="0"/>
              <a:t>48</a:t>
            </a:r>
            <a:r>
              <a:rPr lang="fr-FR" sz="1600" dirty="0" smtClean="0"/>
              <a:t>Ca</a:t>
            </a:r>
            <a:endParaRPr lang="fr-FR" sz="1400" dirty="0" smtClean="0">
              <a:solidFill>
                <a:srgbClr val="000099"/>
              </a:solidFill>
            </a:endParaRPr>
          </a:p>
        </p:txBody>
      </p:sp>
      <p:sp>
        <p:nvSpPr>
          <p:cNvPr id="29" name="Shape 234"/>
          <p:cNvSpPr/>
          <p:nvPr/>
        </p:nvSpPr>
        <p:spPr>
          <a:xfrm>
            <a:off x="44054" y="5826344"/>
            <a:ext cx="597098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/>
              <a:t>✪ </a:t>
            </a:r>
            <a:r>
              <a:rPr lang="en-US" sz="1600" dirty="0"/>
              <a:t>Hints of the nontrivial </a:t>
            </a:r>
            <a:r>
              <a:rPr lang="en-US" sz="1600" dirty="0" err="1"/>
              <a:t>behaviour</a:t>
            </a:r>
            <a:r>
              <a:rPr lang="en-US" sz="1600" dirty="0"/>
              <a:t> </a:t>
            </a:r>
            <a:r>
              <a:rPr lang="en-US" sz="1600" b="1" dirty="0"/>
              <a:t>as a function of N and </a:t>
            </a:r>
            <a:r>
              <a:rPr lang="en-US" sz="1600" b="1" dirty="0" smtClean="0"/>
              <a:t>Z</a:t>
            </a:r>
            <a:endParaRPr lang="fr-FR" sz="1600" b="1" dirty="0" smtClean="0"/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3455222" y="1995741"/>
            <a:ext cx="20191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[</a:t>
            </a:r>
            <a:r>
              <a:rPr lang="en-US" sz="1200" b="1" dirty="0" err="1"/>
              <a:t>Somà</a:t>
            </a:r>
            <a:r>
              <a:rPr lang="en-US" sz="1200" b="1" dirty="0"/>
              <a:t> et al</a:t>
            </a:r>
            <a:r>
              <a:rPr lang="en-US" sz="1200" b="1" dirty="0" smtClean="0"/>
              <a:t>., unpublished]</a:t>
            </a:r>
            <a:endParaRPr lang="en-US" sz="1200" b="1" dirty="0"/>
          </a:p>
        </p:txBody>
      </p:sp>
      <p:sp>
        <p:nvSpPr>
          <p:cNvPr id="31" name="ZoneTexte 30"/>
          <p:cNvSpPr txBox="1"/>
          <p:nvPr/>
        </p:nvSpPr>
        <p:spPr>
          <a:xfrm rot="16200000">
            <a:off x="7813062" y="1995741"/>
            <a:ext cx="20191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[</a:t>
            </a:r>
            <a:r>
              <a:rPr lang="en-US" sz="1200" b="1" dirty="0" err="1"/>
              <a:t>Somà</a:t>
            </a:r>
            <a:r>
              <a:rPr lang="en-US" sz="1200" b="1" dirty="0"/>
              <a:t> et al</a:t>
            </a:r>
            <a:r>
              <a:rPr lang="en-US" sz="1200" b="1" dirty="0" smtClean="0"/>
              <a:t>., unpublished]</a:t>
            </a:r>
            <a:endParaRPr lang="en-US" sz="12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676890" y="6445119"/>
            <a:ext cx="27377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[</a:t>
            </a:r>
            <a:r>
              <a:rPr lang="en-US" sz="1400" b="1" dirty="0" err="1"/>
              <a:t>Somà</a:t>
            </a:r>
            <a:r>
              <a:rPr lang="en-US" sz="1400" b="1" dirty="0"/>
              <a:t> et al</a:t>
            </a:r>
            <a:r>
              <a:rPr lang="en-US" sz="1400" b="1" dirty="0" smtClean="0"/>
              <a:t>. 2016, unpublished]</a:t>
            </a:r>
            <a:endParaRPr lang="en-US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22" y="3625481"/>
            <a:ext cx="2985492" cy="5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à coins arrondis 19"/>
          <p:cNvSpPr/>
          <p:nvPr/>
        </p:nvSpPr>
        <p:spPr>
          <a:xfrm>
            <a:off x="3096468" y="3625482"/>
            <a:ext cx="3110367" cy="57783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345385" y="5449999"/>
            <a:ext cx="260465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Word of caution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Extrapolation to ∞ basis dim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2-body part of r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6359240" y="5422290"/>
            <a:ext cx="2590802" cy="7663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73788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AutoNum type="romanUcPeriod"/>
            </a:pPr>
            <a:r>
              <a:rPr lang="fr-FR" sz="2800" b="1" dirty="0" err="1">
                <a:solidFill>
                  <a:srgbClr val="FF6600"/>
                </a:solidFill>
              </a:rPr>
              <a:t>Situating</a:t>
            </a:r>
            <a:r>
              <a:rPr lang="fr-FR" sz="2800" b="1" dirty="0">
                <a:solidFill>
                  <a:srgbClr val="FF6600"/>
                </a:solidFill>
              </a:rPr>
              <a:t> </a:t>
            </a:r>
            <a:r>
              <a:rPr lang="fr-FR" sz="2800" b="1" dirty="0" smtClean="0">
                <a:solidFill>
                  <a:srgbClr val="FF6600"/>
                </a:solidFill>
              </a:rPr>
              <a:t>« ab </a:t>
            </a:r>
            <a:r>
              <a:rPr lang="fr-FR" sz="2800" b="1" dirty="0" err="1" smtClean="0">
                <a:solidFill>
                  <a:srgbClr val="FF6600"/>
                </a:solidFill>
              </a:rPr>
              <a:t>initio</a:t>
            </a:r>
            <a:r>
              <a:rPr lang="fr-FR" sz="2800" b="1" dirty="0" smtClean="0">
                <a:solidFill>
                  <a:srgbClr val="FF6600"/>
                </a:solidFill>
              </a:rPr>
              <a:t> » A-</a:t>
            </a:r>
            <a:r>
              <a:rPr lang="fr-FR" sz="2800" b="1" dirty="0" err="1" smtClean="0">
                <a:solidFill>
                  <a:srgbClr val="FF6600"/>
                </a:solidFill>
              </a:rPr>
              <a:t>nucleon</a:t>
            </a:r>
            <a:r>
              <a:rPr lang="fr-FR" sz="2800" b="1" dirty="0" smtClean="0">
                <a:solidFill>
                  <a:srgbClr val="FF6600"/>
                </a:solidFill>
              </a:rPr>
              <a:t> </a:t>
            </a:r>
            <a:r>
              <a:rPr lang="fr-FR" sz="2800" b="1" dirty="0" err="1" smtClean="0">
                <a:solidFill>
                  <a:srgbClr val="FF6600"/>
                </a:solidFill>
              </a:rPr>
              <a:t>calculations</a:t>
            </a:r>
            <a:r>
              <a:rPr lang="fr-FR" sz="2800" b="1" dirty="0" smtClean="0">
                <a:solidFill>
                  <a:srgbClr val="FF6600"/>
                </a:solidFill>
              </a:rPr>
              <a:t> 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fr-FR" sz="2800" b="1" dirty="0">
                <a:solidFill>
                  <a:srgbClr val="FF6600"/>
                </a:solidFill>
              </a:rPr>
              <a:t>Ab </a:t>
            </a:r>
            <a:r>
              <a:rPr lang="fr-FR" sz="2800" b="1" dirty="0" err="1">
                <a:solidFill>
                  <a:srgbClr val="FF6600"/>
                </a:solidFill>
              </a:rPr>
              <a:t>initio</a:t>
            </a:r>
            <a:r>
              <a:rPr lang="fr-FR" sz="2800" b="1" dirty="0">
                <a:solidFill>
                  <a:srgbClr val="FF6600"/>
                </a:solidFill>
              </a:rPr>
              <a:t> </a:t>
            </a:r>
            <a:r>
              <a:rPr lang="fr-FR" sz="2800" b="1" dirty="0" err="1">
                <a:solidFill>
                  <a:srgbClr val="FF6600"/>
                </a:solidFill>
              </a:rPr>
              <a:t>nuclear</a:t>
            </a:r>
            <a:r>
              <a:rPr lang="fr-FR" sz="2800" b="1" dirty="0">
                <a:solidFill>
                  <a:srgbClr val="FF6600"/>
                </a:solidFill>
              </a:rPr>
              <a:t> </a:t>
            </a:r>
            <a:r>
              <a:rPr lang="fr-FR" sz="2800" b="1" dirty="0" err="1">
                <a:solidFill>
                  <a:srgbClr val="FF6600"/>
                </a:solidFill>
              </a:rPr>
              <a:t>many</a:t>
            </a:r>
            <a:r>
              <a:rPr lang="fr-FR" sz="2800" b="1" dirty="0">
                <a:solidFill>
                  <a:srgbClr val="FF6600"/>
                </a:solidFill>
              </a:rPr>
              <a:t>-body </a:t>
            </a:r>
            <a:r>
              <a:rPr lang="fr-FR" sz="2800" b="1" dirty="0" err="1">
                <a:solidFill>
                  <a:srgbClr val="FF6600"/>
                </a:solidFill>
              </a:rPr>
              <a:t>methods</a:t>
            </a:r>
            <a:endParaRPr lang="fr-FR" sz="2800" b="1" dirty="0">
              <a:solidFill>
                <a:srgbClr val="FF6600"/>
              </a:solidFill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FF6600"/>
                </a:solidFill>
              </a:rPr>
              <a:t>E</a:t>
            </a:r>
            <a:r>
              <a:rPr lang="fr-FR" sz="2000" b="1" dirty="0" err="1" smtClean="0">
                <a:solidFill>
                  <a:srgbClr val="FF6600"/>
                </a:solidFill>
              </a:rPr>
              <a:t>lementary</a:t>
            </a:r>
            <a:r>
              <a:rPr lang="fr-FR" sz="2000" b="1" dirty="0" smtClean="0">
                <a:solidFill>
                  <a:srgbClr val="FF6600"/>
                </a:solidFill>
              </a:rPr>
              <a:t> </a:t>
            </a:r>
            <a:r>
              <a:rPr lang="fr-FR" sz="2000" b="1" dirty="0">
                <a:solidFill>
                  <a:srgbClr val="FF6600"/>
                </a:solidFill>
              </a:rPr>
              <a:t>inter-</a:t>
            </a:r>
            <a:r>
              <a:rPr lang="fr-FR" sz="2000" b="1" dirty="0" err="1">
                <a:solidFill>
                  <a:srgbClr val="FF6600"/>
                </a:solidFill>
              </a:rPr>
              <a:t>nucleon</a:t>
            </a:r>
            <a:r>
              <a:rPr lang="fr-FR" sz="2000" b="1" dirty="0">
                <a:solidFill>
                  <a:srgbClr val="FF6600"/>
                </a:solidFill>
              </a:rPr>
              <a:t> interactions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FF6600"/>
                </a:solidFill>
              </a:rPr>
              <a:t>Solving</a:t>
            </a:r>
            <a:r>
              <a:rPr lang="fr-FR" sz="2000" b="1" dirty="0">
                <a:solidFill>
                  <a:srgbClr val="FF6600"/>
                </a:solidFill>
              </a:rPr>
              <a:t> the A-body Schrödinger </a:t>
            </a:r>
            <a:r>
              <a:rPr lang="fr-FR" sz="2000" b="1" dirty="0" err="1">
                <a:solidFill>
                  <a:srgbClr val="FF6600"/>
                </a:solidFill>
              </a:rPr>
              <a:t>equation</a:t>
            </a:r>
            <a:endParaRPr lang="fr-FR" sz="2000" b="1" dirty="0">
              <a:solidFill>
                <a:srgbClr val="FF6600"/>
              </a:solidFill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FF6600"/>
                </a:solidFill>
              </a:rPr>
              <a:t>Applications: binding </a:t>
            </a:r>
            <a:r>
              <a:rPr lang="fr-FR" sz="2000" b="1" dirty="0" err="1">
                <a:solidFill>
                  <a:srgbClr val="FF6600"/>
                </a:solidFill>
              </a:rPr>
              <a:t>energies</a:t>
            </a:r>
            <a:r>
              <a:rPr lang="fr-FR" sz="2000" b="1" dirty="0">
                <a:solidFill>
                  <a:srgbClr val="FF6600"/>
                </a:solidFill>
              </a:rPr>
              <a:t> and </a:t>
            </a:r>
            <a:r>
              <a:rPr lang="fr-FR" sz="2000" b="1" dirty="0" err="1" smtClean="0">
                <a:solidFill>
                  <a:srgbClr val="FF6600"/>
                </a:solidFill>
              </a:rPr>
              <a:t>radii</a:t>
            </a:r>
            <a:r>
              <a:rPr lang="fr-FR" sz="2000" b="1" dirty="0" smtClean="0">
                <a:solidFill>
                  <a:srgbClr val="FF6600"/>
                </a:solidFill>
              </a:rPr>
              <a:t> </a:t>
            </a:r>
            <a:r>
              <a:rPr lang="fr-FR" sz="2000" b="1" dirty="0">
                <a:solidFill>
                  <a:srgbClr val="FF6600"/>
                </a:solidFill>
              </a:rPr>
              <a:t>in </a:t>
            </a:r>
            <a:r>
              <a:rPr lang="fr-FR" sz="2000" b="1" baseline="30000" dirty="0">
                <a:solidFill>
                  <a:srgbClr val="FF6600"/>
                </a:solidFill>
              </a:rPr>
              <a:t>A</a:t>
            </a:r>
            <a:r>
              <a:rPr lang="fr-FR" sz="2000" b="1" dirty="0">
                <a:solidFill>
                  <a:srgbClr val="FF6600"/>
                </a:solidFill>
              </a:rPr>
              <a:t>O and </a:t>
            </a:r>
            <a:r>
              <a:rPr lang="fr-FR" sz="2000" b="1" baseline="30000" dirty="0" err="1">
                <a:solidFill>
                  <a:srgbClr val="FF6600"/>
                </a:solidFill>
              </a:rPr>
              <a:t>A</a:t>
            </a:r>
            <a:r>
              <a:rPr lang="fr-FR" sz="2000" b="1" dirty="0" err="1">
                <a:solidFill>
                  <a:srgbClr val="FF6600"/>
                </a:solidFill>
              </a:rPr>
              <a:t>Ca</a:t>
            </a:r>
            <a:r>
              <a:rPr lang="fr-FR" sz="2000" b="1" dirty="0">
                <a:solidFill>
                  <a:srgbClr val="FF6600"/>
                </a:solidFill>
              </a:rPr>
              <a:t> isotopes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fr-FR" sz="2800" b="1" dirty="0" err="1">
                <a:solidFill>
                  <a:srgbClr val="000099"/>
                </a:solidFill>
              </a:rPr>
              <a:t>Speculations</a:t>
            </a:r>
            <a:endParaRPr lang="fr-FR" sz="2800" b="1" dirty="0" smtClean="0">
              <a:solidFill>
                <a:srgbClr val="000099"/>
              </a:solidFill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99"/>
                </a:solidFill>
              </a:rPr>
              <a:t>Questions about </a:t>
            </a:r>
            <a:r>
              <a:rPr lang="en-US" sz="2000" b="1" dirty="0">
                <a:solidFill>
                  <a:srgbClr val="000099"/>
                </a:solidFill>
                <a:latin typeface="Symbol" panose="05050102010706020507" pitchFamily="18" charset="2"/>
              </a:rPr>
              <a:t>c</a:t>
            </a:r>
            <a:r>
              <a:rPr lang="en-US" sz="2000" b="1" dirty="0">
                <a:solidFill>
                  <a:srgbClr val="000099"/>
                </a:solidFill>
              </a:rPr>
              <a:t>-EFT and implications for the nuclear A-body </a:t>
            </a:r>
            <a:r>
              <a:rPr lang="en-US" sz="2000" b="1" dirty="0" smtClean="0">
                <a:solidFill>
                  <a:srgbClr val="000099"/>
                </a:solidFill>
              </a:rPr>
              <a:t>problem</a:t>
            </a: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27612"/>
            <a:ext cx="792934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Plan</a:t>
            </a:r>
            <a:endParaRPr lang="fr-FR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001" y="-524"/>
            <a:ext cx="835927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Uncertainty from </a:t>
            </a:r>
            <a:r>
              <a:rPr lang="en-US" sz="3600" dirty="0" smtClean="0">
                <a:solidFill>
                  <a:srgbClr val="000090"/>
                </a:solidFill>
                <a:latin typeface="Symbol" panose="05050102010706020507" pitchFamily="18" charset="2"/>
              </a:rPr>
              <a:t>c</a:t>
            </a:r>
            <a:r>
              <a:rPr lang="en-US" sz="3600" dirty="0" smtClean="0">
                <a:solidFill>
                  <a:srgbClr val="000090"/>
                </a:solidFill>
              </a:rPr>
              <a:t>-EFT 2N+3N in AN sector</a:t>
            </a:r>
            <a:endParaRPr lang="fr-FR" sz="3600" dirty="0">
              <a:solidFill>
                <a:srgbClr val="000090"/>
              </a:solidFill>
            </a:endParaRPr>
          </a:p>
        </p:txBody>
      </p:sp>
      <p:sp>
        <p:nvSpPr>
          <p:cNvPr id="7" name="Shape 234"/>
          <p:cNvSpPr/>
          <p:nvPr/>
        </p:nvSpPr>
        <p:spPr>
          <a:xfrm>
            <a:off x="265894" y="824943"/>
            <a:ext cx="3966309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1800" b="1" dirty="0" smtClean="0"/>
              <a:t>Protocole</a:t>
            </a:r>
            <a:endParaRPr lang="fr-FR" sz="1600" b="1" baseline="-25000" dirty="0"/>
          </a:p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600" b="1" dirty="0" smtClean="0"/>
              <a:t>LO, NLO, NNLO in Weinberg PC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600" dirty="0" err="1" smtClean="0"/>
              <a:t>Simultaneous</a:t>
            </a:r>
            <a:r>
              <a:rPr lang="fr-FR" sz="1600" dirty="0" smtClean="0"/>
              <a:t> </a:t>
            </a:r>
            <a:r>
              <a:rPr lang="fr-FR" sz="1600" dirty="0" err="1" smtClean="0"/>
              <a:t>optimization</a:t>
            </a:r>
            <a:endParaRPr lang="fr-FR" sz="1600" dirty="0" smtClean="0"/>
          </a:p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600" dirty="0" smtClean="0"/>
              <a:t>NLR for 2N+3N ; </a:t>
            </a:r>
            <a:r>
              <a:rPr lang="fr-FR" sz="1600" dirty="0" smtClean="0">
                <a:latin typeface="Symbol" panose="05050102010706020507" pitchFamily="18" charset="2"/>
              </a:rPr>
              <a:t>L</a:t>
            </a:r>
            <a:r>
              <a:rPr lang="fr-FR" sz="1600" dirty="0" smtClean="0"/>
              <a:t> = 450-600 MeV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600" dirty="0" smtClean="0"/>
              <a:t>« </a:t>
            </a:r>
            <a:r>
              <a:rPr lang="fr-FR" sz="1600" dirty="0" err="1" smtClean="0"/>
              <a:t>Conventional</a:t>
            </a:r>
            <a:r>
              <a:rPr lang="fr-FR" sz="1600" dirty="0" smtClean="0"/>
              <a:t> » fit of </a:t>
            </a:r>
            <a:r>
              <a:rPr lang="fr-FR" sz="1600" dirty="0" err="1" smtClean="0"/>
              <a:t>LECs</a:t>
            </a:r>
            <a:r>
              <a:rPr lang="fr-FR" sz="1600" dirty="0" smtClean="0"/>
              <a:t> on</a:t>
            </a:r>
          </a:p>
          <a:p>
            <a:pPr marL="800100" lvl="1" indent="-342900">
              <a:buFont typeface="+mj-lt"/>
              <a:buAutoNum type="arabicPeriod"/>
              <a:defRPr sz="1800"/>
            </a:pPr>
            <a:r>
              <a:rPr lang="fr-FR" sz="1400" dirty="0" err="1" smtClean="0"/>
              <a:t>Scattering</a:t>
            </a:r>
            <a:r>
              <a:rPr lang="fr-FR" sz="1400" dirty="0" smtClean="0"/>
              <a:t> </a:t>
            </a:r>
            <a:r>
              <a:rPr lang="fr-FR" sz="1400" dirty="0" err="1" smtClean="0">
                <a:latin typeface="Symbol" panose="05050102010706020507" pitchFamily="18" charset="2"/>
              </a:rPr>
              <a:t>p</a:t>
            </a:r>
            <a:r>
              <a:rPr lang="fr-FR" sz="1400" dirty="0" err="1" smtClean="0"/>
              <a:t>N</a:t>
            </a:r>
            <a:r>
              <a:rPr lang="fr-FR" sz="1400" dirty="0" smtClean="0"/>
              <a:t>: 10.6 MeV &lt; </a:t>
            </a:r>
            <a:r>
              <a:rPr lang="fr-FR" sz="1400" dirty="0" err="1" smtClean="0"/>
              <a:t>T</a:t>
            </a:r>
            <a:r>
              <a:rPr lang="fr-FR" sz="1400" baseline="-25000" dirty="0" err="1" smtClean="0"/>
              <a:t>lab</a:t>
            </a:r>
            <a:r>
              <a:rPr lang="fr-FR" sz="1400" dirty="0" smtClean="0"/>
              <a:t> &lt; 70 MeV</a:t>
            </a:r>
          </a:p>
          <a:p>
            <a:pPr marL="800100" lvl="1" indent="-342900">
              <a:buFont typeface="+mj-lt"/>
              <a:buAutoNum type="arabicPeriod"/>
              <a:defRPr sz="1800"/>
            </a:pPr>
            <a:r>
              <a:rPr lang="fr-FR" sz="1400" dirty="0" err="1" smtClean="0"/>
              <a:t>Scattering</a:t>
            </a:r>
            <a:r>
              <a:rPr lang="fr-FR" sz="1400" dirty="0" smtClean="0"/>
              <a:t> NN: 125MeV&lt;</a:t>
            </a:r>
            <a:r>
              <a:rPr lang="fr-FR" sz="1400" dirty="0" err="1" smtClean="0"/>
              <a:t>T</a:t>
            </a:r>
            <a:r>
              <a:rPr lang="fr-FR" sz="1400" baseline="30000" dirty="0" err="1" smtClean="0"/>
              <a:t>max</a:t>
            </a:r>
            <a:r>
              <a:rPr lang="fr-FR" sz="1400" baseline="-25000" dirty="0" err="1" smtClean="0"/>
              <a:t>lab</a:t>
            </a:r>
            <a:r>
              <a:rPr lang="fr-FR" sz="1400" dirty="0" smtClean="0"/>
              <a:t>&lt;290MeV</a:t>
            </a:r>
          </a:p>
          <a:p>
            <a:pPr marL="800100" lvl="1" indent="-342900">
              <a:buFont typeface="+mj-lt"/>
              <a:buAutoNum type="arabicPeriod"/>
              <a:defRPr sz="1800"/>
            </a:pPr>
            <a:r>
              <a:rPr lang="fr-FR" sz="1400" dirty="0" err="1" smtClean="0"/>
              <a:t>Bound</a:t>
            </a:r>
            <a:r>
              <a:rPr lang="fr-FR" sz="1400" dirty="0" smtClean="0"/>
              <a:t> state: </a:t>
            </a:r>
            <a:r>
              <a:rPr lang="fr-FR" sz="1400" baseline="30000" dirty="0" smtClean="0"/>
              <a:t>2</a:t>
            </a:r>
            <a:r>
              <a:rPr lang="fr-FR" sz="1400" dirty="0" smtClean="0"/>
              <a:t>H, </a:t>
            </a:r>
            <a:r>
              <a:rPr lang="fr-FR" sz="1400" baseline="30000" dirty="0" smtClean="0"/>
              <a:t>3</a:t>
            </a:r>
            <a:r>
              <a:rPr lang="fr-FR" sz="1400" dirty="0" smtClean="0"/>
              <a:t>H, </a:t>
            </a:r>
            <a:r>
              <a:rPr lang="fr-FR" sz="1400" baseline="30000" dirty="0" smtClean="0"/>
              <a:t>3</a:t>
            </a:r>
            <a:r>
              <a:rPr lang="fr-FR" sz="1400" dirty="0" smtClean="0"/>
              <a:t>He</a:t>
            </a:r>
          </a:p>
          <a:p>
            <a:pPr marL="342900" indent="-342900">
              <a:buFont typeface="Wingdings" panose="05000000000000000000" pitchFamily="2" charset="2"/>
              <a:buChar char="q"/>
              <a:defRPr sz="1800"/>
            </a:pPr>
            <a:r>
              <a:rPr lang="fr-FR" sz="1600" dirty="0" err="1" smtClean="0"/>
              <a:t>Syst</a:t>
            </a:r>
            <a:r>
              <a:rPr lang="fr-FR" sz="1600" dirty="0" smtClean="0"/>
              <a:t>. </a:t>
            </a:r>
            <a:r>
              <a:rPr lang="fr-FR" sz="1600" dirty="0" err="1" smtClean="0"/>
              <a:t>uncertainty</a:t>
            </a:r>
            <a:r>
              <a:rPr lang="fr-FR" sz="1600" dirty="0" smtClean="0"/>
              <a:t> on </a:t>
            </a:r>
            <a:r>
              <a:rPr lang="fr-FR" sz="1600" dirty="0" err="1" smtClean="0"/>
              <a:t>scatt</a:t>
            </a:r>
            <a:r>
              <a:rPr lang="fr-FR" sz="1600" dirty="0" smtClean="0"/>
              <a:t>. C(</a:t>
            </a:r>
            <a:r>
              <a:rPr lang="fr-FR" sz="1600" dirty="0" err="1" smtClean="0"/>
              <a:t>p</a:t>
            </a:r>
            <a:r>
              <a:rPr lang="fr-FR" sz="1600" baseline="-25000" dirty="0" err="1" smtClean="0"/>
              <a:t>cm</a:t>
            </a:r>
            <a:r>
              <a:rPr lang="fr-FR" sz="1600" dirty="0" smtClean="0"/>
              <a:t>/</a:t>
            </a:r>
            <a:r>
              <a:rPr lang="fr-FR" sz="1600" dirty="0" err="1" smtClean="0">
                <a:latin typeface="Symbol" panose="05050102010706020507" pitchFamily="18" charset="2"/>
              </a:rPr>
              <a:t>L</a:t>
            </a:r>
            <a:r>
              <a:rPr lang="fr-FR" sz="1600" baseline="-25000" dirty="0" err="1" smtClean="0">
                <a:latin typeface="Symbol" panose="05050102010706020507" pitchFamily="18" charset="2"/>
              </a:rPr>
              <a:t>c</a:t>
            </a:r>
            <a:r>
              <a:rPr lang="fr-FR" sz="1600" dirty="0" smtClean="0"/>
              <a:t>)</a:t>
            </a:r>
            <a:r>
              <a:rPr lang="fr-FR" sz="1600" baseline="30000" dirty="0" smtClean="0">
                <a:latin typeface="Symbol" panose="05050102010706020507" pitchFamily="18" charset="2"/>
              </a:rPr>
              <a:t>n</a:t>
            </a:r>
            <a:r>
              <a:rPr lang="fr-FR" sz="1600" baseline="30000" dirty="0" smtClean="0"/>
              <a:t>+1</a:t>
            </a:r>
            <a:r>
              <a:rPr lang="fr-FR" sz="1600" dirty="0" smtClean="0"/>
              <a:t> 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863078" y="867695"/>
            <a:ext cx="3948412" cy="1890003"/>
          </a:xfrm>
          <a:prstGeom prst="wedgeRoundRectCallou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hape 234"/>
          <p:cNvSpPr/>
          <p:nvPr/>
        </p:nvSpPr>
        <p:spPr>
          <a:xfrm>
            <a:off x="4934876" y="910746"/>
            <a:ext cx="3904324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1800" b="1" dirty="0" err="1" smtClean="0"/>
              <a:t>Systematic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uncertainty</a:t>
            </a:r>
            <a:endParaRPr lang="fr-FR" sz="1600" b="1" baseline="-25000" dirty="0"/>
          </a:p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600" b="1" dirty="0" smtClean="0"/>
              <a:t>NNLO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600" dirty="0" smtClean="0">
                <a:solidFill>
                  <a:prstClr val="black"/>
                </a:solidFill>
              </a:rPr>
              <a:t>125&lt;</a:t>
            </a:r>
            <a:r>
              <a:rPr lang="fr-FR" sz="1600" dirty="0" err="1" smtClean="0">
                <a:solidFill>
                  <a:prstClr val="black"/>
                </a:solidFill>
              </a:rPr>
              <a:t>T</a:t>
            </a:r>
            <a:r>
              <a:rPr lang="fr-FR" sz="1600" baseline="30000" dirty="0" err="1" smtClean="0">
                <a:solidFill>
                  <a:prstClr val="black"/>
                </a:solidFill>
              </a:rPr>
              <a:t>max</a:t>
            </a:r>
            <a:r>
              <a:rPr lang="fr-FR" sz="1600" baseline="-25000" dirty="0" err="1" smtClean="0">
                <a:solidFill>
                  <a:prstClr val="black"/>
                </a:solidFill>
              </a:rPr>
              <a:t>lab</a:t>
            </a:r>
            <a:r>
              <a:rPr lang="fr-FR" sz="1600" dirty="0" smtClean="0">
                <a:solidFill>
                  <a:prstClr val="black"/>
                </a:solidFill>
              </a:rPr>
              <a:t>&lt;290MeV/450&lt;</a:t>
            </a:r>
            <a:r>
              <a:rPr lang="fr-FR" sz="1600" dirty="0" smtClean="0">
                <a:latin typeface="Symbol" panose="05050102010706020507" pitchFamily="18" charset="2"/>
              </a:rPr>
              <a:t>L</a:t>
            </a:r>
            <a:r>
              <a:rPr lang="fr-FR" sz="1600" dirty="0" smtClean="0"/>
              <a:t>&lt;600 MeV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600" dirty="0" smtClean="0"/>
              <a:t>42 </a:t>
            </a:r>
            <a:r>
              <a:rPr lang="fr-FR" sz="1600" dirty="0" err="1" smtClean="0"/>
              <a:t>simultaneous</a:t>
            </a:r>
            <a:r>
              <a:rPr lang="fr-FR" sz="1600" dirty="0" smtClean="0"/>
              <a:t> </a:t>
            </a:r>
            <a:r>
              <a:rPr lang="fr-FR" sz="1600" dirty="0" err="1" smtClean="0"/>
              <a:t>optimizations</a:t>
            </a:r>
            <a:endParaRPr lang="fr-FR" sz="1600" dirty="0" smtClean="0"/>
          </a:p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600" dirty="0" err="1" smtClean="0"/>
              <a:t>Equally</a:t>
            </a:r>
            <a:r>
              <a:rPr lang="fr-FR" sz="1600" dirty="0" smtClean="0"/>
              <a:t> good on A≤4 data</a:t>
            </a:r>
          </a:p>
          <a:p>
            <a:pPr lvl="0">
              <a:defRPr sz="1800"/>
            </a:pPr>
            <a:endParaRPr lang="fr-FR" sz="1600" dirty="0"/>
          </a:p>
          <a:p>
            <a:pPr lvl="0">
              <a:defRPr sz="1800"/>
            </a:pPr>
            <a:r>
              <a:rPr lang="fr-FR" sz="1600" dirty="0" smtClean="0"/>
              <a:t>    →</a:t>
            </a:r>
            <a:r>
              <a:rPr lang="fr-FR" sz="1600" dirty="0" err="1" smtClean="0"/>
              <a:t>Propagate</a:t>
            </a:r>
            <a:r>
              <a:rPr lang="fr-FR" sz="1600" dirty="0" smtClean="0"/>
              <a:t> to E(</a:t>
            </a:r>
            <a:r>
              <a:rPr lang="fr-FR" sz="1600" baseline="30000" dirty="0" smtClean="0"/>
              <a:t>4</a:t>
            </a:r>
            <a:r>
              <a:rPr lang="fr-FR" sz="1600" dirty="0" smtClean="0"/>
              <a:t>He) and E(</a:t>
            </a:r>
            <a:r>
              <a:rPr lang="fr-FR" sz="1600" baseline="30000" dirty="0" smtClean="0"/>
              <a:t>16</a:t>
            </a:r>
            <a:r>
              <a:rPr lang="fr-FR" sz="1600" dirty="0" smtClean="0"/>
              <a:t>O) </a:t>
            </a:r>
          </a:p>
        </p:txBody>
      </p:sp>
      <p:sp>
        <p:nvSpPr>
          <p:cNvPr id="10" name="Shape 234"/>
          <p:cNvSpPr/>
          <p:nvPr/>
        </p:nvSpPr>
        <p:spPr>
          <a:xfrm>
            <a:off x="3713013" y="6526277"/>
            <a:ext cx="1925780" cy="221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400" b="1" dirty="0" smtClean="0">
                <a:latin typeface="Calibri"/>
                <a:ea typeface="+mn-ea"/>
                <a:cs typeface="+mn-cs"/>
              </a:rPr>
              <a:t>[Carlsson </a:t>
            </a:r>
            <a:r>
              <a:rPr lang="fr-FR" sz="1400" b="1" i="1" dirty="0">
                <a:latin typeface="Calibri"/>
                <a:ea typeface="+mn-ea"/>
                <a:cs typeface="+mn-cs"/>
              </a:rPr>
              <a:t>et al</a:t>
            </a:r>
            <a:r>
              <a:rPr lang="fr-FR" sz="1400" b="1" i="1" dirty="0" smtClean="0">
                <a:latin typeface="Calibri"/>
                <a:ea typeface="+mn-ea"/>
                <a:cs typeface="+mn-cs"/>
              </a:rPr>
              <a:t>. </a:t>
            </a:r>
            <a:r>
              <a:rPr lang="fr-FR" sz="1400" b="1" dirty="0" smtClean="0">
                <a:latin typeface="Calibri"/>
                <a:ea typeface="+mn-ea"/>
                <a:cs typeface="+mn-cs"/>
              </a:rPr>
              <a:t>2016]</a:t>
            </a:r>
            <a:endParaRPr lang="fr-FR" sz="1400" b="1" dirty="0" smtClean="0"/>
          </a:p>
        </p:txBody>
      </p:sp>
      <p:grpSp>
        <p:nvGrpSpPr>
          <p:cNvPr id="19" name="Groupe 18"/>
          <p:cNvGrpSpPr/>
          <p:nvPr/>
        </p:nvGrpSpPr>
        <p:grpSpPr>
          <a:xfrm>
            <a:off x="1482065" y="3204686"/>
            <a:ext cx="4807527" cy="2961370"/>
            <a:chOff x="1606760" y="3315526"/>
            <a:chExt cx="4807527" cy="29613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760" y="3315526"/>
              <a:ext cx="4807527" cy="296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hape 234"/>
            <p:cNvSpPr/>
            <p:nvPr/>
          </p:nvSpPr>
          <p:spPr>
            <a:xfrm>
              <a:off x="5070396" y="3370051"/>
              <a:ext cx="609962" cy="2462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7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>
                <a:defRPr sz="1800"/>
              </a:pPr>
              <a:r>
                <a:rPr lang="fr-FR" sz="1600" b="1" dirty="0" smtClean="0">
                  <a:latin typeface="Calibri"/>
                  <a:ea typeface="+mn-ea"/>
                  <a:cs typeface="+mn-cs"/>
                </a:rPr>
                <a:t>NCSM</a:t>
              </a:r>
              <a:endParaRPr lang="fr-FR" sz="1600" b="1" dirty="0" smtClean="0"/>
            </a:p>
          </p:txBody>
        </p:sp>
        <p:sp>
          <p:nvSpPr>
            <p:cNvPr id="14" name="Shape 234"/>
            <p:cNvSpPr/>
            <p:nvPr/>
          </p:nvSpPr>
          <p:spPr>
            <a:xfrm>
              <a:off x="5305925" y="5351251"/>
              <a:ext cx="1011747" cy="2462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 algn="l">
                <a:defRPr sz="27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>
                <a:defRPr sz="1800"/>
              </a:pPr>
              <a:r>
                <a:rPr lang="fr-FR" sz="1600" b="1" dirty="0" smtClean="0">
                  <a:latin typeface="Symbol" panose="05050102010706020507" pitchFamily="18" charset="2"/>
                  <a:ea typeface="+mn-ea"/>
                  <a:cs typeface="+mn-cs"/>
                </a:rPr>
                <a:t>L</a:t>
              </a:r>
              <a:r>
                <a:rPr lang="fr-FR" sz="1600" b="1" dirty="0" smtClean="0">
                  <a:latin typeface="Calibri"/>
                  <a:ea typeface="+mn-ea"/>
                  <a:cs typeface="+mn-cs"/>
                </a:rPr>
                <a:t>-CCSD(T)</a:t>
              </a:r>
              <a:endParaRPr lang="fr-FR" sz="1600" b="1" dirty="0" smtClean="0"/>
            </a:p>
          </p:txBody>
        </p:sp>
      </p:grpSp>
      <p:sp>
        <p:nvSpPr>
          <p:cNvPr id="2" name="Accolade fermante 1"/>
          <p:cNvSpPr/>
          <p:nvPr/>
        </p:nvSpPr>
        <p:spPr>
          <a:xfrm>
            <a:off x="6275737" y="3505432"/>
            <a:ext cx="180112" cy="692492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ccolade fermante 15"/>
          <p:cNvSpPr/>
          <p:nvPr/>
        </p:nvSpPr>
        <p:spPr>
          <a:xfrm>
            <a:off x="6275731" y="4613826"/>
            <a:ext cx="180117" cy="872805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8097807" y="1803591"/>
            <a:ext cx="492011" cy="170183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7107382" y="1677069"/>
            <a:ext cx="15932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hape 234"/>
          <p:cNvSpPr/>
          <p:nvPr/>
        </p:nvSpPr>
        <p:spPr>
          <a:xfrm>
            <a:off x="6640827" y="3505427"/>
            <a:ext cx="2406188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500" b="1" dirty="0" smtClean="0"/>
              <a:t>7% of BE (~1% of PE)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500" dirty="0" smtClean="0">
                <a:solidFill>
                  <a:prstClr val="black"/>
                </a:solidFill>
              </a:rPr>
              <a:t>» </a:t>
            </a:r>
            <a:r>
              <a:rPr lang="fr-FR" sz="1500" dirty="0" err="1" smtClean="0">
                <a:solidFill>
                  <a:prstClr val="black"/>
                </a:solidFill>
              </a:rPr>
              <a:t>statistical</a:t>
            </a:r>
            <a:r>
              <a:rPr lang="fr-FR" sz="1500" dirty="0" smtClean="0">
                <a:solidFill>
                  <a:prstClr val="black"/>
                </a:solidFill>
              </a:rPr>
              <a:t> </a:t>
            </a:r>
            <a:r>
              <a:rPr lang="fr-FR" sz="1500" dirty="0" err="1" smtClean="0">
                <a:solidFill>
                  <a:prstClr val="black"/>
                </a:solidFill>
              </a:rPr>
              <a:t>uncertainties</a:t>
            </a:r>
            <a:endParaRPr lang="fr-FR" sz="1500" dirty="0" smtClean="0"/>
          </a:p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500" dirty="0" smtClean="0"/>
              <a:t> </a:t>
            </a:r>
            <a:r>
              <a:rPr lang="fr-FR" sz="1500" dirty="0" err="1" smtClean="0"/>
              <a:t>Encompasses</a:t>
            </a:r>
            <a:r>
              <a:rPr lang="fr-FR" sz="1500" dirty="0" smtClean="0"/>
              <a:t> </a:t>
            </a:r>
            <a:r>
              <a:rPr lang="fr-FR" sz="1500" dirty="0" err="1" smtClean="0"/>
              <a:t>exp</a:t>
            </a:r>
            <a:r>
              <a:rPr lang="fr-FR" sz="1500" dirty="0" smtClean="0"/>
              <a:t>. </a:t>
            </a:r>
          </a:p>
        </p:txBody>
      </p:sp>
      <p:sp>
        <p:nvSpPr>
          <p:cNvPr id="21" name="Shape 234"/>
          <p:cNvSpPr/>
          <p:nvPr/>
        </p:nvSpPr>
        <p:spPr>
          <a:xfrm>
            <a:off x="6640822" y="4604669"/>
            <a:ext cx="240618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500" b="1" dirty="0" smtClean="0"/>
              <a:t>30% of BE (~10% of PE)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500" dirty="0" smtClean="0">
                <a:solidFill>
                  <a:prstClr val="black"/>
                </a:solidFill>
              </a:rPr>
              <a:t>» </a:t>
            </a:r>
            <a:r>
              <a:rPr lang="fr-FR" sz="1500" dirty="0" err="1" smtClean="0">
                <a:solidFill>
                  <a:prstClr val="black"/>
                </a:solidFill>
              </a:rPr>
              <a:t>statistical</a:t>
            </a:r>
            <a:r>
              <a:rPr lang="fr-FR" sz="1500" dirty="0" smtClean="0">
                <a:solidFill>
                  <a:prstClr val="black"/>
                </a:solidFill>
              </a:rPr>
              <a:t> </a:t>
            </a:r>
            <a:r>
              <a:rPr lang="fr-FR" sz="1500" dirty="0" err="1" smtClean="0">
                <a:solidFill>
                  <a:prstClr val="black"/>
                </a:solidFill>
              </a:rPr>
              <a:t>uncertainties</a:t>
            </a:r>
            <a:endParaRPr lang="fr-FR" sz="1500" dirty="0" smtClean="0"/>
          </a:p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500" b="1" dirty="0" smtClean="0">
                <a:solidFill>
                  <a:prstClr val="black"/>
                </a:solidFill>
              </a:rPr>
              <a:t>» </a:t>
            </a:r>
            <a:r>
              <a:rPr lang="fr-FR" sz="1500" b="1" dirty="0" smtClean="0"/>
              <a:t>A-body </a:t>
            </a:r>
            <a:r>
              <a:rPr lang="fr-FR" sz="1500" b="1" dirty="0" err="1" smtClean="0"/>
              <a:t>uncertainties</a:t>
            </a:r>
            <a:endParaRPr lang="fr-FR" sz="1500" b="1" dirty="0" smtClean="0"/>
          </a:p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500" dirty="0" err="1" smtClean="0"/>
              <a:t>Outside</a:t>
            </a:r>
            <a:r>
              <a:rPr lang="fr-FR" sz="1500" dirty="0" smtClean="0"/>
              <a:t> </a:t>
            </a:r>
            <a:r>
              <a:rPr lang="fr-FR" sz="1500" dirty="0" err="1" smtClean="0"/>
              <a:t>exp</a:t>
            </a:r>
            <a:r>
              <a:rPr lang="fr-FR" sz="1500" dirty="0" smtClean="0"/>
              <a:t>. (127.6MeV)</a:t>
            </a:r>
          </a:p>
        </p:txBody>
      </p:sp>
      <p:sp>
        <p:nvSpPr>
          <p:cNvPr id="12" name="Shape 234"/>
          <p:cNvSpPr/>
          <p:nvPr/>
        </p:nvSpPr>
        <p:spPr>
          <a:xfrm>
            <a:off x="6746804" y="2915916"/>
            <a:ext cx="2452616" cy="21544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400" b="1" dirty="0" err="1" smtClean="0">
                <a:latin typeface="Calibri"/>
                <a:ea typeface="+mn-ea"/>
                <a:cs typeface="+mn-cs"/>
              </a:rPr>
              <a:t>Rather</a:t>
            </a:r>
            <a:r>
              <a:rPr lang="fr-FR" sz="1400" b="1" dirty="0" smtClean="0">
                <a:latin typeface="Calibri"/>
                <a:ea typeface="+mn-ea"/>
                <a:cs typeface="+mn-cs"/>
              </a:rPr>
              <a:t> </a:t>
            </a:r>
            <a:r>
              <a:rPr lang="fr-FR" sz="1400" b="1" dirty="0" err="1" smtClean="0">
                <a:latin typeface="Calibri"/>
                <a:ea typeface="+mn-ea"/>
                <a:cs typeface="+mn-cs"/>
              </a:rPr>
              <a:t>small</a:t>
            </a:r>
            <a:r>
              <a:rPr lang="fr-FR" sz="1400" b="1" dirty="0" smtClean="0">
                <a:latin typeface="Calibri"/>
                <a:ea typeface="+mn-ea"/>
                <a:cs typeface="+mn-cs"/>
              </a:rPr>
              <a:t> variation in [</a:t>
            </a:r>
            <a:r>
              <a:rPr lang="fr-FR" sz="1400" b="1" dirty="0" err="1" smtClean="0">
                <a:latin typeface="Calibri"/>
                <a:ea typeface="+mn-ea"/>
                <a:cs typeface="+mn-cs"/>
              </a:rPr>
              <a:t>Q,</a:t>
            </a:r>
            <a:r>
              <a:rPr lang="fr-FR" sz="1400" b="1" dirty="0" err="1" smtClean="0"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lang="fr-FR" sz="1400" b="1" baseline="-25000" dirty="0" err="1" smtClean="0">
                <a:latin typeface="Symbol" panose="05050102010706020507" pitchFamily="18" charset="2"/>
                <a:ea typeface="+mn-ea"/>
                <a:cs typeface="+mn-cs"/>
              </a:rPr>
              <a:t>c</a:t>
            </a:r>
            <a:r>
              <a:rPr lang="fr-FR" sz="1400" b="1" dirty="0" smtClean="0">
                <a:latin typeface="Calibri"/>
                <a:ea typeface="+mn-ea"/>
                <a:cs typeface="+mn-cs"/>
              </a:rPr>
              <a:t>]</a:t>
            </a:r>
          </a:p>
        </p:txBody>
      </p:sp>
      <p:sp>
        <p:nvSpPr>
          <p:cNvPr id="24" name="Flèche courbée vers la gauche 23"/>
          <p:cNvSpPr/>
          <p:nvPr/>
        </p:nvSpPr>
        <p:spPr>
          <a:xfrm rot="9974526" flipH="1">
            <a:off x="4042254" y="2264231"/>
            <a:ext cx="626058" cy="576101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Shape 234"/>
          <p:cNvSpPr/>
          <p:nvPr/>
        </p:nvSpPr>
        <p:spPr>
          <a:xfrm>
            <a:off x="6386577" y="5691011"/>
            <a:ext cx="2757423" cy="115416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1500" b="1" dirty="0" smtClean="0">
                <a:solidFill>
                  <a:srgbClr val="FF0000"/>
                </a:solidFill>
              </a:rPr>
              <a:t>Large  </a:t>
            </a:r>
            <a:r>
              <a:rPr lang="fr-FR" sz="1500" b="1" dirty="0" err="1" smtClean="0">
                <a:solidFill>
                  <a:srgbClr val="FF0000"/>
                </a:solidFill>
              </a:rPr>
              <a:t>prop</a:t>
            </a:r>
            <a:r>
              <a:rPr lang="fr-FR" sz="1500" b="1" dirty="0" smtClean="0">
                <a:solidFill>
                  <a:srgbClr val="FF0000"/>
                </a:solidFill>
              </a:rPr>
              <a:t>. </a:t>
            </a:r>
            <a:r>
              <a:rPr lang="fr-FR" sz="1500" b="1" dirty="0" err="1" smtClean="0">
                <a:solidFill>
                  <a:srgbClr val="FF0000"/>
                </a:solidFill>
              </a:rPr>
              <a:t>uncertainty</a:t>
            </a:r>
            <a:endParaRPr lang="fr-FR" sz="1500" b="1" dirty="0" smtClean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 sz="1800"/>
            </a:pPr>
            <a:r>
              <a:rPr lang="fr-FR" sz="1500" dirty="0" smtClean="0">
                <a:solidFill>
                  <a:srgbClr val="FF0000"/>
                </a:solidFill>
              </a:rPr>
              <a:t>« </a:t>
            </a:r>
            <a:r>
              <a:rPr lang="fr-FR" sz="1500" dirty="0" err="1" smtClean="0">
                <a:solidFill>
                  <a:srgbClr val="FF0000"/>
                </a:solidFill>
              </a:rPr>
              <a:t>Covered</a:t>
            </a:r>
            <a:r>
              <a:rPr lang="fr-FR" sz="1500" dirty="0" smtClean="0">
                <a:solidFill>
                  <a:srgbClr val="FF0000"/>
                </a:solidFill>
              </a:rPr>
              <a:t> up » by </a:t>
            </a:r>
            <a:r>
              <a:rPr lang="fr-FR" sz="1500" dirty="0" err="1" smtClean="0">
                <a:solidFill>
                  <a:srgbClr val="FF0000"/>
                </a:solidFill>
              </a:rPr>
              <a:t>NNLO</a:t>
            </a:r>
            <a:r>
              <a:rPr lang="fr-FR" sz="1500" baseline="-25000" dirty="0" err="1" smtClean="0">
                <a:solidFill>
                  <a:srgbClr val="FF0000"/>
                </a:solidFill>
              </a:rPr>
              <a:t>sat</a:t>
            </a:r>
            <a:endParaRPr lang="fr-FR" sz="1500" baseline="-25000" dirty="0" smtClean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 sz="1800"/>
            </a:pPr>
            <a:r>
              <a:rPr lang="fr-FR" sz="1500" dirty="0" err="1" smtClean="0">
                <a:solidFill>
                  <a:srgbClr val="FF0000"/>
                </a:solidFill>
              </a:rPr>
              <a:t>Sign</a:t>
            </a:r>
            <a:r>
              <a:rPr lang="fr-FR" sz="1500" dirty="0" smtClean="0">
                <a:solidFill>
                  <a:srgbClr val="FF0000"/>
                </a:solidFill>
              </a:rPr>
              <a:t> of « pseudo EFT »?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 sz="1800"/>
            </a:pPr>
            <a:r>
              <a:rPr lang="en-US" sz="1500" dirty="0">
                <a:solidFill>
                  <a:srgbClr val="FF0000"/>
                </a:solidFill>
              </a:rPr>
              <a:t>Just need to add next order</a:t>
            </a:r>
            <a:r>
              <a:rPr lang="en-US" sz="1500" dirty="0" smtClean="0">
                <a:solidFill>
                  <a:srgbClr val="FF0000"/>
                </a:solidFill>
              </a:rPr>
              <a:t>!?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 sz="1800"/>
            </a:pPr>
            <a:r>
              <a:rPr lang="fr-FR" sz="1500" dirty="0" err="1" smtClean="0">
                <a:solidFill>
                  <a:srgbClr val="FF0000"/>
                </a:solidFill>
              </a:rPr>
              <a:t>Unexpected</a:t>
            </a:r>
            <a:r>
              <a:rPr lang="fr-FR" sz="1500" dirty="0" smtClean="0">
                <a:solidFill>
                  <a:srgbClr val="FF0000"/>
                </a:solidFill>
              </a:rPr>
              <a:t> breakdown?</a:t>
            </a:r>
          </a:p>
        </p:txBody>
      </p:sp>
      <p:sp>
        <p:nvSpPr>
          <p:cNvPr id="25" name="Accolade fermante 24"/>
          <p:cNvSpPr/>
          <p:nvPr/>
        </p:nvSpPr>
        <p:spPr>
          <a:xfrm rot="5400000">
            <a:off x="7704526" y="4376240"/>
            <a:ext cx="242793" cy="2442169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180242" y="821773"/>
            <a:ext cx="4010397" cy="2240196"/>
          </a:xfrm>
          <a:prstGeom prst="wedgeRoundRectCallou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5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16" grpId="0" animBg="1"/>
      <p:bldP spid="15" grpId="0" animBg="1"/>
      <p:bldP spid="20" grpId="0" animBg="1"/>
      <p:bldP spid="21" grpId="0" animBg="1"/>
      <p:bldP spid="12" grpId="0" animBg="1"/>
      <p:bldP spid="26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001" y="-524"/>
            <a:ext cx="835927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Points of interest to make further progress?</a:t>
            </a:r>
            <a:endParaRPr lang="fr-FR" sz="3600" dirty="0">
              <a:solidFill>
                <a:srgbClr val="000090"/>
              </a:solidFill>
            </a:endParaRPr>
          </a:p>
        </p:txBody>
      </p:sp>
      <p:sp>
        <p:nvSpPr>
          <p:cNvPr id="5" name="Shape 210"/>
          <p:cNvSpPr/>
          <p:nvPr/>
        </p:nvSpPr>
        <p:spPr>
          <a:xfrm>
            <a:off x="49576" y="4423105"/>
            <a:ext cx="6572897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600" dirty="0" smtClean="0"/>
              <a:t>II. </a:t>
            </a:r>
            <a:r>
              <a:rPr lang="fr-FR" sz="1600" b="1" dirty="0" smtClean="0"/>
              <a:t>Do </a:t>
            </a:r>
            <a:r>
              <a:rPr lang="fr-FR" sz="1600" b="1" dirty="0" err="1" smtClean="0"/>
              <a:t>we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need</a:t>
            </a:r>
            <a:r>
              <a:rPr lang="fr-FR" sz="1600" b="1" dirty="0" smtClean="0"/>
              <a:t> to </a:t>
            </a:r>
            <a:r>
              <a:rPr lang="fr-FR" sz="1600" b="1" dirty="0" err="1" smtClean="0"/>
              <a:t>revisit</a:t>
            </a:r>
            <a:r>
              <a:rPr lang="fr-FR" sz="1600" b="1" dirty="0" smtClean="0"/>
              <a:t> the EFT on a </a:t>
            </a:r>
            <a:r>
              <a:rPr lang="fr-FR" sz="1600" b="1" dirty="0" err="1" smtClean="0"/>
              <a:t>deeper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level</a:t>
            </a:r>
            <a:r>
              <a:rPr lang="fr-FR" sz="1600" b="1" dirty="0" smtClean="0"/>
              <a:t> to go to « large » A?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6" name="Shape 210"/>
          <p:cNvSpPr/>
          <p:nvPr/>
        </p:nvSpPr>
        <p:spPr>
          <a:xfrm>
            <a:off x="49572" y="834655"/>
            <a:ext cx="882388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600" dirty="0" smtClean="0"/>
              <a:t>I. </a:t>
            </a:r>
            <a:r>
              <a:rPr lang="fr-FR" sz="1600" b="1" dirty="0" smtClean="0"/>
              <a:t>Base ab-</a:t>
            </a:r>
            <a:r>
              <a:rPr lang="fr-FR" sz="1600" b="1" dirty="0" err="1" smtClean="0"/>
              <a:t>initio</a:t>
            </a:r>
            <a:r>
              <a:rPr lang="fr-FR" sz="1600" b="1" dirty="0" smtClean="0"/>
              <a:t> A-body </a:t>
            </a:r>
            <a:r>
              <a:rPr lang="fr-FR" sz="1600" b="1" dirty="0" err="1" smtClean="0"/>
              <a:t>calculations</a:t>
            </a:r>
            <a:r>
              <a:rPr lang="fr-FR" sz="1600" b="1" dirty="0" smtClean="0"/>
              <a:t> on« </a:t>
            </a:r>
            <a:r>
              <a:rPr lang="fr-FR" sz="1600" b="1" dirty="0" err="1" smtClean="0"/>
              <a:t>true</a:t>
            </a:r>
            <a:r>
              <a:rPr lang="fr-FR" sz="1600" b="1" dirty="0" smtClean="0"/>
              <a:t> », </a:t>
            </a:r>
            <a:r>
              <a:rPr lang="fr-FR" sz="1600" b="1" dirty="0" err="1" smtClean="0"/>
              <a:t>e.g</a:t>
            </a:r>
            <a:r>
              <a:rPr lang="fr-FR" sz="1600" b="1" dirty="0" smtClean="0"/>
              <a:t>. </a:t>
            </a:r>
            <a:r>
              <a:rPr lang="fr-FR" sz="1600" b="1" dirty="0" err="1" smtClean="0"/>
              <a:t>renormalizable</a:t>
            </a:r>
            <a:r>
              <a:rPr lang="fr-FR" sz="1600" b="1" dirty="0" smtClean="0"/>
              <a:t>, </a:t>
            </a:r>
            <a:r>
              <a:rPr lang="fr-FR" sz="1600" b="1" dirty="0" err="1" smtClean="0"/>
              <a:t>EFTs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7" name="Shape 234"/>
          <p:cNvSpPr/>
          <p:nvPr/>
        </p:nvSpPr>
        <p:spPr>
          <a:xfrm>
            <a:off x="138551" y="1319429"/>
            <a:ext cx="887346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500" dirty="0" smtClean="0">
                <a:latin typeface="Symbol" panose="05050102010706020507" pitchFamily="18" charset="2"/>
              </a:rPr>
              <a:t>c</a:t>
            </a:r>
            <a:r>
              <a:rPr lang="fr-FR" sz="1500" dirty="0" smtClean="0"/>
              <a:t>-EFT </a:t>
            </a:r>
            <a:r>
              <a:rPr lang="fr-FR" sz="1500" dirty="0" err="1" smtClean="0"/>
              <a:t>based</a:t>
            </a:r>
            <a:r>
              <a:rPr lang="fr-FR" sz="1500" dirty="0" smtClean="0"/>
              <a:t> on WPC </a:t>
            </a:r>
            <a:r>
              <a:rPr lang="fr-FR" sz="1500" dirty="0" err="1" smtClean="0"/>
              <a:t>is</a:t>
            </a:r>
            <a:r>
              <a:rPr lang="fr-FR" sz="1500" dirty="0" smtClean="0"/>
              <a:t> not </a:t>
            </a:r>
            <a:r>
              <a:rPr lang="fr-FR" sz="1500" dirty="0" err="1" smtClean="0"/>
              <a:t>renormalizable</a:t>
            </a:r>
            <a:r>
              <a:rPr lang="fr-FR" sz="1500" dirty="0" smtClean="0"/>
              <a:t> </a:t>
            </a:r>
            <a:r>
              <a:rPr lang="fr-FR" sz="1200" dirty="0" smtClean="0"/>
              <a:t>[</a:t>
            </a:r>
            <a:r>
              <a:rPr lang="da-DK" sz="1200" dirty="0"/>
              <a:t>Cohen et al. </a:t>
            </a:r>
            <a:r>
              <a:rPr lang="da-DK" sz="1200" dirty="0" smtClean="0"/>
              <a:t>1996 ; </a:t>
            </a:r>
            <a:r>
              <a:rPr lang="sv-SE" sz="1200" dirty="0" smtClean="0"/>
              <a:t>Nogga, et al. 2005 ; Birse 2006...</a:t>
            </a:r>
            <a:r>
              <a:rPr lang="fr-FR" sz="1200" dirty="0" smtClean="0"/>
              <a:t>]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87" y="3307457"/>
            <a:ext cx="2064322" cy="35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èche courbée vers la gauche 9"/>
          <p:cNvSpPr/>
          <p:nvPr/>
        </p:nvSpPr>
        <p:spPr>
          <a:xfrm rot="19998684" flipH="1">
            <a:off x="149633" y="2805590"/>
            <a:ext cx="617921" cy="914376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Accolade fermante 10"/>
          <p:cNvSpPr/>
          <p:nvPr/>
        </p:nvSpPr>
        <p:spPr>
          <a:xfrm rot="5400000" flipH="1">
            <a:off x="1623332" y="3005159"/>
            <a:ext cx="249495" cy="466159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hape 234"/>
          <p:cNvSpPr/>
          <p:nvPr/>
        </p:nvSpPr>
        <p:spPr>
          <a:xfrm>
            <a:off x="842995" y="2856482"/>
            <a:ext cx="2219165" cy="21544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400" b="1" dirty="0" err="1" smtClean="0">
                <a:latin typeface="Calibri"/>
                <a:ea typeface="+mn-ea"/>
                <a:cs typeface="+mn-cs"/>
              </a:rPr>
              <a:t>Treated</a:t>
            </a:r>
            <a:r>
              <a:rPr lang="fr-FR" sz="1400" b="1" dirty="0" smtClean="0">
                <a:latin typeface="Calibri"/>
                <a:ea typeface="+mn-ea"/>
                <a:cs typeface="+mn-cs"/>
              </a:rPr>
              <a:t> non-</a:t>
            </a:r>
            <a:r>
              <a:rPr lang="fr-FR" sz="1400" b="1" dirty="0" err="1" smtClean="0">
                <a:latin typeface="Calibri"/>
                <a:ea typeface="+mn-ea"/>
                <a:cs typeface="+mn-cs"/>
              </a:rPr>
              <a:t>perturbatively</a:t>
            </a:r>
            <a:endParaRPr lang="fr-FR" sz="1400" b="1" dirty="0" smtClean="0">
              <a:latin typeface="Calibri"/>
              <a:ea typeface="+mn-ea"/>
              <a:cs typeface="+mn-cs"/>
            </a:endParaRPr>
          </a:p>
        </p:txBody>
      </p:sp>
      <p:sp>
        <p:nvSpPr>
          <p:cNvPr id="13" name="Accolade fermante 12"/>
          <p:cNvSpPr/>
          <p:nvPr/>
        </p:nvSpPr>
        <p:spPr>
          <a:xfrm rot="5400000">
            <a:off x="2447489" y="3336322"/>
            <a:ext cx="333331" cy="868308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hape 234"/>
          <p:cNvSpPr/>
          <p:nvPr/>
        </p:nvSpPr>
        <p:spPr>
          <a:xfrm>
            <a:off x="1819967" y="3978707"/>
            <a:ext cx="1588376" cy="21544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400" b="1" dirty="0" err="1" smtClean="0">
                <a:latin typeface="Calibri"/>
                <a:ea typeface="+mn-ea"/>
                <a:cs typeface="+mn-cs"/>
              </a:rPr>
              <a:t>Treated</a:t>
            </a:r>
            <a:r>
              <a:rPr lang="fr-FR" sz="1400" b="1" dirty="0" smtClean="0">
                <a:latin typeface="Calibri"/>
                <a:ea typeface="+mn-ea"/>
                <a:cs typeface="+mn-cs"/>
              </a:rPr>
              <a:t> in « DWBA »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3519046" y="3168911"/>
            <a:ext cx="1662546" cy="6819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hape 234"/>
          <p:cNvSpPr/>
          <p:nvPr/>
        </p:nvSpPr>
        <p:spPr>
          <a:xfrm>
            <a:off x="5597241" y="3252833"/>
            <a:ext cx="3366656" cy="49244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1600" b="1" dirty="0" err="1" smtClean="0">
                <a:latin typeface="Calibri"/>
                <a:ea typeface="+mn-ea"/>
                <a:cs typeface="+mn-cs"/>
              </a:rPr>
              <a:t>Interesting</a:t>
            </a:r>
            <a:r>
              <a:rPr lang="fr-FR" sz="1600" b="1" dirty="0" smtClean="0">
                <a:latin typeface="Calibri"/>
                <a:ea typeface="+mn-ea"/>
                <a:cs typeface="+mn-cs"/>
              </a:rPr>
              <a:t>/non-trivial </a:t>
            </a:r>
            <a:r>
              <a:rPr lang="fr-FR" sz="1600" b="1" dirty="0" err="1" smtClean="0">
                <a:latin typeface="Calibri"/>
                <a:ea typeface="+mn-ea"/>
                <a:cs typeface="+mn-cs"/>
              </a:rPr>
              <a:t>consequences</a:t>
            </a:r>
            <a:r>
              <a:rPr lang="fr-FR" sz="1600" b="1" dirty="0" smtClean="0">
                <a:latin typeface="Calibri"/>
                <a:ea typeface="+mn-ea"/>
                <a:cs typeface="+mn-cs"/>
              </a:rPr>
              <a:t> </a:t>
            </a:r>
          </a:p>
          <a:p>
            <a:pPr lvl="0" algn="ctr">
              <a:defRPr sz="1800"/>
            </a:pPr>
            <a:r>
              <a:rPr lang="fr-FR" sz="1600" b="1" dirty="0" smtClean="0">
                <a:latin typeface="Calibri"/>
                <a:ea typeface="+mn-ea"/>
                <a:cs typeface="+mn-cs"/>
              </a:rPr>
              <a:t>for the </a:t>
            </a:r>
            <a:r>
              <a:rPr lang="fr-FR" sz="1600" b="1" dirty="0" err="1" smtClean="0">
                <a:latin typeface="Calibri"/>
                <a:ea typeface="+mn-ea"/>
                <a:cs typeface="+mn-cs"/>
              </a:rPr>
              <a:t>solving</a:t>
            </a:r>
            <a:r>
              <a:rPr lang="fr-FR" sz="1600" b="1" dirty="0" smtClean="0">
                <a:latin typeface="Calibri"/>
                <a:ea typeface="+mn-ea"/>
                <a:cs typeface="+mn-cs"/>
              </a:rPr>
              <a:t> of the A-body </a:t>
            </a:r>
            <a:r>
              <a:rPr lang="fr-FR" sz="1600" b="1" dirty="0" err="1" smtClean="0">
                <a:latin typeface="Calibri"/>
                <a:ea typeface="+mn-ea"/>
                <a:cs typeface="+mn-cs"/>
              </a:rPr>
              <a:t>problem</a:t>
            </a:r>
            <a:endParaRPr lang="fr-FR" sz="1600" b="1" dirty="0" smtClean="0"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597240" y="3196621"/>
            <a:ext cx="3428625" cy="6040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hape 234"/>
          <p:cNvSpPr/>
          <p:nvPr/>
        </p:nvSpPr>
        <p:spPr>
          <a:xfrm>
            <a:off x="5472567" y="3925726"/>
            <a:ext cx="3719558" cy="24622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/>
            </a:pPr>
            <a:r>
              <a:rPr lang="fr-FR" sz="1600" b="1" dirty="0" err="1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Unconventional</a:t>
            </a:r>
            <a:r>
              <a:rPr lang="fr-FR" sz="16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for a </a:t>
            </a:r>
            <a:r>
              <a:rPr lang="fr-FR" sz="1600" b="1" dirty="0" err="1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many</a:t>
            </a:r>
            <a:r>
              <a:rPr lang="fr-FR" sz="16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-body </a:t>
            </a:r>
            <a:r>
              <a:rPr lang="fr-FR" sz="1600" b="1" dirty="0" err="1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physicist</a:t>
            </a:r>
            <a:endParaRPr lang="fr-FR" sz="1600" b="1" dirty="0" smtClean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43" y="2709295"/>
            <a:ext cx="1773250" cy="39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hape 234"/>
          <p:cNvSpPr/>
          <p:nvPr/>
        </p:nvSpPr>
        <p:spPr>
          <a:xfrm>
            <a:off x="124696" y="5252441"/>
            <a:ext cx="784166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500" dirty="0" smtClean="0"/>
              <a:t>« </a:t>
            </a:r>
            <a:r>
              <a:rPr lang="fr-FR" sz="1500" dirty="0" err="1" smtClean="0"/>
              <a:t>Simply</a:t>
            </a:r>
            <a:r>
              <a:rPr lang="fr-FR" sz="1500" dirty="0"/>
              <a:t> </a:t>
            </a:r>
            <a:r>
              <a:rPr lang="fr-FR" sz="1500" dirty="0" smtClean="0"/>
              <a:t>» </a:t>
            </a:r>
            <a:r>
              <a:rPr lang="fr-FR" sz="1500" dirty="0" err="1" smtClean="0"/>
              <a:t>account</a:t>
            </a:r>
            <a:r>
              <a:rPr lang="fr-FR" sz="1500" dirty="0" smtClean="0"/>
              <a:t> for a new </a:t>
            </a:r>
            <a:r>
              <a:rPr lang="fr-FR" sz="1500" dirty="0" err="1" smtClean="0"/>
              <a:t>scale</a:t>
            </a:r>
            <a:r>
              <a:rPr lang="fr-FR" sz="1500" dirty="0" smtClean="0"/>
              <a:t> k</a:t>
            </a:r>
            <a:r>
              <a:rPr lang="fr-FR" sz="1500" baseline="-25000" dirty="0" smtClean="0"/>
              <a:t>F</a:t>
            </a:r>
            <a:r>
              <a:rPr lang="fr-FR" sz="1500" dirty="0" smtClean="0"/>
              <a:t> </a:t>
            </a:r>
            <a:r>
              <a:rPr lang="fr-FR" sz="1500" dirty="0" err="1" smtClean="0"/>
              <a:t>that</a:t>
            </a:r>
            <a:r>
              <a:rPr lang="fr-FR" sz="1500" dirty="0" smtClean="0"/>
              <a:t> </a:t>
            </a:r>
            <a:r>
              <a:rPr lang="fr-FR" sz="1500" dirty="0" err="1"/>
              <a:t>c</a:t>
            </a:r>
            <a:r>
              <a:rPr lang="fr-FR" sz="1500" dirty="0" err="1" smtClean="0"/>
              <a:t>ould</a:t>
            </a:r>
            <a:r>
              <a:rPr lang="fr-FR" sz="1500" dirty="0" smtClean="0"/>
              <a:t>, </a:t>
            </a:r>
            <a:r>
              <a:rPr lang="fr-FR" sz="1500" dirty="0" err="1" smtClean="0"/>
              <a:t>e.g</a:t>
            </a:r>
            <a:r>
              <a:rPr lang="fr-FR" sz="1500" dirty="0" smtClean="0"/>
              <a:t>., </a:t>
            </a:r>
            <a:r>
              <a:rPr lang="fr-FR" sz="1500" dirty="0" err="1" smtClean="0"/>
              <a:t>promote</a:t>
            </a:r>
            <a:r>
              <a:rPr lang="fr-FR" sz="1500" dirty="0" smtClean="0"/>
              <a:t> k-</a:t>
            </a:r>
            <a:r>
              <a:rPr lang="fr-FR" sz="1500" dirty="0" err="1" smtClean="0"/>
              <a:t>nucleon</a:t>
            </a:r>
            <a:r>
              <a:rPr lang="fr-FR" sz="1500" dirty="0" smtClean="0"/>
              <a:t> forces? </a:t>
            </a:r>
          </a:p>
        </p:txBody>
      </p:sp>
      <p:sp>
        <p:nvSpPr>
          <p:cNvPr id="21" name="Shape 234"/>
          <p:cNvSpPr/>
          <p:nvPr/>
        </p:nvSpPr>
        <p:spPr>
          <a:xfrm>
            <a:off x="503430" y="5972268"/>
            <a:ext cx="7310533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500" dirty="0" smtClean="0">
                <a:latin typeface="Palatino" pitchFamily="18" charset="0"/>
              </a:rPr>
              <a:t>¤ </a:t>
            </a:r>
            <a:r>
              <a:rPr lang="fr-FR" sz="1500" b="1" dirty="0" smtClean="0">
                <a:latin typeface="Palatino" pitchFamily="18" charset="0"/>
              </a:rPr>
              <a:t>Is </a:t>
            </a:r>
            <a:r>
              <a:rPr lang="fr-FR" sz="1500" b="1" dirty="0" err="1" smtClean="0">
                <a:latin typeface="Palatino" pitchFamily="18" charset="0"/>
              </a:rPr>
              <a:t>there</a:t>
            </a:r>
            <a:r>
              <a:rPr lang="fr-FR" sz="1500" b="1" dirty="0" smtClean="0">
                <a:latin typeface="Palatino" pitchFamily="18" charset="0"/>
              </a:rPr>
              <a:t> a </a:t>
            </a:r>
            <a:r>
              <a:rPr lang="fr-FR" sz="1500" b="1" dirty="0" err="1" smtClean="0">
                <a:latin typeface="Palatino" pitchFamily="18" charset="0"/>
              </a:rPr>
              <a:t>sign</a:t>
            </a:r>
            <a:r>
              <a:rPr lang="fr-FR" sz="1500" b="1" dirty="0" smtClean="0">
                <a:latin typeface="Palatino" pitchFamily="18" charset="0"/>
              </a:rPr>
              <a:t> </a:t>
            </a:r>
            <a:r>
              <a:rPr lang="fr-FR" sz="1500" b="1" dirty="0" err="1" smtClean="0">
                <a:latin typeface="Palatino" pitchFamily="18" charset="0"/>
              </a:rPr>
              <a:t>that</a:t>
            </a:r>
            <a:r>
              <a:rPr lang="fr-FR" sz="1500" b="1" dirty="0" smtClean="0">
                <a:latin typeface="Palatino" pitchFamily="18" charset="0"/>
              </a:rPr>
              <a:t> N</a:t>
            </a:r>
            <a:r>
              <a:rPr lang="fr-FR" sz="1500" b="1" baseline="30000" dirty="0" smtClean="0">
                <a:latin typeface="Palatino" pitchFamily="18" charset="0"/>
              </a:rPr>
              <a:t>2</a:t>
            </a:r>
            <a:r>
              <a:rPr lang="fr-FR" sz="1500" b="1" dirty="0" smtClean="0">
                <a:latin typeface="Palatino" pitchFamily="18" charset="0"/>
              </a:rPr>
              <a:t>LO 3N interaction </a:t>
            </a:r>
            <a:r>
              <a:rPr lang="fr-FR" sz="1500" b="1" dirty="0" err="1" smtClean="0">
                <a:latin typeface="Palatino" pitchFamily="18" charset="0"/>
              </a:rPr>
              <a:t>becomes</a:t>
            </a:r>
            <a:r>
              <a:rPr lang="fr-FR" sz="1500" b="1" dirty="0" smtClean="0">
                <a:latin typeface="Palatino" pitchFamily="18" charset="0"/>
              </a:rPr>
              <a:t> </a:t>
            </a:r>
            <a:r>
              <a:rPr lang="en-US" sz="1500" b="1" dirty="0" smtClean="0">
                <a:latin typeface="Palatino" pitchFamily="18" charset="0"/>
              </a:rPr>
              <a:t>unnaturally</a:t>
            </a:r>
            <a:r>
              <a:rPr lang="fr-FR" sz="1500" b="1" dirty="0" smtClean="0">
                <a:latin typeface="Palatino" pitchFamily="18" charset="0"/>
              </a:rPr>
              <a:t> large as A </a:t>
            </a:r>
            <a:r>
              <a:rPr lang="fr-FR" sz="1500" b="1" dirty="0" err="1" smtClean="0">
                <a:latin typeface="Palatino" pitchFamily="18" charset="0"/>
              </a:rPr>
              <a:t>increases</a:t>
            </a:r>
            <a:r>
              <a:rPr lang="fr-FR" sz="1500" b="1" dirty="0" smtClean="0">
                <a:latin typeface="Palatino" pitchFamily="18" charset="0"/>
              </a:rPr>
              <a:t>?</a:t>
            </a:r>
          </a:p>
        </p:txBody>
      </p:sp>
      <p:sp>
        <p:nvSpPr>
          <p:cNvPr id="22" name="Shape 234"/>
          <p:cNvSpPr/>
          <p:nvPr/>
        </p:nvSpPr>
        <p:spPr>
          <a:xfrm>
            <a:off x="116296" y="4847801"/>
            <a:ext cx="686092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500" dirty="0" smtClean="0"/>
              <a:t>Have to abandon </a:t>
            </a:r>
            <a:r>
              <a:rPr lang="fr-FR" sz="1500" dirty="0" err="1" smtClean="0"/>
              <a:t>nucleonic</a:t>
            </a:r>
            <a:r>
              <a:rPr lang="fr-FR" sz="1500" dirty="0" smtClean="0"/>
              <a:t> </a:t>
            </a:r>
            <a:r>
              <a:rPr lang="fr-FR" sz="1500" dirty="0" err="1" smtClean="0"/>
              <a:t>degrees</a:t>
            </a:r>
            <a:r>
              <a:rPr lang="fr-FR" sz="1500" dirty="0" smtClean="0"/>
              <a:t> of </a:t>
            </a:r>
            <a:r>
              <a:rPr lang="fr-FR" sz="1500" dirty="0" err="1" smtClean="0"/>
              <a:t>freedom</a:t>
            </a:r>
            <a:r>
              <a:rPr lang="fr-FR" sz="1500" dirty="0" smtClean="0"/>
              <a:t> (at least for </a:t>
            </a:r>
            <a:r>
              <a:rPr lang="fr-FR" sz="1500" dirty="0" err="1" smtClean="0"/>
              <a:t>bulk</a:t>
            </a:r>
            <a:r>
              <a:rPr lang="fr-FR" sz="1500" dirty="0" smtClean="0"/>
              <a:t> </a:t>
            </a:r>
            <a:r>
              <a:rPr lang="fr-FR" sz="1500" dirty="0" err="1" smtClean="0"/>
              <a:t>properties</a:t>
            </a:r>
            <a:r>
              <a:rPr lang="fr-FR" sz="1500" dirty="0" smtClean="0"/>
              <a:t>)?</a:t>
            </a:r>
            <a:endParaRPr lang="fr-FR" sz="1200" dirty="0" smtClean="0"/>
          </a:p>
        </p:txBody>
      </p:sp>
      <p:sp>
        <p:nvSpPr>
          <p:cNvPr id="23" name="Shape 234"/>
          <p:cNvSpPr/>
          <p:nvPr/>
        </p:nvSpPr>
        <p:spPr>
          <a:xfrm>
            <a:off x="380254" y="1739894"/>
            <a:ext cx="7957613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 sz="1800"/>
            </a:pPr>
            <a:r>
              <a:rPr lang="fr-FR" sz="1500" dirty="0" smtClean="0"/>
              <a:t>¤ </a:t>
            </a:r>
            <a:r>
              <a:rPr lang="fr-FR" sz="1500" b="1" dirty="0" smtClean="0"/>
              <a:t>Alternative power </a:t>
            </a:r>
            <a:r>
              <a:rPr lang="fr-FR" sz="1500" b="1" dirty="0" err="1" smtClean="0"/>
              <a:t>counting</a:t>
            </a:r>
            <a:r>
              <a:rPr lang="fr-FR" sz="1500" b="1" dirty="0" smtClean="0"/>
              <a:t> </a:t>
            </a:r>
            <a:r>
              <a:rPr lang="fr-FR" sz="1500" b="1" dirty="0" err="1" smtClean="0"/>
              <a:t>exist</a:t>
            </a:r>
            <a:r>
              <a:rPr lang="fr-FR" sz="1500" dirty="0" smtClean="0"/>
              <a:t> </a:t>
            </a:r>
            <a:r>
              <a:rPr lang="fr-FR" sz="1200" dirty="0" smtClean="0"/>
              <a:t>[</a:t>
            </a:r>
            <a:r>
              <a:rPr lang="fr-FR" sz="1200" dirty="0" err="1" smtClean="0"/>
              <a:t>Birse</a:t>
            </a:r>
            <a:r>
              <a:rPr lang="fr-FR" sz="1200" dirty="0" smtClean="0"/>
              <a:t> 2005 ; </a:t>
            </a:r>
            <a:r>
              <a:rPr lang="fr-FR" sz="1200" dirty="0" err="1" smtClean="0"/>
              <a:t>Pavon</a:t>
            </a:r>
            <a:r>
              <a:rPr lang="fr-FR" sz="1200" dirty="0" smtClean="0"/>
              <a:t> </a:t>
            </a:r>
            <a:r>
              <a:rPr lang="fr-FR" sz="1200" dirty="0" err="1" smtClean="0"/>
              <a:t>Valderrama</a:t>
            </a:r>
            <a:r>
              <a:rPr lang="fr-FR" sz="1200" dirty="0" smtClean="0"/>
              <a:t>, Ruiz </a:t>
            </a:r>
            <a:r>
              <a:rPr lang="fr-FR" sz="1200" dirty="0" err="1" smtClean="0"/>
              <a:t>Arriola</a:t>
            </a:r>
            <a:r>
              <a:rPr lang="fr-FR" sz="1200" dirty="0"/>
              <a:t> </a:t>
            </a:r>
            <a:r>
              <a:rPr lang="fr-FR" sz="1200" dirty="0" smtClean="0"/>
              <a:t>2006 ; Long, Yang 2012…] </a:t>
            </a:r>
          </a:p>
        </p:txBody>
      </p:sp>
      <p:sp>
        <p:nvSpPr>
          <p:cNvPr id="24" name="Shape 234"/>
          <p:cNvSpPr/>
          <p:nvPr/>
        </p:nvSpPr>
        <p:spPr>
          <a:xfrm>
            <a:off x="132002" y="2172793"/>
            <a:ext cx="887346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marL="285750" lvl="0" indent="-285750">
              <a:buFont typeface="Wingdings" panose="05000000000000000000" pitchFamily="2" charset="2"/>
              <a:buChar char="q"/>
              <a:defRPr sz="1800"/>
            </a:pPr>
            <a:r>
              <a:rPr lang="fr-FR" sz="1500" b="1" dirty="0" smtClean="0"/>
              <a:t>Start </a:t>
            </a:r>
            <a:r>
              <a:rPr lang="fr-FR" sz="1500" b="1" dirty="0" err="1" smtClean="0"/>
              <a:t>with</a:t>
            </a:r>
            <a:r>
              <a:rPr lang="fr-FR" sz="1500" b="1" dirty="0" smtClean="0"/>
              <a:t> pion-</a:t>
            </a:r>
            <a:r>
              <a:rPr lang="fr-FR" sz="1500" b="1" dirty="0" err="1" smtClean="0"/>
              <a:t>less</a:t>
            </a:r>
            <a:r>
              <a:rPr lang="fr-FR" sz="1500" b="1" dirty="0" smtClean="0"/>
              <a:t> </a:t>
            </a:r>
            <a:r>
              <a:rPr lang="fr-FR" sz="1500" b="1" dirty="0"/>
              <a:t>EFT</a:t>
            </a:r>
            <a:r>
              <a:rPr lang="fr-FR" sz="1500" dirty="0"/>
              <a:t> </a:t>
            </a:r>
            <a:r>
              <a:rPr lang="fr-FR" sz="1200" dirty="0"/>
              <a:t>[</a:t>
            </a:r>
            <a:r>
              <a:rPr lang="fr-FR" sz="1200" dirty="0" err="1"/>
              <a:t>Bedaque</a:t>
            </a:r>
            <a:r>
              <a:rPr lang="fr-FR" sz="1200" dirty="0"/>
              <a:t>, van </a:t>
            </a:r>
            <a:r>
              <a:rPr lang="fr-FR" sz="1200" dirty="0" err="1"/>
              <a:t>Kolck</a:t>
            </a:r>
            <a:r>
              <a:rPr lang="fr-FR" sz="1200" dirty="0"/>
              <a:t> </a:t>
            </a:r>
            <a:r>
              <a:rPr lang="fr-FR" sz="1200" dirty="0" smtClean="0"/>
              <a:t>1997 ; Kaplan, Savage, Wise 1998 ; </a:t>
            </a:r>
            <a:r>
              <a:rPr lang="fr-FR" sz="1200" dirty="0" err="1" smtClean="0"/>
              <a:t>Bedaque</a:t>
            </a:r>
            <a:r>
              <a:rPr lang="fr-FR" sz="1200" dirty="0" smtClean="0"/>
              <a:t>, Hammer, van </a:t>
            </a:r>
            <a:r>
              <a:rPr lang="fr-FR" sz="1200" dirty="0" err="1" smtClean="0"/>
              <a:t>Kolck</a:t>
            </a:r>
            <a:r>
              <a:rPr lang="fr-FR" sz="1200" dirty="0" smtClean="0"/>
              <a:t> 1999…]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3638463" y="2681585"/>
            <a:ext cx="1279899" cy="4596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hape 234"/>
          <p:cNvSpPr/>
          <p:nvPr/>
        </p:nvSpPr>
        <p:spPr>
          <a:xfrm>
            <a:off x="498143" y="5602886"/>
            <a:ext cx="865971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1500" dirty="0" smtClean="0">
                <a:latin typeface="Palatino" pitchFamily="18" charset="0"/>
              </a:rPr>
              <a:t>¤ </a:t>
            </a:r>
            <a:r>
              <a:rPr lang="fr-FR" sz="1500" dirty="0" err="1" smtClean="0">
                <a:latin typeface="Palatino" pitchFamily="18" charset="0"/>
              </a:rPr>
              <a:t>Dealing</a:t>
            </a:r>
            <a:r>
              <a:rPr lang="fr-FR" sz="1500" dirty="0" smtClean="0">
                <a:latin typeface="Palatino" pitchFamily="18" charset="0"/>
              </a:rPr>
              <a:t> </a:t>
            </a:r>
            <a:r>
              <a:rPr lang="fr-FR" sz="1500" dirty="0" err="1" smtClean="0">
                <a:latin typeface="Palatino" pitchFamily="18" charset="0"/>
              </a:rPr>
              <a:t>with</a:t>
            </a:r>
            <a:r>
              <a:rPr lang="fr-FR" sz="1500" dirty="0" smtClean="0">
                <a:latin typeface="Palatino" pitchFamily="18" charset="0"/>
              </a:rPr>
              <a:t> </a:t>
            </a:r>
            <a:r>
              <a:rPr lang="fr-FR" sz="1500" dirty="0" err="1" smtClean="0">
                <a:latin typeface="Palatino" pitchFamily="18" charset="0"/>
              </a:rPr>
              <a:t>kN</a:t>
            </a:r>
            <a:r>
              <a:rPr lang="fr-FR" sz="1500" dirty="0" smtClean="0">
                <a:latin typeface="Palatino" pitchFamily="18" charset="0"/>
              </a:rPr>
              <a:t> forces </a:t>
            </a:r>
            <a:r>
              <a:rPr lang="fr-FR" sz="1500" dirty="0" err="1" smtClean="0">
                <a:latin typeface="Palatino" pitchFamily="18" charset="0"/>
              </a:rPr>
              <a:t>would</a:t>
            </a:r>
            <a:r>
              <a:rPr lang="fr-FR" sz="1500" dirty="0" smtClean="0">
                <a:latin typeface="Palatino" pitchFamily="18" charset="0"/>
              </a:rPr>
              <a:t> </a:t>
            </a:r>
            <a:r>
              <a:rPr lang="fr-FR" sz="1500" dirty="0" err="1" smtClean="0">
                <a:latin typeface="Palatino" pitchFamily="18" charset="0"/>
              </a:rPr>
              <a:t>be</a:t>
            </a:r>
            <a:r>
              <a:rPr lang="fr-FR" sz="1500" dirty="0">
                <a:latin typeface="Palatino" pitchFamily="18" charset="0"/>
              </a:rPr>
              <a:t> </a:t>
            </a:r>
            <a:r>
              <a:rPr lang="fr-FR" sz="1500" dirty="0" err="1" smtClean="0">
                <a:latin typeface="Palatino" pitchFamily="18" charset="0"/>
              </a:rPr>
              <a:t>problematic</a:t>
            </a:r>
            <a:r>
              <a:rPr lang="fr-FR" sz="1500" dirty="0" smtClean="0">
                <a:latin typeface="Palatino" pitchFamily="18" charset="0"/>
              </a:rPr>
              <a:t> for k&gt;3  </a:t>
            </a:r>
            <a:r>
              <a:rPr lang="fr-FR" sz="1500" dirty="0" err="1" smtClean="0">
                <a:latin typeface="Palatino" pitchFamily="18" charset="0"/>
              </a:rPr>
              <a:t>except</a:t>
            </a:r>
            <a:r>
              <a:rPr lang="fr-FR" sz="1500" dirty="0" smtClean="0">
                <a:latin typeface="Palatino" pitchFamily="18" charset="0"/>
              </a:rPr>
              <a:t> if </a:t>
            </a:r>
            <a:r>
              <a:rPr lang="fr-FR" sz="1500" dirty="0" err="1" smtClean="0">
                <a:latin typeface="Palatino" pitchFamily="18" charset="0"/>
              </a:rPr>
              <a:t>reduced</a:t>
            </a:r>
            <a:r>
              <a:rPr lang="fr-FR" sz="1500" dirty="0" smtClean="0">
                <a:latin typeface="Palatino" pitchFamily="18" charset="0"/>
              </a:rPr>
              <a:t> to 2-body normal </a:t>
            </a:r>
            <a:r>
              <a:rPr lang="fr-FR" sz="1500" dirty="0" err="1" smtClean="0">
                <a:latin typeface="Palatino" pitchFamily="18" charset="0"/>
              </a:rPr>
              <a:t>ordered</a:t>
            </a:r>
            <a:endParaRPr lang="fr-FR" sz="1500" dirty="0" smtClean="0">
              <a:latin typeface="Palatino" pitchFamily="18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452770" y="3833766"/>
            <a:ext cx="4693210" cy="3012524"/>
            <a:chOff x="3593760" y="3833766"/>
            <a:chExt cx="4693210" cy="301252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318" y="3833766"/>
              <a:ext cx="4634652" cy="3012524"/>
            </a:xfrm>
            <a:prstGeom prst="rect">
              <a:avLst/>
            </a:prstGeom>
          </p:spPr>
        </p:pic>
        <p:sp>
          <p:nvSpPr>
            <p:cNvPr id="27" name="ZoneTexte 26"/>
            <p:cNvSpPr txBox="1"/>
            <p:nvPr/>
          </p:nvSpPr>
          <p:spPr>
            <a:xfrm>
              <a:off x="3593760" y="6555959"/>
              <a:ext cx="22390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[</a:t>
              </a:r>
              <a:r>
                <a:rPr lang="en-US" sz="1200" b="1" dirty="0" err="1"/>
                <a:t>Somà</a:t>
              </a:r>
              <a:r>
                <a:rPr lang="en-US" sz="1200" b="1" dirty="0"/>
                <a:t> et al</a:t>
              </a:r>
              <a:r>
                <a:rPr lang="en-US" sz="1200" b="1" dirty="0" smtClean="0"/>
                <a:t>. 2016, unpublished]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951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9" grpId="0" animBg="1"/>
      <p:bldP spid="16" grpId="0" animBg="1"/>
      <p:bldP spid="15" grpId="0" animBg="1"/>
      <p:bldP spid="18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7612"/>
            <a:ext cx="841553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Theoretical perspectives and challenges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5" name="Shape 99"/>
          <p:cNvSpPr/>
          <p:nvPr/>
        </p:nvSpPr>
        <p:spPr>
          <a:xfrm>
            <a:off x="227535" y="2870248"/>
            <a:ext cx="793904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>
              <a:defRPr sz="1800"/>
            </a:pPr>
            <a:r>
              <a:rPr dirty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b="1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Going</a:t>
            </a:r>
            <a:r>
              <a:rPr lang="fr-FR" b="1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 to </a:t>
            </a:r>
            <a:r>
              <a:rPr lang="fr-FR" b="1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heavier</a:t>
            </a:r>
            <a:r>
              <a:rPr lang="fr-FR" b="1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b="1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systems</a:t>
            </a:r>
            <a:r>
              <a:rPr lang="fr-FR" b="1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: </a:t>
            </a:r>
            <a:r>
              <a:rPr lang="en-US" b="1" dirty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treatment of 3NF </a:t>
            </a:r>
            <a:r>
              <a:rPr lang="en-US" b="1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is a computational bottleneck</a:t>
            </a:r>
            <a:endParaRPr b="1" dirty="0">
              <a:solidFill>
                <a:srgbClr val="000099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Shape 100"/>
          <p:cNvSpPr/>
          <p:nvPr/>
        </p:nvSpPr>
        <p:spPr>
          <a:xfrm>
            <a:off x="475518" y="2502891"/>
            <a:ext cx="525161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400" b="1" i="1" u="sng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 i="0" u="none"/>
            </a:pPr>
            <a:r>
              <a:rPr lang="fr-FR" sz="1800" b="1" i="1" u="none" dirty="0" err="1" smtClean="0">
                <a:solidFill>
                  <a:srgbClr val="000099"/>
                </a:solidFill>
              </a:rPr>
              <a:t>Solving</a:t>
            </a:r>
            <a:r>
              <a:rPr lang="fr-FR" sz="1800" b="1" i="1" u="none" dirty="0" smtClean="0">
                <a:solidFill>
                  <a:srgbClr val="000099"/>
                </a:solidFill>
              </a:rPr>
              <a:t> the A-body </a:t>
            </a:r>
            <a:r>
              <a:rPr lang="fr-FR" sz="1800" b="1" i="1" u="none" dirty="0" err="1" smtClean="0">
                <a:solidFill>
                  <a:srgbClr val="000099"/>
                </a:solidFill>
              </a:rPr>
              <a:t>Schroedinger</a:t>
            </a:r>
            <a:r>
              <a:rPr lang="fr-FR" sz="1800" b="1" i="1" u="none" dirty="0" smtClean="0">
                <a:solidFill>
                  <a:srgbClr val="000099"/>
                </a:solidFill>
              </a:rPr>
              <a:t> </a:t>
            </a:r>
            <a:r>
              <a:rPr lang="fr-FR" sz="1800" b="1" i="1" u="none" dirty="0" err="1" smtClean="0">
                <a:solidFill>
                  <a:srgbClr val="000099"/>
                </a:solidFill>
              </a:rPr>
              <a:t>equation</a:t>
            </a:r>
            <a:endParaRPr sz="1800" b="1" i="1" u="none" dirty="0">
              <a:solidFill>
                <a:srgbClr val="000099"/>
              </a:solidFill>
            </a:endParaRPr>
          </a:p>
        </p:txBody>
      </p:sp>
      <p:sp>
        <p:nvSpPr>
          <p:cNvPr id="8" name="Shape 101"/>
          <p:cNvSpPr/>
          <p:nvPr/>
        </p:nvSpPr>
        <p:spPr>
          <a:xfrm>
            <a:off x="227535" y="3611425"/>
            <a:ext cx="885475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dirty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Improved</a:t>
            </a:r>
            <a:r>
              <a:rPr lang="fr-FR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many</a:t>
            </a:r>
            <a:r>
              <a:rPr lang="fr-FR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-body convergence for high </a:t>
            </a:r>
            <a:r>
              <a:rPr lang="fr-FR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precision</a:t>
            </a:r>
            <a:r>
              <a:rPr lang="fr-FR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 (</a:t>
            </a:r>
            <a:r>
              <a:rPr lang="fr-FR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e.g</a:t>
            </a:r>
            <a:r>
              <a:rPr lang="fr-FR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. </a:t>
            </a:r>
            <a:r>
              <a:rPr lang="fr-FR" dirty="0" smtClean="0">
                <a:solidFill>
                  <a:srgbClr val="000099"/>
                </a:solidFill>
                <a:latin typeface="Symbol" panose="05050102010706020507" pitchFamily="18" charset="2"/>
                <a:ea typeface="Palatino"/>
                <a:cs typeface="Palatino"/>
                <a:sym typeface="Palatino"/>
              </a:rPr>
              <a:t>n</a:t>
            </a:r>
            <a:r>
              <a:rPr lang="fr-FR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-</a:t>
            </a:r>
            <a:r>
              <a:rPr lang="fr-FR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less</a:t>
            </a:r>
            <a:r>
              <a:rPr lang="fr-FR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 double </a:t>
            </a:r>
            <a:r>
              <a:rPr lang="fr-FR" dirty="0" smtClean="0">
                <a:solidFill>
                  <a:srgbClr val="000099"/>
                </a:solidFill>
                <a:latin typeface="Symbol" panose="05050102010706020507" pitchFamily="18" charset="2"/>
                <a:ea typeface="Palatino"/>
                <a:cs typeface="Palatino"/>
                <a:sym typeface="Palatino"/>
              </a:rPr>
              <a:t>b</a:t>
            </a:r>
            <a:r>
              <a:rPr lang="fr-FR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-</a:t>
            </a:r>
            <a:r>
              <a:rPr lang="fr-FR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decay</a:t>
            </a:r>
            <a:r>
              <a:rPr lang="fr-FR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)? </a:t>
            </a:r>
            <a:endParaRPr dirty="0">
              <a:solidFill>
                <a:srgbClr val="000099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" name="Shape 102"/>
          <p:cNvSpPr/>
          <p:nvPr/>
        </p:nvSpPr>
        <p:spPr>
          <a:xfrm>
            <a:off x="227535" y="3993032"/>
            <a:ext cx="877152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dirty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b="1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Moving</a:t>
            </a:r>
            <a:r>
              <a:rPr lang="fr-FR" b="1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b="1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towards</a:t>
            </a:r>
            <a:r>
              <a:rPr lang="fr-FR" b="1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b="1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doubly</a:t>
            </a:r>
            <a:r>
              <a:rPr lang="fr-FR" b="1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 open-</a:t>
            </a:r>
            <a:r>
              <a:rPr lang="fr-FR" b="1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shell</a:t>
            </a:r>
            <a:r>
              <a:rPr lang="fr-FR" b="1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b="1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nuclei</a:t>
            </a:r>
            <a:r>
              <a:rPr lang="fr-FR" b="1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 and </a:t>
            </a:r>
            <a:r>
              <a:rPr lang="fr-FR" b="1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reaction</a:t>
            </a:r>
            <a:r>
              <a:rPr lang="fr-FR" b="1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b="1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many</a:t>
            </a:r>
            <a:r>
              <a:rPr lang="fr-FR" b="1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-body </a:t>
            </a:r>
            <a:r>
              <a:rPr lang="fr-FR" b="1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theories</a:t>
            </a:r>
            <a:endParaRPr b="1" dirty="0">
              <a:solidFill>
                <a:srgbClr val="000099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" name="Shape 104"/>
          <p:cNvSpPr/>
          <p:nvPr/>
        </p:nvSpPr>
        <p:spPr>
          <a:xfrm>
            <a:off x="200188" y="5697975"/>
            <a:ext cx="76691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dirty="0">
                <a:solidFill>
                  <a:srgbClr val="00B050"/>
                </a:solidFill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b="1" dirty="0" err="1" smtClean="0">
                <a:solidFill>
                  <a:srgbClr val="00B050"/>
                </a:solidFill>
                <a:latin typeface="Palatino"/>
                <a:ea typeface="Palatino"/>
                <a:cs typeface="Palatino"/>
                <a:sym typeface="Palatino"/>
              </a:rPr>
              <a:t>Mathematical</a:t>
            </a:r>
            <a:r>
              <a:rPr lang="fr-FR" b="1" dirty="0" smtClean="0">
                <a:solidFill>
                  <a:srgbClr val="00B05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  <a:latin typeface="Palatino"/>
                <a:ea typeface="Palatino"/>
                <a:cs typeface="Palatino"/>
                <a:sym typeface="Palatino"/>
              </a:rPr>
              <a:t>characterization</a:t>
            </a:r>
            <a:r>
              <a:rPr lang="fr-FR" b="1" dirty="0" smtClean="0">
                <a:solidFill>
                  <a:srgbClr val="00B050"/>
                </a:solidFill>
                <a:latin typeface="Palatino"/>
                <a:ea typeface="Palatino"/>
                <a:cs typeface="Palatino"/>
                <a:sym typeface="Palatino"/>
              </a:rPr>
              <a:t> of </a:t>
            </a:r>
            <a:r>
              <a:rPr lang="fr-FR" b="1" dirty="0" err="1" smtClean="0">
                <a:solidFill>
                  <a:srgbClr val="00B050"/>
                </a:solidFill>
                <a:latin typeface="Palatino"/>
                <a:ea typeface="Palatino"/>
                <a:cs typeface="Palatino"/>
                <a:sym typeface="Palatino"/>
              </a:rPr>
              <a:t>many</a:t>
            </a:r>
            <a:r>
              <a:rPr lang="fr-FR" b="1" dirty="0" smtClean="0">
                <a:solidFill>
                  <a:srgbClr val="00B050"/>
                </a:solidFill>
                <a:latin typeface="Palatino"/>
                <a:ea typeface="Palatino"/>
                <a:cs typeface="Palatino"/>
                <a:sym typeface="Palatino"/>
              </a:rPr>
              <a:t>-body convergence</a:t>
            </a:r>
            <a:endParaRPr b="1" i="1" dirty="0">
              <a:solidFill>
                <a:srgbClr val="00B05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105"/>
          <p:cNvSpPr/>
          <p:nvPr/>
        </p:nvSpPr>
        <p:spPr>
          <a:xfrm>
            <a:off x="200189" y="5322233"/>
            <a:ext cx="840348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>
                <a:solidFill>
                  <a:srgbClr val="00B050"/>
                </a:solidFill>
              </a:rPr>
              <a:t>⦿ </a:t>
            </a:r>
            <a:r>
              <a:rPr lang="en-US" sz="1800" dirty="0" smtClean="0">
                <a:solidFill>
                  <a:srgbClr val="00B050"/>
                </a:solidFill>
              </a:rPr>
              <a:t>Controlled extrapolation of many-body results to infinite dimension of </a:t>
            </a:r>
            <a:r>
              <a:rPr lang="en-US" sz="1800" dirty="0" smtClean="0">
                <a:solidFill>
                  <a:srgbClr val="00B050"/>
                </a:solidFill>
                <a:latin typeface="AR BERKLEY" panose="02000000000000000000" pitchFamily="2" charset="0"/>
              </a:rPr>
              <a:t>H</a:t>
            </a:r>
            <a:r>
              <a:rPr lang="en-US" sz="1800" baseline="-25000" dirty="0" smtClean="0">
                <a:solidFill>
                  <a:srgbClr val="00B050"/>
                </a:solidFill>
              </a:rPr>
              <a:t>1</a:t>
            </a:r>
            <a:endParaRPr lang="en-US" sz="1800" baseline="-25000" dirty="0">
              <a:solidFill>
                <a:srgbClr val="00B050"/>
              </a:solidFill>
            </a:endParaRPr>
          </a:p>
        </p:txBody>
      </p:sp>
      <p:sp>
        <p:nvSpPr>
          <p:cNvPr id="13" name="Shape 106"/>
          <p:cNvSpPr/>
          <p:nvPr/>
        </p:nvSpPr>
        <p:spPr>
          <a:xfrm>
            <a:off x="416408" y="4580957"/>
            <a:ext cx="262251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 i="0"/>
            </a:pPr>
            <a:r>
              <a:rPr lang="fr-FR" sz="1800" b="1" i="1" dirty="0" err="1" smtClean="0">
                <a:solidFill>
                  <a:srgbClr val="00B050"/>
                </a:solidFill>
              </a:rPr>
              <a:t>Uncertainty</a:t>
            </a:r>
            <a:r>
              <a:rPr lang="fr-FR" sz="1800" b="1" i="1" dirty="0" smtClean="0">
                <a:solidFill>
                  <a:srgbClr val="00B050"/>
                </a:solidFill>
              </a:rPr>
              <a:t> </a:t>
            </a:r>
            <a:r>
              <a:rPr lang="fr-FR" sz="1800" b="1" i="1" dirty="0" err="1" smtClean="0">
                <a:solidFill>
                  <a:srgbClr val="00B050"/>
                </a:solidFill>
              </a:rPr>
              <a:t>evaluations</a:t>
            </a:r>
            <a:endParaRPr sz="1800" b="1" i="1" dirty="0">
              <a:solidFill>
                <a:srgbClr val="00B050"/>
              </a:solidFill>
            </a:endParaRPr>
          </a:p>
        </p:txBody>
      </p:sp>
      <p:sp>
        <p:nvSpPr>
          <p:cNvPr id="19" name="Shape 112"/>
          <p:cNvSpPr/>
          <p:nvPr/>
        </p:nvSpPr>
        <p:spPr>
          <a:xfrm>
            <a:off x="291271" y="1229373"/>
            <a:ext cx="760024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/>
              <a:t>⦿ </a:t>
            </a:r>
            <a:r>
              <a:rPr lang="fr-FR" sz="1800" dirty="0" smtClean="0"/>
              <a:t>EFT o</a:t>
            </a:r>
            <a:r>
              <a:rPr sz="1800" dirty="0" err="1" smtClean="0"/>
              <a:t>rder</a:t>
            </a:r>
            <a:r>
              <a:rPr lang="fr-FR" sz="1800" dirty="0"/>
              <a:t>-</a:t>
            </a:r>
            <a:r>
              <a:rPr sz="1800" dirty="0" smtClean="0"/>
              <a:t>by</a:t>
            </a:r>
            <a:r>
              <a:rPr lang="fr-FR" sz="1800" dirty="0" smtClean="0"/>
              <a:t>-</a:t>
            </a:r>
            <a:r>
              <a:rPr sz="1800" dirty="0" smtClean="0"/>
              <a:t>order </a:t>
            </a:r>
            <a:r>
              <a:rPr sz="1800" dirty="0"/>
              <a:t>convergence </a:t>
            </a:r>
            <a:r>
              <a:rPr lang="fr-FR" sz="1800" dirty="0" smtClean="0"/>
              <a:t>+ </a:t>
            </a:r>
            <a:r>
              <a:rPr lang="fr-FR" sz="1800" dirty="0" err="1" smtClean="0"/>
              <a:t>systematic</a:t>
            </a:r>
            <a:r>
              <a:rPr lang="fr-FR" sz="1800" dirty="0" smtClean="0"/>
              <a:t> </a:t>
            </a:r>
            <a:r>
              <a:rPr sz="1800" dirty="0" err="1" smtClean="0"/>
              <a:t>uncertaint</a:t>
            </a:r>
            <a:r>
              <a:rPr lang="fr-FR" sz="1800" dirty="0" smtClean="0"/>
              <a:t>y </a:t>
            </a:r>
            <a:r>
              <a:rPr lang="fr-FR" sz="1800" dirty="0" err="1" smtClean="0"/>
              <a:t>estimates</a:t>
            </a:r>
            <a:endParaRPr sz="1800" dirty="0"/>
          </a:p>
        </p:txBody>
      </p:sp>
      <p:sp>
        <p:nvSpPr>
          <p:cNvPr id="20" name="Shape 113"/>
          <p:cNvSpPr/>
          <p:nvPr/>
        </p:nvSpPr>
        <p:spPr>
          <a:xfrm>
            <a:off x="552811" y="879249"/>
            <a:ext cx="287596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400" b="1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 i="0"/>
            </a:pPr>
            <a:r>
              <a:rPr lang="fr-FR" sz="1800" b="1" i="1" dirty="0" smtClean="0"/>
              <a:t>Inter-</a:t>
            </a:r>
            <a:r>
              <a:rPr lang="fr-FR" sz="1800" b="1" i="1" dirty="0" err="1" smtClean="0"/>
              <a:t>nucleon</a:t>
            </a:r>
            <a:r>
              <a:rPr lang="fr-FR" sz="1800" b="1" i="1" dirty="0" smtClean="0"/>
              <a:t> interactions </a:t>
            </a:r>
            <a:endParaRPr sz="1800" b="1" i="1" dirty="0"/>
          </a:p>
        </p:txBody>
      </p:sp>
      <p:sp>
        <p:nvSpPr>
          <p:cNvPr id="21" name="Shape 114"/>
          <p:cNvSpPr/>
          <p:nvPr/>
        </p:nvSpPr>
        <p:spPr>
          <a:xfrm>
            <a:off x="276759" y="1553291"/>
            <a:ext cx="750499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dirty="0" smtClean="0">
                <a:latin typeface="Palatino"/>
                <a:ea typeface="Palatino"/>
                <a:cs typeface="Palatino"/>
                <a:sym typeface="Palatino"/>
              </a:rPr>
              <a:t>Control size of B-body forces </a:t>
            </a:r>
            <a:r>
              <a:rPr lang="fr-FR" dirty="0" err="1" smtClean="0">
                <a:latin typeface="Palatino"/>
                <a:ea typeface="Palatino"/>
                <a:cs typeface="Palatino"/>
                <a:sym typeface="Palatino"/>
              </a:rPr>
              <a:t>induced</a:t>
            </a:r>
            <a:r>
              <a:rPr lang="fr-FR" dirty="0" smtClean="0">
                <a:latin typeface="Palatino"/>
                <a:ea typeface="Palatino"/>
                <a:cs typeface="Palatino"/>
                <a:sym typeface="Palatino"/>
              </a:rPr>
              <a:t> by SRG for 3˂B≤A </a:t>
            </a:r>
            <a:endParaRPr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6" name="Shape 119"/>
          <p:cNvSpPr/>
          <p:nvPr/>
        </p:nvSpPr>
        <p:spPr>
          <a:xfrm>
            <a:off x="148400" y="4560631"/>
            <a:ext cx="8455276" cy="1476772"/>
          </a:xfrm>
          <a:prstGeom prst="roundRect">
            <a:avLst>
              <a:gd name="adj" fmla="val 15000"/>
            </a:avLst>
          </a:prstGeom>
          <a:ln w="12700">
            <a:solidFill>
              <a:srgbClr val="00B05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27" name="Shape 120"/>
          <p:cNvSpPr/>
          <p:nvPr/>
        </p:nvSpPr>
        <p:spPr>
          <a:xfrm>
            <a:off x="172774" y="2492474"/>
            <a:ext cx="8826281" cy="1842258"/>
          </a:xfrm>
          <a:prstGeom prst="roundRect">
            <a:avLst>
              <a:gd name="adj" fmla="val 15000"/>
            </a:avLst>
          </a:prstGeom>
          <a:ln w="12700">
            <a:solidFill>
              <a:srgbClr val="00009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29" name="Shape 122"/>
          <p:cNvSpPr/>
          <p:nvPr/>
        </p:nvSpPr>
        <p:spPr>
          <a:xfrm>
            <a:off x="149911" y="898335"/>
            <a:ext cx="7844161" cy="1338985"/>
          </a:xfrm>
          <a:prstGeom prst="roundRect">
            <a:avLst>
              <a:gd name="adj" fmla="val 28633"/>
            </a:avLst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32" name="Shape 114"/>
          <p:cNvSpPr/>
          <p:nvPr/>
        </p:nvSpPr>
        <p:spPr>
          <a:xfrm>
            <a:off x="274410" y="1888575"/>
            <a:ext cx="76171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b="1" dirty="0">
                <a:latin typeface="Palatino"/>
                <a:ea typeface="Palatino"/>
                <a:cs typeface="Palatino"/>
                <a:sym typeface="Palatino"/>
              </a:rPr>
              <a:t>P</a:t>
            </a:r>
            <a:r>
              <a:rPr lang="fr-FR" b="1" dirty="0" smtClean="0">
                <a:latin typeface="Palatino"/>
                <a:ea typeface="Palatino"/>
                <a:cs typeface="Palatino"/>
                <a:sym typeface="Palatino"/>
              </a:rPr>
              <a:t>ower </a:t>
            </a:r>
            <a:r>
              <a:rPr lang="fr-FR" b="1" dirty="0" err="1" smtClean="0">
                <a:latin typeface="Palatino"/>
                <a:ea typeface="Palatino"/>
                <a:cs typeface="Palatino"/>
                <a:sym typeface="Palatino"/>
              </a:rPr>
              <a:t>counting</a:t>
            </a:r>
            <a:r>
              <a:rPr lang="fr-FR" b="1" dirty="0" smtClean="0">
                <a:latin typeface="Palatino"/>
                <a:ea typeface="Palatino"/>
                <a:cs typeface="Palatino"/>
                <a:sym typeface="Palatino"/>
              </a:rPr>
              <a:t> issues and feedback on ab </a:t>
            </a:r>
            <a:r>
              <a:rPr lang="fr-FR" b="1" dirty="0" err="1" smtClean="0">
                <a:latin typeface="Palatino"/>
                <a:ea typeface="Palatino"/>
                <a:cs typeface="Palatino"/>
                <a:sym typeface="Palatino"/>
              </a:rPr>
              <a:t>initio</a:t>
            </a:r>
            <a:r>
              <a:rPr lang="fr-FR" b="1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b="1" dirty="0" err="1" smtClean="0">
                <a:latin typeface="Palatino"/>
                <a:ea typeface="Palatino"/>
                <a:cs typeface="Palatino"/>
                <a:sym typeface="Palatino"/>
              </a:rPr>
              <a:t>many</a:t>
            </a:r>
            <a:r>
              <a:rPr lang="fr-FR" b="1" dirty="0" smtClean="0">
                <a:latin typeface="Palatino"/>
                <a:ea typeface="Palatino"/>
                <a:cs typeface="Palatino"/>
                <a:sym typeface="Palatino"/>
              </a:rPr>
              <a:t>-body </a:t>
            </a:r>
            <a:r>
              <a:rPr lang="fr-FR" b="1" dirty="0" err="1" smtClean="0">
                <a:latin typeface="Palatino"/>
                <a:ea typeface="Palatino"/>
                <a:cs typeface="Palatino"/>
                <a:sym typeface="Palatino"/>
              </a:rPr>
              <a:t>methods</a:t>
            </a:r>
            <a:r>
              <a:rPr lang="fr-FR" b="1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endParaRPr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3" name="Shape 112"/>
          <p:cNvSpPr/>
          <p:nvPr/>
        </p:nvSpPr>
        <p:spPr>
          <a:xfrm>
            <a:off x="200189" y="4960548"/>
            <a:ext cx="840348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>
                <a:solidFill>
                  <a:srgbClr val="00B050"/>
                </a:solidFill>
              </a:rPr>
              <a:t>⦿ </a:t>
            </a:r>
            <a:r>
              <a:rPr lang="fr-FR" sz="1800" b="1" dirty="0" err="1" smtClean="0">
                <a:solidFill>
                  <a:srgbClr val="00B050"/>
                </a:solidFill>
              </a:rPr>
              <a:t>Propagating</a:t>
            </a:r>
            <a:r>
              <a:rPr lang="fr-FR" sz="1800" b="1" dirty="0" smtClean="0">
                <a:solidFill>
                  <a:srgbClr val="00B050"/>
                </a:solidFill>
              </a:rPr>
              <a:t> interaction </a:t>
            </a:r>
            <a:r>
              <a:rPr lang="fr-FR" sz="1800" b="1" dirty="0" err="1" smtClean="0">
                <a:solidFill>
                  <a:srgbClr val="00B050"/>
                </a:solidFill>
              </a:rPr>
              <a:t>uncertainties</a:t>
            </a:r>
            <a:r>
              <a:rPr lang="fr-FR" sz="1800" b="1" dirty="0" smtClean="0">
                <a:solidFill>
                  <a:srgbClr val="00B050"/>
                </a:solidFill>
              </a:rPr>
              <a:t>: </a:t>
            </a:r>
            <a:r>
              <a:rPr lang="fr-FR" sz="1800" b="1" dirty="0" err="1" smtClean="0">
                <a:solidFill>
                  <a:srgbClr val="00B050"/>
                </a:solidFill>
              </a:rPr>
              <a:t>from</a:t>
            </a:r>
            <a:r>
              <a:rPr lang="fr-FR" sz="1800" b="1" dirty="0" smtClean="0">
                <a:solidFill>
                  <a:srgbClr val="00B050"/>
                </a:solidFill>
              </a:rPr>
              <a:t> 1 to M (&gt;&gt;1) ab </a:t>
            </a:r>
            <a:r>
              <a:rPr lang="fr-FR" sz="1800" b="1" dirty="0" err="1" smtClean="0">
                <a:solidFill>
                  <a:srgbClr val="00B050"/>
                </a:solidFill>
              </a:rPr>
              <a:t>initio</a:t>
            </a:r>
            <a:r>
              <a:rPr lang="fr-FR" sz="1800" b="1" dirty="0" smtClean="0">
                <a:solidFill>
                  <a:srgbClr val="00B050"/>
                </a:solidFill>
              </a:rPr>
              <a:t> </a:t>
            </a:r>
            <a:r>
              <a:rPr lang="fr-FR" sz="1800" b="1" dirty="0" err="1" smtClean="0">
                <a:solidFill>
                  <a:srgbClr val="00B050"/>
                </a:solidFill>
              </a:rPr>
              <a:t>calculations</a:t>
            </a:r>
            <a:endParaRPr sz="1800" b="1" dirty="0">
              <a:solidFill>
                <a:srgbClr val="00B050"/>
              </a:solidFill>
            </a:endParaRPr>
          </a:p>
        </p:txBody>
      </p:sp>
      <p:sp>
        <p:nvSpPr>
          <p:cNvPr id="34" name="Shape 99"/>
          <p:cNvSpPr/>
          <p:nvPr/>
        </p:nvSpPr>
        <p:spPr>
          <a:xfrm>
            <a:off x="221263" y="3247393"/>
            <a:ext cx="793904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>
              <a:defRPr sz="1800"/>
            </a:pPr>
            <a:r>
              <a:rPr dirty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More </a:t>
            </a:r>
            <a:r>
              <a:rPr lang="fr-FR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systematic</a:t>
            </a:r>
            <a:r>
              <a:rPr lang="fr-FR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account</a:t>
            </a:r>
            <a:r>
              <a:rPr lang="fr-FR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 of </a:t>
            </a:r>
            <a:r>
              <a:rPr lang="fr-FR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spectroscopy</a:t>
            </a:r>
            <a:r>
              <a:rPr lang="fr-FR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 and </a:t>
            </a:r>
            <a:r>
              <a:rPr lang="fr-FR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coupling</a:t>
            </a:r>
            <a:r>
              <a:rPr lang="fr-FR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 to </a:t>
            </a:r>
            <a:r>
              <a:rPr lang="fr-FR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decay</a:t>
            </a:r>
            <a:r>
              <a:rPr lang="fr-FR" dirty="0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dirty="0" err="1" smtClean="0">
                <a:solidFill>
                  <a:srgbClr val="000099"/>
                </a:solidFill>
                <a:latin typeface="Palatino"/>
                <a:ea typeface="Palatino"/>
                <a:cs typeface="Palatino"/>
                <a:sym typeface="Palatino"/>
              </a:rPr>
              <a:t>channels</a:t>
            </a:r>
            <a:endParaRPr dirty="0">
              <a:solidFill>
                <a:srgbClr val="000099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4119757" y="6304317"/>
            <a:ext cx="4068292" cy="336361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4050481" y="6299056"/>
            <a:ext cx="40682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Is the </a:t>
            </a:r>
            <a:r>
              <a:rPr lang="fr-FR" b="1" i="1" dirty="0" smtClean="0">
                <a:solidFill>
                  <a:schemeClr val="bg1"/>
                </a:solidFill>
              </a:rPr>
              <a:t>ab </a:t>
            </a:r>
            <a:r>
              <a:rPr lang="fr-FR" b="1" i="1" dirty="0" err="1" smtClean="0">
                <a:solidFill>
                  <a:schemeClr val="bg1"/>
                </a:solidFill>
              </a:rPr>
              <a:t>initio</a:t>
            </a:r>
            <a:r>
              <a:rPr lang="fr-FR" b="1" i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paradigm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limited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with</a:t>
            </a:r>
            <a:r>
              <a:rPr lang="fr-FR" b="1" dirty="0" smtClean="0">
                <a:solidFill>
                  <a:schemeClr val="bg1"/>
                </a:solidFill>
              </a:rPr>
              <a:t> A? 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73788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AutoNum type="romanUcPeriod"/>
            </a:pPr>
            <a:r>
              <a:rPr lang="fr-FR" sz="2800" b="1" dirty="0" err="1">
                <a:solidFill>
                  <a:srgbClr val="000099"/>
                </a:solidFill>
              </a:rPr>
              <a:t>Situating</a:t>
            </a:r>
            <a:r>
              <a:rPr lang="fr-FR" sz="2800" b="1" dirty="0">
                <a:solidFill>
                  <a:srgbClr val="000099"/>
                </a:solidFill>
              </a:rPr>
              <a:t> </a:t>
            </a:r>
            <a:r>
              <a:rPr lang="fr-FR" sz="2800" b="1" dirty="0" smtClean="0">
                <a:solidFill>
                  <a:srgbClr val="000099"/>
                </a:solidFill>
              </a:rPr>
              <a:t>« ab </a:t>
            </a:r>
            <a:r>
              <a:rPr lang="fr-FR" sz="2800" b="1" dirty="0" err="1" smtClean="0">
                <a:solidFill>
                  <a:srgbClr val="000099"/>
                </a:solidFill>
              </a:rPr>
              <a:t>initio</a:t>
            </a:r>
            <a:r>
              <a:rPr lang="fr-FR" sz="2800" b="1" dirty="0" smtClean="0">
                <a:solidFill>
                  <a:srgbClr val="000099"/>
                </a:solidFill>
              </a:rPr>
              <a:t> » A-</a:t>
            </a:r>
            <a:r>
              <a:rPr lang="fr-FR" sz="2800" b="1" dirty="0" err="1" smtClean="0">
                <a:solidFill>
                  <a:srgbClr val="000099"/>
                </a:solidFill>
              </a:rPr>
              <a:t>nucleon</a:t>
            </a:r>
            <a:r>
              <a:rPr lang="fr-FR" sz="2800" b="1" dirty="0" smtClean="0">
                <a:solidFill>
                  <a:srgbClr val="000099"/>
                </a:solidFill>
              </a:rPr>
              <a:t> </a:t>
            </a:r>
            <a:r>
              <a:rPr lang="fr-FR" sz="2800" b="1" dirty="0" err="1" smtClean="0">
                <a:solidFill>
                  <a:srgbClr val="000099"/>
                </a:solidFill>
              </a:rPr>
              <a:t>calculations</a:t>
            </a:r>
            <a:r>
              <a:rPr lang="fr-FR" sz="2800" b="1" dirty="0" smtClean="0">
                <a:solidFill>
                  <a:srgbClr val="000099"/>
                </a:solidFill>
              </a:rPr>
              <a:t> 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fr-FR" sz="2800" b="1" dirty="0">
                <a:solidFill>
                  <a:srgbClr val="FF6600"/>
                </a:solidFill>
              </a:rPr>
              <a:t>Ab </a:t>
            </a:r>
            <a:r>
              <a:rPr lang="fr-FR" sz="2800" b="1" dirty="0" err="1">
                <a:solidFill>
                  <a:srgbClr val="FF6600"/>
                </a:solidFill>
              </a:rPr>
              <a:t>initio</a:t>
            </a:r>
            <a:r>
              <a:rPr lang="fr-FR" sz="2800" b="1" dirty="0">
                <a:solidFill>
                  <a:srgbClr val="FF6600"/>
                </a:solidFill>
              </a:rPr>
              <a:t> </a:t>
            </a:r>
            <a:r>
              <a:rPr lang="fr-FR" sz="2800" b="1" dirty="0" err="1">
                <a:solidFill>
                  <a:srgbClr val="FF6600"/>
                </a:solidFill>
              </a:rPr>
              <a:t>nuclear</a:t>
            </a:r>
            <a:r>
              <a:rPr lang="fr-FR" sz="2800" b="1" dirty="0">
                <a:solidFill>
                  <a:srgbClr val="FF6600"/>
                </a:solidFill>
              </a:rPr>
              <a:t> </a:t>
            </a:r>
            <a:r>
              <a:rPr lang="fr-FR" sz="2800" b="1" dirty="0" err="1">
                <a:solidFill>
                  <a:srgbClr val="FF6600"/>
                </a:solidFill>
              </a:rPr>
              <a:t>many</a:t>
            </a:r>
            <a:r>
              <a:rPr lang="fr-FR" sz="2800" b="1" dirty="0">
                <a:solidFill>
                  <a:srgbClr val="FF6600"/>
                </a:solidFill>
              </a:rPr>
              <a:t>-body </a:t>
            </a:r>
            <a:r>
              <a:rPr lang="fr-FR" sz="2800" b="1" dirty="0" err="1">
                <a:solidFill>
                  <a:srgbClr val="FF6600"/>
                </a:solidFill>
              </a:rPr>
              <a:t>methods</a:t>
            </a:r>
            <a:endParaRPr lang="fr-FR" sz="2800" b="1" dirty="0">
              <a:solidFill>
                <a:srgbClr val="FF6600"/>
              </a:solidFill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FF6600"/>
                </a:solidFill>
              </a:rPr>
              <a:t>E</a:t>
            </a:r>
            <a:r>
              <a:rPr lang="fr-FR" sz="2000" b="1" dirty="0" err="1" smtClean="0">
                <a:solidFill>
                  <a:srgbClr val="FF6600"/>
                </a:solidFill>
              </a:rPr>
              <a:t>lementary</a:t>
            </a:r>
            <a:r>
              <a:rPr lang="fr-FR" sz="2000" b="1" dirty="0" smtClean="0">
                <a:solidFill>
                  <a:srgbClr val="FF6600"/>
                </a:solidFill>
              </a:rPr>
              <a:t> </a:t>
            </a:r>
            <a:r>
              <a:rPr lang="fr-FR" sz="2000" b="1" dirty="0">
                <a:solidFill>
                  <a:srgbClr val="FF6600"/>
                </a:solidFill>
              </a:rPr>
              <a:t>inter-</a:t>
            </a:r>
            <a:r>
              <a:rPr lang="fr-FR" sz="2000" b="1" dirty="0" err="1">
                <a:solidFill>
                  <a:srgbClr val="FF6600"/>
                </a:solidFill>
              </a:rPr>
              <a:t>nucleon</a:t>
            </a:r>
            <a:r>
              <a:rPr lang="fr-FR" sz="2000" b="1" dirty="0">
                <a:solidFill>
                  <a:srgbClr val="FF6600"/>
                </a:solidFill>
              </a:rPr>
              <a:t> interactions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FF6600"/>
                </a:solidFill>
              </a:rPr>
              <a:t>Solving</a:t>
            </a:r>
            <a:r>
              <a:rPr lang="fr-FR" sz="2000" b="1" dirty="0">
                <a:solidFill>
                  <a:srgbClr val="FF6600"/>
                </a:solidFill>
              </a:rPr>
              <a:t> the A-body Schrödinger </a:t>
            </a:r>
            <a:r>
              <a:rPr lang="fr-FR" sz="2000" b="1" dirty="0" err="1">
                <a:solidFill>
                  <a:srgbClr val="FF6600"/>
                </a:solidFill>
              </a:rPr>
              <a:t>equation</a:t>
            </a:r>
            <a:endParaRPr lang="fr-FR" sz="2000" b="1" dirty="0">
              <a:solidFill>
                <a:srgbClr val="FF6600"/>
              </a:solidFill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FF6600"/>
                </a:solidFill>
              </a:rPr>
              <a:t>Applications: binding </a:t>
            </a:r>
            <a:r>
              <a:rPr lang="fr-FR" sz="2000" b="1" dirty="0" err="1">
                <a:solidFill>
                  <a:srgbClr val="FF6600"/>
                </a:solidFill>
              </a:rPr>
              <a:t>energies</a:t>
            </a:r>
            <a:r>
              <a:rPr lang="fr-FR" sz="2000" b="1" dirty="0">
                <a:solidFill>
                  <a:srgbClr val="FF6600"/>
                </a:solidFill>
              </a:rPr>
              <a:t> and </a:t>
            </a:r>
            <a:r>
              <a:rPr lang="fr-FR" sz="2000" b="1" dirty="0" err="1" smtClean="0">
                <a:solidFill>
                  <a:srgbClr val="FF6600"/>
                </a:solidFill>
              </a:rPr>
              <a:t>radii</a:t>
            </a:r>
            <a:r>
              <a:rPr lang="fr-FR" sz="2000" b="1" dirty="0" smtClean="0">
                <a:solidFill>
                  <a:srgbClr val="FF6600"/>
                </a:solidFill>
              </a:rPr>
              <a:t> </a:t>
            </a:r>
            <a:r>
              <a:rPr lang="fr-FR" sz="2000" b="1" dirty="0">
                <a:solidFill>
                  <a:srgbClr val="FF6600"/>
                </a:solidFill>
              </a:rPr>
              <a:t>in </a:t>
            </a:r>
            <a:r>
              <a:rPr lang="fr-FR" sz="2000" b="1" baseline="30000" dirty="0">
                <a:solidFill>
                  <a:srgbClr val="FF6600"/>
                </a:solidFill>
              </a:rPr>
              <a:t>A</a:t>
            </a:r>
            <a:r>
              <a:rPr lang="fr-FR" sz="2000" b="1" dirty="0">
                <a:solidFill>
                  <a:srgbClr val="FF6600"/>
                </a:solidFill>
              </a:rPr>
              <a:t>O and </a:t>
            </a:r>
            <a:r>
              <a:rPr lang="fr-FR" sz="2000" b="1" baseline="30000" dirty="0" err="1">
                <a:solidFill>
                  <a:srgbClr val="FF6600"/>
                </a:solidFill>
              </a:rPr>
              <a:t>A</a:t>
            </a:r>
            <a:r>
              <a:rPr lang="fr-FR" sz="2000" b="1" dirty="0" err="1">
                <a:solidFill>
                  <a:srgbClr val="FF6600"/>
                </a:solidFill>
              </a:rPr>
              <a:t>Ca</a:t>
            </a:r>
            <a:r>
              <a:rPr lang="fr-FR" sz="2000" b="1" dirty="0">
                <a:solidFill>
                  <a:srgbClr val="FF6600"/>
                </a:solidFill>
              </a:rPr>
              <a:t> isotopes </a:t>
            </a:r>
            <a:endParaRPr lang="fr-FR" sz="2000" b="1" dirty="0" smtClean="0">
              <a:solidFill>
                <a:srgbClr val="FF6600"/>
              </a:solidFill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fr-FR" sz="2800" b="1" dirty="0" err="1">
                <a:solidFill>
                  <a:srgbClr val="FF6600"/>
                </a:solidFill>
              </a:rPr>
              <a:t>Speculations</a:t>
            </a:r>
            <a:endParaRPr lang="fr-FR" sz="2800" b="1" dirty="0" smtClean="0">
              <a:solidFill>
                <a:srgbClr val="FF6600"/>
              </a:solidFill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6600"/>
                </a:solidFill>
              </a:rPr>
              <a:t>Questions </a:t>
            </a:r>
            <a:r>
              <a:rPr lang="en-US" sz="2000" b="1" dirty="0">
                <a:solidFill>
                  <a:srgbClr val="FF6600"/>
                </a:solidFill>
              </a:rPr>
              <a:t>about </a:t>
            </a:r>
            <a:r>
              <a:rPr lang="en-US" sz="2000" b="1" dirty="0">
                <a:solidFill>
                  <a:srgbClr val="FF6600"/>
                </a:solidFill>
                <a:latin typeface="Symbol" panose="05050102010706020507" pitchFamily="18" charset="2"/>
              </a:rPr>
              <a:t>c</a:t>
            </a:r>
            <a:r>
              <a:rPr lang="en-US" sz="2000" b="1" dirty="0">
                <a:solidFill>
                  <a:srgbClr val="FF6600"/>
                </a:solidFill>
              </a:rPr>
              <a:t>-EFT and implications for the nuclear A-body </a:t>
            </a:r>
            <a:r>
              <a:rPr lang="en-US" sz="2000" b="1" dirty="0" smtClean="0">
                <a:solidFill>
                  <a:srgbClr val="FF6600"/>
                </a:solidFill>
              </a:rPr>
              <a:t>problem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27612"/>
            <a:ext cx="792934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Plan</a:t>
            </a:r>
            <a:endParaRPr lang="fr-FR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" y="14165"/>
            <a:ext cx="850670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0090"/>
                </a:solidFill>
              </a:rPr>
              <a:t>« Ab </a:t>
            </a:r>
            <a:r>
              <a:rPr lang="fr-FR" sz="3600" dirty="0" err="1" smtClean="0">
                <a:solidFill>
                  <a:srgbClr val="000090"/>
                </a:solidFill>
              </a:rPr>
              <a:t>initio</a:t>
            </a:r>
            <a:r>
              <a:rPr lang="fr-FR" sz="3600" dirty="0" smtClean="0">
                <a:solidFill>
                  <a:srgbClr val="000090"/>
                </a:solidFill>
              </a:rPr>
              <a:t> » A-</a:t>
            </a:r>
            <a:r>
              <a:rPr lang="fr-FR" sz="3600" dirty="0" err="1" smtClean="0">
                <a:solidFill>
                  <a:srgbClr val="000090"/>
                </a:solidFill>
              </a:rPr>
              <a:t>nucleon</a:t>
            </a:r>
            <a:r>
              <a:rPr lang="fr-FR" sz="3600" dirty="0" smtClean="0">
                <a:solidFill>
                  <a:srgbClr val="000090"/>
                </a:solidFill>
              </a:rPr>
              <a:t> </a:t>
            </a:r>
            <a:r>
              <a:rPr lang="fr-FR" sz="3600" dirty="0" err="1" smtClean="0">
                <a:solidFill>
                  <a:srgbClr val="000090"/>
                </a:solidFill>
              </a:rPr>
              <a:t>problem</a:t>
            </a:r>
            <a:r>
              <a:rPr lang="fr-FR" sz="3600" dirty="0" smtClean="0">
                <a:solidFill>
                  <a:srgbClr val="000090"/>
                </a:solidFill>
              </a:rPr>
              <a:t> as of </a:t>
            </a:r>
            <a:r>
              <a:rPr lang="fr-FR" sz="3600" dirty="0" err="1" smtClean="0">
                <a:solidFill>
                  <a:srgbClr val="000090"/>
                </a:solidFill>
              </a:rPr>
              <a:t>today</a:t>
            </a:r>
            <a:endParaRPr lang="fr-FR" sz="3600" dirty="0">
              <a:solidFill>
                <a:srgbClr val="00009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" y="872196"/>
            <a:ext cx="3458423" cy="5190979"/>
          </a:xfrm>
          <a:prstGeom prst="rect">
            <a:avLst/>
          </a:prstGeom>
        </p:spPr>
      </p:pic>
      <p:sp>
        <p:nvSpPr>
          <p:cNvPr id="34" name="Rectangle à coins arrondis 33"/>
          <p:cNvSpPr/>
          <p:nvPr/>
        </p:nvSpPr>
        <p:spPr>
          <a:xfrm>
            <a:off x="4379145" y="1040123"/>
            <a:ext cx="4709434" cy="287596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4455682" y="1053764"/>
            <a:ext cx="4660607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1"/>
                </a:solidFill>
              </a:rPr>
              <a:t>Ab </a:t>
            </a:r>
            <a:r>
              <a:rPr lang="fr-FR" b="1" i="1" dirty="0" err="1" smtClean="0">
                <a:solidFill>
                  <a:schemeClr val="bg1"/>
                </a:solidFill>
              </a:rPr>
              <a:t>initio</a:t>
            </a:r>
            <a:r>
              <a:rPr lang="fr-FR" b="1" i="1" dirty="0" smtClean="0">
                <a:solidFill>
                  <a:schemeClr val="bg1"/>
                </a:solidFill>
              </a:rPr>
              <a:t> = In medias </a:t>
            </a:r>
            <a:r>
              <a:rPr lang="fr-FR" b="1" i="1" dirty="0" err="1" smtClean="0">
                <a:solidFill>
                  <a:schemeClr val="bg1"/>
                </a:solidFill>
              </a:rPr>
              <a:t>res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Effective structure-less nucleons (+</a:t>
            </a:r>
            <a:r>
              <a:rPr lang="en-US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b="1" dirty="0" smtClean="0">
                <a:solidFill>
                  <a:schemeClr val="bg1"/>
                </a:solidFill>
              </a:rPr>
              <a:t>?)</a:t>
            </a:r>
          </a:p>
          <a:p>
            <a:pPr marL="742950" lvl="1" indent="-285750">
              <a:buFont typeface="Wingdings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May add hyperons</a:t>
            </a:r>
          </a:p>
          <a:p>
            <a:pPr marL="285750" lvl="0" indent="-285750">
              <a:buFont typeface="Wingdings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Interact via contacts and </a:t>
            </a:r>
            <a:r>
              <a:rPr lang="en-US" b="1" dirty="0" err="1" smtClean="0">
                <a:solidFill>
                  <a:schemeClr val="bg1"/>
                </a:solidFill>
              </a:rPr>
              <a:t>pions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en-US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p</a:t>
            </a:r>
            <a:r>
              <a:rPr lang="en-US" b="1" dirty="0" smtClean="0">
                <a:solidFill>
                  <a:schemeClr val="bg1"/>
                </a:solidFill>
              </a:rPr>
              <a:t>-full EFT) 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Interact only via contacts (</a:t>
            </a:r>
            <a:r>
              <a:rPr lang="en-US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p</a:t>
            </a:r>
            <a:r>
              <a:rPr lang="en-US" b="1" dirty="0" smtClean="0">
                <a:solidFill>
                  <a:schemeClr val="bg1"/>
                </a:solidFill>
              </a:rPr>
              <a:t>-less EFT)</a:t>
            </a:r>
          </a:p>
          <a:p>
            <a:pPr marL="285750" lvl="0" indent="-285750">
              <a:buFont typeface="Wingdings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Taken from data/underlying theory</a:t>
            </a:r>
          </a:p>
          <a:p>
            <a:pPr marL="742950" lvl="1" indent="-285750">
              <a:buFont typeface="Wingdings"/>
              <a:buChar char="Ø"/>
            </a:pPr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ymmetries (i.e. </a:t>
            </a:r>
            <a:r>
              <a:rPr lang="en-US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c</a:t>
            </a:r>
            <a:r>
              <a:rPr lang="en-US" b="1" dirty="0" smtClean="0">
                <a:solidFill>
                  <a:schemeClr val="bg1"/>
                </a:solidFill>
              </a:rPr>
              <a:t>-symmetry breaking)</a:t>
            </a:r>
          </a:p>
          <a:p>
            <a:pPr marL="742950" lvl="1" indent="-285750">
              <a:buFont typeface="Wingdings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Nucleon  properties</a:t>
            </a:r>
          </a:p>
          <a:p>
            <a:pPr marL="742950" lvl="1" indent="-285750">
              <a:buFont typeface="Wingdings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Pion properties</a:t>
            </a:r>
          </a:p>
          <a:p>
            <a:pPr marL="742950" lvl="1" indent="-285750">
              <a:buFont typeface="Wingdings"/>
              <a:buChar char="Ø"/>
            </a:pPr>
            <a:r>
              <a:rPr lang="en-US" b="1" dirty="0">
                <a:solidFill>
                  <a:schemeClr val="bg1"/>
                </a:solidFill>
              </a:rPr>
              <a:t>N</a:t>
            </a:r>
            <a:r>
              <a:rPr lang="en-US" b="1" dirty="0" smtClean="0">
                <a:solidFill>
                  <a:schemeClr val="bg1"/>
                </a:solidFill>
              </a:rPr>
              <a:t>ucleon-pion interactions</a:t>
            </a:r>
          </a:p>
        </p:txBody>
      </p:sp>
      <p:sp>
        <p:nvSpPr>
          <p:cNvPr id="8" name="Flèche droite 7"/>
          <p:cNvSpPr/>
          <p:nvPr/>
        </p:nvSpPr>
        <p:spPr>
          <a:xfrm rot="16200000">
            <a:off x="-2225240" y="3373228"/>
            <a:ext cx="5142741" cy="1406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 rot="16200000">
            <a:off x="-2458918" y="3181772"/>
            <a:ext cx="5240207" cy="36782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More reductionist/elementary/”fundamental” description</a:t>
            </a:r>
          </a:p>
        </p:txBody>
      </p:sp>
      <p:sp>
        <p:nvSpPr>
          <p:cNvPr id="41" name="Flèche droite 40"/>
          <p:cNvSpPr/>
          <p:nvPr/>
        </p:nvSpPr>
        <p:spPr>
          <a:xfrm rot="5400000">
            <a:off x="1444200" y="3405855"/>
            <a:ext cx="5142741" cy="14067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à coins arrondis 47"/>
          <p:cNvSpPr/>
          <p:nvPr/>
        </p:nvSpPr>
        <p:spPr>
          <a:xfrm rot="5400000">
            <a:off x="1680859" y="3233573"/>
            <a:ext cx="5071394" cy="34862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Emergent phenomena amenable to effective descriptions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486809" y="2450200"/>
            <a:ext cx="345842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479966" y="1617035"/>
            <a:ext cx="15483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chemeClr val="bg1"/>
                </a:solidFill>
              </a:rPr>
              <a:t>~1GeV = M</a:t>
            </a:r>
            <a:r>
              <a:rPr lang="fr-FR" sz="1600" b="1" i="1" baseline="-25000" dirty="0" smtClean="0">
                <a:solidFill>
                  <a:schemeClr val="bg1"/>
                </a:solidFill>
              </a:rPr>
              <a:t>QCD</a:t>
            </a:r>
            <a:endParaRPr lang="en-US" sz="160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396836" y="2408635"/>
            <a:ext cx="161873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i="1" dirty="0" err="1" smtClean="0">
                <a:solidFill>
                  <a:schemeClr val="bg1"/>
                </a:solidFill>
              </a:rPr>
              <a:t>Scale</a:t>
            </a:r>
            <a:r>
              <a:rPr lang="fr-FR" sz="1600" b="1" i="1" dirty="0" smtClean="0">
                <a:solidFill>
                  <a:schemeClr val="bg1"/>
                </a:solidFill>
              </a:rPr>
              <a:t> </a:t>
            </a:r>
            <a:r>
              <a:rPr lang="fr-FR" sz="1600" b="1" i="1" dirty="0" err="1" smtClean="0">
                <a:solidFill>
                  <a:schemeClr val="bg1"/>
                </a:solidFill>
              </a:rPr>
              <a:t>separation</a:t>
            </a:r>
            <a:endParaRPr lang="en-US" sz="160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271440" y="1042755"/>
            <a:ext cx="17292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i="1" dirty="0" err="1" smtClean="0">
                <a:solidFill>
                  <a:schemeClr val="bg1"/>
                </a:solidFill>
              </a:rPr>
              <a:t>Perturbative</a:t>
            </a:r>
            <a:r>
              <a:rPr lang="fr-FR" sz="1600" b="1" i="1" dirty="0" smtClean="0">
                <a:solidFill>
                  <a:schemeClr val="bg1"/>
                </a:solidFill>
              </a:rPr>
              <a:t> QCD</a:t>
            </a:r>
            <a:endParaRPr lang="en-US" sz="160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753231" y="4877890"/>
            <a:ext cx="3781179" cy="428418"/>
          </a:xfrm>
          <a:prstGeom prst="round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764955" y="4891529"/>
            <a:ext cx="37694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1"/>
                </a:solidFill>
              </a:rPr>
              <a:t>« Ab </a:t>
            </a:r>
            <a:r>
              <a:rPr lang="fr-FR" b="1" i="1" dirty="0" err="1" smtClean="0">
                <a:solidFill>
                  <a:schemeClr val="bg1"/>
                </a:solidFill>
              </a:rPr>
              <a:t>initio</a:t>
            </a:r>
            <a:r>
              <a:rPr lang="fr-FR" b="1" i="1" dirty="0" smtClean="0">
                <a:solidFill>
                  <a:schemeClr val="bg1"/>
                </a:solidFill>
              </a:rPr>
              <a:t> » </a:t>
            </a:r>
            <a:r>
              <a:rPr lang="fr-FR" b="1" i="1" dirty="0" err="1" smtClean="0">
                <a:solidFill>
                  <a:schemeClr val="bg1"/>
                </a:solidFill>
              </a:rPr>
              <a:t>nuclear</a:t>
            </a:r>
            <a:r>
              <a:rPr lang="fr-FR" b="1" i="1" dirty="0" smtClean="0">
                <a:solidFill>
                  <a:schemeClr val="bg1"/>
                </a:solidFill>
              </a:rPr>
              <a:t> A-body </a:t>
            </a:r>
            <a:r>
              <a:rPr lang="fr-FR" b="1" i="1" dirty="0" err="1" smtClean="0">
                <a:solidFill>
                  <a:schemeClr val="bg1"/>
                </a:solidFill>
              </a:rPr>
              <a:t>problem</a:t>
            </a:r>
            <a:r>
              <a:rPr lang="fr-FR" b="1" i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6329666" y="4060253"/>
            <a:ext cx="384214" cy="776071"/>
          </a:xfrm>
          <a:prstGeom prst="downArrow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127312" y="4204521"/>
            <a:ext cx="301916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000099"/>
                </a:solidFill>
              </a:rPr>
              <a:t>Implement</a:t>
            </a:r>
            <a:r>
              <a:rPr lang="fr-FR" b="1" i="1" dirty="0" smtClean="0">
                <a:solidFill>
                  <a:srgbClr val="000099"/>
                </a:solidFill>
              </a:rPr>
              <a:t> in A-body </a:t>
            </a:r>
            <a:r>
              <a:rPr lang="fr-FR" b="1" i="1" dirty="0" err="1" smtClean="0">
                <a:solidFill>
                  <a:srgbClr val="000099"/>
                </a:solidFill>
              </a:rPr>
              <a:t>sector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3" name="Flèche vers le bas 22"/>
          <p:cNvSpPr/>
          <p:nvPr/>
        </p:nvSpPr>
        <p:spPr>
          <a:xfrm>
            <a:off x="6373088" y="5403294"/>
            <a:ext cx="360774" cy="76197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5016471" y="6263385"/>
            <a:ext cx="3116172" cy="42841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028194" y="6277024"/>
            <a:ext cx="31044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err="1">
                <a:solidFill>
                  <a:schemeClr val="bg1"/>
                </a:solidFill>
              </a:rPr>
              <a:t>E</a:t>
            </a:r>
            <a:r>
              <a:rPr lang="fr-FR" b="1" i="1" dirty="0" err="1" smtClean="0">
                <a:solidFill>
                  <a:schemeClr val="bg1"/>
                </a:solidFill>
              </a:rPr>
              <a:t>merging</a:t>
            </a:r>
            <a:r>
              <a:rPr lang="fr-FR" b="1" i="1" dirty="0" smtClean="0">
                <a:solidFill>
                  <a:schemeClr val="bg1"/>
                </a:solidFill>
              </a:rPr>
              <a:t> </a:t>
            </a:r>
            <a:r>
              <a:rPr lang="fr-FR" b="1" i="1" dirty="0" err="1" smtClean="0">
                <a:solidFill>
                  <a:schemeClr val="bg1"/>
                </a:solidFill>
              </a:rPr>
              <a:t>nuclear</a:t>
            </a:r>
            <a:r>
              <a:rPr lang="fr-FR" b="1" i="1" dirty="0" smtClean="0">
                <a:solidFill>
                  <a:schemeClr val="bg1"/>
                </a:solidFill>
              </a:rPr>
              <a:t> </a:t>
            </a:r>
            <a:r>
              <a:rPr lang="fr-FR" b="1" i="1" dirty="0" err="1" smtClean="0">
                <a:solidFill>
                  <a:schemeClr val="bg1"/>
                </a:solidFill>
              </a:rPr>
              <a:t>phenomena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219730" y="5546604"/>
            <a:ext cx="80457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FF0000"/>
                </a:solidFill>
              </a:rPr>
              <a:t>Solve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486804" y="3226075"/>
            <a:ext cx="345842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6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3" grpId="0" animBg="1"/>
      <p:bldP spid="21" grpId="0" animBg="1"/>
      <p:bldP spid="23" grpId="0" animBg="1"/>
      <p:bldP spid="25" grpId="0" animBg="1"/>
      <p:bldP spid="26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" y="14165"/>
            <a:ext cx="807485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solidFill>
                  <a:srgbClr val="000090"/>
                </a:solidFill>
              </a:rPr>
              <a:t>Huge</a:t>
            </a:r>
            <a:r>
              <a:rPr lang="fr-FR" sz="3600" dirty="0" smtClean="0">
                <a:solidFill>
                  <a:srgbClr val="000090"/>
                </a:solidFill>
              </a:rPr>
              <a:t> </a:t>
            </a:r>
            <a:r>
              <a:rPr lang="fr-FR" sz="3600" dirty="0" err="1" smtClean="0">
                <a:solidFill>
                  <a:srgbClr val="000090"/>
                </a:solidFill>
              </a:rPr>
              <a:t>diversity</a:t>
            </a:r>
            <a:r>
              <a:rPr lang="fr-FR" sz="3600" dirty="0" smtClean="0">
                <a:solidFill>
                  <a:srgbClr val="000090"/>
                </a:solidFill>
              </a:rPr>
              <a:t> of </a:t>
            </a:r>
            <a:r>
              <a:rPr lang="fr-FR" sz="3600" dirty="0" err="1" smtClean="0">
                <a:solidFill>
                  <a:srgbClr val="000090"/>
                </a:solidFill>
              </a:rPr>
              <a:t>nuclear</a:t>
            </a:r>
            <a:r>
              <a:rPr lang="fr-FR" sz="3600" dirty="0" smtClean="0">
                <a:solidFill>
                  <a:srgbClr val="000090"/>
                </a:solidFill>
              </a:rPr>
              <a:t> </a:t>
            </a:r>
            <a:r>
              <a:rPr lang="fr-FR" sz="3600" dirty="0" err="1" smtClean="0">
                <a:solidFill>
                  <a:srgbClr val="000090"/>
                </a:solidFill>
              </a:rPr>
              <a:t>phenomena</a:t>
            </a:r>
            <a:endParaRPr lang="fr-FR" sz="3600" dirty="0">
              <a:solidFill>
                <a:srgbClr val="000090"/>
              </a:solidFill>
            </a:endParaRPr>
          </a:p>
        </p:txBody>
      </p:sp>
      <p:pic>
        <p:nvPicPr>
          <p:cNvPr id="14" name="Picture 4" descr="Tab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16123">
            <a:off x="1183811" y="1623253"/>
            <a:ext cx="8083310" cy="411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à coins arrondis 19"/>
          <p:cNvSpPr/>
          <p:nvPr/>
        </p:nvSpPr>
        <p:spPr>
          <a:xfrm>
            <a:off x="207434" y="2092556"/>
            <a:ext cx="3759865" cy="368904"/>
          </a:xfrm>
          <a:prstGeom prst="round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99988" y="2092128"/>
            <a:ext cx="14246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Ground state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99988" y="2455205"/>
            <a:ext cx="39220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0099"/>
                </a:solidFill>
              </a:rPr>
              <a:t>Mass, size, deformation, </a:t>
            </a:r>
            <a:r>
              <a:rPr lang="en-US" b="1" dirty="0" err="1" smtClean="0">
                <a:solidFill>
                  <a:srgbClr val="000099"/>
                </a:solidFill>
              </a:rPr>
              <a:t>superfluidity</a:t>
            </a:r>
            <a:r>
              <a:rPr lang="en-US" b="1" dirty="0" smtClean="0">
                <a:solidFill>
                  <a:srgbClr val="000099"/>
                </a:solidFill>
              </a:rPr>
              <a:t>…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52" y="2060864"/>
            <a:ext cx="617449" cy="732409"/>
          </a:xfrm>
          <a:prstGeom prst="rect">
            <a:avLst/>
          </a:prstGeom>
        </p:spPr>
      </p:pic>
      <p:sp>
        <p:nvSpPr>
          <p:cNvPr id="25" name="Rectangle à coins arrondis 24"/>
          <p:cNvSpPr/>
          <p:nvPr/>
        </p:nvSpPr>
        <p:spPr>
          <a:xfrm>
            <a:off x="3773527" y="6062227"/>
            <a:ext cx="1700366" cy="334685"/>
          </a:xfrm>
          <a:prstGeom prst="round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3766080" y="6061799"/>
            <a:ext cx="18657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Spectroscopy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773527" y="6424876"/>
            <a:ext cx="19849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0099"/>
                </a:solidFill>
              </a:rPr>
              <a:t>Excitation modes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16" y="6063591"/>
            <a:ext cx="871174" cy="6329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6061799"/>
            <a:ext cx="736259" cy="490839"/>
          </a:xfrm>
          <a:prstGeom prst="rect">
            <a:avLst/>
          </a:prstGeom>
        </p:spPr>
      </p:pic>
      <p:sp>
        <p:nvSpPr>
          <p:cNvPr id="30" name="Rectangle à coins arrondis 29"/>
          <p:cNvSpPr/>
          <p:nvPr/>
        </p:nvSpPr>
        <p:spPr>
          <a:xfrm>
            <a:off x="4349539" y="954682"/>
            <a:ext cx="2823190" cy="368904"/>
          </a:xfrm>
          <a:prstGeom prst="round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4342092" y="954254"/>
            <a:ext cx="20916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Reaction processes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349539" y="1317331"/>
            <a:ext cx="29985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0099"/>
                </a:solidFill>
              </a:rPr>
              <a:t>Fusion, transfer, knock-out…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65" y="968323"/>
            <a:ext cx="826090" cy="567656"/>
          </a:xfrm>
          <a:prstGeom prst="rect">
            <a:avLst/>
          </a:prstGeom>
        </p:spPr>
      </p:pic>
      <p:sp>
        <p:nvSpPr>
          <p:cNvPr id="33" name="Rectangle à coins arrondis 32"/>
          <p:cNvSpPr/>
          <p:nvPr/>
        </p:nvSpPr>
        <p:spPr>
          <a:xfrm>
            <a:off x="4399837" y="5068332"/>
            <a:ext cx="3109328" cy="368904"/>
          </a:xfrm>
          <a:prstGeom prst="round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4392390" y="5067904"/>
            <a:ext cx="10458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Limits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399837" y="5430981"/>
            <a:ext cx="32993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0099"/>
                </a:solidFill>
              </a:rPr>
              <a:t>Drip lines, mass, clusters, halos…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70" y="5033146"/>
            <a:ext cx="732802" cy="732802"/>
          </a:xfrm>
          <a:prstGeom prst="rect">
            <a:avLst/>
          </a:prstGeom>
        </p:spPr>
      </p:pic>
      <p:sp>
        <p:nvSpPr>
          <p:cNvPr id="36" name="Rectangle à coins arrondis 35"/>
          <p:cNvSpPr/>
          <p:nvPr/>
        </p:nvSpPr>
        <p:spPr>
          <a:xfrm>
            <a:off x="81870" y="943035"/>
            <a:ext cx="2229052" cy="368904"/>
          </a:xfrm>
          <a:prstGeom prst="round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74423" y="942607"/>
            <a:ext cx="22364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Radioactive decays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81871" y="1305684"/>
            <a:ext cx="23870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0099"/>
                </a:solidFill>
              </a:rPr>
              <a:t>(2)</a:t>
            </a:r>
            <a:r>
              <a:rPr lang="en-US" b="1" dirty="0" smtClean="0">
                <a:solidFill>
                  <a:srgbClr val="000099"/>
                </a:solidFill>
                <a:latin typeface="Symbol" panose="05050102010706020507" pitchFamily="18" charset="2"/>
              </a:rPr>
              <a:t>b</a:t>
            </a:r>
            <a:r>
              <a:rPr lang="en-US" b="1" dirty="0" smtClean="0">
                <a:solidFill>
                  <a:srgbClr val="000099"/>
                </a:solidFill>
              </a:rPr>
              <a:t>, </a:t>
            </a:r>
            <a:r>
              <a:rPr lang="en-US" b="1" dirty="0" smtClean="0">
                <a:solidFill>
                  <a:srgbClr val="000099"/>
                </a:solidFill>
                <a:latin typeface="Symbol" panose="05050102010706020507" pitchFamily="18" charset="2"/>
              </a:rPr>
              <a:t>a</a:t>
            </a:r>
            <a:r>
              <a:rPr lang="en-US" b="1" dirty="0" smtClean="0">
                <a:solidFill>
                  <a:srgbClr val="000099"/>
                </a:solidFill>
              </a:rPr>
              <a:t>, (2)p, fission…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7" y="928966"/>
            <a:ext cx="871664" cy="68664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26" y="928966"/>
            <a:ext cx="895643" cy="6717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27" y="6022916"/>
            <a:ext cx="1242580" cy="70136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72" y="5033146"/>
            <a:ext cx="886709" cy="66503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40" y="2058772"/>
            <a:ext cx="786513" cy="71812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10" y="928966"/>
            <a:ext cx="1069145" cy="602646"/>
          </a:xfrm>
          <a:prstGeom prst="rect">
            <a:avLst/>
          </a:prstGeom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690" y="6032377"/>
            <a:ext cx="578436" cy="80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2910316" y="2962435"/>
            <a:ext cx="4492702" cy="1923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700" b="1" dirty="0" smtClean="0">
                <a:solidFill>
                  <a:srgbClr val="FF0000"/>
                </a:solidFill>
              </a:rPr>
              <a:t>Ab initio A-body problem viewpoint</a:t>
            </a:r>
          </a:p>
          <a:p>
            <a:pPr lvl="0" algn="ctr"/>
            <a:r>
              <a:rPr lang="en-US" sz="1700" b="1" dirty="0" smtClean="0">
                <a:solidFill>
                  <a:srgbClr val="FF0000"/>
                </a:solidFill>
              </a:rPr>
              <a:t>=</a:t>
            </a:r>
          </a:p>
          <a:p>
            <a:pPr lvl="0" algn="ctr"/>
            <a:r>
              <a:rPr lang="en-US" sz="1700" b="1" dirty="0" smtClean="0">
                <a:solidFill>
                  <a:srgbClr val="FF0000"/>
                </a:solidFill>
              </a:rPr>
              <a:t>How does this rich phenomenology emerge </a:t>
            </a:r>
          </a:p>
          <a:p>
            <a:pPr lvl="0" algn="ctr"/>
            <a:r>
              <a:rPr lang="en-US" sz="1700" b="1" dirty="0" smtClean="0">
                <a:solidFill>
                  <a:srgbClr val="FF0000"/>
                </a:solidFill>
              </a:rPr>
              <a:t>from basic interactions between the nucleons?</a:t>
            </a:r>
          </a:p>
          <a:p>
            <a:pPr lvl="0" algn="ctr"/>
            <a:r>
              <a:rPr lang="en-US" sz="1700" b="1" dirty="0" smtClean="0">
                <a:solidFill>
                  <a:srgbClr val="FF0000"/>
                </a:solidFill>
              </a:rPr>
              <a:t>↓</a:t>
            </a:r>
          </a:p>
          <a:p>
            <a:pPr lvl="0" algn="ctr"/>
            <a:r>
              <a:rPr lang="en-US" sz="1700" b="1" dirty="0" smtClean="0">
                <a:solidFill>
                  <a:srgbClr val="FF0000"/>
                </a:solidFill>
              </a:rPr>
              <a:t>But</a:t>
            </a:r>
            <a:r>
              <a:rPr lang="en-US" sz="1700" b="1" dirty="0">
                <a:solidFill>
                  <a:srgbClr val="FF0000"/>
                </a:solidFill>
              </a:rPr>
              <a:t> </a:t>
            </a:r>
            <a:r>
              <a:rPr lang="en-US" sz="1700" b="1" dirty="0" smtClean="0">
                <a:solidFill>
                  <a:srgbClr val="FF0000"/>
                </a:solidFill>
              </a:rPr>
              <a:t>is it reasonable to expect that it does</a:t>
            </a:r>
          </a:p>
          <a:p>
            <a:pPr lvl="0" algn="ctr"/>
            <a:r>
              <a:rPr lang="en-US" sz="1700" b="1" dirty="0" smtClean="0">
                <a:solidFill>
                  <a:srgbClr val="FF0000"/>
                </a:solidFill>
              </a:rPr>
              <a:t>with reasonable uncertainties as A increases?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910316" y="2962434"/>
            <a:ext cx="4492702" cy="18628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3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8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  <p:bldP spid="41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697911" y="738536"/>
            <a:ext cx="5179997" cy="1569659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4" descr="Tab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16123">
            <a:off x="1183811" y="1623253"/>
            <a:ext cx="8083310" cy="411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-2" y="14165"/>
            <a:ext cx="849688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solidFill>
                  <a:srgbClr val="000090"/>
                </a:solidFill>
              </a:rPr>
              <a:t>From</a:t>
            </a:r>
            <a:r>
              <a:rPr lang="fr-FR" sz="3600" dirty="0" smtClean="0">
                <a:solidFill>
                  <a:srgbClr val="000090"/>
                </a:solidFill>
              </a:rPr>
              <a:t> </a:t>
            </a:r>
            <a:r>
              <a:rPr lang="fr-FR" sz="3600" dirty="0" err="1" smtClean="0">
                <a:solidFill>
                  <a:srgbClr val="000090"/>
                </a:solidFill>
              </a:rPr>
              <a:t>nuclear</a:t>
            </a:r>
            <a:r>
              <a:rPr lang="fr-FR" sz="3600" dirty="0" smtClean="0">
                <a:solidFill>
                  <a:srgbClr val="000090"/>
                </a:solidFill>
              </a:rPr>
              <a:t> </a:t>
            </a:r>
            <a:r>
              <a:rPr lang="fr-FR" sz="3600" dirty="0" err="1" smtClean="0">
                <a:solidFill>
                  <a:srgbClr val="000090"/>
                </a:solidFill>
              </a:rPr>
              <a:t>models</a:t>
            </a:r>
            <a:r>
              <a:rPr lang="fr-FR" sz="3600" dirty="0" smtClean="0">
                <a:solidFill>
                  <a:srgbClr val="000090"/>
                </a:solidFill>
              </a:rPr>
              <a:t>…</a:t>
            </a:r>
            <a:endParaRPr lang="fr-FR" sz="3600" dirty="0">
              <a:solidFill>
                <a:srgbClr val="00009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8" y="734016"/>
            <a:ext cx="1978227" cy="296925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737971" y="4704098"/>
            <a:ext cx="2257515" cy="97580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37971" y="4772409"/>
            <a:ext cx="229924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rgbClr val="000099"/>
                </a:solidFill>
              </a:rPr>
              <a:t>ab initio methods </a:t>
            </a:r>
          </a:p>
          <a:p>
            <a:pPr lvl="0" algn="ctr"/>
            <a:r>
              <a:rPr lang="en-US" sz="1400" b="1" dirty="0">
                <a:solidFill>
                  <a:srgbClr val="000099"/>
                </a:solidFill>
              </a:rPr>
              <a:t>b</a:t>
            </a:r>
            <a:r>
              <a:rPr lang="en-US" sz="1400" b="1" dirty="0" smtClean="0">
                <a:solidFill>
                  <a:srgbClr val="000099"/>
                </a:solidFill>
              </a:rPr>
              <a:t>ased on</a:t>
            </a:r>
          </a:p>
          <a:p>
            <a:pPr lvl="0" algn="ctr"/>
            <a:r>
              <a:rPr lang="en-US" sz="1400" b="1" dirty="0" smtClean="0">
                <a:solidFill>
                  <a:srgbClr val="000099"/>
                </a:solidFill>
              </a:rPr>
              <a:t>conventional interactions</a:t>
            </a:r>
          </a:p>
        </p:txBody>
      </p:sp>
      <p:sp>
        <p:nvSpPr>
          <p:cNvPr id="10" name="Ellipse 9"/>
          <p:cNvSpPr/>
          <p:nvPr/>
        </p:nvSpPr>
        <p:spPr>
          <a:xfrm>
            <a:off x="4221893" y="2743675"/>
            <a:ext cx="2051537" cy="590843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235961" y="2825261"/>
            <a:ext cx="20515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rgbClr val="000099"/>
                </a:solidFill>
              </a:rPr>
              <a:t>Liquid drop and mic-mac models</a:t>
            </a:r>
          </a:p>
        </p:txBody>
      </p:sp>
      <p:sp>
        <p:nvSpPr>
          <p:cNvPr id="15" name="Ellipse 14"/>
          <p:cNvSpPr/>
          <p:nvPr/>
        </p:nvSpPr>
        <p:spPr>
          <a:xfrm>
            <a:off x="3065849" y="3638341"/>
            <a:ext cx="1505243" cy="591531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065849" y="3678516"/>
            <a:ext cx="15052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rgbClr val="000099"/>
                </a:solidFill>
              </a:rPr>
              <a:t>Conventional </a:t>
            </a:r>
          </a:p>
          <a:p>
            <a:pPr lvl="0" algn="ctr"/>
            <a:r>
              <a:rPr lang="en-US" sz="1400" b="1" dirty="0">
                <a:solidFill>
                  <a:srgbClr val="000099"/>
                </a:solidFill>
              </a:rPr>
              <a:t>s</a:t>
            </a:r>
            <a:r>
              <a:rPr lang="en-US" sz="1400" b="1" dirty="0" smtClean="0">
                <a:solidFill>
                  <a:srgbClr val="000099"/>
                </a:solidFill>
              </a:rPr>
              <a:t>hell model</a:t>
            </a:r>
          </a:p>
        </p:txBody>
      </p:sp>
      <p:sp>
        <p:nvSpPr>
          <p:cNvPr id="17" name="Ellipse 16"/>
          <p:cNvSpPr/>
          <p:nvPr/>
        </p:nvSpPr>
        <p:spPr>
          <a:xfrm>
            <a:off x="5420116" y="3379712"/>
            <a:ext cx="1953062" cy="590843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391979" y="3475366"/>
            <a:ext cx="20515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rgbClr val="000099"/>
                </a:solidFill>
              </a:rPr>
              <a:t>Collective and algebraic </a:t>
            </a:r>
          </a:p>
          <a:p>
            <a:pPr lvl="0" algn="ctr"/>
            <a:r>
              <a:rPr lang="en-US" sz="1400" b="1" dirty="0" smtClean="0">
                <a:solidFill>
                  <a:srgbClr val="000099"/>
                </a:solidFill>
              </a:rPr>
              <a:t>models</a:t>
            </a:r>
          </a:p>
        </p:txBody>
      </p:sp>
      <p:sp>
        <p:nvSpPr>
          <p:cNvPr id="19" name="Ellipse 18"/>
          <p:cNvSpPr/>
          <p:nvPr/>
        </p:nvSpPr>
        <p:spPr>
          <a:xfrm>
            <a:off x="5767372" y="2261867"/>
            <a:ext cx="2845838" cy="52119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865848" y="2217633"/>
            <a:ext cx="26770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rgbClr val="000099"/>
                </a:solidFill>
              </a:rPr>
              <a:t>Conventional </a:t>
            </a:r>
          </a:p>
          <a:p>
            <a:pPr lvl="0" algn="ctr"/>
            <a:r>
              <a:rPr lang="en-US" sz="1400" b="1" dirty="0">
                <a:solidFill>
                  <a:srgbClr val="000099"/>
                </a:solidFill>
              </a:rPr>
              <a:t>e</a:t>
            </a:r>
            <a:r>
              <a:rPr lang="en-US" sz="1400" b="1" dirty="0" smtClean="0">
                <a:solidFill>
                  <a:srgbClr val="000099"/>
                </a:solidFill>
              </a:rPr>
              <a:t>nergy density functional method </a:t>
            </a:r>
          </a:p>
        </p:txBody>
      </p:sp>
      <p:sp>
        <p:nvSpPr>
          <p:cNvPr id="21" name="Ellipse 20"/>
          <p:cNvSpPr/>
          <p:nvPr/>
        </p:nvSpPr>
        <p:spPr>
          <a:xfrm>
            <a:off x="4675057" y="4004757"/>
            <a:ext cx="1505243" cy="418273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4675057" y="4044932"/>
            <a:ext cx="15052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rgbClr val="000099"/>
                </a:solidFill>
              </a:rPr>
              <a:t>Landau theory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697911" y="738536"/>
            <a:ext cx="517999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rgbClr val="000099"/>
                </a:solidFill>
              </a:rPr>
              <a:t>→ Useful to identify relevant </a:t>
            </a:r>
            <a:r>
              <a:rPr lang="en-US" sz="1600" b="1" dirty="0" err="1" smtClean="0">
                <a:solidFill>
                  <a:srgbClr val="000099"/>
                </a:solidFill>
              </a:rPr>
              <a:t>d.o.f</a:t>
            </a:r>
            <a:r>
              <a:rPr lang="en-US" sz="1600" b="1" dirty="0" smtClean="0">
                <a:solidFill>
                  <a:srgbClr val="000099"/>
                </a:solidFill>
              </a:rPr>
              <a:t> and symmetries</a:t>
            </a:r>
          </a:p>
          <a:p>
            <a:pPr lvl="0"/>
            <a:r>
              <a:rPr lang="en-US" sz="1600" b="1" dirty="0" smtClean="0">
                <a:solidFill>
                  <a:srgbClr val="000099"/>
                </a:solidFill>
              </a:rPr>
              <a:t>→ Decent account of phenomena based on employed </a:t>
            </a:r>
            <a:r>
              <a:rPr lang="en-US" sz="1600" b="1" dirty="0" err="1" smtClean="0">
                <a:solidFill>
                  <a:srgbClr val="000099"/>
                </a:solidFill>
              </a:rPr>
              <a:t>d.o.f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</a:p>
          <a:p>
            <a:pPr lvl="0"/>
            <a:r>
              <a:rPr lang="en-US" sz="1600" b="1" dirty="0" smtClean="0">
                <a:solidFill>
                  <a:srgbClr val="000099"/>
                </a:solidFill>
              </a:rPr>
              <a:t>BUT</a:t>
            </a:r>
          </a:p>
          <a:p>
            <a:pPr lvl="0"/>
            <a:r>
              <a:rPr lang="en-US" sz="1600" b="1" dirty="0" smtClean="0">
                <a:solidFill>
                  <a:srgbClr val="000099"/>
                </a:solidFill>
              </a:rPr>
              <a:t>① No systematic improvement towards accuracy</a:t>
            </a:r>
          </a:p>
          <a:p>
            <a:pPr lvl="0"/>
            <a:r>
              <a:rPr lang="en-US" sz="1600" b="1" dirty="0" smtClean="0">
                <a:solidFill>
                  <a:srgbClr val="000099"/>
                </a:solidFill>
              </a:rPr>
              <a:t>② No proper understanding of their intrinsic limitations</a:t>
            </a:r>
          </a:p>
          <a:p>
            <a:pPr lvl="0"/>
            <a:r>
              <a:rPr lang="en-US" sz="1600" b="1" dirty="0" smtClean="0">
                <a:solidFill>
                  <a:srgbClr val="000099"/>
                </a:solidFill>
              </a:rPr>
              <a:t>③ No clear path to connect them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347180" y="5484382"/>
            <a:ext cx="451547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rgbClr val="FF0000"/>
                </a:solidFill>
              </a:rPr>
              <a:t>Tension between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reductionist and emerging viewpoints not appropriately articulated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4347181" y="5484382"/>
            <a:ext cx="4515470" cy="6463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3497407" y="4396942"/>
            <a:ext cx="1505243" cy="418273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3497407" y="4437117"/>
            <a:ext cx="15052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rgbClr val="000099"/>
                </a:solidFill>
              </a:rPr>
              <a:t>Cluster models</a:t>
            </a:r>
          </a:p>
        </p:txBody>
      </p:sp>
    </p:spTree>
    <p:extLst>
      <p:ext uri="{BB962C8B-B14F-4D97-AF65-F5344CB8AC3E}">
        <p14:creationId xmlns:p14="http://schemas.microsoft.com/office/powerpoint/2010/main" val="29948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à coins arrondis 40"/>
          <p:cNvSpPr/>
          <p:nvPr/>
        </p:nvSpPr>
        <p:spPr>
          <a:xfrm>
            <a:off x="2712618" y="766459"/>
            <a:ext cx="6389817" cy="132343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4" descr="Tab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16123">
            <a:off x="1183811" y="1623253"/>
            <a:ext cx="8083310" cy="411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Ellipse 28"/>
          <p:cNvSpPr/>
          <p:nvPr/>
        </p:nvSpPr>
        <p:spPr>
          <a:xfrm>
            <a:off x="4296234" y="4830205"/>
            <a:ext cx="1756229" cy="87439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4296234" y="5107000"/>
            <a:ext cx="175622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rgbClr val="FF0000"/>
                </a:solidFill>
              </a:rPr>
              <a:t>ab initio methods </a:t>
            </a:r>
          </a:p>
        </p:txBody>
      </p:sp>
      <p:sp>
        <p:nvSpPr>
          <p:cNvPr id="5" name="Égal 4"/>
          <p:cNvSpPr/>
          <p:nvPr/>
        </p:nvSpPr>
        <p:spPr>
          <a:xfrm>
            <a:off x="3951918" y="5152204"/>
            <a:ext cx="275772" cy="289786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-2" y="14165"/>
            <a:ext cx="849688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0090"/>
                </a:solidFill>
              </a:rPr>
              <a:t>…</a:t>
            </a:r>
            <a:r>
              <a:rPr lang="fr-FR" sz="3600" dirty="0" err="1" smtClean="0">
                <a:solidFill>
                  <a:srgbClr val="000090"/>
                </a:solidFill>
              </a:rPr>
              <a:t>towards</a:t>
            </a:r>
            <a:r>
              <a:rPr lang="fr-FR" sz="3600" dirty="0" smtClean="0">
                <a:solidFill>
                  <a:srgbClr val="000090"/>
                </a:solidFill>
              </a:rPr>
              <a:t> a </a:t>
            </a:r>
            <a:r>
              <a:rPr lang="fr-FR" sz="3600" dirty="0" err="1" smtClean="0">
                <a:solidFill>
                  <a:srgbClr val="000090"/>
                </a:solidFill>
              </a:rPr>
              <a:t>tower</a:t>
            </a:r>
            <a:r>
              <a:rPr lang="fr-FR" sz="3600" dirty="0" smtClean="0">
                <a:solidFill>
                  <a:srgbClr val="000090"/>
                </a:solidFill>
              </a:rPr>
              <a:t> of effective </a:t>
            </a:r>
            <a:r>
              <a:rPr lang="fr-FR" sz="3600" dirty="0" err="1" smtClean="0">
                <a:solidFill>
                  <a:srgbClr val="000090"/>
                </a:solidFill>
              </a:rPr>
              <a:t>theories</a:t>
            </a:r>
            <a:endParaRPr lang="fr-FR" sz="3600" dirty="0">
              <a:solidFill>
                <a:srgbClr val="00009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8" y="734016"/>
            <a:ext cx="1978227" cy="2969254"/>
          </a:xfrm>
          <a:prstGeom prst="rect">
            <a:avLst/>
          </a:prstGeom>
        </p:spPr>
      </p:pic>
      <p:sp>
        <p:nvSpPr>
          <p:cNvPr id="18" name="Flèche droite 17"/>
          <p:cNvSpPr/>
          <p:nvPr/>
        </p:nvSpPr>
        <p:spPr>
          <a:xfrm rot="16200000">
            <a:off x="-1207320" y="2138040"/>
            <a:ext cx="2948729" cy="14067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 rot="16200000">
            <a:off x="-1102853" y="1953585"/>
            <a:ext cx="2398038" cy="36782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eductionist description</a:t>
            </a:r>
          </a:p>
        </p:txBody>
      </p:sp>
      <p:sp>
        <p:nvSpPr>
          <p:cNvPr id="20" name="Flèche droite 19"/>
          <p:cNvSpPr/>
          <p:nvPr/>
        </p:nvSpPr>
        <p:spPr>
          <a:xfrm rot="5400000">
            <a:off x="939707" y="2145734"/>
            <a:ext cx="2961480" cy="14067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 rot="5400000">
            <a:off x="1553963" y="2044329"/>
            <a:ext cx="2110155" cy="34862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Emerging phenomena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039475" y="6012337"/>
            <a:ext cx="4318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rgbClr val="FF0000"/>
                </a:solidFill>
              </a:rPr>
              <a:t>Appropriate epistemic scheme to articulate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srgbClr val="FF0000"/>
                </a:solidFill>
              </a:rPr>
              <a:t>eductionist and emerging viewpoints</a:t>
            </a:r>
          </a:p>
        </p:txBody>
      </p:sp>
      <p:sp>
        <p:nvSpPr>
          <p:cNvPr id="12" name="Ellipse 11"/>
          <p:cNvSpPr/>
          <p:nvPr/>
        </p:nvSpPr>
        <p:spPr>
          <a:xfrm>
            <a:off x="1842687" y="4937822"/>
            <a:ext cx="2096502" cy="708721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899934" y="5018962"/>
            <a:ext cx="20515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c</a:t>
            </a:r>
            <a:r>
              <a:rPr lang="en-US" sz="1400" b="1" dirty="0" smtClean="0">
                <a:solidFill>
                  <a:srgbClr val="00B050"/>
                </a:solidFill>
              </a:rPr>
              <a:t>-effective field theory</a:t>
            </a:r>
          </a:p>
          <a:p>
            <a:pPr lvl="0" algn="ctr"/>
            <a:r>
              <a:rPr lang="en-US" sz="1400" b="1" dirty="0" smtClean="0">
                <a:solidFill>
                  <a:srgbClr val="00B050"/>
                </a:solidFill>
              </a:rPr>
              <a:t>in 2N, 3N… AN sectors </a:t>
            </a:r>
          </a:p>
        </p:txBody>
      </p:sp>
      <p:sp>
        <p:nvSpPr>
          <p:cNvPr id="14" name="Ellipse 13"/>
          <p:cNvSpPr/>
          <p:nvPr/>
        </p:nvSpPr>
        <p:spPr>
          <a:xfrm>
            <a:off x="5012438" y="2972297"/>
            <a:ext cx="2444421" cy="672435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057206" y="3009896"/>
            <a:ext cx="23415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rgbClr val="00B050"/>
                </a:solidFill>
              </a:rPr>
              <a:t>Effective theory for </a:t>
            </a:r>
          </a:p>
          <a:p>
            <a:pPr lvl="0" algn="ctr"/>
            <a:r>
              <a:rPr lang="en-US" sz="1400" b="1" dirty="0">
                <a:solidFill>
                  <a:srgbClr val="00B050"/>
                </a:solidFill>
              </a:rPr>
              <a:t>e</a:t>
            </a:r>
            <a:r>
              <a:rPr lang="en-US" sz="1400" b="1" dirty="0" smtClean="0">
                <a:solidFill>
                  <a:srgbClr val="00B050"/>
                </a:solidFill>
              </a:rPr>
              <a:t>merging symmetry breaking</a:t>
            </a:r>
          </a:p>
        </p:txBody>
      </p:sp>
      <p:sp>
        <p:nvSpPr>
          <p:cNvPr id="24" name="Ellipse 23"/>
          <p:cNvSpPr/>
          <p:nvPr/>
        </p:nvSpPr>
        <p:spPr>
          <a:xfrm>
            <a:off x="154742" y="5750244"/>
            <a:ext cx="2472829" cy="376087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27686" y="5776350"/>
            <a:ext cx="267702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rgbClr val="00B050"/>
                </a:solidFill>
              </a:rPr>
              <a:t>Quantum Chromodynamics</a:t>
            </a:r>
          </a:p>
        </p:txBody>
      </p:sp>
      <p:sp>
        <p:nvSpPr>
          <p:cNvPr id="31" name="Ellipse 30"/>
          <p:cNvSpPr/>
          <p:nvPr/>
        </p:nvSpPr>
        <p:spPr>
          <a:xfrm>
            <a:off x="1355147" y="3764052"/>
            <a:ext cx="2166215" cy="43246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277782" y="3830678"/>
            <a:ext cx="234159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rgbClr val="00B050"/>
                </a:solidFill>
              </a:rPr>
              <a:t>Halo effective field theory</a:t>
            </a:r>
          </a:p>
        </p:txBody>
      </p:sp>
      <p:sp>
        <p:nvSpPr>
          <p:cNvPr id="33" name="Ellipse 32"/>
          <p:cNvSpPr/>
          <p:nvPr/>
        </p:nvSpPr>
        <p:spPr>
          <a:xfrm>
            <a:off x="1535404" y="4274869"/>
            <a:ext cx="2582536" cy="582739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1534745" y="4326982"/>
            <a:ext cx="25768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rgbClr val="00B050"/>
                </a:solidFill>
              </a:rPr>
              <a:t>Pion-less effective field theory</a:t>
            </a:r>
          </a:p>
          <a:p>
            <a:pPr lvl="0" algn="ctr"/>
            <a:r>
              <a:rPr lang="en-US" sz="1400" b="1" dirty="0" smtClean="0">
                <a:solidFill>
                  <a:srgbClr val="00B050"/>
                </a:solidFill>
              </a:rPr>
              <a:t>In 2N, 3N… AN sectors</a:t>
            </a:r>
          </a:p>
        </p:txBody>
      </p:sp>
      <p:sp>
        <p:nvSpPr>
          <p:cNvPr id="35" name="Ellipse 34"/>
          <p:cNvSpPr/>
          <p:nvPr/>
        </p:nvSpPr>
        <p:spPr>
          <a:xfrm>
            <a:off x="5907314" y="2207149"/>
            <a:ext cx="2898839" cy="672435"/>
          </a:xfrm>
          <a:prstGeom prst="ellipse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6052463" y="2244748"/>
            <a:ext cx="27536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rgbClr val="00B050"/>
                </a:solidFill>
              </a:rPr>
              <a:t>Effective theory-based</a:t>
            </a:r>
          </a:p>
          <a:p>
            <a:pPr lvl="0" algn="ctr"/>
            <a:r>
              <a:rPr lang="en-US" sz="1400" b="1" dirty="0">
                <a:solidFill>
                  <a:srgbClr val="00B050"/>
                </a:solidFill>
              </a:rPr>
              <a:t>e</a:t>
            </a:r>
            <a:r>
              <a:rPr lang="en-US" sz="1400" b="1" dirty="0" smtClean="0">
                <a:solidFill>
                  <a:srgbClr val="00B050"/>
                </a:solidFill>
              </a:rPr>
              <a:t>nergy density functional method</a:t>
            </a:r>
          </a:p>
        </p:txBody>
      </p:sp>
      <p:sp>
        <p:nvSpPr>
          <p:cNvPr id="37" name="Ellipse 36"/>
          <p:cNvSpPr/>
          <p:nvPr/>
        </p:nvSpPr>
        <p:spPr>
          <a:xfrm>
            <a:off x="3620331" y="3629113"/>
            <a:ext cx="2071201" cy="560819"/>
          </a:xfrm>
          <a:prstGeom prst="ellipse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3620331" y="3666712"/>
            <a:ext cx="207120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rgbClr val="00B050"/>
                </a:solidFill>
              </a:rPr>
              <a:t>Effective theory-based</a:t>
            </a:r>
          </a:p>
          <a:p>
            <a:pPr lvl="0" algn="ctr"/>
            <a:r>
              <a:rPr lang="en-US" sz="1400" b="1" dirty="0">
                <a:solidFill>
                  <a:srgbClr val="00B050"/>
                </a:solidFill>
              </a:rPr>
              <a:t>s</a:t>
            </a:r>
            <a:r>
              <a:rPr lang="en-US" sz="1400" b="1" dirty="0" smtClean="0">
                <a:solidFill>
                  <a:srgbClr val="00B050"/>
                </a:solidFill>
              </a:rPr>
              <a:t>hell model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712617" y="766459"/>
            <a:ext cx="638981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rgbClr val="00B050"/>
                </a:solidFill>
              </a:rPr>
              <a:t>Rationale of effective theories</a:t>
            </a:r>
          </a:p>
          <a:p>
            <a:pPr lvl="0"/>
            <a:r>
              <a:rPr lang="en-US" sz="1600" b="1" dirty="0" smtClean="0">
                <a:solidFill>
                  <a:srgbClr val="00B050"/>
                </a:solidFill>
              </a:rPr>
              <a:t>① Identify energy scales / </a:t>
            </a:r>
            <a:r>
              <a:rPr lang="en-US" sz="1600" b="1" dirty="0" err="1" smtClean="0">
                <a:solidFill>
                  <a:srgbClr val="00B050"/>
                </a:solidFill>
              </a:rPr>
              <a:t>d.o.f</a:t>
            </a:r>
            <a:r>
              <a:rPr lang="en-US" sz="1600" b="1" dirty="0" smtClean="0">
                <a:solidFill>
                  <a:srgbClr val="00B050"/>
                </a:solidFill>
              </a:rPr>
              <a:t> / symmetries appropriate to phenomena</a:t>
            </a:r>
          </a:p>
          <a:p>
            <a:pPr lvl="0"/>
            <a:r>
              <a:rPr lang="en-US" sz="1600" b="1" dirty="0" smtClean="0">
                <a:solidFill>
                  <a:srgbClr val="00B050"/>
                </a:solidFill>
              </a:rPr>
              <a:t>② All interactions complying with symmetries are compulsory</a:t>
            </a:r>
          </a:p>
          <a:p>
            <a:pPr lvl="0"/>
            <a:r>
              <a:rPr lang="en-US" sz="1600" b="1" dirty="0" smtClean="0">
                <a:solidFill>
                  <a:srgbClr val="00B050"/>
                </a:solidFill>
              </a:rPr>
              <a:t>③ Naturalness provides power counting (+ possible fine tuning)</a:t>
            </a:r>
          </a:p>
          <a:p>
            <a:pPr lvl="0"/>
            <a:r>
              <a:rPr lang="en-US" sz="1600" b="1" dirty="0" smtClean="0">
                <a:solidFill>
                  <a:srgbClr val="00B050"/>
                </a:solidFill>
              </a:rPr>
              <a:t>④ Fix LECs from data or from underlying effective theory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4039475" y="5996597"/>
            <a:ext cx="4318075" cy="6979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courbée vers le bas 5"/>
          <p:cNvSpPr/>
          <p:nvPr/>
        </p:nvSpPr>
        <p:spPr>
          <a:xfrm rot="19880822" flipV="1">
            <a:off x="2612062" y="5800252"/>
            <a:ext cx="1055077" cy="364554"/>
          </a:xfrm>
          <a:prstGeom prst="curvedDown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4" name="Flèche courbée vers le bas 43"/>
          <p:cNvSpPr/>
          <p:nvPr/>
        </p:nvSpPr>
        <p:spPr>
          <a:xfrm rot="15032879">
            <a:off x="1116750" y="4845255"/>
            <a:ext cx="752007" cy="354973"/>
          </a:xfrm>
          <a:prstGeom prst="curvedDown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Flèche courbée vers le bas 45"/>
          <p:cNvSpPr/>
          <p:nvPr/>
        </p:nvSpPr>
        <p:spPr>
          <a:xfrm rot="18230841" flipV="1">
            <a:off x="5858190" y="4322992"/>
            <a:ext cx="2178518" cy="545204"/>
          </a:xfrm>
          <a:prstGeom prst="curvedDownArrow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Flèche courbée vers le bas 46"/>
          <p:cNvSpPr/>
          <p:nvPr/>
        </p:nvSpPr>
        <p:spPr>
          <a:xfrm rot="18741884" flipV="1">
            <a:off x="5640115" y="3998997"/>
            <a:ext cx="3864844" cy="754738"/>
          </a:xfrm>
          <a:prstGeom prst="curvedDownArrow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5064679" y="4157771"/>
            <a:ext cx="2071201" cy="560819"/>
          </a:xfrm>
          <a:prstGeom prst="ellipse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5064679" y="4195370"/>
            <a:ext cx="207120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rgbClr val="00B050"/>
                </a:solidFill>
              </a:rPr>
              <a:t>Effective theory-based</a:t>
            </a:r>
          </a:p>
          <a:p>
            <a:pPr lvl="0" algn="ctr"/>
            <a:r>
              <a:rPr lang="en-US" sz="1400" b="1" dirty="0" err="1" smtClean="0">
                <a:solidFill>
                  <a:srgbClr val="00B050"/>
                </a:solidFill>
              </a:rPr>
              <a:t>Laudau</a:t>
            </a:r>
            <a:r>
              <a:rPr lang="en-US" sz="1400" b="1" dirty="0" smtClean="0">
                <a:solidFill>
                  <a:srgbClr val="00B050"/>
                </a:solidFill>
              </a:rPr>
              <a:t> theory</a:t>
            </a:r>
          </a:p>
        </p:txBody>
      </p:sp>
      <p:sp>
        <p:nvSpPr>
          <p:cNvPr id="50" name="Flèche courbée vers le bas 49"/>
          <p:cNvSpPr/>
          <p:nvPr/>
        </p:nvSpPr>
        <p:spPr>
          <a:xfrm rot="15032879">
            <a:off x="4196363" y="4365659"/>
            <a:ext cx="649974" cy="391009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Flèche courbée vers le bas 38"/>
          <p:cNvSpPr/>
          <p:nvPr/>
        </p:nvSpPr>
        <p:spPr>
          <a:xfrm rot="15504957">
            <a:off x="826024" y="4117974"/>
            <a:ext cx="752007" cy="354973"/>
          </a:xfrm>
          <a:prstGeom prst="curvedDown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Égal 39"/>
          <p:cNvSpPr/>
          <p:nvPr/>
        </p:nvSpPr>
        <p:spPr>
          <a:xfrm rot="2020807">
            <a:off x="4021385" y="4720653"/>
            <a:ext cx="299476" cy="301623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73788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AutoNum type="romanUcPeriod"/>
            </a:pPr>
            <a:r>
              <a:rPr lang="fr-FR" sz="2800" b="1" dirty="0" err="1">
                <a:solidFill>
                  <a:srgbClr val="FF6600"/>
                </a:solidFill>
              </a:rPr>
              <a:t>Situating</a:t>
            </a:r>
            <a:r>
              <a:rPr lang="fr-FR" sz="2800" b="1" dirty="0">
                <a:solidFill>
                  <a:srgbClr val="FF6600"/>
                </a:solidFill>
              </a:rPr>
              <a:t> </a:t>
            </a:r>
            <a:r>
              <a:rPr lang="fr-FR" sz="2800" b="1" dirty="0" smtClean="0">
                <a:solidFill>
                  <a:srgbClr val="FF6600"/>
                </a:solidFill>
              </a:rPr>
              <a:t>« ab </a:t>
            </a:r>
            <a:r>
              <a:rPr lang="fr-FR" sz="2800" b="1" dirty="0" err="1" smtClean="0">
                <a:solidFill>
                  <a:srgbClr val="FF6600"/>
                </a:solidFill>
              </a:rPr>
              <a:t>initio</a:t>
            </a:r>
            <a:r>
              <a:rPr lang="fr-FR" sz="2800" b="1" dirty="0" smtClean="0">
                <a:solidFill>
                  <a:srgbClr val="FF6600"/>
                </a:solidFill>
              </a:rPr>
              <a:t> » A-</a:t>
            </a:r>
            <a:r>
              <a:rPr lang="fr-FR" sz="2800" b="1" dirty="0" err="1" smtClean="0">
                <a:solidFill>
                  <a:srgbClr val="FF6600"/>
                </a:solidFill>
              </a:rPr>
              <a:t>nucleon</a:t>
            </a:r>
            <a:r>
              <a:rPr lang="fr-FR" sz="2800" b="1" dirty="0" smtClean="0">
                <a:solidFill>
                  <a:srgbClr val="FF6600"/>
                </a:solidFill>
              </a:rPr>
              <a:t> </a:t>
            </a:r>
            <a:r>
              <a:rPr lang="fr-FR" sz="2800" b="1" dirty="0" err="1" smtClean="0">
                <a:solidFill>
                  <a:srgbClr val="FF6600"/>
                </a:solidFill>
              </a:rPr>
              <a:t>calculations</a:t>
            </a:r>
            <a:r>
              <a:rPr lang="fr-FR" sz="2800" b="1" dirty="0" smtClean="0">
                <a:solidFill>
                  <a:srgbClr val="FF6600"/>
                </a:solidFill>
              </a:rPr>
              <a:t> 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fr-FR" sz="2800" b="1" dirty="0">
                <a:solidFill>
                  <a:srgbClr val="000099"/>
                </a:solidFill>
              </a:rPr>
              <a:t>Ab </a:t>
            </a:r>
            <a:r>
              <a:rPr lang="fr-FR" sz="2800" b="1" dirty="0" err="1">
                <a:solidFill>
                  <a:srgbClr val="000099"/>
                </a:solidFill>
              </a:rPr>
              <a:t>initio</a:t>
            </a:r>
            <a:r>
              <a:rPr lang="fr-FR" sz="2800" b="1" dirty="0">
                <a:solidFill>
                  <a:srgbClr val="000099"/>
                </a:solidFill>
              </a:rPr>
              <a:t> </a:t>
            </a:r>
            <a:r>
              <a:rPr lang="fr-FR" sz="2800" b="1" dirty="0" err="1">
                <a:solidFill>
                  <a:srgbClr val="000099"/>
                </a:solidFill>
              </a:rPr>
              <a:t>nuclear</a:t>
            </a:r>
            <a:r>
              <a:rPr lang="fr-FR" sz="2800" b="1" dirty="0">
                <a:solidFill>
                  <a:srgbClr val="000099"/>
                </a:solidFill>
              </a:rPr>
              <a:t> </a:t>
            </a:r>
            <a:r>
              <a:rPr lang="fr-FR" sz="2800" b="1" dirty="0" err="1">
                <a:solidFill>
                  <a:srgbClr val="000099"/>
                </a:solidFill>
              </a:rPr>
              <a:t>many</a:t>
            </a:r>
            <a:r>
              <a:rPr lang="fr-FR" sz="2800" b="1" dirty="0">
                <a:solidFill>
                  <a:srgbClr val="000099"/>
                </a:solidFill>
              </a:rPr>
              <a:t>-body </a:t>
            </a:r>
            <a:r>
              <a:rPr lang="fr-FR" sz="2800" b="1" dirty="0" err="1">
                <a:solidFill>
                  <a:srgbClr val="000099"/>
                </a:solidFill>
              </a:rPr>
              <a:t>methods</a:t>
            </a:r>
            <a:endParaRPr lang="fr-FR" sz="2800" b="1" dirty="0">
              <a:solidFill>
                <a:srgbClr val="000099"/>
              </a:solidFill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000099"/>
                </a:solidFill>
              </a:rPr>
              <a:t>E</a:t>
            </a:r>
            <a:r>
              <a:rPr lang="fr-FR" sz="2000" b="1" dirty="0" err="1" smtClean="0">
                <a:solidFill>
                  <a:srgbClr val="000099"/>
                </a:solidFill>
              </a:rPr>
              <a:t>lementary</a:t>
            </a:r>
            <a:r>
              <a:rPr lang="fr-FR" sz="2000" b="1" dirty="0" smtClean="0">
                <a:solidFill>
                  <a:srgbClr val="000099"/>
                </a:solidFill>
              </a:rPr>
              <a:t> </a:t>
            </a:r>
            <a:r>
              <a:rPr lang="fr-FR" sz="2000" b="1" dirty="0">
                <a:solidFill>
                  <a:srgbClr val="000099"/>
                </a:solidFill>
              </a:rPr>
              <a:t>inter-</a:t>
            </a:r>
            <a:r>
              <a:rPr lang="fr-FR" sz="2000" b="1" dirty="0" err="1">
                <a:solidFill>
                  <a:srgbClr val="000099"/>
                </a:solidFill>
              </a:rPr>
              <a:t>nucleon</a:t>
            </a:r>
            <a:r>
              <a:rPr lang="fr-FR" sz="2000" b="1" dirty="0">
                <a:solidFill>
                  <a:srgbClr val="000099"/>
                </a:solidFill>
              </a:rPr>
              <a:t> interactions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FF6600"/>
                </a:solidFill>
              </a:rPr>
              <a:t>Solving</a:t>
            </a:r>
            <a:r>
              <a:rPr lang="fr-FR" sz="2000" b="1" dirty="0">
                <a:solidFill>
                  <a:srgbClr val="FF6600"/>
                </a:solidFill>
              </a:rPr>
              <a:t> the A-body Schrödinger </a:t>
            </a:r>
            <a:r>
              <a:rPr lang="fr-FR" sz="2000" b="1" dirty="0" err="1">
                <a:solidFill>
                  <a:srgbClr val="FF6600"/>
                </a:solidFill>
              </a:rPr>
              <a:t>equation</a:t>
            </a:r>
            <a:endParaRPr lang="fr-FR" sz="2000" b="1" dirty="0">
              <a:solidFill>
                <a:srgbClr val="FF6600"/>
              </a:solidFill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FF6600"/>
                </a:solidFill>
              </a:rPr>
              <a:t>Applications: binding </a:t>
            </a:r>
            <a:r>
              <a:rPr lang="fr-FR" sz="2000" b="1" dirty="0" err="1">
                <a:solidFill>
                  <a:srgbClr val="FF6600"/>
                </a:solidFill>
              </a:rPr>
              <a:t>energies</a:t>
            </a:r>
            <a:r>
              <a:rPr lang="fr-FR" sz="2000" b="1" dirty="0">
                <a:solidFill>
                  <a:srgbClr val="FF6600"/>
                </a:solidFill>
              </a:rPr>
              <a:t> and </a:t>
            </a:r>
            <a:r>
              <a:rPr lang="fr-FR" sz="2000" b="1" dirty="0" err="1" smtClean="0">
                <a:solidFill>
                  <a:srgbClr val="FF6600"/>
                </a:solidFill>
              </a:rPr>
              <a:t>radii</a:t>
            </a:r>
            <a:r>
              <a:rPr lang="fr-FR" sz="2000" b="1" dirty="0" smtClean="0">
                <a:solidFill>
                  <a:srgbClr val="FF6600"/>
                </a:solidFill>
              </a:rPr>
              <a:t> </a:t>
            </a:r>
            <a:r>
              <a:rPr lang="fr-FR" sz="2000" b="1" dirty="0">
                <a:solidFill>
                  <a:srgbClr val="FF6600"/>
                </a:solidFill>
              </a:rPr>
              <a:t>in </a:t>
            </a:r>
            <a:r>
              <a:rPr lang="fr-FR" sz="2000" b="1" baseline="30000" dirty="0">
                <a:solidFill>
                  <a:srgbClr val="FF6600"/>
                </a:solidFill>
              </a:rPr>
              <a:t>A</a:t>
            </a:r>
            <a:r>
              <a:rPr lang="fr-FR" sz="2000" b="1" dirty="0">
                <a:solidFill>
                  <a:srgbClr val="FF6600"/>
                </a:solidFill>
              </a:rPr>
              <a:t>O and </a:t>
            </a:r>
            <a:r>
              <a:rPr lang="fr-FR" sz="2000" b="1" baseline="30000" dirty="0" err="1">
                <a:solidFill>
                  <a:srgbClr val="FF6600"/>
                </a:solidFill>
              </a:rPr>
              <a:t>A</a:t>
            </a:r>
            <a:r>
              <a:rPr lang="fr-FR" sz="2000" b="1" dirty="0" err="1">
                <a:solidFill>
                  <a:srgbClr val="FF6600"/>
                </a:solidFill>
              </a:rPr>
              <a:t>Ca</a:t>
            </a:r>
            <a:r>
              <a:rPr lang="fr-FR" sz="2000" b="1" dirty="0">
                <a:solidFill>
                  <a:srgbClr val="FF6600"/>
                </a:solidFill>
              </a:rPr>
              <a:t> isotopes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fr-FR" sz="2800" b="1" dirty="0" err="1">
                <a:solidFill>
                  <a:srgbClr val="FF6600"/>
                </a:solidFill>
              </a:rPr>
              <a:t>Speculations</a:t>
            </a:r>
            <a:endParaRPr lang="fr-FR" sz="2800" b="1" dirty="0" smtClean="0">
              <a:solidFill>
                <a:srgbClr val="FF6600"/>
              </a:solidFill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6600"/>
                </a:solidFill>
              </a:rPr>
              <a:t>Questions about </a:t>
            </a:r>
            <a:r>
              <a:rPr lang="en-US" sz="2000" b="1" dirty="0">
                <a:solidFill>
                  <a:srgbClr val="FF6600"/>
                </a:solidFill>
                <a:latin typeface="Symbol" panose="05050102010706020507" pitchFamily="18" charset="2"/>
              </a:rPr>
              <a:t>c</a:t>
            </a:r>
            <a:r>
              <a:rPr lang="en-US" sz="2000" b="1" dirty="0">
                <a:solidFill>
                  <a:srgbClr val="FF6600"/>
                </a:solidFill>
              </a:rPr>
              <a:t>-EFT and implications for the nuclear A-body </a:t>
            </a:r>
            <a:r>
              <a:rPr lang="en-US" sz="2000" b="1" dirty="0" smtClean="0">
                <a:solidFill>
                  <a:srgbClr val="FF6600"/>
                </a:solidFill>
              </a:rPr>
              <a:t>problem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27612"/>
            <a:ext cx="792934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Plan</a:t>
            </a:r>
            <a:endParaRPr lang="fr-FR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oneTexte 41"/>
          <p:cNvSpPr txBox="1"/>
          <p:nvPr/>
        </p:nvSpPr>
        <p:spPr>
          <a:xfrm>
            <a:off x="4294024" y="5252410"/>
            <a:ext cx="477940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Two-step process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600" b="1" dirty="0" smtClean="0">
                <a:solidFill>
                  <a:srgbClr val="FF0000"/>
                </a:solidFill>
              </a:rPr>
              <a:t>Set up         at order </a:t>
            </a:r>
            <a:r>
              <a:rPr lang="en-US" sz="16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600" b="1" dirty="0" smtClean="0">
                <a:solidFill>
                  <a:srgbClr val="FF0000"/>
                </a:solidFill>
              </a:rPr>
              <a:t>Solve                                         to all orders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27" y="6069500"/>
            <a:ext cx="1855847" cy="35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64" y="5694444"/>
            <a:ext cx="334065" cy="29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11001" y="27612"/>
            <a:ext cx="8556224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000090"/>
                </a:solidFill>
              </a:rPr>
              <a:t>Link to QCD via </a:t>
            </a:r>
            <a:r>
              <a:rPr lang="en-US" sz="2000" dirty="0" smtClean="0">
                <a:solidFill>
                  <a:srgbClr val="000090"/>
                </a:solidFill>
              </a:rPr>
              <a:t>(pseudo?) </a:t>
            </a:r>
            <a:r>
              <a:rPr lang="en-US" sz="3400" dirty="0" smtClean="0">
                <a:solidFill>
                  <a:srgbClr val="000090"/>
                </a:solidFill>
                <a:latin typeface="Symbol" panose="05050102010706020507" pitchFamily="18" charset="2"/>
              </a:rPr>
              <a:t>c</a:t>
            </a:r>
            <a:r>
              <a:rPr lang="en-US" sz="3400" dirty="0" smtClean="0">
                <a:solidFill>
                  <a:srgbClr val="000090"/>
                </a:solidFill>
              </a:rPr>
              <a:t>-EFT = current paradigm </a:t>
            </a:r>
            <a:endParaRPr lang="en-US" sz="3400" dirty="0">
              <a:solidFill>
                <a:srgbClr val="000090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33008" y="1148872"/>
            <a:ext cx="3302555" cy="4850975"/>
            <a:chOff x="4976090" y="911765"/>
            <a:chExt cx="4125990" cy="5451759"/>
          </a:xfrm>
        </p:grpSpPr>
        <p:pic>
          <p:nvPicPr>
            <p:cNvPr id="13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976090" y="911765"/>
              <a:ext cx="3133398" cy="545175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" name="Shape 441"/>
            <p:cNvSpPr/>
            <p:nvPr/>
          </p:nvSpPr>
          <p:spPr>
            <a:xfrm>
              <a:off x="8109488" y="1040497"/>
              <a:ext cx="593323" cy="546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anchor="b">
              <a:spAutoFit/>
            </a:bodyPr>
            <a:lstStyle>
              <a:lvl1pPr algn="l">
                <a:defRPr sz="27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>
                <a:defRPr sz="1800"/>
              </a:pPr>
              <a:r>
                <a:rPr sz="2700" dirty="0"/>
                <a:t>LO</a:t>
              </a:r>
            </a:p>
          </p:txBody>
        </p:sp>
        <p:sp>
          <p:nvSpPr>
            <p:cNvPr id="18" name="Shape 442"/>
            <p:cNvSpPr/>
            <p:nvPr/>
          </p:nvSpPr>
          <p:spPr>
            <a:xfrm>
              <a:off x="8109488" y="2301645"/>
              <a:ext cx="878292" cy="546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anchor="b">
              <a:spAutoFit/>
            </a:bodyPr>
            <a:lstStyle>
              <a:lvl1pPr algn="l">
                <a:defRPr sz="27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>
                <a:defRPr sz="1800"/>
              </a:pPr>
              <a:r>
                <a:rPr sz="2700" dirty="0"/>
                <a:t>NLO</a:t>
              </a:r>
            </a:p>
          </p:txBody>
        </p:sp>
        <p:sp>
          <p:nvSpPr>
            <p:cNvPr id="20" name="Shape 443"/>
            <p:cNvSpPr/>
            <p:nvPr/>
          </p:nvSpPr>
          <p:spPr>
            <a:xfrm>
              <a:off x="8109488" y="4034085"/>
              <a:ext cx="992592" cy="546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lvl="0" algn="l">
                <a:defRPr sz="1800"/>
              </a:pPr>
              <a:r>
                <a:rPr sz="2700" dirty="0">
                  <a:latin typeface="Palatino"/>
                  <a:ea typeface="Palatino"/>
                  <a:cs typeface="Palatino"/>
                  <a:sym typeface="Palatino"/>
                </a:rPr>
                <a:t>N</a:t>
              </a:r>
              <a:r>
                <a:rPr sz="2700" baseline="31999" dirty="0">
                  <a:latin typeface="Palatino"/>
                  <a:ea typeface="Palatino"/>
                  <a:cs typeface="Palatino"/>
                  <a:sym typeface="Palatino"/>
                </a:rPr>
                <a:t>2</a:t>
              </a:r>
              <a:r>
                <a:rPr sz="2700" dirty="0">
                  <a:latin typeface="Palatino"/>
                  <a:ea typeface="Palatino"/>
                  <a:cs typeface="Palatino"/>
                  <a:sym typeface="Palatino"/>
                </a:rPr>
                <a:t>LO</a:t>
              </a:r>
            </a:p>
          </p:txBody>
        </p:sp>
        <p:sp>
          <p:nvSpPr>
            <p:cNvPr id="21" name="Shape 444"/>
            <p:cNvSpPr/>
            <p:nvPr/>
          </p:nvSpPr>
          <p:spPr>
            <a:xfrm>
              <a:off x="8109488" y="5445664"/>
              <a:ext cx="992592" cy="546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lvl="0" algn="l">
                <a:defRPr sz="1800"/>
              </a:pPr>
              <a:r>
                <a:rPr sz="2700" dirty="0">
                  <a:latin typeface="Palatino"/>
                  <a:ea typeface="Palatino"/>
                  <a:cs typeface="Palatino"/>
                  <a:sym typeface="Palatino"/>
                </a:rPr>
                <a:t>N</a:t>
              </a:r>
              <a:r>
                <a:rPr sz="2700" baseline="31999" dirty="0">
                  <a:latin typeface="Palatino"/>
                  <a:ea typeface="Palatino"/>
                  <a:cs typeface="Palatino"/>
                  <a:sym typeface="Palatino"/>
                </a:rPr>
                <a:t>3</a:t>
              </a:r>
              <a:r>
                <a:rPr sz="2700" dirty="0">
                  <a:latin typeface="Palatino"/>
                  <a:ea typeface="Palatino"/>
                  <a:cs typeface="Palatino"/>
                  <a:sym typeface="Palatino"/>
                </a:rPr>
                <a:t>LO</a:t>
              </a:r>
            </a:p>
          </p:txBody>
        </p:sp>
      </p:grpSp>
      <p:sp>
        <p:nvSpPr>
          <p:cNvPr id="22" name="Shape 441"/>
          <p:cNvSpPr/>
          <p:nvPr/>
        </p:nvSpPr>
        <p:spPr>
          <a:xfrm>
            <a:off x="304941" y="749884"/>
            <a:ext cx="460062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700" dirty="0" smtClean="0"/>
              <a:t>2N</a:t>
            </a:r>
            <a:endParaRPr sz="2700" dirty="0"/>
          </a:p>
        </p:txBody>
      </p:sp>
      <p:sp>
        <p:nvSpPr>
          <p:cNvPr id="24" name="Shape 441"/>
          <p:cNvSpPr/>
          <p:nvPr/>
        </p:nvSpPr>
        <p:spPr>
          <a:xfrm>
            <a:off x="1157005" y="749884"/>
            <a:ext cx="460062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700" dirty="0" smtClean="0"/>
              <a:t>3N</a:t>
            </a:r>
            <a:endParaRPr sz="2700" dirty="0"/>
          </a:p>
        </p:txBody>
      </p:sp>
      <p:sp>
        <p:nvSpPr>
          <p:cNvPr id="26" name="Shape 441"/>
          <p:cNvSpPr/>
          <p:nvPr/>
        </p:nvSpPr>
        <p:spPr>
          <a:xfrm>
            <a:off x="2029843" y="733374"/>
            <a:ext cx="460062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700" dirty="0" smtClean="0"/>
              <a:t>4N</a:t>
            </a:r>
            <a:endParaRPr sz="2700" dirty="0"/>
          </a:p>
        </p:txBody>
      </p:sp>
      <p:sp>
        <p:nvSpPr>
          <p:cNvPr id="27" name="Shape 236"/>
          <p:cNvSpPr/>
          <p:nvPr/>
        </p:nvSpPr>
        <p:spPr>
          <a:xfrm>
            <a:off x="3455011" y="3805294"/>
            <a:ext cx="570284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solidFill>
                  <a:srgbClr val="94219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0099"/>
                </a:solidFill>
              </a:rPr>
              <a:t>✪ </a:t>
            </a:r>
            <a:r>
              <a:rPr sz="1600" b="1" dirty="0">
                <a:solidFill>
                  <a:srgbClr val="000099"/>
                </a:solidFill>
              </a:rPr>
              <a:t>Consistent</a:t>
            </a:r>
            <a:r>
              <a:rPr sz="1600" dirty="0">
                <a:solidFill>
                  <a:srgbClr val="000099"/>
                </a:solidFill>
              </a:rPr>
              <a:t> </a:t>
            </a:r>
            <a:r>
              <a:rPr lang="fr-FR" sz="1600" dirty="0" smtClean="0">
                <a:solidFill>
                  <a:srgbClr val="000099"/>
                </a:solidFill>
                <a:latin typeface="Symbol" panose="05050102010706020507" pitchFamily="18" charset="2"/>
              </a:rPr>
              <a:t>pp</a:t>
            </a:r>
            <a:r>
              <a:rPr lang="fr-FR" sz="1600" dirty="0" smtClean="0">
                <a:solidFill>
                  <a:srgbClr val="000099"/>
                </a:solidFill>
              </a:rPr>
              <a:t> </a:t>
            </a:r>
            <a:r>
              <a:rPr lang="fr-FR" sz="1600" dirty="0">
                <a:solidFill>
                  <a:srgbClr val="000099"/>
                </a:solidFill>
              </a:rPr>
              <a:t>+ </a:t>
            </a:r>
            <a:r>
              <a:rPr lang="fr-FR" sz="1600" dirty="0" err="1" smtClean="0">
                <a:solidFill>
                  <a:srgbClr val="000099"/>
                </a:solidFill>
                <a:latin typeface="Symbol" panose="05050102010706020507" pitchFamily="18" charset="2"/>
              </a:rPr>
              <a:t>p</a:t>
            </a:r>
            <a:r>
              <a:rPr lang="fr-FR" sz="1600" dirty="0" err="1" smtClean="0">
                <a:solidFill>
                  <a:srgbClr val="000099"/>
                </a:solidFill>
              </a:rPr>
              <a:t>N</a:t>
            </a:r>
            <a:r>
              <a:rPr lang="fr-FR" sz="1600" dirty="0" smtClean="0">
                <a:solidFill>
                  <a:srgbClr val="000099"/>
                </a:solidFill>
              </a:rPr>
              <a:t> + 2N, 3N, 4N…</a:t>
            </a:r>
            <a:r>
              <a:rPr sz="1600" dirty="0" smtClean="0">
                <a:solidFill>
                  <a:srgbClr val="000099"/>
                </a:solidFill>
              </a:rPr>
              <a:t> </a:t>
            </a:r>
            <a:r>
              <a:rPr lang="fr-FR" sz="1600" dirty="0" err="1" smtClean="0">
                <a:solidFill>
                  <a:srgbClr val="000099"/>
                </a:solidFill>
              </a:rPr>
              <a:t>int</a:t>
            </a:r>
            <a:r>
              <a:rPr lang="fr-FR" sz="1600" dirty="0" smtClean="0">
                <a:solidFill>
                  <a:srgbClr val="000099"/>
                </a:solidFill>
              </a:rPr>
              <a:t>. + </a:t>
            </a:r>
            <a:r>
              <a:rPr lang="fr-FR" sz="1600" dirty="0" err="1" smtClean="0">
                <a:solidFill>
                  <a:srgbClr val="000099"/>
                </a:solidFill>
              </a:rPr>
              <a:t>electroweak</a:t>
            </a:r>
            <a:r>
              <a:rPr lang="fr-FR" sz="1600" dirty="0" smtClean="0">
                <a:solidFill>
                  <a:srgbClr val="000099"/>
                </a:solidFill>
              </a:rPr>
              <a:t> op.</a:t>
            </a:r>
            <a:endParaRPr sz="1600" dirty="0">
              <a:solidFill>
                <a:srgbClr val="000099"/>
              </a:solidFill>
            </a:endParaRPr>
          </a:p>
        </p:txBody>
      </p:sp>
      <p:sp>
        <p:nvSpPr>
          <p:cNvPr id="28" name="Shape 237"/>
          <p:cNvSpPr/>
          <p:nvPr/>
        </p:nvSpPr>
        <p:spPr>
          <a:xfrm>
            <a:off x="3468868" y="4289115"/>
            <a:ext cx="55448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solidFill>
                  <a:srgbClr val="94219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0099"/>
                </a:solidFill>
              </a:rPr>
              <a:t>✪ </a:t>
            </a:r>
            <a:r>
              <a:rPr sz="1600" b="1" dirty="0" smtClean="0">
                <a:solidFill>
                  <a:srgbClr val="000099"/>
                </a:solidFill>
              </a:rPr>
              <a:t>Systematic</a:t>
            </a:r>
            <a:r>
              <a:rPr lang="fr-FR" sz="1600" dirty="0" smtClean="0">
                <a:solidFill>
                  <a:srgbClr val="000099"/>
                </a:solidFill>
              </a:rPr>
              <a:t> (</a:t>
            </a:r>
            <a:r>
              <a:rPr lang="fr-FR" sz="1600" dirty="0" err="1" smtClean="0">
                <a:solidFill>
                  <a:srgbClr val="000099"/>
                </a:solidFill>
              </a:rPr>
              <a:t>improvable</a:t>
            </a:r>
            <a:r>
              <a:rPr lang="fr-FR" sz="1600" dirty="0" smtClean="0">
                <a:solidFill>
                  <a:srgbClr val="000099"/>
                </a:solidFill>
              </a:rPr>
              <a:t>)</a:t>
            </a:r>
            <a:r>
              <a:rPr lang="fr-FR" sz="1600" dirty="0">
                <a:solidFill>
                  <a:srgbClr val="000099"/>
                </a:solidFill>
              </a:rPr>
              <a:t> </a:t>
            </a:r>
            <a:r>
              <a:rPr lang="fr-FR" sz="1600" dirty="0" smtClean="0">
                <a:solidFill>
                  <a:srgbClr val="000099"/>
                </a:solidFill>
              </a:rPr>
              <a:t>+</a:t>
            </a:r>
            <a:r>
              <a:rPr sz="1600" dirty="0" smtClean="0">
                <a:solidFill>
                  <a:srgbClr val="000099"/>
                </a:solidFill>
              </a:rPr>
              <a:t> </a:t>
            </a:r>
            <a:r>
              <a:rPr sz="1600" dirty="0">
                <a:solidFill>
                  <a:srgbClr val="000099"/>
                </a:solidFill>
              </a:rPr>
              <a:t>provides error estimates</a:t>
            </a:r>
            <a:endParaRPr sz="1800" dirty="0">
              <a:solidFill>
                <a:srgbClr val="000099"/>
              </a:solidFill>
            </a:endParaRPr>
          </a:p>
        </p:txBody>
      </p:sp>
      <p:sp>
        <p:nvSpPr>
          <p:cNvPr id="29" name="Shape 236"/>
          <p:cNvSpPr/>
          <p:nvPr/>
        </p:nvSpPr>
        <p:spPr>
          <a:xfrm>
            <a:off x="3429400" y="3368838"/>
            <a:ext cx="172925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solidFill>
                  <a:srgbClr val="94219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1600" b="1" dirty="0" smtClean="0">
                <a:solidFill>
                  <a:srgbClr val="000099"/>
                </a:solidFill>
              </a:rPr>
              <a:t>Unique promises</a:t>
            </a:r>
            <a:endParaRPr sz="1600" b="1" dirty="0">
              <a:solidFill>
                <a:srgbClr val="000099"/>
              </a:solidFill>
            </a:endParaRPr>
          </a:p>
        </p:txBody>
      </p:sp>
      <p:sp>
        <p:nvSpPr>
          <p:cNvPr id="39" name="Shape 437"/>
          <p:cNvSpPr/>
          <p:nvPr/>
        </p:nvSpPr>
        <p:spPr>
          <a:xfrm>
            <a:off x="110828" y="1148874"/>
            <a:ext cx="863138" cy="4995093"/>
          </a:xfrm>
          <a:prstGeom prst="roundRect">
            <a:avLst>
              <a:gd name="adj" fmla="val 15864"/>
            </a:avLst>
          </a:prstGeom>
          <a:solidFill>
            <a:srgbClr val="FF2600">
              <a:alpha val="1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4" name="Shape 436"/>
          <p:cNvSpPr/>
          <p:nvPr/>
        </p:nvSpPr>
        <p:spPr>
          <a:xfrm>
            <a:off x="979162" y="3468839"/>
            <a:ext cx="837612" cy="1430022"/>
          </a:xfrm>
          <a:prstGeom prst="roundRect">
            <a:avLst>
              <a:gd name="adj" fmla="val 15864"/>
            </a:avLst>
          </a:prstGeom>
          <a:solidFill>
            <a:srgbClr val="0053FD">
              <a:alpha val="1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623454" y="3842363"/>
            <a:ext cx="735872" cy="327632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hape 236"/>
          <p:cNvSpPr/>
          <p:nvPr/>
        </p:nvSpPr>
        <p:spPr>
          <a:xfrm>
            <a:off x="825672" y="3740020"/>
            <a:ext cx="262703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solidFill>
                  <a:srgbClr val="94219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1400" b="1" dirty="0" err="1">
                <a:solidFill>
                  <a:srgbClr val="7030A0"/>
                </a:solidFill>
                <a:latin typeface="Symbol" panose="05050102010706020507" pitchFamily="18" charset="2"/>
              </a:rPr>
              <a:t>p</a:t>
            </a:r>
            <a:r>
              <a:rPr lang="fr-FR" sz="1400" b="1" dirty="0" err="1" smtClean="0">
                <a:solidFill>
                  <a:srgbClr val="7030A0"/>
                </a:solidFill>
              </a:rPr>
              <a:t>N</a:t>
            </a:r>
            <a:endParaRPr sz="1400" b="1" dirty="0">
              <a:solidFill>
                <a:srgbClr val="7030A0"/>
              </a:solidFill>
            </a:endParaRPr>
          </a:p>
        </p:txBody>
      </p:sp>
      <p:sp>
        <p:nvSpPr>
          <p:cNvPr id="47" name="Shape 236"/>
          <p:cNvSpPr/>
          <p:nvPr/>
        </p:nvSpPr>
        <p:spPr>
          <a:xfrm>
            <a:off x="2142377" y="5036966"/>
            <a:ext cx="262703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solidFill>
                  <a:srgbClr val="94219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1400" b="1" dirty="0" smtClean="0">
                <a:solidFill>
                  <a:srgbClr val="7030A0"/>
                </a:solidFill>
                <a:latin typeface="Symbol" panose="05050102010706020507" pitchFamily="18" charset="2"/>
              </a:rPr>
              <a:t>pp</a:t>
            </a:r>
            <a:endParaRPr sz="1400" b="1" dirty="0">
              <a:solidFill>
                <a:srgbClr val="7030A0"/>
              </a:solidFill>
            </a:endParaRPr>
          </a:p>
        </p:txBody>
      </p:sp>
      <p:sp>
        <p:nvSpPr>
          <p:cNvPr id="54" name="Shape 234"/>
          <p:cNvSpPr/>
          <p:nvPr/>
        </p:nvSpPr>
        <p:spPr>
          <a:xfrm>
            <a:off x="3412256" y="1326199"/>
            <a:ext cx="611837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/>
              <a:t>✪ </a:t>
            </a:r>
            <a:r>
              <a:rPr lang="fr-FR" sz="1600" dirty="0"/>
              <a:t>S</a:t>
            </a:r>
            <a:r>
              <a:rPr sz="1600" dirty="0" err="1" smtClean="0"/>
              <a:t>eparation</a:t>
            </a:r>
            <a:r>
              <a:rPr lang="fr-FR" sz="1600" dirty="0"/>
              <a:t> </a:t>
            </a:r>
            <a:r>
              <a:rPr sz="1600" dirty="0" smtClean="0"/>
              <a:t>of scales</a:t>
            </a:r>
            <a:r>
              <a:rPr lang="fr-FR" sz="1600" dirty="0" smtClean="0"/>
              <a:t>: </a:t>
            </a:r>
            <a:r>
              <a:rPr lang="fr-FR" sz="1600" dirty="0" err="1" smtClean="0"/>
              <a:t>DOFs</a:t>
            </a:r>
            <a:r>
              <a:rPr lang="fr-FR" sz="1600" dirty="0" smtClean="0"/>
              <a:t> are </a:t>
            </a:r>
            <a:r>
              <a:rPr lang="fr-FR" sz="1600" dirty="0" err="1" smtClean="0"/>
              <a:t>nucleons</a:t>
            </a:r>
            <a:r>
              <a:rPr lang="fr-FR" sz="1600" dirty="0" err="1"/>
              <a:t>&amp;</a:t>
            </a:r>
            <a:r>
              <a:rPr lang="fr-FR" sz="1600" dirty="0" err="1" smtClean="0"/>
              <a:t>pions</a:t>
            </a:r>
            <a:r>
              <a:rPr lang="fr-FR" sz="1600" dirty="0" smtClean="0"/>
              <a:t> (+ contact)</a:t>
            </a:r>
            <a:endParaRPr sz="1600" dirty="0"/>
          </a:p>
        </p:txBody>
      </p:sp>
      <p:sp>
        <p:nvSpPr>
          <p:cNvPr id="55" name="Shape 234"/>
          <p:cNvSpPr/>
          <p:nvPr/>
        </p:nvSpPr>
        <p:spPr>
          <a:xfrm>
            <a:off x="3412040" y="1779366"/>
            <a:ext cx="598669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/>
              <a:t>✪ </a:t>
            </a:r>
            <a:r>
              <a:rPr lang="fr-FR" sz="1600" dirty="0" smtClean="0"/>
              <a:t>Relevant </a:t>
            </a:r>
            <a:r>
              <a:rPr lang="fr-FR" sz="1600" b="1" dirty="0" smtClean="0"/>
              <a:t>QCD information</a:t>
            </a:r>
            <a:r>
              <a:rPr lang="fr-FR" sz="1600" dirty="0" smtClean="0"/>
              <a:t>: chiral </a:t>
            </a:r>
            <a:r>
              <a:rPr lang="fr-FR" sz="1600" dirty="0" err="1" smtClean="0"/>
              <a:t>symmetry</a:t>
            </a:r>
            <a:r>
              <a:rPr lang="fr-FR" sz="1600" dirty="0" smtClean="0"/>
              <a:t> (</a:t>
            </a:r>
            <a:r>
              <a:rPr lang="fr-FR" sz="1600" dirty="0" err="1" smtClean="0"/>
              <a:t>breaking</a:t>
            </a:r>
            <a:r>
              <a:rPr lang="fr-FR" sz="1600" dirty="0" smtClean="0"/>
              <a:t>)</a:t>
            </a:r>
            <a:endParaRPr sz="1600" dirty="0"/>
          </a:p>
        </p:txBody>
      </p:sp>
      <p:sp>
        <p:nvSpPr>
          <p:cNvPr id="56" name="Shape 234"/>
          <p:cNvSpPr/>
          <p:nvPr/>
        </p:nvSpPr>
        <p:spPr>
          <a:xfrm>
            <a:off x="3410880" y="2280693"/>
            <a:ext cx="566254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/>
              <a:t>✪ </a:t>
            </a:r>
            <a:r>
              <a:rPr lang="fr-FR" sz="1600" dirty="0" smtClean="0"/>
              <a:t>Weinberg PC: </a:t>
            </a:r>
            <a:r>
              <a:rPr lang="fr-FR" sz="1600" b="1" dirty="0" smtClean="0"/>
              <a:t>NDA </a:t>
            </a:r>
            <a:r>
              <a:rPr lang="fr-FR" sz="1600" b="1" dirty="0" err="1" smtClean="0"/>
              <a:t>organizes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Lagrangian</a:t>
            </a:r>
            <a:r>
              <a:rPr lang="fr-FR" sz="1600" b="1" dirty="0" smtClean="0"/>
              <a:t> </a:t>
            </a:r>
            <a:r>
              <a:rPr lang="fr-FR" sz="1600" dirty="0" smtClean="0"/>
              <a:t>in (</a:t>
            </a:r>
            <a:r>
              <a:rPr lang="fr-FR" sz="1600" dirty="0" err="1" smtClean="0"/>
              <a:t>Q</a:t>
            </a:r>
            <a:r>
              <a:rPr lang="fr-FR" sz="1600" baseline="-25000" dirty="0" err="1" smtClean="0"/>
              <a:t>low</a:t>
            </a:r>
            <a:r>
              <a:rPr lang="fr-FR" sz="1600" dirty="0" smtClean="0"/>
              <a:t>/</a:t>
            </a:r>
            <a:r>
              <a:rPr lang="fr-FR" sz="1600" dirty="0" err="1" smtClean="0">
                <a:latin typeface="Symbol" panose="05050102010706020507" pitchFamily="18" charset="2"/>
              </a:rPr>
              <a:t>L</a:t>
            </a:r>
            <a:r>
              <a:rPr lang="fr-FR" sz="1600" baseline="-25000" dirty="0" err="1" smtClean="0">
                <a:latin typeface="Symbol" panose="05050102010706020507" pitchFamily="18" charset="2"/>
              </a:rPr>
              <a:t>c</a:t>
            </a:r>
            <a:r>
              <a:rPr lang="fr-FR" sz="1600" dirty="0" smtClean="0"/>
              <a:t>)</a:t>
            </a:r>
            <a:r>
              <a:rPr lang="fr-FR" sz="1600" baseline="30000" dirty="0" smtClean="0">
                <a:latin typeface="Symbol" panose="05050102010706020507" pitchFamily="18" charset="2"/>
              </a:rPr>
              <a:t>n</a:t>
            </a:r>
            <a:endParaRPr sz="1600" baseline="30000" dirty="0"/>
          </a:p>
        </p:txBody>
      </p:sp>
      <p:sp>
        <p:nvSpPr>
          <p:cNvPr id="61" name="Shape 234"/>
          <p:cNvSpPr/>
          <p:nvPr/>
        </p:nvSpPr>
        <p:spPr>
          <a:xfrm>
            <a:off x="3410448" y="2766074"/>
            <a:ext cx="574740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800" dirty="0"/>
              <a:t>✪ </a:t>
            </a:r>
            <a:r>
              <a:rPr lang="fr-FR" sz="1600" dirty="0" smtClean="0"/>
              <a:t>Fit </a:t>
            </a:r>
            <a:r>
              <a:rPr lang="fr-FR" sz="1600" dirty="0" err="1" smtClean="0"/>
              <a:t>LECs</a:t>
            </a:r>
            <a:r>
              <a:rPr lang="fr-FR" sz="1600" dirty="0" smtClean="0"/>
              <a:t> of BN </a:t>
            </a:r>
            <a:r>
              <a:rPr lang="fr-FR" sz="1600" dirty="0" err="1" smtClean="0"/>
              <a:t>operator</a:t>
            </a:r>
            <a:r>
              <a:rPr lang="fr-FR" sz="1600" dirty="0" smtClean="0"/>
              <a:t> on BN observables </a:t>
            </a:r>
            <a:r>
              <a:rPr lang="fr-FR" sz="1600" b="1" dirty="0" smtClean="0"/>
              <a:t>via </a:t>
            </a:r>
            <a:r>
              <a:rPr lang="fr-FR" sz="1600" b="1" dirty="0" err="1" smtClean="0"/>
              <a:t>Schrod</a:t>
            </a:r>
            <a:r>
              <a:rPr lang="fr-FR" sz="1600" b="1" dirty="0" smtClean="0"/>
              <a:t>. </a:t>
            </a:r>
            <a:r>
              <a:rPr lang="fr-FR" sz="1600" b="1" dirty="0" err="1" smtClean="0"/>
              <a:t>Eq</a:t>
            </a:r>
            <a:r>
              <a:rPr lang="fr-FR" sz="1600" b="1" dirty="0" smtClean="0"/>
              <a:t>.</a:t>
            </a:r>
            <a:endParaRPr sz="1600" b="1" dirty="0"/>
          </a:p>
        </p:txBody>
      </p:sp>
      <p:sp>
        <p:nvSpPr>
          <p:cNvPr id="65" name="Shape 236"/>
          <p:cNvSpPr/>
          <p:nvPr/>
        </p:nvSpPr>
        <p:spPr>
          <a:xfrm>
            <a:off x="3444957" y="860809"/>
            <a:ext cx="147081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solidFill>
                  <a:srgbClr val="94219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1600" b="1" dirty="0" smtClean="0">
                <a:solidFill>
                  <a:schemeClr val="tx1"/>
                </a:solidFill>
              </a:rPr>
              <a:t>Key </a:t>
            </a:r>
            <a:r>
              <a:rPr lang="fr-FR" sz="1600" b="1" dirty="0" err="1" smtClean="0">
                <a:solidFill>
                  <a:schemeClr val="tx1"/>
                </a:solidFill>
              </a:rPr>
              <a:t>features</a:t>
            </a:r>
            <a:endParaRPr sz="1600" b="1" dirty="0">
              <a:solidFill>
                <a:schemeClr val="tx1"/>
              </a:solidFill>
            </a:endParaRPr>
          </a:p>
        </p:txBody>
      </p:sp>
      <p:sp>
        <p:nvSpPr>
          <p:cNvPr id="40" name="Flèche courbée vers la gauche 39"/>
          <p:cNvSpPr/>
          <p:nvPr/>
        </p:nvSpPr>
        <p:spPr>
          <a:xfrm rot="968959">
            <a:off x="8419531" y="3096013"/>
            <a:ext cx="548372" cy="196346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Shape 236"/>
          <p:cNvSpPr/>
          <p:nvPr/>
        </p:nvSpPr>
        <p:spPr>
          <a:xfrm>
            <a:off x="3440325" y="4898467"/>
            <a:ext cx="570237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700">
                <a:solidFill>
                  <a:srgbClr val="94219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1600" b="1" dirty="0" smtClean="0">
                <a:solidFill>
                  <a:srgbClr val="FF0000"/>
                </a:solidFill>
              </a:rPr>
              <a:t>A-</a:t>
            </a:r>
            <a:r>
              <a:rPr lang="fr-FR" sz="1600" b="1" dirty="0" err="1" smtClean="0">
                <a:solidFill>
                  <a:srgbClr val="FF0000"/>
                </a:solidFill>
              </a:rPr>
              <a:t>nucleon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sector</a:t>
            </a:r>
            <a:r>
              <a:rPr lang="fr-FR" sz="1600" b="1" dirty="0" smtClean="0">
                <a:solidFill>
                  <a:srgbClr val="FF0000"/>
                </a:solidFill>
              </a:rPr>
              <a:t>: </a:t>
            </a:r>
            <a:r>
              <a:rPr lang="fr-FR" sz="1600" b="1" dirty="0" err="1" smtClean="0">
                <a:solidFill>
                  <a:srgbClr val="FF0000"/>
                </a:solidFill>
              </a:rPr>
              <a:t>fits</a:t>
            </a:r>
            <a:r>
              <a:rPr lang="fr-FR" sz="1600" b="1" dirty="0" smtClean="0">
                <a:solidFill>
                  <a:srgbClr val="FF0000"/>
                </a:solidFill>
              </a:rPr>
              <a:t> the standard </a:t>
            </a:r>
            <a:r>
              <a:rPr lang="fr-FR" sz="1600" b="1" dirty="0" err="1" smtClean="0">
                <a:solidFill>
                  <a:srgbClr val="FF0000"/>
                </a:solidFill>
              </a:rPr>
              <a:t>view</a:t>
            </a:r>
            <a:r>
              <a:rPr lang="fr-FR" sz="1600" b="1" dirty="0" smtClean="0">
                <a:solidFill>
                  <a:srgbClr val="FF0000"/>
                </a:solidFill>
              </a:rPr>
              <a:t> of A-body </a:t>
            </a:r>
            <a:r>
              <a:rPr lang="fr-FR" sz="1600" b="1" dirty="0" err="1" smtClean="0">
                <a:solidFill>
                  <a:srgbClr val="FF0000"/>
                </a:solidFill>
              </a:rPr>
              <a:t>problem</a:t>
            </a:r>
            <a:endParaRPr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6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7" grpId="0" animBg="1"/>
      <p:bldP spid="28" grpId="0" animBg="1"/>
      <p:bldP spid="29" grpId="0" animBg="1"/>
      <p:bldP spid="39" grpId="0" animBg="1"/>
      <p:bldP spid="44" grpId="0" animBg="1"/>
      <p:bldP spid="47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32190</TotalTime>
  <Words>1981</Words>
  <Application>Microsoft Office PowerPoint</Application>
  <PresentationFormat>On-screen Show (4:3)</PresentationFormat>
  <Paragraphs>447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 BERKLEY</vt:lpstr>
      <vt:lpstr>Arial</vt:lpstr>
      <vt:lpstr>Calibri</vt:lpstr>
      <vt:lpstr>Palatino</vt:lpstr>
      <vt:lpstr>Symbol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Drouart</dc:creator>
  <cp:lastModifiedBy>Emily Engel</cp:lastModifiedBy>
  <cp:revision>1759</cp:revision>
  <cp:lastPrinted>2014-02-18T11:03:39Z</cp:lastPrinted>
  <dcterms:created xsi:type="dcterms:W3CDTF">2011-12-07T15:43:38Z</dcterms:created>
  <dcterms:modified xsi:type="dcterms:W3CDTF">2016-03-25T15:18:13Z</dcterms:modified>
</cp:coreProperties>
</file>