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68" r:id="rId4"/>
    <p:sldId id="269" r:id="rId5"/>
    <p:sldId id="270" r:id="rId6"/>
    <p:sldId id="271" r:id="rId7"/>
    <p:sldId id="273" r:id="rId8"/>
    <p:sldId id="275" r:id="rId9"/>
    <p:sldId id="276" r:id="rId10"/>
    <p:sldId id="303" r:id="rId11"/>
    <p:sldId id="274" r:id="rId12"/>
    <p:sldId id="272" r:id="rId13"/>
    <p:sldId id="278" r:id="rId14"/>
    <p:sldId id="279" r:id="rId15"/>
    <p:sldId id="280" r:id="rId16"/>
    <p:sldId id="311" r:id="rId17"/>
    <p:sldId id="284" r:id="rId18"/>
    <p:sldId id="282" r:id="rId19"/>
    <p:sldId id="285" r:id="rId20"/>
    <p:sldId id="258" r:id="rId21"/>
    <p:sldId id="259" r:id="rId22"/>
    <p:sldId id="260" r:id="rId23"/>
    <p:sldId id="261" r:id="rId24"/>
    <p:sldId id="262" r:id="rId25"/>
    <p:sldId id="264" r:id="rId26"/>
    <p:sldId id="266" r:id="rId27"/>
    <p:sldId id="267" r:id="rId28"/>
    <p:sldId id="287" r:id="rId29"/>
    <p:sldId id="289" r:id="rId30"/>
    <p:sldId id="290" r:id="rId31"/>
    <p:sldId id="291" r:id="rId32"/>
    <p:sldId id="292" r:id="rId33"/>
    <p:sldId id="293" r:id="rId34"/>
    <p:sldId id="304" r:id="rId35"/>
    <p:sldId id="295" r:id="rId36"/>
    <p:sldId id="305" r:id="rId37"/>
    <p:sldId id="306" r:id="rId38"/>
    <p:sldId id="299" r:id="rId39"/>
    <p:sldId id="300" r:id="rId40"/>
    <p:sldId id="301" r:id="rId41"/>
    <p:sldId id="302" r:id="rId42"/>
    <p:sldId id="316" r:id="rId43"/>
    <p:sldId id="314" r:id="rId44"/>
    <p:sldId id="315" r:id="rId45"/>
    <p:sldId id="298" r:id="rId46"/>
    <p:sldId id="313" r:id="rId47"/>
    <p:sldId id="307" r:id="rId48"/>
    <p:sldId id="308" r:id="rId49"/>
    <p:sldId id="309" r:id="rId50"/>
    <p:sldId id="312" r:id="rId51"/>
    <p:sldId id="310" r:id="rId52"/>
    <p:sldId id="296" r:id="rId53"/>
    <p:sldId id="297" r:id="rId54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FF3300"/>
    <a:srgbClr val="006600"/>
    <a:srgbClr val="663300"/>
    <a:srgbClr val="CC3300"/>
    <a:srgbClr val="FF0000"/>
    <a:srgbClr val="CC00CC"/>
    <a:srgbClr val="FF99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722" autoAdjust="0"/>
  </p:normalViewPr>
  <p:slideViewPr>
    <p:cSldViewPr>
      <p:cViewPr varScale="1">
        <p:scale>
          <a:sx n="54" d="100"/>
          <a:sy n="54" d="100"/>
        </p:scale>
        <p:origin x="4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DC3C-7A6C-4E4F-AA96-D3C65DFB76AB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D3DA-AF0A-44E5-BF34-41BEB5F8A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EC04-01FF-4B14-901C-9CD5C74BDB8B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E367-48E1-4C19-99BF-5E87EF98B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73C6-69A5-4998-A60F-6AC4B4BB5BD0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3271-3EA9-427C-B4D1-633B98A91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00F5-1E09-48BF-BF8F-0C3188CC3066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6F7B-86DF-4613-B663-C5915AFA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840A-B52B-498D-9908-60513CFA82FB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47D7-F853-4990-91A5-FCB64AE7B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F8C1-7EC3-4E3F-8149-899EFC4BFF60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A43F-51A4-497B-87C5-14484F007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1010-49AB-48AB-B99A-481364759C68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F9BA-34B3-4F22-9F45-26B48FD38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D207-1C1D-403F-9359-316F591A99EE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E56D-733C-4733-B17A-E4D78B3D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269F-484C-4BF1-B900-9832130AE2B7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6135-F5F8-4468-90F1-847518CD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FB60-C8D6-47F3-8D2E-44F8FA748EF3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3ED7-9237-45C3-AADE-12B14A15D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3949-242F-432C-8E11-3B966AC97C61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FADF-6602-4D5A-9EBC-0406465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2FD150-7A0B-403A-A4E6-CD36B31E5B47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BFD8E2-6A02-4DFB-A4E5-6428EEA10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dirty="0">
                <a:solidFill>
                  <a:prstClr val="black"/>
                </a:solidFill>
                <a:ea typeface="Calibri"/>
                <a:cs typeface="Times New Roman"/>
              </a:rPr>
              <a:t>A New Dynamical Picture for the Production and Decay of the </a:t>
            </a:r>
            <a:r>
              <a:rPr lang="en-US" sz="2900" i="1" dirty="0">
                <a:solidFill>
                  <a:srgbClr val="FF0000"/>
                </a:solidFill>
                <a:ea typeface="Calibri"/>
                <a:cs typeface="Times New Roman"/>
              </a:rPr>
              <a:t>X</a:t>
            </a:r>
            <a:r>
              <a:rPr lang="en-US" sz="2900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n-US" sz="2900" i="1" dirty="0">
                <a:solidFill>
                  <a:srgbClr val="FF0000"/>
                </a:solidFill>
                <a:ea typeface="Calibri"/>
                <a:cs typeface="Times New Roman"/>
              </a:rPr>
              <a:t>Y</a:t>
            </a:r>
            <a:r>
              <a:rPr lang="en-US" sz="2900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n-US" sz="2900" i="1" dirty="0">
                <a:solidFill>
                  <a:srgbClr val="FF0000"/>
                </a:solidFill>
                <a:ea typeface="Calibri"/>
                <a:cs typeface="Times New Roman"/>
              </a:rPr>
              <a:t>Z</a:t>
            </a:r>
            <a:r>
              <a:rPr lang="en-US" sz="2900" dirty="0">
                <a:solidFill>
                  <a:prstClr val="black"/>
                </a:solidFill>
                <a:ea typeface="Calibri"/>
                <a:cs typeface="Times New Roman"/>
              </a:rPr>
              <a:t>, and </a:t>
            </a:r>
            <a:r>
              <a:rPr lang="en-US" sz="2900" i="1" dirty="0">
                <a:solidFill>
                  <a:srgbClr val="FF0000"/>
                </a:solidFill>
                <a:ea typeface="Calibri"/>
                <a:cs typeface="Times New Roman"/>
              </a:rPr>
              <a:t>P</a:t>
            </a:r>
            <a:r>
              <a:rPr lang="en-US" sz="2900" i="1" baseline="-25000" dirty="0">
                <a:solidFill>
                  <a:srgbClr val="FF0000"/>
                </a:solidFill>
                <a:ea typeface="Calibri"/>
                <a:cs typeface="Times New Roman"/>
              </a:rPr>
              <a:t>c</a:t>
            </a:r>
            <a:r>
              <a:rPr lang="en-US" sz="29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900" dirty="0" err="1">
                <a:solidFill>
                  <a:prstClr val="black"/>
                </a:solidFill>
                <a:ea typeface="Calibri"/>
                <a:cs typeface="Times New Roman"/>
              </a:rPr>
              <a:t>Charmoniumlike</a:t>
            </a:r>
            <a:r>
              <a:rPr lang="en-US" sz="2900" dirty="0">
                <a:solidFill>
                  <a:prstClr val="black"/>
                </a:solidFill>
                <a:ea typeface="Calibri"/>
                <a:cs typeface="Times New Roman"/>
              </a:rPr>
              <a:t> Exotics</a:t>
            </a:r>
            <a:endParaRPr lang="en-US" sz="3100" dirty="0"/>
          </a:p>
        </p:txBody>
      </p:sp>
      <p:pic>
        <p:nvPicPr>
          <p:cNvPr id="13314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000" y="1355725"/>
            <a:ext cx="6604000" cy="4435475"/>
          </a:xfrm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6842453" y="2971800"/>
            <a:ext cx="205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sz="2400" b="1" dirty="0">
                <a:latin typeface="Calibri" pitchFamily="34" charset="0"/>
              </a:rPr>
              <a:t>Richard Lebed</a:t>
            </a:r>
          </a:p>
          <a:p>
            <a:pPr algn="r"/>
            <a:endParaRPr lang="en-US" altLang="en-US" sz="2000" b="1" dirty="0">
              <a:latin typeface="Calibri" pitchFamily="34" charset="0"/>
            </a:endParaRPr>
          </a:p>
          <a:p>
            <a:pPr algn="ctr"/>
            <a:r>
              <a:rPr lang="en-US" altLang="en-US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en-US" sz="2000" b="1" dirty="0" smtClean="0">
                <a:solidFill>
                  <a:srgbClr val="C00000"/>
                </a:solidFill>
                <a:latin typeface="Calibri" pitchFamily="34" charset="0"/>
              </a:rPr>
              <a:t>Modern Exotic </a:t>
            </a:r>
            <a:r>
              <a:rPr lang="en-US" altLang="en-US" sz="2000" b="1" dirty="0" smtClean="0">
                <a:solidFill>
                  <a:srgbClr val="C00000"/>
                </a:solidFill>
                <a:latin typeface="Calibri" pitchFamily="34" charset="0"/>
              </a:rPr>
              <a:t>Hadrons</a:t>
            </a:r>
            <a:br>
              <a:rPr lang="en-US" altLang="en-US" sz="20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Institute for Nuclear Theory</a:t>
            </a:r>
            <a:b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en-US" b="1" dirty="0" smtClean="0">
                <a:solidFill>
                  <a:srgbClr val="008000"/>
                </a:solidFill>
                <a:latin typeface="Calibri" pitchFamily="34" charset="0"/>
              </a:rPr>
              <a:t>November</a:t>
            </a:r>
            <a:r>
              <a:rPr lang="en-US" altLang="en-US" b="1" dirty="0" smtClean="0">
                <a:solidFill>
                  <a:srgbClr val="008000"/>
                </a:solidFill>
                <a:latin typeface="Calibri" pitchFamily="34" charset="0"/>
              </a:rPr>
              <a:t>, 2015</a:t>
            </a:r>
            <a:endParaRPr lang="en-US" altLang="en-US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562" y="3505200"/>
            <a:ext cx="17986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1"/>
          <p:cNvSpPr txBox="1">
            <a:spLocks noChangeArrowheads="1"/>
          </p:cNvSpPr>
          <p:nvPr/>
        </p:nvSpPr>
        <p:spPr bwMode="auto">
          <a:xfrm rot="-656530">
            <a:off x="806450" y="3265488"/>
            <a:ext cx="923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X(3872)</a:t>
            </a: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 rot="3600000">
            <a:off x="4529138" y="3810000"/>
            <a:ext cx="90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Z(4475)</a:t>
            </a:r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 rot="1872107">
            <a:off x="2544763" y="2849563"/>
            <a:ext cx="91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Y(4260)</a:t>
            </a:r>
          </a:p>
        </p:txBody>
      </p:sp>
      <p:sp>
        <p:nvSpPr>
          <p:cNvPr id="16" name="TextBox 15"/>
          <p:cNvSpPr txBox="1"/>
          <p:nvPr/>
        </p:nvSpPr>
        <p:spPr>
          <a:xfrm rot="381648">
            <a:off x="3641725" y="4505325"/>
            <a:ext cx="8366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LHCb</a:t>
            </a:r>
          </a:p>
          <a:p>
            <a:r>
              <a:rPr lang="en-US" sz="1600" b="1">
                <a:solidFill>
                  <a:srgbClr val="403152"/>
                </a:solidFill>
                <a:latin typeface="Calibri" pitchFamily="34" charset="0"/>
              </a:rPr>
              <a:t>CMS</a:t>
            </a:r>
          </a:p>
        </p:txBody>
      </p:sp>
      <p:sp>
        <p:nvSpPr>
          <p:cNvPr id="13321" name="TextBox 16"/>
          <p:cNvSpPr txBox="1">
            <a:spLocks noChangeArrowheads="1"/>
          </p:cNvSpPr>
          <p:nvPr/>
        </p:nvSpPr>
        <p:spPr bwMode="auto">
          <a:xfrm rot="-3755943">
            <a:off x="4198938" y="2536825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BES III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686580"/>
            <a:ext cx="876033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QCD</a:t>
            </a:r>
          </a:p>
        </p:txBody>
      </p:sp>
      <p:sp>
        <p:nvSpPr>
          <p:cNvPr id="13323" name="TextBox 20"/>
          <p:cNvSpPr txBox="1">
            <a:spLocks noChangeArrowheads="1"/>
          </p:cNvSpPr>
          <p:nvPr/>
        </p:nvSpPr>
        <p:spPr bwMode="auto">
          <a:xfrm rot="4558949">
            <a:off x="3693319" y="2483644"/>
            <a:ext cx="73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3300"/>
                </a:solidFill>
                <a:latin typeface="Calibri" pitchFamily="34" charset="0"/>
              </a:rPr>
              <a:t>BELLE</a:t>
            </a:r>
          </a:p>
        </p:txBody>
      </p:sp>
      <p:sp>
        <p:nvSpPr>
          <p:cNvPr id="4" name="TextBox 3"/>
          <p:cNvSpPr txBox="1"/>
          <p:nvPr/>
        </p:nvSpPr>
        <p:spPr>
          <a:xfrm rot="21177530">
            <a:off x="117475" y="4538663"/>
            <a:ext cx="965200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sz="1400" b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sz="1400" b="1" dirty="0">
                <a:solidFill>
                  <a:srgbClr val="C00000"/>
                </a:solidFill>
                <a:latin typeface="+mn-lt"/>
              </a:rPr>
              <a:t>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CLEO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CDF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solidFill>
                  <a:srgbClr val="FFC000"/>
                </a:solidFill>
                <a:latin typeface="+mn-lt"/>
              </a:rPr>
              <a:t>DØ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utoRev="1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…And now in 2015: </a:t>
            </a:r>
            <a:r>
              <a:rPr lang="en-US" sz="3200" b="1" i="1" dirty="0" smtClean="0"/>
              <a:t>P</a:t>
            </a:r>
            <a:r>
              <a:rPr lang="en-US" sz="3200" b="1" i="1" baseline="-25000" dirty="0" smtClean="0"/>
              <a:t>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err="1" smtClean="0">
                <a:solidFill>
                  <a:srgbClr val="002060"/>
                </a:solidFill>
              </a:rPr>
              <a:t>LHCb</a:t>
            </a:r>
            <a:r>
              <a:rPr lang="en-US" sz="2000" dirty="0" smtClean="0">
                <a:solidFill>
                  <a:srgbClr val="002060"/>
                </a:solidFill>
              </a:rPr>
              <a:t> Collaboration </a:t>
            </a:r>
            <a:r>
              <a:rPr lang="en-US" sz="2000" dirty="0">
                <a:solidFill>
                  <a:srgbClr val="663300"/>
                </a:solidFill>
              </a:rPr>
              <a:t>[</a:t>
            </a:r>
            <a:r>
              <a:rPr lang="en-US" sz="2000" dirty="0" smtClean="0">
                <a:solidFill>
                  <a:srgbClr val="663300"/>
                </a:solidFill>
              </a:rPr>
              <a:t>R. </a:t>
            </a:r>
            <a:r>
              <a:rPr lang="en-US" sz="2000" dirty="0" err="1" smtClean="0">
                <a:solidFill>
                  <a:srgbClr val="663300"/>
                </a:solidFill>
              </a:rPr>
              <a:t>Aaij</a:t>
            </a:r>
            <a:r>
              <a:rPr lang="en-US" sz="2000" dirty="0" smtClean="0">
                <a:solidFill>
                  <a:srgbClr val="663300"/>
                </a:solidFill>
              </a:rPr>
              <a:t> </a:t>
            </a:r>
            <a:r>
              <a:rPr lang="en-US" sz="2000" i="1" dirty="0" smtClean="0">
                <a:solidFill>
                  <a:srgbClr val="663300"/>
                </a:solidFill>
              </a:rPr>
              <a:t>et al</a:t>
            </a:r>
            <a:r>
              <a:rPr lang="en-US" sz="2000" dirty="0" smtClean="0">
                <a:solidFill>
                  <a:srgbClr val="663300"/>
                </a:solidFill>
              </a:rPr>
              <a:t>., PRL </a:t>
            </a:r>
            <a:r>
              <a:rPr lang="en-US" sz="2000" b="1" dirty="0" smtClean="0">
                <a:solidFill>
                  <a:srgbClr val="663300"/>
                </a:solidFill>
              </a:rPr>
              <a:t>115</a:t>
            </a:r>
            <a:r>
              <a:rPr lang="en-US" sz="2000" dirty="0">
                <a:solidFill>
                  <a:srgbClr val="663300"/>
                </a:solidFill>
              </a:rPr>
              <a:t> </a:t>
            </a:r>
            <a:r>
              <a:rPr lang="en-US" sz="2000" dirty="0" smtClean="0">
                <a:solidFill>
                  <a:srgbClr val="663300"/>
                </a:solidFill>
              </a:rPr>
              <a:t>(2015) 072001]</a:t>
            </a:r>
            <a:endParaRPr lang="en-US" sz="2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rgbClr val="006600"/>
                    </a:solidFill>
                  </a:rPr>
                  <a:t>The first two baryonic </a:t>
                </a:r>
                <a:r>
                  <a:rPr lang="en-US" sz="2000" dirty="0" err="1" smtClean="0">
                    <a:solidFill>
                      <a:srgbClr val="006600"/>
                    </a:solidFill>
                  </a:rPr>
                  <a:t>charmoniumlike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exotics, </a:t>
                </a:r>
                <a:r>
                  <a:rPr lang="en-US" sz="2000" i="1" dirty="0" smtClean="0"/>
                  <a:t>P</a:t>
                </a:r>
                <a:r>
                  <a:rPr lang="en-US" sz="2000" i="1" baseline="-25000" dirty="0" smtClean="0"/>
                  <a:t>c</a:t>
                </a:r>
                <a:r>
                  <a:rPr lang="en-US" sz="2000" i="1" baseline="30000" dirty="0" smtClean="0"/>
                  <a:t>+</a:t>
                </a:r>
                <a:r>
                  <a:rPr lang="en-US" sz="2000" dirty="0" smtClean="0"/>
                  <a:t>(4450)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,</a:t>
                </a:r>
                <a:r>
                  <a:rPr lang="en-US" sz="2000" dirty="0" smtClean="0"/>
                  <a:t> </a:t>
                </a:r>
                <a:r>
                  <a:rPr lang="en-US" sz="2000" i="1" dirty="0"/>
                  <a:t>P</a:t>
                </a:r>
                <a:r>
                  <a:rPr lang="en-US" sz="2000" i="1" baseline="-25000" dirty="0"/>
                  <a:t>c</a:t>
                </a:r>
                <a:r>
                  <a:rPr lang="en-US" sz="2000" i="1" baseline="30000" dirty="0"/>
                  <a:t>+</a:t>
                </a:r>
                <a:r>
                  <a:rPr lang="en-US" sz="2000" dirty="0"/>
                  <a:t>(4380)</a:t>
                </a:r>
                <a:endParaRPr lang="en-US" sz="2000" dirty="0" smtClean="0">
                  <a:solidFill>
                    <a:srgbClr val="006600"/>
                  </a:solidFill>
                </a:endParaRPr>
              </a:p>
              <a:p>
                <a:r>
                  <a:rPr lang="en-US" sz="2000" dirty="0">
                    <a:solidFill>
                      <a:srgbClr val="663300"/>
                    </a:solidFill>
                  </a:rPr>
                  <a:t>D</a:t>
                </a:r>
                <a:r>
                  <a:rPr lang="en-US" sz="2000" dirty="0" smtClean="0">
                    <a:solidFill>
                      <a:srgbClr val="663300"/>
                    </a:solidFill>
                  </a:rPr>
                  <a:t>ecay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⟶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663300"/>
                    </a:solidFill>
                  </a:rPr>
                  <a:t>Valence structure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𝑢𝑢𝑑</m:t>
                    </m:r>
                  </m:oMath>
                </a14:m>
                <a:r>
                  <a:rPr lang="en-US" sz="2000" dirty="0" smtClean="0">
                    <a:solidFill>
                      <a:srgbClr val="663300"/>
                    </a:solidFill>
                  </a:rPr>
                  <a:t>: Pentaquarks!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</a:rPr>
                      <m:t>4380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</a:rPr>
                      <m:t>    ±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   ±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29</m:t>
                    </m:r>
                  </m:oMath>
                </a14:m>
                <a:r>
                  <a:rPr lang="en-US" sz="2000" b="1" dirty="0" smtClean="0">
                    <a:solidFill>
                      <a:srgbClr val="CC00CC"/>
                    </a:solidFill>
                  </a:rPr>
                  <a:t>  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205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86</m:t>
                    </m:r>
                  </m:oMath>
                </a14:m>
                <a:r>
                  <a:rPr lang="en-US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MeV,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significance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r>
                      <a:rPr lang="en-US" sz="2000" i="1" smtClean="0">
                        <a:solidFill>
                          <a:srgbClr val="CC00CC"/>
                        </a:solidFill>
                        <a:latin typeface="Cambria Math"/>
                      </a:rPr>
                      <m:t>4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</a:rPr>
                      <m:t>449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a:rPr lang="en-US" sz="2000" i="1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2000" b="1" dirty="0">
                    <a:solidFill>
                      <a:srgbClr val="CC00CC"/>
                    </a:solidFill>
                  </a:rPr>
                  <a:t> </a:t>
                </a:r>
                <a:r>
                  <a:rPr lang="en-US" sz="2000" dirty="0">
                    <a:solidFill>
                      <a:srgbClr val="CC00CC"/>
                    </a:solidFill>
                  </a:rPr>
                  <a:t>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39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±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19</m:t>
                    </m:r>
                  </m:oMath>
                </a14:m>
                <a:r>
                  <a:rPr lang="en-US" sz="20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MeV,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significance</a:t>
                </a:r>
              </a:p>
              <a:p>
                <a:r>
                  <a:rPr lang="en-US" sz="2000" dirty="0" smtClean="0"/>
                  <a:t>Preferred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assignments: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00FF"/>
                    </a:solidFill>
                  </a:rPr>
                  <a:t>Welcome to</a:t>
                </a:r>
                <a:br>
                  <a:rPr lang="en-US" sz="2400" b="1" dirty="0" smtClean="0">
                    <a:solidFill>
                      <a:srgbClr val="0000FF"/>
                    </a:solidFill>
                  </a:rPr>
                </a:br>
                <a:r>
                  <a:rPr lang="en-US" sz="2400" b="1" dirty="0" smtClean="0">
                    <a:solidFill>
                      <a:srgbClr val="0000FF"/>
                    </a:solidFill>
                  </a:rPr>
                  <a:t>the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Age of the</a:t>
                </a:r>
                <a:br>
                  <a:rPr lang="en-US" sz="2400" b="1" dirty="0" smtClean="0">
                    <a:solidFill>
                      <a:srgbClr val="0000FF"/>
                    </a:solidFill>
                  </a:rPr>
                </a:br>
                <a:r>
                  <a:rPr lang="en-US" sz="2400" b="1" dirty="0" smtClean="0">
                    <a:solidFill>
                      <a:srgbClr val="FF0000"/>
                    </a:solidFill>
                  </a:rPr>
                  <a:t>Fourth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 Hadron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2"/>
                <a:stretch>
                  <a:fillRect l="-937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5810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7902" y="3691784"/>
                <a:ext cx="1981200" cy="956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&gt;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&gt;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2" y="3691784"/>
                <a:ext cx="1981200" cy="956416"/>
              </a:xfrm>
              <a:prstGeom prst="rect">
                <a:avLst/>
              </a:prstGeom>
              <a:blipFill rotWithShape="0">
                <a:blip r:embed="rId4"/>
                <a:stretch>
                  <a:fillRect t="-33121" b="-56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8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</a:t>
            </a:r>
            <a:r>
              <a:rPr lang="en-US" sz="3200" dirty="0"/>
              <a:t>l</a:t>
            </a:r>
            <a:r>
              <a:rPr lang="en-US" sz="3200" dirty="0" smtClean="0"/>
              <a:t>imited </a:t>
            </a:r>
            <a:r>
              <a:rPr lang="en-US" sz="3200" dirty="0"/>
              <a:t>n</a:t>
            </a:r>
            <a:r>
              <a:rPr lang="en-US" sz="3200" dirty="0" smtClean="0"/>
              <a:t>omenclature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19200"/>
                <a:ext cx="8229600" cy="5029200"/>
              </a:xfrm>
            </p:spPr>
            <p:txBody>
              <a:bodyPr/>
              <a:lstStyle/>
              <a:p>
                <a:r>
                  <a:rPr lang="en-US" sz="3600" dirty="0" smtClean="0">
                    <a:latin typeface="Script MT Bold" panose="03040602040607080904" pitchFamily="66" charset="0"/>
                  </a:rPr>
                  <a:t>X: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A state with </a:t>
                </a:r>
                <a:r>
                  <a:rPr lang="en-US" sz="2400" i="1" dirty="0" err="1" smtClean="0"/>
                  <a:t>c</a:t>
                </a:r>
                <a:r>
                  <a:rPr lang="en-US" sz="2400" dirty="0" err="1" smtClean="0"/>
                  <a:t>+</a:t>
                </a:r>
                <a:r>
                  <a:rPr lang="en-US" sz="2400" i="1" dirty="0" err="1" smtClean="0"/>
                  <a:t>c</a:t>
                </a:r>
                <a:r>
                  <a:rPr lang="en-US" sz="2400" i="1" dirty="0" smtClean="0"/>
                  <a:t>̄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decays that is produced from </a:t>
                </a:r>
                <a:r>
                  <a:rPr lang="en-US" sz="2400" i="1" dirty="0" smtClean="0"/>
                  <a:t>B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decay</a:t>
                </a:r>
              </a:p>
              <a:p>
                <a:r>
                  <a:rPr lang="en-US" sz="3600" dirty="0" smtClean="0">
                    <a:latin typeface="Script MT Bold" panose="03040602040607080904" pitchFamily="66" charset="0"/>
                  </a:rPr>
                  <a:t>Y:</a:t>
                </a:r>
                <a:r>
                  <a:rPr lang="en-US" sz="2400" dirty="0" smtClean="0">
                    <a:latin typeface="Script MT Bold" panose="03040602040607080904" pitchFamily="66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state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with </a:t>
                </a:r>
                <a:r>
                  <a:rPr lang="en-US" sz="2400" i="1" dirty="0" err="1" smtClean="0"/>
                  <a:t>c</a:t>
                </a:r>
                <a:r>
                  <a:rPr lang="en-US" sz="2400" dirty="0" err="1" smtClean="0"/>
                  <a:t>+</a:t>
                </a:r>
                <a:r>
                  <a:rPr lang="en-US" sz="2400" i="1" dirty="0" err="1" smtClean="0"/>
                  <a:t>c</a:t>
                </a:r>
                <a:r>
                  <a:rPr lang="en-US" sz="2400" i="1" dirty="0" smtClean="0"/>
                  <a:t>̄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decays that is produced in association with initial-state radiation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annihilation</a:t>
                </a:r>
              </a:p>
              <a:p>
                <a:r>
                  <a:rPr lang="en-US" sz="3600" dirty="0" smtClean="0">
                    <a:latin typeface="Script MT Bold" panose="03040602040607080904" pitchFamily="66" charset="0"/>
                  </a:rPr>
                  <a:t>Z: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A state with </a:t>
                </a:r>
                <a:r>
                  <a:rPr lang="en-US" sz="2400" i="1" dirty="0" err="1">
                    <a:solidFill>
                      <a:prstClr val="black"/>
                    </a:solidFill>
                  </a:rPr>
                  <a:t>c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+</a:t>
                </a:r>
                <a:r>
                  <a:rPr lang="en-US" sz="2400" i="1" dirty="0" err="1">
                    <a:solidFill>
                      <a:prstClr val="black"/>
                    </a:solidFill>
                  </a:rPr>
                  <a:t>c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̄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srgbClr val="006600"/>
                    </a:solidFill>
                  </a:rPr>
                  <a:t>decays that is 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charged</a:t>
                </a:r>
              </a:p>
              <a:p>
                <a:r>
                  <a:rPr lang="en-US" sz="3600" dirty="0" smtClean="0">
                    <a:latin typeface="Script MT Bold" panose="03040602040607080904" pitchFamily="66" charset="0"/>
                  </a:rPr>
                  <a:t>P</a:t>
                </a:r>
                <a:r>
                  <a:rPr lang="en-US" sz="3600" baseline="-25000" dirty="0" smtClean="0">
                    <a:latin typeface="Script MT Bold" panose="03040602040607080904" pitchFamily="66" charset="0"/>
                  </a:rPr>
                  <a:t>c</a:t>
                </a:r>
                <a:r>
                  <a:rPr lang="en-US" sz="3600" dirty="0" smtClean="0">
                    <a:latin typeface="Script MT Bold" panose="03040602040607080904" pitchFamily="66" charset="0"/>
                  </a:rPr>
                  <a:t>: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A state with </a:t>
                </a:r>
                <a:r>
                  <a:rPr lang="en-US" sz="2400" i="1" dirty="0" err="1">
                    <a:solidFill>
                      <a:prstClr val="black"/>
                    </a:solidFill>
                  </a:rPr>
                  <a:t>c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+</a:t>
                </a:r>
                <a:r>
                  <a:rPr lang="en-US" sz="2400" i="1" dirty="0" err="1">
                    <a:solidFill>
                      <a:prstClr val="black"/>
                    </a:solidFill>
                  </a:rPr>
                  <a:t>c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̄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srgbClr val="663300"/>
                    </a:solidFill>
                  </a:rPr>
                  <a:t>decays 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and baryon number</a:t>
                </a:r>
                <a:endParaRPr lang="en-US" sz="4000" dirty="0" smtClean="0">
                  <a:solidFill>
                    <a:srgbClr val="663300"/>
                  </a:solidFill>
                  <a:latin typeface="Script MT Bold" panose="030406020406070809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2000" i="1" dirty="0" smtClean="0">
                    <a:solidFill>
                      <a:prstClr val="black"/>
                    </a:solidFill>
                  </a:rPr>
                  <a:t>Obvious problems lie ahead with this naming scheme: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</a:rPr>
                  <a:t>X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states have also been produced in, say, </a:t>
                </a:r>
                <a:r>
                  <a:rPr lang="en-US" sz="2000" i="1" dirty="0" smtClean="0">
                    <a:solidFill>
                      <a:prstClr val="black"/>
                    </a:solidFill>
                  </a:rPr>
                  <a:t>pp̄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</a:rPr>
                  <a:t>Y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states have also been produced in </a:t>
                </a:r>
                <a:r>
                  <a:rPr lang="en-US" sz="2000" i="1" dirty="0" smtClean="0">
                    <a:solidFill>
                      <a:prstClr val="black"/>
                    </a:solidFill>
                  </a:rPr>
                  <a:t>B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decays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</a:rPr>
                  <a:t>Z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state neutral isospin partners are being discovered</a:t>
                </a:r>
              </a:p>
              <a:p>
                <a:r>
                  <a:rPr lang="en-US" sz="2000" i="1" dirty="0" smtClean="0">
                    <a:solidFill>
                      <a:prstClr val="black"/>
                    </a:solidFill>
                  </a:rPr>
                  <a:t>X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i="1" dirty="0" smtClean="0">
                    <a:solidFill>
                      <a:prstClr val="black"/>
                    </a:solidFill>
                  </a:rPr>
                  <a:t> Y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i="1" dirty="0" smtClean="0">
                    <a:solidFill>
                      <a:prstClr val="black"/>
                    </a:solidFill>
                  </a:rPr>
                  <a:t> Z 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states have observed transitions amongst themselves, strongly suggesting 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common structure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19200"/>
                <a:ext cx="8229600" cy="5029200"/>
              </a:xfrm>
              <a:blipFill rotWithShape="1">
                <a:blip r:embed="rId2"/>
                <a:stretch>
                  <a:fillRect l="-2074" t="-1818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Charmonium: November 2014</a:t>
            </a:r>
            <a:br>
              <a:rPr lang="en-US" sz="3200" dirty="0" smtClean="0"/>
            </a:br>
            <a:r>
              <a:rPr lang="en-US" sz="2400" dirty="0" smtClean="0">
                <a:solidFill>
                  <a:srgbClr val="006600"/>
                </a:solidFill>
              </a:rPr>
              <a:t>Esposito </a:t>
            </a:r>
            <a:r>
              <a:rPr lang="en-US" sz="2400" i="1" dirty="0" smtClean="0">
                <a:solidFill>
                  <a:srgbClr val="006600"/>
                </a:solidFill>
              </a:rPr>
              <a:t>et al.</a:t>
            </a:r>
            <a:r>
              <a:rPr lang="en-US" sz="2400" dirty="0" smtClean="0">
                <a:solidFill>
                  <a:srgbClr val="006600"/>
                </a:solidFill>
              </a:rPr>
              <a:t>, Int. J. Mod. Phys. A</a:t>
            </a:r>
            <a:r>
              <a:rPr lang="en-US" sz="2400" b="1" dirty="0" smtClean="0">
                <a:solidFill>
                  <a:srgbClr val="006600"/>
                </a:solidFill>
              </a:rPr>
              <a:t>30</a:t>
            </a:r>
            <a:r>
              <a:rPr lang="en-US" sz="2400" dirty="0" smtClean="0">
                <a:solidFill>
                  <a:srgbClr val="006600"/>
                </a:solidFill>
              </a:rPr>
              <a:t> (2014)1530002</a:t>
            </a:r>
            <a:endParaRPr lang="en-US" sz="3200" dirty="0">
              <a:solidFill>
                <a:srgbClr val="0066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316"/>
            <a:ext cx="4581991" cy="3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25" y="2094823"/>
            <a:ext cx="4572000" cy="298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1524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86741" y="1524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1629" y="5334000"/>
            <a:ext cx="4186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Black: Observed conventional </a:t>
            </a:r>
            <a:r>
              <a:rPr lang="en-US" sz="2000" i="1" dirty="0" smtClean="0">
                <a:latin typeface="+mn-lt"/>
              </a:rPr>
              <a:t>cc̄ </a:t>
            </a:r>
            <a:r>
              <a:rPr lang="en-US" dirty="0" smtClean="0"/>
              <a:t>states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Blue:   Predicted conventional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cc̄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states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Red:   Exotic 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cc̄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are </a:t>
            </a:r>
            <a:r>
              <a:rPr lang="en-US" sz="3200" dirty="0" err="1" smtClean="0"/>
              <a:t>tetraquarks</a:t>
            </a:r>
            <a:r>
              <a:rPr lang="en-US" sz="3200" dirty="0" smtClean="0"/>
              <a:t> assembled?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091" y="1600201"/>
            <a:ext cx="434038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906964"/>
            <a:ext cx="3306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Godfrey </a:t>
            </a:r>
            <a:r>
              <a:rPr lang="en-US" sz="1400" dirty="0" smtClean="0"/>
              <a:t>&amp; Olsen,</a:t>
            </a:r>
            <a:br>
              <a:rPr lang="en-US" sz="1400" dirty="0" smtClean="0"/>
            </a:br>
            <a:r>
              <a:rPr lang="en-US" sz="1400" dirty="0" smtClean="0"/>
              <a:t>Ann. Rev.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Part. Sci</a:t>
            </a:r>
            <a:r>
              <a:rPr lang="en-US" sz="1400" dirty="0"/>
              <a:t>. </a:t>
            </a:r>
            <a:r>
              <a:rPr lang="en-US" sz="1400" b="1" dirty="0"/>
              <a:t>58</a:t>
            </a:r>
            <a:r>
              <a:rPr lang="en-US" sz="1400" dirty="0"/>
              <a:t> (2008) 51 </a:t>
            </a:r>
          </a:p>
        </p:txBody>
      </p:sp>
      <p:sp>
        <p:nvSpPr>
          <p:cNvPr id="6" name="Oval 5"/>
          <p:cNvSpPr/>
          <p:nvPr/>
        </p:nvSpPr>
        <p:spPr>
          <a:xfrm>
            <a:off x="6400800" y="19050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c̄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15845" y="2141538"/>
            <a:ext cx="446955" cy="4492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6002338" y="1524000"/>
            <a:ext cx="1541462" cy="152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6612" y="1519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6154" y="24339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79394" y="313064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hadrocharmonium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228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3886200"/>
            <a:ext cx="29883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usp effect:</a:t>
            </a:r>
            <a:br>
              <a:rPr lang="en-US" sz="1400" b="1" dirty="0" smtClean="0"/>
            </a:br>
            <a:r>
              <a:rPr lang="en-US" sz="1400" dirty="0" smtClean="0"/>
              <a:t>Resonance created by rapid</a:t>
            </a:r>
            <a:br>
              <a:rPr lang="en-US" sz="1400" dirty="0" smtClean="0"/>
            </a:br>
            <a:r>
              <a:rPr lang="en-US" sz="1400" dirty="0" smtClean="0"/>
              <a:t>opening of meson-meson threshold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10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Trouble with the dynamical pictures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Hybrids</a:t>
                </a:r>
              </a:p>
              <a:p>
                <a:pPr lvl="1"/>
                <a:r>
                  <a:rPr lang="en-US" sz="2000" dirty="0" smtClean="0">
                    <a:solidFill>
                      <a:srgbClr val="663300"/>
                    </a:solidFill>
                  </a:rPr>
                  <a:t>Only usable for neutral states; then what are the</a:t>
                </a:r>
                <a:r>
                  <a:rPr lang="en-US" sz="2000" dirty="0" smtClean="0"/>
                  <a:t> </a:t>
                </a:r>
                <a:r>
                  <a:rPr lang="en-US" sz="2000" i="1" dirty="0" smtClean="0"/>
                  <a:t>Z</a:t>
                </a:r>
                <a:r>
                  <a:rPr lang="en-US" sz="2000" dirty="0" smtClean="0">
                    <a:solidFill>
                      <a:srgbClr val="663300"/>
                    </a:solidFill>
                  </a:rPr>
                  <a:t>’s?</a:t>
                </a:r>
                <a:endParaRPr lang="en-US" sz="2000" dirty="0">
                  <a:solidFill>
                    <a:srgbClr val="663300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rgbClr val="663300"/>
                    </a:solidFill>
                  </a:rPr>
                  <a:t>Only produces certain quantum numbers (like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663300"/>
                    </a:solidFill>
                  </a:rPr>
                  <a:t>) easily</a:t>
                </a:r>
                <a:endParaRPr lang="en-US" sz="2000" dirty="0">
                  <a:solidFill>
                    <a:srgbClr val="663300"/>
                  </a:solidFill>
                </a:endParaRPr>
              </a:p>
              <a:p>
                <a:r>
                  <a:rPr lang="en-US" sz="2400" dirty="0" err="1" smtClean="0"/>
                  <a:t>Diquark</a:t>
                </a:r>
                <a:r>
                  <a:rPr lang="en-US" sz="2400" dirty="0" smtClean="0"/>
                  <a:t> and </a:t>
                </a:r>
                <a:r>
                  <a:rPr lang="en-US" sz="2400" dirty="0" err="1" smtClean="0"/>
                  <a:t>hadrocharmonium</a:t>
                </a:r>
                <a:r>
                  <a:rPr lang="en-US" sz="2400" dirty="0" smtClean="0"/>
                  <a:t> pictures</a:t>
                </a:r>
              </a:p>
              <a:p>
                <a:pPr lvl="1"/>
                <a:r>
                  <a:rPr lang="en-US" sz="2000" dirty="0" smtClean="0">
                    <a:solidFill>
                      <a:srgbClr val="006600"/>
                    </a:solidFill>
                  </a:rPr>
                  <a:t>What stabilizes the states against instantly segregating into meson pairs?</a:t>
                </a:r>
              </a:p>
              <a:p>
                <a:pPr lvl="1"/>
                <a:r>
                  <a:rPr lang="en-US" sz="2000" dirty="0" err="1" smtClean="0">
                    <a:solidFill>
                      <a:srgbClr val="006600"/>
                    </a:solidFill>
                  </a:rPr>
                  <a:t>Diquark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models tend to </a:t>
                </a:r>
                <a:r>
                  <a:rPr lang="en-US" sz="2000" dirty="0" err="1" smtClean="0">
                    <a:solidFill>
                      <a:srgbClr val="006600"/>
                    </a:solidFill>
                  </a:rPr>
                  <a:t>overpredict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the number of bound states</a:t>
                </a:r>
              </a:p>
              <a:p>
                <a:pPr lvl="1"/>
                <a:r>
                  <a:rPr lang="en-US" sz="2000" dirty="0" smtClean="0">
                    <a:solidFill>
                      <a:srgbClr val="006600"/>
                    </a:solidFill>
                  </a:rPr>
                  <a:t>Why wouldn’t </a:t>
                </a:r>
                <a:r>
                  <a:rPr lang="en-US" sz="2000" dirty="0" err="1" smtClean="0">
                    <a:solidFill>
                      <a:srgbClr val="006600"/>
                    </a:solidFill>
                  </a:rPr>
                  <a:t>hadrocharmonium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rgbClr val="006600"/>
                    </a:solidFill>
                  </a:rPr>
                  <a:t>always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decay into </a:t>
                </a:r>
                <a:r>
                  <a:rPr lang="en-US" sz="2000" dirty="0" err="1" smtClean="0">
                    <a:solidFill>
                      <a:srgbClr val="006600"/>
                    </a:solidFill>
                  </a:rPr>
                  <a:t>charmonium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, instead of </a:t>
                </a:r>
                <a:r>
                  <a:rPr lang="en-US" sz="2000" i="1" dirty="0" smtClean="0"/>
                  <a:t>DD̄</a:t>
                </a:r>
                <a:r>
                  <a:rPr lang="en-US" sz="2000" dirty="0" smtClean="0"/>
                  <a:t>?</a:t>
                </a:r>
              </a:p>
              <a:p>
                <a:r>
                  <a:rPr lang="en-US" sz="2400" dirty="0" smtClean="0"/>
                  <a:t>Cusp effect</a:t>
                </a:r>
              </a:p>
              <a:p>
                <a:pPr lvl="1"/>
                <a:r>
                  <a:rPr lang="en-US" sz="2000" dirty="0" smtClean="0">
                    <a:solidFill>
                      <a:srgbClr val="FF3300"/>
                    </a:solidFill>
                  </a:rPr>
                  <a:t>Might be able to generate some resonances on its own, but &gt;20 of them?  And certainly not ones as narrow as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3872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MeV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)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0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hadron molecular picture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A number of </a:t>
                </a:r>
                <a:r>
                  <a:rPr lang="en-US" sz="2400" i="1" dirty="0" smtClean="0"/>
                  <a:t>XYZ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states are </a:t>
                </a:r>
                <a:r>
                  <a:rPr lang="en-US" sz="2400" i="1" dirty="0" smtClean="0">
                    <a:solidFill>
                      <a:srgbClr val="0000FF"/>
                    </a:solidFill>
                  </a:rPr>
                  <a:t>suspiciously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close to hadron thresholds</a:t>
                </a:r>
              </a:p>
              <a:p>
                <a:pPr lvl="1"/>
                <a:r>
                  <a:rPr lang="en-US" sz="2000" i="1" dirty="0" smtClean="0">
                    <a:solidFill>
                      <a:srgbClr val="0000FF"/>
                    </a:solidFill>
                  </a:rPr>
                  <a:t>e.g.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, 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3872</m:t>
                            </m:r>
                          </m:e>
                        </m:d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∗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11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So we theorists have </a:t>
                </a:r>
                <a:r>
                  <a:rPr lang="en-US" sz="2400" i="1" dirty="0" smtClean="0">
                    <a:solidFill>
                      <a:srgbClr val="006600"/>
                    </a:solidFill>
                  </a:rPr>
                  <a:t>hundreds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 of papers analyzing the </a:t>
                </a:r>
                <a:r>
                  <a:rPr lang="en-US" sz="2400" i="1" dirty="0"/>
                  <a:t>XYZ</a:t>
                </a:r>
                <a:r>
                  <a:rPr lang="en-US" sz="2400" dirty="0">
                    <a:solidFill>
                      <a:srgbClr val="006600"/>
                    </a:solidFill>
                  </a:rPr>
                  <a:t> states 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as dimeson molecules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But not all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of them are</a:t>
                </a:r>
                <a:r>
                  <a:rPr lang="en-US" sz="2400" dirty="0">
                    <a:solidFill>
                      <a:srgbClr val="C00000"/>
                    </a:solidFill>
                  </a:rPr>
                  <a:t>!</a:t>
                </a:r>
              </a:p>
              <a:p>
                <a:pPr lvl="1"/>
                <a:r>
                  <a:rPr lang="en-US" sz="2000" i="1" dirty="0">
                    <a:solidFill>
                      <a:srgbClr val="C00000"/>
                    </a:solidFill>
                  </a:rPr>
                  <a:t>e.g.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i="1" dirty="0"/>
                  <a:t>Z</a:t>
                </a:r>
                <a:r>
                  <a:rPr lang="en-US" sz="2000" dirty="0"/>
                  <a:t>(4475) </a:t>
                </a:r>
                <a:r>
                  <a:rPr lang="en-US" sz="2000" dirty="0">
                    <a:solidFill>
                      <a:srgbClr val="C00000"/>
                    </a:solidFill>
                  </a:rPr>
                  <a:t>is a prime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example</a:t>
                </a:r>
                <a:endParaRPr lang="en-US" sz="2400" dirty="0" smtClean="0">
                  <a:solidFill>
                    <a:srgbClr val="00660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Moreover, some </a:t>
                </a:r>
                <a:r>
                  <a:rPr lang="en-US" sz="2400" i="1" dirty="0" smtClean="0"/>
                  <a:t>XYZ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states lie slightly 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above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a hadronic threshold</a:t>
                </a:r>
              </a:p>
              <a:p>
                <a:pPr lvl="1"/>
                <a:r>
                  <a:rPr lang="en-US" sz="2000" i="1" dirty="0">
                    <a:solidFill>
                      <a:srgbClr val="7030A0"/>
                    </a:solidFill>
                  </a:rPr>
                  <a:t>e</a:t>
                </a:r>
                <a:r>
                  <a:rPr lang="en-US" sz="2000" i="1" dirty="0" smtClean="0">
                    <a:solidFill>
                      <a:srgbClr val="7030A0"/>
                    </a:solidFill>
                  </a:rPr>
                  <a:t>.g.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2000" dirty="0" smtClean="0"/>
                  <a:t>Y(4260)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lies about </a:t>
                </a:r>
                <a:r>
                  <a:rPr lang="en-US" sz="2000" dirty="0" smtClean="0"/>
                  <a:t>30 MeV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above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threshold</a:t>
                </a:r>
              </a:p>
              <a:p>
                <a:pPr lvl="1"/>
                <a:r>
                  <a:rPr lang="en-US" sz="2000" dirty="0" smtClean="0">
                    <a:solidFill>
                      <a:srgbClr val="7030A0"/>
                    </a:solidFill>
                  </a:rPr>
                  <a:t>How can one have a bound state with </a:t>
                </a:r>
                <a:r>
                  <a:rPr lang="en-US" sz="2000" i="1" dirty="0" smtClean="0">
                    <a:solidFill>
                      <a:srgbClr val="7030A0"/>
                    </a:solidFill>
                  </a:rPr>
                  <a:t>positive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binding energy?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2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</a:t>
            </a:r>
            <a:r>
              <a:rPr lang="en-US" sz="3200" dirty="0" smtClean="0"/>
              <a:t>rompt production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If hadronic molecules are really formed, they must be very weakly bound, with very low relative momentum between their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mesonic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components</a:t>
                </a:r>
              </a:p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They might appear in </a:t>
                </a:r>
                <a:r>
                  <a:rPr lang="en-US" sz="2000" i="1" dirty="0" smtClean="0"/>
                  <a:t>B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decays, but would almost always be blown apart in collider experiments</a:t>
                </a:r>
              </a:p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But CDF </a:t>
                </a:r>
                <a:r>
                  <a:rPr lang="en-US" sz="2000" dirty="0">
                    <a:solidFill>
                      <a:srgbClr val="002060"/>
                    </a:solidFill>
                  </a:rPr>
                  <a:t>&amp;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CMS 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(CERN)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saw many! [Prompt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(3872)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production, </a:t>
                </a:r>
                <a:r>
                  <a:rPr lang="el-GR" sz="2000" dirty="0" smtClean="0"/>
                  <a:t>σ≈</a:t>
                </a:r>
                <a:r>
                  <a:rPr lang="en-US" sz="2000" dirty="0" smtClean="0"/>
                  <a:t>30 </a:t>
                </a:r>
                <a:r>
                  <a:rPr lang="en-US" sz="2000" dirty="0" err="1" smtClean="0"/>
                  <a:t>nb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]</a:t>
                </a:r>
              </a:p>
              <a:p>
                <a:pPr lvl="1"/>
                <a:r>
                  <a:rPr lang="fr-FR" sz="1600" dirty="0" smtClean="0">
                    <a:solidFill>
                      <a:srgbClr val="996633"/>
                    </a:solidFill>
                  </a:rPr>
                  <a:t>CDF </a:t>
                </a:r>
                <a:r>
                  <a:rPr lang="fr-FR" sz="1600" dirty="0">
                    <a:solidFill>
                      <a:srgbClr val="996633"/>
                    </a:solidFill>
                  </a:rPr>
                  <a:t>Collaboration (A. </a:t>
                </a:r>
                <a:r>
                  <a:rPr lang="fr-FR" sz="1600" dirty="0" err="1">
                    <a:solidFill>
                      <a:srgbClr val="996633"/>
                    </a:solidFill>
                  </a:rPr>
                  <a:t>Abulencia</a:t>
                </a:r>
                <a:r>
                  <a:rPr lang="fr-FR" sz="1600" dirty="0">
                    <a:solidFill>
                      <a:srgbClr val="996633"/>
                    </a:solidFill>
                  </a:rPr>
                  <a:t> </a:t>
                </a:r>
                <a:r>
                  <a:rPr lang="fr-FR" sz="1600" i="1" dirty="0">
                    <a:solidFill>
                      <a:srgbClr val="996633"/>
                    </a:solidFill>
                  </a:rPr>
                  <a:t>et al</a:t>
                </a:r>
                <a:r>
                  <a:rPr lang="fr-FR" sz="1600" dirty="0">
                    <a:solidFill>
                      <a:srgbClr val="996633"/>
                    </a:solidFill>
                  </a:rPr>
                  <a:t>.), </a:t>
                </a:r>
                <a:r>
                  <a:rPr lang="fr-FR" sz="1600" dirty="0" smtClean="0">
                    <a:solidFill>
                      <a:srgbClr val="996633"/>
                    </a:solidFill>
                  </a:rPr>
                  <a:t>PRL </a:t>
                </a:r>
                <a:r>
                  <a:rPr lang="fr-FR" sz="1600" b="1" dirty="0">
                    <a:solidFill>
                      <a:srgbClr val="996633"/>
                    </a:solidFill>
                  </a:rPr>
                  <a:t>98</a:t>
                </a:r>
                <a:r>
                  <a:rPr lang="fr-FR" sz="1600" dirty="0">
                    <a:solidFill>
                      <a:srgbClr val="996633"/>
                    </a:solidFill>
                  </a:rPr>
                  <a:t>, 132002 (2007</a:t>
                </a:r>
                <a:r>
                  <a:rPr lang="fr-FR" sz="1600" dirty="0" smtClean="0">
                    <a:solidFill>
                      <a:srgbClr val="996633"/>
                    </a:solidFill>
                  </a:rPr>
                  <a:t>)</a:t>
                </a:r>
                <a:endParaRPr lang="en-US" sz="1600" dirty="0">
                  <a:solidFill>
                    <a:srgbClr val="996633"/>
                  </a:solidFill>
                </a:endParaRPr>
              </a:p>
              <a:p>
                <a:pPr lvl="1"/>
                <a:r>
                  <a:rPr lang="en-US" sz="1600" dirty="0" smtClean="0">
                    <a:solidFill>
                      <a:srgbClr val="996633"/>
                    </a:solidFill>
                  </a:rPr>
                  <a:t>CMS </a:t>
                </a:r>
                <a:r>
                  <a:rPr lang="fr-FR" sz="1600" dirty="0" smtClean="0">
                    <a:solidFill>
                      <a:srgbClr val="996633"/>
                    </a:solidFill>
                  </a:rPr>
                  <a:t>Collaboration </a:t>
                </a:r>
                <a:r>
                  <a:rPr lang="fr-FR" sz="1600" dirty="0">
                    <a:solidFill>
                      <a:srgbClr val="996633"/>
                    </a:solidFill>
                  </a:rPr>
                  <a:t>(S. </a:t>
                </a:r>
                <a:r>
                  <a:rPr lang="fr-FR" sz="1600" dirty="0" err="1">
                    <a:solidFill>
                      <a:srgbClr val="996633"/>
                    </a:solidFill>
                  </a:rPr>
                  <a:t>Chatrchyan</a:t>
                </a:r>
                <a:r>
                  <a:rPr lang="fr-FR" sz="1600" dirty="0">
                    <a:solidFill>
                      <a:srgbClr val="996633"/>
                    </a:solidFill>
                  </a:rPr>
                  <a:t> </a:t>
                </a:r>
                <a:r>
                  <a:rPr lang="fr-FR" sz="1600" i="1" dirty="0">
                    <a:solidFill>
                      <a:srgbClr val="996633"/>
                    </a:solidFill>
                  </a:rPr>
                  <a:t>et al</a:t>
                </a:r>
                <a:r>
                  <a:rPr lang="fr-FR" sz="1600" dirty="0">
                    <a:solidFill>
                      <a:srgbClr val="996633"/>
                    </a:solidFill>
                  </a:rPr>
                  <a:t>.), JHEP </a:t>
                </a:r>
                <a:r>
                  <a:rPr lang="fr-FR" sz="1600" b="1" dirty="0">
                    <a:solidFill>
                      <a:srgbClr val="996633"/>
                    </a:solidFill>
                  </a:rPr>
                  <a:t>1304</a:t>
                </a:r>
                <a:r>
                  <a:rPr lang="fr-FR" sz="1600" dirty="0">
                    <a:solidFill>
                      <a:srgbClr val="996633"/>
                    </a:solidFill>
                  </a:rPr>
                  <a:t>, 154 (2013</a:t>
                </a:r>
                <a:r>
                  <a:rPr lang="fr-FR" sz="1600" dirty="0" smtClean="0">
                    <a:solidFill>
                      <a:srgbClr val="996633"/>
                    </a:solidFill>
                  </a:rPr>
                  <a:t>)</a:t>
                </a:r>
              </a:p>
              <a:p>
                <a:r>
                  <a:rPr lang="fr-FR" sz="2000" dirty="0" err="1" smtClean="0">
                    <a:solidFill>
                      <a:srgbClr val="006600"/>
                    </a:solidFill>
                  </a:rPr>
                  <a:t>Perhaps</a:t>
                </a:r>
                <a:r>
                  <a:rPr lang="fr-FR" sz="2000" dirty="0" smtClean="0">
                    <a:solidFill>
                      <a:srgbClr val="006600"/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rgbClr val="006600"/>
                    </a:solidFill>
                  </a:rPr>
                  <a:t>strong</a:t>
                </a:r>
                <a:r>
                  <a:rPr lang="fr-FR" sz="2000" dirty="0" smtClean="0">
                    <a:solidFill>
                      <a:srgbClr val="006600"/>
                    </a:solidFill>
                  </a:rPr>
                  <a:t> final-state interactions,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6600"/>
                    </a:solidFill>
                  </a:rPr>
                  <a:t>exchanges between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and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6600"/>
                    </a:solidFill>
                  </a:rPr>
                  <a:t>?</a:t>
                </a:r>
              </a:p>
              <a:p>
                <a:pPr lvl="1"/>
                <a:r>
                  <a:rPr lang="en-US" sz="1600" dirty="0">
                    <a:solidFill>
                      <a:srgbClr val="996633"/>
                    </a:solidFill>
                  </a:rPr>
                  <a:t>P. </a:t>
                </a:r>
                <a:r>
                  <a:rPr lang="en-US" sz="1600" dirty="0" err="1">
                    <a:solidFill>
                      <a:srgbClr val="996633"/>
                    </a:solidFill>
                  </a:rPr>
                  <a:t>Artoisenet</a:t>
                </a:r>
                <a:r>
                  <a:rPr lang="en-US" sz="1600" dirty="0">
                    <a:solidFill>
                      <a:srgbClr val="996633"/>
                    </a:solidFill>
                  </a:rPr>
                  <a:t> and E. </a:t>
                </a:r>
                <a:r>
                  <a:rPr lang="en-US" sz="1600" dirty="0" err="1">
                    <a:solidFill>
                      <a:srgbClr val="996633"/>
                    </a:solidFill>
                  </a:rPr>
                  <a:t>Braaten</a:t>
                </a:r>
                <a:r>
                  <a:rPr lang="en-US" sz="1600" dirty="0">
                    <a:solidFill>
                      <a:srgbClr val="996633"/>
                    </a:solidFill>
                  </a:rPr>
                  <a:t>, Phys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. Rev</a:t>
                </a:r>
                <a:r>
                  <a:rPr lang="en-US" sz="1600" dirty="0">
                    <a:solidFill>
                      <a:srgbClr val="996633"/>
                    </a:solidFill>
                  </a:rPr>
                  <a:t>. 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D </a:t>
                </a:r>
                <a:r>
                  <a:rPr lang="en-US" sz="1600" b="1" dirty="0" smtClean="0">
                    <a:solidFill>
                      <a:srgbClr val="996633"/>
                    </a:solidFill>
                  </a:rPr>
                  <a:t>81</a:t>
                </a:r>
                <a:r>
                  <a:rPr lang="en-US" sz="1600" dirty="0">
                    <a:solidFill>
                      <a:srgbClr val="996633"/>
                    </a:solidFill>
                  </a:rPr>
                  <a:t>, 114018 (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2010); D </a:t>
                </a:r>
                <a:r>
                  <a:rPr lang="en-US" sz="1600" b="1" dirty="0" smtClean="0">
                    <a:solidFill>
                      <a:srgbClr val="996633"/>
                    </a:solidFill>
                  </a:rPr>
                  <a:t>83</a:t>
                </a:r>
                <a:r>
                  <a:rPr lang="en-US" sz="1600" dirty="0">
                    <a:solidFill>
                      <a:srgbClr val="996633"/>
                    </a:solidFill>
                  </a:rPr>
                  <a:t>, 014019 (2011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)</a:t>
                </a:r>
              </a:p>
              <a:p>
                <a:r>
                  <a:rPr lang="en-US" sz="2000" dirty="0">
                    <a:solidFill>
                      <a:srgbClr val="FF3300"/>
                    </a:solidFill>
                  </a:rPr>
                  <a:t>S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uch effects can be significant, but do not appear to be sufficient to explain the size of the prompt production</a:t>
                </a:r>
              </a:p>
              <a:p>
                <a:pPr lvl="1"/>
                <a:r>
                  <a:rPr lang="en-US" sz="1600" dirty="0">
                    <a:solidFill>
                      <a:srgbClr val="996633"/>
                    </a:solidFill>
                  </a:rPr>
                  <a:t>C. </a:t>
                </a:r>
                <a:r>
                  <a:rPr lang="en-US" sz="1600" dirty="0" err="1" smtClean="0">
                    <a:solidFill>
                      <a:srgbClr val="996633"/>
                    </a:solidFill>
                  </a:rPr>
                  <a:t>Bignamini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rgbClr val="996633"/>
                    </a:solidFill>
                  </a:rPr>
                  <a:t>et </a:t>
                </a:r>
                <a:r>
                  <a:rPr lang="en-US" sz="1600" i="1" dirty="0">
                    <a:solidFill>
                      <a:srgbClr val="996633"/>
                    </a:solidFill>
                  </a:rPr>
                  <a:t>al</a:t>
                </a:r>
                <a:r>
                  <a:rPr lang="en-US" sz="1600" dirty="0">
                    <a:solidFill>
                      <a:srgbClr val="996633"/>
                    </a:solidFill>
                  </a:rPr>
                  <a:t>., </a:t>
                </a:r>
                <a:r>
                  <a:rPr lang="en-US" sz="1600" dirty="0" err="1" smtClean="0">
                    <a:solidFill>
                      <a:srgbClr val="996633"/>
                    </a:solidFill>
                  </a:rPr>
                  <a:t>Phys.Lett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. B </a:t>
                </a:r>
                <a:r>
                  <a:rPr lang="en-US" sz="1600" b="1" dirty="0" smtClean="0">
                    <a:solidFill>
                      <a:srgbClr val="996633"/>
                    </a:solidFill>
                  </a:rPr>
                  <a:t>228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 </a:t>
                </a:r>
                <a:r>
                  <a:rPr lang="en-US" sz="1600" dirty="0">
                    <a:solidFill>
                      <a:srgbClr val="996633"/>
                    </a:solidFill>
                  </a:rPr>
                  <a:t>(2010</a:t>
                </a:r>
                <a:r>
                  <a:rPr lang="en-US" sz="1600" dirty="0" smtClean="0">
                    <a:solidFill>
                      <a:srgbClr val="996633"/>
                    </a:solidFill>
                  </a:rPr>
                  <a:t>); </a:t>
                </a:r>
                <a:r>
                  <a:rPr lang="it-IT" sz="1600" dirty="0">
                    <a:solidFill>
                      <a:srgbClr val="996633"/>
                    </a:solidFill>
                  </a:rPr>
                  <a:t>A. </a:t>
                </a:r>
                <a:r>
                  <a:rPr lang="it-IT" sz="1600" dirty="0" smtClean="0">
                    <a:solidFill>
                      <a:srgbClr val="996633"/>
                    </a:solidFill>
                  </a:rPr>
                  <a:t>Esposito </a:t>
                </a:r>
                <a:r>
                  <a:rPr lang="it-IT" sz="1600" i="1" dirty="0" smtClean="0">
                    <a:solidFill>
                      <a:srgbClr val="996633"/>
                    </a:solidFill>
                  </a:rPr>
                  <a:t>et al.</a:t>
                </a:r>
                <a:r>
                  <a:rPr lang="it-IT" sz="1600" dirty="0" smtClean="0">
                    <a:solidFill>
                      <a:srgbClr val="996633"/>
                    </a:solidFill>
                  </a:rPr>
                  <a:t>,</a:t>
                </a:r>
                <a:r>
                  <a:rPr lang="it-IT" sz="1600" i="1" dirty="0" smtClean="0">
                    <a:solidFill>
                      <a:srgbClr val="996633"/>
                    </a:solidFill>
                  </a:rPr>
                  <a:t> </a:t>
                </a:r>
                <a:r>
                  <a:rPr lang="it-IT" sz="1600" dirty="0" smtClean="0">
                    <a:solidFill>
                      <a:srgbClr val="996633"/>
                    </a:solidFill>
                  </a:rPr>
                  <a:t>J. Mod. Phys</a:t>
                </a:r>
                <a:r>
                  <a:rPr lang="it-IT" sz="1600" dirty="0">
                    <a:solidFill>
                      <a:srgbClr val="996633"/>
                    </a:solidFill>
                  </a:rPr>
                  <a:t>. </a:t>
                </a:r>
                <a:r>
                  <a:rPr lang="it-IT" sz="1600" b="1" dirty="0">
                    <a:solidFill>
                      <a:srgbClr val="996633"/>
                    </a:solidFill>
                  </a:rPr>
                  <a:t>4</a:t>
                </a:r>
                <a:r>
                  <a:rPr lang="it-IT" sz="1600" dirty="0">
                    <a:solidFill>
                      <a:srgbClr val="996633"/>
                    </a:solidFill>
                  </a:rPr>
                  <a:t>, 1569 (2013); A. </a:t>
                </a:r>
                <a:r>
                  <a:rPr lang="it-IT" sz="1600" dirty="0" smtClean="0">
                    <a:solidFill>
                      <a:srgbClr val="996633"/>
                    </a:solidFill>
                  </a:rPr>
                  <a:t>Guerrieri </a:t>
                </a:r>
                <a:r>
                  <a:rPr lang="it-IT" sz="1600" i="1" dirty="0" smtClean="0">
                    <a:solidFill>
                      <a:srgbClr val="996633"/>
                    </a:solidFill>
                  </a:rPr>
                  <a:t>et al</a:t>
                </a:r>
                <a:r>
                  <a:rPr lang="it-IT" sz="1600" dirty="0" smtClean="0">
                    <a:solidFill>
                      <a:srgbClr val="996633"/>
                    </a:solidFill>
                  </a:rPr>
                  <a:t>., Phys. Rev</a:t>
                </a:r>
                <a:r>
                  <a:rPr lang="it-IT" sz="1600" dirty="0">
                    <a:solidFill>
                      <a:srgbClr val="996633"/>
                    </a:solidFill>
                  </a:rPr>
                  <a:t>. </a:t>
                </a:r>
                <a:r>
                  <a:rPr lang="it-IT" sz="1600" dirty="0" smtClean="0">
                    <a:solidFill>
                      <a:srgbClr val="996633"/>
                    </a:solidFill>
                  </a:rPr>
                  <a:t>D </a:t>
                </a:r>
                <a:r>
                  <a:rPr lang="it-IT" sz="1600" b="1" dirty="0" smtClean="0">
                    <a:solidFill>
                      <a:srgbClr val="996633"/>
                    </a:solidFill>
                  </a:rPr>
                  <a:t>90</a:t>
                </a:r>
                <a:r>
                  <a:rPr lang="it-IT" sz="1600" dirty="0">
                    <a:solidFill>
                      <a:srgbClr val="996633"/>
                    </a:solidFill>
                  </a:rPr>
                  <a:t>, 034003 (2014)</a:t>
                </a:r>
                <a:endParaRPr lang="en-US" sz="1600" dirty="0" smtClean="0">
                  <a:solidFill>
                    <a:srgbClr val="996633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Hadronic molecules may exist, but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(3872) does not seem to fit the profile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09" r="-1111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0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Amazing (well-known) fact about color: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The short-distance color attraction of combining two color-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dirty="0" smtClean="0">
                    <a:solidFill>
                      <a:srgbClr val="006600"/>
                    </a:solidFill>
                  </a:rPr>
                  <a:t> quarks into a color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diquark is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fully half as strong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 as that of combining 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dirty="0" smtClean="0">
                    <a:solidFill>
                      <a:srgbClr val="006600"/>
                    </a:solidFill>
                  </a:rPr>
                  <a:t> and 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6600"/>
                    </a:solidFill>
                  </a:rPr>
                  <a:t> into a color </a:t>
                </a:r>
                <a:r>
                  <a:rPr lang="en-US" sz="2400" dirty="0" smtClean="0"/>
                  <a:t>singlet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i.e.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, diquark attraction is nearly as strong as the confining attraction)</a:t>
                </a:r>
                <a:br>
                  <a:rPr lang="en-US" sz="2400" dirty="0" smtClean="0">
                    <a:solidFill>
                      <a:srgbClr val="C00000"/>
                    </a:solidFill>
                  </a:rPr>
                </a:br>
                <a:endParaRPr lang="en-US" sz="12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Just as one computes a spin-spin coupling,</a:t>
                </a:r>
                <a:br>
                  <a:rPr lang="en-US" sz="2400" dirty="0" smtClean="0">
                    <a:solidFill>
                      <a:srgbClr val="7030A0"/>
                    </a:solidFill>
                  </a:rPr>
                </a:br>
                <a:r>
                  <a:rPr lang="en-US" sz="2400" dirty="0" smtClean="0"/>
                  <a:t> 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1200" b="1" dirty="0" smtClean="0"/>
                  <a:t/>
                </a:r>
                <a:br>
                  <a:rPr lang="en-US" sz="1200" b="1" dirty="0" smtClean="0"/>
                </a:br>
                <a:r>
                  <a:rPr lang="en-US" sz="2400" dirty="0" smtClean="0">
                    <a:solidFill>
                      <a:srgbClr val="7030A0"/>
                    </a:solidFill>
                  </a:rPr>
                  <a:t>from two particles in representations </a:t>
                </a:r>
                <a:r>
                  <a:rPr lang="en-US" sz="2400" dirty="0" smtClean="0"/>
                  <a:t>1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and </a:t>
                </a:r>
                <a:r>
                  <a:rPr lang="en-US" sz="2400" dirty="0" smtClean="0"/>
                  <a:t>2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combined into representation </a:t>
                </a:r>
                <a:r>
                  <a:rPr lang="en-US" sz="2400" dirty="0" smtClean="0"/>
                  <a:t>1+2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r>
                  <a:rPr lang="en-US" sz="2400" dirty="0" smtClean="0">
                    <a:solidFill>
                      <a:srgbClr val="FF33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/>
                  <a:t>=</a:t>
                </a:r>
                <a:r>
                  <a:rPr lang="en-US" sz="2400" dirty="0" smtClean="0">
                    <a:solidFill>
                      <a:srgbClr val="FF3300"/>
                    </a:solidFill>
                  </a:rPr>
                  <a:t> spin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3300"/>
                    </a:solidFill>
                  </a:rPr>
                  <a:t>, and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400" dirty="0" smtClean="0">
                    <a:solidFill>
                      <a:srgbClr val="FF3300"/>
                    </a:solidFill>
                  </a:rPr>
                  <a:t>spin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/>
                  <a:t>0</a:t>
                </a:r>
                <a:r>
                  <a:rPr lang="en-US" sz="2400" dirty="0" smtClean="0">
                    <a:solidFill>
                      <a:srgbClr val="FF3300"/>
                    </a:solidFill>
                  </a:rPr>
                  <a:t>, get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3300"/>
                    </a:solidFill>
                  </a:rPr>
                  <a:t>; if spin </a:t>
                </a:r>
                <a:r>
                  <a:rPr lang="en-US" sz="2400" dirty="0" smtClean="0"/>
                  <a:t>1</a:t>
                </a:r>
                <a:r>
                  <a:rPr lang="en-US" sz="2400" dirty="0" smtClean="0">
                    <a:solidFill>
                      <a:srgbClr val="FF3300"/>
                    </a:solidFill>
                  </a:rPr>
                  <a:t>, get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7030A0"/>
                    </a:solidFill>
                  </a:rPr>
                </a:br>
                <a:endParaRPr lang="en-US" sz="1200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>
                    <a:solidFill>
                      <a:srgbClr val="663300"/>
                    </a:solidFill>
                  </a:rPr>
                  <a:t>The exact analogue formula for color charges</a:t>
                </a:r>
                <a:r>
                  <a:rPr lang="en-US" sz="2400" dirty="0">
                    <a:solidFill>
                      <a:srgbClr val="6633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gives the result stated above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  <a:blipFill rotWithShape="0">
                <a:blip r:embed="rId2"/>
                <a:stretch>
                  <a:fillRect l="-815" t="-1589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new </a:t>
            </a:r>
            <a:r>
              <a:rPr lang="en-US" sz="4000" dirty="0" err="1" smtClean="0"/>
              <a:t>tetraquark</a:t>
            </a:r>
            <a:r>
              <a:rPr lang="en-US" sz="4000" dirty="0" smtClean="0"/>
              <a:t> picture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>
                <a:solidFill>
                  <a:srgbClr val="FF0000"/>
                </a:solidFill>
              </a:rPr>
              <a:t>Stanley J. Brodsky, </a:t>
            </a:r>
            <a:r>
              <a:rPr lang="en-US" sz="2000" dirty="0" err="1">
                <a:solidFill>
                  <a:srgbClr val="FF0000"/>
                </a:solidFill>
              </a:rPr>
              <a:t>Dae</a:t>
            </a:r>
            <a:r>
              <a:rPr lang="en-US" sz="2000" dirty="0">
                <a:solidFill>
                  <a:srgbClr val="FF0000"/>
                </a:solidFill>
              </a:rPr>
              <a:t> Sung Hwang, </a:t>
            </a:r>
            <a:r>
              <a:rPr lang="en-US" sz="2000" dirty="0" smtClean="0">
                <a:solidFill>
                  <a:srgbClr val="FF0000"/>
                </a:solidFill>
              </a:rPr>
              <a:t>RFL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Physical </a:t>
            </a:r>
            <a:r>
              <a:rPr lang="en-US" sz="2000" dirty="0">
                <a:solidFill>
                  <a:srgbClr val="7030A0"/>
                </a:solidFill>
              </a:rPr>
              <a:t>Review Letters </a:t>
            </a:r>
            <a:r>
              <a:rPr lang="en-US" sz="2000" b="1" dirty="0">
                <a:solidFill>
                  <a:srgbClr val="7030A0"/>
                </a:solidFill>
              </a:rPr>
              <a:t>113</a:t>
            </a:r>
            <a:r>
              <a:rPr lang="en-US" sz="2000" dirty="0">
                <a:solidFill>
                  <a:srgbClr val="7030A0"/>
                </a:solidFill>
              </a:rPr>
              <a:t>, 112001 (2014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CLAIM:</a:t>
            </a:r>
            <a:r>
              <a:rPr lang="en-US" sz="2000" dirty="0" smtClean="0">
                <a:solidFill>
                  <a:srgbClr val="C00000"/>
                </a:solidFill>
              </a:rPr>
              <a:t> At least some of the observed </a:t>
            </a:r>
            <a:r>
              <a:rPr lang="en-US" sz="2000" dirty="0" err="1" smtClean="0">
                <a:solidFill>
                  <a:srgbClr val="C00000"/>
                </a:solidFill>
              </a:rPr>
              <a:t>tetraquark</a:t>
            </a:r>
            <a:r>
              <a:rPr lang="en-US" sz="2000" dirty="0" smtClean="0">
                <a:solidFill>
                  <a:srgbClr val="C00000"/>
                </a:solidFill>
              </a:rPr>
              <a:t> states are bound states of </a:t>
            </a:r>
            <a:r>
              <a:rPr lang="en-US" sz="2000" dirty="0" err="1" smtClean="0">
                <a:solidFill>
                  <a:srgbClr val="C00000"/>
                </a:solidFill>
              </a:rPr>
              <a:t>diquark-antidiquark</a:t>
            </a:r>
            <a:r>
              <a:rPr lang="en-US" sz="2000" dirty="0" smtClean="0">
                <a:solidFill>
                  <a:srgbClr val="C00000"/>
                </a:solidFill>
              </a:rPr>
              <a:t> pairs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BUT the pairs are not in a static configuration; they are created with a lot of relative energy, and rapidly separate from each other</a:t>
            </a:r>
          </a:p>
          <a:p>
            <a:r>
              <a:rPr lang="en-US" sz="2000" dirty="0" smtClean="0">
                <a:solidFill>
                  <a:srgbClr val="006600"/>
                </a:solidFill>
              </a:rPr>
              <a:t>Diquarks are not color neutral!  They cannot, by confinement, separate asymptotically far</a:t>
            </a:r>
          </a:p>
          <a:p>
            <a:r>
              <a:rPr lang="en-US" sz="2000" dirty="0" smtClean="0">
                <a:solidFill>
                  <a:srgbClr val="663300"/>
                </a:solidFill>
              </a:rPr>
              <a:t>They must </a:t>
            </a:r>
            <a:r>
              <a:rPr lang="en-US" sz="2000" dirty="0" err="1" smtClean="0">
                <a:solidFill>
                  <a:srgbClr val="663300"/>
                </a:solidFill>
              </a:rPr>
              <a:t>hadronize</a:t>
            </a:r>
            <a:r>
              <a:rPr lang="en-US" sz="2000" dirty="0" smtClean="0">
                <a:solidFill>
                  <a:srgbClr val="663300"/>
                </a:solidFill>
              </a:rPr>
              <a:t> via large-</a:t>
            </a:r>
            <a:r>
              <a:rPr lang="en-US" sz="2000" i="1" dirty="0" smtClean="0"/>
              <a:t>r</a:t>
            </a:r>
            <a:r>
              <a:rPr lang="en-US" sz="2000" dirty="0" smtClean="0">
                <a:solidFill>
                  <a:srgbClr val="663300"/>
                </a:solidFill>
              </a:rPr>
              <a:t> tails of </a:t>
            </a:r>
            <a:r>
              <a:rPr lang="en-US" sz="2000" dirty="0" err="1" smtClean="0">
                <a:solidFill>
                  <a:srgbClr val="663300"/>
                </a:solidFill>
              </a:rPr>
              <a:t>mesonic</a:t>
            </a:r>
            <a:r>
              <a:rPr lang="en-US" sz="2000" dirty="0" smtClean="0">
                <a:solidFill>
                  <a:srgbClr val="663300"/>
                </a:solidFill>
              </a:rPr>
              <a:t> wave functions, which suppresses decay widths</a:t>
            </a:r>
          </a:p>
        </p:txBody>
      </p:sp>
    </p:spTree>
    <p:extLst>
      <p:ext uri="{BB962C8B-B14F-4D97-AF65-F5344CB8AC3E}">
        <p14:creationId xmlns:p14="http://schemas.microsoft.com/office/powerpoint/2010/main" val="18379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new </a:t>
            </a:r>
            <a:r>
              <a:rPr lang="en-US" sz="4000" dirty="0" err="1" smtClean="0"/>
              <a:t>tetraquark</a:t>
            </a:r>
            <a:r>
              <a:rPr lang="en-US" sz="4000" dirty="0" smtClean="0"/>
              <a:t> picture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>
                <a:solidFill>
                  <a:srgbClr val="FF0000"/>
                </a:solidFill>
              </a:rPr>
              <a:t>Stanley J. Brodsky, </a:t>
            </a:r>
            <a:r>
              <a:rPr lang="en-US" sz="2000" dirty="0" err="1">
                <a:solidFill>
                  <a:srgbClr val="FF0000"/>
                </a:solidFill>
              </a:rPr>
              <a:t>Dae</a:t>
            </a:r>
            <a:r>
              <a:rPr lang="en-US" sz="2000" dirty="0">
                <a:solidFill>
                  <a:srgbClr val="FF0000"/>
                </a:solidFill>
              </a:rPr>
              <a:t> Sung Hwang, </a:t>
            </a:r>
            <a:r>
              <a:rPr lang="en-US" sz="2000" dirty="0" smtClean="0">
                <a:solidFill>
                  <a:srgbClr val="FF0000"/>
                </a:solidFill>
              </a:rPr>
              <a:t>RFL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Physical </a:t>
            </a:r>
            <a:r>
              <a:rPr lang="en-US" sz="2000" dirty="0">
                <a:solidFill>
                  <a:srgbClr val="7030A0"/>
                </a:solidFill>
              </a:rPr>
              <a:t>Review Letters </a:t>
            </a:r>
            <a:r>
              <a:rPr lang="en-US" sz="2000" b="1" dirty="0">
                <a:solidFill>
                  <a:srgbClr val="7030A0"/>
                </a:solidFill>
              </a:rPr>
              <a:t>113</a:t>
            </a:r>
            <a:r>
              <a:rPr lang="en-US" sz="2000" dirty="0">
                <a:solidFill>
                  <a:srgbClr val="7030A0"/>
                </a:solidFill>
              </a:rPr>
              <a:t>, 112001 (2014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CLAIM:</a:t>
            </a:r>
            <a:r>
              <a:rPr lang="en-US" sz="2000" dirty="0" smtClean="0">
                <a:solidFill>
                  <a:srgbClr val="C00000"/>
                </a:solidFill>
              </a:rPr>
              <a:t> At least some of the observed </a:t>
            </a:r>
            <a:r>
              <a:rPr lang="en-US" sz="2000" dirty="0" err="1" smtClean="0">
                <a:solidFill>
                  <a:srgbClr val="C00000"/>
                </a:solidFill>
              </a:rPr>
              <a:t>tetraquark</a:t>
            </a:r>
            <a:r>
              <a:rPr lang="en-US" sz="2000" dirty="0" smtClean="0">
                <a:solidFill>
                  <a:srgbClr val="C00000"/>
                </a:solidFill>
              </a:rPr>
              <a:t> states are bound states of </a:t>
            </a:r>
            <a:r>
              <a:rPr lang="en-US" sz="2000" dirty="0" err="1" smtClean="0">
                <a:solidFill>
                  <a:srgbClr val="C00000"/>
                </a:solidFill>
              </a:rPr>
              <a:t>diquark-antidiquark</a:t>
            </a:r>
            <a:r>
              <a:rPr lang="en-US" sz="2000" dirty="0" smtClean="0">
                <a:solidFill>
                  <a:srgbClr val="C00000"/>
                </a:solidFill>
              </a:rPr>
              <a:t> pairs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BUT the pairs are not in a static configuration; they are created with a lot of relative energy, and rapidly separate from each other</a:t>
            </a:r>
          </a:p>
          <a:p>
            <a:r>
              <a:rPr lang="en-US" sz="2000" dirty="0" smtClean="0">
                <a:solidFill>
                  <a:srgbClr val="006600"/>
                </a:solidFill>
              </a:rPr>
              <a:t>Diquarks are not color neutral!  They cannot, by confinement, separate asymptotically far</a:t>
            </a:r>
          </a:p>
          <a:p>
            <a:r>
              <a:rPr lang="en-US" sz="2000" dirty="0" smtClean="0">
                <a:solidFill>
                  <a:srgbClr val="663300"/>
                </a:solidFill>
              </a:rPr>
              <a:t>They must </a:t>
            </a:r>
            <a:r>
              <a:rPr lang="en-US" sz="2000" dirty="0" err="1" smtClean="0">
                <a:solidFill>
                  <a:srgbClr val="663300"/>
                </a:solidFill>
              </a:rPr>
              <a:t>hadronize</a:t>
            </a:r>
            <a:r>
              <a:rPr lang="en-US" sz="2000" dirty="0" smtClean="0">
                <a:solidFill>
                  <a:srgbClr val="663300"/>
                </a:solidFill>
              </a:rPr>
              <a:t> via large-</a:t>
            </a:r>
            <a:r>
              <a:rPr lang="en-US" sz="2000" i="1" dirty="0" smtClean="0">
                <a:solidFill>
                  <a:srgbClr val="663300"/>
                </a:solidFill>
              </a:rPr>
              <a:t>r</a:t>
            </a:r>
            <a:r>
              <a:rPr lang="en-US" sz="2000" dirty="0" smtClean="0">
                <a:solidFill>
                  <a:srgbClr val="663300"/>
                </a:solidFill>
              </a:rPr>
              <a:t> tails of </a:t>
            </a:r>
            <a:r>
              <a:rPr lang="en-US" sz="2000" dirty="0" err="1" smtClean="0">
                <a:solidFill>
                  <a:srgbClr val="663300"/>
                </a:solidFill>
              </a:rPr>
              <a:t>mesonic</a:t>
            </a:r>
            <a:r>
              <a:rPr lang="en-US" sz="2000" dirty="0" smtClean="0">
                <a:solidFill>
                  <a:srgbClr val="663300"/>
                </a:solidFill>
              </a:rPr>
              <a:t> wave functions, which suppresses decay widths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Want to see this in action?  Time for some cartoons!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4724400"/>
            <a:ext cx="26416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C00000"/>
                </a:solidFill>
              </a:rPr>
              <a:t>Discovery of the exotic hadrons </a:t>
            </a:r>
            <a:r>
              <a:rPr lang="en-US" sz="2400" i="1" dirty="0" smtClean="0"/>
              <a:t>X</a:t>
            </a:r>
            <a:r>
              <a:rPr lang="en-US" sz="2400" dirty="0" smtClean="0">
                <a:solidFill>
                  <a:srgbClr val="C00000"/>
                </a:solidFill>
              </a:rPr>
              <a:t>,</a:t>
            </a:r>
            <a:r>
              <a:rPr lang="en-US" sz="2400" i="1" dirty="0" smtClean="0"/>
              <a:t>Y</a:t>
            </a:r>
            <a:r>
              <a:rPr lang="en-US" sz="2400" dirty="0" smtClean="0">
                <a:solidFill>
                  <a:srgbClr val="C00000"/>
                </a:solidFill>
              </a:rPr>
              <a:t>,</a:t>
            </a:r>
            <a:r>
              <a:rPr lang="en-US" sz="2400" i="1" dirty="0" smtClean="0"/>
              <a:t>Z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c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006600"/>
                </a:solidFill>
              </a:rPr>
              <a:t>How are the </a:t>
            </a:r>
            <a:r>
              <a:rPr lang="en-US" sz="2400" dirty="0" err="1" smtClean="0">
                <a:solidFill>
                  <a:srgbClr val="006600"/>
                </a:solidFill>
              </a:rPr>
              <a:t>tetraquarks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i="1" dirty="0" smtClean="0"/>
              <a:t>X</a:t>
            </a:r>
            <a:r>
              <a:rPr lang="en-US" sz="2400" dirty="0" smtClean="0">
                <a:solidFill>
                  <a:srgbClr val="006600"/>
                </a:solidFill>
              </a:rPr>
              <a:t>,</a:t>
            </a:r>
            <a:r>
              <a:rPr lang="en-US" sz="2400" i="1" dirty="0" smtClean="0"/>
              <a:t>Y</a:t>
            </a:r>
            <a:r>
              <a:rPr lang="en-US" sz="2400" dirty="0" smtClean="0">
                <a:solidFill>
                  <a:srgbClr val="006600"/>
                </a:solidFill>
              </a:rPr>
              <a:t>,</a:t>
            </a:r>
            <a:r>
              <a:rPr lang="en-US" sz="2400" i="1" dirty="0" smtClean="0"/>
              <a:t>Z</a:t>
            </a:r>
            <a:r>
              <a:rPr lang="en-US" sz="2400" dirty="0" smtClean="0">
                <a:solidFill>
                  <a:srgbClr val="006600"/>
                </a:solidFill>
              </a:rPr>
              <a:t> assembled?</a:t>
            </a:r>
            <a:br>
              <a:rPr lang="en-US" sz="2400" dirty="0" smtClean="0">
                <a:solidFill>
                  <a:srgbClr val="006600"/>
                </a:solidFill>
              </a:rPr>
            </a:br>
            <a:endParaRPr lang="en-US" sz="2000" dirty="0" smtClean="0">
              <a:solidFill>
                <a:srgbClr val="0066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CC00CC"/>
                </a:solidFill>
              </a:rPr>
              <a:t>A new dynamical picture for the </a:t>
            </a:r>
            <a:r>
              <a:rPr lang="en-US" sz="2400" i="1" dirty="0" smtClean="0"/>
              <a:t>X</a:t>
            </a:r>
            <a:r>
              <a:rPr lang="en-US" sz="2400" dirty="0" smtClean="0">
                <a:solidFill>
                  <a:srgbClr val="CC00CC"/>
                </a:solidFill>
              </a:rPr>
              <a:t>,</a:t>
            </a:r>
            <a:r>
              <a:rPr lang="en-US" sz="2400" i="1" dirty="0" smtClean="0"/>
              <a:t>Y</a:t>
            </a:r>
            <a:r>
              <a:rPr lang="en-US" sz="2400" dirty="0" smtClean="0">
                <a:solidFill>
                  <a:srgbClr val="CC00CC"/>
                </a:solidFill>
              </a:rPr>
              <a:t>,</a:t>
            </a:r>
            <a:r>
              <a:rPr lang="en-US" sz="2400" i="1" dirty="0" smtClean="0"/>
              <a:t>Z</a:t>
            </a:r>
            <a:br>
              <a:rPr lang="en-US" sz="2400" i="1" dirty="0" smtClean="0"/>
            </a:br>
            <a:endParaRPr lang="en-US" sz="2000" dirty="0" smtClean="0">
              <a:solidFill>
                <a:srgbClr val="CC00CC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3300"/>
                </a:solidFill>
              </a:rPr>
              <a:t>Puzzles resolved by the new picture</a:t>
            </a:r>
            <a:br>
              <a:rPr lang="en-US" sz="2400" dirty="0" smtClean="0">
                <a:solidFill>
                  <a:srgbClr val="FF3300"/>
                </a:solidFill>
              </a:rPr>
            </a:br>
            <a:endParaRPr lang="en-US" sz="2400" dirty="0" smtClean="0">
              <a:solidFill>
                <a:srgbClr val="FF33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The </a:t>
            </a:r>
            <a:r>
              <a:rPr lang="en-US" sz="2400" dirty="0" err="1" smtClean="0">
                <a:solidFill>
                  <a:srgbClr val="0000FF"/>
                </a:solidFill>
              </a:rPr>
              <a:t>pentaquarks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</a:rPr>
              <a:t>P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c</a:t>
            </a:r>
            <a:br>
              <a:rPr lang="en-US" sz="2400" i="1" baseline="-250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srgbClr val="FF33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663300"/>
                </a:solidFill>
              </a:rPr>
              <a:t>Conclusions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8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Nonleptonic </a:t>
            </a:r>
            <a:r>
              <a:rPr lang="en-US" i="1" smtClean="0"/>
              <a:t>B</a:t>
            </a:r>
            <a:r>
              <a:rPr lang="en-US" i="1" baseline="30000" smtClean="0"/>
              <a:t>0</a:t>
            </a:r>
            <a:r>
              <a:rPr lang="en-US" smtClean="0"/>
              <a:t> meson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B.R.~22%</a:t>
            </a:r>
            <a:endParaRPr lang="en-US" dirty="0" smtClean="0">
              <a:solidFill>
                <a:srgbClr val="9966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01938" y="1700213"/>
            <a:ext cx="3675062" cy="3633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87097" y="2362200"/>
            <a:ext cx="914400" cy="914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d</a:t>
            </a:r>
            <a:r>
              <a:rPr lang="en-US" sz="3600" i="1" dirty="0">
                <a:solidFill>
                  <a:schemeClr val="tx1"/>
                </a:solidFill>
              </a:rPr>
              <a:t>̄</a:t>
            </a:r>
          </a:p>
        </p:txBody>
      </p:sp>
      <p:pic>
        <p:nvPicPr>
          <p:cNvPr id="7" name="Picture 8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463" y="1646238"/>
            <a:ext cx="31321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277032" y="215661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c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061619" y="2994819"/>
            <a:ext cx="381000" cy="334962"/>
          </a:xfrm>
          <a:prstGeom prst="curvedConnector3">
            <a:avLst>
              <a:gd name="adj1" fmla="val 499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>
            <a:off x="3718719" y="3367881"/>
            <a:ext cx="381000" cy="350838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35425" y="3276600"/>
            <a:ext cx="68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</a:rPr>
              <a:t>W</a:t>
            </a:r>
            <a:r>
              <a:rPr lang="en-US" sz="2800" i="1" baseline="30000">
                <a:latin typeface="Calibri" pitchFamily="34" charset="0"/>
              </a:rPr>
              <a:t>─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19" name="Picture 8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3" y="2733675"/>
            <a:ext cx="31321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3581400" y="3886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tx1"/>
                </a:solidFill>
              </a:rPr>
              <a:t>c̄</a:t>
            </a:r>
          </a:p>
        </p:txBody>
      </p:sp>
      <p:sp>
        <p:nvSpPr>
          <p:cNvPr id="16408" name="TextBox 8"/>
          <p:cNvSpPr txBox="1">
            <a:spLocks noChangeArrowheads="1"/>
          </p:cNvSpPr>
          <p:nvPr/>
        </p:nvSpPr>
        <p:spPr bwMode="auto">
          <a:xfrm>
            <a:off x="4191000" y="53975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next?</a:t>
            </a:r>
            <a:br>
              <a:rPr lang="en-US" dirty="0" smtClean="0"/>
            </a:br>
            <a:r>
              <a:rPr lang="en-US" dirty="0" smtClean="0"/>
              <a:t>Option 1: Color-allowed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B.R.~5%</a:t>
            </a:r>
            <a:br>
              <a:rPr lang="en-US" smtClean="0"/>
            </a:br>
            <a:r>
              <a:rPr lang="en-US" sz="2400" smtClean="0"/>
              <a:t>(&amp; similar 2-body)</a:t>
            </a:r>
          </a:p>
        </p:txBody>
      </p:sp>
      <p:sp>
        <p:nvSpPr>
          <p:cNvPr id="6" name="Oval 5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d</a:t>
            </a:r>
            <a:r>
              <a:rPr lang="en-US" sz="3600" i="1" dirty="0">
                <a:solidFill>
                  <a:schemeClr val="tx1"/>
                </a:solidFill>
              </a:rPr>
              <a:t>̄</a:t>
            </a:r>
          </a:p>
        </p:txBody>
      </p:sp>
      <p:sp>
        <p:nvSpPr>
          <p:cNvPr id="8" name="Oval 7"/>
          <p:cNvSpPr/>
          <p:nvPr/>
        </p:nvSpPr>
        <p:spPr>
          <a:xfrm>
            <a:off x="4277032" y="215661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0" y="3071813"/>
            <a:ext cx="96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>
                <a:latin typeface="Calibri" pitchFamily="34" charset="0"/>
              </a:rPr>
              <a:t>D</a:t>
            </a:r>
            <a:r>
              <a:rPr lang="en-US" sz="3600" baseline="30000">
                <a:latin typeface="Calibri" pitchFamily="34" charset="0"/>
              </a:rPr>
              <a:t>(*)+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3581400" y="3886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tx1"/>
                </a:solidFill>
              </a:rPr>
              <a:t>c̄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9364728">
            <a:off x="2971800" y="2825750"/>
            <a:ext cx="1423988" cy="2151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0" y="4419600"/>
            <a:ext cx="102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>
                <a:latin typeface="Calibri" pitchFamily="34" charset="0"/>
              </a:rPr>
              <a:t>D</a:t>
            </a:r>
            <a:r>
              <a:rPr lang="en-US" sz="3600" i="1" baseline="-25000">
                <a:latin typeface="Calibri" pitchFamily="34" charset="0"/>
              </a:rPr>
              <a:t>s</a:t>
            </a:r>
            <a:r>
              <a:rPr lang="en-US" sz="3600" baseline="30000">
                <a:latin typeface="Calibri" pitchFamily="34" charset="0"/>
              </a:rPr>
              <a:t>(*)-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19831179">
            <a:off x="4359275" y="2003425"/>
            <a:ext cx="1663700" cy="2716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41563" y="4343400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4" grpId="0"/>
      <p:bldP spid="11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next?</a:t>
            </a:r>
            <a:br>
              <a:rPr lang="en-US" dirty="0" smtClean="0"/>
            </a:br>
            <a:r>
              <a:rPr lang="en-US" dirty="0" smtClean="0"/>
              <a:t>Option 1: Color-allowed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B.R.~5%</a:t>
            </a:r>
            <a:br>
              <a:rPr lang="en-US" smtClean="0"/>
            </a:br>
            <a:r>
              <a:rPr lang="en-US" sz="2400" smtClean="0"/>
              <a:t>(&amp; similar 2-body)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276725" y="2003425"/>
            <a:ext cx="3011488" cy="2716213"/>
            <a:chOff x="4277032" y="2002785"/>
            <a:chExt cx="3011293" cy="2716878"/>
          </a:xfrm>
        </p:grpSpPr>
        <p:sp>
          <p:nvSpPr>
            <p:cNvPr id="6" name="Oval 5"/>
            <p:cNvSpPr/>
            <p:nvPr/>
          </p:nvSpPr>
          <p:spPr>
            <a:xfrm>
              <a:off x="5105400" y="3657600"/>
              <a:ext cx="914400" cy="914400"/>
            </a:xfrm>
            <a:prstGeom prst="ellipse">
              <a:avLst/>
            </a:prstGeom>
            <a:solidFill>
              <a:srgbClr val="00FF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d̄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77032" y="2156619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i="1" dirty="0"/>
                <a:t>c</a:t>
              </a:r>
            </a:p>
          </p:txBody>
        </p:sp>
        <p:sp>
          <p:nvSpPr>
            <p:cNvPr id="18454" name="TextBox 11"/>
            <p:cNvSpPr txBox="1">
              <a:spLocks noChangeArrowheads="1"/>
            </p:cNvSpPr>
            <p:nvPr/>
          </p:nvSpPr>
          <p:spPr bwMode="auto">
            <a:xfrm>
              <a:off x="6324600" y="3071019"/>
              <a:ext cx="9637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i="1">
                  <a:latin typeface="Calibri" pitchFamily="34" charset="0"/>
                </a:rPr>
                <a:t>D</a:t>
              </a:r>
              <a:r>
                <a:rPr lang="en-US" sz="3600" baseline="30000">
                  <a:latin typeface="Calibri" pitchFamily="34" charset="0"/>
                </a:rPr>
                <a:t>(*)0</a:t>
              </a:r>
              <a:endParaRPr lang="en-US" sz="360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9831179">
              <a:off x="4359577" y="2002785"/>
              <a:ext cx="1663592" cy="27168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2825750"/>
            <a:ext cx="2209800" cy="2239963"/>
            <a:chOff x="2286000" y="2826149"/>
            <a:chExt cx="2209800" cy="2239782"/>
          </a:xfrm>
        </p:grpSpPr>
        <p:sp>
          <p:nvSpPr>
            <p:cNvPr id="20" name="Oval 19"/>
            <p:cNvSpPr/>
            <p:nvPr/>
          </p:nvSpPr>
          <p:spPr>
            <a:xfrm>
              <a:off x="2895600" y="2971800"/>
              <a:ext cx="9144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i="1" dirty="0"/>
                <a:t>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581400" y="3886200"/>
              <a:ext cx="914400" cy="914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i="1" dirty="0">
                  <a:solidFill>
                    <a:schemeClr val="tx1"/>
                  </a:solidFill>
                </a:rPr>
                <a:t>c</a:t>
              </a:r>
              <a:r>
                <a:rPr lang="en-US" sz="3200" i="1" dirty="0">
                  <a:solidFill>
                    <a:schemeClr val="tx1"/>
                  </a:solidFill>
                </a:rPr>
                <a:t>̄</a:t>
              </a:r>
            </a:p>
          </p:txBody>
        </p:sp>
        <p:sp>
          <p:nvSpPr>
            <p:cNvPr id="9" name="Oval 8"/>
            <p:cNvSpPr/>
            <p:nvPr/>
          </p:nvSpPr>
          <p:spPr>
            <a:xfrm rot="19364728">
              <a:off x="2971800" y="2826149"/>
              <a:ext cx="1423988" cy="21508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2286000" y="4419600"/>
              <a:ext cx="10230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i="1">
                  <a:latin typeface="Calibri" pitchFamily="34" charset="0"/>
                </a:rPr>
                <a:t>D</a:t>
              </a:r>
              <a:r>
                <a:rPr lang="en-US" sz="3600" i="1" baseline="-25000">
                  <a:latin typeface="Calibri" pitchFamily="34" charset="0"/>
                </a:rPr>
                <a:t>s</a:t>
              </a:r>
              <a:r>
                <a:rPr lang="en-US" sz="3600" baseline="30000">
                  <a:latin typeface="Calibri" pitchFamily="34" charset="0"/>
                </a:rPr>
                <a:t>(*)-</a:t>
              </a:r>
              <a:endParaRPr lang="en-US" sz="3600">
                <a:latin typeface="Calibri" pitchFamily="34" charset="0"/>
              </a:endParaRPr>
            </a:p>
          </p:txBody>
        </p:sp>
        <p:sp>
          <p:nvSpPr>
            <p:cNvPr id="18447" name="TextBox 6"/>
            <p:cNvSpPr txBox="1">
              <a:spLocks noChangeArrowheads="1"/>
            </p:cNvSpPr>
            <p:nvPr/>
          </p:nvSpPr>
          <p:spPr bwMode="auto">
            <a:xfrm>
              <a:off x="2325116" y="4355024"/>
              <a:ext cx="393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―</a:t>
              </a:r>
            </a:p>
          </p:txBody>
        </p:sp>
      </p:grpSp>
      <p:pic>
        <p:nvPicPr>
          <p:cNvPr id="15" name="Picture 8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1570038"/>
            <a:ext cx="448945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48088" y="3200400"/>
            <a:ext cx="1638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Each has </a:t>
            </a:r>
            <a:r>
              <a:rPr lang="en-US" sz="2400" b="1" i="1">
                <a:latin typeface="Calibri" pitchFamily="34" charset="0"/>
              </a:rPr>
              <a:t>P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400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~1700 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9583 0.09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8438 -0.1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50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next?</a:t>
            </a:r>
            <a:br>
              <a:rPr lang="en-US" dirty="0" smtClean="0"/>
            </a:br>
            <a:r>
              <a:rPr lang="en-US" dirty="0" smtClean="0"/>
              <a:t>Option 2: Color-suppressed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B.R.~2.3%</a:t>
            </a:r>
            <a:endParaRPr lang="en-US" sz="2400" smtClean="0"/>
          </a:p>
        </p:txBody>
      </p:sp>
      <p:sp>
        <p:nvSpPr>
          <p:cNvPr id="6" name="Oval 5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solidFill>
            <a:srgbClr val="00FF99"/>
          </a:solidFill>
          <a:ln>
            <a:solidFill>
              <a:srgbClr val="00FF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d̄</a:t>
            </a:r>
          </a:p>
        </p:txBody>
      </p:sp>
      <p:sp>
        <p:nvSpPr>
          <p:cNvPr id="8" name="Oval 7"/>
          <p:cNvSpPr/>
          <p:nvPr/>
        </p:nvSpPr>
        <p:spPr>
          <a:xfrm>
            <a:off x="4277032" y="215661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3581400" y="3886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tx1"/>
                </a:solidFill>
              </a:rPr>
              <a:t>c̄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9600" y="4057650"/>
            <a:ext cx="7715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4267200"/>
            <a:ext cx="685800" cy="0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1286996">
            <a:off x="3684588" y="2057400"/>
            <a:ext cx="1439862" cy="287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056283">
            <a:off x="2814638" y="3013075"/>
            <a:ext cx="3341687" cy="162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EEA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EEA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FC1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next?</a:t>
            </a:r>
            <a:br>
              <a:rPr lang="en-US" dirty="0" smtClean="0"/>
            </a:br>
            <a:r>
              <a:rPr lang="en-US" dirty="0" smtClean="0"/>
              <a:t>Option 2: Color-suppressed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B.R.~2.3%</a:t>
            </a:r>
            <a:endParaRPr lang="en-US" sz="240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81400" y="2057400"/>
            <a:ext cx="1609725" cy="2870200"/>
            <a:chOff x="3581400" y="2057659"/>
            <a:chExt cx="1610032" cy="2869810"/>
          </a:xfrm>
        </p:grpSpPr>
        <p:sp>
          <p:nvSpPr>
            <p:cNvPr id="8" name="Oval 7"/>
            <p:cNvSpPr/>
            <p:nvPr/>
          </p:nvSpPr>
          <p:spPr>
            <a:xfrm>
              <a:off x="4277032" y="2156619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i="1" dirty="0"/>
                <a:t>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581400" y="3886200"/>
              <a:ext cx="914400" cy="914400"/>
            </a:xfrm>
            <a:prstGeom prst="ellipse">
              <a:avLst/>
            </a:prstGeom>
            <a:solidFill>
              <a:srgbClr val="00FF99"/>
            </a:solidFill>
            <a:ln>
              <a:solidFill>
                <a:srgbClr val="00FF99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i="1" dirty="0">
                  <a:solidFill>
                    <a:schemeClr val="tx1"/>
                  </a:solidFill>
                </a:rPr>
                <a:t>c̄</a:t>
              </a:r>
            </a:p>
          </p:txBody>
        </p:sp>
        <p:sp>
          <p:nvSpPr>
            <p:cNvPr id="5" name="Oval 4"/>
            <p:cNvSpPr/>
            <p:nvPr/>
          </p:nvSpPr>
          <p:spPr>
            <a:xfrm rot="1286996">
              <a:off x="3684608" y="2057659"/>
              <a:ext cx="1440137" cy="28698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14638" y="2971800"/>
            <a:ext cx="3341687" cy="1666875"/>
            <a:chOff x="2813952" y="2971800"/>
            <a:chExt cx="3343111" cy="1666106"/>
          </a:xfrm>
        </p:grpSpPr>
        <p:sp>
          <p:nvSpPr>
            <p:cNvPr id="6" name="Oval 5"/>
            <p:cNvSpPr/>
            <p:nvPr/>
          </p:nvSpPr>
          <p:spPr>
            <a:xfrm>
              <a:off x="5105400" y="3657600"/>
              <a:ext cx="914400" cy="914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d̄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895600" y="2971800"/>
              <a:ext cx="9144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i="1" dirty="0"/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 rot="1056283">
              <a:off x="2813952" y="3013056"/>
              <a:ext cx="3343111" cy="1624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38800" y="1839913"/>
            <a:ext cx="1382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charmonium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2819400"/>
            <a:ext cx="83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K̄</a:t>
            </a:r>
            <a:r>
              <a:rPr lang="en-US" sz="3200" baseline="30000">
                <a:latin typeface="Calibri" pitchFamily="34" charset="0"/>
              </a:rPr>
              <a:t>(*)0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87488" y="2863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" name="Picture 8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1828800"/>
            <a:ext cx="41227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7031 -0.1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29878 0.111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next?</a:t>
            </a:r>
            <a:br>
              <a:rPr lang="en-US" dirty="0" smtClean="0"/>
            </a:br>
            <a:r>
              <a:rPr lang="en-US" dirty="0" smtClean="0"/>
              <a:t>Option 3: Diquark formation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3000" y="1109663"/>
            <a:ext cx="2551113" cy="2093912"/>
          </a:xfrm>
        </p:spPr>
      </p:pic>
      <p:sp>
        <p:nvSpPr>
          <p:cNvPr id="6" name="Oval 5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d̄</a:t>
            </a:r>
          </a:p>
        </p:txBody>
      </p:sp>
      <p:sp>
        <p:nvSpPr>
          <p:cNvPr id="8" name="Oval 7"/>
          <p:cNvSpPr/>
          <p:nvPr/>
        </p:nvSpPr>
        <p:spPr>
          <a:xfrm>
            <a:off x="4277032" y="215661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3581400" y="3886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tx1"/>
                </a:solidFill>
              </a:rPr>
              <a:t>c̄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9600" y="3911600"/>
            <a:ext cx="56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c̄d̄</a:t>
            </a:r>
          </a:p>
        </p:txBody>
      </p:sp>
      <p:sp>
        <p:nvSpPr>
          <p:cNvPr id="15" name="Oval 14"/>
          <p:cNvSpPr/>
          <p:nvPr/>
        </p:nvSpPr>
        <p:spPr>
          <a:xfrm>
            <a:off x="2626507" y="1947069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u</a:t>
            </a:r>
            <a:r>
              <a:rPr lang="en-US" sz="3600" i="1" dirty="0">
                <a:solidFill>
                  <a:schemeClr val="tx1"/>
                </a:solidFill>
              </a:rPr>
              <a:t>̄</a:t>
            </a:r>
          </a:p>
        </p:txBody>
      </p:sp>
      <p:sp>
        <p:nvSpPr>
          <p:cNvPr id="17" name="Oval 16"/>
          <p:cNvSpPr/>
          <p:nvPr/>
        </p:nvSpPr>
        <p:spPr>
          <a:xfrm>
            <a:off x="3451770" y="1489978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u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92563" y="1971675"/>
            <a:ext cx="568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bg1"/>
                </a:solidFill>
                <a:latin typeface="Calibri" pitchFamily="34" charset="0"/>
              </a:rPr>
              <a:t>cu</a:t>
            </a:r>
          </a:p>
        </p:txBody>
      </p:sp>
      <p:sp>
        <p:nvSpPr>
          <p:cNvPr id="16" name="Oval 15"/>
          <p:cNvSpPr/>
          <p:nvPr/>
        </p:nvSpPr>
        <p:spPr>
          <a:xfrm rot="20499594">
            <a:off x="2493963" y="1787525"/>
            <a:ext cx="1401762" cy="2179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203575"/>
            <a:ext cx="836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K</a:t>
            </a:r>
            <a:r>
              <a:rPr lang="en-US" sz="3200" baseline="30000">
                <a:latin typeface="Calibri" pitchFamily="34" charset="0"/>
              </a:rPr>
              <a:t>(*)‾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5 -0.047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2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3924 0.04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24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75 -0.021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0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09166 0.0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21" grpId="0" animBg="1"/>
      <p:bldP spid="21" grpId="1" animBg="1"/>
      <p:bldP spid="15" grpId="0" animBg="1"/>
      <p:bldP spid="17" grpId="0" animBg="1"/>
      <p:bldP spid="17" grpId="1" animBg="1"/>
      <p:bldP spid="17" grpId="2" animBg="1"/>
      <p:bldP spid="17" grpId="3" animBg="1"/>
      <p:bldP spid="14" grpId="0"/>
      <p:bldP spid="16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next?</a:t>
            </a:r>
            <a:br>
              <a:rPr lang="en-US" dirty="0" smtClean="0"/>
            </a:br>
            <a:r>
              <a:rPr lang="en-US" dirty="0" smtClean="0"/>
              <a:t>Option 3: Diquark formation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15820" y="1828800"/>
            <a:ext cx="914400" cy="914400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/>
          </a:p>
        </p:txBody>
      </p:sp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4267200" y="37338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6507" y="1947069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u</a:t>
            </a:r>
            <a:r>
              <a:rPr lang="en-US" sz="3600" i="1" dirty="0">
                <a:solidFill>
                  <a:schemeClr val="tx1"/>
                </a:solidFill>
              </a:rPr>
              <a:t>̄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92563" y="1970088"/>
            <a:ext cx="56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bg1"/>
                </a:solidFill>
                <a:latin typeface="Calibri" pitchFamily="34" charset="0"/>
              </a:rPr>
              <a:t>cu</a:t>
            </a:r>
          </a:p>
        </p:txBody>
      </p:sp>
      <p:sp>
        <p:nvSpPr>
          <p:cNvPr id="16" name="Oval 15"/>
          <p:cNvSpPr/>
          <p:nvPr/>
        </p:nvSpPr>
        <p:spPr>
          <a:xfrm rot="20499594">
            <a:off x="2493963" y="1787525"/>
            <a:ext cx="1401762" cy="2179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203575"/>
            <a:ext cx="836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K</a:t>
            </a:r>
            <a:r>
              <a:rPr lang="en-US" sz="3200" baseline="30000">
                <a:latin typeface="Calibri" pitchFamily="34" charset="0"/>
              </a:rPr>
              <a:t>(*)‾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419600" y="3911600"/>
            <a:ext cx="56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c̄d̄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66825" y="2405063"/>
            <a:ext cx="5972175" cy="287020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76400" y="2949575"/>
            <a:ext cx="5867400" cy="27717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dd00942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1238" y="1622425"/>
            <a:ext cx="4581525" cy="3119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278 L -0.51598 -0.16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-826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78 L 0.40729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-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0.40799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-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85 L -0.42257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8" y="125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11111E-6 L -0.425 0.25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3" y="125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Lucida Calligraphy" panose="03010101010101010101" pitchFamily="66" charset="0"/>
              </a:rPr>
              <a:t>Driven apart by kinematics,</a:t>
            </a:r>
            <a:br>
              <a:rPr lang="en-US" sz="3200" dirty="0" smtClean="0">
                <a:latin typeface="Lucida Calligraphy" panose="03010101010101010101" pitchFamily="66" charset="0"/>
              </a:rPr>
            </a:br>
            <a:r>
              <a:rPr lang="en-US" sz="3200" dirty="0" smtClean="0">
                <a:latin typeface="Lucida Calligraphy" panose="03010101010101010101" pitchFamily="66" charset="0"/>
              </a:rPr>
              <a:t>yet bound together by confinement,</a:t>
            </a:r>
            <a:br>
              <a:rPr lang="en-US" sz="3200" dirty="0" smtClean="0">
                <a:latin typeface="Lucida Calligraphy" panose="03010101010101010101" pitchFamily="66" charset="0"/>
              </a:rPr>
            </a:br>
            <a:r>
              <a:rPr lang="en-US" sz="3200" dirty="0" smtClean="0">
                <a:latin typeface="Lucida Calligraphy" panose="03010101010101010101" pitchFamily="66" charset="0"/>
              </a:rPr>
              <a:t>our star-crossed </a:t>
            </a:r>
            <a:r>
              <a:rPr lang="en-US" sz="3200" dirty="0" err="1" smtClean="0">
                <a:latin typeface="Lucida Calligraphy" panose="03010101010101010101" pitchFamily="66" charset="0"/>
              </a:rPr>
              <a:t>diquarks</a:t>
            </a:r>
            <a:r>
              <a:rPr lang="en-US" sz="3200" dirty="0">
                <a:latin typeface="Lucida Calligraphy" panose="03010101010101010101" pitchFamily="66" charset="0"/>
              </a:rPr>
              <a:t/>
            </a:r>
            <a:br>
              <a:rPr lang="en-US" sz="3200" dirty="0">
                <a:latin typeface="Lucida Calligraphy" panose="03010101010101010101" pitchFamily="66" charset="0"/>
              </a:rPr>
            </a:br>
            <a:r>
              <a:rPr lang="en-US" sz="3200" dirty="0" smtClean="0">
                <a:latin typeface="Lucida Calligraphy" panose="03010101010101010101" pitchFamily="66" charset="0"/>
              </a:rPr>
              <a:t>must somehow </a:t>
            </a:r>
            <a:r>
              <a:rPr lang="en-US" sz="3200" dirty="0" err="1" smtClean="0">
                <a:latin typeface="Lucida Calligraphy" panose="03010101010101010101" pitchFamily="66" charset="0"/>
              </a:rPr>
              <a:t>hadronize</a:t>
            </a:r>
            <a:r>
              <a:rPr lang="en-US" sz="3200" dirty="0" smtClean="0">
                <a:latin typeface="Lucida Calligraphy" panose="03010101010101010101" pitchFamily="66" charset="0"/>
              </a:rPr>
              <a:t> as one</a:t>
            </a:r>
            <a:endParaRPr lang="en-US" sz="3200" dirty="0">
              <a:latin typeface="Lucida Calligraphy" panose="03010101010101010101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0" y="2895600"/>
            <a:ext cx="1905000" cy="1870365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/>
              <a:t>c</a:t>
            </a:r>
            <a:br>
              <a:rPr lang="en-US" sz="3600" i="1" dirty="0" smtClean="0"/>
            </a:br>
            <a:r>
              <a:rPr lang="en-US" sz="3600" i="1" dirty="0" smtClean="0"/>
              <a:t>u</a:t>
            </a:r>
            <a:endParaRPr lang="en-US" sz="3600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2895600"/>
            <a:ext cx="1905000" cy="18703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>
                <a:solidFill>
                  <a:schemeClr val="tx1"/>
                </a:solidFill>
              </a:rPr>
              <a:t>c̄</a:t>
            </a:r>
            <a:br>
              <a:rPr lang="en-US" sz="3600" i="1" dirty="0" smtClean="0">
                <a:solidFill>
                  <a:schemeClr val="tx1"/>
                </a:solidFill>
              </a:rPr>
            </a:br>
            <a:r>
              <a:rPr lang="en-US" sz="3600" i="1" dirty="0" smtClean="0">
                <a:solidFill>
                  <a:schemeClr val="tx1"/>
                </a:solidFill>
              </a:rPr>
              <a:t>d̄</a:t>
            </a:r>
            <a:endParaRPr lang="en-US" sz="3600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3429000"/>
            <a:ext cx="4038600" cy="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4114800"/>
            <a:ext cx="39624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200150" y="3830638"/>
            <a:ext cx="681355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173163" y="2998788"/>
            <a:ext cx="6811962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33786" y="3030210"/>
            <a:ext cx="3733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 dirty="0" err="1">
                <a:latin typeface="Calibri" pitchFamily="34" charset="0"/>
              </a:rPr>
              <a:t>c</a:t>
            </a:r>
            <a:r>
              <a:rPr lang="en-US" sz="3600" i="1" dirty="0" err="1" smtClean="0">
                <a:latin typeface="Calibri" pitchFamily="34" charset="0"/>
              </a:rPr>
              <a:t>harmonium</a:t>
            </a:r>
            <a:r>
              <a:rPr lang="en-US" sz="3600" i="1" dirty="0" smtClean="0">
                <a:latin typeface="Calibri" pitchFamily="34" charset="0"/>
              </a:rPr>
              <a:t> Ψ</a:t>
            </a:r>
            <a:r>
              <a:rPr lang="en-US" sz="3600" dirty="0" smtClean="0">
                <a:latin typeface="Calibri" pitchFamily="34" charset="0"/>
              </a:rPr>
              <a:t>(2S</a:t>
            </a:r>
            <a:r>
              <a:rPr lang="en-US" sz="3600" dirty="0">
                <a:latin typeface="Calibri" pitchFamily="34" charset="0"/>
              </a:rPr>
              <a:t>)</a:t>
            </a:r>
            <a:endParaRPr lang="en-US" sz="3600" i="1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19600" y="3849688"/>
            <a:ext cx="59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>
                <a:latin typeface="Calibri" pitchFamily="34" charset="0"/>
              </a:rPr>
              <a:t>π</a:t>
            </a:r>
            <a:r>
              <a:rPr lang="en-US" sz="3600" baseline="30000">
                <a:latin typeface="Calibri" pitchFamily="34" charset="0"/>
              </a:rPr>
              <a:t>+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0" y="3429000"/>
            <a:ext cx="1770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>
                <a:latin typeface="Calibri" pitchFamily="34" charset="0"/>
              </a:rPr>
              <a:t>Z</a:t>
            </a:r>
            <a:r>
              <a:rPr lang="en-US" sz="3600" baseline="30000">
                <a:latin typeface="Calibri" pitchFamily="34" charset="0"/>
              </a:rPr>
              <a:t>+</a:t>
            </a:r>
            <a:r>
              <a:rPr lang="en-US" sz="3600">
                <a:latin typeface="Calibri" pitchFamily="34" charset="0"/>
              </a:rPr>
              <a:t>(4475)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15" grpId="0" animBg="1"/>
      <p:bldP spid="16" grpId="0" animBg="1"/>
      <p:bldP spid="19" grpId="0"/>
      <p:bldP spid="20" grpId="0"/>
      <p:bldP spid="21" grpId="0"/>
      <p:bldP spid="2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Why doesn’t this just happen?</a:t>
            </a:r>
            <a:br>
              <a:rPr lang="en-US" sz="3200" dirty="0" smtClean="0"/>
            </a:br>
            <a:r>
              <a:rPr lang="en-US" sz="3200" dirty="0" smtClean="0"/>
              <a:t>It’s called </a:t>
            </a:r>
            <a:r>
              <a:rPr lang="en-US" sz="3200" i="1" dirty="0" smtClean="0"/>
              <a:t>baryonium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0" y="2895600"/>
            <a:ext cx="1905000" cy="1870365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/>
              <a:t>c</a:t>
            </a:r>
            <a:br>
              <a:rPr lang="en-US" sz="3600" i="1" dirty="0" smtClean="0"/>
            </a:br>
            <a:r>
              <a:rPr lang="en-US" sz="3600" i="1" dirty="0" smtClean="0"/>
              <a:t>d</a:t>
            </a:r>
            <a:endParaRPr lang="en-US" sz="3600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2895600"/>
            <a:ext cx="1905000" cy="18703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>
                <a:solidFill>
                  <a:schemeClr val="tx1"/>
                </a:solidFill>
              </a:rPr>
              <a:t>c̄</a:t>
            </a:r>
            <a:br>
              <a:rPr lang="en-US" sz="3600" i="1" dirty="0" smtClean="0">
                <a:solidFill>
                  <a:schemeClr val="tx1"/>
                </a:solidFill>
              </a:rPr>
            </a:br>
            <a:r>
              <a:rPr lang="en-US" sz="3600" i="1" dirty="0" smtClean="0">
                <a:solidFill>
                  <a:schemeClr val="tx1"/>
                </a:solidFill>
              </a:rPr>
              <a:t>d̄</a:t>
            </a:r>
            <a:endParaRPr lang="en-US" sz="3600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3429000"/>
            <a:ext cx="4038600" cy="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4114800"/>
            <a:ext cx="39624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41227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3301314" y="3200399"/>
            <a:ext cx="1187278" cy="1219201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/>
              <a:t>ū</a:t>
            </a:r>
            <a:endParaRPr lang="en-US" sz="3600" i="1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540078" y="3200399"/>
            <a:ext cx="1251122" cy="12192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>
                <a:solidFill>
                  <a:schemeClr val="tx1"/>
                </a:solidFill>
              </a:rPr>
              <a:t>u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602628" y="2745258"/>
            <a:ext cx="2133600" cy="2207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100" y="2745258"/>
            <a:ext cx="2133600" cy="2207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2895600"/>
                <a:ext cx="8051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0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895600"/>
                <a:ext cx="80515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8472" y="3056238"/>
                <a:ext cx="805156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600" i="0" smtClean="0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72" y="3056238"/>
                <a:ext cx="805156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5638800"/>
                <a:ext cx="7325852" cy="672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3300"/>
                    </a:solidFill>
                  </a:rPr>
                  <a:t>It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does</a:t>
                </a:r>
                <a:r>
                  <a:rPr lang="en-US" dirty="0" smtClean="0">
                    <a:solidFill>
                      <a:srgbClr val="663300"/>
                    </a:solidFill>
                  </a:rPr>
                  <a:t> happen, as soon as the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4573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MeV </a:t>
                </a:r>
                <a:r>
                  <a:rPr lang="en-US" dirty="0" smtClean="0">
                    <a:solidFill>
                      <a:srgbClr val="663300"/>
                    </a:solidFill>
                  </a:rPr>
                  <a:t>is passed</a:t>
                </a:r>
                <a:br>
                  <a:rPr lang="en-US" dirty="0" smtClean="0">
                    <a:solidFill>
                      <a:srgbClr val="663300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The lightest exotic above this threshold,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(4632)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, decays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38800"/>
                <a:ext cx="7325852" cy="672107"/>
              </a:xfrm>
              <a:prstGeom prst="rect">
                <a:avLst/>
              </a:prstGeom>
              <a:blipFill rotWithShape="1">
                <a:blip r:embed="rId5"/>
                <a:stretch>
                  <a:fillRect l="-749" t="-4545" r="-1082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9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6754 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2684 4.4444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3" grpId="0" animBg="1"/>
      <p:bldP spid="17" grpId="0" animBg="1"/>
      <p:bldP spid="7" grpId="0"/>
      <p:bldP spid="18" grpId="0"/>
      <p:bldP spid="18" grpId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How far apart do the diquarks actually get?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0" y="4225635"/>
            <a:ext cx="1905000" cy="1870365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/>
              <a:t>c</a:t>
            </a:r>
            <a:br>
              <a:rPr lang="en-US" sz="3600" i="1" dirty="0" smtClean="0"/>
            </a:br>
            <a:r>
              <a:rPr lang="en-US" sz="3600" i="1" dirty="0" smtClean="0"/>
              <a:t>u</a:t>
            </a:r>
            <a:endParaRPr lang="en-US" sz="3600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4225635"/>
            <a:ext cx="1905000" cy="18703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>
                <a:solidFill>
                  <a:prstClr val="black"/>
                </a:solidFill>
              </a:rPr>
              <a:t>c̄</a:t>
            </a:r>
            <a:br>
              <a:rPr lang="en-US" sz="3600" i="1" dirty="0" smtClean="0">
                <a:solidFill>
                  <a:prstClr val="black"/>
                </a:solidFill>
              </a:rPr>
            </a:br>
            <a:r>
              <a:rPr lang="en-US" sz="3600" i="1" dirty="0" smtClean="0">
                <a:solidFill>
                  <a:prstClr val="black"/>
                </a:solidFill>
              </a:rPr>
              <a:t>d̄</a:t>
            </a:r>
            <a:endParaRPr lang="en-US" sz="3600" i="1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4876800"/>
            <a:ext cx="4038600" cy="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5410200"/>
            <a:ext cx="39624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295400"/>
                <a:ext cx="7830990" cy="2255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6600"/>
                    </a:solidFill>
                  </a:rPr>
                  <a:t>Since this is still a</a:t>
                </a:r>
                <a:r>
                  <a:rPr lang="en-US" b="1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⟷</m:t>
                    </m:r>
                    <m:acc>
                      <m:accPr>
                        <m:chr m:val="̅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color interaction, just use the Cornell potential:</a:t>
                </a:r>
                <a:br>
                  <a:rPr lang="en-US" dirty="0" smtClean="0">
                    <a:solidFill>
                      <a:srgbClr val="0066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𝑐𝑞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𝐒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𝑐𝑞</m:t>
                            </m:r>
                          </m:e>
                        </m:ba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      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[This variant: Barnes et al., PRD </a:t>
                </a:r>
                <a:r>
                  <a:rPr lang="en-US" sz="1600" b="1" dirty="0" smtClean="0">
                    <a:solidFill>
                      <a:srgbClr val="663300"/>
                    </a:solidFill>
                  </a:rPr>
                  <a:t>72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, 054026 (2005)]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</a:rPr>
                  <a:t>U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se that the kinetic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energy released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⟶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4475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converts</a:t>
                </a:r>
                <a:br>
                  <a:rPr lang="en-US" dirty="0" smtClean="0">
                    <a:solidFill>
                      <a:srgbClr val="002060"/>
                    </a:solidFill>
                  </a:rPr>
                </a:br>
                <a:r>
                  <a:rPr lang="en-US" dirty="0" smtClean="0">
                    <a:solidFill>
                      <a:srgbClr val="002060"/>
                    </a:solidFill>
                  </a:rPr>
                  <a:t>into potential energy until the diquarks come to rest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Decay transition most effective at this point (WKB turning point)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7830990" cy="2255489"/>
              </a:xfrm>
              <a:prstGeom prst="rect">
                <a:avLst/>
              </a:prstGeom>
              <a:blipFill rotWithShape="0">
                <a:blip r:embed="rId2"/>
                <a:stretch>
                  <a:fillRect l="-545" t="-1355" b="-3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4095750" y="1636568"/>
            <a:ext cx="1028700" cy="6019800"/>
          </a:xfrm>
          <a:prstGeom prst="leftBrace">
            <a:avLst>
              <a:gd name="adj1" fmla="val 47105"/>
              <a:gd name="adj2" fmla="val 50000"/>
            </a:avLst>
          </a:prstGeom>
          <a:ln w="254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0143" y="3753020"/>
                <a:ext cx="1498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16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43" y="3753020"/>
                <a:ext cx="149823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0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3200" dirty="0" smtClean="0"/>
              <a:t>Whenever teaching the Particle &amp; Nuclear Physics</a:t>
            </a:r>
            <a:br>
              <a:rPr lang="en-US" sz="3200" dirty="0" smtClean="0"/>
            </a:br>
            <a:r>
              <a:rPr lang="en-US" sz="3200" dirty="0" smtClean="0"/>
              <a:t>undergraduate survey class, I always say: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smtClean="0"/>
              <a:t>“Quarks and gluons are never seen in isolation, a phenomenon called </a:t>
            </a:r>
            <a:r>
              <a:rPr lang="en-US" sz="2000" i="1" smtClean="0">
                <a:solidFill>
                  <a:srgbClr val="FF0000"/>
                </a:solidFill>
              </a:rPr>
              <a:t>color confinement</a:t>
            </a:r>
            <a:r>
              <a:rPr lang="en-US" sz="2000" i="1" smtClean="0"/>
              <a:t>.  </a:t>
            </a:r>
            <a:r>
              <a:rPr lang="en-US" sz="2000" smtClean="0"/>
              <a:t>Instead, they are always found in </a:t>
            </a:r>
            <a:r>
              <a:rPr lang="en-US" sz="2000" smtClean="0">
                <a:solidFill>
                  <a:srgbClr val="006600"/>
                </a:solidFill>
              </a:rPr>
              <a:t>compounds</a:t>
            </a:r>
            <a:r>
              <a:rPr lang="en-US" sz="2000" smtClean="0"/>
              <a:t> called </a:t>
            </a:r>
            <a:r>
              <a:rPr lang="en-US" sz="2000" i="1" smtClean="0">
                <a:solidFill>
                  <a:srgbClr val="FF0000"/>
                </a:solidFill>
              </a:rPr>
              <a:t>hadrons</a:t>
            </a:r>
            <a:r>
              <a:rPr lang="en-US" sz="2000" smtClean="0"/>
              <a:t>, either as quark-antiquark </a:t>
            </a:r>
            <a:r>
              <a:rPr lang="en-US" sz="2000" smtClean="0">
                <a:solidFill>
                  <a:srgbClr val="006600"/>
                </a:solidFill>
              </a:rPr>
              <a:t>pairs</a:t>
            </a:r>
            <a:r>
              <a:rPr lang="en-US" sz="2000" smtClean="0"/>
              <a:t> (</a:t>
            </a:r>
            <a:r>
              <a:rPr lang="en-US" sz="2000" i="1" smtClean="0">
                <a:solidFill>
                  <a:srgbClr val="FF0000"/>
                </a:solidFill>
              </a:rPr>
              <a:t>mesons</a:t>
            </a:r>
            <a:r>
              <a:rPr lang="en-US" sz="2000" smtClean="0"/>
              <a:t>), or </a:t>
            </a:r>
            <a:r>
              <a:rPr lang="en-US" sz="2000" smtClean="0">
                <a:solidFill>
                  <a:srgbClr val="006600"/>
                </a:solidFill>
              </a:rPr>
              <a:t>triples</a:t>
            </a:r>
            <a:r>
              <a:rPr lang="en-US" sz="2000" smtClean="0"/>
              <a:t> of quarks (</a:t>
            </a:r>
            <a:r>
              <a:rPr lang="en-US" sz="2000" i="1" smtClean="0">
                <a:solidFill>
                  <a:srgbClr val="FF0000"/>
                </a:solidFill>
              </a:rPr>
              <a:t>baryons</a:t>
            </a:r>
            <a:r>
              <a:rPr lang="en-US" sz="2000" smtClean="0"/>
              <a:t>).” </a:t>
            </a: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3095625" y="2667000"/>
            <a:ext cx="5057775" cy="3448050"/>
            <a:chOff x="2028825" y="2667000"/>
            <a:chExt cx="5057775" cy="3448050"/>
          </a:xfrm>
        </p:grpSpPr>
        <p:pic>
          <p:nvPicPr>
            <p:cNvPr id="14341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8825" y="2667000"/>
              <a:ext cx="5057775" cy="344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695700" y="3276600"/>
              <a:ext cx="1905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685800" y="3752850"/>
            <a:ext cx="2163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because color charge</a:t>
            </a:r>
            <a:br>
              <a:rPr lang="en-US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provides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two distinct</a:t>
            </a:r>
            <a:br>
              <a:rPr lang="en-US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ways to make</a:t>
            </a:r>
            <a:br>
              <a:rPr lang="en-US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color-neutral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states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7279" y="2707921"/>
            <a:ext cx="1422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 = </a:t>
            </a:r>
            <a:r>
              <a:rPr lang="en-US" sz="1400" dirty="0" smtClean="0">
                <a:solidFill>
                  <a:srgbClr val="FF0000"/>
                </a:solidFill>
              </a:rPr>
              <a:t>red color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G = </a:t>
            </a:r>
            <a:r>
              <a:rPr lang="en-US" sz="1400" dirty="0" smtClean="0">
                <a:solidFill>
                  <a:srgbClr val="006600"/>
                </a:solidFill>
              </a:rPr>
              <a:t>green color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 = </a:t>
            </a:r>
            <a:r>
              <a:rPr lang="en-US" sz="1400" dirty="0" smtClean="0">
                <a:solidFill>
                  <a:srgbClr val="0000FF"/>
                </a:solidFill>
              </a:rPr>
              <a:t>blue color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Fascinating </a:t>
            </a:r>
            <a:r>
              <a:rPr lang="en-US" sz="3200" i="1" dirty="0" smtClean="0"/>
              <a:t>Z</a:t>
            </a:r>
            <a:r>
              <a:rPr lang="en-US" sz="3200" dirty="0" smtClean="0"/>
              <a:t>(4475) fact: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0" y="4191000"/>
            <a:ext cx="1905000" cy="1870365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/>
              <a:t>c</a:t>
            </a:r>
            <a:br>
              <a:rPr lang="en-US" sz="3600" i="1" dirty="0" smtClean="0"/>
            </a:br>
            <a:r>
              <a:rPr lang="en-US" sz="3600" i="1" dirty="0" smtClean="0"/>
              <a:t>u</a:t>
            </a:r>
            <a:endParaRPr lang="en-US" sz="3600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4225635"/>
            <a:ext cx="1905000" cy="18703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>
                <a:solidFill>
                  <a:prstClr val="black"/>
                </a:solidFill>
              </a:rPr>
              <a:t>c̄</a:t>
            </a:r>
            <a:br>
              <a:rPr lang="en-US" sz="3600" i="1" dirty="0" smtClean="0">
                <a:solidFill>
                  <a:prstClr val="black"/>
                </a:solidFill>
              </a:rPr>
            </a:br>
            <a:r>
              <a:rPr lang="en-US" sz="3600" i="1" dirty="0" smtClean="0">
                <a:solidFill>
                  <a:prstClr val="black"/>
                </a:solidFill>
              </a:rPr>
              <a:t>d̄</a:t>
            </a:r>
            <a:endParaRPr lang="en-US" sz="3600" i="1" dirty="0">
              <a:solidFill>
                <a:prstClr val="black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4095750" y="1636568"/>
            <a:ext cx="1028700" cy="6019800"/>
          </a:xfrm>
          <a:prstGeom prst="leftBrace">
            <a:avLst>
              <a:gd name="adj1" fmla="val 47105"/>
              <a:gd name="adj2" fmla="val 50000"/>
            </a:avLst>
          </a:prstGeom>
          <a:ln w="254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0143" y="3753020"/>
                <a:ext cx="1498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16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C00000"/>
                          </a:solidFill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43" y="3753020"/>
                <a:ext cx="1498231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41430" y="1298494"/>
                <a:ext cx="5737340" cy="178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 smtClean="0">
                    <a:solidFill>
                      <a:srgbClr val="006600"/>
                    </a:solidFill>
                    <a:ea typeface="Cambria Math"/>
                  </a:rPr>
                  <a:t>Belle</a:t>
                </a:r>
                <a:r>
                  <a:rPr lang="en-US" dirty="0" smtClean="0">
                    <a:solidFill>
                      <a:srgbClr val="FF3300"/>
                    </a:solidFill>
                    <a:ea typeface="Cambria Math"/>
                  </a:rPr>
                  <a:t> </a:t>
                </a:r>
                <a:r>
                  <a:rPr lang="en-US" sz="1600" dirty="0" smtClean="0">
                    <a:solidFill>
                      <a:srgbClr val="663300"/>
                    </a:solidFill>
                    <a:latin typeface="+mn-lt"/>
                    <a:ea typeface="Cambria Math"/>
                  </a:rPr>
                  <a:t>[</a:t>
                </a:r>
                <a:r>
                  <a:rPr lang="fr-FR" sz="1600" dirty="0" smtClean="0">
                    <a:solidFill>
                      <a:srgbClr val="663300"/>
                    </a:solidFill>
                    <a:latin typeface="+mn-lt"/>
                  </a:rPr>
                  <a:t>K</a:t>
                </a:r>
                <a:r>
                  <a:rPr lang="fr-FR" sz="1600" dirty="0">
                    <a:solidFill>
                      <a:srgbClr val="663300"/>
                    </a:solidFill>
                    <a:latin typeface="+mn-lt"/>
                  </a:rPr>
                  <a:t>. </a:t>
                </a:r>
                <a:r>
                  <a:rPr lang="fr-FR" sz="1600" dirty="0" err="1">
                    <a:solidFill>
                      <a:srgbClr val="663300"/>
                    </a:solidFill>
                    <a:latin typeface="+mn-lt"/>
                  </a:rPr>
                  <a:t>Chilikin</a:t>
                </a:r>
                <a:r>
                  <a:rPr lang="fr-FR" sz="1600" dirty="0">
                    <a:solidFill>
                      <a:srgbClr val="663300"/>
                    </a:solidFill>
                    <a:latin typeface="+mn-lt"/>
                  </a:rPr>
                  <a:t> </a:t>
                </a:r>
                <a:r>
                  <a:rPr lang="fr-FR" sz="1600" i="1" dirty="0">
                    <a:solidFill>
                      <a:srgbClr val="663300"/>
                    </a:solidFill>
                    <a:latin typeface="+mn-lt"/>
                  </a:rPr>
                  <a:t>et al</a:t>
                </a:r>
                <a:r>
                  <a:rPr lang="fr-FR" sz="1600" dirty="0">
                    <a:solidFill>
                      <a:srgbClr val="663300"/>
                    </a:solidFill>
                    <a:latin typeface="+mn-lt"/>
                  </a:rPr>
                  <a:t>., PRD </a:t>
                </a:r>
                <a:r>
                  <a:rPr lang="fr-FR" sz="1600" b="1" dirty="0">
                    <a:solidFill>
                      <a:srgbClr val="663300"/>
                    </a:solidFill>
                    <a:latin typeface="+mn-lt"/>
                  </a:rPr>
                  <a:t>90</a:t>
                </a:r>
                <a:r>
                  <a:rPr lang="fr-FR" sz="1600" dirty="0">
                    <a:solidFill>
                      <a:srgbClr val="663300"/>
                    </a:solidFill>
                    <a:latin typeface="+mn-lt"/>
                  </a:rPr>
                  <a:t>, 112009 (2014</a:t>
                </a:r>
                <a:r>
                  <a:rPr lang="fr-FR" sz="1600" dirty="0" smtClean="0">
                    <a:solidFill>
                      <a:srgbClr val="663300"/>
                    </a:solidFill>
                    <a:latin typeface="+mn-lt"/>
                  </a:rPr>
                  <a:t>)] </a:t>
                </a:r>
                <a:r>
                  <a:rPr lang="fr-FR" dirty="0" err="1" smtClean="0">
                    <a:solidFill>
                      <a:srgbClr val="006600"/>
                    </a:solidFill>
                    <a:latin typeface="CMR9"/>
                  </a:rPr>
                  <a:t>says</a:t>
                </a:r>
                <a:r>
                  <a:rPr lang="fr-FR" dirty="0" smtClean="0">
                    <a:solidFill>
                      <a:srgbClr val="006600"/>
                    </a:solidFill>
                    <a:latin typeface="CMR9"/>
                  </a:rPr>
                  <a:t>:</a:t>
                </a:r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/>
                </a:r>
                <a:br>
                  <a:rPr lang="en-US" dirty="0" smtClean="0">
                    <a:solidFill>
                      <a:prstClr val="black"/>
                    </a:solidFill>
                    <a:ea typeface="Cambria Math"/>
                  </a:rPr>
                </a:br>
                <a:r>
                  <a:rPr lang="en-US" dirty="0" smtClean="0">
                    <a:solidFill>
                      <a:prstClr val="black"/>
                    </a:solidFill>
                  </a:rPr>
                  <a:t/>
                </a:r>
                <a:br>
                  <a:rPr lang="en-US" dirty="0" smtClean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4475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4475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𝜓𝜋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r>
                  <a:rPr lang="en-US" dirty="0" smtClean="0">
                    <a:solidFill>
                      <a:prstClr val="black"/>
                    </a:solidFill>
                  </a:rPr>
                  <a:t/>
                </a:r>
                <a:br>
                  <a:rPr lang="en-US" dirty="0" smtClean="0">
                    <a:solidFill>
                      <a:prstClr val="black"/>
                    </a:solidFill>
                  </a:rPr>
                </a:br>
                <a:r>
                  <a:rPr lang="en-US" dirty="0" smtClean="0">
                    <a:solidFill>
                      <a:srgbClr val="002060"/>
                    </a:solidFill>
                  </a:rPr>
                  <a:t>and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LHCb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has not reported seeing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(1S)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mode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430" y="1298494"/>
                <a:ext cx="5737340" cy="1787605"/>
              </a:xfrm>
              <a:prstGeom prst="rect">
                <a:avLst/>
              </a:prstGeom>
              <a:blipFill rotWithShape="0">
                <a:blip r:embed="rId3"/>
                <a:stretch>
                  <a:fillRect l="-956"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491450" y="30480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72984" y="5715887"/>
                <a:ext cx="1910779" cy="412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39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984" y="5715887"/>
                <a:ext cx="1910779" cy="412677"/>
              </a:xfrm>
              <a:prstGeom prst="rect">
                <a:avLst/>
              </a:prstGeom>
              <a:blipFill rotWithShape="1">
                <a:blip r:embed="rId4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28600" y="1219200"/>
            <a:ext cx="8686800" cy="800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37530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8200" y="3363686"/>
                <a:ext cx="2088520" cy="41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63686"/>
                <a:ext cx="2088520" cy="414472"/>
              </a:xfrm>
              <a:prstGeom prst="rect">
                <a:avLst/>
              </a:prstGeom>
              <a:blipFill rotWithShape="1"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2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large-</a:t>
            </a:r>
            <a:r>
              <a:rPr lang="en-US" sz="3200" i="1" dirty="0" smtClean="0"/>
              <a:t>r</a:t>
            </a:r>
            <a:r>
              <a:rPr lang="en-US" sz="3200" dirty="0" smtClean="0"/>
              <a:t> wave function tails</a:t>
            </a:r>
            <a:br>
              <a:rPr lang="en-US" sz="3200" dirty="0" smtClean="0"/>
            </a:br>
            <a:r>
              <a:rPr lang="en-US" sz="3200" dirty="0" smtClean="0"/>
              <a:t>and resonance widths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The simple fact that the diquark-antidiquark pair is capable of separating further than the typical mean size of ordinary hadrons before coming to rest implies: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C00CC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he decay transition overlap matrix elements are suppressed,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SO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0066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he decay transition rate is suppressed,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SO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he width is smaller than predicted by generic dimensional analysis</a:t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i.e.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by phase space alone)</a:t>
                </a:r>
              </a:p>
              <a:p>
                <a:pPr marL="400050"/>
                <a:r>
                  <a:rPr lang="en-US" sz="2400" i="1" dirty="0">
                    <a:solidFill>
                      <a:srgbClr val="663300"/>
                    </a:solidFill>
                  </a:rPr>
                  <a:t>e</a:t>
                </a:r>
                <a:r>
                  <a:rPr lang="en-US" sz="2400" i="1" dirty="0" smtClean="0">
                    <a:solidFill>
                      <a:srgbClr val="663300"/>
                    </a:solidFill>
                  </a:rPr>
                  <a:t>.g.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ea typeface="Cambria Math"/>
                      </a:rPr>
                      <m:t>Γ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4475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180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31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r>
                  <a:rPr lang="en-US" sz="2000" b="0" dirty="0" smtClean="0">
                    <a:ea typeface="Cambria Math"/>
                  </a:rPr>
                  <a:t/>
                </a:r>
                <a:br>
                  <a:rPr lang="en-US" sz="2000" b="0" dirty="0" smtClean="0">
                    <a:ea typeface="Cambria Math"/>
                  </a:rPr>
                </a:br>
                <a:r>
                  <a:rPr lang="en-US" sz="2400" dirty="0" smtClean="0">
                    <a:solidFill>
                      <a:srgbClr val="663300"/>
                    </a:solidFill>
                  </a:rPr>
                  <a:t>(</a:t>
                </a:r>
                <a:r>
                  <a:rPr lang="en-US" sz="2400" i="1" dirty="0" smtClean="0">
                    <a:solidFill>
                      <a:srgbClr val="663300"/>
                    </a:solidFill>
                  </a:rPr>
                  <a:t>cf.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Γ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70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150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r>
                  <a:rPr lang="en-US" sz="2400" dirty="0" smtClean="0">
                    <a:solidFill>
                      <a:srgbClr val="663300"/>
                    </a:solidFill>
                  </a:rPr>
                  <a:t>)</a:t>
                </a:r>
              </a:p>
              <a:p>
                <a:pPr lvl="0"/>
                <a:r>
                  <a:rPr lang="en-US" sz="2400" dirty="0">
                    <a:solidFill>
                      <a:srgbClr val="7030A0"/>
                    </a:solidFill>
                  </a:rPr>
                  <a:t>But why would these diquark-antidiquark states behave like resonances at all?</a:t>
                </a:r>
              </a:p>
              <a:p>
                <a:pPr marL="400050"/>
                <a:endParaRPr lang="en-US" sz="2400" dirty="0" smtClean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6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 one thing,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Diquark-antidiquark pairs create their own bound-state spectroscopy </a:t>
            </a:r>
            <a:r>
              <a:rPr lang="en-US" sz="2000" dirty="0" smtClean="0">
                <a:solidFill>
                  <a:srgbClr val="663300"/>
                </a:solidFill>
              </a:rPr>
              <a:t>[L. </a:t>
            </a:r>
            <a:r>
              <a:rPr lang="en-US" sz="2000" dirty="0" err="1" smtClean="0">
                <a:solidFill>
                  <a:srgbClr val="663300"/>
                </a:solidFill>
              </a:rPr>
              <a:t>Maiani</a:t>
            </a:r>
            <a:r>
              <a:rPr lang="en-US" sz="2000" dirty="0" smtClean="0">
                <a:solidFill>
                  <a:srgbClr val="663300"/>
                </a:solidFill>
              </a:rPr>
              <a:t> </a:t>
            </a:r>
            <a:r>
              <a:rPr lang="en-US" sz="2000" i="1" dirty="0" smtClean="0">
                <a:solidFill>
                  <a:srgbClr val="663300"/>
                </a:solidFill>
              </a:rPr>
              <a:t>et al</a:t>
            </a:r>
            <a:r>
              <a:rPr lang="en-US" sz="2000" dirty="0" smtClean="0">
                <a:solidFill>
                  <a:srgbClr val="663300"/>
                </a:solidFill>
              </a:rPr>
              <a:t>., PRD </a:t>
            </a:r>
            <a:r>
              <a:rPr lang="en-US" sz="2000" b="1" dirty="0" smtClean="0">
                <a:solidFill>
                  <a:srgbClr val="663300"/>
                </a:solidFill>
              </a:rPr>
              <a:t>71</a:t>
            </a:r>
            <a:r>
              <a:rPr lang="en-US" sz="2000" dirty="0" smtClean="0">
                <a:solidFill>
                  <a:srgbClr val="663300"/>
                </a:solidFill>
              </a:rPr>
              <a:t> (2005) 014028]</a:t>
            </a:r>
            <a:endParaRPr lang="en-US" sz="2000" dirty="0">
              <a:solidFill>
                <a:srgbClr val="663300"/>
              </a:solidFill>
            </a:endParaRPr>
          </a:p>
          <a:p>
            <a:pPr lvl="1"/>
            <a:r>
              <a:rPr lang="en-US" sz="2000" dirty="0">
                <a:solidFill>
                  <a:srgbClr val="006600"/>
                </a:solidFill>
              </a:rPr>
              <a:t>S</a:t>
            </a:r>
            <a:r>
              <a:rPr lang="en-US" sz="2000" dirty="0" smtClean="0">
                <a:solidFill>
                  <a:srgbClr val="006600"/>
                </a:solidFill>
              </a:rPr>
              <a:t>imple Hamiltonian with spin-spin interactions among the four quarks</a:t>
            </a:r>
          </a:p>
          <a:p>
            <a:pPr lvl="1"/>
            <a:r>
              <a:rPr lang="en-US" sz="2000" dirty="0" smtClean="0">
                <a:solidFill>
                  <a:srgbClr val="CC00CC"/>
                </a:solidFill>
              </a:rPr>
              <a:t>Once one bound state is found, a whole multiplet arises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Then compare predicted spectrum to experiment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CC3300"/>
                </a:solidFill>
              </a:rPr>
              <a:t>Original version predicts states with quantum numbers and multiplicities not found to exist </a:t>
            </a:r>
            <a:r>
              <a:rPr lang="en-US" sz="2400" dirty="0" smtClean="0">
                <a:solidFill>
                  <a:srgbClr val="FF3300"/>
                </a:solidFill>
              </a:rPr>
              <a:t>(</a:t>
            </a:r>
            <a:r>
              <a:rPr lang="en-US" sz="2400" i="1" dirty="0" smtClean="0"/>
              <a:t>XYZ</a:t>
            </a:r>
            <a:r>
              <a:rPr lang="en-US" sz="2400" dirty="0" smtClean="0"/>
              <a:t> phenomenology not very well developed then</a:t>
            </a:r>
            <a:r>
              <a:rPr lang="en-US" sz="2400" dirty="0" smtClean="0">
                <a:solidFill>
                  <a:srgbClr val="CC3300"/>
                </a:solidFill>
              </a:rPr>
              <a:t>), but a new version of the model </a:t>
            </a:r>
            <a:r>
              <a:rPr lang="en-US" sz="2000" dirty="0" smtClean="0">
                <a:solidFill>
                  <a:srgbClr val="663300"/>
                </a:solidFill>
              </a:rPr>
              <a:t>[L. </a:t>
            </a:r>
            <a:r>
              <a:rPr lang="en-US" sz="2000" dirty="0" err="1">
                <a:solidFill>
                  <a:srgbClr val="663300"/>
                </a:solidFill>
              </a:rPr>
              <a:t>Maiani</a:t>
            </a:r>
            <a:r>
              <a:rPr lang="en-US" sz="2000" dirty="0">
                <a:solidFill>
                  <a:srgbClr val="663300"/>
                </a:solidFill>
              </a:rPr>
              <a:t> </a:t>
            </a:r>
            <a:r>
              <a:rPr lang="en-US" sz="2000" i="1" dirty="0">
                <a:solidFill>
                  <a:srgbClr val="663300"/>
                </a:solidFill>
              </a:rPr>
              <a:t>et al</a:t>
            </a:r>
            <a:r>
              <a:rPr lang="en-US" sz="2000" dirty="0">
                <a:solidFill>
                  <a:srgbClr val="663300"/>
                </a:solidFill>
              </a:rPr>
              <a:t>., PRD </a:t>
            </a:r>
            <a:r>
              <a:rPr lang="en-US" sz="2000" b="1" dirty="0">
                <a:solidFill>
                  <a:srgbClr val="663300"/>
                </a:solidFill>
              </a:rPr>
              <a:t>89</a:t>
            </a:r>
            <a:r>
              <a:rPr lang="en-US" sz="2000" dirty="0">
                <a:solidFill>
                  <a:srgbClr val="663300"/>
                </a:solidFill>
              </a:rPr>
              <a:t> (2014) </a:t>
            </a:r>
            <a:r>
              <a:rPr lang="en-US" sz="2000" dirty="0" smtClean="0">
                <a:solidFill>
                  <a:srgbClr val="663300"/>
                </a:solidFill>
              </a:rPr>
              <a:t>114010]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appears to be much more successful</a:t>
            </a:r>
            <a:endParaRPr lang="en-US" sz="2000" dirty="0" smtClean="0">
              <a:solidFill>
                <a:srgbClr val="FF3300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Crucial revision:  </a:t>
            </a:r>
            <a:r>
              <a:rPr lang="en-US" sz="2000" dirty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ominant spin-spin couplings are </a:t>
            </a:r>
            <a:r>
              <a:rPr lang="en-US" sz="2000" i="1" dirty="0" smtClean="0">
                <a:solidFill>
                  <a:srgbClr val="0000FF"/>
                </a:solidFill>
              </a:rPr>
              <a:t>within</a:t>
            </a:r>
            <a:r>
              <a:rPr lang="en-US" sz="2000" dirty="0" smtClean="0">
                <a:solidFill>
                  <a:srgbClr val="0000FF"/>
                </a:solidFill>
              </a:rPr>
              <a:t> each diquark</a:t>
            </a:r>
          </a:p>
          <a:p>
            <a:pPr lvl="1"/>
            <a:r>
              <a:rPr lang="en-US" sz="2000" i="1" dirty="0">
                <a:solidFill>
                  <a:srgbClr val="006600"/>
                </a:solidFill>
              </a:rPr>
              <a:t>e</a:t>
            </a:r>
            <a:r>
              <a:rPr lang="en-US" sz="2000" i="1" dirty="0" smtClean="0">
                <a:solidFill>
                  <a:srgbClr val="006600"/>
                </a:solidFill>
              </a:rPr>
              <a:t>.g.</a:t>
            </a:r>
            <a:r>
              <a:rPr lang="en-US" sz="2000" dirty="0" smtClean="0">
                <a:solidFill>
                  <a:srgbClr val="006600"/>
                </a:solidFill>
              </a:rPr>
              <a:t>, </a:t>
            </a:r>
            <a:r>
              <a:rPr lang="en-US" sz="2000" i="1" dirty="0" smtClean="0"/>
              <a:t>Z</a:t>
            </a:r>
            <a:r>
              <a:rPr lang="en-US" sz="2000" dirty="0" smtClean="0"/>
              <a:t>(4475)</a:t>
            </a:r>
            <a:r>
              <a:rPr lang="en-US" sz="2000" dirty="0" smtClean="0">
                <a:solidFill>
                  <a:srgbClr val="006600"/>
                </a:solidFill>
              </a:rPr>
              <a:t> is radial excitation of </a:t>
            </a:r>
            <a:r>
              <a:rPr lang="en-US" sz="2000" i="1" dirty="0" smtClean="0"/>
              <a:t>Z</a:t>
            </a:r>
            <a:r>
              <a:rPr lang="en-US" sz="2000" dirty="0" smtClean="0"/>
              <a:t>(3900)</a:t>
            </a:r>
            <a:r>
              <a:rPr lang="en-US" sz="2000" dirty="0" smtClean="0">
                <a:solidFill>
                  <a:srgbClr val="006600"/>
                </a:solidFill>
              </a:rPr>
              <a:t>;</a:t>
            </a:r>
            <a:br>
              <a:rPr lang="en-US" sz="2000" dirty="0" smtClean="0">
                <a:solidFill>
                  <a:srgbClr val="006600"/>
                </a:solidFill>
              </a:rPr>
            </a:br>
            <a:r>
              <a:rPr lang="en-US" sz="2000" i="1" dirty="0" smtClean="0"/>
              <a:t>Y</a:t>
            </a:r>
            <a:r>
              <a:rPr lang="en-US" sz="2000" dirty="0" smtClean="0">
                <a:solidFill>
                  <a:srgbClr val="006600"/>
                </a:solidFill>
              </a:rPr>
              <a:t> states are </a:t>
            </a:r>
            <a:r>
              <a:rPr lang="en-US" sz="2000" i="1" dirty="0" smtClean="0"/>
              <a:t>L</a:t>
            </a:r>
            <a:r>
              <a:rPr lang="en-US" sz="2000" dirty="0" smtClean="0"/>
              <a:t>=1</a:t>
            </a:r>
            <a:r>
              <a:rPr lang="en-US" sz="2000" dirty="0" smtClean="0">
                <a:solidFill>
                  <a:srgbClr val="006600"/>
                </a:solidFill>
              </a:rPr>
              <a:t> color flux tube excitations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039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And furthermore,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00600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The presence of nearby hadronic thresholds can attract nearby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diquark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resonances: </a:t>
                </a:r>
                <a:r>
                  <a:rPr lang="en-US" sz="2400" i="1" dirty="0" smtClean="0">
                    <a:solidFill>
                      <a:srgbClr val="FF3300"/>
                    </a:solidFill>
                  </a:rPr>
                  <a:t>Cusp effect</a:t>
                </a:r>
              </a:p>
              <a:p>
                <a:pPr lvl="1"/>
                <a:r>
                  <a:rPr lang="en-US" sz="2000" dirty="0" smtClean="0">
                    <a:solidFill>
                      <a:srgbClr val="006600"/>
                    </a:solidFill>
                  </a:rPr>
                  <a:t>The complex amplitude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6600"/>
                    </a:solidFill>
                  </a:rPr>
                  <a:t>that is a source for the </a:t>
                </a:r>
                <a:r>
                  <a:rPr lang="en-US" sz="2000" dirty="0" err="1" smtClean="0">
                    <a:solidFill>
                      <a:srgbClr val="006600"/>
                    </a:solidFill>
                  </a:rPr>
                  <a:t>tetraquarks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in terms of total energy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06600"/>
                    </a:solidFill>
                  </a:rPr>
                  <a:t> develops a branch point at the threshold to produce on-shell hadrons (due to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unitarity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: the </a:t>
                </a:r>
                <a:r>
                  <a:rPr lang="en-US" sz="2000" i="1" dirty="0" smtClean="0">
                    <a:solidFill>
                      <a:srgbClr val="FF3300"/>
                    </a:solidFill>
                  </a:rPr>
                  <a:t>optical theorem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)</a:t>
                </a:r>
              </a:p>
              <a:p>
                <a:pPr lvl="1"/>
                <a:r>
                  <a:rPr lang="en-US" sz="2000" dirty="0" smtClean="0">
                    <a:solidFill>
                      <a:srgbClr val="FF9900"/>
                    </a:solidFill>
                  </a:rPr>
                  <a:t>But the full amplitude is 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analytic</a:t>
                </a:r>
                <a:r>
                  <a:rPr lang="en-US" sz="2000" dirty="0" smtClean="0">
                    <a:solidFill>
                      <a:srgbClr val="FF9900"/>
                    </a:solidFill>
                  </a:rPr>
                  <a:t> everywhere, except for resonant poles and cuts that start at the branch points (due to </a:t>
                </a:r>
                <a:r>
                  <a:rPr lang="en-US" sz="2000" i="1" dirty="0" smtClean="0">
                    <a:solidFill>
                      <a:srgbClr val="FF3300"/>
                    </a:solidFill>
                  </a:rPr>
                  <a:t>causality</a:t>
                </a:r>
                <a:r>
                  <a:rPr lang="en-US" sz="2000" dirty="0" smtClean="0">
                    <a:solidFill>
                      <a:srgbClr val="FF9900"/>
                    </a:solidFill>
                  </a:rPr>
                  <a:t>)</a:t>
                </a:r>
              </a:p>
              <a:p>
                <a:pPr lvl="1"/>
                <a:r>
                  <a:rPr lang="en-US" sz="2000" dirty="0" smtClean="0">
                    <a:solidFill>
                      <a:srgbClr val="CC00CC"/>
                    </a:solidFill>
                  </a:rPr>
                  <a:t>This fact allows for a </a:t>
                </a:r>
                <a:r>
                  <a:rPr lang="en-US" sz="2000" i="1" dirty="0" smtClean="0">
                    <a:solidFill>
                      <a:srgbClr val="FF3300"/>
                    </a:solidFill>
                  </a:rPr>
                  <a:t>dispersion relation 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(like </a:t>
                </a:r>
                <a:r>
                  <a:rPr lang="en-US" sz="2000" dirty="0" err="1" smtClean="0">
                    <a:solidFill>
                      <a:srgbClr val="CC00CC"/>
                    </a:solidFill>
                  </a:rPr>
                  <a:t>Kramers-Kronig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) that expresses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CC00CC"/>
                    </a:solidFill>
                  </a:rPr>
                  <a:t> as an integral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>
                    <a:solidFill>
                      <a:srgbClr val="996633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996633"/>
                    </a:solidFill>
                  </a:rPr>
                  <a:t>at suddenly shoots up from zero,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996633"/>
                    </a:solidFill>
                  </a:rPr>
                  <a:t> must develop a sharp peak, or </a:t>
                </a:r>
                <a:r>
                  <a:rPr lang="en-US" sz="2000" i="1" dirty="0" smtClean="0">
                    <a:solidFill>
                      <a:srgbClr val="FF3300"/>
                    </a:solidFill>
                  </a:rPr>
                  <a:t>cusp</a:t>
                </a:r>
              </a:p>
              <a:p>
                <a:pPr lvl="1"/>
                <a:r>
                  <a:rPr lang="en-US" sz="2000" dirty="0" smtClean="0">
                    <a:solidFill>
                      <a:srgbClr val="FF0000"/>
                    </a:solidFill>
                  </a:rPr>
                  <a:t>Since the self-energy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appears in the resonance propagator Green’s function, the cusp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acts as a shift in the mass, effectively dragging the resonant pole toward threshold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00600"/>
              </a:xfrm>
              <a:blipFill rotWithShape="0">
                <a:blip r:embed="rId2"/>
                <a:stretch>
                  <a:fillRect l="-963" t="-1017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1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Cusp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69280"/>
            <a:ext cx="6553200" cy="523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2209800"/>
            <a:ext cx="941283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126468"/>
            <a:ext cx="979755" cy="369332"/>
          </a:xfrm>
          <a:prstGeom prst="rect">
            <a:avLst/>
          </a:prstGeom>
          <a:noFill/>
          <a:ln w="19050"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Re </a:t>
            </a:r>
            <a:r>
              <a:rPr lang="el-GR" dirty="0" smtClean="0">
                <a:solidFill>
                  <a:srgbClr val="33CC33"/>
                </a:solidFill>
              </a:rPr>
              <a:t>Π</a:t>
            </a:r>
            <a:r>
              <a:rPr lang="en-US" dirty="0" smtClean="0">
                <a:solidFill>
                  <a:srgbClr val="33CC33"/>
                </a:solidFill>
              </a:rPr>
              <a:t>(</a:t>
            </a:r>
            <a:r>
              <a:rPr lang="en-US" i="1" dirty="0" smtClean="0">
                <a:solidFill>
                  <a:srgbClr val="33CC33"/>
                </a:solidFill>
              </a:rPr>
              <a:t>s</a:t>
            </a:r>
            <a:r>
              <a:rPr lang="en-US" dirty="0" smtClean="0">
                <a:solidFill>
                  <a:srgbClr val="33CC33"/>
                </a:solidFill>
              </a:rPr>
              <a:t>)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2899" y="4547442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(Normalized</a:t>
            </a:r>
            <a:br>
              <a:rPr lang="en-US" sz="1400" dirty="0" smtClean="0"/>
            </a:br>
            <a:r>
              <a:rPr lang="en-US" sz="1400" dirty="0" smtClean="0"/>
              <a:t>to unity at </a:t>
            </a:r>
            <a:r>
              <a:rPr lang="en-US" sz="1400" i="1" dirty="0" err="1" smtClean="0"/>
              <a:t>s</a:t>
            </a:r>
            <a:r>
              <a:rPr lang="en-US" sz="1400" i="1" baseline="-25000" dirty="0" err="1" smtClean="0"/>
              <a:t>th</a:t>
            </a:r>
            <a:r>
              <a:rPr lang="en-US" sz="1400" dirty="0" smtClean="0"/>
              <a:t>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spect="1"/>
              </p:cNvSpPr>
              <p:nvPr/>
            </p:nvSpPr>
            <p:spPr>
              <a:xfrm>
                <a:off x="4953000" y="3078480"/>
                <a:ext cx="2763119" cy="5850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78480"/>
                <a:ext cx="2763119" cy="5850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4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closely can cusps attract thresholds?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rgbClr val="663300"/>
                    </a:solidFill>
                  </a:rPr>
                  <a:t>Consider the </a:t>
                </a:r>
                <a:r>
                  <a:rPr lang="en-US" sz="2400" i="1" dirty="0" smtClean="0"/>
                  <a:t>X</a:t>
                </a:r>
                <a:r>
                  <a:rPr lang="en-US" sz="2400" dirty="0" smtClean="0"/>
                  <a:t>(3872)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>
                    <a:solidFill>
                      <a:srgbClr val="C00000"/>
                    </a:solidFill>
                  </a:rPr>
                  <a:t>We saw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3872</m:t>
                            </m:r>
                          </m:e>
                        </m:d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∗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11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>
                    <a:solidFill>
                      <a:srgbClr val="006600"/>
                    </a:solidFill>
                  </a:rPr>
                  <a:t>But also that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(3872)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is almost certainly not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6600"/>
                    </a:solidFill>
                  </a:rPr>
                  <a:t>molecule</a:t>
                </a:r>
              </a:p>
              <a:p>
                <a:pPr lvl="1"/>
                <a:r>
                  <a:rPr lang="en-US" sz="2000" dirty="0" smtClean="0">
                    <a:solidFill>
                      <a:srgbClr val="CC00CC"/>
                    </a:solidFill>
                  </a:rPr>
                  <a:t>Moreover, </a:t>
                </a:r>
                <a:r>
                  <a:rPr lang="en-US" sz="2000" b="0" i="1" dirty="0" smtClean="0">
                    <a:latin typeface="Cambria Math"/>
                  </a:rPr>
                  <a:t/>
                </a:r>
                <a:br>
                  <a:rPr lang="en-US" sz="20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3872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2000" b="0" i="1" smtClean="0">
                            <a:latin typeface="Cambria Math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𝑝𝑒𝑎𝑘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50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3872</m:t>
                            </m:r>
                          </m:e>
                        </m:d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sSubSup>
                          <m:sSub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𝑝𝑒𝑎𝑘</m:t>
                            </m:r>
                          </m:sub>
                          <m:sup/>
                        </m:sSubSup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89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2000" dirty="0" err="1" smtClean="0">
                    <a:solidFill>
                      <a:srgbClr val="FF3300"/>
                    </a:solidFill>
                  </a:rPr>
                  <a:t>Bugg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663300"/>
                    </a:solidFill>
                  </a:rPr>
                  <a:t>[J. Phys. G </a:t>
                </a:r>
                <a:r>
                  <a:rPr lang="en-US" sz="2000" b="1" dirty="0" smtClean="0">
                    <a:solidFill>
                      <a:srgbClr val="663300"/>
                    </a:solidFill>
                  </a:rPr>
                  <a:t>35</a:t>
                </a:r>
                <a:r>
                  <a:rPr lang="en-US" sz="2000" dirty="0" smtClean="0">
                    <a:solidFill>
                      <a:srgbClr val="663300"/>
                    </a:solidFill>
                  </a:rPr>
                  <a:t> (2008) 075005] 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showed that the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(3872)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 is far too narrow to be a cusp alone—Some sort of resonance must be present</a:t>
                </a:r>
              </a:p>
              <a:p>
                <a:pPr lvl="1"/>
                <a:r>
                  <a:rPr lang="en-US" sz="2000" dirty="0" smtClean="0">
                    <a:solidFill>
                      <a:srgbClr val="0000FF"/>
                    </a:solidFill>
                  </a:rPr>
                  <a:t>But since several channels all open up very near </a:t>
                </a:r>
                <a:r>
                  <a:rPr lang="en-US" sz="2000" dirty="0" smtClean="0"/>
                  <a:t>3.872 GeV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, they all contribute to a big cusp that can drag, say, a diquark-antidiquark resonance from perhaps </a:t>
                </a:r>
                <a:r>
                  <a:rPr lang="en-US" sz="2000" dirty="0" smtClean="0"/>
                  <a:t>10’s of MeV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away to become the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(3872)</a:t>
                </a:r>
                <a:endParaRPr lang="en-US" sz="2000" dirty="0"/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9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cusp effects</a:t>
            </a:r>
            <a:br>
              <a:rPr lang="en-US" sz="3200" dirty="0" smtClean="0"/>
            </a:br>
            <a:r>
              <a:rPr lang="en-US" sz="2400" dirty="0" smtClean="0">
                <a:solidFill>
                  <a:srgbClr val="663300"/>
                </a:solidFill>
              </a:rPr>
              <a:t>S. Blitz &amp; RFL, Phys. Rev. D </a:t>
            </a:r>
            <a:r>
              <a:rPr lang="en-US" sz="2400" b="1" dirty="0" smtClean="0">
                <a:solidFill>
                  <a:srgbClr val="663300"/>
                </a:solidFill>
              </a:rPr>
              <a:t>91</a:t>
            </a:r>
            <a:r>
              <a:rPr lang="en-US" sz="2400" dirty="0" smtClean="0">
                <a:solidFill>
                  <a:srgbClr val="663300"/>
                </a:solidFill>
              </a:rPr>
              <a:t> (2015) 094025 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36615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:    Bare resonant pole mass</a:t>
            </a:r>
          </a:p>
          <a:p>
            <a:r>
              <a:rPr lang="en-US" sz="1400" i="1" dirty="0" err="1" smtClean="0"/>
              <a:t>S</a:t>
            </a:r>
            <a:r>
              <a:rPr lang="en-US" sz="1400" i="1" baseline="-25000" dirty="0" err="1" smtClean="0"/>
              <a:t>th</a:t>
            </a:r>
            <a:r>
              <a:rPr lang="en-US" sz="1400" dirty="0" smtClean="0"/>
              <a:t>:    Threshold </a:t>
            </a:r>
            <a:r>
              <a:rPr lang="en-US" sz="1400" i="1" dirty="0" smtClean="0"/>
              <a:t>s</a:t>
            </a:r>
            <a:r>
              <a:rPr lang="en-US" sz="1400" dirty="0" smtClean="0"/>
              <a:t> value [here (3.872 GeV)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]</a:t>
            </a:r>
          </a:p>
          <a:p>
            <a:r>
              <a:rPr lang="en-US" sz="1400" i="1" dirty="0" err="1" smtClean="0"/>
              <a:t>M</a:t>
            </a:r>
            <a:r>
              <a:rPr lang="en-US" sz="1400" i="1" baseline="-25000" dirty="0" err="1" smtClean="0"/>
              <a:t>pole</a:t>
            </a:r>
            <a:r>
              <a:rPr lang="en-US" sz="1400" dirty="0" smtClean="0"/>
              <a:t>: Shifted pole mass</a:t>
            </a:r>
            <a:endParaRPr lang="en-US" sz="14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3733800"/>
            <a:ext cx="1371600" cy="22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1950" y="3236893"/>
            <a:ext cx="1457450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Relative size of</a:t>
            </a:r>
            <a:br>
              <a:rPr lang="en-US" sz="1400" dirty="0" smtClean="0"/>
            </a:br>
            <a:r>
              <a:rPr lang="en-US" sz="1400" dirty="0" smtClean="0"/>
              <a:t>pole shift (about</a:t>
            </a:r>
            <a:br>
              <a:rPr lang="en-US" sz="1400" dirty="0" smtClean="0"/>
            </a:br>
            <a:r>
              <a:rPr lang="en-US" sz="1400" dirty="0" smtClean="0"/>
              <a:t>0.12% near </a:t>
            </a:r>
            <a:r>
              <a:rPr lang="en-US" sz="1400" i="1" dirty="0" err="1" smtClean="0">
                <a:solidFill>
                  <a:prstClr val="black"/>
                </a:solidFill>
              </a:rPr>
              <a:t>S</a:t>
            </a:r>
            <a:r>
              <a:rPr lang="en-US" sz="1400" i="1" baseline="-25000" dirty="0" err="1" smtClean="0">
                <a:solidFill>
                  <a:prstClr val="black"/>
                </a:solidFill>
              </a:rPr>
              <a:t>th</a:t>
            </a:r>
            <a:r>
              <a:rPr lang="en-US" sz="1400" dirty="0" smtClean="0">
                <a:solidFill>
                  <a:prstClr val="black"/>
                </a:solidFill>
              </a:rPr>
              <a:t>,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or 5 MeV)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6633" y="4648200"/>
            <a:ext cx="2053767" cy="1169551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 the charm scale,</a:t>
            </a:r>
            <a:br>
              <a:rPr lang="en-US" sz="1400" dirty="0" smtClean="0"/>
            </a:br>
            <a:r>
              <a:rPr lang="en-US" sz="1400" dirty="0" smtClean="0"/>
              <a:t>a cusp from an opening</a:t>
            </a:r>
            <a:br>
              <a:rPr lang="en-US" sz="1400" dirty="0" smtClean="0"/>
            </a:br>
            <a:r>
              <a:rPr lang="en-US" sz="1400" dirty="0" err="1" smtClean="0">
                <a:solidFill>
                  <a:srgbClr val="33CC33"/>
                </a:solidFill>
              </a:rPr>
              <a:t>diquark</a:t>
            </a:r>
            <a:r>
              <a:rPr lang="en-US" sz="1400" dirty="0" smtClean="0">
                <a:solidFill>
                  <a:srgbClr val="33CC33"/>
                </a:solidFill>
              </a:rPr>
              <a:t> pair </a:t>
            </a:r>
            <a:r>
              <a:rPr lang="en-US" sz="1400" dirty="0" smtClean="0"/>
              <a:t>threshold</a:t>
            </a:r>
            <a:br>
              <a:rPr lang="en-US" sz="1400" dirty="0" smtClean="0"/>
            </a:br>
            <a:r>
              <a:rPr lang="en-US" sz="1400" dirty="0" smtClean="0"/>
              <a:t>is more effective than</a:t>
            </a:r>
            <a:br>
              <a:rPr lang="en-US" sz="1400" dirty="0" smtClean="0"/>
            </a:br>
            <a:r>
              <a:rPr lang="en-US" sz="1400" dirty="0" smtClean="0"/>
              <a:t>one from a </a:t>
            </a:r>
            <a:r>
              <a:rPr lang="en-US" sz="1400" dirty="0" smtClean="0">
                <a:solidFill>
                  <a:srgbClr val="FF3300"/>
                </a:solidFill>
              </a:rPr>
              <a:t>meson pair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524000"/>
            <a:ext cx="4439433" cy="44200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91000" y="3352800"/>
            <a:ext cx="8382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00400" y="4067577"/>
            <a:ext cx="2867416" cy="580623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0400" y="4648200"/>
            <a:ext cx="21336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Does the dynamical diquark picture have anything to say about the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c</a:t>
            </a:r>
            <a:r>
              <a:rPr lang="en-US" sz="3200" dirty="0" smtClean="0"/>
              <a:t> states?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Yes.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663300"/>
                </a:solidFill>
              </a:rPr>
              <a:t>RFL, Phys. Lett. B </a:t>
            </a:r>
            <a:r>
              <a:rPr lang="en-US" b="1" dirty="0" smtClean="0">
                <a:solidFill>
                  <a:srgbClr val="663300"/>
                </a:solidFill>
              </a:rPr>
              <a:t>749</a:t>
            </a:r>
            <a:r>
              <a:rPr lang="en-US" dirty="0" smtClean="0">
                <a:solidFill>
                  <a:srgbClr val="663300"/>
                </a:solidFill>
              </a:rPr>
              <a:t> (2015) 454</a:t>
            </a:r>
            <a:endParaRPr lang="en-US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Nonleptonic</a:t>
            </a:r>
            <a:r>
              <a:rPr lang="en-US" dirty="0" smtClean="0"/>
              <a:t> </a:t>
            </a:r>
            <a:r>
              <a:rPr lang="el-GR" i="1" dirty="0" smtClean="0"/>
              <a:t>Λ</a:t>
            </a:r>
            <a:r>
              <a:rPr lang="en-US" i="1" baseline="-25000" dirty="0" smtClean="0"/>
              <a:t>b</a:t>
            </a:r>
            <a:r>
              <a:rPr lang="en-US" dirty="0" smtClean="0"/>
              <a:t> baryon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Hadron boundary"/>
          <p:cNvSpPr/>
          <p:nvPr/>
        </p:nvSpPr>
        <p:spPr>
          <a:xfrm>
            <a:off x="2801938" y="1700213"/>
            <a:ext cx="3675062" cy="3633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Hadron boundary"/>
          <p:cNvSpPr/>
          <p:nvPr/>
        </p:nvSpPr>
        <p:spPr>
          <a:xfrm>
            <a:off x="3687097" y="2362200"/>
            <a:ext cx="914400" cy="914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b</a:t>
            </a:r>
          </a:p>
        </p:txBody>
      </p:sp>
      <p:sp>
        <p:nvSpPr>
          <p:cNvPr id="6" name="Specator ud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7" name="b decay flash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463" y="1646238"/>
            <a:ext cx="31321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ughter c"/>
          <p:cNvSpPr/>
          <p:nvPr/>
        </p:nvSpPr>
        <p:spPr>
          <a:xfrm>
            <a:off x="4277032" y="215661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c</a:t>
            </a:r>
          </a:p>
        </p:txBody>
      </p:sp>
      <p:cxnSp>
        <p:nvCxnSpPr>
          <p:cNvPr id="10" name="W boson"/>
          <p:cNvCxnSpPr/>
          <p:nvPr/>
        </p:nvCxnSpPr>
        <p:spPr>
          <a:xfrm rot="5400000">
            <a:off x="4061619" y="2994819"/>
            <a:ext cx="381000" cy="334962"/>
          </a:xfrm>
          <a:prstGeom prst="curvedConnector3">
            <a:avLst>
              <a:gd name="adj1" fmla="val 499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W boson"/>
          <p:cNvCxnSpPr/>
          <p:nvPr/>
        </p:nvCxnSpPr>
        <p:spPr>
          <a:xfrm rot="5400000">
            <a:off x="3718719" y="3367881"/>
            <a:ext cx="381000" cy="350838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W boson"/>
          <p:cNvSpPr txBox="1">
            <a:spLocks noChangeArrowheads="1"/>
          </p:cNvSpPr>
          <p:nvPr/>
        </p:nvSpPr>
        <p:spPr bwMode="auto">
          <a:xfrm>
            <a:off x="4035425" y="3276600"/>
            <a:ext cx="68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</a:rPr>
              <a:t>W</a:t>
            </a:r>
            <a:r>
              <a:rPr lang="en-US" sz="2800" i="1" baseline="30000">
                <a:latin typeface="Calibri" pitchFamily="34" charset="0"/>
              </a:rPr>
              <a:t>─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19" name="W decay flash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3" y="2733675"/>
            <a:ext cx="31321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aughter s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Daughter c-bar"/>
          <p:cNvSpPr/>
          <p:nvPr/>
        </p:nvSpPr>
        <p:spPr>
          <a:xfrm>
            <a:off x="3581400" y="3886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tx1"/>
                </a:solidFill>
              </a:rPr>
              <a:t>c̄</a:t>
            </a:r>
          </a:p>
        </p:txBody>
      </p:sp>
      <p:sp>
        <p:nvSpPr>
          <p:cNvPr id="18" name="Spectator u"/>
          <p:cNvSpPr/>
          <p:nvPr/>
        </p:nvSpPr>
        <p:spPr>
          <a:xfrm>
            <a:off x="3990975" y="4017963"/>
            <a:ext cx="914400" cy="914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smtClean="0"/>
              <a:t>u</a:t>
            </a:r>
            <a:endParaRPr lang="en-US" sz="3600" i="1" dirty="0"/>
          </a:p>
        </p:txBody>
      </p:sp>
      <p:sp>
        <p:nvSpPr>
          <p:cNvPr id="22" name="Spectator d"/>
          <p:cNvSpPr/>
          <p:nvPr/>
        </p:nvSpPr>
        <p:spPr>
          <a:xfrm>
            <a:off x="5450376" y="2613116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d</a:t>
            </a:r>
          </a:p>
        </p:txBody>
      </p:sp>
      <p:sp>
        <p:nvSpPr>
          <p:cNvPr id="2" name="Spectator ud"/>
          <p:cNvSpPr txBox="1"/>
          <p:nvPr/>
        </p:nvSpPr>
        <p:spPr>
          <a:xfrm>
            <a:off x="5227480" y="380591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chemeClr val="bg1"/>
                </a:solidFill>
              </a:rPr>
              <a:t>ud</a:t>
            </a:r>
            <a:endParaRPr lang="en-US" sz="3200" i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07576" y="3657600"/>
            <a:ext cx="762000" cy="3603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69576" y="3425911"/>
                <a:ext cx="1928733" cy="120090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This is a diquark!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Color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Isospin 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Spin 0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76" y="3425911"/>
                <a:ext cx="1928733" cy="1200906"/>
              </a:xfrm>
              <a:prstGeom prst="rect">
                <a:avLst/>
              </a:prstGeom>
              <a:blipFill rotWithShape="1">
                <a:blip r:embed="rId3"/>
                <a:stretch>
                  <a:fillRect l="-1875" t="-1493" r="-2188" b="-6468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9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2187 -0.0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3663 0.15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7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6" grpId="1"/>
      <p:bldP spid="18" grpId="0" animBg="1"/>
      <p:bldP spid="18" grpId="1" animBg="1"/>
      <p:bldP spid="22" grpId="0" animBg="1"/>
      <p:bldP spid="22" grpId="1" animBg="1"/>
      <p:bldP spid="2" grpId="0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next?</a:t>
            </a:r>
            <a:br>
              <a:rPr lang="en-US" dirty="0" smtClean="0"/>
            </a:br>
            <a:r>
              <a:rPr lang="en-US" dirty="0" err="1" smtClean="0"/>
              <a:t>Diquark</a:t>
            </a:r>
            <a:r>
              <a:rPr lang="en-US" dirty="0" smtClean="0"/>
              <a:t> </a:t>
            </a:r>
            <a:r>
              <a:rPr lang="en-US" i="1" dirty="0" smtClean="0"/>
              <a:t>and </a:t>
            </a:r>
            <a:r>
              <a:rPr lang="en-US" i="1" dirty="0" err="1" smtClean="0"/>
              <a:t>triquark</a:t>
            </a:r>
            <a:r>
              <a:rPr lang="en-US" i="1" dirty="0" smtClean="0"/>
              <a:t> </a:t>
            </a:r>
            <a:r>
              <a:rPr lang="en-US" dirty="0" smtClean="0"/>
              <a:t>formation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3000" y="1109663"/>
            <a:ext cx="2551113" cy="2093912"/>
          </a:xfrm>
        </p:spPr>
      </p:pic>
      <p:sp>
        <p:nvSpPr>
          <p:cNvPr id="6" name="Oval 5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 smtClean="0">
                <a:solidFill>
                  <a:schemeClr val="bg1"/>
                </a:solidFill>
              </a:rPr>
              <a:t>ud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77032" y="215661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3581400" y="3886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prstClr val="black"/>
                </a:solidFill>
              </a:rPr>
              <a:t>c̄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3886200"/>
            <a:ext cx="7793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US" sz="3200" i="1" dirty="0" err="1" smtClean="0">
                <a:solidFill>
                  <a:prstClr val="black"/>
                </a:solidFill>
                <a:latin typeface="Calibri" pitchFamily="34" charset="0"/>
              </a:rPr>
              <a:t>̄ud</a:t>
            </a:r>
            <a:endParaRPr lang="en-US" sz="3200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6507" y="1947069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prstClr val="black"/>
                </a:solidFill>
              </a:rPr>
              <a:t>u</a:t>
            </a:r>
            <a:r>
              <a:rPr lang="en-US" sz="3600" i="1" dirty="0">
                <a:solidFill>
                  <a:prstClr val="black"/>
                </a:solidFill>
              </a:rPr>
              <a:t>̄</a:t>
            </a:r>
          </a:p>
        </p:txBody>
      </p:sp>
      <p:sp>
        <p:nvSpPr>
          <p:cNvPr id="17" name="Oval 16"/>
          <p:cNvSpPr/>
          <p:nvPr/>
        </p:nvSpPr>
        <p:spPr>
          <a:xfrm>
            <a:off x="3451770" y="1489978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92563" y="1971675"/>
            <a:ext cx="568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prstClr val="white"/>
                </a:solidFill>
                <a:latin typeface="Calibri" pitchFamily="34" charset="0"/>
              </a:rPr>
              <a:t>cu</a:t>
            </a:r>
          </a:p>
        </p:txBody>
      </p:sp>
      <p:sp>
        <p:nvSpPr>
          <p:cNvPr id="16" name="Oval 15"/>
          <p:cNvSpPr/>
          <p:nvPr/>
        </p:nvSpPr>
        <p:spPr>
          <a:xfrm rot="20499594">
            <a:off x="2493963" y="1787525"/>
            <a:ext cx="1401762" cy="2179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203575"/>
            <a:ext cx="836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en-US" sz="3200" baseline="30000">
                <a:solidFill>
                  <a:prstClr val="black"/>
                </a:solidFill>
                <a:latin typeface="Calibri" pitchFamily="34" charset="0"/>
              </a:rPr>
              <a:t>(*)‾</a:t>
            </a:r>
            <a:endParaRPr lang="en-US" sz="3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5 -0.047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2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3924 0.04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24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75 -0.021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0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09166 0.0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21" grpId="0" animBg="1"/>
      <p:bldP spid="21" grpId="1" animBg="1"/>
      <p:bldP spid="15" grpId="0" animBg="1"/>
      <p:bldP spid="17" grpId="0" animBg="1"/>
      <p:bldP spid="17" grpId="1" animBg="1"/>
      <p:bldP spid="17" grpId="2" animBg="1"/>
      <p:bldP spid="17" grpId="3" animBg="1"/>
      <p:bldP spid="14" grpId="0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Every now and then, a really sharp student asks: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200" dirty="0" smtClean="0">
                <a:solidFill>
                  <a:srgbClr val="7030A0"/>
                </a:solidFill>
              </a:rPr>
              <a:t>“Aren’t there any other ways to make other color-neutral states?”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Sure; they are called </a:t>
            </a:r>
            <a:r>
              <a:rPr lang="en-US" sz="2000" i="1" dirty="0" smtClean="0">
                <a:solidFill>
                  <a:srgbClr val="FF0000"/>
                </a:solidFill>
              </a:rPr>
              <a:t>exotics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996633"/>
                </a:solidFill>
              </a:rPr>
              <a:t>(</a:t>
            </a:r>
            <a:r>
              <a:rPr lang="en-US" sz="2000" i="1" dirty="0" smtClean="0"/>
              <a:t>g</a:t>
            </a:r>
            <a:r>
              <a:rPr lang="en-US" sz="2000" dirty="0" smtClean="0">
                <a:solidFill>
                  <a:srgbClr val="996633"/>
                </a:solidFill>
              </a:rPr>
              <a:t> = gluon, </a:t>
            </a:r>
            <a:r>
              <a:rPr lang="en-US" sz="2000" i="1" dirty="0" smtClean="0"/>
              <a:t>q</a:t>
            </a:r>
            <a:r>
              <a:rPr lang="en-US" sz="2000" dirty="0" smtClean="0">
                <a:solidFill>
                  <a:srgbClr val="996633"/>
                </a:solidFill>
              </a:rPr>
              <a:t> = quark)</a:t>
            </a:r>
            <a:endParaRPr lang="en-US" sz="2000" dirty="0" smtClean="0"/>
          </a:p>
          <a:p>
            <a:pPr marL="0" indent="0"/>
            <a:r>
              <a:rPr lang="en-US" sz="2000" i="1" dirty="0"/>
              <a:t>g</a:t>
            </a:r>
            <a:r>
              <a:rPr lang="en-US" sz="2000" i="1" dirty="0" smtClean="0"/>
              <a:t>g</a:t>
            </a:r>
            <a:r>
              <a:rPr lang="en-US" sz="2000" i="1" dirty="0" smtClean="0">
                <a:solidFill>
                  <a:srgbClr val="663300"/>
                </a:solidFill>
              </a:rPr>
              <a:t>, </a:t>
            </a:r>
            <a:r>
              <a:rPr lang="en-US" sz="2000" i="1" dirty="0" err="1" smtClean="0"/>
              <a:t>ggg</a:t>
            </a:r>
            <a:r>
              <a:rPr lang="en-US" sz="2000" i="1" dirty="0" smtClean="0">
                <a:solidFill>
                  <a:srgbClr val="663300"/>
                </a:solidFill>
              </a:rPr>
              <a:t>, …</a:t>
            </a:r>
            <a:r>
              <a:rPr lang="en-US" sz="2000" dirty="0" smtClean="0">
                <a:solidFill>
                  <a:srgbClr val="663300"/>
                </a:solidFill>
              </a:rPr>
              <a:t> (</a:t>
            </a:r>
            <a:r>
              <a:rPr lang="en-US" sz="2000" i="1" dirty="0" smtClean="0">
                <a:solidFill>
                  <a:srgbClr val="FF0000"/>
                </a:solidFill>
              </a:rPr>
              <a:t>glueball</a:t>
            </a:r>
            <a:r>
              <a:rPr lang="en-US" sz="2000" dirty="0" smtClean="0">
                <a:solidFill>
                  <a:srgbClr val="663300"/>
                </a:solidFill>
              </a:rPr>
              <a:t>)</a:t>
            </a:r>
          </a:p>
          <a:p>
            <a:pPr marL="0" indent="0"/>
            <a:r>
              <a:rPr lang="en-US" sz="2000" i="1" dirty="0" err="1" smtClean="0"/>
              <a:t>qq</a:t>
            </a:r>
            <a:r>
              <a:rPr lang="en-US" sz="2000" dirty="0" err="1" smtClean="0"/>
              <a:t>̄</a:t>
            </a:r>
            <a:r>
              <a:rPr lang="en-US" sz="2000" i="1" dirty="0" err="1" smtClean="0"/>
              <a:t>g</a:t>
            </a:r>
            <a:r>
              <a:rPr lang="en-US" sz="2000" i="1" dirty="0" smtClean="0">
                <a:solidFill>
                  <a:srgbClr val="006600"/>
                </a:solidFill>
              </a:rPr>
              <a:t>,</a:t>
            </a:r>
            <a:r>
              <a:rPr lang="en-US" sz="2000" i="1" dirty="0" smtClean="0"/>
              <a:t> </a:t>
            </a:r>
            <a:r>
              <a:rPr lang="en-US" sz="2000" i="1" dirty="0" err="1">
                <a:solidFill>
                  <a:prstClr val="black"/>
                </a:solidFill>
              </a:rPr>
              <a:t>qq</a:t>
            </a:r>
            <a:r>
              <a:rPr lang="en-US" sz="2000" dirty="0" err="1">
                <a:solidFill>
                  <a:prstClr val="black"/>
                </a:solidFill>
              </a:rPr>
              <a:t>̄</a:t>
            </a:r>
            <a:r>
              <a:rPr lang="en-US" sz="2000" i="1" dirty="0" err="1" smtClean="0">
                <a:solidFill>
                  <a:prstClr val="black"/>
                </a:solidFill>
              </a:rPr>
              <a:t>gg</a:t>
            </a:r>
            <a:r>
              <a:rPr lang="en-US" sz="2000" i="1" dirty="0" smtClean="0">
                <a:solidFill>
                  <a:srgbClr val="006600"/>
                </a:solidFill>
              </a:rPr>
              <a:t>, …</a:t>
            </a:r>
            <a:r>
              <a:rPr lang="en-US" sz="2000" dirty="0" smtClean="0">
                <a:solidFill>
                  <a:srgbClr val="006600"/>
                </a:solidFill>
              </a:rPr>
              <a:t> (</a:t>
            </a:r>
            <a:r>
              <a:rPr lang="en-US" sz="2000" i="1" dirty="0" smtClean="0">
                <a:solidFill>
                  <a:srgbClr val="FF0000"/>
                </a:solidFill>
              </a:rPr>
              <a:t>hybrid meson</a:t>
            </a:r>
            <a:r>
              <a:rPr lang="en-US" sz="2000" dirty="0" smtClean="0">
                <a:solidFill>
                  <a:srgbClr val="006600"/>
                </a:solidFill>
              </a:rPr>
              <a:t>)</a:t>
            </a:r>
          </a:p>
          <a:p>
            <a:pPr marL="0" indent="0"/>
            <a:r>
              <a:rPr lang="en-US" sz="2000" i="1" dirty="0" err="1">
                <a:solidFill>
                  <a:prstClr val="black"/>
                </a:solidFill>
              </a:rPr>
              <a:t>qq</a:t>
            </a:r>
            <a:r>
              <a:rPr lang="en-US" sz="2000" i="1" dirty="0" err="1" smtClean="0">
                <a:solidFill>
                  <a:prstClr val="black"/>
                </a:solidFill>
              </a:rPr>
              <a:t>̄</a:t>
            </a:r>
            <a:r>
              <a:rPr lang="en-US" sz="2000" i="1" dirty="0" err="1" smtClean="0"/>
              <a:t>qq</a:t>
            </a:r>
            <a:r>
              <a:rPr lang="en-US" sz="2000" i="1" dirty="0" smtClean="0"/>
              <a:t>̄</a:t>
            </a:r>
            <a:r>
              <a:rPr lang="en-US" sz="2000" i="1" dirty="0" smtClean="0">
                <a:solidFill>
                  <a:srgbClr val="FF3300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i="1" dirty="0" err="1">
                <a:solidFill>
                  <a:prstClr val="black"/>
                </a:solidFill>
              </a:rPr>
              <a:t>qq</a:t>
            </a:r>
            <a:r>
              <a:rPr lang="en-US" sz="2000" i="1" dirty="0" err="1" smtClean="0">
                <a:solidFill>
                  <a:prstClr val="black"/>
                </a:solidFill>
              </a:rPr>
              <a:t>̄qq̄qq</a:t>
            </a:r>
            <a:r>
              <a:rPr lang="en-US" sz="2000" i="1" dirty="0" smtClean="0">
                <a:solidFill>
                  <a:prstClr val="black"/>
                </a:solidFill>
              </a:rPr>
              <a:t>̄</a:t>
            </a:r>
            <a:r>
              <a:rPr lang="en-US" sz="2000" dirty="0" smtClean="0">
                <a:solidFill>
                  <a:srgbClr val="FF3300"/>
                </a:solidFill>
              </a:rPr>
              <a:t>, </a:t>
            </a:r>
            <a:r>
              <a:rPr lang="en-US" sz="2000" dirty="0">
                <a:solidFill>
                  <a:srgbClr val="FF3300"/>
                </a:solidFill>
              </a:rPr>
              <a:t>… (</a:t>
            </a:r>
            <a:r>
              <a:rPr lang="en-US" sz="2000" i="1" dirty="0" err="1" smtClean="0">
                <a:solidFill>
                  <a:srgbClr val="FF0000"/>
                </a:solidFill>
              </a:rPr>
              <a:t>tetraquark</a:t>
            </a:r>
            <a:r>
              <a:rPr lang="en-US" sz="2000" dirty="0" smtClean="0">
                <a:solidFill>
                  <a:srgbClr val="FF3300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hexaquark</a:t>
            </a:r>
            <a:r>
              <a:rPr lang="en-US" sz="2000" dirty="0" smtClean="0">
                <a:solidFill>
                  <a:srgbClr val="FF3300"/>
                </a:solidFill>
              </a:rPr>
              <a:t>, …)</a:t>
            </a:r>
          </a:p>
          <a:p>
            <a:pPr marL="0" indent="0"/>
            <a:r>
              <a:rPr lang="en-US" sz="2000" i="1" dirty="0" err="1" smtClean="0"/>
              <a:t>qqq</a:t>
            </a:r>
            <a:r>
              <a:rPr lang="en-US" sz="2000" i="1" dirty="0" err="1" smtClean="0">
                <a:solidFill>
                  <a:prstClr val="black"/>
                </a:solidFill>
              </a:rPr>
              <a:t>qq</a:t>
            </a:r>
            <a:r>
              <a:rPr lang="en-US" sz="2000" dirty="0" smtClean="0">
                <a:solidFill>
                  <a:prstClr val="black"/>
                </a:solidFill>
              </a:rPr>
              <a:t>̄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i="1" dirty="0" err="1" smtClean="0"/>
              <a:t>qqqq</a:t>
            </a:r>
            <a:r>
              <a:rPr lang="en-US" sz="2000" i="1" dirty="0" err="1" smtClean="0">
                <a:solidFill>
                  <a:prstClr val="black"/>
                </a:solidFill>
              </a:rPr>
              <a:t>qqqq</a:t>
            </a:r>
            <a:r>
              <a:rPr lang="en-US" sz="2000" i="1" dirty="0" smtClean="0">
                <a:solidFill>
                  <a:prstClr val="black"/>
                </a:solidFill>
              </a:rPr>
              <a:t>̄</a:t>
            </a:r>
            <a:r>
              <a:rPr lang="en-US" sz="2000" dirty="0" smtClean="0">
                <a:solidFill>
                  <a:srgbClr val="002060"/>
                </a:solidFill>
              </a:rPr>
              <a:t>, … (</a:t>
            </a:r>
            <a:r>
              <a:rPr lang="en-US" sz="2000" i="1" dirty="0" err="1" smtClean="0">
                <a:solidFill>
                  <a:srgbClr val="FF0000"/>
                </a:solidFill>
              </a:rPr>
              <a:t>pentaquark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octoquark</a:t>
            </a:r>
            <a:r>
              <a:rPr lang="en-US" sz="2000" dirty="0" smtClean="0">
                <a:solidFill>
                  <a:srgbClr val="002060"/>
                </a:solidFill>
              </a:rPr>
              <a:t>, …)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i.e.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(# of </a:t>
            </a:r>
            <a:r>
              <a:rPr lang="en-US" sz="2000" i="1" dirty="0" smtClean="0"/>
              <a:t>q</a:t>
            </a:r>
            <a:r>
              <a:rPr lang="en-US" sz="2000" dirty="0" smtClean="0"/>
              <a:t>) – (# of </a:t>
            </a:r>
            <a:r>
              <a:rPr lang="en-US" sz="2000" i="1" dirty="0" smtClean="0"/>
              <a:t>q</a:t>
            </a:r>
            <a:r>
              <a:rPr lang="en-US" sz="2000" dirty="0" smtClean="0"/>
              <a:t>̄) = 0 mod 3, any number of </a:t>
            </a:r>
            <a:r>
              <a:rPr lang="en-US" sz="2000" i="1" dirty="0" smtClean="0"/>
              <a:t>g</a:t>
            </a:r>
            <a:r>
              <a:rPr lang="en-US" sz="2000" dirty="0" smtClean="0"/>
              <a:t> except one by itself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V="1">
            <a:off x="1676400" y="2949575"/>
            <a:ext cx="5867400" cy="27717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dd00942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1238" y="1622425"/>
            <a:ext cx="4581525" cy="31194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next?</a:t>
            </a:r>
            <a:br>
              <a:rPr lang="en-US" dirty="0" smtClean="0"/>
            </a:br>
            <a:r>
              <a:rPr lang="en-US" dirty="0" err="1" smtClean="0"/>
              <a:t>Diquark</a:t>
            </a:r>
            <a:r>
              <a:rPr lang="en-US" dirty="0" smtClean="0"/>
              <a:t> </a:t>
            </a:r>
            <a:r>
              <a:rPr lang="en-US" i="1" dirty="0" smtClean="0"/>
              <a:t>and </a:t>
            </a:r>
            <a:r>
              <a:rPr lang="en-US" i="1" dirty="0" err="1" smtClean="0"/>
              <a:t>triquark</a:t>
            </a:r>
            <a:r>
              <a:rPr lang="en-US" i="1" dirty="0" smtClean="0"/>
              <a:t> </a:t>
            </a:r>
            <a:r>
              <a:rPr lang="en-US" dirty="0" smtClean="0"/>
              <a:t>formation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15820" y="1828800"/>
            <a:ext cx="914400" cy="914400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4267200" y="37338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6507" y="1947069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prstClr val="black"/>
                </a:solidFill>
              </a:rPr>
              <a:t>u</a:t>
            </a:r>
            <a:r>
              <a:rPr lang="en-US" sz="3600" i="1" dirty="0">
                <a:solidFill>
                  <a:prstClr val="black"/>
                </a:solidFill>
              </a:rPr>
              <a:t>̄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92563" y="1970088"/>
            <a:ext cx="56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prstClr val="white"/>
                </a:solidFill>
                <a:latin typeface="Calibri" pitchFamily="34" charset="0"/>
              </a:rPr>
              <a:t>cu</a:t>
            </a:r>
          </a:p>
        </p:txBody>
      </p:sp>
      <p:sp>
        <p:nvSpPr>
          <p:cNvPr id="16" name="Oval 15"/>
          <p:cNvSpPr/>
          <p:nvPr/>
        </p:nvSpPr>
        <p:spPr>
          <a:xfrm rot="20499594">
            <a:off x="2493963" y="1787525"/>
            <a:ext cx="1401762" cy="2179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203575"/>
            <a:ext cx="836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en-US" sz="3200" baseline="30000">
                <a:solidFill>
                  <a:prstClr val="black"/>
                </a:solidFill>
                <a:latin typeface="Calibri" pitchFamily="34" charset="0"/>
              </a:rPr>
              <a:t>(*)‾</a:t>
            </a:r>
            <a:endParaRPr lang="en-US" sz="3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343482" y="3886200"/>
            <a:ext cx="7793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US" sz="3200" i="1" dirty="0" err="1" smtClean="0">
                <a:solidFill>
                  <a:prstClr val="black"/>
                </a:solidFill>
                <a:latin typeface="Calibri" pitchFamily="34" charset="0"/>
              </a:rPr>
              <a:t>̄ud</a:t>
            </a:r>
            <a:endParaRPr lang="en-US" sz="3200" i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66825" y="2405063"/>
            <a:ext cx="5972175" cy="287020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278 L -0.51598 -0.16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-826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78 L 0.40729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-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0.40799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-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85 L -0.42257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8" y="125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11111E-6 L -0.425 0.25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3" y="125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same color triplet mechanism, supplemented with the fact that the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l-G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baryons themselves act as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diquarks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predicts a rich spectrum of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pentaquarks</a:t>
            </a:r>
            <a:endParaRPr lang="en-US" sz="3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0" y="2895600"/>
            <a:ext cx="1905000" cy="1870365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/>
              <a:t>c</a:t>
            </a:r>
            <a:br>
              <a:rPr lang="en-US" sz="3600" i="1" dirty="0" smtClean="0"/>
            </a:br>
            <a:r>
              <a:rPr lang="en-US" sz="3600" i="1" dirty="0" smtClean="0"/>
              <a:t>u</a:t>
            </a:r>
            <a:endParaRPr lang="en-US" sz="3600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2895600"/>
            <a:ext cx="1905000" cy="18703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>
                <a:solidFill>
                  <a:prstClr val="black"/>
                </a:solidFill>
              </a:rPr>
              <a:t>c</a:t>
            </a:r>
            <a:r>
              <a:rPr lang="en-US" sz="3600" i="1" dirty="0" smtClean="0">
                <a:solidFill>
                  <a:prstClr val="black"/>
                </a:solidFill>
              </a:rPr>
              <a:t>̄</a:t>
            </a:r>
            <a:br>
              <a:rPr lang="en-US" sz="3600" i="1" dirty="0" smtClean="0">
                <a:solidFill>
                  <a:prstClr val="black"/>
                </a:solidFill>
              </a:rPr>
            </a:br>
            <a:r>
              <a:rPr lang="en-US" sz="3600" i="1" dirty="0" err="1" smtClean="0">
                <a:solidFill>
                  <a:prstClr val="black"/>
                </a:solidFill>
              </a:rPr>
              <a:t>ud</a:t>
            </a:r>
            <a:endParaRPr lang="en-US" sz="3600" i="1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3429000"/>
            <a:ext cx="4038600" cy="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4114800"/>
            <a:ext cx="39624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200150" y="3830638"/>
            <a:ext cx="681355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73163" y="2998788"/>
            <a:ext cx="6811962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77961" y="3029635"/>
            <a:ext cx="857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prstClr val="black"/>
                </a:solidFill>
                <a:latin typeface="Calibri" pitchFamily="34" charset="0"/>
              </a:rPr>
              <a:t>J/Ψ</a:t>
            </a:r>
            <a:endParaRPr lang="en-US" sz="3600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19600" y="3849688"/>
            <a:ext cx="426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prstClr val="black"/>
                </a:solidFill>
                <a:latin typeface="Calibri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3141216" y="3429000"/>
                <a:ext cx="301396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Calibri" pitchFamily="34" charset="0"/>
                  </a:rPr>
                  <a:t>(4380,4450)</a:t>
                </a:r>
                <a:endParaRPr lang="en-US" sz="36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1216" y="3429000"/>
                <a:ext cx="3013967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5094" r="-5253" b="-339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452" y="5105400"/>
                <a:ext cx="1024896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52" y="5105400"/>
                <a:ext cx="1024896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86600" y="5310660"/>
                <a:ext cx="1371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310660"/>
                <a:ext cx="1371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2913" y="5257800"/>
                <a:ext cx="1390573" cy="431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913" y="5257800"/>
                <a:ext cx="1390573" cy="431144"/>
              </a:xfrm>
              <a:prstGeom prst="rect">
                <a:avLst/>
              </a:prstGeom>
              <a:blipFill rotWithShape="1"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2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5" grpId="0" animBg="1"/>
      <p:bldP spid="16" grpId="0" animBg="1"/>
      <p:bldP spid="19" grpId="0"/>
      <p:bldP spid="20" grpId="0"/>
      <p:bldP spid="21" grpId="0"/>
      <p:bldP spid="21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Any quantitative work?</a:t>
            </a:r>
            <a:br>
              <a:rPr lang="en-US" sz="32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Yes.</a:t>
            </a:r>
            <a:r>
              <a:rPr lang="en-US" sz="2800" dirty="0" smtClean="0">
                <a:solidFill>
                  <a:srgbClr val="0000FF"/>
                </a:solidFill>
              </a:rPr>
              <a:t> Zhu &amp; </a:t>
            </a:r>
            <a:r>
              <a:rPr lang="en-US" sz="2800" dirty="0" err="1" smtClean="0">
                <a:solidFill>
                  <a:srgbClr val="0000FF"/>
                </a:solidFill>
              </a:rPr>
              <a:t>Qiao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smtClean="0">
                <a:solidFill>
                  <a:srgbClr val="996633"/>
                </a:solidFill>
              </a:rPr>
              <a:t>1510.08693</a:t>
            </a:r>
            <a:endParaRPr lang="en-US" sz="2800" dirty="0">
              <a:solidFill>
                <a:srgbClr val="99663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Hamiltonian approach:</a:t>
                </a:r>
                <a:br>
                  <a:rPr lang="en-US" sz="2400" dirty="0" smtClean="0">
                    <a:solidFill>
                      <a:prstClr val="black"/>
                    </a:solidFill>
                    <a:ea typeface="+mj-ea"/>
                    <a:cs typeface="+mj-cs"/>
                  </a:rPr>
                </a:br>
                <a:r>
                  <a:rPr lang="en-US" sz="2400" i="1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P</a:t>
                </a:r>
                <a:r>
                  <a:rPr lang="en-US" sz="2400" i="1" baseline="-25000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c</a:t>
                </a:r>
                <a:r>
                  <a:rPr lang="en-US" sz="2400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(4380)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and broad since it is a higher </a:t>
                </a:r>
                <a:r>
                  <a:rPr lang="en-US" sz="2400" i="1" dirty="0" smtClean="0"/>
                  <a:t>S</a:t>
                </a:r>
                <a:r>
                  <a:rPr lang="en-US" sz="2400" dirty="0" smtClean="0"/>
                  <a:t>-wave state</a:t>
                </a:r>
                <a:br>
                  <a:rPr lang="en-US" sz="2400" dirty="0" smtClean="0"/>
                </a:br>
                <a:r>
                  <a:rPr lang="en-US" sz="2400" i="1" dirty="0" smtClean="0">
                    <a:solidFill>
                      <a:prstClr val="black"/>
                    </a:solidFill>
                  </a:rPr>
                  <a:t>P</a:t>
                </a:r>
                <a:r>
                  <a:rPr lang="en-US" sz="2400" i="1" baseline="-25000" dirty="0" smtClean="0">
                    <a:solidFill>
                      <a:prstClr val="black"/>
                    </a:solidFill>
                  </a:rPr>
                  <a:t>c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(4450</a:t>
                </a:r>
                <a:r>
                  <a:rPr lang="en-US" sz="2400" dirty="0">
                    <a:solidFill>
                      <a:prstClr val="black"/>
                    </a:solidFill>
                  </a:rPr>
                  <a:t>)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narrow </a:t>
                </a:r>
                <a:r>
                  <a:rPr lang="en-US" sz="2400" dirty="0">
                    <a:solidFill>
                      <a:prstClr val="black"/>
                    </a:solidFill>
                  </a:rPr>
                  <a:t>since it is a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lower </a:t>
                </a:r>
                <a:r>
                  <a:rPr lang="en-US" sz="2400" i="1" dirty="0" smtClean="0">
                    <a:solidFill>
                      <a:prstClr val="black"/>
                    </a:solidFill>
                  </a:rPr>
                  <a:t>P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-wave </a:t>
                </a:r>
                <a:r>
                  <a:rPr lang="en-US" sz="2400" dirty="0">
                    <a:solidFill>
                      <a:prstClr val="black"/>
                    </a:solidFill>
                  </a:rPr>
                  <a:t>state</a:t>
                </a:r>
                <a:br>
                  <a:rPr lang="en-US" sz="2400" dirty="0">
                    <a:solidFill>
                      <a:prstClr val="black"/>
                    </a:solidFill>
                  </a:rPr>
                </a:br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399" y="3249361"/>
            <a:ext cx="5306401" cy="32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QCD counting rules</a:t>
            </a:r>
            <a:r>
              <a:rPr lang="en-US" sz="3200" dirty="0"/>
              <a:t> </a:t>
            </a:r>
            <a:r>
              <a:rPr lang="en-US" sz="3200" dirty="0" smtClean="0"/>
              <a:t>for cross sections</a:t>
            </a:r>
            <a:br>
              <a:rPr lang="en-US" sz="3200" dirty="0" smtClean="0"/>
            </a:br>
            <a:r>
              <a:rPr lang="en-US" sz="2400" dirty="0">
                <a:solidFill>
                  <a:srgbClr val="663300"/>
                </a:solidFill>
                <a:ea typeface="+mn-ea"/>
                <a:cs typeface="+mn-cs"/>
              </a:rPr>
              <a:t>S. Brodsky and RFL, Phys. Rev. D </a:t>
            </a:r>
            <a:r>
              <a:rPr lang="en-US" sz="2400" b="1" dirty="0">
                <a:solidFill>
                  <a:srgbClr val="663300"/>
                </a:solidFill>
                <a:ea typeface="+mn-ea"/>
                <a:cs typeface="+mn-cs"/>
              </a:rPr>
              <a:t>91</a:t>
            </a:r>
            <a:r>
              <a:rPr lang="en-US" sz="2400" dirty="0">
                <a:solidFill>
                  <a:srgbClr val="663300"/>
                </a:solidFill>
                <a:ea typeface="+mn-ea"/>
                <a:cs typeface="+mn-cs"/>
              </a:rPr>
              <a:t> (2015) 114025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sz="2000" dirty="0">
                    <a:solidFill>
                      <a:srgbClr val="006600"/>
                    </a:solidFill>
                  </a:rPr>
                  <a:t>In any hard process in which a constituent is diverted through a finite angle, there will be a factor of </a:t>
                </a:r>
                <a:r>
                  <a:rPr lang="en-US" sz="2000" dirty="0">
                    <a:solidFill>
                      <a:prstClr val="black"/>
                    </a:solidFill>
                  </a:rPr>
                  <a:t>1/</a:t>
                </a:r>
                <a:r>
                  <a:rPr lang="en-US" sz="2000" i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dirty="0">
                    <a:solidFill>
                      <a:srgbClr val="006600"/>
                    </a:solidFill>
                  </a:rPr>
                  <a:t> (or </a:t>
                </a:r>
                <a:r>
                  <a:rPr lang="en-US" sz="2000" dirty="0">
                    <a:solidFill>
                      <a:prstClr val="black"/>
                    </a:solidFill>
                  </a:rPr>
                  <a:t>1/</a:t>
                </a:r>
                <a:r>
                  <a:rPr lang="en-US" sz="2000" i="1" dirty="0">
                    <a:solidFill>
                      <a:prstClr val="black"/>
                    </a:solidFill>
                  </a:rPr>
                  <a:t>t</a:t>
                </a:r>
                <a:r>
                  <a:rPr lang="en-US" sz="2000" dirty="0">
                    <a:solidFill>
                      <a:srgbClr val="006600"/>
                    </a:solidFill>
                  </a:rPr>
                  <a:t>) coming from a propagator of the virtual particle redirecting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it</a:t>
                </a:r>
                <a:br>
                  <a:rPr lang="en-US" sz="2000" dirty="0" smtClean="0">
                    <a:solidFill>
                      <a:srgbClr val="006600"/>
                    </a:solidFill>
                  </a:rPr>
                </a:br>
                <a:r>
                  <a:rPr lang="en-US" sz="1600" dirty="0" smtClean="0">
                    <a:solidFill>
                      <a:srgbClr val="66330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663300"/>
                    </a:solidFill>
                  </a:rPr>
                  <a:t>Matveev</a:t>
                </a:r>
                <a:r>
                  <a:rPr lang="en-US" sz="1600" dirty="0">
                    <a:solidFill>
                      <a:srgbClr val="663300"/>
                    </a:solidFill>
                  </a:rPr>
                  <a:t> </a:t>
                </a:r>
                <a:r>
                  <a:rPr lang="en-US" sz="1600" i="1" dirty="0">
                    <a:solidFill>
                      <a:srgbClr val="663300"/>
                    </a:solidFill>
                  </a:rPr>
                  <a:t>et al</a:t>
                </a:r>
                <a:r>
                  <a:rPr lang="en-US" sz="1600" dirty="0">
                    <a:solidFill>
                      <a:srgbClr val="663300"/>
                    </a:solidFill>
                  </a:rPr>
                  <a:t>., Lett. </a:t>
                </a:r>
                <a:r>
                  <a:rPr lang="en-US" sz="1600" dirty="0" err="1">
                    <a:solidFill>
                      <a:srgbClr val="663300"/>
                    </a:solidFill>
                  </a:rPr>
                  <a:t>Nuovo</a:t>
                </a:r>
                <a:r>
                  <a:rPr lang="en-US" sz="1600" dirty="0">
                    <a:solidFill>
                      <a:srgbClr val="66330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663300"/>
                    </a:solidFill>
                  </a:rPr>
                  <a:t>Cim</a:t>
                </a:r>
                <a:r>
                  <a:rPr lang="en-US" sz="1600" dirty="0">
                    <a:solidFill>
                      <a:srgbClr val="663300"/>
                    </a:solidFill>
                  </a:rPr>
                  <a:t>. </a:t>
                </a:r>
                <a:r>
                  <a:rPr lang="en-US" sz="1600" b="1" dirty="0">
                    <a:solidFill>
                      <a:srgbClr val="663300"/>
                    </a:solidFill>
                  </a:rPr>
                  <a:t>7</a:t>
                </a:r>
                <a:r>
                  <a:rPr lang="en-US" sz="1600" dirty="0">
                    <a:solidFill>
                      <a:srgbClr val="663300"/>
                    </a:solidFill>
                  </a:rPr>
                  <a:t>, 719 (1973); Brodsky &amp; Farrar, PRL </a:t>
                </a:r>
                <a:r>
                  <a:rPr lang="en-US" sz="1600" b="1" dirty="0">
                    <a:solidFill>
                      <a:srgbClr val="663300"/>
                    </a:solidFill>
                  </a:rPr>
                  <a:t>31</a:t>
                </a:r>
                <a:r>
                  <a:rPr lang="en-US" sz="1600" dirty="0">
                    <a:solidFill>
                      <a:srgbClr val="663300"/>
                    </a:solidFill>
                  </a:rPr>
                  <a:t>, 1153 (1973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)]</a:t>
                </a:r>
                <a:endParaRPr lang="en-US" sz="2400" dirty="0" smtClean="0">
                  <a:solidFill>
                    <a:srgbClr val="663300"/>
                  </a:solidFill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Exotic states can be produced in threshold regions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(</a:t>
                </a:r>
                <a:r>
                  <a:rPr lang="en-US" sz="2000" dirty="0">
                    <a:solidFill>
                      <a:srgbClr val="CC00CC"/>
                    </a:solidFill>
                  </a:rPr>
                  <a:t>BES</a:t>
                </a:r>
                <a:r>
                  <a:rPr lang="en-US" sz="2000" dirty="0">
                    <a:solidFill>
                      <a:srgbClr val="002060"/>
                    </a:solidFill>
                  </a:rPr>
                  <a:t>,</a:t>
                </a:r>
                <a:r>
                  <a:rPr lang="en-US" sz="2000" dirty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>
                    <a:solidFill>
                      <a:srgbClr val="CC00CC"/>
                    </a:solidFill>
                  </a:rPr>
                  <a:t>Belle</a:t>
                </a:r>
                <a:r>
                  <a:rPr lang="en-US" sz="2000" dirty="0">
                    <a:solidFill>
                      <a:srgbClr val="002060"/>
                    </a:solidFill>
                  </a:rPr>
                  <a:t>),</a:t>
                </a:r>
                <a:r>
                  <a:rPr lang="en-US" sz="2000" dirty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electroproduction </a:t>
                </a:r>
                <a:r>
                  <a:rPr lang="en-US" sz="2000" dirty="0">
                    <a:solidFill>
                      <a:srgbClr val="00206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JLab</a:t>
                </a:r>
                <a:r>
                  <a:rPr lang="en-US" sz="2000" dirty="0">
                    <a:solidFill>
                      <a:srgbClr val="CC00CC"/>
                    </a:solidFill>
                  </a:rPr>
                  <a:t> 12</a:t>
                </a:r>
                <a:r>
                  <a:rPr lang="en-US" sz="2000" dirty="0">
                    <a:solidFill>
                      <a:srgbClr val="002060"/>
                    </a:solidFill>
                  </a:rPr>
                  <a:t>),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hadronic beam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facilities (</a:t>
                </a:r>
                <a:r>
                  <a:rPr lang="en-US" sz="2000" dirty="0">
                    <a:solidFill>
                      <a:srgbClr val="CC00CC"/>
                    </a:solidFill>
                  </a:rPr>
                  <a:t>P̄ANDA at FAIR</a:t>
                </a:r>
                <a:r>
                  <a:rPr lang="en-US" sz="2000" dirty="0">
                    <a:solidFill>
                      <a:srgbClr val="002060"/>
                    </a:solidFill>
                  </a:rPr>
                  <a:t>, </a:t>
                </a:r>
                <a:r>
                  <a:rPr lang="en-US" sz="2000" dirty="0">
                    <a:solidFill>
                      <a:srgbClr val="CC00CC"/>
                    </a:solidFill>
                  </a:rPr>
                  <a:t>AFTER@LHC</a:t>
                </a:r>
                <a:r>
                  <a:rPr lang="en-US" sz="2000" dirty="0">
                    <a:solidFill>
                      <a:srgbClr val="002060"/>
                    </a:solidFill>
                  </a:rPr>
                  <a:t>) and are best characterized by cross section ratios</a:t>
                </a:r>
                <a:endParaRPr lang="en-US" sz="2000" dirty="0" smtClean="0">
                  <a:solidFill>
                    <a:srgbClr val="663300"/>
                  </a:solidFill>
                </a:endParaRPr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Example:</a:t>
                </a:r>
                <a:endParaRPr lang="en-US" sz="2000" dirty="0" smtClean="0">
                  <a:solidFill>
                    <a:srgbClr val="006600"/>
                  </a:solidFill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/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ba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ba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ba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brk m:alnAt="2"/>
                      </m:rP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1800" dirty="0">
                  <a:solidFill>
                    <a:srgbClr val="CC00C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000" dirty="0" smtClean="0">
                    <a:solidFill>
                      <a:srgbClr val="0000FF"/>
                    </a:solidFill>
                  </a:rPr>
                  <a:t>The exact size of the coefficient will depend strongly on how strongly the four quarks in </a:t>
                </a:r>
                <a:r>
                  <a:rPr lang="en-US" sz="2000" i="1" dirty="0" smtClean="0"/>
                  <a:t>Z</a:t>
                </a:r>
                <a:r>
                  <a:rPr lang="en-US" sz="2000" i="1" baseline="30000" dirty="0" smtClean="0"/>
                  <a:t>+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are bound together (diquark vs. molecule)</a:t>
                </a:r>
                <a:endParaRPr lang="en-US" sz="20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67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9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not </a:t>
            </a:r>
            <a:r>
              <a:rPr lang="en-US" sz="3200" i="1" dirty="0" err="1" smtClean="0"/>
              <a:t>ss</a:t>
            </a:r>
            <a:r>
              <a:rPr lang="en-US" sz="3200" i="1" dirty="0" smtClean="0"/>
              <a:t>̄</a:t>
            </a:r>
            <a:r>
              <a:rPr lang="en-US" sz="3200" dirty="0" smtClean="0"/>
              <a:t> pentaquarks?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In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996633"/>
                    </a:solidFill>
                  </a:rPr>
                  <a:t>(RFL, 1510.01412)</a:t>
                </a:r>
                <a:br>
                  <a:rPr lang="en-US" sz="2400" dirty="0" smtClean="0">
                    <a:solidFill>
                      <a:srgbClr val="996633"/>
                    </a:solidFill>
                  </a:rPr>
                </a:br>
                <a:endParaRPr lang="en-US" sz="2400" dirty="0" smtClean="0">
                  <a:solidFill>
                    <a:srgbClr val="996633"/>
                  </a:solidFill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In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𝜙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(compare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𝜓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sz="2400" dirty="0" smtClean="0">
                    <a:solidFill>
                      <a:srgbClr val="996633"/>
                    </a:solidFill>
                  </a:rPr>
                  <a:t>(RFL</a:t>
                </a:r>
                <a:r>
                  <a:rPr lang="en-US" sz="2400" smtClean="0">
                    <a:solidFill>
                      <a:srgbClr val="996633"/>
                    </a:solidFill>
                  </a:rPr>
                  <a:t>, 1510.06648)</a:t>
                </a:r>
                <a:endParaRPr lang="en-US" sz="2400" dirty="0">
                  <a:solidFill>
                    <a:srgbClr val="99663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CC00CC"/>
                </a:solidFill>
              </a:rPr>
              <a:t>The past two years have provided confirmation of the existence of the </a:t>
            </a:r>
            <a:r>
              <a:rPr lang="en-US" sz="2400" i="1" dirty="0" smtClean="0">
                <a:solidFill>
                  <a:srgbClr val="CC00CC"/>
                </a:solidFill>
              </a:rPr>
              <a:t>tetraquark</a:t>
            </a:r>
            <a:r>
              <a:rPr lang="en-US" sz="2400" dirty="0" smtClean="0">
                <a:solidFill>
                  <a:srgbClr val="CC00CC"/>
                </a:solidFill>
              </a:rPr>
              <a:t> and observation of the </a:t>
            </a:r>
            <a:r>
              <a:rPr lang="en-US" sz="2400" i="1" dirty="0" smtClean="0">
                <a:solidFill>
                  <a:srgbClr val="CC00CC"/>
                </a:solidFill>
              </a:rPr>
              <a:t>pentaquark</a:t>
            </a:r>
            <a:r>
              <a:rPr lang="en-US" sz="2400" dirty="0" smtClean="0">
                <a:solidFill>
                  <a:srgbClr val="CC00CC"/>
                </a:solidFill>
              </a:rPr>
              <a:t>, the third and fourth classes of hadron</a:t>
            </a:r>
          </a:p>
          <a:p>
            <a:r>
              <a:rPr lang="en-US" sz="2400" dirty="0" smtClean="0">
                <a:solidFill>
                  <a:srgbClr val="006600"/>
                </a:solidFill>
              </a:rPr>
              <a:t>Over 20 such states (</a:t>
            </a:r>
            <a:r>
              <a:rPr lang="en-US" sz="2400" i="1" dirty="0" smtClean="0"/>
              <a:t>X</a:t>
            </a:r>
            <a:r>
              <a:rPr lang="en-US" sz="2400" dirty="0" smtClean="0">
                <a:solidFill>
                  <a:srgbClr val="006600"/>
                </a:solidFill>
              </a:rPr>
              <a:t>, </a:t>
            </a:r>
            <a:r>
              <a:rPr lang="en-US" sz="2400" i="1" dirty="0" smtClean="0"/>
              <a:t>Y</a:t>
            </a:r>
            <a:r>
              <a:rPr lang="en-US" sz="2400" dirty="0" smtClean="0">
                <a:solidFill>
                  <a:srgbClr val="006600"/>
                </a:solidFill>
              </a:rPr>
              <a:t>, </a:t>
            </a:r>
            <a:r>
              <a:rPr lang="en-US" sz="2400" i="1" dirty="0" smtClean="0"/>
              <a:t>Z</a:t>
            </a:r>
            <a:r>
              <a:rPr lang="en-US" sz="2400" dirty="0" smtClean="0">
                <a:solidFill>
                  <a:srgbClr val="006600"/>
                </a:solidFill>
              </a:rPr>
              <a:t>,</a:t>
            </a:r>
            <a:r>
              <a:rPr lang="en-US" sz="2400" i="1" dirty="0" smtClean="0"/>
              <a:t> P</a:t>
            </a:r>
            <a:r>
              <a:rPr lang="en-US" sz="2400" i="1" baseline="-25000" dirty="0"/>
              <a:t>C</a:t>
            </a:r>
            <a:r>
              <a:rPr lang="en-US" sz="2400" dirty="0" smtClean="0">
                <a:solidFill>
                  <a:srgbClr val="006600"/>
                </a:solidFill>
              </a:rPr>
              <a:t>) have thus far been observed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All of the popular physical pictures for describing their structure seem to suffer some imperfection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We propose an entirely new dynamical picture based on a diquark-antidiquark (or </a:t>
            </a:r>
            <a:r>
              <a:rPr lang="en-US" sz="2400" dirty="0" err="1" smtClean="0">
                <a:solidFill>
                  <a:srgbClr val="FF0000"/>
                </a:solidFill>
              </a:rPr>
              <a:t>triquark</a:t>
            </a:r>
            <a:r>
              <a:rPr lang="en-US" sz="2400" dirty="0" smtClean="0">
                <a:solidFill>
                  <a:srgbClr val="FF0000"/>
                </a:solidFill>
              </a:rPr>
              <a:t>) pair rapidly separating until forced to hadronize due to confinement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Then several problems, </a:t>
            </a:r>
            <a:r>
              <a:rPr lang="en-US" sz="2400" i="1" dirty="0" smtClean="0">
                <a:solidFill>
                  <a:srgbClr val="7030A0"/>
                </a:solidFill>
              </a:rPr>
              <a:t>e.g</a:t>
            </a:r>
            <a:r>
              <a:rPr lang="en-US" sz="2400" dirty="0" smtClean="0">
                <a:solidFill>
                  <a:srgbClr val="7030A0"/>
                </a:solidFill>
              </a:rPr>
              <a:t>., the widths of </a:t>
            </a:r>
            <a:r>
              <a:rPr lang="en-US" sz="2400" i="1" dirty="0" smtClean="0"/>
              <a:t>X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i="1" dirty="0" smtClean="0"/>
              <a:t>Y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i="1" dirty="0" smtClean="0"/>
              <a:t>Z</a:t>
            </a:r>
            <a:r>
              <a:rPr lang="en-US" sz="2400" dirty="0" smtClean="0">
                <a:solidFill>
                  <a:srgbClr val="7030A0"/>
                </a:solidFill>
              </a:rPr>
              <a:t>,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P</a:t>
            </a:r>
            <a:r>
              <a:rPr lang="en-US" sz="2400" i="1" baseline="-25000" dirty="0">
                <a:solidFill>
                  <a:prstClr val="black"/>
                </a:solidFill>
              </a:rPr>
              <a:t>C</a:t>
            </a:r>
            <a:r>
              <a:rPr lang="en-US" sz="2400" dirty="0" smtClean="0">
                <a:solidFill>
                  <a:srgbClr val="7030A0"/>
                </a:solidFill>
              </a:rPr>
              <a:t> states and their couplings to hadrons, become much less mysterious</a:t>
            </a:r>
          </a:p>
          <a:p>
            <a:r>
              <a:rPr lang="en-US" sz="2400" dirty="0" smtClean="0">
                <a:solidFill>
                  <a:srgbClr val="FF3300"/>
                </a:solidFill>
              </a:rPr>
              <a:t>Much new work is underway, and many opportunities remain!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Chromodynamics (QCD)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31" y="1371600"/>
            <a:ext cx="8229600" cy="480060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QCD</a:t>
            </a:r>
            <a:r>
              <a:rPr lang="en-US" sz="2400" dirty="0" smtClean="0">
                <a:solidFill>
                  <a:srgbClr val="0000FF"/>
                </a:solidFill>
              </a:rPr>
              <a:t> is the quantum field theory of the strong nuclear force that holds atomic nuclei together</a:t>
            </a:r>
          </a:p>
          <a:p>
            <a:r>
              <a:rPr lang="en-US" sz="2400" dirty="0" smtClean="0">
                <a:solidFill>
                  <a:srgbClr val="663300"/>
                </a:solidFill>
              </a:rPr>
              <a:t>Its fundamental particles of matter are called </a:t>
            </a:r>
            <a:r>
              <a:rPr lang="en-US" sz="2400" i="1" dirty="0" smtClean="0">
                <a:solidFill>
                  <a:srgbClr val="FF0000"/>
                </a:solidFill>
              </a:rPr>
              <a:t>quarks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6600"/>
                </a:solidFill>
              </a:rPr>
              <a:t>Its particles responsible for force exchanges are called </a:t>
            </a:r>
            <a:r>
              <a:rPr lang="en-US" sz="2400" i="1" dirty="0" smtClean="0">
                <a:solidFill>
                  <a:srgbClr val="FF0000"/>
                </a:solidFill>
              </a:rPr>
              <a:t>gluons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 smtClean="0">
                <a:solidFill>
                  <a:srgbClr val="7030A0"/>
                </a:solidFill>
              </a:rPr>
              <a:t>uarks exchange gluons because quarks carry </a:t>
            </a:r>
            <a:r>
              <a:rPr lang="en-US" sz="2400" i="1" dirty="0" smtClean="0">
                <a:solidFill>
                  <a:srgbClr val="FF0000"/>
                </a:solidFill>
              </a:rPr>
              <a:t>color charge</a:t>
            </a:r>
          </a:p>
          <a:p>
            <a:r>
              <a:rPr lang="en-US" sz="2400" dirty="0" smtClean="0"/>
              <a:t>Analogy: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QED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(Quantum Electrodynamics, the quantum field theory of electricity &amp; magnetism) includes </a:t>
            </a:r>
            <a:r>
              <a:rPr lang="en-US" sz="2400" i="1" dirty="0" smtClean="0">
                <a:solidFill>
                  <a:srgbClr val="FF0000"/>
                </a:solidFill>
              </a:rPr>
              <a:t>electrons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among its fundamental matter particles, which interact by exchanging </a:t>
            </a:r>
            <a:r>
              <a:rPr lang="en-US" sz="2400" i="1" dirty="0" smtClean="0">
                <a:solidFill>
                  <a:srgbClr val="FF0000"/>
                </a:solidFill>
              </a:rPr>
              <a:t>photons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possible because electrons carry </a:t>
            </a:r>
            <a:r>
              <a:rPr lang="en-US" sz="2400" i="1" dirty="0" smtClean="0">
                <a:solidFill>
                  <a:srgbClr val="FF0000"/>
                </a:solidFill>
              </a:rPr>
              <a:t>electric charge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 huge difference: No problem in separating electrons from neutral atoms, but quarks cannot be separated from the compounds (</a:t>
            </a:r>
            <a:r>
              <a:rPr lang="en-US" sz="2400" i="1" dirty="0" smtClean="0">
                <a:solidFill>
                  <a:srgbClr val="FF0000"/>
                </a:solidFill>
              </a:rPr>
              <a:t>hadrons</a:t>
            </a:r>
            <a:r>
              <a:rPr lang="en-US" sz="2400" dirty="0" smtClean="0">
                <a:solidFill>
                  <a:srgbClr val="0000FF"/>
                </a:solidFill>
              </a:rPr>
              <a:t>) in which they occur: </a:t>
            </a:r>
            <a:r>
              <a:rPr lang="en-US" sz="2400" i="1" dirty="0" smtClean="0">
                <a:solidFill>
                  <a:srgbClr val="FF0000"/>
                </a:solidFill>
              </a:rPr>
              <a:t>color confinement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Chromodynamics (QCD)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131" y="1371600"/>
                <a:ext cx="8229600" cy="4800600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Quarks come in a variety of species called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flavors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, specified by their </a:t>
                </a:r>
                <a:r>
                  <a:rPr lang="en-US" sz="2400" i="1" dirty="0" smtClean="0">
                    <a:solidFill>
                      <a:srgbClr val="0000FF"/>
                    </a:solidFill>
                  </a:rPr>
                  <a:t>mass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and </a:t>
                </a:r>
                <a:r>
                  <a:rPr lang="en-US" sz="2400" i="1" dirty="0" smtClean="0">
                    <a:solidFill>
                      <a:srgbClr val="0000FF"/>
                    </a:solidFill>
                  </a:rPr>
                  <a:t>electric charge</a:t>
                </a:r>
              </a:p>
              <a:p>
                <a:r>
                  <a:rPr lang="en-US" sz="2400" dirty="0" smtClean="0">
                    <a:solidFill>
                      <a:srgbClr val="663300"/>
                    </a:solidFill>
                  </a:rPr>
                  <a:t>Light quarks: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sz="2400" i="1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(</a:t>
                </a:r>
                <a:r>
                  <a:rPr lang="en-US" sz="2400" i="1" dirty="0" smtClean="0">
                    <a:solidFill>
                      <a:srgbClr val="663300"/>
                    </a:solidFill>
                  </a:rPr>
                  <a:t>up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) and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400" i="1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(</a:t>
                </a:r>
                <a:r>
                  <a:rPr lang="en-US" sz="2400" i="1" dirty="0" smtClean="0">
                    <a:solidFill>
                      <a:srgbClr val="663300"/>
                    </a:solidFill>
                  </a:rPr>
                  <a:t>down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) are the ones forming ordinary matter: protons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p = 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uud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, neutrons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n = 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udd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, charged 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pions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6633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663300"/>
                    </a:solidFill>
                  </a:rPr>
                  <a:t>; the light quarks are hard to discern except for indirect signals, because confinement conceals them so thoroughly</a:t>
                </a:r>
              </a:p>
              <a:p>
                <a:r>
                  <a:rPr lang="en-US" sz="24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(</a:t>
                </a:r>
                <a:r>
                  <a:rPr lang="en-US" sz="2400" i="1" dirty="0" smtClean="0">
                    <a:solidFill>
                      <a:srgbClr val="006600"/>
                    </a:solidFill>
                  </a:rPr>
                  <a:t>strange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) is intermediate in mass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Heavy quarks: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(charm),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(bottom),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(top) are heavy enough that, although confined, they can be treated as discernable particles interacting through potentials </a:t>
                </a:r>
                <a:r>
                  <a:rPr lang="en-US" sz="2400" i="1" dirty="0" smtClean="0"/>
                  <a:t>V</a:t>
                </a:r>
                <a:r>
                  <a:rPr lang="en-US" sz="2400" dirty="0" smtClean="0"/>
                  <a:t>(</a:t>
                </a:r>
                <a:r>
                  <a:rPr lang="en-US" sz="2400" b="1" dirty="0" smtClean="0"/>
                  <a:t>r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131" y="1371600"/>
                <a:ext cx="8229600" cy="4800600"/>
              </a:xfrm>
              <a:blipFill rotWithShape="0">
                <a:blip r:embed="rId2"/>
                <a:stretch>
                  <a:fillRect l="-963" t="-101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5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Breit</a:t>
            </a:r>
            <a:r>
              <a:rPr lang="en-US" dirty="0" smtClean="0"/>
              <a:t>-Wigner resonance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All resonances in physics (for damped oscillators, LRC circuits, elementary particles with short lifetimes) mean essentially the same thing: a large enhancement (peak) of the amplitude in a particular range of energy input in the form of a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Lorentzian distribution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olidFill>
                      <a:srgbClr val="006600"/>
                    </a:solidFill>
                  </a:rPr>
                  <a:t>In the case of quantum mechanics, the amplitude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is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𝑖𝑀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</m:oMath>
                </a14:m>
                <a:r>
                  <a:rPr lang="en-US" sz="2000" b="0" dirty="0" smtClean="0">
                    <a:ea typeface="Cambria Math" panose="02040503050406030204" pitchFamily="18" charset="0"/>
                  </a:rPr>
                  <a:t/>
                </a:r>
                <a:br>
                  <a:rPr lang="en-US" sz="2000" b="0" dirty="0" smtClean="0">
                    <a:ea typeface="Cambria Math" panose="02040503050406030204" pitchFamily="18" charset="0"/>
                  </a:rPr>
                </a:br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dirty="0" smtClean="0">
                    <a:solidFill>
                      <a:srgbClr val="006600"/>
                    </a:solidFill>
                    <a:ea typeface="Cambria Math" panose="02040503050406030204" pitchFamily="18" charset="0"/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Breit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-Wigner amplitude</a:t>
                </a:r>
                <a:r>
                  <a:rPr lang="en-US" sz="2000" dirty="0" smtClean="0">
                    <a:solidFill>
                      <a:srgbClr val="006600"/>
                    </a:solidFill>
                    <a:ea typeface="Cambria Math" panose="02040503050406030204" pitchFamily="18" charset="0"/>
                  </a:rPr>
                  <a:t>)</a:t>
                </a:r>
                <a:endParaRPr lang="en-US" sz="2000" b="0" dirty="0" smtClean="0">
                  <a:solidFill>
                    <a:srgbClr val="0066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One finds that in increasing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through the peak, the polar angle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increases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, i.e., it forms a loop</a:t>
                </a:r>
                <a:br>
                  <a:rPr lang="en-US" sz="2000" dirty="0" smtClean="0">
                    <a:solidFill>
                      <a:srgbClr val="0000FF"/>
                    </a:solidFill>
                  </a:rPr>
                </a:br>
                <a:r>
                  <a:rPr lang="en-US" sz="2000" dirty="0" smtClean="0"/>
                  <a:t>→ </a:t>
                </a:r>
                <a:r>
                  <a:rPr lang="en-US" sz="2000" dirty="0" smtClean="0">
                    <a:solidFill>
                      <a:srgbClr val="663300"/>
                    </a:solidFill>
                  </a:rPr>
                  <a:t>evidence of a true resonance, not just a “bump” in the amplitude</a:t>
                </a:r>
                <a:endParaRPr lang="en-US" sz="2000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09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5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“So why haven’t they been found?”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000" dirty="0">
                    <a:solidFill>
                      <a:srgbClr val="002060"/>
                    </a:solidFill>
                  </a:rPr>
                  <a:t>E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xotics could mix with </a:t>
                </a:r>
                <a:r>
                  <a:rPr lang="en-US" sz="2000" dirty="0">
                    <a:solidFill>
                      <a:srgbClr val="002060"/>
                    </a:solidFill>
                  </a:rPr>
                  <a:t>ordinary hadrons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with the same quantum numbers</a:t>
                </a:r>
              </a:p>
              <a:p>
                <a:pPr lvl="1"/>
                <a:r>
                  <a:rPr lang="en-US" sz="1800" i="1" dirty="0">
                    <a:solidFill>
                      <a:srgbClr val="FF3300"/>
                    </a:solidFill>
                  </a:rPr>
                  <a:t>e.g.</a:t>
                </a:r>
                <a:r>
                  <a:rPr lang="en-US" sz="1800" dirty="0">
                    <a:solidFill>
                      <a:srgbClr val="FF3300"/>
                    </a:solidFill>
                  </a:rPr>
                  <a:t>, lattice QCD predicts the lightest </a:t>
                </a:r>
                <a:r>
                  <a:rPr lang="en-US" sz="1800" dirty="0">
                    <a:solidFill>
                      <a:prstClr val="black"/>
                    </a:solidFill>
                  </a:rPr>
                  <a:t>0</a:t>
                </a:r>
                <a:r>
                  <a:rPr lang="en-US" sz="1800" baseline="30000" dirty="0">
                    <a:solidFill>
                      <a:prstClr val="black"/>
                    </a:solidFill>
                  </a:rPr>
                  <a:t>++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>
                    <a:solidFill>
                      <a:srgbClr val="FF3300"/>
                    </a:solidFill>
                  </a:rPr>
                  <a:t>glueball at </a:t>
                </a:r>
                <a:r>
                  <a:rPr lang="en-US" sz="1800" dirty="0">
                    <a:solidFill>
                      <a:prstClr val="black"/>
                    </a:solidFill>
                  </a:rPr>
                  <a:t>1500-1800 MeV</a:t>
                </a:r>
                <a:r>
                  <a:rPr lang="en-US" sz="1800" dirty="0">
                    <a:solidFill>
                      <a:srgbClr val="FF3300"/>
                    </a:solidFill>
                  </a:rPr>
                  <a:t>, but that number lies in the middle of a forest of mesons</a:t>
                </a:r>
                <a:r>
                  <a:rPr lang="en-US" sz="1800" dirty="0" smtClean="0">
                    <a:solidFill>
                      <a:srgbClr val="FF3300"/>
                    </a:solidFill>
                  </a:rPr>
                  <a:t>!</a:t>
                </a:r>
                <a:br>
                  <a:rPr lang="en-US" sz="1800" dirty="0" smtClean="0">
                    <a:solidFill>
                      <a:srgbClr val="FF3300"/>
                    </a:solidFill>
                  </a:rPr>
                </a:br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r>
                  <a:rPr lang="en-US" sz="2000" dirty="0" smtClean="0">
                    <a:solidFill>
                      <a:srgbClr val="006600"/>
                    </a:solidFill>
                  </a:rPr>
                  <a:t>Weak experimental signals appear all the time, and often either disappear with higher statistics, or are never confirmed by other experiments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006600"/>
                  </a:solidFill>
                </a:endParaRPr>
              </a:p>
              <a:p>
                <a:r>
                  <a:rPr lang="en-US" sz="2000" dirty="0" smtClean="0">
                    <a:solidFill>
                      <a:srgbClr val="663300"/>
                    </a:solidFill>
                  </a:rPr>
                  <a:t>A seemingly strong signal for a new particle, even one confirmed by multiple experiments, can turn out to be due to entirely different physics</a:t>
                </a:r>
              </a:p>
              <a:p>
                <a:pPr lvl="1"/>
                <a:r>
                  <a:rPr lang="en-US" sz="1800" i="1" dirty="0" smtClean="0">
                    <a:solidFill>
                      <a:srgbClr val="7030A0"/>
                    </a:solidFill>
                  </a:rPr>
                  <a:t>e.g.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, the famous </a:t>
                </a:r>
                <a:r>
                  <a:rPr lang="en-US" sz="1800" dirty="0" err="1" smtClean="0">
                    <a:solidFill>
                      <a:srgbClr val="7030A0"/>
                    </a:solidFill>
                  </a:rPr>
                  <a:t>pentaquark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 candidate </a:t>
                </a:r>
                <a:r>
                  <a:rPr lang="el-GR" sz="1800" i="1" dirty="0" smtClean="0"/>
                  <a:t>Θ</a:t>
                </a:r>
                <a:r>
                  <a:rPr lang="en-US" sz="1800" baseline="30000" dirty="0" smtClean="0"/>
                  <a:t>+</a:t>
                </a:r>
                <a:r>
                  <a:rPr lang="en-US" sz="1800" dirty="0" smtClean="0"/>
                  <a:t>(1540)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turned out not to be an </a:t>
                </a:r>
                <a:r>
                  <a:rPr lang="en-US" sz="1800" i="1" dirty="0" smtClean="0"/>
                  <a:t>s</a:t>
                </a:r>
                <a:r>
                  <a:rPr lang="en-US" sz="1800" dirty="0" smtClean="0"/>
                  <a:t>-channel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800" i="1" dirty="0"/>
                  <a:t>K</a:t>
                </a:r>
                <a:r>
                  <a:rPr lang="en-US" sz="1800" dirty="0">
                    <a:solidFill>
                      <a:srgbClr val="7030A0"/>
                    </a:solidFill>
                  </a:rPr>
                  <a:t>-</a:t>
                </a:r>
                <a:r>
                  <a:rPr lang="en-US" sz="1800" i="1" dirty="0"/>
                  <a:t>N</a:t>
                </a:r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compound resonance </a:t>
                </a:r>
                <a:r>
                  <a:rPr lang="en-US" sz="1800" dirty="0" smtClean="0">
                    <a:solidFill>
                      <a:srgbClr val="996633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𝑢𝑢𝑑</m:t>
                    </m:r>
                  </m:oMath>
                </a14:m>
                <a:r>
                  <a:rPr lang="en-US" sz="1800" dirty="0" smtClean="0">
                    <a:solidFill>
                      <a:srgbClr val="996633"/>
                    </a:solidFill>
                  </a:rPr>
                  <a:t>)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,</a:t>
                </a:r>
                <a:r>
                  <a:rPr lang="en-US" sz="1800" dirty="0" smtClean="0">
                    <a:solidFill>
                      <a:srgbClr val="996633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but the result of an unfortunate choice of kinematical cuts on the data and </a:t>
                </a:r>
                <a:r>
                  <a:rPr lang="en-US" sz="1800" i="1" dirty="0" smtClean="0"/>
                  <a:t>t</a:t>
                </a:r>
                <a:r>
                  <a:rPr lang="en-US" sz="1800" dirty="0" smtClean="0"/>
                  <a:t>-channel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 exchanges</a:t>
                </a:r>
                <a:endParaRPr lang="en-US" sz="1800" dirty="0" smtClean="0">
                  <a:solidFill>
                    <a:srgbClr val="996633"/>
                  </a:solidFill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67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 Leads the Way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854483"/>
              </p:ext>
            </p:extLst>
          </p:nvPr>
        </p:nvGraphicFramePr>
        <p:xfrm>
          <a:off x="914400" y="1219200"/>
          <a:ext cx="32004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Confirmed</a:t>
                      </a:r>
                      <a:r>
                        <a:rPr lang="en-US" baseline="0" dirty="0" smtClean="0"/>
                        <a:t> states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(by &gt; 1 experiments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or &gt; 1 modes)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Belle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confirms?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X(3823) = </a:t>
                      </a:r>
                      <a:r>
                        <a:rPr kumimoji="0" lang="el-G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ψ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(1D)?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X(3872)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(3885)/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en-US" sz="18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(3900)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(3885)/Z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(3900)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/>
                        <a:t>χ</a:t>
                      </a:r>
                      <a:r>
                        <a:rPr lang="en-US" baseline="-25000" dirty="0" smtClean="0"/>
                        <a:t>c0</a:t>
                      </a:r>
                      <a:r>
                        <a:rPr lang="en-US" dirty="0" smtClean="0"/>
                        <a:t>(3915)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Y(4260)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Y(4360)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(4430)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Y(4660)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0" dirty="0" smtClean="0"/>
                        <a:t>(10610)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Z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0" dirty="0" smtClean="0"/>
                        <a:t>(10650)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2144611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252561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290661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366861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404961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441960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480060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511641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81287"/>
              </p:ext>
            </p:extLst>
          </p:nvPr>
        </p:nvGraphicFramePr>
        <p:xfrm>
          <a:off x="5257800" y="1219200"/>
          <a:ext cx="22098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Only seen, or best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seen,</a:t>
                      </a:r>
                      <a:r>
                        <a:rPr lang="en-US" baseline="0" dirty="0" smtClean="0"/>
                        <a:t> at Belle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X(3940)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Y(4008)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(4050)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X(4160)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(4200)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(4250) (also </a:t>
                      </a:r>
                      <a:r>
                        <a:rPr lang="en-US" baseline="0" dirty="0" err="1" smtClean="0"/>
                        <a:t>LHCb</a:t>
                      </a:r>
                      <a:r>
                        <a:rPr lang="en-US" baseline="0" dirty="0" smtClean="0"/>
                        <a:t>?)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X(4350)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X(4630)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0" dirty="0" smtClean="0"/>
                        <a:t>(10888)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549741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lebed\AppData\Local\Microsoft\Windows\Temporary Internet Files\Content.IE5\T4NSSY14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1" y="5878410"/>
            <a:ext cx="256699" cy="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large-</a:t>
            </a:r>
            <a:r>
              <a:rPr lang="en-US" sz="3200" i="1" dirty="0" smtClean="0"/>
              <a:t>r</a:t>
            </a:r>
            <a:r>
              <a:rPr lang="en-US" sz="3200" dirty="0" smtClean="0"/>
              <a:t> wave function tails</a:t>
            </a:r>
            <a:br>
              <a:rPr lang="en-US" sz="3200" dirty="0" smtClean="0"/>
            </a:br>
            <a:r>
              <a:rPr lang="en-US" sz="3200" dirty="0" smtClean="0"/>
              <a:t>and resonance widths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The simple fact that the diquark-antidiquark pair is capable of separating further than the typical mean size of ordinary hadrons before coming to rest implies: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CC00CC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he decay transition overlap matrix elements are suppressed,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SO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0066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he </a:t>
                </a:r>
                <a:r>
                  <a:rPr lang="en-US" sz="2000" smtClean="0">
                    <a:solidFill>
                      <a:srgbClr val="006600"/>
                    </a:solidFill>
                  </a:rPr>
                  <a:t>decay transition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rate is suppressed,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SO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he width is smaller than predicted by generic dimensional analysis</a:t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i.e.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by phase space alone)</a:t>
                </a:r>
              </a:p>
              <a:p>
                <a:pPr marL="400050"/>
                <a:r>
                  <a:rPr lang="en-US" sz="2400" i="1" dirty="0">
                    <a:solidFill>
                      <a:srgbClr val="663300"/>
                    </a:solidFill>
                  </a:rPr>
                  <a:t>e</a:t>
                </a:r>
                <a:r>
                  <a:rPr lang="en-US" sz="2400" i="1" dirty="0" smtClean="0">
                    <a:solidFill>
                      <a:srgbClr val="663300"/>
                    </a:solidFill>
                  </a:rPr>
                  <a:t>.g.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ea typeface="Cambria Math"/>
                      </a:rPr>
                      <m:t>Γ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4475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180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31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r>
                  <a:rPr lang="en-US" sz="2000" b="0" dirty="0" smtClean="0">
                    <a:ea typeface="Cambria Math"/>
                  </a:rPr>
                  <a:t/>
                </a:r>
                <a:br>
                  <a:rPr lang="en-US" sz="2000" b="0" dirty="0" smtClean="0">
                    <a:ea typeface="Cambria Math"/>
                  </a:rPr>
                </a:br>
                <a:r>
                  <a:rPr lang="en-US" sz="2400" dirty="0" smtClean="0">
                    <a:solidFill>
                      <a:srgbClr val="663300"/>
                    </a:solidFill>
                  </a:rPr>
                  <a:t>(</a:t>
                </a:r>
                <a:r>
                  <a:rPr lang="en-US" sz="2400" i="1" dirty="0" smtClean="0">
                    <a:solidFill>
                      <a:srgbClr val="663300"/>
                    </a:solidFill>
                  </a:rPr>
                  <a:t>cf.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Γ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70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150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r>
                  <a:rPr lang="en-US" sz="2400" dirty="0" smtClean="0">
                    <a:solidFill>
                      <a:srgbClr val="663300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But why would these diquark-antidiquark states behave like resonances at all?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9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determines cusp shapes?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rgbClr val="CC3300"/>
                    </a:solidFill>
                  </a:rPr>
                  <a:t>Traditionally, a </a:t>
                </a:r>
                <a:r>
                  <a:rPr lang="en-US" sz="2000" dirty="0" err="1" smtClean="0">
                    <a:solidFill>
                      <a:srgbClr val="CC3300"/>
                    </a:solidFill>
                  </a:rPr>
                  <a:t>phenomenologically</a:t>
                </a:r>
                <a:r>
                  <a:rPr lang="en-US" sz="2000" dirty="0" smtClean="0">
                    <a:solidFill>
                      <a:srgbClr val="CC3300"/>
                    </a:solidFill>
                  </a:rPr>
                  <a:t>-based exponential form factor is used in the case of meson pair production:</a:t>
                </a:r>
                <a:br>
                  <a:rPr lang="en-US" sz="2000" dirty="0" smtClean="0">
                    <a:solidFill>
                      <a:srgbClr val="CC3300"/>
                    </a:solidFill>
                  </a:rPr>
                </a:br>
                <a:r>
                  <a:rPr lang="en-US" sz="2400" dirty="0" smtClean="0"/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mes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𝑡h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,</a:t>
                </a:r>
                <a:br>
                  <a:rPr lang="en-US" sz="2400" dirty="0" smtClean="0"/>
                </a:br>
                <a:r>
                  <a:rPr lang="en-US" sz="2000" dirty="0" smtClean="0">
                    <a:solidFill>
                      <a:srgbClr val="CC33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CC3300"/>
                    </a:solidFill>
                  </a:rPr>
                  <a:t>is a typical hadronic scale (</a:t>
                </a:r>
                <a:r>
                  <a:rPr lang="en-US" sz="2000" dirty="0" smtClean="0"/>
                  <a:t>~0.5-1.0 GeV</a:t>
                </a:r>
                <a:r>
                  <a:rPr lang="en-US" sz="2000" dirty="0" smtClean="0">
                    <a:solidFill>
                      <a:srgbClr val="CC3300"/>
                    </a:solidFill>
                  </a:rPr>
                  <a:t>)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For processes at high energy (</a:t>
                </a:r>
                <a:r>
                  <a:rPr lang="en-US" sz="2000" i="1" dirty="0" smtClean="0"/>
                  <a:t>s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), or when the high-</a:t>
                </a:r>
                <a:r>
                  <a:rPr lang="en-US" sz="2000" i="1" dirty="0" smtClean="0"/>
                  <a:t>s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tails of form factors are important (as in dispersion relations), use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constituent counting rules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1600" dirty="0" smtClean="0">
                    <a:solidFill>
                      <a:srgbClr val="663300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663300"/>
                    </a:solidFill>
                  </a:rPr>
                  <a:t>Matveev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rgbClr val="663300"/>
                    </a:solidFill>
                  </a:rPr>
                  <a:t>et al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., Lett. </a:t>
                </a:r>
                <a:r>
                  <a:rPr lang="en-US" sz="1600" dirty="0" err="1" smtClean="0">
                    <a:solidFill>
                      <a:srgbClr val="663300"/>
                    </a:solidFill>
                  </a:rPr>
                  <a:t>Nuovo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663300"/>
                    </a:solidFill>
                  </a:rPr>
                  <a:t>Cim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. </a:t>
                </a:r>
                <a:r>
                  <a:rPr lang="en-US" sz="1600" b="1" dirty="0" smtClean="0">
                    <a:solidFill>
                      <a:srgbClr val="663300"/>
                    </a:solidFill>
                  </a:rPr>
                  <a:t>7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, 719 (1973); Brodsky &amp; Farrar, PRL </a:t>
                </a:r>
                <a:r>
                  <a:rPr lang="en-US" sz="1600" b="1" dirty="0" smtClean="0">
                    <a:solidFill>
                      <a:srgbClr val="663300"/>
                    </a:solidFill>
                  </a:rPr>
                  <a:t>31</a:t>
                </a:r>
                <a:r>
                  <a:rPr lang="en-US" sz="1600" dirty="0" smtClean="0">
                    <a:solidFill>
                      <a:srgbClr val="663300"/>
                    </a:solidFill>
                  </a:rPr>
                  <a:t>, 1153 (1973)]</a:t>
                </a:r>
              </a:p>
              <a:p>
                <a:r>
                  <a:rPr lang="en-US" sz="2000" dirty="0" smtClean="0">
                    <a:solidFill>
                      <a:srgbClr val="006600"/>
                    </a:solidFill>
                  </a:rPr>
                  <a:t>In any hard process in which a constituent is diverted through a finite angle, there will be a factor of </a:t>
                </a:r>
                <a:r>
                  <a:rPr lang="en-US" sz="2000" dirty="0" smtClean="0"/>
                  <a:t>1/</a:t>
                </a:r>
                <a:r>
                  <a:rPr lang="en-US" sz="2000" i="1" dirty="0" smtClean="0"/>
                  <a:t>s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(or </a:t>
                </a:r>
                <a:r>
                  <a:rPr lang="en-US" sz="2000" dirty="0" smtClean="0"/>
                  <a:t>1/</a:t>
                </a:r>
                <a:r>
                  <a:rPr lang="en-US" sz="2000" i="1" dirty="0" smtClean="0"/>
                  <a:t>t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) coming from a propagator of the virtual particle redirecting it</a:t>
                </a:r>
              </a:p>
              <a:p>
                <a:r>
                  <a:rPr lang="en-US" sz="2000" dirty="0" smtClean="0">
                    <a:solidFill>
                      <a:srgbClr val="CC00CC"/>
                    </a:solidFill>
                  </a:rPr>
                  <a:t>Using this logic, the form factor </a:t>
                </a:r>
                <a:r>
                  <a:rPr lang="en-US" sz="2000" i="1" dirty="0" smtClean="0"/>
                  <a:t>F</a:t>
                </a:r>
                <a:r>
                  <a:rPr lang="en-US" sz="2000" dirty="0" smtClean="0"/>
                  <a:t>(</a:t>
                </a:r>
                <a:r>
                  <a:rPr lang="en-US" sz="2000" i="1" dirty="0" smtClean="0"/>
                  <a:t>s</a:t>
                </a:r>
                <a:r>
                  <a:rPr lang="en-US" sz="2000" dirty="0" smtClean="0"/>
                  <a:t>)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 of a particle with </a:t>
                </a:r>
                <a:r>
                  <a:rPr lang="en-US" sz="2000" dirty="0"/>
                  <a:t>4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 quark constituents can quickly be shown to scale as</a:t>
                </a:r>
                <a:br>
                  <a:rPr lang="en-US" sz="2000" dirty="0" smtClean="0">
                    <a:solidFill>
                      <a:srgbClr val="CC00CC"/>
                    </a:solidFill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diq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diq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𝑡h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  <a:blipFill rotWithShape="0">
                <a:blip r:embed="rId2"/>
                <a:stretch>
                  <a:fillRect l="-667" t="-62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Can the counting rules be used</a:t>
            </a:r>
            <a:br>
              <a:rPr lang="en-US" sz="3200" dirty="0" smtClean="0"/>
            </a:br>
            <a:r>
              <a:rPr lang="en-US" sz="3200" dirty="0" smtClean="0"/>
              <a:t>for cross sections as well?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With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ease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S. Brodsky and RFL, Phys. Rev. D </a:t>
                </a:r>
                <a:r>
                  <a:rPr lang="en-US" sz="2400" b="1" dirty="0" smtClean="0">
                    <a:solidFill>
                      <a:srgbClr val="663300"/>
                    </a:solidFill>
                  </a:rPr>
                  <a:t>91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 (2015) 114025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Exotic states can be produced in threshold regions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(</a:t>
                </a:r>
                <a:r>
                  <a:rPr lang="en-US" sz="2000" dirty="0">
                    <a:solidFill>
                      <a:srgbClr val="CC00CC"/>
                    </a:solidFill>
                  </a:rPr>
                  <a:t>BES</a:t>
                </a:r>
                <a:r>
                  <a:rPr lang="en-US" sz="2000" dirty="0">
                    <a:solidFill>
                      <a:srgbClr val="002060"/>
                    </a:solidFill>
                  </a:rPr>
                  <a:t>,</a:t>
                </a:r>
                <a:r>
                  <a:rPr lang="en-US" sz="2000" dirty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>
                    <a:solidFill>
                      <a:srgbClr val="CC00CC"/>
                    </a:solidFill>
                  </a:rPr>
                  <a:t>Belle</a:t>
                </a:r>
                <a:r>
                  <a:rPr lang="en-US" sz="2000" dirty="0">
                    <a:solidFill>
                      <a:srgbClr val="002060"/>
                    </a:solidFill>
                  </a:rPr>
                  <a:t>),</a:t>
                </a:r>
                <a:r>
                  <a:rPr lang="en-US" sz="2000" dirty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electroproduction </a:t>
                </a:r>
                <a:r>
                  <a:rPr lang="en-US" sz="2000" dirty="0">
                    <a:solidFill>
                      <a:srgbClr val="00206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CC00CC"/>
                    </a:solidFill>
                  </a:rPr>
                  <a:t>JLab</a:t>
                </a:r>
                <a:r>
                  <a:rPr lang="en-US" sz="2000" dirty="0">
                    <a:solidFill>
                      <a:srgbClr val="CC00CC"/>
                    </a:solidFill>
                  </a:rPr>
                  <a:t> 12</a:t>
                </a:r>
                <a:r>
                  <a:rPr lang="en-US" sz="2000" dirty="0">
                    <a:solidFill>
                      <a:srgbClr val="002060"/>
                    </a:solidFill>
                  </a:rPr>
                  <a:t>),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hadronic beam </a:t>
                </a:r>
                <a:r>
                  <a:rPr lang="en-US" sz="2000" dirty="0">
                    <a:solidFill>
                      <a:srgbClr val="002060"/>
                    </a:solidFill>
                  </a:rPr>
                  <a:t>facilities (</a:t>
                </a:r>
                <a:r>
                  <a:rPr lang="en-US" sz="2000" dirty="0">
                    <a:solidFill>
                      <a:srgbClr val="CC00CC"/>
                    </a:solidFill>
                  </a:rPr>
                  <a:t>P̄ANDA at FAIR</a:t>
                </a:r>
                <a:r>
                  <a:rPr lang="en-US" sz="2000" dirty="0">
                    <a:solidFill>
                      <a:srgbClr val="002060"/>
                    </a:solidFill>
                  </a:rPr>
                  <a:t>, </a:t>
                </a:r>
                <a:r>
                  <a:rPr lang="en-US" sz="2000" dirty="0">
                    <a:solidFill>
                      <a:srgbClr val="CC00CC"/>
                    </a:solidFill>
                  </a:rPr>
                  <a:t>AFTER@LHC</a:t>
                </a:r>
                <a:r>
                  <a:rPr lang="en-US" sz="2000" dirty="0">
                    <a:solidFill>
                      <a:srgbClr val="002060"/>
                    </a:solidFill>
                  </a:rPr>
                  <a:t>) and are best characterized by cross section ratios</a:t>
                </a:r>
                <a:endParaRPr lang="en-US" sz="2000" dirty="0" smtClean="0">
                  <a:solidFill>
                    <a:srgbClr val="663300"/>
                  </a:solidFill>
                </a:endParaRPr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Two examples:</a:t>
                </a:r>
                <a:endParaRPr lang="en-US" sz="2000" dirty="0" smtClean="0">
                  <a:solidFill>
                    <a:srgbClr val="006600"/>
                  </a:solidFill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/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ba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ba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ba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brk m:alnAt="2"/>
                      </m:rP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/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/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ba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ba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ba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𝑐𝑢𝑑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ba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bar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ba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𝑐𝑜𝑛𝑠𝑡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as </a:t>
                </a:r>
                <a14:m>
                  <m:oMath xmlns:m="http://schemas.openxmlformats.org/officeDocument/2006/math">
                    <m:r>
                      <m:rPr>
                        <m:brk m:alnAt="2"/>
                      </m:rP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/>
              </a:p>
              <a:p>
                <a:pPr marL="857250" lvl="2" indent="0">
                  <a:buNone/>
                </a:pPr>
                <a:r>
                  <a:rPr lang="en-US" sz="1800" dirty="0" smtClean="0">
                    <a:solidFill>
                      <a:srgbClr val="CC00CC"/>
                    </a:solidFill>
                  </a:rPr>
                  <a:t>Ratio </a:t>
                </a:r>
                <a:r>
                  <a:rPr lang="en-US" sz="1800" dirty="0">
                    <a:solidFill>
                      <a:srgbClr val="CC00CC"/>
                    </a:solidFill>
                  </a:rPr>
                  <a:t>numerically smaller if </a:t>
                </a:r>
                <a:r>
                  <a:rPr lang="en-US" sz="1800" i="1" dirty="0" err="1"/>
                  <a:t>Z</a:t>
                </a:r>
                <a:r>
                  <a:rPr lang="en-US" sz="1800" i="1" baseline="-25000" dirty="0" err="1"/>
                  <a:t>c</a:t>
                </a:r>
                <a:r>
                  <a:rPr lang="en-US" sz="1800" dirty="0">
                    <a:solidFill>
                      <a:srgbClr val="CC00CC"/>
                    </a:solidFill>
                  </a:rPr>
                  <a:t> behaves like weakly-bound </a:t>
                </a:r>
                <a:r>
                  <a:rPr lang="en-US" sz="1800" dirty="0">
                    <a:solidFill>
                      <a:srgbClr val="006600"/>
                    </a:solidFill>
                  </a:rPr>
                  <a:t>dimeson molecule</a:t>
                </a:r>
                <a:r>
                  <a:rPr lang="en-US" sz="1800" dirty="0">
                    <a:solidFill>
                      <a:srgbClr val="CC00CC"/>
                    </a:solidFill>
                  </a:rPr>
                  <a:t> instead of </a:t>
                </a:r>
                <a:r>
                  <a:rPr lang="en-US" sz="1800" dirty="0">
                    <a:solidFill>
                      <a:srgbClr val="006600"/>
                    </a:solidFill>
                  </a:rPr>
                  <a:t>diquark-antidiquark bound state </a:t>
                </a:r>
                <a:r>
                  <a:rPr lang="en-US" sz="1800" dirty="0">
                    <a:solidFill>
                      <a:srgbClr val="CC00CC"/>
                    </a:solidFill>
                  </a:rPr>
                  <a:t>due to weaker meson</a:t>
                </a:r>
                <a:r>
                  <a:rPr lang="en-US" sz="1800" dirty="0">
                    <a:solidFill>
                      <a:srgbClr val="FF0000"/>
                    </a:solidFill>
                  </a:rPr>
                  <a:t> color van der Waals forces</a:t>
                </a:r>
                <a:endParaRPr lang="en-US" sz="1800" dirty="0">
                  <a:solidFill>
                    <a:srgbClr val="CC00CC"/>
                  </a:solidFill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5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…Until 2003: </a:t>
            </a:r>
            <a:r>
              <a:rPr lang="en-US" sz="3200" b="1" i="1" dirty="0" smtClean="0"/>
              <a:t>X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002060"/>
                </a:solidFill>
              </a:rPr>
              <a:t>Belle Collaboration </a:t>
            </a:r>
            <a:r>
              <a:rPr lang="en-US" sz="2000" dirty="0" smtClean="0">
                <a:solidFill>
                  <a:srgbClr val="663300"/>
                </a:solidFill>
              </a:rPr>
              <a:t>(S.-K. Choi </a:t>
            </a:r>
            <a:r>
              <a:rPr lang="en-US" sz="2000" i="1" dirty="0" smtClean="0">
                <a:solidFill>
                  <a:srgbClr val="663300"/>
                </a:solidFill>
              </a:rPr>
              <a:t>et al.</a:t>
            </a:r>
            <a:r>
              <a:rPr lang="en-US" sz="2000" dirty="0" smtClean="0">
                <a:solidFill>
                  <a:srgbClr val="663300"/>
                </a:solidFill>
              </a:rPr>
              <a:t>,</a:t>
            </a:r>
            <a:r>
              <a:rPr lang="en-US" sz="2000" i="1" dirty="0" smtClean="0">
                <a:solidFill>
                  <a:srgbClr val="663300"/>
                </a:solidFill>
              </a:rPr>
              <a:t> </a:t>
            </a:r>
            <a:r>
              <a:rPr lang="en-US" sz="2000" dirty="0" smtClean="0">
                <a:solidFill>
                  <a:srgbClr val="663300"/>
                </a:solidFill>
              </a:rPr>
              <a:t>PRL </a:t>
            </a:r>
            <a:r>
              <a:rPr lang="en-US" sz="2000" b="1" dirty="0" smtClean="0">
                <a:solidFill>
                  <a:srgbClr val="663300"/>
                </a:solidFill>
              </a:rPr>
              <a:t>91</a:t>
            </a:r>
            <a:r>
              <a:rPr lang="en-US" sz="2000" dirty="0" smtClean="0">
                <a:solidFill>
                  <a:srgbClr val="663300"/>
                </a:solidFill>
              </a:rPr>
              <a:t> 262001 [2003])</a:t>
            </a:r>
            <a:endParaRPr lang="en-US" sz="2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5059362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A new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charmoniumlike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resonance appeared in</a:t>
                </a:r>
                <a:br>
                  <a:rPr lang="en-US" sz="2000" dirty="0" smtClean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99663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000" b="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dirty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srgbClr val="9966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b="0" i="0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000" i="1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>
                    <a:solidFill>
                      <a:srgbClr val="996633"/>
                    </a:solidFill>
                  </a:rPr>
                  <a:t>)</a:t>
                </a:r>
              </a:p>
              <a:p>
                <a:r>
                  <a:rPr lang="en-US" sz="2000" dirty="0" smtClean="0">
                    <a:solidFill>
                      <a:srgbClr val="006600"/>
                    </a:solidFill>
                  </a:rPr>
                  <a:t>Was verified at </a:t>
                </a:r>
                <a:r>
                  <a:rPr lang="en-US" sz="2000" dirty="0" smtClean="0"/>
                  <a:t>B</a:t>
                </a:r>
                <a:r>
                  <a:rPr lang="en-US" sz="1600" dirty="0" smtClean="0"/>
                  <a:t>A</a:t>
                </a:r>
                <a:r>
                  <a:rPr lang="en-US" sz="2000" dirty="0" smtClean="0"/>
                  <a:t>B</a:t>
                </a:r>
                <a:r>
                  <a:rPr lang="en-US" sz="1600" dirty="0" smtClean="0"/>
                  <a:t>AR </a:t>
                </a:r>
                <a:r>
                  <a:rPr lang="en-US" sz="1600" dirty="0" smtClean="0">
                    <a:solidFill>
                      <a:srgbClr val="006600"/>
                    </a:solidFill>
                  </a:rPr>
                  <a:t>(SLAC)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, </a:t>
                </a:r>
                <a:r>
                  <a:rPr lang="en-US" sz="2000" dirty="0" smtClean="0"/>
                  <a:t>CDF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, </a:t>
                </a:r>
                <a:r>
                  <a:rPr lang="en-US" sz="2000" dirty="0" smtClean="0"/>
                  <a:t>DØ </a:t>
                </a:r>
                <a:r>
                  <a:rPr lang="en-US" sz="1600" dirty="0" smtClean="0">
                    <a:solidFill>
                      <a:srgbClr val="006600"/>
                    </a:solidFill>
                  </a:rPr>
                  <a:t>(</a:t>
                </a:r>
                <a:r>
                  <a:rPr lang="en-US" sz="1600" dirty="0" err="1" smtClean="0">
                    <a:solidFill>
                      <a:srgbClr val="006600"/>
                    </a:solidFill>
                  </a:rPr>
                  <a:t>Fermilab</a:t>
                </a:r>
                <a:r>
                  <a:rPr lang="en-US" sz="1600" dirty="0" smtClean="0">
                    <a:solidFill>
                      <a:srgbClr val="006600"/>
                    </a:solidFill>
                  </a:rPr>
                  <a:t>), </a:t>
                </a:r>
                <a:r>
                  <a:rPr lang="en-US" sz="2000" dirty="0" err="1" smtClean="0"/>
                  <a:t>LHCb</a:t>
                </a:r>
                <a:r>
                  <a:rPr lang="en-US" sz="2000" dirty="0" smtClean="0"/>
                  <a:t> </a:t>
                </a:r>
                <a:r>
                  <a:rPr lang="en-US" sz="1600" dirty="0" smtClean="0">
                    <a:solidFill>
                      <a:srgbClr val="006600"/>
                    </a:solidFill>
                  </a:rPr>
                  <a:t>(CERN)</a:t>
                </a:r>
              </a:p>
              <a:p>
                <a:r>
                  <a:rPr lang="en-US" sz="2000" dirty="0" smtClean="0">
                    <a:solidFill>
                      <a:srgbClr val="CC00CC"/>
                    </a:solidFill>
                  </a:rPr>
                  <a:t>It is called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𝟑𝟖𝟕𝟐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>
                    <a:solidFill>
                      <a:srgbClr val="996633"/>
                    </a:solidFill>
                  </a:rPr>
                  <a:t>[now believed to be a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996633"/>
                    </a:solidFill>
                  </a:rPr>
                  <a:t>) state]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3872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3871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69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en-US" sz="2000" dirty="0" smtClean="0">
                  <a:solidFill>
                    <a:srgbClr val="996633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rgbClr val="CC3300"/>
                    </a:solidFill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3872</m:t>
                            </m:r>
                          </m:e>
                        </m:d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∗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11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CC3300"/>
                    </a:solidFill>
                  </a:rPr>
                  <a:t>Leads to endless speculation that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(3872)</a:t>
                </a:r>
                <a:r>
                  <a:rPr lang="en-US" sz="2000" dirty="0" smtClean="0">
                    <a:solidFill>
                      <a:srgbClr val="CC3300"/>
                    </a:solidFill>
                  </a:rPr>
                  <a:t> is a </a:t>
                </a:r>
                <a:r>
                  <a:rPr lang="en-US" sz="2000" i="1" dirty="0" smtClean="0"/>
                  <a:t>DD̄*</a:t>
                </a:r>
                <a:r>
                  <a:rPr lang="en-US" sz="2000" i="1" dirty="0" smtClean="0">
                    <a:solidFill>
                      <a:srgbClr val="CC33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C3300"/>
                    </a:solidFill>
                  </a:rPr>
                  <a:t>molecule</a:t>
                </a:r>
                <a:br>
                  <a:rPr lang="en-US" sz="2000" dirty="0" smtClean="0">
                    <a:solidFill>
                      <a:srgbClr val="CC3300"/>
                    </a:solidFill>
                  </a:rPr>
                </a:br>
                <a:r>
                  <a:rPr lang="en-US" sz="2000" dirty="0" smtClean="0">
                    <a:solidFill>
                      <a:srgbClr val="996633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9966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996633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996633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>
                    <a:solidFill>
                      <a:srgbClr val="996633"/>
                    </a:solidFill>
                  </a:rPr>
                  <a:t>)</a:t>
                </a:r>
                <a:br>
                  <a:rPr lang="en-US" sz="2000" dirty="0" smtClean="0">
                    <a:solidFill>
                      <a:srgbClr val="996633"/>
                    </a:solidFill>
                  </a:rPr>
                </a:br>
                <a:r>
                  <a:rPr lang="en-US" sz="2000" dirty="0">
                    <a:solidFill>
                      <a:srgbClr val="CC3300"/>
                    </a:solidFill>
                  </a:rPr>
                  <a:t>Mass is also very close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𝜓𝜔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srgbClr val="CC3300"/>
                    </a:solidFill>
                  </a:rPr>
                  <a:t>and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𝜓𝜌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srgbClr val="CC3300"/>
                    </a:solidFill>
                  </a:rPr>
                  <a:t>thresholds</a:t>
                </a:r>
                <a:endParaRPr lang="en-US" sz="2000" dirty="0" smtClean="0">
                  <a:solidFill>
                    <a:srgbClr val="CC3300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rgbClr val="0000FF"/>
                    </a:solidFill>
                  </a:rPr>
                  <a:t>Width: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3872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 smtClean="0"/>
                  <a:t> MeV</a:t>
                </a:r>
                <a:br>
                  <a:rPr lang="en-US" sz="2000" dirty="0" smtClean="0"/>
                </a:br>
                <a:r>
                  <a:rPr lang="en-US" sz="2000" dirty="0">
                    <a:solidFill>
                      <a:srgbClr val="0000FF"/>
                    </a:solidFill>
                  </a:rPr>
                  <a:t>Decays into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𝜓𝜔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and</a:t>
                </a:r>
                <a:r>
                  <a:rPr lang="en-US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𝜓𝜌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: isospin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violation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but mass is many </a:t>
                </a:r>
                <a:r>
                  <a:rPr lang="en-US" sz="2000" dirty="0" smtClean="0"/>
                  <a:t>10’s of MeV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below nearest predicted quark-model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meson candidate with these quantum numbers,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5059362"/>
              </a:xfrm>
              <a:blipFill rotWithShape="0">
                <a:blip r:embed="rId2"/>
                <a:stretch>
                  <a:fillRect l="-66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8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…And in 2005: </a:t>
            </a:r>
            <a:r>
              <a:rPr lang="en-US" sz="3200" b="1" i="1" dirty="0" smtClean="0"/>
              <a:t>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en-US" sz="1600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en-US" sz="1600" dirty="0" smtClean="0">
                <a:solidFill>
                  <a:srgbClr val="002060"/>
                </a:solidFill>
              </a:rPr>
              <a:t>AR</a:t>
            </a:r>
            <a:r>
              <a:rPr lang="en-US" sz="2000" dirty="0" smtClean="0">
                <a:solidFill>
                  <a:srgbClr val="002060"/>
                </a:solidFill>
              </a:rPr>
              <a:t> Collaboration </a:t>
            </a:r>
            <a:r>
              <a:rPr lang="en-US" sz="2000" dirty="0" smtClean="0">
                <a:solidFill>
                  <a:srgbClr val="663300"/>
                </a:solidFill>
              </a:rPr>
              <a:t>(B. Aubert </a:t>
            </a:r>
            <a:r>
              <a:rPr lang="en-US" sz="2000" i="1" dirty="0" smtClean="0">
                <a:solidFill>
                  <a:srgbClr val="663300"/>
                </a:solidFill>
              </a:rPr>
              <a:t>et al.</a:t>
            </a:r>
            <a:r>
              <a:rPr lang="en-US" sz="2000" dirty="0" smtClean="0">
                <a:solidFill>
                  <a:srgbClr val="663300"/>
                </a:solidFill>
              </a:rPr>
              <a:t>,</a:t>
            </a:r>
            <a:r>
              <a:rPr lang="en-US" sz="2000" i="1" dirty="0" smtClean="0">
                <a:solidFill>
                  <a:srgbClr val="663300"/>
                </a:solidFill>
              </a:rPr>
              <a:t> </a:t>
            </a:r>
            <a:r>
              <a:rPr lang="en-US" sz="2000" dirty="0" smtClean="0">
                <a:solidFill>
                  <a:srgbClr val="663300"/>
                </a:solidFill>
              </a:rPr>
              <a:t>PRL </a:t>
            </a:r>
            <a:r>
              <a:rPr lang="en-US" sz="2000" b="1" dirty="0" smtClean="0">
                <a:solidFill>
                  <a:srgbClr val="663300"/>
                </a:solidFill>
              </a:rPr>
              <a:t>95</a:t>
            </a:r>
            <a:r>
              <a:rPr lang="en-US" sz="2000" dirty="0" smtClean="0">
                <a:solidFill>
                  <a:srgbClr val="663300"/>
                </a:solidFill>
              </a:rPr>
              <a:t>, 142001 [2005])</a:t>
            </a:r>
            <a:endParaRPr lang="en-US" sz="2000" dirty="0">
              <a:solidFill>
                <a:srgbClr val="6633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516" y="2362201"/>
            <a:ext cx="5609684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4015" y="1501914"/>
                <a:ext cx="56035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6600"/>
                    </a:solidFill>
                  </a:rPr>
                  <a:t>Charmoniumlike states started to show up</a:t>
                </a:r>
                <a:br>
                  <a:rPr lang="en-US" sz="2000" dirty="0" smtClean="0">
                    <a:solidFill>
                      <a:srgbClr val="006600"/>
                    </a:solidFill>
                  </a:rPr>
                </a:br>
                <a:r>
                  <a:rPr lang="en-US" sz="2000" dirty="0" smtClean="0">
                    <a:solidFill>
                      <a:srgbClr val="006600"/>
                    </a:solidFill>
                  </a:rPr>
                  <a:t>in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initial-state radiation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ISR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annihilation: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15" y="1501914"/>
                <a:ext cx="5603585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62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5400373"/>
                <a:ext cx="6172200" cy="120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C00CC"/>
                    </a:solidFill>
                  </a:rPr>
                  <a:t>Such states necessarily have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C00CC"/>
                    </a:solidFill>
                  </a:rPr>
                  <a:t> (same quantum numbers as the photon), and are called “</a:t>
                </a:r>
                <a:r>
                  <a:rPr lang="en-US" i="1" dirty="0" smtClean="0"/>
                  <a:t>Y</a:t>
                </a:r>
                <a:r>
                  <a:rPr lang="en-US" dirty="0" smtClean="0">
                    <a:solidFill>
                      <a:srgbClr val="CC00CC"/>
                    </a:solidFill>
                  </a:rPr>
                  <a:t>”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CC00CC"/>
                    </a:solidFill>
                  </a:rPr>
                  <a:t>This first-discovered one is named </a:t>
                </a:r>
                <a:r>
                  <a:rPr lang="en-US" b="1" i="1" dirty="0" smtClean="0"/>
                  <a:t>Y</a:t>
                </a:r>
                <a:r>
                  <a:rPr lang="en-US" b="1" dirty="0" smtClean="0"/>
                  <a:t>(4260)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400373"/>
                <a:ext cx="6172200" cy="1201226"/>
              </a:xfrm>
              <a:prstGeom prst="rect">
                <a:avLst/>
              </a:prstGeom>
              <a:blipFill rotWithShape="0">
                <a:blip r:embed="rId4"/>
                <a:stretch>
                  <a:fillRect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05400" y="4724400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</a:t>
            </a:r>
            <a:r>
              <a:rPr lang="en-US" sz="1200" dirty="0"/>
              <a:t>from Nielsen </a:t>
            </a:r>
            <a:r>
              <a:rPr lang="en-US" sz="1200" i="1" dirty="0"/>
              <a:t>et al</a:t>
            </a:r>
            <a:r>
              <a:rPr lang="en-US" sz="1200" i="1" dirty="0" smtClean="0"/>
              <a:t>.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smtClean="0"/>
              <a:t>Phys. Rept</a:t>
            </a:r>
            <a:r>
              <a:rPr lang="en-US" sz="1200" dirty="0"/>
              <a:t>. </a:t>
            </a:r>
            <a:r>
              <a:rPr lang="en-US" sz="1200" b="1" dirty="0"/>
              <a:t>497</a:t>
            </a:r>
            <a:r>
              <a:rPr lang="en-US" sz="1200" dirty="0"/>
              <a:t> (2010) 41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287887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photon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…And in </a:t>
            </a:r>
            <a:r>
              <a:rPr lang="en-US" sz="3200" dirty="0" smtClean="0"/>
              <a:t>2013: </a:t>
            </a:r>
            <a:r>
              <a:rPr lang="en-US" sz="3200" b="1" i="1" dirty="0" smtClean="0"/>
              <a:t>Z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fr-FR" sz="2000" dirty="0">
                <a:solidFill>
                  <a:schemeClr val="tx2"/>
                </a:solidFill>
              </a:rPr>
              <a:t>BESIII Collaboration </a:t>
            </a:r>
            <a:r>
              <a:rPr lang="en-US" sz="2000" dirty="0" smtClean="0">
                <a:solidFill>
                  <a:srgbClr val="996633"/>
                </a:solidFill>
              </a:rPr>
              <a:t>[Beijing] </a:t>
            </a:r>
            <a:r>
              <a:rPr lang="fr-FR" sz="2000" dirty="0" smtClean="0">
                <a:solidFill>
                  <a:srgbClr val="663300"/>
                </a:solidFill>
              </a:rPr>
              <a:t>(</a:t>
            </a:r>
            <a:r>
              <a:rPr lang="fr-FR" sz="2000" dirty="0">
                <a:solidFill>
                  <a:srgbClr val="663300"/>
                </a:solidFill>
              </a:rPr>
              <a:t>M. </a:t>
            </a:r>
            <a:r>
              <a:rPr lang="fr-FR" sz="2000" dirty="0" err="1">
                <a:solidFill>
                  <a:srgbClr val="663300"/>
                </a:solidFill>
              </a:rPr>
              <a:t>Ablikim</a:t>
            </a:r>
            <a:r>
              <a:rPr lang="fr-FR" sz="2000" dirty="0">
                <a:solidFill>
                  <a:srgbClr val="663300"/>
                </a:solidFill>
              </a:rPr>
              <a:t> </a:t>
            </a:r>
            <a:r>
              <a:rPr lang="fr-FR" sz="2000" i="1" dirty="0">
                <a:solidFill>
                  <a:srgbClr val="663300"/>
                </a:solidFill>
              </a:rPr>
              <a:t>et al</a:t>
            </a:r>
            <a:r>
              <a:rPr lang="fr-FR" sz="2000" dirty="0" smtClean="0">
                <a:solidFill>
                  <a:srgbClr val="663300"/>
                </a:solidFill>
              </a:rPr>
              <a:t>., PRL </a:t>
            </a:r>
            <a:r>
              <a:rPr lang="fr-FR" sz="2000" b="1" dirty="0">
                <a:solidFill>
                  <a:srgbClr val="663300"/>
                </a:solidFill>
              </a:rPr>
              <a:t>110</a:t>
            </a:r>
            <a:r>
              <a:rPr lang="fr-FR" sz="2000" dirty="0">
                <a:solidFill>
                  <a:srgbClr val="663300"/>
                </a:solidFill>
              </a:rPr>
              <a:t>, 252001 </a:t>
            </a:r>
            <a:r>
              <a:rPr lang="fr-FR" sz="2000" dirty="0" smtClean="0">
                <a:solidFill>
                  <a:srgbClr val="663300"/>
                </a:solidFill>
              </a:rPr>
              <a:t>[2013])</a:t>
            </a:r>
            <a:r>
              <a:rPr lang="fr-FR" sz="2000" dirty="0" smtClean="0">
                <a:solidFill>
                  <a:schemeClr val="tx2"/>
                </a:solidFill>
              </a:rPr>
              <a:t>,</a:t>
            </a:r>
            <a:r>
              <a:rPr lang="fr-FR" sz="2000" dirty="0" smtClean="0">
                <a:solidFill>
                  <a:srgbClr val="663300"/>
                </a:solidFill>
              </a:rPr>
              <a:t/>
            </a:r>
            <a:br>
              <a:rPr lang="fr-FR" sz="2000" dirty="0" smtClean="0">
                <a:solidFill>
                  <a:srgbClr val="663300"/>
                </a:solidFill>
              </a:rPr>
            </a:br>
            <a:r>
              <a:rPr lang="fr-FR" sz="2000" dirty="0">
                <a:solidFill>
                  <a:schemeClr val="tx2"/>
                </a:solidFill>
              </a:rPr>
              <a:t>Belle Collaboration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663300"/>
                </a:solidFill>
              </a:rPr>
              <a:t>(Z. Liu </a:t>
            </a:r>
            <a:r>
              <a:rPr lang="fr-FR" sz="2000" i="1" dirty="0">
                <a:solidFill>
                  <a:srgbClr val="663300"/>
                </a:solidFill>
              </a:rPr>
              <a:t>et al</a:t>
            </a:r>
            <a:r>
              <a:rPr lang="fr-FR" sz="2000" dirty="0" smtClean="0">
                <a:solidFill>
                  <a:srgbClr val="663300"/>
                </a:solidFill>
              </a:rPr>
              <a:t>., PRL </a:t>
            </a:r>
            <a:r>
              <a:rPr lang="fr-FR" sz="2000" b="1" dirty="0">
                <a:solidFill>
                  <a:srgbClr val="663300"/>
                </a:solidFill>
              </a:rPr>
              <a:t>110</a:t>
            </a:r>
            <a:r>
              <a:rPr lang="fr-FR" sz="2000" dirty="0">
                <a:solidFill>
                  <a:srgbClr val="663300"/>
                </a:solidFill>
              </a:rPr>
              <a:t>, 252002 </a:t>
            </a:r>
            <a:r>
              <a:rPr lang="fr-FR" sz="2000" dirty="0" smtClean="0">
                <a:solidFill>
                  <a:srgbClr val="663300"/>
                </a:solidFill>
              </a:rPr>
              <a:t>[2013])</a:t>
            </a:r>
            <a:endParaRPr lang="en-US" sz="2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A charged </a:t>
                </a:r>
                <a:r>
                  <a:rPr lang="en-US" sz="2400" dirty="0" err="1" smtClean="0">
                    <a:solidFill>
                      <a:srgbClr val="006600"/>
                    </a:solidFill>
                  </a:rPr>
                  <a:t>charmoniumlike</a:t>
                </a:r>
                <a:r>
                  <a:rPr lang="en-US" sz="2400" dirty="0" smtClean="0">
                    <a:solidFill>
                      <a:srgbClr val="006600"/>
                    </a:solidFill>
                  </a:rPr>
                  <a:t> resonance is observed in</a:t>
                </a:r>
                <a:br>
                  <a:rPr lang="en-US" sz="2400" dirty="0" smtClean="0">
                    <a:solidFill>
                      <a:srgbClr val="0066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4260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CC3300"/>
                    </a:solidFill>
                  </a:rPr>
                  <a:t>Minimal possible flavor content: </a:t>
                </a:r>
                <a:r>
                  <a:rPr lang="en-US" sz="2400" i="1" dirty="0" err="1" smtClean="0"/>
                  <a:t>cc̄ud</a:t>
                </a:r>
                <a:r>
                  <a:rPr lang="en-US" sz="2400" i="1" dirty="0" smtClean="0"/>
                  <a:t>̄</a:t>
                </a:r>
                <a:r>
                  <a:rPr lang="en-US" sz="2400" dirty="0" smtClean="0">
                    <a:solidFill>
                      <a:srgbClr val="CC3300"/>
                    </a:solidFill>
                  </a:rPr>
                  <a:t>:</a:t>
                </a:r>
                <a:r>
                  <a:rPr lang="en-US" sz="2400" i="1" dirty="0">
                    <a:solidFill>
                      <a:srgbClr val="996633"/>
                    </a:solidFill>
                  </a:rPr>
                  <a:t/>
                </a:r>
                <a:br>
                  <a:rPr lang="en-US" sz="2400" i="1" dirty="0">
                    <a:solidFill>
                      <a:srgbClr val="996633"/>
                    </a:solidFill>
                  </a:rPr>
                </a:br>
                <a:r>
                  <a:rPr lang="en-US" sz="2400" i="1" dirty="0" smtClean="0">
                    <a:solidFill>
                      <a:srgbClr val="996633"/>
                    </a:solidFill>
                  </a:rPr>
                  <a:t>No question that it has four valence quarks</a:t>
                </a:r>
                <a:endParaRPr lang="en-US" sz="2400" i="1" dirty="0" smtClean="0"/>
              </a:p>
              <a:p>
                <a:r>
                  <a:rPr lang="en-US" sz="2400" dirty="0" smtClean="0">
                    <a:solidFill>
                      <a:srgbClr val="CC00CC"/>
                    </a:solidFill>
                  </a:rPr>
                  <a:t>Now called </a:t>
                </a:r>
                <a:r>
                  <a:rPr lang="en-US" sz="2400" b="1" i="1" dirty="0" err="1" smtClean="0"/>
                  <a:t>Z</a:t>
                </a:r>
                <a:r>
                  <a:rPr lang="en-US" sz="2400" b="1" i="1" baseline="-25000" dirty="0" err="1" smtClean="0"/>
                  <a:t>c</a:t>
                </a:r>
                <a:r>
                  <a:rPr lang="en-US" sz="2400" b="1" baseline="30000" dirty="0" smtClean="0"/>
                  <a:t>+</a:t>
                </a:r>
                <a:r>
                  <a:rPr lang="en-US" sz="2400" b="1" dirty="0" smtClean="0"/>
                  <a:t>(3900)</a:t>
                </a:r>
                <a:r>
                  <a:rPr lang="en-US" sz="2400" dirty="0" smtClean="0">
                    <a:solidFill>
                      <a:srgbClr val="CC00CC"/>
                    </a:solidFill>
                  </a:rPr>
                  <a:t>,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i="1" dirty="0" smtClean="0"/>
              </a:p>
              <a:p>
                <a:r>
                  <a:rPr lang="en-US" sz="2400" i="1" dirty="0" smtClean="0">
                    <a:solidFill>
                      <a:srgbClr val="FF0000"/>
                    </a:solidFill>
                  </a:rPr>
                  <a:t>The first manifestly exotic state ever confirmed</a:t>
                </a:r>
                <a:br>
                  <a:rPr lang="en-US" sz="2400" i="1" dirty="0" smtClean="0">
                    <a:solidFill>
                      <a:srgbClr val="FF0000"/>
                    </a:solidFill>
                  </a:rPr>
                </a:br>
                <a:r>
                  <a:rPr lang="en-US" sz="2400" i="1" dirty="0" smtClean="0">
                    <a:solidFill>
                      <a:srgbClr val="FF0000"/>
                    </a:solidFill>
                  </a:rPr>
                  <a:t>beyond </a:t>
                </a:r>
                <a:r>
                  <a:rPr lang="en-US" sz="2400" i="1" dirty="0"/>
                  <a:t>5</a:t>
                </a:r>
                <a:r>
                  <a:rPr lang="el-GR" sz="2400" i="1" dirty="0"/>
                  <a:t>σ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by two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experiments</a:t>
                </a:r>
                <a:endParaRPr lang="en-US" sz="2400" dirty="0" smtClean="0">
                  <a:solidFill>
                    <a:srgbClr val="996633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[not counting the </a:t>
                </a:r>
                <a:r>
                  <a:rPr lang="el-GR" sz="2400" i="1" dirty="0" smtClean="0"/>
                  <a:t>Θ</a:t>
                </a:r>
                <a:r>
                  <a:rPr lang="el-GR" sz="2400" baseline="30000" dirty="0" smtClean="0"/>
                  <a:t>+</a:t>
                </a:r>
                <a:r>
                  <a:rPr lang="el-GR" sz="2400" dirty="0" smtClean="0"/>
                  <a:t>(1540)</a:t>
                </a:r>
                <a:r>
                  <a:rPr lang="en-US" sz="2400" dirty="0" smtClean="0">
                    <a:solidFill>
                      <a:srgbClr val="663300"/>
                    </a:solidFill>
                  </a:rPr>
                  <a:t>]</a:t>
                </a:r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What if all these states are not really states, but rather brilliant forgeries, like the </a:t>
                </a:r>
                <a:r>
                  <a:rPr lang="el-GR" sz="2400" i="1" dirty="0" smtClean="0">
                    <a:solidFill>
                      <a:prstClr val="black"/>
                    </a:solidFill>
                  </a:rPr>
                  <a:t>Θ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>
                    <a:solidFill>
                      <a:prstClr val="black"/>
                    </a:solidFill>
                  </a:rPr>
                  <a:t>(1540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0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…And in 2014: </a:t>
            </a:r>
            <a:r>
              <a:rPr lang="en-US" sz="3200" b="1" dirty="0" smtClean="0"/>
              <a:t>Resonance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err="1" smtClean="0">
                <a:solidFill>
                  <a:srgbClr val="002060"/>
                </a:solidFill>
              </a:rPr>
              <a:t>LHCb</a:t>
            </a:r>
            <a:r>
              <a:rPr lang="en-US" sz="2000" dirty="0" smtClean="0">
                <a:solidFill>
                  <a:srgbClr val="002060"/>
                </a:solidFill>
              </a:rPr>
              <a:t> Collaboration </a:t>
            </a:r>
            <a:r>
              <a:rPr lang="en-US" sz="2000" dirty="0" smtClean="0">
                <a:solidFill>
                  <a:srgbClr val="663300"/>
                </a:solidFill>
              </a:rPr>
              <a:t>(R. </a:t>
            </a:r>
            <a:r>
              <a:rPr lang="en-US" sz="2000" dirty="0" err="1" smtClean="0">
                <a:solidFill>
                  <a:srgbClr val="663300"/>
                </a:solidFill>
              </a:rPr>
              <a:t>Aaij</a:t>
            </a:r>
            <a:r>
              <a:rPr lang="en-US" sz="2000" dirty="0" smtClean="0">
                <a:solidFill>
                  <a:srgbClr val="663300"/>
                </a:solidFill>
              </a:rPr>
              <a:t> </a:t>
            </a:r>
            <a:r>
              <a:rPr lang="en-US" sz="2000" i="1" dirty="0" smtClean="0">
                <a:solidFill>
                  <a:srgbClr val="663300"/>
                </a:solidFill>
              </a:rPr>
              <a:t>et al</a:t>
            </a:r>
            <a:r>
              <a:rPr lang="en-US" sz="2000" dirty="0" smtClean="0">
                <a:solidFill>
                  <a:srgbClr val="663300"/>
                </a:solidFill>
              </a:rPr>
              <a:t>., PRL </a:t>
            </a:r>
            <a:r>
              <a:rPr lang="en-US" sz="2000" b="1" dirty="0" smtClean="0">
                <a:solidFill>
                  <a:srgbClr val="663300"/>
                </a:solidFill>
              </a:rPr>
              <a:t>112</a:t>
            </a:r>
            <a:r>
              <a:rPr lang="en-US" sz="2000" dirty="0" smtClean="0">
                <a:solidFill>
                  <a:srgbClr val="663300"/>
                </a:solidFill>
              </a:rPr>
              <a:t>, 222002 [2014])</a:t>
            </a:r>
            <a:endParaRPr lang="en-US" sz="2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>
                    <a:solidFill>
                      <a:srgbClr val="006600"/>
                    </a:solidFill>
                  </a:rPr>
                  <a:t>The first charged </a:t>
                </a:r>
                <a:r>
                  <a:rPr lang="en-US" sz="2000" dirty="0" err="1" smtClean="0">
                    <a:solidFill>
                      <a:srgbClr val="006600"/>
                    </a:solidFill>
                  </a:rPr>
                  <a:t>charmoniumlike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exotic was actually first seen by Belle in 2008 (</a:t>
                </a:r>
                <a:r>
                  <a:rPr lang="en-US" sz="2000" dirty="0" smtClean="0"/>
                  <a:t>PRL </a:t>
                </a:r>
                <a:r>
                  <a:rPr lang="en-US" sz="2000" b="1" dirty="0" smtClean="0"/>
                  <a:t>100</a:t>
                </a:r>
                <a:r>
                  <a:rPr lang="en-US" sz="2000" dirty="0" smtClean="0"/>
                  <a:t>, 142001 [2008]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)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and confirmed by them in papers from 2009 and 2013</a:t>
                </a:r>
              </a:p>
              <a:p>
                <a:r>
                  <a:rPr lang="en-US" sz="2000" dirty="0" err="1" smtClean="0">
                    <a:solidFill>
                      <a:srgbClr val="CC00CC"/>
                    </a:solidFill>
                  </a:rPr>
                  <a:t>LHCb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 not only confirmed the state at </a:t>
                </a:r>
                <a:r>
                  <a:rPr lang="en-US" sz="2000" dirty="0" smtClean="0"/>
                  <a:t>13.9</a:t>
                </a:r>
                <a:r>
                  <a:rPr lang="el-GR" sz="2000" dirty="0" smtClean="0"/>
                  <a:t>σ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, now called </a:t>
                </a:r>
                <a:r>
                  <a:rPr lang="en-US" sz="2000" b="1" i="1" dirty="0" smtClean="0">
                    <a:solidFill>
                      <a:prstClr val="black"/>
                    </a:solidFill>
                  </a:rPr>
                  <a:t>Z</a:t>
                </a:r>
                <a:r>
                  <a:rPr lang="en-US" sz="2000" b="1" baseline="30000" dirty="0">
                    <a:solidFill>
                      <a:prstClr val="black"/>
                    </a:solidFill>
                  </a:rPr>
                  <a:t>+</a:t>
                </a:r>
                <a:r>
                  <a:rPr lang="en-US" sz="2000" b="1" dirty="0" smtClean="0"/>
                  <a:t>(4475)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CC00CC"/>
                    </a:solidFill>
                  </a:rPr>
                  <a:t>but for the first time plotted the</a:t>
                </a:r>
                <a:br>
                  <a:rPr lang="en-US" sz="2000" dirty="0" smtClean="0">
                    <a:solidFill>
                      <a:srgbClr val="CC00CC"/>
                    </a:solidFill>
                  </a:rPr>
                </a:br>
                <a:r>
                  <a:rPr lang="en-US" sz="2000" dirty="0" smtClean="0">
                    <a:solidFill>
                      <a:srgbClr val="CC00CC"/>
                    </a:solidFill>
                  </a:rPr>
                  <a:t>full complex production amplitude</a:t>
                </a:r>
                <a:br>
                  <a:rPr lang="en-US" sz="2000" dirty="0" smtClean="0">
                    <a:solidFill>
                      <a:srgbClr val="CC00CC"/>
                    </a:solidFill>
                  </a:rPr>
                </a:br>
                <a:r>
                  <a:rPr lang="en-US" sz="2000" dirty="0" smtClean="0">
                    <a:solidFill>
                      <a:srgbClr val="CC00CC"/>
                    </a:solidFill>
                  </a:rPr>
                  <a:t>and showed that it</a:t>
                </a:r>
                <a:r>
                  <a:rPr lang="en-US" sz="2000" dirty="0">
                    <a:solidFill>
                      <a:srgbClr val="CC00CC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obeys the</a:t>
                </a:r>
                <a:br>
                  <a:rPr lang="en-US" sz="2000" dirty="0" smtClean="0">
                    <a:solidFill>
                      <a:srgbClr val="CC00CC"/>
                    </a:solidFill>
                  </a:rPr>
                </a:br>
                <a:r>
                  <a:rPr lang="en-US" sz="2000" dirty="0" smtClean="0">
                    <a:solidFill>
                      <a:srgbClr val="CC00CC"/>
                    </a:solidFill>
                  </a:rPr>
                  <a:t>proper phase-shift looping behavior</a:t>
                </a:r>
                <a:br>
                  <a:rPr lang="en-US" sz="2000" dirty="0" smtClean="0">
                    <a:solidFill>
                      <a:srgbClr val="CC00CC"/>
                    </a:solidFill>
                  </a:rPr>
                </a:br>
                <a:r>
                  <a:rPr lang="en-US" sz="2000" dirty="0" smtClean="0">
                    <a:solidFill>
                      <a:srgbClr val="CC00CC"/>
                    </a:solidFill>
                  </a:rPr>
                  <a:t>of a </a:t>
                </a:r>
                <a:r>
                  <a:rPr lang="en-US" sz="2000" dirty="0" err="1" smtClean="0">
                    <a:solidFill>
                      <a:srgbClr val="CC00CC"/>
                    </a:solidFill>
                  </a:rPr>
                  <a:t>Breit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-Wigner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resonance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00FF"/>
                    </a:solidFill>
                  </a:rPr>
                  <a:t>Welcome to the</a:t>
                </a:r>
                <a:br>
                  <a:rPr lang="en-US" sz="2400" b="1" dirty="0" smtClean="0">
                    <a:solidFill>
                      <a:srgbClr val="0000FF"/>
                    </a:solidFill>
                  </a:rPr>
                </a:br>
                <a:r>
                  <a:rPr lang="en-US" sz="2400" b="1" dirty="0" smtClean="0">
                    <a:solidFill>
                      <a:srgbClr val="0000FF"/>
                    </a:solidFill>
                  </a:rPr>
                  <a:t>Age of the</a:t>
                </a:r>
                <a:br>
                  <a:rPr lang="en-US" sz="2400" b="1" dirty="0" smtClean="0">
                    <a:solidFill>
                      <a:srgbClr val="0000FF"/>
                    </a:solidFill>
                  </a:rPr>
                </a:br>
                <a:r>
                  <a:rPr lang="en-US" sz="2400" b="1" dirty="0" smtClean="0">
                    <a:solidFill>
                      <a:srgbClr val="0000FF"/>
                    </a:solidFill>
                  </a:rPr>
                  <a:t>Third Hadron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47" y="2914650"/>
            <a:ext cx="3794753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5855</TotalTime>
  <Words>1986</Words>
  <Application>Microsoft Office PowerPoint</Application>
  <PresentationFormat>On-screen Show (4:3)</PresentationFormat>
  <Paragraphs>394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 Math</vt:lpstr>
      <vt:lpstr>CMR9</vt:lpstr>
      <vt:lpstr>Lucida Calligraphy</vt:lpstr>
      <vt:lpstr>Script MT Bold</vt:lpstr>
      <vt:lpstr>Times New Roman</vt:lpstr>
      <vt:lpstr>Wingdings</vt:lpstr>
      <vt:lpstr>Office Theme</vt:lpstr>
      <vt:lpstr>A New Dynamical Picture for the Production and Decay of the X, Y, Z, and Pc Charmoniumlike Exotics</vt:lpstr>
      <vt:lpstr>Outline</vt:lpstr>
      <vt:lpstr>Whenever teaching the Particle &amp; Nuclear Physics undergraduate survey class, I always say:</vt:lpstr>
      <vt:lpstr>Every now and then, a really sharp student asks:</vt:lpstr>
      <vt:lpstr>“So why haven’t they been found?”</vt:lpstr>
      <vt:lpstr>…Until 2003: X Belle Collaboration (S.-K. Choi et al., PRL 91 262001 [2003])</vt:lpstr>
      <vt:lpstr>…And in 2005: Y BABAR Collaboration (B. Aubert et al., PRL 95, 142001 [2005])</vt:lpstr>
      <vt:lpstr>…And in 2013: Z BESIII Collaboration [Beijing] (M. Ablikim et al., PRL 110, 252001 [2013]), Belle Collaboration (Z. Liu et al., PRL 110, 252002 [2013])</vt:lpstr>
      <vt:lpstr>…And in 2014: Resonance LHCb Collaboration (R. Aaij et al., PRL 112, 222002 [2014])</vt:lpstr>
      <vt:lpstr>…And now in 2015: Pc LHCb Collaboration [R. Aaij et al., PRL 115 (2015) 072001]</vt:lpstr>
      <vt:lpstr>Our limited nomenclature</vt:lpstr>
      <vt:lpstr>Charmonium: November 2014 Esposito et al., Int. J. Mod. Phys. A30 (2014)1530002</vt:lpstr>
      <vt:lpstr>How are tetraquarks assembled?</vt:lpstr>
      <vt:lpstr>Trouble with the dynamical pictures</vt:lpstr>
      <vt:lpstr>The hadron molecular picture</vt:lpstr>
      <vt:lpstr>Prompt production</vt:lpstr>
      <vt:lpstr>Amazing (well-known) fact about color:</vt:lpstr>
      <vt:lpstr>A new tetraquark picture Stanley J. Brodsky, Dae Sung Hwang, RFL Physical Review Letters 113, 112001 (2014)</vt:lpstr>
      <vt:lpstr>A new tetraquark picture Stanley J. Brodsky, Dae Sung Hwang, RFL Physical Review Letters 113, 112001 (2014)</vt:lpstr>
      <vt:lpstr>Nonleptonic B0 meson decay</vt:lpstr>
      <vt:lpstr>What happens next? Option 1: Color-allowed</vt:lpstr>
      <vt:lpstr>What happens next? Option 1: Color-allowed</vt:lpstr>
      <vt:lpstr>What happens next? Option 2: Color-suppressed</vt:lpstr>
      <vt:lpstr>What happens next? Option 2: Color-suppressed</vt:lpstr>
      <vt:lpstr>What happens next? Option 3: Diquark formation</vt:lpstr>
      <vt:lpstr>What happens next? Option 3: Diquark formation</vt:lpstr>
      <vt:lpstr>Driven apart by kinematics, yet bound together by confinement, our star-crossed diquarks must somehow hadronize as one</vt:lpstr>
      <vt:lpstr>Why doesn’t this just happen? It’s called baryonium</vt:lpstr>
      <vt:lpstr>How far apart do the diquarks actually get?</vt:lpstr>
      <vt:lpstr>Fascinating Z(4475) fact:</vt:lpstr>
      <vt:lpstr>The large-r wave function tails and resonance widths</vt:lpstr>
      <vt:lpstr>For one thing,</vt:lpstr>
      <vt:lpstr>And furthermore,</vt:lpstr>
      <vt:lpstr>The Cusp</vt:lpstr>
      <vt:lpstr>How closely can cusps attract thresholds?</vt:lpstr>
      <vt:lpstr>Example cusp effects S. Blitz &amp; RFL, Phys. Rev. D 91 (2015) 094025 </vt:lpstr>
      <vt:lpstr>Does the dynamical diquark picture have anything to say about the Pc states?</vt:lpstr>
      <vt:lpstr>Nonleptonic Λb baryon decay</vt:lpstr>
      <vt:lpstr>What happens next? Diquark and triquark formation</vt:lpstr>
      <vt:lpstr>What happens next? Diquark and triquark formation</vt:lpstr>
      <vt:lpstr>The same color triplet mechanism, supplemented with the fact that the ud in Λ baryons themselves act as diquarks, predicts a rich spectrum of pentaquarks</vt:lpstr>
      <vt:lpstr>Any quantitative work? Yes. Zhu &amp; Qiao, 1510.08693</vt:lpstr>
      <vt:lpstr>QCD counting rules for cross sections S. Brodsky and RFL, Phys. Rev. D 91 (2015) 114025</vt:lpstr>
      <vt:lpstr>Why not ss̄ pentaquarks?</vt:lpstr>
      <vt:lpstr>Conclusions</vt:lpstr>
      <vt:lpstr>Backup slides</vt:lpstr>
      <vt:lpstr>Quantum Chromodynamics (QCD)</vt:lpstr>
      <vt:lpstr>Quantum Chromodynamics (QCD)</vt:lpstr>
      <vt:lpstr>The Breit-Wigner resonance</vt:lpstr>
      <vt:lpstr>Belle Leads the Way</vt:lpstr>
      <vt:lpstr>The large-r wave function tails and resonance widths</vt:lpstr>
      <vt:lpstr>What determines cusp shapes?</vt:lpstr>
      <vt:lpstr>Can the counting rules be used for cross sections as well?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XYZ Affair</dc:title>
  <dc:creator>Richard Lebed</dc:creator>
  <cp:lastModifiedBy>Richard Lebed</cp:lastModifiedBy>
  <cp:revision>369</cp:revision>
  <cp:lastPrinted>2015-10-19T17:42:12Z</cp:lastPrinted>
  <dcterms:created xsi:type="dcterms:W3CDTF">2015-01-28T20:00:52Z</dcterms:created>
  <dcterms:modified xsi:type="dcterms:W3CDTF">2015-11-09T04:33:47Z</dcterms:modified>
</cp:coreProperties>
</file>