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83" r:id="rId2"/>
    <p:sldId id="286" r:id="rId3"/>
    <p:sldId id="281" r:id="rId4"/>
    <p:sldId id="278" r:id="rId5"/>
    <p:sldId id="276" r:id="rId6"/>
    <p:sldId id="277" r:id="rId7"/>
    <p:sldId id="279" r:id="rId8"/>
    <p:sldId id="280" r:id="rId9"/>
    <p:sldId id="275" r:id="rId10"/>
    <p:sldId id="282" r:id="rId11"/>
    <p:sldId id="287" r:id="rId12"/>
    <p:sldId id="288" r:id="rId13"/>
    <p:sldId id="284" r:id="rId14"/>
    <p:sldId id="28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33CC33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39" autoAdjust="0"/>
    <p:restoredTop sz="98747" autoAdjust="0"/>
  </p:normalViewPr>
  <p:slideViewPr>
    <p:cSldViewPr snapToGrid="0" snapToObjects="1">
      <p:cViewPr varScale="1">
        <p:scale>
          <a:sx n="73" d="100"/>
          <a:sy n="73" d="100"/>
        </p:scale>
        <p:origin x="-9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DE91F-2BF0-4C4D-9FCE-E7E531C321AA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8661E-A719-45A4-96A6-17EAF87C59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28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95DBACA7-F6C0-4E2C-A4C6-582D5FCD73F7}" type="slidenum">
              <a:rPr lang="en-US" sz="1200">
                <a:latin typeface="Arial" pitchFamily="34" charset="0"/>
              </a:rPr>
              <a:pPr eaLnBrk="1" hangingPunct="1"/>
              <a:t>5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6711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Explain what the EMC effect is.</a:t>
            </a:r>
          </a:p>
          <a:p>
            <a:r>
              <a:rPr lang="en-US" smtClean="0">
                <a:latin typeface="Arial" pitchFamily="34" charset="0"/>
              </a:rPr>
              <a:t>Point out the three regions and their conventional explanations.</a:t>
            </a:r>
          </a:p>
          <a:p>
            <a:r>
              <a:rPr lang="en-US" smtClean="0">
                <a:latin typeface="Arial" pitchFamily="34" charset="0"/>
              </a:rPr>
              <a:t>Cannot be fully explained by conventional nuclear physics</a:t>
            </a:r>
          </a:p>
          <a:p>
            <a:r>
              <a:rPr lang="en-US" smtClean="0">
                <a:latin typeface="Arial" pitchFamily="34" charset="0"/>
              </a:rPr>
              <a:t>Amazing that we still don’t know the answer after nearly a quarter of a century</a:t>
            </a:r>
          </a:p>
          <a:p>
            <a:r>
              <a:rPr lang="en-US" smtClean="0">
                <a:latin typeface="Arial" pitchFamily="34" charset="0"/>
              </a:rPr>
              <a:t>Coverage extends at least to x=1.5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91410" tIns="45704" rIns="91410" bIns="45704"/>
          <a:lstStyle/>
          <a:p>
            <a:fld id="{153475F3-F791-4368-A279-8ADF878F5FE2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10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1CC6-3AB0-5040-811C-6B57CA1D8CB9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DF0D-D971-CB4C-ADC0-F49D4C5DD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1CC6-3AB0-5040-811C-6B57CA1D8CB9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DF0D-D971-CB4C-ADC0-F49D4C5DD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1CC6-3AB0-5040-811C-6B57CA1D8CB9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DF0D-D971-CB4C-ADC0-F49D4C5DD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1CC6-3AB0-5040-811C-6B57CA1D8CB9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DF0D-D971-CB4C-ADC0-F49D4C5DD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1CC6-3AB0-5040-811C-6B57CA1D8CB9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DF0D-D971-CB4C-ADC0-F49D4C5DD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1CC6-3AB0-5040-811C-6B57CA1D8CB9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DF0D-D971-CB4C-ADC0-F49D4C5DD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1CC6-3AB0-5040-811C-6B57CA1D8CB9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DF0D-D971-CB4C-ADC0-F49D4C5DD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1CC6-3AB0-5040-811C-6B57CA1D8CB9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DF0D-D971-CB4C-ADC0-F49D4C5DD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1CC6-3AB0-5040-811C-6B57CA1D8CB9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DF0D-D971-CB4C-ADC0-F49D4C5DD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1CC6-3AB0-5040-811C-6B57CA1D8CB9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DF0D-D971-CB4C-ADC0-F49D4C5DD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1CC6-3AB0-5040-811C-6B57CA1D8CB9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DF0D-D971-CB4C-ADC0-F49D4C5DD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51CC6-3AB0-5040-811C-6B57CA1D8CB9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CDF0D-D971-CB4C-ADC0-F49D4C5DD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oleObject" Target="Macintosh%20HD:Users:doug:Desktop:NSF-SRC-1pager.doc!OLE_LINK1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33401" y="76200"/>
            <a:ext cx="79516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b="1" dirty="0" smtClean="0"/>
              <a:t>Nuclear Structure and Dynamics at Short Distances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958405" y="746962"/>
            <a:ext cx="38764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Two-week workshop</a:t>
            </a:r>
          </a:p>
          <a:p>
            <a:r>
              <a:rPr lang="en-US" sz="2400" dirty="0" smtClean="0"/>
              <a:t>INT, Seattle</a:t>
            </a:r>
            <a:endParaRPr lang="en-US" sz="2400" dirty="0"/>
          </a:p>
          <a:p>
            <a:r>
              <a:rPr lang="en-US" sz="2400" dirty="0" smtClean="0"/>
              <a:t>February 11 – 22, 2013</a:t>
            </a:r>
          </a:p>
          <a:p>
            <a:endParaRPr lang="en-US" sz="2400" dirty="0"/>
          </a:p>
          <a:p>
            <a:r>
              <a:rPr lang="en-US" u="sng" dirty="0" smtClean="0"/>
              <a:t>Organizers</a:t>
            </a:r>
            <a:r>
              <a:rPr lang="en-US" dirty="0" smtClean="0"/>
              <a:t>:</a:t>
            </a:r>
          </a:p>
          <a:p>
            <a:r>
              <a:rPr lang="en-US" dirty="0" smtClean="0"/>
              <a:t>Rolf </a:t>
            </a:r>
            <a:r>
              <a:rPr lang="en-US" dirty="0" err="1" smtClean="0"/>
              <a:t>Ent</a:t>
            </a:r>
            <a:r>
              <a:rPr lang="en-US" dirty="0" smtClean="0"/>
              <a:t>			(</a:t>
            </a:r>
            <a:r>
              <a:rPr lang="en-US" dirty="0" err="1" smtClean="0"/>
              <a:t>JLab</a:t>
            </a:r>
            <a:r>
              <a:rPr lang="en-US" dirty="0" smtClean="0"/>
              <a:t>)</a:t>
            </a:r>
          </a:p>
          <a:p>
            <a:r>
              <a:rPr lang="en-US" dirty="0" smtClean="0"/>
              <a:t>Jerry Miller		(U Washington)</a:t>
            </a:r>
          </a:p>
          <a:p>
            <a:r>
              <a:rPr lang="en-US" dirty="0" err="1" smtClean="0"/>
              <a:t>Misak</a:t>
            </a:r>
            <a:r>
              <a:rPr lang="en-US" dirty="0" smtClean="0"/>
              <a:t> </a:t>
            </a:r>
            <a:r>
              <a:rPr lang="en-US" dirty="0" err="1" smtClean="0"/>
              <a:t>Sargsian</a:t>
            </a:r>
            <a:r>
              <a:rPr lang="en-US" dirty="0" smtClean="0"/>
              <a:t>	(FIU)</a:t>
            </a:r>
          </a:p>
          <a:p>
            <a:r>
              <a:rPr lang="en-US" dirty="0" smtClean="0"/>
              <a:t>James Vary		(Iowa State U)</a:t>
            </a:r>
          </a:p>
          <a:p>
            <a:endParaRPr lang="en-US" dirty="0"/>
          </a:p>
          <a:p>
            <a:r>
              <a:rPr lang="en-US" u="sng" dirty="0" smtClean="0"/>
              <a:t>Topics</a:t>
            </a:r>
            <a:r>
              <a:rPr lang="en-US" dirty="0" smtClean="0"/>
              <a:t>:</a:t>
            </a:r>
          </a:p>
          <a:p>
            <a:r>
              <a:rPr lang="en-US" sz="1400" dirty="0" smtClean="0"/>
              <a:t>Short-Range Nucleon-Nucleon Correlations</a:t>
            </a:r>
          </a:p>
          <a:p>
            <a:r>
              <a:rPr lang="en-US" sz="1400" dirty="0" smtClean="0"/>
              <a:t>Deep-Inelastic Lepton-Nucleus Scattering</a:t>
            </a:r>
          </a:p>
          <a:p>
            <a:r>
              <a:rPr lang="en-US" sz="1400" dirty="0" err="1" smtClean="0"/>
              <a:t>Ab</a:t>
            </a:r>
            <a:r>
              <a:rPr lang="en-US" sz="1400" dirty="0" smtClean="0"/>
              <a:t>-Initio and Model Nuclear Calculations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267501" y="5795525"/>
            <a:ext cx="2781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gratitude to the INT for having us here!</a:t>
            </a:r>
            <a:endParaRPr lang="en-US" dirty="0"/>
          </a:p>
        </p:txBody>
      </p:sp>
      <p:pic>
        <p:nvPicPr>
          <p:cNvPr id="5124" name="Picture 4" descr="http://www.int.washington.edu/PROGRAMS/13-52w/p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12" y="703642"/>
            <a:ext cx="3877056" cy="59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91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21717"/>
            <a:ext cx="9144000" cy="6858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 b="1" dirty="0" smtClean="0">
                <a:solidFill>
                  <a:srgbClr val="FF0000"/>
                </a:solidFill>
              </a:rPr>
              <a:t>Short-Range Correlations (SRC) and European </a:t>
            </a:r>
            <a:r>
              <a:rPr lang="en-US" sz="2400" b="1" dirty="0" err="1" smtClean="0">
                <a:solidFill>
                  <a:srgbClr val="FF0000"/>
                </a:solidFill>
              </a:rPr>
              <a:t>Muon</a:t>
            </a:r>
            <a:r>
              <a:rPr lang="en-US" sz="2400" b="1" dirty="0" smtClean="0">
                <a:solidFill>
                  <a:srgbClr val="FF0000"/>
                </a:solidFill>
              </a:rPr>
              <a:t> Collaboration (EMC) Effect Are Correlated</a:t>
            </a: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2895600" y="4572000"/>
            <a:ext cx="426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SRC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Scaling factors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000" i="1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000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≥ 1.4</a:t>
            </a:r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2035036" y="815975"/>
            <a:ext cx="2155964" cy="7080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EMC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Slopes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0.35 ≤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000" i="1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000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≤ 0.7</a:t>
            </a:r>
          </a:p>
        </p:txBody>
      </p:sp>
      <p:sp>
        <p:nvSpPr>
          <p:cNvPr id="24582" name="Rectangle 1040"/>
          <p:cNvSpPr>
            <a:spLocks noChangeArrowheads="1"/>
          </p:cNvSpPr>
          <p:nvPr/>
        </p:nvSpPr>
        <p:spPr bwMode="auto">
          <a:xfrm>
            <a:off x="1676400" y="5889879"/>
            <a:ext cx="3537763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Weinstein </a:t>
            </a:r>
            <a:r>
              <a:rPr lang="en-US" sz="14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en-US" sz="14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.,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PRL 106, 052301 (2011)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5257800"/>
            <a:ext cx="6237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SRC: nucleons see strong repulsive core at short distances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EMC effect: quark momentum in nucleus is altered</a:t>
            </a:r>
            <a:endParaRPr lang="en-US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399" y="4724400"/>
            <a:ext cx="194060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040"/>
          <p:cNvSpPr>
            <a:spLocks noChangeArrowheads="1"/>
          </p:cNvSpPr>
          <p:nvPr/>
        </p:nvSpPr>
        <p:spPr bwMode="auto">
          <a:xfrm>
            <a:off x="7253654" y="924580"/>
            <a:ext cx="1844991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Fomin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en-US" sz="14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.,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PRL 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108, 092502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2012)</a:t>
            </a:r>
            <a:endParaRPr lang="en-US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152400" y="1524000"/>
            <a:ext cx="8839200" cy="3368651"/>
            <a:chOff x="152400" y="1600199"/>
            <a:chExt cx="8839200" cy="3368651"/>
          </a:xfrm>
        </p:grpSpPr>
        <p:pic>
          <p:nvPicPr>
            <p:cNvPr id="19" name="Picture 18" descr="Figure 3_1.jpg"/>
            <p:cNvPicPr>
              <a:picLocks noChangeAspect="1"/>
            </p:cNvPicPr>
            <p:nvPr/>
          </p:nvPicPr>
          <p:blipFill>
            <a:blip r:embed="rId4" cstate="print"/>
            <a:srcRect l="79653"/>
            <a:stretch>
              <a:fillRect/>
            </a:stretch>
          </p:blipFill>
          <p:spPr>
            <a:xfrm>
              <a:off x="7239000" y="1600200"/>
              <a:ext cx="1752600" cy="3368650"/>
            </a:xfrm>
            <a:prstGeom prst="rect">
              <a:avLst/>
            </a:prstGeom>
          </p:spPr>
        </p:pic>
        <p:pic>
          <p:nvPicPr>
            <p:cNvPr id="20" name="Picture 19" descr="Figure 3_1.jpg"/>
            <p:cNvPicPr>
              <a:picLocks noChangeAspect="1"/>
            </p:cNvPicPr>
            <p:nvPr/>
          </p:nvPicPr>
          <p:blipFill>
            <a:blip r:embed="rId4" cstate="print"/>
            <a:srcRect r="74310"/>
            <a:stretch>
              <a:fillRect/>
            </a:stretch>
          </p:blipFill>
          <p:spPr>
            <a:xfrm>
              <a:off x="152400" y="1600200"/>
              <a:ext cx="2212848" cy="3368650"/>
            </a:xfrm>
            <a:prstGeom prst="rect">
              <a:avLst/>
            </a:prstGeom>
          </p:spPr>
        </p:pic>
        <p:pic>
          <p:nvPicPr>
            <p:cNvPr id="21" name="Picture 20" descr="emc-srcEDITED_D4.jpeg"/>
            <p:cNvPicPr>
              <a:picLocks noChangeAspect="1"/>
            </p:cNvPicPr>
            <p:nvPr/>
          </p:nvPicPr>
          <p:blipFill>
            <a:blip r:embed="rId5" cstate="print"/>
            <a:srcRect l="4654" r="6596"/>
            <a:stretch>
              <a:fillRect/>
            </a:stretch>
          </p:blipFill>
          <p:spPr>
            <a:xfrm>
              <a:off x="2362199" y="1600199"/>
              <a:ext cx="4917791" cy="30839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564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33401" y="76200"/>
            <a:ext cx="79516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b="1" dirty="0" smtClean="0"/>
              <a:t>Nuclear Structure and Dynamics at Short Distances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30370" y="1068941"/>
            <a:ext cx="84174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Experimental background:</a:t>
            </a:r>
          </a:p>
          <a:p>
            <a:r>
              <a:rPr lang="en-US" sz="2000" dirty="0" smtClean="0"/>
              <a:t>There has been significant progress in observing the effects of two-nucleon correlations, in studying quasi-elastic scattering off nuclei at large values of </a:t>
            </a:r>
            <a:r>
              <a:rPr lang="en-US" sz="2000" dirty="0" err="1" smtClean="0"/>
              <a:t>Bjorken</a:t>
            </a:r>
            <a:r>
              <a:rPr lang="en-US" sz="2000" dirty="0" smtClean="0"/>
              <a:t> x, and in detailing the nuclear dependence of deep-inelastic scattering.</a:t>
            </a:r>
          </a:p>
          <a:p>
            <a:endParaRPr lang="en-US" sz="2000" dirty="0"/>
          </a:p>
          <a:p>
            <a:pPr lvl="1"/>
            <a:r>
              <a:rPr lang="en-US" sz="2000" dirty="0" smtClean="0"/>
              <a:t>Quantitative relationships have been found between these apparently disconnected processes that point to a local-density, short-ranged nuclear effect.</a:t>
            </a:r>
          </a:p>
          <a:p>
            <a:endParaRPr lang="en-US" sz="2000" dirty="0"/>
          </a:p>
          <a:p>
            <a:r>
              <a:rPr lang="en-US" sz="2000" u="sng" dirty="0" smtClean="0"/>
              <a:t>Main goal of workshop: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Propel a better theoretical underpinning of these phenomena by taking stock both of the progress in </a:t>
            </a:r>
            <a:r>
              <a:rPr lang="en-US" sz="2000" dirty="0" err="1" smtClean="0">
                <a:solidFill>
                  <a:srgbClr val="FF0000"/>
                </a:solidFill>
              </a:rPr>
              <a:t>ab</a:t>
            </a:r>
            <a:r>
              <a:rPr lang="en-US" sz="2000" dirty="0" smtClean="0">
                <a:solidFill>
                  <a:srgbClr val="FF0000"/>
                </a:solidFill>
              </a:rPr>
              <a:t>-initio and modern model calculations of nuclear structure and dynamics at short distances, and the quark/gluon description of high-energy nuclear processes.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Can we make a breakthrough in understanding a connection, if any, between short range nuclear structure and </a:t>
            </a:r>
            <a:r>
              <a:rPr lang="en-US" sz="2000" dirty="0" err="1" smtClean="0">
                <a:solidFill>
                  <a:srgbClr val="0033CC"/>
                </a:solidFill>
              </a:rPr>
              <a:t>parton</a:t>
            </a:r>
            <a:r>
              <a:rPr lang="en-US" sz="2000" dirty="0" smtClean="0">
                <a:solidFill>
                  <a:srgbClr val="0033CC"/>
                </a:solidFill>
              </a:rPr>
              <a:t> dynamics?</a:t>
            </a:r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0368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33401" y="76200"/>
            <a:ext cx="79516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b="1" dirty="0" smtClean="0"/>
              <a:t>Nuclear Structure and Dynamics at Short Distances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30370" y="682571"/>
            <a:ext cx="841741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Main goal of workshop: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Propel a better theoretical underpinning of these phenomena by taking stock both of the progress in </a:t>
            </a:r>
            <a:r>
              <a:rPr lang="en-US" sz="2000" dirty="0" err="1" smtClean="0">
                <a:solidFill>
                  <a:srgbClr val="FF0000"/>
                </a:solidFill>
              </a:rPr>
              <a:t>ab</a:t>
            </a:r>
            <a:r>
              <a:rPr lang="en-US" sz="2000" dirty="0" smtClean="0">
                <a:solidFill>
                  <a:srgbClr val="FF0000"/>
                </a:solidFill>
              </a:rPr>
              <a:t>-initio and modern model calculations of nuclear structure and dynamics at short distances, and the quark/gluon description of high-energy nuclear processes.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Can we make a breakthrough in understanding a connection, if any, between short range nuclear structure and </a:t>
            </a:r>
            <a:r>
              <a:rPr lang="en-US" sz="2000" dirty="0" err="1" smtClean="0">
                <a:solidFill>
                  <a:srgbClr val="0033CC"/>
                </a:solidFill>
              </a:rPr>
              <a:t>parton</a:t>
            </a:r>
            <a:r>
              <a:rPr lang="en-US" sz="2000" dirty="0" smtClean="0">
                <a:solidFill>
                  <a:srgbClr val="0033CC"/>
                </a:solidFill>
              </a:rPr>
              <a:t> dynamics?</a:t>
            </a:r>
            <a:endParaRPr lang="en-US" sz="2000" dirty="0" smtClean="0"/>
          </a:p>
          <a:p>
            <a:endParaRPr lang="en-US" sz="2000" dirty="0">
              <a:solidFill>
                <a:srgbClr val="0033CC"/>
              </a:solidFill>
            </a:endParaRPr>
          </a:p>
          <a:p>
            <a:r>
              <a:rPr lang="en-US" sz="2000" dirty="0" smtClean="0"/>
              <a:t>Secondary goals: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Can the many-body effects appearing in the interaction current be separated from those appearing in the wave function?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Can modern nuclear theory provide calculations of the observables measured in the x &gt; 1 and coincidence experiments?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What is the role of quark, as opposed to nucleon-meson, effects in understanding the plateau and the EMC effect?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What is the role of relativistic effects in the present context?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Which other reactions can be used to elucidate these effects?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Can experiments determine the role of short-range three-nucleon correlations?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746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33401" y="76200"/>
            <a:ext cx="795169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3600" b="1" dirty="0" smtClean="0"/>
              <a:t>Nuclear Structure and Dynamics at Short Distances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2528" y="1624260"/>
            <a:ext cx="879439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Week 1</a:t>
            </a:r>
          </a:p>
          <a:p>
            <a:r>
              <a:rPr lang="en-US" dirty="0" smtClean="0"/>
              <a:t>Monday, February 11</a:t>
            </a:r>
            <a:r>
              <a:rPr lang="en-US" dirty="0"/>
              <a:t>	</a:t>
            </a:r>
            <a:r>
              <a:rPr lang="en-US" dirty="0" smtClean="0"/>
              <a:t>	Nuclear Physics and the Many-Body Problem</a:t>
            </a:r>
          </a:p>
          <a:p>
            <a:r>
              <a:rPr lang="en-US" dirty="0"/>
              <a:t>	</a:t>
            </a:r>
            <a:r>
              <a:rPr lang="en-US" dirty="0" smtClean="0"/>
              <a:t>					(Vary, </a:t>
            </a:r>
            <a:r>
              <a:rPr lang="en-US" dirty="0" err="1" smtClean="0"/>
              <a:t>Fomin</a:t>
            </a:r>
            <a:r>
              <a:rPr lang="en-US" dirty="0" smtClean="0"/>
              <a:t>, Mosel, </a:t>
            </a:r>
            <a:r>
              <a:rPr lang="en-US" dirty="0" err="1" smtClean="0"/>
              <a:t>Furnstahl</a:t>
            </a:r>
            <a:r>
              <a:rPr lang="en-US" dirty="0" smtClean="0"/>
              <a:t>, </a:t>
            </a:r>
            <a:r>
              <a:rPr lang="en-US" dirty="0" err="1" smtClean="0"/>
              <a:t>Ryckebusch</a:t>
            </a:r>
            <a:r>
              <a:rPr lang="en-US" dirty="0" smtClean="0"/>
              <a:t>, Neff)</a:t>
            </a:r>
          </a:p>
          <a:p>
            <a:endParaRPr lang="en-US" dirty="0"/>
          </a:p>
          <a:p>
            <a:r>
              <a:rPr lang="en-US" dirty="0" smtClean="0"/>
              <a:t>Tuesday, February 12	Nuclear Physics and QCD</a:t>
            </a:r>
          </a:p>
          <a:p>
            <a:r>
              <a:rPr lang="en-US" dirty="0"/>
              <a:t>	</a:t>
            </a:r>
            <a:r>
              <a:rPr lang="en-US" dirty="0" smtClean="0"/>
              <a:t>					(Brodsky, Hoyer, Detmold, </a:t>
            </a:r>
            <a:r>
              <a:rPr lang="en-US" dirty="0" err="1" smtClean="0"/>
              <a:t>Liuti</a:t>
            </a:r>
            <a:r>
              <a:rPr lang="en-US" dirty="0" smtClean="0"/>
              <a:t>, Granados, Zhao)</a:t>
            </a:r>
          </a:p>
          <a:p>
            <a:pPr algn="ctr"/>
            <a:r>
              <a:rPr lang="en-US" i="1" dirty="0" smtClean="0"/>
              <a:t>(Monday and Tuesday are set up like an introductory workshop)</a:t>
            </a:r>
          </a:p>
          <a:p>
            <a:pPr algn="ctr"/>
            <a:endParaRPr lang="en-US" dirty="0"/>
          </a:p>
          <a:p>
            <a:r>
              <a:rPr lang="en-US" dirty="0" smtClean="0"/>
              <a:t>Wednesday, </a:t>
            </a:r>
            <a:r>
              <a:rPr lang="en-US" dirty="0" err="1" smtClean="0"/>
              <a:t>Febr</a:t>
            </a:r>
            <a:r>
              <a:rPr lang="en-US" dirty="0" smtClean="0"/>
              <a:t>. 13		Short Range Correlations in Nuclei</a:t>
            </a:r>
          </a:p>
          <a:p>
            <a:r>
              <a:rPr lang="en-US" dirty="0"/>
              <a:t>	</a:t>
            </a:r>
            <a:r>
              <a:rPr lang="en-US" dirty="0" smtClean="0"/>
              <a:t>					(</a:t>
            </a:r>
            <a:r>
              <a:rPr lang="en-US" dirty="0" err="1" smtClean="0"/>
              <a:t>Ciofi</a:t>
            </a:r>
            <a:r>
              <a:rPr lang="en-US" dirty="0" smtClean="0"/>
              <a:t> </a:t>
            </a:r>
            <a:r>
              <a:rPr lang="en-US" dirty="0" err="1" smtClean="0"/>
              <a:t>degli</a:t>
            </a:r>
            <a:r>
              <a:rPr lang="en-US" dirty="0" smtClean="0"/>
              <a:t> </a:t>
            </a:r>
            <a:r>
              <a:rPr lang="en-US" dirty="0" err="1" smtClean="0"/>
              <a:t>Atti</a:t>
            </a:r>
            <a:r>
              <a:rPr lang="en-US" dirty="0" smtClean="0"/>
              <a:t>, </a:t>
            </a:r>
            <a:r>
              <a:rPr lang="en-US" dirty="0" err="1" smtClean="0"/>
              <a:t>Mezzetti</a:t>
            </a:r>
            <a:r>
              <a:rPr lang="en-US" dirty="0" smtClean="0"/>
              <a:t>, </a:t>
            </a:r>
            <a:r>
              <a:rPr lang="en-US" dirty="0" err="1" smtClean="0"/>
              <a:t>Solvignon</a:t>
            </a:r>
            <a:r>
              <a:rPr lang="en-US" dirty="0" smtClean="0"/>
              <a:t>, </a:t>
            </a:r>
            <a:r>
              <a:rPr lang="en-US" dirty="0" err="1" smtClean="0"/>
              <a:t>Benhar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Thursday, February 14	Hadrons in the Nuclear Medium/EMC Effect</a:t>
            </a:r>
          </a:p>
          <a:p>
            <a:r>
              <a:rPr lang="en-US" dirty="0"/>
              <a:t>	</a:t>
            </a:r>
            <a:r>
              <a:rPr lang="en-US" dirty="0" smtClean="0"/>
              <a:t>					(Miller, Gaskell, </a:t>
            </a:r>
            <a:r>
              <a:rPr lang="en-US" dirty="0" err="1" smtClean="0"/>
              <a:t>Strauch</a:t>
            </a:r>
            <a:r>
              <a:rPr lang="en-US" dirty="0" smtClean="0"/>
              <a:t>, Hen)</a:t>
            </a:r>
          </a:p>
          <a:p>
            <a:endParaRPr lang="en-US" dirty="0"/>
          </a:p>
          <a:p>
            <a:r>
              <a:rPr lang="en-US" dirty="0" smtClean="0"/>
              <a:t>Friday, February 15		Short Range Correlations and Infinite Nuclear Matter</a:t>
            </a:r>
          </a:p>
          <a:p>
            <a:r>
              <a:rPr lang="en-US" dirty="0"/>
              <a:t>	</a:t>
            </a:r>
            <a:r>
              <a:rPr lang="en-US" dirty="0" smtClean="0"/>
              <a:t>					(</a:t>
            </a:r>
            <a:r>
              <a:rPr lang="en-US" dirty="0" err="1" smtClean="0"/>
              <a:t>Sargsian</a:t>
            </a:r>
            <a:r>
              <a:rPr lang="en-US" dirty="0" smtClean="0"/>
              <a:t>, </a:t>
            </a:r>
            <a:r>
              <a:rPr lang="en-US" dirty="0" err="1" smtClean="0"/>
              <a:t>Dickhoff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38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33401" y="76200"/>
            <a:ext cx="795169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3600" b="1" dirty="0" smtClean="0"/>
              <a:t>Nuclear Structure and Dynamics at Short Distances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2528" y="1624260"/>
            <a:ext cx="8905002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Week 2</a:t>
            </a:r>
          </a:p>
          <a:p>
            <a:r>
              <a:rPr lang="en-US" dirty="0" smtClean="0"/>
              <a:t>Monday, February 18</a:t>
            </a:r>
            <a:r>
              <a:rPr lang="en-US" dirty="0"/>
              <a:t>	</a:t>
            </a:r>
            <a:r>
              <a:rPr lang="en-US" dirty="0" smtClean="0"/>
              <a:t>	Quarks in the Nuclear Medium</a:t>
            </a:r>
          </a:p>
          <a:p>
            <a:r>
              <a:rPr lang="en-US" dirty="0"/>
              <a:t>	</a:t>
            </a:r>
            <a:r>
              <a:rPr lang="en-US" dirty="0" smtClean="0"/>
              <a:t>					(Vary, Keppel, </a:t>
            </a:r>
            <a:r>
              <a:rPr lang="en-US" dirty="0" err="1" smtClean="0"/>
              <a:t>Avakian</a:t>
            </a:r>
            <a:r>
              <a:rPr lang="en-US" dirty="0" smtClean="0"/>
              <a:t>, </a:t>
            </a:r>
            <a:r>
              <a:rPr lang="en-US" dirty="0" err="1" smtClean="0"/>
              <a:t>Honkanen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Tuesday, February 19	Nuclear Structure at Short Distances</a:t>
            </a:r>
          </a:p>
          <a:p>
            <a:r>
              <a:rPr lang="en-US" dirty="0"/>
              <a:t>	</a:t>
            </a:r>
            <a:r>
              <a:rPr lang="en-US" dirty="0" smtClean="0"/>
              <a:t>					(</a:t>
            </a:r>
            <a:r>
              <a:rPr lang="en-US" dirty="0" err="1" smtClean="0"/>
              <a:t>Strikman</a:t>
            </a:r>
            <a:r>
              <a:rPr lang="en-US" dirty="0" smtClean="0"/>
              <a:t>, </a:t>
            </a:r>
            <a:r>
              <a:rPr lang="en-US" dirty="0" err="1" smtClean="0"/>
              <a:t>Boeglin</a:t>
            </a:r>
            <a:r>
              <a:rPr lang="en-US" dirty="0" smtClean="0"/>
              <a:t>, Kumano, Coon)</a:t>
            </a:r>
          </a:p>
          <a:p>
            <a:endParaRPr lang="en-US" dirty="0"/>
          </a:p>
          <a:p>
            <a:r>
              <a:rPr lang="en-US" dirty="0" smtClean="0"/>
              <a:t>Wednesday, </a:t>
            </a:r>
            <a:r>
              <a:rPr lang="en-US" dirty="0" err="1" smtClean="0"/>
              <a:t>Febr</a:t>
            </a:r>
            <a:r>
              <a:rPr lang="en-US" dirty="0" smtClean="0"/>
              <a:t>. 20		Data Mining and New Experiments in SRC/EMC Studies</a:t>
            </a:r>
          </a:p>
          <a:p>
            <a:r>
              <a:rPr lang="en-US" dirty="0"/>
              <a:t>	</a:t>
            </a:r>
            <a:r>
              <a:rPr lang="en-US" dirty="0" smtClean="0"/>
              <a:t>					(Weinstein, Hen, </a:t>
            </a:r>
            <a:r>
              <a:rPr lang="en-US" dirty="0" err="1" smtClean="0"/>
              <a:t>Boeglin</a:t>
            </a:r>
            <a:r>
              <a:rPr lang="en-US" dirty="0" smtClean="0"/>
              <a:t>, </a:t>
            </a:r>
            <a:r>
              <a:rPr lang="en-US" dirty="0" err="1" smtClean="0"/>
              <a:t>VanHalst</a:t>
            </a:r>
            <a:r>
              <a:rPr lang="en-US" dirty="0" smtClean="0"/>
              <a:t>, </a:t>
            </a:r>
            <a:r>
              <a:rPr lang="en-US" dirty="0" err="1" smtClean="0"/>
              <a:t>Sulkovsky</a:t>
            </a:r>
            <a:r>
              <a:rPr lang="en-US" dirty="0" smtClean="0"/>
              <a:t>, </a:t>
            </a:r>
            <a:r>
              <a:rPr lang="en-US" dirty="0" err="1" smtClean="0"/>
              <a:t>Cosyn</a:t>
            </a:r>
            <a:r>
              <a:rPr lang="en-US" dirty="0" smtClean="0"/>
              <a:t>,</a:t>
            </a:r>
          </a:p>
          <a:p>
            <a:r>
              <a:rPr lang="en-US" dirty="0"/>
              <a:t>	</a:t>
            </a:r>
            <a:r>
              <a:rPr lang="en-US" dirty="0" smtClean="0"/>
              <a:t>					 </a:t>
            </a:r>
            <a:r>
              <a:rPr lang="en-US" dirty="0" err="1" smtClean="0"/>
              <a:t>Korover</a:t>
            </a:r>
            <a:r>
              <a:rPr lang="en-US" dirty="0" smtClean="0"/>
              <a:t>, </a:t>
            </a:r>
            <a:r>
              <a:rPr lang="en-US" dirty="0" err="1" smtClean="0"/>
              <a:t>Higinbotham</a:t>
            </a:r>
            <a:r>
              <a:rPr lang="en-US" dirty="0" smtClean="0"/>
              <a:t>, Wood, </a:t>
            </a:r>
            <a:r>
              <a:rPr lang="en-US" dirty="0" err="1" smtClean="0"/>
              <a:t>Freese</a:t>
            </a:r>
            <a:r>
              <a:rPr lang="en-US" dirty="0" smtClean="0"/>
              <a:t>)</a:t>
            </a:r>
          </a:p>
          <a:p>
            <a:pPr algn="ctr"/>
            <a:r>
              <a:rPr lang="en-US" i="1" dirty="0" smtClean="0"/>
              <a:t>(Wednesday is set up as a collaboration meeting of the Data Mining Group)</a:t>
            </a:r>
          </a:p>
          <a:p>
            <a:endParaRPr lang="en-US" dirty="0"/>
          </a:p>
          <a:p>
            <a:r>
              <a:rPr lang="en-US" dirty="0" smtClean="0"/>
              <a:t>Thursday, February 21	Universality of Short Range Correlation Dynamics</a:t>
            </a:r>
          </a:p>
          <a:p>
            <a:r>
              <a:rPr lang="en-US" dirty="0"/>
              <a:t>	</a:t>
            </a:r>
            <a:r>
              <a:rPr lang="en-US" dirty="0" smtClean="0"/>
              <a:t>					(</a:t>
            </a:r>
            <a:r>
              <a:rPr lang="en-US" dirty="0" err="1" smtClean="0"/>
              <a:t>Sargsian</a:t>
            </a:r>
            <a:r>
              <a:rPr lang="en-US" dirty="0" smtClean="0"/>
              <a:t>, </a:t>
            </a:r>
            <a:r>
              <a:rPr lang="en-US" dirty="0" err="1" smtClean="0"/>
              <a:t>Piasetzky</a:t>
            </a:r>
            <a:r>
              <a:rPr lang="en-US" dirty="0" smtClean="0"/>
              <a:t>, Steiner, </a:t>
            </a:r>
            <a:r>
              <a:rPr lang="en-US" dirty="0" err="1" smtClean="0"/>
              <a:t>Bulgac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Friday, February 22		Opportunities at non-US facilities</a:t>
            </a:r>
          </a:p>
          <a:p>
            <a:r>
              <a:rPr lang="en-US" dirty="0"/>
              <a:t>	</a:t>
            </a:r>
            <a:r>
              <a:rPr lang="en-US" dirty="0" smtClean="0"/>
              <a:t>					(</a:t>
            </a:r>
            <a:r>
              <a:rPr lang="en-US" dirty="0" err="1" smtClean="0"/>
              <a:t>Strikman</a:t>
            </a:r>
            <a:r>
              <a:rPr lang="en-US" dirty="0" smtClean="0"/>
              <a:t>, Kumano)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26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33401" y="76200"/>
            <a:ext cx="79516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b="1" dirty="0" smtClean="0"/>
              <a:t>Nuclear Structure and Dynamics at Short Distances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30370" y="1068941"/>
            <a:ext cx="8417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Experimental background:</a:t>
            </a:r>
          </a:p>
          <a:p>
            <a:r>
              <a:rPr lang="en-US" sz="2000" dirty="0" smtClean="0"/>
              <a:t>There has been significant progress in observing the effects of two-nucleon correlations, in studying quasi-elastic scattering off nuclei at large values of </a:t>
            </a:r>
            <a:r>
              <a:rPr lang="en-US" sz="2000" dirty="0" err="1" smtClean="0"/>
              <a:t>Bjorken</a:t>
            </a:r>
            <a:r>
              <a:rPr lang="en-US" sz="2000" dirty="0" smtClean="0"/>
              <a:t> x, and in detailing the nuclear dependence of deep-inelastic scattering.</a:t>
            </a:r>
          </a:p>
          <a:p>
            <a:endParaRPr lang="en-US" sz="2000" dirty="0"/>
          </a:p>
          <a:p>
            <a:pPr lvl="1"/>
            <a:r>
              <a:rPr lang="en-US" sz="2000" dirty="0" smtClean="0"/>
              <a:t>Quantitative relationships have been found between these apparently disconnected processes that point to a local-density, short-ranged nuclear effect.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711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05800" cy="7366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History - Proton Knock-out 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746125" y="1101725"/>
            <a:ext cx="1841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US" sz="1600"/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84200"/>
            <a:ext cx="39624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3352800" cy="7667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27238"/>
            <a:ext cx="4132263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971800"/>
            <a:ext cx="3048000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TextBox 8"/>
          <p:cNvSpPr txBox="1">
            <a:spLocks noChangeArrowheads="1"/>
          </p:cNvSpPr>
          <p:nvPr/>
        </p:nvSpPr>
        <p:spPr bwMode="auto">
          <a:xfrm>
            <a:off x="6172200" y="5029200"/>
            <a:ext cx="2209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33CC"/>
                </a:solidFill>
              </a:rPr>
              <a:t>Missing 20+% in the integral???</a:t>
            </a:r>
          </a:p>
        </p:txBody>
      </p:sp>
      <p:sp>
        <p:nvSpPr>
          <p:cNvPr id="26633" name="TextBox 8"/>
          <p:cNvSpPr txBox="1">
            <a:spLocks noChangeArrowheads="1"/>
          </p:cNvSpPr>
          <p:nvPr/>
        </p:nvSpPr>
        <p:spPr bwMode="auto">
          <a:xfrm>
            <a:off x="3124200" y="1792288"/>
            <a:ext cx="220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33CC"/>
                </a:solidFill>
              </a:rPr>
              <a:t>Visualizing the nuclear shell model</a:t>
            </a:r>
          </a:p>
        </p:txBody>
      </p:sp>
      <p:sp>
        <p:nvSpPr>
          <p:cNvPr id="26634" name="Text Box 4"/>
          <p:cNvSpPr txBox="1">
            <a:spLocks noChangeArrowheads="1"/>
          </p:cNvSpPr>
          <p:nvPr/>
        </p:nvSpPr>
        <p:spPr bwMode="auto">
          <a:xfrm>
            <a:off x="1435100" y="1143000"/>
            <a:ext cx="3175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2000">
                <a:latin typeface="Symbol" pitchFamily="18" charset="2"/>
              </a:rPr>
              <a:t>n</a:t>
            </a:r>
          </a:p>
        </p:txBody>
      </p:sp>
      <p:sp>
        <p:nvSpPr>
          <p:cNvPr id="26635" name="TextBox 8"/>
          <p:cNvSpPr txBox="1">
            <a:spLocks noChangeArrowheads="1"/>
          </p:cNvSpPr>
          <p:nvPr/>
        </p:nvSpPr>
        <p:spPr bwMode="auto">
          <a:xfrm>
            <a:off x="3733800" y="2667000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33CC"/>
                </a:solidFill>
              </a:rPr>
              <a:t>in momentum</a:t>
            </a:r>
          </a:p>
        </p:txBody>
      </p:sp>
      <p:sp>
        <p:nvSpPr>
          <p:cNvPr id="26636" name="TextBox 8"/>
          <p:cNvSpPr txBox="1">
            <a:spLocks noChangeArrowheads="1"/>
          </p:cNvSpPr>
          <p:nvPr/>
        </p:nvSpPr>
        <p:spPr bwMode="auto">
          <a:xfrm>
            <a:off x="7543800" y="12954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33CC"/>
                </a:solidFill>
              </a:rPr>
              <a:t>in binding</a:t>
            </a:r>
          </a:p>
        </p:txBody>
      </p:sp>
      <p:sp>
        <p:nvSpPr>
          <p:cNvPr id="26637" name="AutoShape 10"/>
          <p:cNvSpPr>
            <a:spLocks noChangeAspect="1" noChangeArrowheads="1"/>
          </p:cNvSpPr>
          <p:nvPr/>
        </p:nvSpPr>
        <p:spPr bwMode="auto">
          <a:xfrm>
            <a:off x="838200" y="838200"/>
            <a:ext cx="33528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5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5"/>
          <p:cNvGrpSpPr>
            <a:grpSpLocks/>
          </p:cNvGrpSpPr>
          <p:nvPr/>
        </p:nvGrpSpPr>
        <p:grpSpPr bwMode="auto">
          <a:xfrm>
            <a:off x="4433888" y="609600"/>
            <a:ext cx="4633912" cy="5638800"/>
            <a:chOff x="419100" y="193675"/>
            <a:chExt cx="4633913" cy="5638800"/>
          </a:xfrm>
        </p:grpSpPr>
        <p:grpSp>
          <p:nvGrpSpPr>
            <p:cNvPr id="19476" name="Group 1039"/>
            <p:cNvGrpSpPr>
              <a:grpSpLocks/>
            </p:cNvGrpSpPr>
            <p:nvPr/>
          </p:nvGrpSpPr>
          <p:grpSpPr bwMode="auto">
            <a:xfrm>
              <a:off x="419100" y="193675"/>
              <a:ext cx="4633913" cy="5638800"/>
              <a:chOff x="288" y="192"/>
              <a:chExt cx="2919" cy="3552"/>
            </a:xfrm>
          </p:grpSpPr>
          <p:pic>
            <p:nvPicPr>
              <p:cNvPr id="19481" name="Picture 1027" descr="~AUT005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753"/>
              <a:stretch>
                <a:fillRect/>
              </a:stretch>
            </p:blipFill>
            <p:spPr bwMode="auto">
              <a:xfrm>
                <a:off x="288" y="192"/>
                <a:ext cx="2919" cy="3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82" name="Text Box 1030"/>
              <p:cNvSpPr txBox="1">
                <a:spLocks noChangeArrowheads="1"/>
              </p:cNvSpPr>
              <p:nvPr/>
            </p:nvSpPr>
            <p:spPr bwMode="auto">
              <a:xfrm>
                <a:off x="912" y="2400"/>
                <a:ext cx="38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aseline="30000">
                    <a:solidFill>
                      <a:srgbClr val="000099"/>
                    </a:solidFill>
                  </a:rPr>
                  <a:t>2</a:t>
                </a:r>
                <a:r>
                  <a:rPr lang="en-US">
                    <a:solidFill>
                      <a:srgbClr val="000099"/>
                    </a:solidFill>
                  </a:rPr>
                  <a:t>H</a:t>
                </a:r>
              </a:p>
            </p:txBody>
          </p:sp>
          <p:sp>
            <p:nvSpPr>
              <p:cNvPr id="19483" name="Text Box 1031"/>
              <p:cNvSpPr txBox="1">
                <a:spLocks noChangeArrowheads="1"/>
              </p:cNvSpPr>
              <p:nvPr/>
            </p:nvSpPr>
            <p:spPr bwMode="auto">
              <a:xfrm>
                <a:off x="1776" y="1392"/>
                <a:ext cx="1152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>
                    <a:solidFill>
                      <a:srgbClr val="000099"/>
                    </a:solidFill>
                  </a:rPr>
                  <a:t>Nuclear Matter</a:t>
                </a:r>
              </a:p>
            </p:txBody>
          </p:sp>
          <p:sp>
            <p:nvSpPr>
              <p:cNvPr id="19484" name="Text Box 1033"/>
              <p:cNvSpPr txBox="1">
                <a:spLocks noChangeArrowheads="1"/>
              </p:cNvSpPr>
              <p:nvPr/>
            </p:nvSpPr>
            <p:spPr bwMode="auto">
              <a:xfrm>
                <a:off x="1200" y="2592"/>
                <a:ext cx="52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aseline="30000">
                    <a:solidFill>
                      <a:srgbClr val="000099"/>
                    </a:solidFill>
                  </a:rPr>
                  <a:t>3</a:t>
                </a:r>
                <a:r>
                  <a:rPr lang="en-US">
                    <a:solidFill>
                      <a:srgbClr val="000099"/>
                    </a:solidFill>
                  </a:rPr>
                  <a:t>He</a:t>
                </a:r>
              </a:p>
            </p:txBody>
          </p:sp>
          <p:sp>
            <p:nvSpPr>
              <p:cNvPr id="19485" name="Text Box 1034"/>
              <p:cNvSpPr txBox="1">
                <a:spLocks noChangeArrowheads="1"/>
              </p:cNvSpPr>
              <p:nvPr/>
            </p:nvSpPr>
            <p:spPr bwMode="auto">
              <a:xfrm>
                <a:off x="1632" y="2832"/>
                <a:ext cx="52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aseline="30000">
                    <a:solidFill>
                      <a:srgbClr val="000099"/>
                    </a:solidFill>
                  </a:rPr>
                  <a:t>4</a:t>
                </a:r>
                <a:r>
                  <a:rPr lang="en-US">
                    <a:solidFill>
                      <a:srgbClr val="000099"/>
                    </a:solidFill>
                  </a:rPr>
                  <a:t>He</a:t>
                </a:r>
              </a:p>
            </p:txBody>
          </p:sp>
          <p:sp>
            <p:nvSpPr>
              <p:cNvPr id="19486" name="Line 1035"/>
              <p:cNvSpPr>
                <a:spLocks noChangeShapeType="1"/>
              </p:cNvSpPr>
              <p:nvPr/>
            </p:nvSpPr>
            <p:spPr bwMode="auto">
              <a:xfrm>
                <a:off x="1248" y="2592"/>
                <a:ext cx="768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7" name="Line 1036"/>
              <p:cNvSpPr>
                <a:spLocks noChangeShapeType="1"/>
              </p:cNvSpPr>
              <p:nvPr/>
            </p:nvSpPr>
            <p:spPr bwMode="auto">
              <a:xfrm>
                <a:off x="1680" y="2784"/>
                <a:ext cx="768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8" name="Line 1037"/>
              <p:cNvSpPr>
                <a:spLocks noChangeShapeType="1"/>
              </p:cNvSpPr>
              <p:nvPr/>
            </p:nvSpPr>
            <p:spPr bwMode="auto">
              <a:xfrm>
                <a:off x="2112" y="3024"/>
                <a:ext cx="768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9" name="Line 1038"/>
              <p:cNvSpPr>
                <a:spLocks noChangeShapeType="1"/>
              </p:cNvSpPr>
              <p:nvPr/>
            </p:nvSpPr>
            <p:spPr bwMode="auto">
              <a:xfrm flipH="1">
                <a:off x="1344" y="1536"/>
                <a:ext cx="480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7" name="Group 1067"/>
            <p:cNvGrpSpPr>
              <a:grpSpLocks/>
            </p:cNvGrpSpPr>
            <p:nvPr/>
          </p:nvGrpSpPr>
          <p:grpSpPr bwMode="auto">
            <a:xfrm rot="1272178">
              <a:off x="3048000" y="3173413"/>
              <a:ext cx="1905000" cy="123825"/>
              <a:chOff x="480" y="2304"/>
              <a:chExt cx="3360" cy="1824"/>
            </a:xfrm>
          </p:grpSpPr>
          <p:sp>
            <p:nvSpPr>
              <p:cNvPr id="19478" name="Freeform 1068"/>
              <p:cNvSpPr>
                <a:spLocks/>
              </p:cNvSpPr>
              <p:nvPr/>
            </p:nvSpPr>
            <p:spPr bwMode="auto">
              <a:xfrm>
                <a:off x="864" y="2304"/>
                <a:ext cx="2592" cy="1824"/>
              </a:xfrm>
              <a:custGeom>
                <a:avLst/>
                <a:gdLst>
                  <a:gd name="T0" fmla="*/ 0 w 2304"/>
                  <a:gd name="T1" fmla="*/ 60459 h 1680"/>
                  <a:gd name="T2" fmla="*/ 43341 w 2304"/>
                  <a:gd name="T3" fmla="*/ 8560 h 1680"/>
                  <a:gd name="T4" fmla="*/ 131314 w 2304"/>
                  <a:gd name="T5" fmla="*/ 112259 h 1680"/>
                  <a:gd name="T6" fmla="*/ 219421 w 2304"/>
                  <a:gd name="T7" fmla="*/ 8560 h 1680"/>
                  <a:gd name="T8" fmla="*/ 306321 w 2304"/>
                  <a:gd name="T9" fmla="*/ 112259 h 1680"/>
                  <a:gd name="T10" fmla="*/ 394857 w 2304"/>
                  <a:gd name="T11" fmla="*/ 8560 h 1680"/>
                  <a:gd name="T12" fmla="*/ 482629 w 2304"/>
                  <a:gd name="T13" fmla="*/ 112259 h 1680"/>
                  <a:gd name="T14" fmla="*/ 570090 w 2304"/>
                  <a:gd name="T15" fmla="*/ 8560 h 1680"/>
                  <a:gd name="T16" fmla="*/ 657703 w 2304"/>
                  <a:gd name="T17" fmla="*/ 112259 h 1680"/>
                  <a:gd name="T18" fmla="*/ 745413 w 2304"/>
                  <a:gd name="T19" fmla="*/ 8560 h 1680"/>
                  <a:gd name="T20" fmla="*/ 833581 w 2304"/>
                  <a:gd name="T21" fmla="*/ 112259 h 1680"/>
                  <a:gd name="T22" fmla="*/ 921726 w 2304"/>
                  <a:gd name="T23" fmla="*/ 8560 h 1680"/>
                  <a:gd name="T24" fmla="*/ 1008647 w 2304"/>
                  <a:gd name="T25" fmla="*/ 112259 h 1680"/>
                  <a:gd name="T26" fmla="*/ 1052771 w 2304"/>
                  <a:gd name="T27" fmla="*/ 60459 h 168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04"/>
                  <a:gd name="T43" fmla="*/ 0 h 1680"/>
                  <a:gd name="T44" fmla="*/ 2304 w 2304"/>
                  <a:gd name="T45" fmla="*/ 1680 h 168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04" h="1680">
                    <a:moveTo>
                      <a:pt x="0" y="840"/>
                    </a:moveTo>
                    <a:cubicBezTo>
                      <a:pt x="24" y="420"/>
                      <a:pt x="48" y="0"/>
                      <a:pt x="96" y="120"/>
                    </a:cubicBezTo>
                    <a:cubicBezTo>
                      <a:pt x="144" y="240"/>
                      <a:pt x="224" y="1560"/>
                      <a:pt x="288" y="1560"/>
                    </a:cubicBezTo>
                    <a:cubicBezTo>
                      <a:pt x="352" y="1560"/>
                      <a:pt x="416" y="120"/>
                      <a:pt x="480" y="120"/>
                    </a:cubicBezTo>
                    <a:cubicBezTo>
                      <a:pt x="544" y="120"/>
                      <a:pt x="608" y="1560"/>
                      <a:pt x="672" y="1560"/>
                    </a:cubicBezTo>
                    <a:cubicBezTo>
                      <a:pt x="736" y="1560"/>
                      <a:pt x="800" y="120"/>
                      <a:pt x="864" y="120"/>
                    </a:cubicBezTo>
                    <a:cubicBezTo>
                      <a:pt x="928" y="120"/>
                      <a:pt x="992" y="1560"/>
                      <a:pt x="1056" y="1560"/>
                    </a:cubicBezTo>
                    <a:cubicBezTo>
                      <a:pt x="1120" y="1560"/>
                      <a:pt x="1184" y="120"/>
                      <a:pt x="1248" y="120"/>
                    </a:cubicBezTo>
                    <a:cubicBezTo>
                      <a:pt x="1312" y="120"/>
                      <a:pt x="1376" y="1560"/>
                      <a:pt x="1440" y="1560"/>
                    </a:cubicBezTo>
                    <a:cubicBezTo>
                      <a:pt x="1504" y="1560"/>
                      <a:pt x="1568" y="120"/>
                      <a:pt x="1632" y="120"/>
                    </a:cubicBezTo>
                    <a:cubicBezTo>
                      <a:pt x="1696" y="120"/>
                      <a:pt x="1760" y="1560"/>
                      <a:pt x="1824" y="1560"/>
                    </a:cubicBezTo>
                    <a:cubicBezTo>
                      <a:pt x="1888" y="1560"/>
                      <a:pt x="1952" y="120"/>
                      <a:pt x="2016" y="120"/>
                    </a:cubicBezTo>
                    <a:cubicBezTo>
                      <a:pt x="2080" y="120"/>
                      <a:pt x="2160" y="1440"/>
                      <a:pt x="2208" y="1560"/>
                    </a:cubicBezTo>
                    <a:cubicBezTo>
                      <a:pt x="2256" y="1680"/>
                      <a:pt x="2280" y="1260"/>
                      <a:pt x="2304" y="840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9" name="Line 1069"/>
              <p:cNvSpPr>
                <a:spLocks noChangeShapeType="1"/>
              </p:cNvSpPr>
              <p:nvPr/>
            </p:nvSpPr>
            <p:spPr bwMode="auto">
              <a:xfrm>
                <a:off x="480" y="3168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0" name="Line 1070"/>
              <p:cNvSpPr>
                <a:spLocks noChangeShapeType="1"/>
              </p:cNvSpPr>
              <p:nvPr/>
            </p:nvSpPr>
            <p:spPr bwMode="auto">
              <a:xfrm>
                <a:off x="3456" y="3216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9459" name="Text Box 1040"/>
          <p:cNvSpPr txBox="1">
            <a:spLocks noChangeArrowheads="1"/>
          </p:cNvSpPr>
          <p:nvPr/>
        </p:nvSpPr>
        <p:spPr bwMode="auto">
          <a:xfrm>
            <a:off x="6096000" y="922338"/>
            <a:ext cx="2514600" cy="830262"/>
          </a:xfrm>
          <a:prstGeom prst="rect">
            <a:avLst/>
          </a:prstGeom>
          <a:noFill/>
          <a:ln w="76200" cmpd="tri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000099"/>
                </a:solidFill>
              </a:rPr>
              <a:t>Similar shapes for few-body nuclei and nuclear matter at high </a:t>
            </a:r>
            <a:r>
              <a:rPr lang="en-US" sz="1600" i="1">
                <a:solidFill>
                  <a:srgbClr val="000099"/>
                </a:solidFill>
              </a:rPr>
              <a:t>k</a:t>
            </a:r>
            <a:r>
              <a:rPr lang="en-US" sz="1600">
                <a:solidFill>
                  <a:srgbClr val="000099"/>
                </a:solidFill>
              </a:rPr>
              <a:t> (=</a:t>
            </a:r>
            <a:r>
              <a:rPr lang="en-US" sz="1600" i="1">
                <a:solidFill>
                  <a:srgbClr val="000099"/>
                </a:solidFill>
              </a:rPr>
              <a:t>p</a:t>
            </a:r>
            <a:r>
              <a:rPr lang="en-US" sz="1600" i="1" baseline="-25000">
                <a:solidFill>
                  <a:srgbClr val="000099"/>
                </a:solidFill>
              </a:rPr>
              <a:t>m</a:t>
            </a:r>
            <a:r>
              <a:rPr lang="en-US" sz="1600">
                <a:solidFill>
                  <a:srgbClr val="000099"/>
                </a:solidFill>
              </a:rPr>
              <a:t>).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74688"/>
            <a:ext cx="3276600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05425"/>
            <a:ext cx="2971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19"/>
          <p:cNvSpPr txBox="1">
            <a:spLocks noChangeArrowheads="1"/>
          </p:cNvSpPr>
          <p:nvPr/>
        </p:nvSpPr>
        <p:spPr bwMode="auto">
          <a:xfrm>
            <a:off x="5022850" y="6172200"/>
            <a:ext cx="4044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600"/>
              <a:t>0        200     400      600     800     1000</a:t>
            </a:r>
          </a:p>
        </p:txBody>
      </p:sp>
      <p:sp>
        <p:nvSpPr>
          <p:cNvPr id="19463" name="TextBox 20"/>
          <p:cNvSpPr txBox="1">
            <a:spLocks noChangeArrowheads="1"/>
          </p:cNvSpPr>
          <p:nvPr/>
        </p:nvSpPr>
        <p:spPr bwMode="auto">
          <a:xfrm>
            <a:off x="6391275" y="6400800"/>
            <a:ext cx="1381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/>
              <a:t>P (MeV/c)</a:t>
            </a:r>
          </a:p>
        </p:txBody>
      </p:sp>
      <p:grpSp>
        <p:nvGrpSpPr>
          <p:cNvPr id="19464" name="Group 29"/>
          <p:cNvGrpSpPr>
            <a:grpSpLocks/>
          </p:cNvGrpSpPr>
          <p:nvPr/>
        </p:nvGrpSpPr>
        <p:grpSpPr bwMode="auto">
          <a:xfrm>
            <a:off x="812800" y="4333875"/>
            <a:ext cx="3302000" cy="923925"/>
            <a:chOff x="762000" y="3657600"/>
            <a:chExt cx="3302000" cy="923925"/>
          </a:xfrm>
        </p:grpSpPr>
        <p:sp>
          <p:nvSpPr>
            <p:cNvPr id="19468" name="Oval 1059" descr="White marble"/>
            <p:cNvSpPr>
              <a:spLocks noChangeArrowheads="1"/>
            </p:cNvSpPr>
            <p:nvPr/>
          </p:nvSpPr>
          <p:spPr bwMode="auto">
            <a:xfrm>
              <a:off x="1587500" y="3657600"/>
              <a:ext cx="1714500" cy="923925"/>
            </a:xfrm>
            <a:prstGeom prst="ellipse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469" name="Group 1060"/>
            <p:cNvGrpSpPr>
              <a:grpSpLocks/>
            </p:cNvGrpSpPr>
            <p:nvPr/>
          </p:nvGrpSpPr>
          <p:grpSpPr bwMode="auto">
            <a:xfrm>
              <a:off x="1841500" y="3781425"/>
              <a:ext cx="698500" cy="701675"/>
              <a:chOff x="2304" y="2400"/>
              <a:chExt cx="528" cy="547"/>
            </a:xfrm>
          </p:grpSpPr>
          <p:sp>
            <p:nvSpPr>
              <p:cNvPr id="19474" name="Oval 1061"/>
              <p:cNvSpPr>
                <a:spLocks noChangeArrowheads="1"/>
              </p:cNvSpPr>
              <p:nvPr/>
            </p:nvSpPr>
            <p:spPr bwMode="auto">
              <a:xfrm>
                <a:off x="2304" y="2400"/>
                <a:ext cx="528" cy="50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5" name="Text Box 1062"/>
              <p:cNvSpPr txBox="1">
                <a:spLocks noChangeArrowheads="1"/>
              </p:cNvSpPr>
              <p:nvPr/>
            </p:nvSpPr>
            <p:spPr bwMode="auto">
              <a:xfrm>
                <a:off x="2352" y="2400"/>
                <a:ext cx="455" cy="5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4000"/>
                  <a:t>p</a:t>
                </a:r>
              </a:p>
            </p:txBody>
          </p:sp>
        </p:grpSp>
        <p:sp>
          <p:nvSpPr>
            <p:cNvPr id="19470" name="Oval 1063"/>
            <p:cNvSpPr>
              <a:spLocks noChangeArrowheads="1"/>
            </p:cNvSpPr>
            <p:nvPr/>
          </p:nvSpPr>
          <p:spPr bwMode="auto">
            <a:xfrm>
              <a:off x="2286000" y="3781425"/>
              <a:ext cx="698500" cy="64452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1" name="Text Box 1064"/>
            <p:cNvSpPr txBox="1">
              <a:spLocks noChangeArrowheads="1"/>
            </p:cNvSpPr>
            <p:nvPr/>
          </p:nvSpPr>
          <p:spPr bwMode="auto">
            <a:xfrm>
              <a:off x="2540000" y="3743325"/>
              <a:ext cx="5461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000"/>
                <a:t>n</a:t>
              </a:r>
            </a:p>
          </p:txBody>
        </p:sp>
        <p:sp>
          <p:nvSpPr>
            <p:cNvPr id="19472" name="Line 1065"/>
            <p:cNvSpPr>
              <a:spLocks noChangeShapeType="1"/>
            </p:cNvSpPr>
            <p:nvPr/>
          </p:nvSpPr>
          <p:spPr bwMode="auto">
            <a:xfrm flipH="1">
              <a:off x="2984500" y="4089400"/>
              <a:ext cx="10795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Line 1066"/>
            <p:cNvSpPr>
              <a:spLocks noChangeShapeType="1"/>
            </p:cNvSpPr>
            <p:nvPr/>
          </p:nvSpPr>
          <p:spPr bwMode="auto">
            <a:xfrm>
              <a:off x="762000" y="4089400"/>
              <a:ext cx="10795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5" name="TextBox 30"/>
          <p:cNvSpPr txBox="1">
            <a:spLocks noChangeArrowheads="1"/>
          </p:cNvSpPr>
          <p:nvPr/>
        </p:nvSpPr>
        <p:spPr bwMode="auto">
          <a:xfrm>
            <a:off x="10925" y="39688"/>
            <a:ext cx="91085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3600" b="1" dirty="0" smtClean="0">
                <a:solidFill>
                  <a:srgbClr val="FF0000"/>
                </a:solidFill>
              </a:rPr>
              <a:t>History: Proton </a:t>
            </a:r>
            <a:r>
              <a:rPr lang="en-US" sz="3600" b="1" dirty="0">
                <a:solidFill>
                  <a:srgbClr val="FF0000"/>
                </a:solidFill>
              </a:rPr>
              <a:t>Momenta in the nucleus</a:t>
            </a:r>
          </a:p>
        </p:txBody>
      </p:sp>
      <p:sp>
        <p:nvSpPr>
          <p:cNvPr id="19466" name="TextBox 32"/>
          <p:cNvSpPr txBox="1">
            <a:spLocks noChangeArrowheads="1"/>
          </p:cNvSpPr>
          <p:nvPr/>
        </p:nvSpPr>
        <p:spPr bwMode="auto">
          <a:xfrm>
            <a:off x="533400" y="3581400"/>
            <a:ext cx="419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/>
              <a:t>Short-range repulsive core gives rise to high proton momenta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rot="5400000" flipH="1" flipV="1">
            <a:off x="609600" y="2590800"/>
            <a:ext cx="1447800" cy="533400"/>
          </a:xfrm>
          <a:prstGeom prst="straightConnector1">
            <a:avLst/>
          </a:prstGeom>
          <a:ln>
            <a:solidFill>
              <a:srgbClr val="CC0099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48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4325" y="838200"/>
            <a:ext cx="8372475" cy="4953000"/>
          </a:xfrm>
        </p:spPr>
        <p:txBody>
          <a:bodyPr/>
          <a:lstStyle/>
          <a:p>
            <a:r>
              <a:rPr lang="en-US" sz="2000" dirty="0" smtClean="0">
                <a:latin typeface="Comic Sans MS" pitchFamily="66" charset="0"/>
              </a:rPr>
              <a:t>Observation that structure functions are altered in nuclei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stunned </a:t>
            </a:r>
            <a:r>
              <a:rPr lang="en-US" sz="2000" dirty="0" smtClean="0">
                <a:latin typeface="Comic Sans MS" pitchFamily="66" charset="0"/>
              </a:rPr>
              <a:t>much of the HEP community almost 30 years ago</a:t>
            </a:r>
          </a:p>
          <a:p>
            <a:r>
              <a:rPr lang="en-US" sz="2000" dirty="0" smtClean="0">
                <a:latin typeface="Comic Sans MS" pitchFamily="66" charset="0"/>
              </a:rPr>
              <a:t>~</a:t>
            </a:r>
            <a:r>
              <a:rPr lang="en-US" sz="2000" dirty="0" smtClean="0">
                <a:solidFill>
                  <a:srgbClr val="0000FF"/>
                </a:solidFill>
                <a:latin typeface="Comic Sans MS" pitchFamily="66" charset="0"/>
              </a:rPr>
              <a:t>1000 papers on the topic</a:t>
            </a:r>
            <a:r>
              <a:rPr lang="en-US" sz="2000" dirty="0" smtClean="0">
                <a:latin typeface="Comic Sans MS" pitchFamily="66" charset="0"/>
              </a:rPr>
              <a:t>; the early models explained the curve by change of nucleon structure, BUT more data were needed to </a:t>
            </a:r>
            <a:r>
              <a:rPr lang="en-US" sz="2000" i="1" dirty="0" smtClean="0">
                <a:latin typeface="Comic Sans MS" pitchFamily="66" charset="0"/>
              </a:rPr>
              <a:t>uniquely</a:t>
            </a:r>
            <a:r>
              <a:rPr lang="en-US" sz="2000" dirty="0" smtClean="0">
                <a:latin typeface="Comic Sans MS" pitchFamily="66" charset="0"/>
              </a:rPr>
              <a:t> identify the origin</a:t>
            </a:r>
          </a:p>
          <a:p>
            <a:pPr algn="ctr">
              <a:buFont typeface="Wingdings" pitchFamily="2" charset="2"/>
              <a:buNone/>
            </a:pPr>
            <a:r>
              <a:rPr lang="en-US" sz="2000" i="1" dirty="0" smtClean="0">
                <a:latin typeface="Comic Sans MS" pitchFamily="66" charset="0"/>
              </a:rPr>
              <a:t>What is it that </a:t>
            </a:r>
            <a:r>
              <a:rPr lang="en-US" sz="2000" i="1" dirty="0" smtClean="0">
                <a:solidFill>
                  <a:srgbClr val="FF0000"/>
                </a:solidFill>
                <a:latin typeface="Comic Sans MS" pitchFamily="66" charset="0"/>
              </a:rPr>
              <a:t>alters the quark momentum</a:t>
            </a:r>
            <a:r>
              <a:rPr lang="en-US" sz="2000" i="1" dirty="0" smtClean="0">
                <a:latin typeface="Comic Sans MS" pitchFamily="66" charset="0"/>
              </a:rPr>
              <a:t> in the nucleus? 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8382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History: Parton Dynamics - the EMC Effect</a:t>
            </a: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6805613" y="3482975"/>
            <a:ext cx="2338387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/>
              <a:t>J. </a:t>
            </a:r>
            <a:r>
              <a:rPr lang="en-US" sz="1600"/>
              <a:t>Ashman </a:t>
            </a:r>
            <a:r>
              <a:rPr lang="en-US" sz="1600" i="1"/>
              <a:t>et al</a:t>
            </a:r>
            <a:r>
              <a:rPr lang="en-US" sz="1600"/>
              <a:t>., Z. Phys. </a:t>
            </a:r>
            <a:r>
              <a:rPr lang="en-US" sz="1600" b="1"/>
              <a:t>C57</a:t>
            </a:r>
            <a:r>
              <a:rPr lang="en-US" sz="1600"/>
              <a:t>, 211 (1993)</a:t>
            </a:r>
          </a:p>
          <a:p>
            <a:endParaRPr lang="en-US" sz="1600"/>
          </a:p>
          <a:p>
            <a:r>
              <a:rPr lang="en-US" sz="1600"/>
              <a:t>J. Gomez </a:t>
            </a:r>
            <a:r>
              <a:rPr lang="en-US" sz="1600" i="1"/>
              <a:t>et al</a:t>
            </a:r>
            <a:r>
              <a:rPr lang="en-US" sz="1600"/>
              <a:t>., Phys. Rev. </a:t>
            </a:r>
            <a:r>
              <a:rPr lang="en-US" sz="1600" b="1"/>
              <a:t>D49</a:t>
            </a:r>
            <a:r>
              <a:rPr lang="en-US" sz="1600"/>
              <a:t>, 4348 (1994)</a:t>
            </a:r>
          </a:p>
        </p:txBody>
      </p:sp>
      <p:grpSp>
        <p:nvGrpSpPr>
          <p:cNvPr id="1030" name="Group 5"/>
          <p:cNvGrpSpPr>
            <a:grpSpLocks/>
          </p:cNvGrpSpPr>
          <p:nvPr/>
        </p:nvGrpSpPr>
        <p:grpSpPr bwMode="auto">
          <a:xfrm>
            <a:off x="1117600" y="2971800"/>
            <a:ext cx="5719763" cy="3924300"/>
            <a:chOff x="704" y="1984"/>
            <a:chExt cx="3603" cy="2472"/>
          </a:xfrm>
        </p:grpSpPr>
        <p:grpSp>
          <p:nvGrpSpPr>
            <p:cNvPr id="1031" name="Group 6"/>
            <p:cNvGrpSpPr>
              <a:grpSpLocks/>
            </p:cNvGrpSpPr>
            <p:nvPr/>
          </p:nvGrpSpPr>
          <p:grpSpPr bwMode="auto">
            <a:xfrm>
              <a:off x="704" y="1984"/>
              <a:ext cx="3603" cy="2472"/>
              <a:chOff x="704" y="1984"/>
              <a:chExt cx="3603" cy="2472"/>
            </a:xfrm>
          </p:grpSpPr>
          <p:grpSp>
            <p:nvGrpSpPr>
              <p:cNvPr id="1033" name="Group 7"/>
              <p:cNvGrpSpPr>
                <a:grpSpLocks/>
              </p:cNvGrpSpPr>
              <p:nvPr/>
            </p:nvGrpSpPr>
            <p:grpSpPr bwMode="auto">
              <a:xfrm>
                <a:off x="704" y="1984"/>
                <a:ext cx="3603" cy="2432"/>
                <a:chOff x="704" y="1888"/>
                <a:chExt cx="3603" cy="2432"/>
              </a:xfrm>
            </p:grpSpPr>
            <p:pic>
              <p:nvPicPr>
                <p:cNvPr id="1035" name="Picture 8" descr="emc_new_talk_new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6" y="1888"/>
                  <a:ext cx="3491" cy="2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36" name="Rectangle 9"/>
                <p:cNvSpPr>
                  <a:spLocks noChangeArrowheads="1"/>
                </p:cNvSpPr>
                <p:nvPr/>
              </p:nvSpPr>
              <p:spPr bwMode="auto">
                <a:xfrm>
                  <a:off x="704" y="2328"/>
                  <a:ext cx="360" cy="10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34" name="Rectangle 10"/>
              <p:cNvSpPr>
                <a:spLocks noChangeArrowheads="1"/>
              </p:cNvSpPr>
              <p:nvPr/>
            </p:nvSpPr>
            <p:spPr bwMode="auto">
              <a:xfrm>
                <a:off x="2536" y="4200"/>
                <a:ext cx="456" cy="2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2" name="Text Box 11"/>
            <p:cNvSpPr txBox="1">
              <a:spLocks noChangeArrowheads="1"/>
            </p:cNvSpPr>
            <p:nvPr/>
          </p:nvSpPr>
          <p:spPr bwMode="auto">
            <a:xfrm>
              <a:off x="2718" y="4089"/>
              <a:ext cx="20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/>
              <a:r>
                <a:rPr lang="en-US" sz="1800" b="1"/>
                <a:t>x</a:t>
              </a:r>
            </a:p>
          </p:txBody>
        </p:sp>
      </p:grp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003300" y="3797300"/>
          <a:ext cx="67310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5" imgW="279360" imgH="457200" progId="Equation.3">
                  <p:embed/>
                </p:oleObj>
              </mc:Choice>
              <mc:Fallback>
                <p:oleObj name="Equation" r:id="rId5" imgW="2793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3797300"/>
                        <a:ext cx="673100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507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533400" y="76200"/>
            <a:ext cx="8188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FA3904"/>
                </a:solidFill>
              </a:rPr>
              <a:t>CEBAF’s Original Mission Statement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152400" y="838200"/>
            <a:ext cx="8855075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altLang="ja-JP" sz="1800" i="1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Key Mission and Principal Focus (1987):</a:t>
            </a:r>
          </a:p>
          <a:p>
            <a:pPr marL="342900" indent="-342900">
              <a:defRPr/>
            </a:pPr>
            <a:r>
              <a:rPr lang="en-US" altLang="ja-JP" b="1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   The study of the largely unexplored transition between the nucleon-meson and the quark-gluon descriptions of nuclear matter.</a:t>
            </a:r>
            <a:endParaRPr lang="en-US" altLang="ja-JP" sz="2000" b="1" dirty="0">
              <a:solidFill>
                <a:schemeClr val="bg1">
                  <a:lumMod val="50000"/>
                </a:schemeClr>
              </a:solidFill>
              <a:ea typeface="ＭＳ Ｐゴシック" pitchFamily="50" charset="-128"/>
            </a:endParaRPr>
          </a:p>
          <a:p>
            <a:pPr marL="342900" indent="-342900">
              <a:defRPr/>
            </a:pPr>
            <a:r>
              <a:rPr lang="en-US" altLang="ja-JP" sz="2000" b="1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				</a:t>
            </a:r>
            <a:r>
              <a:rPr lang="en-US" altLang="ja-JP" sz="2000" i="1" dirty="0">
                <a:solidFill>
                  <a:srgbClr val="0099CC"/>
                </a:solidFill>
                <a:ea typeface="ＭＳ Ｐゴシック" pitchFamily="50" charset="-128"/>
              </a:rPr>
              <a:t>The Role of Quarks in Nuclear Physics</a:t>
            </a:r>
            <a:endParaRPr lang="en-US" altLang="ja-JP" sz="2000" b="1" dirty="0">
              <a:solidFill>
                <a:srgbClr val="0099CC"/>
              </a:solidFill>
              <a:ea typeface="ＭＳ Ｐゴシック" pitchFamily="50" charset="-128"/>
            </a:endParaRPr>
          </a:p>
          <a:p>
            <a:pPr marL="342900" indent="-342900">
              <a:defRPr/>
            </a:pPr>
            <a:endParaRPr lang="en-US" altLang="ja-JP" b="1" dirty="0">
              <a:solidFill>
                <a:schemeClr val="bg1">
                  <a:lumMod val="50000"/>
                </a:schemeClr>
              </a:solidFill>
              <a:ea typeface="ＭＳ Ｐゴシック" pitchFamily="50" charset="-128"/>
            </a:endParaRPr>
          </a:p>
          <a:p>
            <a:pPr marL="342900" indent="-342900">
              <a:defRPr/>
            </a:pPr>
            <a:r>
              <a:rPr lang="en-US" altLang="ja-JP" sz="1800" i="1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Related Areas of Study:</a:t>
            </a:r>
          </a:p>
          <a:p>
            <a:pPr marL="342900" indent="-342900">
              <a:buFontTx/>
              <a:buChar char="•"/>
              <a:defRPr/>
            </a:pPr>
            <a:r>
              <a:rPr lang="en-US" altLang="ja-JP" sz="1800" b="1" dirty="0">
                <a:ea typeface="ＭＳ Ｐゴシック" pitchFamily="50" charset="-128"/>
              </a:rPr>
              <a:t>Do individual nucleons change their size, shape, and quark structure in the nuclear medium?</a:t>
            </a:r>
          </a:p>
          <a:p>
            <a:pPr marL="342900" indent="-342900">
              <a:defRPr/>
            </a:pPr>
            <a:r>
              <a:rPr lang="en-US" altLang="ja-JP" sz="1800" b="1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				</a:t>
            </a:r>
            <a:r>
              <a:rPr lang="en-US" altLang="ja-JP" sz="1600" i="1" dirty="0">
                <a:solidFill>
                  <a:srgbClr val="0000FF"/>
                </a:solidFill>
                <a:ea typeface="ＭＳ Ｐゴシック" pitchFamily="50" charset="-128"/>
              </a:rPr>
              <a:t>Pushing the Limits of the Standard Model of Nuclear Physics</a:t>
            </a:r>
            <a:endParaRPr lang="en-US" altLang="ja-JP" sz="1600" dirty="0">
              <a:solidFill>
                <a:srgbClr val="0000FF"/>
              </a:solidFill>
              <a:ea typeface="ＭＳ Ｐゴシック" pitchFamily="50" charset="-128"/>
            </a:endParaRPr>
          </a:p>
          <a:p>
            <a:pPr marL="342900" indent="-342900">
              <a:defRPr/>
            </a:pPr>
            <a:endParaRPr lang="en-US" altLang="ja-JP" sz="1800" dirty="0">
              <a:ea typeface="ＭＳ Ｐゴシック" pitchFamily="50" charset="-128"/>
            </a:endParaRPr>
          </a:p>
          <a:p>
            <a:pPr marL="342900" indent="-342900">
              <a:buFontTx/>
              <a:buChar char="•"/>
              <a:defRPr/>
            </a:pPr>
            <a:r>
              <a:rPr lang="en-US" altLang="ja-JP" sz="1800" b="1" dirty="0">
                <a:ea typeface="ＭＳ Ｐゴシック" pitchFamily="50" charset="-128"/>
              </a:rPr>
              <a:t>How do nucleons cluster in the nuclear medium?</a:t>
            </a:r>
          </a:p>
          <a:p>
            <a:pPr marL="342900" indent="-342900">
              <a:defRPr/>
            </a:pPr>
            <a:r>
              <a:rPr lang="en-US" altLang="ja-JP" sz="1800" dirty="0">
                <a:ea typeface="ＭＳ Ｐゴシック" pitchFamily="50" charset="-128"/>
              </a:rPr>
              <a:t>				</a:t>
            </a:r>
            <a:endParaRPr lang="en-US" altLang="ja-JP" sz="1800" dirty="0">
              <a:solidFill>
                <a:schemeClr val="accent2"/>
              </a:solidFill>
              <a:ea typeface="ＭＳ Ｐゴシック" pitchFamily="50" charset="-128"/>
            </a:endParaRPr>
          </a:p>
          <a:p>
            <a:pPr marL="342900" indent="-342900">
              <a:buFontTx/>
              <a:buChar char="•"/>
              <a:defRPr/>
            </a:pPr>
            <a:r>
              <a:rPr lang="en-US" altLang="ja-JP" sz="1800" b="1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What are the properties of the force which binds quarks into nucleons and nuclei at distances where this force is strong and the quark confinement mechanism is important?</a:t>
            </a:r>
          </a:p>
          <a:p>
            <a:pPr marL="342900" indent="-342900">
              <a:defRPr/>
            </a:pPr>
            <a:r>
              <a:rPr lang="en-US" altLang="ja-JP" sz="1800" dirty="0">
                <a:ea typeface="ＭＳ Ｐゴシック" pitchFamily="50" charset="-128"/>
              </a:rPr>
              <a:t>				</a:t>
            </a:r>
            <a:r>
              <a:rPr lang="en-US" altLang="ja-JP" sz="2000" i="1" dirty="0">
                <a:solidFill>
                  <a:srgbClr val="0099CC"/>
                </a:solidFill>
                <a:ea typeface="ＭＳ Ｐゴシック" pitchFamily="50" charset="-128"/>
              </a:rPr>
              <a:t>The Onset of the Parton Model</a:t>
            </a:r>
            <a:r>
              <a:rPr lang="en-US" altLang="ja-JP" sz="2000" dirty="0">
                <a:solidFill>
                  <a:srgbClr val="0099CC"/>
                </a:solidFill>
                <a:ea typeface="ＭＳ Ｐゴシック" pitchFamily="50" charset="-128"/>
              </a:rPr>
              <a:t> </a:t>
            </a:r>
          </a:p>
          <a:p>
            <a:pPr marL="342900" indent="-342900">
              <a:defRPr/>
            </a:pPr>
            <a:r>
              <a:rPr lang="en-US" sz="2000" dirty="0">
                <a:solidFill>
                  <a:srgbClr val="0099CC"/>
                </a:solidFill>
                <a:ea typeface="ＭＳ Ｐゴシック" pitchFamily="50" charset="-128"/>
              </a:rPr>
              <a:t>				</a:t>
            </a:r>
            <a:r>
              <a:rPr lang="en-US" sz="2000" i="1" dirty="0">
                <a:solidFill>
                  <a:srgbClr val="0099CC"/>
                </a:solidFill>
              </a:rPr>
              <a:t>Use the Nuclear Arena to Study QCD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15923" y="5876294"/>
            <a:ext cx="5934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Two separate questions …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3408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4"/>
          <p:cNvSpPr>
            <a:spLocks noChangeArrowheads="1"/>
          </p:cNvSpPr>
          <p:nvPr/>
        </p:nvSpPr>
        <p:spPr bwMode="auto">
          <a:xfrm>
            <a:off x="457200" y="76200"/>
            <a:ext cx="82296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b="1">
                <a:solidFill>
                  <a:srgbClr val="FA3904"/>
                </a:solidFill>
              </a:rPr>
              <a:t>Short Range Correlations in Nuclei</a:t>
            </a:r>
          </a:p>
        </p:txBody>
      </p:sp>
      <p:sp>
        <p:nvSpPr>
          <p:cNvPr id="22531" name="Text Box 16"/>
          <p:cNvSpPr txBox="1">
            <a:spLocks noChangeArrowheads="1"/>
          </p:cNvSpPr>
          <p:nvPr/>
        </p:nvSpPr>
        <p:spPr bwMode="auto">
          <a:xfrm>
            <a:off x="457200" y="1165225"/>
            <a:ext cx="3917950" cy="434975"/>
          </a:xfrm>
          <a:prstGeom prst="rect">
            <a:avLst/>
          </a:prstGeom>
          <a:noFill/>
          <a:ln w="38100">
            <a:solidFill>
              <a:srgbClr val="FA390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</a:rPr>
              <a:t>A(e,e’)X, A = </a:t>
            </a:r>
            <a:r>
              <a:rPr lang="en-US" sz="2000" baseline="30000">
                <a:solidFill>
                  <a:schemeClr val="accent2"/>
                </a:solidFill>
              </a:rPr>
              <a:t>3</a:t>
            </a:r>
            <a:r>
              <a:rPr lang="en-US" sz="2000">
                <a:solidFill>
                  <a:schemeClr val="accent2"/>
                </a:solidFill>
              </a:rPr>
              <a:t>He, </a:t>
            </a:r>
            <a:r>
              <a:rPr lang="en-US" sz="2000" baseline="30000">
                <a:solidFill>
                  <a:schemeClr val="accent2"/>
                </a:solidFill>
              </a:rPr>
              <a:t>4</a:t>
            </a:r>
            <a:r>
              <a:rPr lang="en-US" sz="2000">
                <a:solidFill>
                  <a:schemeClr val="accent2"/>
                </a:solidFill>
              </a:rPr>
              <a:t>He, </a:t>
            </a:r>
            <a:r>
              <a:rPr lang="en-US" sz="2000" baseline="30000">
                <a:solidFill>
                  <a:schemeClr val="accent2"/>
                </a:solidFill>
              </a:rPr>
              <a:t>12</a:t>
            </a:r>
            <a:r>
              <a:rPr lang="en-US" sz="2000">
                <a:solidFill>
                  <a:schemeClr val="accent2"/>
                </a:solidFill>
              </a:rPr>
              <a:t>C, </a:t>
            </a:r>
            <a:r>
              <a:rPr lang="en-US" sz="2000" baseline="30000">
                <a:solidFill>
                  <a:schemeClr val="accent2"/>
                </a:solidFill>
              </a:rPr>
              <a:t>56</a:t>
            </a:r>
            <a:r>
              <a:rPr lang="en-US" sz="2000">
                <a:solidFill>
                  <a:schemeClr val="accent2"/>
                </a:solidFill>
              </a:rPr>
              <a:t>Fe</a:t>
            </a:r>
          </a:p>
        </p:txBody>
      </p:sp>
      <p:sp>
        <p:nvSpPr>
          <p:cNvPr id="22532" name="Text Box 17"/>
          <p:cNvSpPr txBox="1">
            <a:spLocks noChangeArrowheads="1"/>
          </p:cNvSpPr>
          <p:nvPr/>
        </p:nvSpPr>
        <p:spPr bwMode="auto">
          <a:xfrm>
            <a:off x="152400" y="96838"/>
            <a:ext cx="1311275" cy="58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3200" b="1" i="1">
                <a:latin typeface="Times New Roman" pitchFamily="18" charset="0"/>
              </a:rPr>
              <a:t>Hall B</a:t>
            </a:r>
            <a:endParaRPr lang="en-US" sz="3200" b="1" i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2533" name="Text Box 18"/>
          <p:cNvSpPr txBox="1">
            <a:spLocks noChangeArrowheads="1"/>
          </p:cNvSpPr>
          <p:nvPr/>
        </p:nvSpPr>
        <p:spPr bwMode="auto">
          <a:xfrm>
            <a:off x="7696200" y="76200"/>
            <a:ext cx="1211263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3200" b="1" i="1">
                <a:solidFill>
                  <a:srgbClr val="FF0000"/>
                </a:solidFill>
                <a:latin typeface="Times New Roman" pitchFamily="18" charset="0"/>
              </a:rPr>
              <a:t>CLAS</a:t>
            </a:r>
          </a:p>
        </p:txBody>
      </p:sp>
      <p:sp>
        <p:nvSpPr>
          <p:cNvPr id="22534" name="Text Box 20"/>
          <p:cNvSpPr txBox="1">
            <a:spLocks noChangeArrowheads="1"/>
          </p:cNvSpPr>
          <p:nvPr/>
        </p:nvSpPr>
        <p:spPr bwMode="auto">
          <a:xfrm>
            <a:off x="5181600" y="1927225"/>
            <a:ext cx="3429000" cy="4349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/>
              <a:t>Measured Composition ( %)</a:t>
            </a:r>
          </a:p>
        </p:txBody>
      </p:sp>
      <p:graphicFrame>
        <p:nvGraphicFramePr>
          <p:cNvPr id="8275" name="Group 83"/>
          <p:cNvGraphicFramePr>
            <a:graphicFrameLocks noGrp="1"/>
          </p:cNvGraphicFramePr>
          <p:nvPr/>
        </p:nvGraphicFramePr>
        <p:xfrm>
          <a:off x="4572000" y="2698750"/>
          <a:ext cx="4343400" cy="2043113"/>
        </p:xfrm>
        <a:graphic>
          <a:graphicData uri="http://schemas.openxmlformats.org/drawingml/2006/table">
            <a:tbl>
              <a:tblPr/>
              <a:tblGrid>
                <a:gridCol w="657225"/>
                <a:gridCol w="1095375"/>
                <a:gridCol w="1219200"/>
                <a:gridCol w="1371600"/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1N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2N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SRC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3N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SRC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2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96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±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4.0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±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   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He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92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± 1.6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8.0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±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1.6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0.18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± 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4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He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86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±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15.4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±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3.3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0.42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± 0.14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80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± 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19.3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± 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0.55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± 0.18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56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76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± 4.7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23.0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± 4.7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0.79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± 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2572" name="Text Box 84"/>
          <p:cNvSpPr txBox="1">
            <a:spLocks noChangeArrowheads="1"/>
          </p:cNvSpPr>
          <p:nvPr/>
        </p:nvSpPr>
        <p:spPr bwMode="auto">
          <a:xfrm>
            <a:off x="4800600" y="1082675"/>
            <a:ext cx="396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400" i="1"/>
              <a:t>K. Egiyan, et al, (CLAS), PRC</a:t>
            </a:r>
            <a:r>
              <a:rPr lang="en-US" sz="1400" i="1">
                <a:solidFill>
                  <a:srgbClr val="000000"/>
                </a:solidFill>
              </a:rPr>
              <a:t> 68:014313,2003;</a:t>
            </a:r>
            <a:endParaRPr lang="en-US" sz="1400" i="1"/>
          </a:p>
          <a:p>
            <a:pPr eaLnBrk="1" hangingPunct="1"/>
            <a:r>
              <a:rPr lang="en-US" sz="1400" i="1"/>
              <a:t>                                     PRL </a:t>
            </a:r>
            <a:r>
              <a:rPr lang="en-US" sz="1400" i="1">
                <a:solidFill>
                  <a:srgbClr val="000000"/>
                </a:solidFill>
              </a:rPr>
              <a:t>96, 082501,2006</a:t>
            </a:r>
            <a:r>
              <a:rPr lang="en-US" sz="1400" i="1"/>
              <a:t>. </a:t>
            </a:r>
          </a:p>
        </p:txBody>
      </p:sp>
      <p:pic>
        <p:nvPicPr>
          <p:cNvPr id="2257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4876800"/>
            <a:ext cx="41052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4" name="Picture 2" descr="clas_egiy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11"/>
          <a:stretch>
            <a:fillRect/>
          </a:stretch>
        </p:blipFill>
        <p:spPr bwMode="auto">
          <a:xfrm>
            <a:off x="76200" y="1843088"/>
            <a:ext cx="4341813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75" name="Text Box 49"/>
          <p:cNvSpPr txBox="1">
            <a:spLocks noChangeArrowheads="1"/>
          </p:cNvSpPr>
          <p:nvPr/>
        </p:nvSpPr>
        <p:spPr bwMode="auto">
          <a:xfrm>
            <a:off x="2314575" y="6161088"/>
            <a:ext cx="962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600"/>
              <a:t>Q</a:t>
            </a:r>
            <a:r>
              <a:rPr lang="en-US" sz="1600" baseline="30000"/>
              <a:t>2</a:t>
            </a:r>
            <a:r>
              <a:rPr lang="en-US" sz="1600"/>
              <a:t>/2M</a:t>
            </a:r>
            <a:r>
              <a:rPr lang="en-US" sz="1600">
                <a:latin typeface="Symbol" pitchFamily="18" charset="2"/>
              </a:rPr>
              <a:t>n</a:t>
            </a:r>
          </a:p>
        </p:txBody>
      </p:sp>
      <p:sp>
        <p:nvSpPr>
          <p:cNvPr id="22576" name="Line 50"/>
          <p:cNvSpPr>
            <a:spLocks noChangeShapeType="1"/>
          </p:cNvSpPr>
          <p:nvPr/>
        </p:nvSpPr>
        <p:spPr bwMode="auto">
          <a:xfrm>
            <a:off x="3352800" y="6324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8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457200" y="76200"/>
            <a:ext cx="82296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b="1">
                <a:solidFill>
                  <a:srgbClr val="FA3904"/>
                </a:solidFill>
              </a:rPr>
              <a:t>Short Range Correlations in Nuclei</a:t>
            </a:r>
          </a:p>
        </p:txBody>
      </p:sp>
      <p:sp>
        <p:nvSpPr>
          <p:cNvPr id="23556" name="Text Box 11"/>
          <p:cNvSpPr txBox="1">
            <a:spLocks noChangeArrowheads="1"/>
          </p:cNvSpPr>
          <p:nvPr/>
        </p:nvSpPr>
        <p:spPr bwMode="auto">
          <a:xfrm>
            <a:off x="152400" y="96838"/>
            <a:ext cx="1311275" cy="58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3200" b="1" i="1">
                <a:latin typeface="Times New Roman" pitchFamily="18" charset="0"/>
              </a:rPr>
              <a:t>Hall A</a:t>
            </a:r>
            <a:endParaRPr lang="en-US" sz="3200" b="1" i="1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3559" name="Picture 9" descr="1156675fig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557" y="4179213"/>
            <a:ext cx="25241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6" descr="1156675fig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80251"/>
            <a:ext cx="4857750" cy="334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Rectangle 7"/>
          <p:cNvSpPr>
            <a:spLocks noChangeArrowheads="1"/>
          </p:cNvSpPr>
          <p:nvPr/>
        </p:nvSpPr>
        <p:spPr bwMode="auto">
          <a:xfrm>
            <a:off x="5091447" y="2901017"/>
            <a:ext cx="373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i="1" dirty="0">
                <a:cs typeface="Arial" pitchFamily="34" charset="0"/>
              </a:rPr>
              <a:t>R. </a:t>
            </a:r>
            <a:r>
              <a:rPr lang="en-US" sz="1400" i="1" dirty="0" err="1">
                <a:cs typeface="Arial" pitchFamily="34" charset="0"/>
              </a:rPr>
              <a:t>Subedi</a:t>
            </a:r>
            <a:r>
              <a:rPr lang="en-US" sz="1400" i="1" dirty="0">
                <a:cs typeface="Arial" pitchFamily="34" charset="0"/>
              </a:rPr>
              <a:t> et al., Science </a:t>
            </a:r>
            <a:r>
              <a:rPr lang="en-US" sz="1400" b="1" i="1" dirty="0">
                <a:cs typeface="Arial" pitchFamily="34" charset="0"/>
              </a:rPr>
              <a:t>320</a:t>
            </a:r>
            <a:r>
              <a:rPr lang="en-US" sz="1400" i="1" dirty="0">
                <a:cs typeface="Arial" pitchFamily="34" charset="0"/>
              </a:rPr>
              <a:t> (2008) 1476.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842387"/>
              </p:ext>
            </p:extLst>
          </p:nvPr>
        </p:nvGraphicFramePr>
        <p:xfrm>
          <a:off x="321952" y="2491659"/>
          <a:ext cx="2052637" cy="178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Document" r:id="rId5" imgW="2654202" imgH="2311315" progId="Word.Document.12">
                  <p:link updateAutomatic="1"/>
                </p:oleObj>
              </mc:Choice>
              <mc:Fallback>
                <p:oleObj name="Document" r:id="rId5" imgW="2654202" imgH="2311315" progId="Word.Document.12">
                  <p:link updateAutomatic="1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952" y="2491659"/>
                        <a:ext cx="2052637" cy="178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2400" y="145638"/>
            <a:ext cx="1143000" cy="606903"/>
          </a:xfrm>
          <a:prstGeom prst="rect">
            <a:avLst/>
          </a:prstGeom>
        </p:spPr>
      </p:pic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816784" y="2339726"/>
            <a:ext cx="2367956" cy="400110"/>
          </a:xfrm>
          <a:prstGeom prst="rect">
            <a:avLst/>
          </a:prstGeom>
          <a:noFill/>
          <a:ln w="38100">
            <a:solidFill>
              <a:srgbClr val="FA3904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A(</a:t>
            </a:r>
            <a:r>
              <a:rPr lang="en-US" sz="20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e,e’pN</a:t>
            </a:r>
            <a:r>
              <a:rPr lang="en-US" sz="2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)X, A =</a:t>
            </a:r>
            <a:r>
              <a:rPr lang="en-US" sz="2000" baseline="30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en-US" sz="2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949423"/>
            <a:ext cx="8778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Experiment demonstrated appreciable amount of short-distance ( ~ fm ) correlations between the nucleons in the nucleus.  This experiment also showed that these pairs were almost entirely made up of proton-neutron pairs.  Expected to be due to (short-range) tensor correlations.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78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481070" y="-74142"/>
            <a:ext cx="7205729" cy="838200"/>
          </a:xfrm>
        </p:spPr>
        <p:txBody>
          <a:bodyPr/>
          <a:lstStyle/>
          <a:p>
            <a:r>
              <a:rPr lang="en-US" sz="3600" b="1" i="0" dirty="0" smtClean="0">
                <a:solidFill>
                  <a:srgbClr val="FF0000"/>
                </a:solidFill>
                <a:ea typeface="ＭＳ Ｐゴシック" pitchFamily="34" charset="-128"/>
              </a:rPr>
              <a:t>EMC Effect in very light nuclei</a:t>
            </a:r>
          </a:p>
        </p:txBody>
      </p:sp>
      <p:pic>
        <p:nvPicPr>
          <p:cNvPr id="43011" name="Picture 3" descr="PRL_slop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838200"/>
            <a:ext cx="5029200" cy="3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Box 4"/>
          <p:cNvSpPr txBox="1">
            <a:spLocks noChangeArrowheads="1"/>
          </p:cNvSpPr>
          <p:nvPr/>
        </p:nvSpPr>
        <p:spPr bwMode="auto">
          <a:xfrm>
            <a:off x="4360735" y="4118916"/>
            <a:ext cx="4381666" cy="236988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dR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dx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= slope of line fit to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A/D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structure function ratio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over region 			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x= 0.3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to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0.7</a:t>
            </a:r>
          </a:p>
          <a:p>
            <a:endParaRPr lang="en-US" sz="400" i="1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Nuclear density extracted from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ab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initio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GFMC calculation – scaled by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(A-1)/A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to remove contribution to density from “struck” nucleon</a:t>
            </a:r>
          </a:p>
        </p:txBody>
      </p:sp>
      <p:sp>
        <p:nvSpPr>
          <p:cNvPr id="43013" name="TextBox 5"/>
          <p:cNvSpPr txBox="1">
            <a:spLocks noChangeArrowheads="1"/>
          </p:cNvSpPr>
          <p:nvPr/>
        </p:nvSpPr>
        <p:spPr bwMode="auto">
          <a:xfrm>
            <a:off x="228600" y="838200"/>
            <a:ext cx="3276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EMC effect scales with average nuclear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density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but not for </a:t>
            </a:r>
            <a:r>
              <a:rPr lang="en-US" sz="2000" b="1" baseline="30000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Be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014" name="TextBox 6"/>
          <p:cNvSpPr txBox="1">
            <a:spLocks noChangeArrowheads="1"/>
          </p:cNvSpPr>
          <p:nvPr/>
        </p:nvSpPr>
        <p:spPr bwMode="auto">
          <a:xfrm>
            <a:off x="228600" y="1905000"/>
            <a:ext cx="32766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Be = 2 </a:t>
            </a:r>
            <a:r>
              <a:rPr lang="en-US" sz="2000" dirty="0">
                <a:latin typeface="Symbol" pitchFamily="18" charset="2"/>
                <a:cs typeface="Arial" pitchFamily="34" charset="0"/>
              </a:rPr>
              <a:t>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clusters (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He nuclei) + “extra” neutron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Suggests EMC effect depends on 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local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nuclear environment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015" name="Straight Arrow Connector 8"/>
          <p:cNvCxnSpPr>
            <a:cxnSpLocks noChangeShapeType="1"/>
          </p:cNvCxnSpPr>
          <p:nvPr/>
        </p:nvCxnSpPr>
        <p:spPr bwMode="auto">
          <a:xfrm>
            <a:off x="6324600" y="1700213"/>
            <a:ext cx="6858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3016" name="TextBox 14"/>
          <p:cNvSpPr txBox="1">
            <a:spLocks noChangeArrowheads="1"/>
          </p:cNvSpPr>
          <p:nvPr/>
        </p:nvSpPr>
        <p:spPr bwMode="auto">
          <a:xfrm>
            <a:off x="6934200" y="1447800"/>
            <a:ext cx="312738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?</a:t>
            </a:r>
          </a:p>
        </p:txBody>
      </p:sp>
      <p:sp>
        <p:nvSpPr>
          <p:cNvPr id="43017" name="TextBox 15"/>
          <p:cNvSpPr txBox="1">
            <a:spLocks noChangeArrowheads="1"/>
          </p:cNvSpPr>
          <p:nvPr/>
        </p:nvSpPr>
        <p:spPr bwMode="auto">
          <a:xfrm>
            <a:off x="18020" y="6079598"/>
            <a:ext cx="42491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C.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Seely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, A.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Daniel </a:t>
            </a:r>
            <a:r>
              <a:rPr lang="en-US" sz="1400" b="1" i="1" dirty="0">
                <a:latin typeface="Arial" pitchFamily="34" charset="0"/>
                <a:cs typeface="Arial" pitchFamily="34" charset="0"/>
              </a:rPr>
              <a:t>et </a:t>
            </a:r>
            <a:r>
              <a:rPr lang="en-US" sz="1400" b="1" i="1" dirty="0" smtClean="0">
                <a:latin typeface="Arial" pitchFamily="34" charset="0"/>
                <a:cs typeface="Arial" pitchFamily="34" charset="0"/>
              </a:rPr>
              <a:t>al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.,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PRL 103, 202301 (2009)</a:t>
            </a:r>
          </a:p>
        </p:txBody>
      </p:sp>
      <p:pic>
        <p:nvPicPr>
          <p:cNvPr id="43018" name="Picture 11" descr="HeBeNuclei.jpg"/>
          <p:cNvPicPr>
            <a:picLocks noChangeAspect="1"/>
          </p:cNvPicPr>
          <p:nvPr/>
        </p:nvPicPr>
        <p:blipFill>
          <a:blip r:embed="rId3" cstate="print"/>
          <a:srcRect b="51422"/>
          <a:stretch>
            <a:fillRect/>
          </a:stretch>
        </p:blipFill>
        <p:spPr bwMode="auto">
          <a:xfrm>
            <a:off x="115320" y="4038903"/>
            <a:ext cx="1933575" cy="1929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 noChangeAspect="1"/>
          </p:cNvGrpSpPr>
          <p:nvPr/>
        </p:nvGrpSpPr>
        <p:grpSpPr bwMode="auto">
          <a:xfrm>
            <a:off x="4267200" y="838200"/>
            <a:ext cx="1258888" cy="944563"/>
            <a:chOff x="3581400" y="1524000"/>
            <a:chExt cx="5038725" cy="3776663"/>
          </a:xfrm>
        </p:grpSpPr>
        <p:pic>
          <p:nvPicPr>
            <p:cNvPr id="43022" name="Picture 3" descr="he3_pub_4_28_2009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81400" y="1524000"/>
              <a:ext cx="5038725" cy="3776663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23" name="Isosceles Triangle 12"/>
            <p:cNvSpPr>
              <a:spLocks noChangeArrowheads="1"/>
            </p:cNvSpPr>
            <p:nvPr/>
          </p:nvSpPr>
          <p:spPr bwMode="auto">
            <a:xfrm>
              <a:off x="4556126" y="2524126"/>
              <a:ext cx="92076" cy="90488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cxnSp>
        <p:nvCxnSpPr>
          <p:cNvPr id="43020" name="Straight Connector 14"/>
          <p:cNvCxnSpPr>
            <a:cxnSpLocks noChangeShapeType="1"/>
          </p:cNvCxnSpPr>
          <p:nvPr/>
        </p:nvCxnSpPr>
        <p:spPr bwMode="auto">
          <a:xfrm>
            <a:off x="4613275" y="1354138"/>
            <a:ext cx="512763" cy="809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3021" name="Straight Arrow Connector 19"/>
          <p:cNvCxnSpPr>
            <a:cxnSpLocks noChangeShapeType="1"/>
          </p:cNvCxnSpPr>
          <p:nvPr/>
        </p:nvCxnSpPr>
        <p:spPr bwMode="auto">
          <a:xfrm rot="10800000" flipV="1">
            <a:off x="3867150" y="1400175"/>
            <a:ext cx="990600" cy="554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16" name="Picture 11" descr="HeBeNuclei.jpg"/>
          <p:cNvPicPr>
            <a:picLocks noChangeAspect="1"/>
          </p:cNvPicPr>
          <p:nvPr/>
        </p:nvPicPr>
        <p:blipFill>
          <a:blip r:embed="rId3" cstate="print"/>
          <a:srcRect t="51343"/>
          <a:stretch>
            <a:fillRect/>
          </a:stretch>
        </p:blipFill>
        <p:spPr bwMode="auto">
          <a:xfrm>
            <a:off x="2108913" y="4065359"/>
            <a:ext cx="1933575" cy="193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version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95" y="83336"/>
            <a:ext cx="1198808" cy="66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48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olf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993</Words>
  <Application>Microsoft Office PowerPoint</Application>
  <PresentationFormat>On-screen Show (4:3)</PresentationFormat>
  <Paragraphs>181</Paragraphs>
  <Slides>14</Slides>
  <Notes>2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Macintosh HD:Users:doug:Desktop:NSF-SRC-1pager.doc!OLE_LINK1</vt:lpstr>
      <vt:lpstr>Equation</vt:lpstr>
      <vt:lpstr>PowerPoint Presentation</vt:lpstr>
      <vt:lpstr>PowerPoint Presentation</vt:lpstr>
      <vt:lpstr>History - Proton Knock-out </vt:lpstr>
      <vt:lpstr>PowerPoint Presentation</vt:lpstr>
      <vt:lpstr>History: Parton Dynamics - the EMC Effect</vt:lpstr>
      <vt:lpstr>PowerPoint Presentation</vt:lpstr>
      <vt:lpstr>PowerPoint Presentation</vt:lpstr>
      <vt:lpstr>PowerPoint Presentation</vt:lpstr>
      <vt:lpstr>EMC Effect in very light nuclei</vt:lpstr>
      <vt:lpstr>Short-Range Correlations (SRC) and European Muon Collaboration (EMC) Effect Are Correlated</vt:lpstr>
      <vt:lpstr>PowerPoint Presentation</vt:lpstr>
      <vt:lpstr>PowerPoint Presentation</vt:lpstr>
      <vt:lpstr>PowerPoint Presentation</vt:lpstr>
      <vt:lpstr>PowerPoint Presentation</vt:lpstr>
    </vt:vector>
  </TitlesOfParts>
  <Company>Jefferson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Roger Carlini</dc:creator>
  <cp:lastModifiedBy>Inge Dolan</cp:lastModifiedBy>
  <cp:revision>42</cp:revision>
  <dcterms:created xsi:type="dcterms:W3CDTF">2011-04-25T20:30:03Z</dcterms:created>
  <dcterms:modified xsi:type="dcterms:W3CDTF">2013-02-12T21:57:37Z</dcterms:modified>
</cp:coreProperties>
</file>