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5"/>
  </p:notesMasterIdLst>
  <p:handoutMasterIdLst>
    <p:handoutMasterId r:id="rId36"/>
  </p:handoutMasterIdLst>
  <p:sldIdLst>
    <p:sldId id="258" r:id="rId2"/>
    <p:sldId id="478" r:id="rId3"/>
    <p:sldId id="335" r:id="rId4"/>
    <p:sldId id="422" r:id="rId5"/>
    <p:sldId id="427" r:id="rId6"/>
    <p:sldId id="432" r:id="rId7"/>
    <p:sldId id="435" r:id="rId8"/>
    <p:sldId id="370" r:id="rId9"/>
    <p:sldId id="371" r:id="rId10"/>
    <p:sldId id="488" r:id="rId11"/>
    <p:sldId id="487" r:id="rId12"/>
    <p:sldId id="451" r:id="rId13"/>
    <p:sldId id="436" r:id="rId14"/>
    <p:sldId id="493" r:id="rId15"/>
    <p:sldId id="376" r:id="rId16"/>
    <p:sldId id="394" r:id="rId17"/>
    <p:sldId id="481" r:id="rId18"/>
    <p:sldId id="460" r:id="rId19"/>
    <p:sldId id="452" r:id="rId20"/>
    <p:sldId id="484" r:id="rId21"/>
    <p:sldId id="485" r:id="rId22"/>
    <p:sldId id="458" r:id="rId23"/>
    <p:sldId id="457" r:id="rId24"/>
    <p:sldId id="498" r:id="rId25"/>
    <p:sldId id="490" r:id="rId26"/>
    <p:sldId id="462" r:id="rId27"/>
    <p:sldId id="497" r:id="rId28"/>
    <p:sldId id="500" r:id="rId29"/>
    <p:sldId id="501" r:id="rId30"/>
    <p:sldId id="503" r:id="rId31"/>
    <p:sldId id="504" r:id="rId32"/>
    <p:sldId id="479" r:id="rId33"/>
    <p:sldId id="461" r:id="rId34"/>
  </p:sldIdLst>
  <p:sldSz cx="9144000" cy="6858000" type="screen4x3"/>
  <p:notesSz cx="6797675" cy="987425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DDDDD"/>
    <a:srgbClr val="FF0000"/>
    <a:srgbClr val="3333CC"/>
    <a:srgbClr val="3366FF"/>
    <a:srgbClr val="FFFF99"/>
    <a:srgbClr val="080808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6" autoAdjust="0"/>
    <p:restoredTop sz="90596" autoAdjust="0"/>
  </p:normalViewPr>
  <p:slideViewPr>
    <p:cSldViewPr snapToGrid="0">
      <p:cViewPr>
        <p:scale>
          <a:sx n="80" d="100"/>
          <a:sy n="80" d="100"/>
        </p:scale>
        <p:origin x="-840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4.wmf"/><Relationship Id="rId5" Type="http://schemas.openxmlformats.org/officeDocument/2006/relationships/image" Target="../media/image22.wmf"/><Relationship Id="rId4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7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AT"/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F9C478-1C77-4A8C-8C21-35AE18D1190B}" type="slidenum">
              <a:rPr lang="de-AT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AT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FB9699-A5C8-4E5B-882A-C609453A5433}" type="slidenum">
              <a:rPr lang="de-AT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23179-F12E-4000-ABE8-7212247614E8}" type="slidenum">
              <a:rPr lang="de-AT"/>
              <a:pPr/>
              <a:t>1</a:t>
            </a:fld>
            <a:endParaRPr lang="de-AT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9FBBB-3ECC-4CC4-B141-BA5DCD54F9DE}" type="slidenum">
              <a:rPr lang="de-AT"/>
              <a:pPr/>
              <a:t>11</a:t>
            </a:fld>
            <a:endParaRPr lang="de-AT"/>
          </a:p>
        </p:txBody>
      </p:sp>
      <p:sp>
        <p:nvSpPr>
          <p:cNvPr id="5242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38213" y="769938"/>
            <a:ext cx="4924425" cy="3694112"/>
          </a:xfrm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7413"/>
            <a:ext cx="4984750" cy="446405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DC42A-883D-4523-9B8C-A6B76F7ABB78}" type="slidenum">
              <a:rPr lang="de-AT"/>
              <a:pPr/>
              <a:t>12</a:t>
            </a:fld>
            <a:endParaRPr lang="de-AT"/>
          </a:p>
        </p:txBody>
      </p:sp>
      <p:sp>
        <p:nvSpPr>
          <p:cNvPr id="4618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38213" y="769938"/>
            <a:ext cx="4924425" cy="3694112"/>
          </a:xfrm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7413"/>
            <a:ext cx="4984750" cy="446405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E5A97-AB91-47D6-94D3-2D806E87D097}" type="slidenum">
              <a:rPr lang="de-AT"/>
              <a:pPr/>
              <a:t>13</a:t>
            </a:fld>
            <a:endParaRPr lang="de-AT"/>
          </a:p>
        </p:txBody>
      </p:sp>
      <p:sp>
        <p:nvSpPr>
          <p:cNvPr id="432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388395-F9DC-47BA-8200-27BCE663A3D0}" type="slidenum">
              <a:rPr lang="de-AT"/>
              <a:pPr/>
              <a:t>14</a:t>
            </a:fld>
            <a:endParaRPr lang="de-AT"/>
          </a:p>
        </p:txBody>
      </p:sp>
      <p:sp>
        <p:nvSpPr>
          <p:cNvPr id="534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834C2-7288-4129-A494-5E921E5BE5AD}" type="slidenum">
              <a:rPr lang="de-AT"/>
              <a:pPr/>
              <a:t>15</a:t>
            </a:fld>
            <a:endParaRPr lang="de-AT"/>
          </a:p>
        </p:txBody>
      </p:sp>
      <p:sp>
        <p:nvSpPr>
          <p:cNvPr id="3102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38213" y="769938"/>
            <a:ext cx="4924425" cy="3694112"/>
          </a:xfrm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7413"/>
            <a:ext cx="4984750" cy="446405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DE1F8-F65F-4A63-B612-7E34E8AD1C68}" type="slidenum">
              <a:rPr lang="de-AT"/>
              <a:pPr/>
              <a:t>20</a:t>
            </a:fld>
            <a:endParaRPr lang="de-AT"/>
          </a:p>
        </p:txBody>
      </p:sp>
      <p:sp>
        <p:nvSpPr>
          <p:cNvPr id="519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9171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519172" name="Segnaposto numero diapositiva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562E5C-9BC3-44D7-9535-A6A4621A474E}" type="slidenum">
              <a:rPr lang="it-IT" sz="1200">
                <a:latin typeface="Calibri" pitchFamily="34" charset="0"/>
              </a:rPr>
              <a:pPr algn="r"/>
              <a:t>20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5C460-328E-4795-B882-AE6C43BE1B0C}" type="slidenum">
              <a:rPr lang="de-AT"/>
              <a:pPr/>
              <a:t>21</a:t>
            </a:fld>
            <a:endParaRPr lang="de-AT"/>
          </a:p>
        </p:txBody>
      </p:sp>
      <p:sp>
        <p:nvSpPr>
          <p:cNvPr id="521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1219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521220" name="Segnaposto numero diapositiva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51949F-ABCB-410E-92C0-EFFADCFD2FA6}" type="slidenum">
              <a:rPr lang="it-IT" sz="1200">
                <a:latin typeface="Calibri" pitchFamily="34" charset="0"/>
              </a:rPr>
              <a:pPr algn="r"/>
              <a:t>21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42EE4-373F-4BB0-A8EF-F50254757C83}" type="slidenum">
              <a:rPr lang="de-AT"/>
              <a:pPr/>
              <a:t>28</a:t>
            </a:fld>
            <a:endParaRPr lang="de-AT"/>
          </a:p>
        </p:txBody>
      </p:sp>
      <p:sp>
        <p:nvSpPr>
          <p:cNvPr id="566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68037-CBD0-4A27-87C3-3FD86FC7BC43}" type="slidenum">
              <a:rPr lang="de-AT"/>
              <a:pPr/>
              <a:t>29</a:t>
            </a:fld>
            <a:endParaRPr lang="de-AT"/>
          </a:p>
        </p:txBody>
      </p:sp>
      <p:sp>
        <p:nvSpPr>
          <p:cNvPr id="568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4AB4D-5E40-4168-BA8E-1CAF3CBD9DD7}" type="slidenum">
              <a:rPr lang="de-AT"/>
              <a:pPr/>
              <a:t>30</a:t>
            </a:fld>
            <a:endParaRPr lang="de-AT"/>
          </a:p>
        </p:txBody>
      </p:sp>
      <p:sp>
        <p:nvSpPr>
          <p:cNvPr id="572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50195-FB77-486E-9261-BF0A09F18F4D}" type="slidenum">
              <a:rPr lang="de-AT"/>
              <a:pPr/>
              <a:t>2</a:t>
            </a:fld>
            <a:endParaRPr lang="de-AT"/>
          </a:p>
        </p:txBody>
      </p:sp>
      <p:sp>
        <p:nvSpPr>
          <p:cNvPr id="503810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69E2CF2B-8D10-4B56-B535-1611582299FF}" type="slidenum">
              <a:rPr lang="en-US" sz="1200">
                <a:latin typeface="Calibri" pitchFamily="34" charset="0"/>
              </a:rPr>
              <a:pPr algn="r" defTabSz="457200"/>
              <a:t>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03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82B9F-7DDE-4FDE-9191-0D92DBFA1239}" type="slidenum">
              <a:rPr lang="de-AT"/>
              <a:pPr/>
              <a:t>31</a:t>
            </a:fld>
            <a:endParaRPr lang="de-AT"/>
          </a:p>
        </p:txBody>
      </p:sp>
      <p:sp>
        <p:nvSpPr>
          <p:cNvPr id="574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116A1-5F1A-4D25-AE19-DA23F3AFE1B4}" type="slidenum">
              <a:rPr lang="de-AT"/>
              <a:pPr/>
              <a:t>3</a:t>
            </a:fld>
            <a:endParaRPr lang="de-AT"/>
          </a:p>
        </p:txBody>
      </p:sp>
      <p:sp>
        <p:nvSpPr>
          <p:cNvPr id="2355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35038" y="768350"/>
            <a:ext cx="4930775" cy="3697288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7413"/>
            <a:ext cx="4984750" cy="4464050"/>
          </a:xfrm>
        </p:spPr>
        <p:txBody>
          <a:bodyPr/>
          <a:lstStyle/>
          <a:p>
            <a:endParaRPr lang="de-DE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F607B-6F27-4F46-A6A5-6013CB7753F5}" type="slidenum">
              <a:rPr lang="de-AT"/>
              <a:pPr/>
              <a:t>4</a:t>
            </a:fld>
            <a:endParaRPr lang="de-AT"/>
          </a:p>
        </p:txBody>
      </p:sp>
      <p:sp>
        <p:nvSpPr>
          <p:cNvPr id="4085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30275" y="741363"/>
            <a:ext cx="4938713" cy="3703637"/>
          </a:xfrm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566FE-5231-4A74-B0F7-7E745363D872}" type="slidenum">
              <a:rPr lang="de-AT"/>
              <a:pPr/>
              <a:t>6</a:t>
            </a:fld>
            <a:endParaRPr lang="de-AT"/>
          </a:p>
        </p:txBody>
      </p:sp>
      <p:sp>
        <p:nvSpPr>
          <p:cNvPr id="421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73845-ECDE-488A-8751-E04E9F2F59B2}" type="slidenum">
              <a:rPr lang="de-AT"/>
              <a:pPr/>
              <a:t>7</a:t>
            </a:fld>
            <a:endParaRPr lang="de-AT"/>
          </a:p>
        </p:txBody>
      </p:sp>
      <p:sp>
        <p:nvSpPr>
          <p:cNvPr id="4280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38213" y="769938"/>
            <a:ext cx="4924425" cy="3694112"/>
          </a:xfrm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7413"/>
            <a:ext cx="4984750" cy="446405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F5ECB-C061-410E-B76D-6608CC3C767A}" type="slidenum">
              <a:rPr lang="de-AT"/>
              <a:pPr/>
              <a:t>8</a:t>
            </a:fld>
            <a:endParaRPr lang="de-AT"/>
          </a:p>
        </p:txBody>
      </p:sp>
      <p:sp>
        <p:nvSpPr>
          <p:cNvPr id="3010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38213" y="769938"/>
            <a:ext cx="4924425" cy="3694112"/>
          </a:xfrm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7413"/>
            <a:ext cx="4984750" cy="446405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25E8F-2242-4923-86A5-0F2EEA489A37}" type="slidenum">
              <a:rPr lang="de-AT"/>
              <a:pPr/>
              <a:t>9</a:t>
            </a:fld>
            <a:endParaRPr lang="de-AT"/>
          </a:p>
        </p:txBody>
      </p:sp>
      <p:sp>
        <p:nvSpPr>
          <p:cNvPr id="3031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38213" y="769938"/>
            <a:ext cx="4924425" cy="3694112"/>
          </a:xfrm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7413"/>
            <a:ext cx="4984750" cy="446405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C6152-33CB-4926-A592-2AC1962198B8}" type="slidenum">
              <a:rPr lang="de-AT"/>
              <a:pPr/>
              <a:t>10</a:t>
            </a:fld>
            <a:endParaRPr lang="de-AT"/>
          </a:p>
        </p:txBody>
      </p:sp>
      <p:sp>
        <p:nvSpPr>
          <p:cNvPr id="5263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38213" y="769938"/>
            <a:ext cx="4924425" cy="3694112"/>
          </a:xfrm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7413"/>
            <a:ext cx="4984750" cy="446405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7575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537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522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000" b="1" noProof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33" name="Rectangle 9"/>
          <p:cNvSpPr>
            <a:spLocks noChangeArrowheads="1"/>
          </p:cNvSpPr>
          <p:nvPr userDrawn="1"/>
        </p:nvSpPr>
        <p:spPr bwMode="auto">
          <a:xfrm>
            <a:off x="0" y="614363"/>
            <a:ext cx="9144000" cy="889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wmf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oleObject" Target="../embeddings/oleObject32.bin"/><Relationship Id="rId9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7.jpeg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95.png"/><Relationship Id="rId4" Type="http://schemas.openxmlformats.org/officeDocument/2006/relationships/image" Target="../media/image9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image" Target="../media/image7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jpeg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jpe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15" descr="Morgenstimmung_IB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43725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-38100" y="1709738"/>
            <a:ext cx="9144000" cy="2374900"/>
          </a:xfrm>
          <a:noFill/>
          <a:ln/>
        </p:spPr>
        <p:txBody>
          <a:bodyPr/>
          <a:lstStyle/>
          <a:p>
            <a:pPr algn="ctr"/>
            <a:r>
              <a:rPr lang="de-DE" sz="5000">
                <a:solidFill>
                  <a:srgbClr val="EAEAEA"/>
                </a:solidFill>
                <a:latin typeface="Times New Roman" pitchFamily="18" charset="0"/>
              </a:rPr>
              <a:t>The Efimov Effect </a:t>
            </a:r>
            <a:br>
              <a:rPr lang="de-DE" sz="5000">
                <a:solidFill>
                  <a:srgbClr val="EAEAEA"/>
                </a:solidFill>
                <a:latin typeface="Times New Roman" pitchFamily="18" charset="0"/>
              </a:rPr>
            </a:br>
            <a:r>
              <a:rPr lang="de-DE" sz="5000">
                <a:solidFill>
                  <a:srgbClr val="EAEAEA"/>
                </a:solidFill>
                <a:latin typeface="Times New Roman" pitchFamily="18" charset="0"/>
              </a:rPr>
              <a:t>in Ultracold Gases</a:t>
            </a:r>
            <a:r>
              <a:rPr lang="de-DE" sz="50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0"/>
            <a:ext cx="9144000" cy="895350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60363" y="98425"/>
            <a:ext cx="8329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400" b="1"/>
              <a:t>Weakly Bounds Systems in Atomic and Nuclear Physics</a:t>
            </a:r>
          </a:p>
          <a:p>
            <a:pPr algn="ctr"/>
            <a:r>
              <a:rPr lang="de-DE" sz="2400" b="1"/>
              <a:t>March 8 - 12, 2010</a:t>
            </a:r>
            <a:r>
              <a:rPr lang="de-DE" sz="2400"/>
              <a:t> 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-19050" y="4997450"/>
            <a:ext cx="9144000" cy="1936750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7" name="Picture 3" descr="uni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3" y="5186363"/>
            <a:ext cx="784225" cy="1576387"/>
          </a:xfrm>
          <a:prstGeom prst="rect">
            <a:avLst/>
          </a:prstGeo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409700" y="6403975"/>
            <a:ext cx="7235825" cy="396875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Lucida Sans" pitchFamily="34" charset="0"/>
              </a:rPr>
              <a:t>Institut für Experimentalphysik, Universität Innsbruck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46150" y="5356225"/>
            <a:ext cx="8101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200" b="1" u="sng"/>
              <a:t>Martin Berninger</a:t>
            </a:r>
            <a:r>
              <a:rPr lang="en-US" sz="2200" b="1"/>
              <a:t>, Francesca Ferlaino, Alessandro Zenesini,</a:t>
            </a:r>
          </a:p>
          <a:p>
            <a:pPr algn="ctr"/>
            <a:r>
              <a:rPr lang="en-US" sz="2200" b="1"/>
              <a:t> Walter Harm, Hanns-Christoph Nägerl, Rudi Grimm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Line 2"/>
          <p:cNvSpPr>
            <a:spLocks noChangeShapeType="1"/>
          </p:cNvSpPr>
          <p:nvPr/>
        </p:nvSpPr>
        <p:spPr bwMode="auto">
          <a:xfrm>
            <a:off x="798513" y="1720850"/>
            <a:ext cx="3757612" cy="3175"/>
          </a:xfrm>
          <a:prstGeom prst="line">
            <a:avLst/>
          </a:prstGeom>
          <a:noFill/>
          <a:ln w="139700">
            <a:pattFill prst="wdUpDiag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315" name="Line 3"/>
          <p:cNvSpPr>
            <a:spLocks noChangeShapeType="1"/>
          </p:cNvSpPr>
          <p:nvPr/>
        </p:nvSpPr>
        <p:spPr bwMode="auto">
          <a:xfrm>
            <a:off x="817563" y="1797050"/>
            <a:ext cx="7561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25316" name="Group 4"/>
          <p:cNvGrpSpPr>
            <a:grpSpLocks/>
          </p:cNvGrpSpPr>
          <p:nvPr/>
        </p:nvGrpSpPr>
        <p:grpSpPr bwMode="auto">
          <a:xfrm>
            <a:off x="3613150" y="1806575"/>
            <a:ext cx="2873375" cy="1174750"/>
            <a:chOff x="2276" y="1138"/>
            <a:chExt cx="1810" cy="740"/>
          </a:xfrm>
        </p:grpSpPr>
        <p:sp>
          <p:nvSpPr>
            <p:cNvPr id="525317" name="Freeform 5"/>
            <p:cNvSpPr>
              <a:spLocks/>
            </p:cNvSpPr>
            <p:nvPr/>
          </p:nvSpPr>
          <p:spPr bwMode="auto">
            <a:xfrm>
              <a:off x="2276" y="1138"/>
              <a:ext cx="1810" cy="74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09" y="1080"/>
                </a:cxn>
                <a:cxn ang="0">
                  <a:pos x="1295" y="1656"/>
                </a:cxn>
                <a:cxn ang="0">
                  <a:pos x="2989" y="1873"/>
                </a:cxn>
                <a:cxn ang="0">
                  <a:pos x="3669" y="2054"/>
                </a:cxn>
                <a:cxn ang="0">
                  <a:pos x="4032" y="2236"/>
                </a:cxn>
                <a:cxn ang="0">
                  <a:pos x="4169" y="2400"/>
                </a:cxn>
              </a:cxnLst>
              <a:rect l="0" t="0" r="r" b="b"/>
              <a:pathLst>
                <a:path w="4169" h="2400">
                  <a:moveTo>
                    <a:pt x="41" y="0"/>
                  </a:moveTo>
                  <a:cubicBezTo>
                    <a:pt x="68" y="180"/>
                    <a:pt x="0" y="804"/>
                    <a:pt x="209" y="1080"/>
                  </a:cubicBezTo>
                  <a:cubicBezTo>
                    <a:pt x="418" y="1356"/>
                    <a:pt x="832" y="1524"/>
                    <a:pt x="1295" y="1656"/>
                  </a:cubicBezTo>
                  <a:cubicBezTo>
                    <a:pt x="1758" y="1788"/>
                    <a:pt x="2593" y="1807"/>
                    <a:pt x="2989" y="1873"/>
                  </a:cubicBezTo>
                  <a:cubicBezTo>
                    <a:pt x="3385" y="1939"/>
                    <a:pt x="3495" y="1994"/>
                    <a:pt x="3669" y="2054"/>
                  </a:cubicBezTo>
                  <a:cubicBezTo>
                    <a:pt x="3843" y="2114"/>
                    <a:pt x="3949" y="2178"/>
                    <a:pt x="4032" y="2236"/>
                  </a:cubicBezTo>
                  <a:cubicBezTo>
                    <a:pt x="4115" y="2294"/>
                    <a:pt x="4141" y="2366"/>
                    <a:pt x="4169" y="240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5318" name="Group 6"/>
            <p:cNvGrpSpPr>
              <a:grpSpLocks/>
            </p:cNvGrpSpPr>
            <p:nvPr/>
          </p:nvGrpSpPr>
          <p:grpSpPr bwMode="auto">
            <a:xfrm>
              <a:off x="2614" y="1510"/>
              <a:ext cx="198" cy="188"/>
              <a:chOff x="1318" y="3004"/>
              <a:chExt cx="198" cy="188"/>
            </a:xfrm>
          </p:grpSpPr>
          <p:sp>
            <p:nvSpPr>
              <p:cNvPr id="525319" name="Oval 7"/>
              <p:cNvSpPr>
                <a:spLocks noChangeArrowheads="1"/>
              </p:cNvSpPr>
              <p:nvPr/>
            </p:nvSpPr>
            <p:spPr bwMode="auto">
              <a:xfrm>
                <a:off x="1318" y="307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5320" name="Oval 8"/>
              <p:cNvSpPr>
                <a:spLocks noChangeArrowheads="1"/>
              </p:cNvSpPr>
              <p:nvPr/>
            </p:nvSpPr>
            <p:spPr bwMode="auto">
              <a:xfrm>
                <a:off x="1396" y="307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5321" name="Oval 9"/>
              <p:cNvSpPr>
                <a:spLocks noChangeArrowheads="1"/>
              </p:cNvSpPr>
              <p:nvPr/>
            </p:nvSpPr>
            <p:spPr bwMode="auto">
              <a:xfrm>
                <a:off x="1358" y="3004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25322" name="Freeform 10"/>
          <p:cNvSpPr>
            <a:spLocks/>
          </p:cNvSpPr>
          <p:nvPr/>
        </p:nvSpPr>
        <p:spPr bwMode="auto">
          <a:xfrm>
            <a:off x="2690813" y="1800225"/>
            <a:ext cx="5383212" cy="3878263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25323" name="Group 11"/>
          <p:cNvGrpSpPr>
            <a:grpSpLocks/>
          </p:cNvGrpSpPr>
          <p:nvPr/>
        </p:nvGrpSpPr>
        <p:grpSpPr bwMode="auto">
          <a:xfrm>
            <a:off x="3676650" y="4073525"/>
            <a:ext cx="314325" cy="298450"/>
            <a:chOff x="2316" y="2566"/>
            <a:chExt cx="198" cy="188"/>
          </a:xfrm>
        </p:grpSpPr>
        <p:sp>
          <p:nvSpPr>
            <p:cNvPr id="525324" name="Oval 12"/>
            <p:cNvSpPr>
              <a:spLocks noChangeArrowheads="1"/>
            </p:cNvSpPr>
            <p:nvPr/>
          </p:nvSpPr>
          <p:spPr bwMode="auto">
            <a:xfrm>
              <a:off x="2316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5325" name="Oval 13"/>
            <p:cNvSpPr>
              <a:spLocks noChangeArrowheads="1"/>
            </p:cNvSpPr>
            <p:nvPr/>
          </p:nvSpPr>
          <p:spPr bwMode="auto">
            <a:xfrm>
              <a:off x="2394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5326" name="Oval 14"/>
            <p:cNvSpPr>
              <a:spLocks noChangeArrowheads="1"/>
            </p:cNvSpPr>
            <p:nvPr/>
          </p:nvSpPr>
          <p:spPr bwMode="auto">
            <a:xfrm>
              <a:off x="2356" y="256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25327" name="Group 15"/>
          <p:cNvGrpSpPr>
            <a:grpSpLocks/>
          </p:cNvGrpSpPr>
          <p:nvPr/>
        </p:nvGrpSpPr>
        <p:grpSpPr bwMode="auto">
          <a:xfrm>
            <a:off x="1270000" y="3498850"/>
            <a:ext cx="862013" cy="933450"/>
            <a:chOff x="602" y="2676"/>
            <a:chExt cx="543" cy="588"/>
          </a:xfrm>
        </p:grpSpPr>
        <p:sp>
          <p:nvSpPr>
            <p:cNvPr id="525328" name="Oval 91"/>
            <p:cNvSpPr>
              <a:spLocks noChangeArrowheads="1"/>
            </p:cNvSpPr>
            <p:nvPr/>
          </p:nvSpPr>
          <p:spPr bwMode="auto">
            <a:xfrm>
              <a:off x="602" y="2676"/>
              <a:ext cx="543" cy="588"/>
            </a:xfrm>
            <a:prstGeom prst="ellipse">
              <a:avLst/>
            </a:prstGeom>
            <a:solidFill>
              <a:srgbClr val="993366">
                <a:alpha val="5294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5329" name="Oval 96"/>
            <p:cNvSpPr>
              <a:spLocks noChangeArrowheads="1"/>
            </p:cNvSpPr>
            <p:nvPr/>
          </p:nvSpPr>
          <p:spPr bwMode="auto">
            <a:xfrm>
              <a:off x="913" y="2766"/>
              <a:ext cx="122" cy="13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630044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25330" name="Oval 96"/>
            <p:cNvSpPr>
              <a:spLocks noChangeArrowheads="1"/>
            </p:cNvSpPr>
            <p:nvPr/>
          </p:nvSpPr>
          <p:spPr bwMode="auto">
            <a:xfrm>
              <a:off x="914" y="3051"/>
              <a:ext cx="122" cy="13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630044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25331" name="Oval 96"/>
            <p:cNvSpPr>
              <a:spLocks noChangeArrowheads="1"/>
            </p:cNvSpPr>
            <p:nvPr/>
          </p:nvSpPr>
          <p:spPr bwMode="auto">
            <a:xfrm>
              <a:off x="645" y="2902"/>
              <a:ext cx="122" cy="13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630044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de-DE"/>
            </a:p>
          </p:txBody>
        </p:sp>
      </p:grpSp>
      <p:sp>
        <p:nvSpPr>
          <p:cNvPr id="525332" name="AutoShape 57"/>
          <p:cNvSpPr>
            <a:spLocks noChangeArrowheads="1"/>
          </p:cNvSpPr>
          <p:nvPr/>
        </p:nvSpPr>
        <p:spPr bwMode="auto">
          <a:xfrm rot="1809265">
            <a:off x="763588" y="3346450"/>
            <a:ext cx="488950" cy="5445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5333" name="AutoShape 58"/>
          <p:cNvSpPr>
            <a:spLocks noChangeArrowheads="1"/>
          </p:cNvSpPr>
          <p:nvPr/>
        </p:nvSpPr>
        <p:spPr bwMode="auto">
          <a:xfrm rot="16200000">
            <a:off x="1585913" y="2994025"/>
            <a:ext cx="387350" cy="476250"/>
          </a:xfrm>
          <a:prstGeom prst="rightArrow">
            <a:avLst>
              <a:gd name="adj1" fmla="val 50944"/>
              <a:gd name="adj2" fmla="val 25171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de-DE"/>
          </a:p>
        </p:txBody>
      </p:sp>
      <p:grpSp>
        <p:nvGrpSpPr>
          <p:cNvPr id="525334" name="Group 22"/>
          <p:cNvGrpSpPr>
            <a:grpSpLocks/>
          </p:cNvGrpSpPr>
          <p:nvPr/>
        </p:nvGrpSpPr>
        <p:grpSpPr bwMode="auto">
          <a:xfrm>
            <a:off x="893763" y="2244725"/>
            <a:ext cx="1663700" cy="719138"/>
            <a:chOff x="743" y="2060"/>
            <a:chExt cx="1048" cy="453"/>
          </a:xfrm>
        </p:grpSpPr>
        <p:sp>
          <p:nvSpPr>
            <p:cNvPr id="525335" name="Line 93"/>
            <p:cNvSpPr>
              <a:spLocks noChangeShapeType="1"/>
            </p:cNvSpPr>
            <p:nvPr/>
          </p:nvSpPr>
          <p:spPr bwMode="auto">
            <a:xfrm>
              <a:off x="1517" y="2400"/>
              <a:ext cx="274" cy="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5336" name="Oval 91"/>
            <p:cNvSpPr>
              <a:spLocks noChangeArrowheads="1"/>
            </p:cNvSpPr>
            <p:nvPr/>
          </p:nvSpPr>
          <p:spPr bwMode="auto">
            <a:xfrm rot="513126">
              <a:off x="1254" y="2163"/>
              <a:ext cx="273" cy="348"/>
            </a:xfrm>
            <a:prstGeom prst="ellipse">
              <a:avLst/>
            </a:prstGeom>
            <a:solidFill>
              <a:srgbClr val="993366">
                <a:alpha val="5294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5337" name="Line 94"/>
            <p:cNvSpPr>
              <a:spLocks noChangeShapeType="1"/>
            </p:cNvSpPr>
            <p:nvPr/>
          </p:nvSpPr>
          <p:spPr bwMode="auto">
            <a:xfrm flipH="1" flipV="1">
              <a:off x="743" y="2060"/>
              <a:ext cx="266" cy="1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5338" name="Oval 96"/>
            <p:cNvSpPr>
              <a:spLocks noChangeArrowheads="1"/>
            </p:cNvSpPr>
            <p:nvPr/>
          </p:nvSpPr>
          <p:spPr bwMode="auto">
            <a:xfrm>
              <a:off x="1349" y="2193"/>
              <a:ext cx="122" cy="13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630044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25339" name="Oval 96"/>
            <p:cNvSpPr>
              <a:spLocks noChangeArrowheads="1"/>
            </p:cNvSpPr>
            <p:nvPr/>
          </p:nvSpPr>
          <p:spPr bwMode="auto">
            <a:xfrm>
              <a:off x="1316" y="2336"/>
              <a:ext cx="122" cy="13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630044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25340" name="Oval 96"/>
            <p:cNvSpPr>
              <a:spLocks noChangeArrowheads="1"/>
            </p:cNvSpPr>
            <p:nvPr/>
          </p:nvSpPr>
          <p:spPr bwMode="auto">
            <a:xfrm>
              <a:off x="1005" y="2145"/>
              <a:ext cx="122" cy="13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630044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de-DE"/>
            </a:p>
          </p:txBody>
        </p:sp>
      </p:grpSp>
      <p:sp>
        <p:nvSpPr>
          <p:cNvPr id="525341" name="AutoShape 58"/>
          <p:cNvSpPr>
            <a:spLocks noChangeArrowheads="1"/>
          </p:cNvSpPr>
          <p:nvPr/>
        </p:nvSpPr>
        <p:spPr bwMode="auto">
          <a:xfrm rot="-1868602">
            <a:off x="842963" y="2689225"/>
            <a:ext cx="350837" cy="136525"/>
          </a:xfrm>
          <a:prstGeom prst="rightArrow">
            <a:avLst>
              <a:gd name="adj1" fmla="val 50000"/>
              <a:gd name="adj2" fmla="val 64244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25342" name="Group 30"/>
          <p:cNvGrpSpPr>
            <a:grpSpLocks/>
          </p:cNvGrpSpPr>
          <p:nvPr/>
        </p:nvGrpSpPr>
        <p:grpSpPr bwMode="auto">
          <a:xfrm>
            <a:off x="90488" y="2859088"/>
            <a:ext cx="642937" cy="704850"/>
            <a:chOff x="63" y="2063"/>
            <a:chExt cx="405" cy="444"/>
          </a:xfrm>
        </p:grpSpPr>
        <p:sp>
          <p:nvSpPr>
            <p:cNvPr id="525343" name="Line 93"/>
            <p:cNvSpPr>
              <a:spLocks noChangeShapeType="1"/>
            </p:cNvSpPr>
            <p:nvPr/>
          </p:nvSpPr>
          <p:spPr bwMode="auto">
            <a:xfrm flipH="1">
              <a:off x="292" y="2177"/>
              <a:ext cx="59" cy="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5344" name="Line 94"/>
            <p:cNvSpPr>
              <a:spLocks noChangeShapeType="1"/>
            </p:cNvSpPr>
            <p:nvPr/>
          </p:nvSpPr>
          <p:spPr bwMode="auto">
            <a:xfrm flipV="1">
              <a:off x="187" y="2325"/>
              <a:ext cx="86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5345" name="Oval 96"/>
            <p:cNvSpPr>
              <a:spLocks noChangeArrowheads="1"/>
            </p:cNvSpPr>
            <p:nvPr/>
          </p:nvSpPr>
          <p:spPr bwMode="auto">
            <a:xfrm>
              <a:off x="345" y="2063"/>
              <a:ext cx="122" cy="13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630044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25346" name="Oval 96"/>
            <p:cNvSpPr>
              <a:spLocks noChangeArrowheads="1"/>
            </p:cNvSpPr>
            <p:nvPr/>
          </p:nvSpPr>
          <p:spPr bwMode="auto">
            <a:xfrm>
              <a:off x="346" y="2376"/>
              <a:ext cx="122" cy="13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630044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25347" name="Oval 96"/>
            <p:cNvSpPr>
              <a:spLocks noChangeArrowheads="1"/>
            </p:cNvSpPr>
            <p:nvPr/>
          </p:nvSpPr>
          <p:spPr bwMode="auto">
            <a:xfrm>
              <a:off x="63" y="2258"/>
              <a:ext cx="122" cy="13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630044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525348" name="Line 94"/>
            <p:cNvSpPr>
              <a:spLocks noChangeShapeType="1"/>
            </p:cNvSpPr>
            <p:nvPr/>
          </p:nvSpPr>
          <p:spPr bwMode="auto">
            <a:xfrm flipH="1" flipV="1">
              <a:off x="307" y="2312"/>
              <a:ext cx="56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25349" name="Rectangle 37"/>
          <p:cNvSpPr>
            <a:spLocks noChangeArrowheads="1"/>
          </p:cNvSpPr>
          <p:nvPr/>
        </p:nvSpPr>
        <p:spPr bwMode="auto">
          <a:xfrm>
            <a:off x="0" y="-35401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3-atomic Efimov resonance</a:t>
            </a:r>
            <a:endParaRPr lang="de-AT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5350" name="Rectangle 38"/>
          <p:cNvSpPr>
            <a:spLocks noChangeArrowheads="1"/>
          </p:cNvSpPr>
          <p:nvPr/>
        </p:nvSpPr>
        <p:spPr bwMode="auto">
          <a:xfrm>
            <a:off x="800100" y="5686425"/>
            <a:ext cx="3802063" cy="10810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351" name="Freeform 39"/>
          <p:cNvSpPr>
            <a:spLocks/>
          </p:cNvSpPr>
          <p:nvPr/>
        </p:nvSpPr>
        <p:spPr bwMode="auto">
          <a:xfrm>
            <a:off x="4586288" y="1905000"/>
            <a:ext cx="3792537" cy="4408488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83" y="0"/>
              </a:cxn>
              <a:cxn ang="0">
                <a:pos x="140" y="6"/>
              </a:cxn>
              <a:cxn ang="0">
                <a:pos x="192" y="12"/>
              </a:cxn>
              <a:cxn ang="0">
                <a:pos x="249" y="18"/>
              </a:cxn>
              <a:cxn ang="0">
                <a:pos x="306" y="24"/>
              </a:cxn>
              <a:cxn ang="0">
                <a:pos x="357" y="36"/>
              </a:cxn>
              <a:cxn ang="0">
                <a:pos x="415" y="48"/>
              </a:cxn>
              <a:cxn ang="0">
                <a:pos x="472" y="66"/>
              </a:cxn>
              <a:cxn ang="0">
                <a:pos x="523" y="78"/>
              </a:cxn>
              <a:cxn ang="0">
                <a:pos x="581" y="96"/>
              </a:cxn>
              <a:cxn ang="0">
                <a:pos x="638" y="114"/>
              </a:cxn>
              <a:cxn ang="0">
                <a:pos x="689" y="138"/>
              </a:cxn>
              <a:cxn ang="0">
                <a:pos x="746" y="156"/>
              </a:cxn>
              <a:cxn ang="0">
                <a:pos x="804" y="180"/>
              </a:cxn>
              <a:cxn ang="0">
                <a:pos x="855" y="210"/>
              </a:cxn>
              <a:cxn ang="0">
                <a:pos x="912" y="233"/>
              </a:cxn>
              <a:cxn ang="0">
                <a:pos x="970" y="263"/>
              </a:cxn>
              <a:cxn ang="0">
                <a:pos x="1021" y="293"/>
              </a:cxn>
              <a:cxn ang="0">
                <a:pos x="1078" y="323"/>
              </a:cxn>
              <a:cxn ang="0">
                <a:pos x="1136" y="359"/>
              </a:cxn>
              <a:cxn ang="0">
                <a:pos x="1187" y="395"/>
              </a:cxn>
              <a:cxn ang="0">
                <a:pos x="1244" y="431"/>
              </a:cxn>
              <a:cxn ang="0">
                <a:pos x="1301" y="467"/>
              </a:cxn>
              <a:cxn ang="0">
                <a:pos x="1359" y="508"/>
              </a:cxn>
              <a:cxn ang="0">
                <a:pos x="1410" y="550"/>
              </a:cxn>
              <a:cxn ang="0">
                <a:pos x="1467" y="592"/>
              </a:cxn>
              <a:cxn ang="0">
                <a:pos x="1525" y="640"/>
              </a:cxn>
              <a:cxn ang="0">
                <a:pos x="1576" y="688"/>
              </a:cxn>
              <a:cxn ang="0">
                <a:pos x="1633" y="736"/>
              </a:cxn>
              <a:cxn ang="0">
                <a:pos x="1690" y="784"/>
              </a:cxn>
              <a:cxn ang="0">
                <a:pos x="1742" y="837"/>
              </a:cxn>
              <a:cxn ang="0">
                <a:pos x="1799" y="885"/>
              </a:cxn>
              <a:cxn ang="0">
                <a:pos x="1856" y="945"/>
              </a:cxn>
              <a:cxn ang="0">
                <a:pos x="1907" y="999"/>
              </a:cxn>
              <a:cxn ang="0">
                <a:pos x="1965" y="1059"/>
              </a:cxn>
              <a:cxn ang="0">
                <a:pos x="2022" y="1118"/>
              </a:cxn>
              <a:cxn ang="0">
                <a:pos x="2073" y="1178"/>
              </a:cxn>
              <a:cxn ang="0">
                <a:pos x="2131" y="1244"/>
              </a:cxn>
              <a:cxn ang="0">
                <a:pos x="2188" y="1304"/>
              </a:cxn>
              <a:cxn ang="0">
                <a:pos x="2239" y="1369"/>
              </a:cxn>
              <a:cxn ang="0">
                <a:pos x="2296" y="1441"/>
              </a:cxn>
              <a:cxn ang="0">
                <a:pos x="2354" y="1507"/>
              </a:cxn>
              <a:cxn ang="0">
                <a:pos x="2405" y="1579"/>
              </a:cxn>
              <a:cxn ang="0">
                <a:pos x="2462" y="1656"/>
              </a:cxn>
              <a:cxn ang="0">
                <a:pos x="2520" y="1728"/>
              </a:cxn>
              <a:cxn ang="0">
                <a:pos x="2571" y="1806"/>
              </a:cxn>
              <a:cxn ang="0">
                <a:pos x="2628" y="1884"/>
              </a:cxn>
              <a:cxn ang="0">
                <a:pos x="2686" y="1961"/>
              </a:cxn>
              <a:cxn ang="0">
                <a:pos x="2743" y="2045"/>
              </a:cxn>
            </a:cxnLst>
            <a:rect l="0" t="0" r="r" b="b"/>
            <a:pathLst>
              <a:path w="2743" h="2045">
                <a:moveTo>
                  <a:pt x="0" y="0"/>
                </a:moveTo>
                <a:lnTo>
                  <a:pt x="26" y="0"/>
                </a:lnTo>
                <a:lnTo>
                  <a:pt x="58" y="0"/>
                </a:lnTo>
                <a:lnTo>
                  <a:pt x="83" y="0"/>
                </a:lnTo>
                <a:lnTo>
                  <a:pt x="109" y="0"/>
                </a:lnTo>
                <a:lnTo>
                  <a:pt x="140" y="6"/>
                </a:lnTo>
                <a:lnTo>
                  <a:pt x="166" y="6"/>
                </a:lnTo>
                <a:lnTo>
                  <a:pt x="192" y="12"/>
                </a:lnTo>
                <a:lnTo>
                  <a:pt x="223" y="12"/>
                </a:lnTo>
                <a:lnTo>
                  <a:pt x="249" y="18"/>
                </a:lnTo>
                <a:lnTo>
                  <a:pt x="274" y="24"/>
                </a:lnTo>
                <a:lnTo>
                  <a:pt x="306" y="24"/>
                </a:lnTo>
                <a:lnTo>
                  <a:pt x="332" y="30"/>
                </a:lnTo>
                <a:lnTo>
                  <a:pt x="357" y="36"/>
                </a:lnTo>
                <a:lnTo>
                  <a:pt x="389" y="42"/>
                </a:lnTo>
                <a:lnTo>
                  <a:pt x="415" y="48"/>
                </a:lnTo>
                <a:lnTo>
                  <a:pt x="440" y="54"/>
                </a:lnTo>
                <a:lnTo>
                  <a:pt x="472" y="66"/>
                </a:lnTo>
                <a:lnTo>
                  <a:pt x="498" y="72"/>
                </a:lnTo>
                <a:lnTo>
                  <a:pt x="523" y="78"/>
                </a:lnTo>
                <a:lnTo>
                  <a:pt x="555" y="90"/>
                </a:lnTo>
                <a:lnTo>
                  <a:pt x="581" y="96"/>
                </a:lnTo>
                <a:lnTo>
                  <a:pt x="606" y="108"/>
                </a:lnTo>
                <a:lnTo>
                  <a:pt x="638" y="114"/>
                </a:lnTo>
                <a:lnTo>
                  <a:pt x="664" y="126"/>
                </a:lnTo>
                <a:lnTo>
                  <a:pt x="689" y="138"/>
                </a:lnTo>
                <a:lnTo>
                  <a:pt x="721" y="144"/>
                </a:lnTo>
                <a:lnTo>
                  <a:pt x="746" y="156"/>
                </a:lnTo>
                <a:lnTo>
                  <a:pt x="772" y="168"/>
                </a:lnTo>
                <a:lnTo>
                  <a:pt x="804" y="180"/>
                </a:lnTo>
                <a:lnTo>
                  <a:pt x="829" y="192"/>
                </a:lnTo>
                <a:lnTo>
                  <a:pt x="855" y="210"/>
                </a:lnTo>
                <a:lnTo>
                  <a:pt x="887" y="222"/>
                </a:lnTo>
                <a:lnTo>
                  <a:pt x="912" y="233"/>
                </a:lnTo>
                <a:lnTo>
                  <a:pt x="938" y="245"/>
                </a:lnTo>
                <a:lnTo>
                  <a:pt x="970" y="263"/>
                </a:lnTo>
                <a:lnTo>
                  <a:pt x="995" y="275"/>
                </a:lnTo>
                <a:lnTo>
                  <a:pt x="1021" y="293"/>
                </a:lnTo>
                <a:lnTo>
                  <a:pt x="1053" y="311"/>
                </a:lnTo>
                <a:lnTo>
                  <a:pt x="1078" y="323"/>
                </a:lnTo>
                <a:lnTo>
                  <a:pt x="1104" y="341"/>
                </a:lnTo>
                <a:lnTo>
                  <a:pt x="1136" y="359"/>
                </a:lnTo>
                <a:lnTo>
                  <a:pt x="1161" y="377"/>
                </a:lnTo>
                <a:lnTo>
                  <a:pt x="1187" y="395"/>
                </a:lnTo>
                <a:lnTo>
                  <a:pt x="1218" y="413"/>
                </a:lnTo>
                <a:lnTo>
                  <a:pt x="1244" y="431"/>
                </a:lnTo>
                <a:lnTo>
                  <a:pt x="1269" y="449"/>
                </a:lnTo>
                <a:lnTo>
                  <a:pt x="1301" y="467"/>
                </a:lnTo>
                <a:lnTo>
                  <a:pt x="1327" y="491"/>
                </a:lnTo>
                <a:lnTo>
                  <a:pt x="1359" y="508"/>
                </a:lnTo>
                <a:lnTo>
                  <a:pt x="1384" y="526"/>
                </a:lnTo>
                <a:lnTo>
                  <a:pt x="1410" y="550"/>
                </a:lnTo>
                <a:lnTo>
                  <a:pt x="1442" y="574"/>
                </a:lnTo>
                <a:lnTo>
                  <a:pt x="1467" y="592"/>
                </a:lnTo>
                <a:lnTo>
                  <a:pt x="1493" y="616"/>
                </a:lnTo>
                <a:lnTo>
                  <a:pt x="1525" y="640"/>
                </a:lnTo>
                <a:lnTo>
                  <a:pt x="1550" y="664"/>
                </a:lnTo>
                <a:lnTo>
                  <a:pt x="1576" y="688"/>
                </a:lnTo>
                <a:lnTo>
                  <a:pt x="1608" y="712"/>
                </a:lnTo>
                <a:lnTo>
                  <a:pt x="1633" y="736"/>
                </a:lnTo>
                <a:lnTo>
                  <a:pt x="1659" y="760"/>
                </a:lnTo>
                <a:lnTo>
                  <a:pt x="1690" y="784"/>
                </a:lnTo>
                <a:lnTo>
                  <a:pt x="1716" y="807"/>
                </a:lnTo>
                <a:lnTo>
                  <a:pt x="1742" y="837"/>
                </a:lnTo>
                <a:lnTo>
                  <a:pt x="1773" y="861"/>
                </a:lnTo>
                <a:lnTo>
                  <a:pt x="1799" y="885"/>
                </a:lnTo>
                <a:lnTo>
                  <a:pt x="1824" y="915"/>
                </a:lnTo>
                <a:lnTo>
                  <a:pt x="1856" y="945"/>
                </a:lnTo>
                <a:lnTo>
                  <a:pt x="1882" y="969"/>
                </a:lnTo>
                <a:lnTo>
                  <a:pt x="1907" y="999"/>
                </a:lnTo>
                <a:lnTo>
                  <a:pt x="1939" y="1029"/>
                </a:lnTo>
                <a:lnTo>
                  <a:pt x="1965" y="1059"/>
                </a:lnTo>
                <a:lnTo>
                  <a:pt x="1990" y="1088"/>
                </a:lnTo>
                <a:lnTo>
                  <a:pt x="2022" y="1118"/>
                </a:lnTo>
                <a:lnTo>
                  <a:pt x="2048" y="1148"/>
                </a:lnTo>
                <a:lnTo>
                  <a:pt x="2073" y="1178"/>
                </a:lnTo>
                <a:lnTo>
                  <a:pt x="2105" y="1208"/>
                </a:lnTo>
                <a:lnTo>
                  <a:pt x="2131" y="1244"/>
                </a:lnTo>
                <a:lnTo>
                  <a:pt x="2156" y="1274"/>
                </a:lnTo>
                <a:lnTo>
                  <a:pt x="2188" y="1304"/>
                </a:lnTo>
                <a:lnTo>
                  <a:pt x="2214" y="1340"/>
                </a:lnTo>
                <a:lnTo>
                  <a:pt x="2239" y="1369"/>
                </a:lnTo>
                <a:lnTo>
                  <a:pt x="2271" y="1405"/>
                </a:lnTo>
                <a:lnTo>
                  <a:pt x="2296" y="1441"/>
                </a:lnTo>
                <a:lnTo>
                  <a:pt x="2322" y="1477"/>
                </a:lnTo>
                <a:lnTo>
                  <a:pt x="2354" y="1507"/>
                </a:lnTo>
                <a:lnTo>
                  <a:pt x="2379" y="1543"/>
                </a:lnTo>
                <a:lnTo>
                  <a:pt x="2405" y="1579"/>
                </a:lnTo>
                <a:lnTo>
                  <a:pt x="2437" y="1615"/>
                </a:lnTo>
                <a:lnTo>
                  <a:pt x="2462" y="1656"/>
                </a:lnTo>
                <a:lnTo>
                  <a:pt x="2488" y="1692"/>
                </a:lnTo>
                <a:lnTo>
                  <a:pt x="2520" y="1728"/>
                </a:lnTo>
                <a:lnTo>
                  <a:pt x="2545" y="1764"/>
                </a:lnTo>
                <a:lnTo>
                  <a:pt x="2571" y="1806"/>
                </a:lnTo>
                <a:lnTo>
                  <a:pt x="2603" y="1842"/>
                </a:lnTo>
                <a:lnTo>
                  <a:pt x="2628" y="1884"/>
                </a:lnTo>
                <a:lnTo>
                  <a:pt x="2654" y="1919"/>
                </a:lnTo>
                <a:lnTo>
                  <a:pt x="2686" y="1961"/>
                </a:lnTo>
                <a:lnTo>
                  <a:pt x="2711" y="2003"/>
                </a:lnTo>
                <a:lnTo>
                  <a:pt x="2743" y="2045"/>
                </a:lnTo>
              </a:path>
            </a:pathLst>
          </a:custGeom>
          <a:noFill/>
          <a:ln w="139700">
            <a:pattFill prst="wdUpDiag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352" name="Freeform 40"/>
          <p:cNvSpPr>
            <a:spLocks/>
          </p:cNvSpPr>
          <p:nvPr/>
        </p:nvSpPr>
        <p:spPr bwMode="auto">
          <a:xfrm>
            <a:off x="4089400" y="1800225"/>
            <a:ext cx="1371600" cy="27622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353" name="Freeform 41"/>
          <p:cNvSpPr>
            <a:spLocks/>
          </p:cNvSpPr>
          <p:nvPr/>
        </p:nvSpPr>
        <p:spPr bwMode="auto">
          <a:xfrm>
            <a:off x="4319588" y="1820863"/>
            <a:ext cx="684212" cy="69850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354" name="Freeform 42"/>
          <p:cNvSpPr>
            <a:spLocks/>
          </p:cNvSpPr>
          <p:nvPr/>
        </p:nvSpPr>
        <p:spPr bwMode="auto">
          <a:xfrm>
            <a:off x="4543425" y="1987550"/>
            <a:ext cx="3835400" cy="453707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83" y="0"/>
              </a:cxn>
              <a:cxn ang="0">
                <a:pos x="140" y="6"/>
              </a:cxn>
              <a:cxn ang="0">
                <a:pos x="192" y="12"/>
              </a:cxn>
              <a:cxn ang="0">
                <a:pos x="249" y="18"/>
              </a:cxn>
              <a:cxn ang="0">
                <a:pos x="306" y="24"/>
              </a:cxn>
              <a:cxn ang="0">
                <a:pos x="357" y="36"/>
              </a:cxn>
              <a:cxn ang="0">
                <a:pos x="415" y="48"/>
              </a:cxn>
              <a:cxn ang="0">
                <a:pos x="472" y="66"/>
              </a:cxn>
              <a:cxn ang="0">
                <a:pos x="523" y="78"/>
              </a:cxn>
              <a:cxn ang="0">
                <a:pos x="581" y="96"/>
              </a:cxn>
              <a:cxn ang="0">
                <a:pos x="638" y="114"/>
              </a:cxn>
              <a:cxn ang="0">
                <a:pos x="689" y="138"/>
              </a:cxn>
              <a:cxn ang="0">
                <a:pos x="746" y="156"/>
              </a:cxn>
              <a:cxn ang="0">
                <a:pos x="804" y="180"/>
              </a:cxn>
              <a:cxn ang="0">
                <a:pos x="855" y="210"/>
              </a:cxn>
              <a:cxn ang="0">
                <a:pos x="912" y="233"/>
              </a:cxn>
              <a:cxn ang="0">
                <a:pos x="970" y="263"/>
              </a:cxn>
              <a:cxn ang="0">
                <a:pos x="1021" y="293"/>
              </a:cxn>
              <a:cxn ang="0">
                <a:pos x="1078" y="323"/>
              </a:cxn>
              <a:cxn ang="0">
                <a:pos x="1136" y="359"/>
              </a:cxn>
              <a:cxn ang="0">
                <a:pos x="1187" y="395"/>
              </a:cxn>
              <a:cxn ang="0">
                <a:pos x="1244" y="431"/>
              </a:cxn>
              <a:cxn ang="0">
                <a:pos x="1301" y="467"/>
              </a:cxn>
              <a:cxn ang="0">
                <a:pos x="1359" y="508"/>
              </a:cxn>
              <a:cxn ang="0">
                <a:pos x="1410" y="550"/>
              </a:cxn>
              <a:cxn ang="0">
                <a:pos x="1467" y="592"/>
              </a:cxn>
              <a:cxn ang="0">
                <a:pos x="1525" y="640"/>
              </a:cxn>
              <a:cxn ang="0">
                <a:pos x="1576" y="688"/>
              </a:cxn>
              <a:cxn ang="0">
                <a:pos x="1633" y="736"/>
              </a:cxn>
              <a:cxn ang="0">
                <a:pos x="1690" y="784"/>
              </a:cxn>
              <a:cxn ang="0">
                <a:pos x="1742" y="837"/>
              </a:cxn>
              <a:cxn ang="0">
                <a:pos x="1799" y="885"/>
              </a:cxn>
              <a:cxn ang="0">
                <a:pos x="1856" y="945"/>
              </a:cxn>
              <a:cxn ang="0">
                <a:pos x="1907" y="999"/>
              </a:cxn>
              <a:cxn ang="0">
                <a:pos x="1965" y="1059"/>
              </a:cxn>
              <a:cxn ang="0">
                <a:pos x="2022" y="1118"/>
              </a:cxn>
              <a:cxn ang="0">
                <a:pos x="2073" y="1178"/>
              </a:cxn>
              <a:cxn ang="0">
                <a:pos x="2131" y="1244"/>
              </a:cxn>
              <a:cxn ang="0">
                <a:pos x="2188" y="1304"/>
              </a:cxn>
              <a:cxn ang="0">
                <a:pos x="2239" y="1369"/>
              </a:cxn>
              <a:cxn ang="0">
                <a:pos x="2296" y="1441"/>
              </a:cxn>
              <a:cxn ang="0">
                <a:pos x="2354" y="1507"/>
              </a:cxn>
              <a:cxn ang="0">
                <a:pos x="2405" y="1579"/>
              </a:cxn>
              <a:cxn ang="0">
                <a:pos x="2462" y="1656"/>
              </a:cxn>
              <a:cxn ang="0">
                <a:pos x="2520" y="1728"/>
              </a:cxn>
              <a:cxn ang="0">
                <a:pos x="2571" y="1806"/>
              </a:cxn>
              <a:cxn ang="0">
                <a:pos x="2628" y="1884"/>
              </a:cxn>
              <a:cxn ang="0">
                <a:pos x="2686" y="1961"/>
              </a:cxn>
              <a:cxn ang="0">
                <a:pos x="2743" y="2045"/>
              </a:cxn>
            </a:cxnLst>
            <a:rect l="0" t="0" r="r" b="b"/>
            <a:pathLst>
              <a:path w="2743" h="2045">
                <a:moveTo>
                  <a:pt x="0" y="0"/>
                </a:moveTo>
                <a:lnTo>
                  <a:pt x="26" y="0"/>
                </a:lnTo>
                <a:lnTo>
                  <a:pt x="58" y="0"/>
                </a:lnTo>
                <a:lnTo>
                  <a:pt x="83" y="0"/>
                </a:lnTo>
                <a:lnTo>
                  <a:pt x="109" y="0"/>
                </a:lnTo>
                <a:lnTo>
                  <a:pt x="140" y="6"/>
                </a:lnTo>
                <a:lnTo>
                  <a:pt x="166" y="6"/>
                </a:lnTo>
                <a:lnTo>
                  <a:pt x="192" y="12"/>
                </a:lnTo>
                <a:lnTo>
                  <a:pt x="223" y="12"/>
                </a:lnTo>
                <a:lnTo>
                  <a:pt x="249" y="18"/>
                </a:lnTo>
                <a:lnTo>
                  <a:pt x="274" y="24"/>
                </a:lnTo>
                <a:lnTo>
                  <a:pt x="306" y="24"/>
                </a:lnTo>
                <a:lnTo>
                  <a:pt x="332" y="30"/>
                </a:lnTo>
                <a:lnTo>
                  <a:pt x="357" y="36"/>
                </a:lnTo>
                <a:lnTo>
                  <a:pt x="389" y="42"/>
                </a:lnTo>
                <a:lnTo>
                  <a:pt x="415" y="48"/>
                </a:lnTo>
                <a:lnTo>
                  <a:pt x="440" y="54"/>
                </a:lnTo>
                <a:lnTo>
                  <a:pt x="472" y="66"/>
                </a:lnTo>
                <a:lnTo>
                  <a:pt x="498" y="72"/>
                </a:lnTo>
                <a:lnTo>
                  <a:pt x="523" y="78"/>
                </a:lnTo>
                <a:lnTo>
                  <a:pt x="555" y="90"/>
                </a:lnTo>
                <a:lnTo>
                  <a:pt x="581" y="96"/>
                </a:lnTo>
                <a:lnTo>
                  <a:pt x="606" y="108"/>
                </a:lnTo>
                <a:lnTo>
                  <a:pt x="638" y="114"/>
                </a:lnTo>
                <a:lnTo>
                  <a:pt x="664" y="126"/>
                </a:lnTo>
                <a:lnTo>
                  <a:pt x="689" y="138"/>
                </a:lnTo>
                <a:lnTo>
                  <a:pt x="721" y="144"/>
                </a:lnTo>
                <a:lnTo>
                  <a:pt x="746" y="156"/>
                </a:lnTo>
                <a:lnTo>
                  <a:pt x="772" y="168"/>
                </a:lnTo>
                <a:lnTo>
                  <a:pt x="804" y="180"/>
                </a:lnTo>
                <a:lnTo>
                  <a:pt x="829" y="192"/>
                </a:lnTo>
                <a:lnTo>
                  <a:pt x="855" y="210"/>
                </a:lnTo>
                <a:lnTo>
                  <a:pt x="887" y="222"/>
                </a:lnTo>
                <a:lnTo>
                  <a:pt x="912" y="233"/>
                </a:lnTo>
                <a:lnTo>
                  <a:pt x="938" y="245"/>
                </a:lnTo>
                <a:lnTo>
                  <a:pt x="970" y="263"/>
                </a:lnTo>
                <a:lnTo>
                  <a:pt x="995" y="275"/>
                </a:lnTo>
                <a:lnTo>
                  <a:pt x="1021" y="293"/>
                </a:lnTo>
                <a:lnTo>
                  <a:pt x="1053" y="311"/>
                </a:lnTo>
                <a:lnTo>
                  <a:pt x="1078" y="323"/>
                </a:lnTo>
                <a:lnTo>
                  <a:pt x="1104" y="341"/>
                </a:lnTo>
                <a:lnTo>
                  <a:pt x="1136" y="359"/>
                </a:lnTo>
                <a:lnTo>
                  <a:pt x="1161" y="377"/>
                </a:lnTo>
                <a:lnTo>
                  <a:pt x="1187" y="395"/>
                </a:lnTo>
                <a:lnTo>
                  <a:pt x="1218" y="413"/>
                </a:lnTo>
                <a:lnTo>
                  <a:pt x="1244" y="431"/>
                </a:lnTo>
                <a:lnTo>
                  <a:pt x="1269" y="449"/>
                </a:lnTo>
                <a:lnTo>
                  <a:pt x="1301" y="467"/>
                </a:lnTo>
                <a:lnTo>
                  <a:pt x="1327" y="491"/>
                </a:lnTo>
                <a:lnTo>
                  <a:pt x="1359" y="508"/>
                </a:lnTo>
                <a:lnTo>
                  <a:pt x="1384" y="526"/>
                </a:lnTo>
                <a:lnTo>
                  <a:pt x="1410" y="550"/>
                </a:lnTo>
                <a:lnTo>
                  <a:pt x="1442" y="574"/>
                </a:lnTo>
                <a:lnTo>
                  <a:pt x="1467" y="592"/>
                </a:lnTo>
                <a:lnTo>
                  <a:pt x="1493" y="616"/>
                </a:lnTo>
                <a:lnTo>
                  <a:pt x="1525" y="640"/>
                </a:lnTo>
                <a:lnTo>
                  <a:pt x="1550" y="664"/>
                </a:lnTo>
                <a:lnTo>
                  <a:pt x="1576" y="688"/>
                </a:lnTo>
                <a:lnTo>
                  <a:pt x="1608" y="712"/>
                </a:lnTo>
                <a:lnTo>
                  <a:pt x="1633" y="736"/>
                </a:lnTo>
                <a:lnTo>
                  <a:pt x="1659" y="760"/>
                </a:lnTo>
                <a:lnTo>
                  <a:pt x="1690" y="784"/>
                </a:lnTo>
                <a:lnTo>
                  <a:pt x="1716" y="807"/>
                </a:lnTo>
                <a:lnTo>
                  <a:pt x="1742" y="837"/>
                </a:lnTo>
                <a:lnTo>
                  <a:pt x="1773" y="861"/>
                </a:lnTo>
                <a:lnTo>
                  <a:pt x="1799" y="885"/>
                </a:lnTo>
                <a:lnTo>
                  <a:pt x="1824" y="915"/>
                </a:lnTo>
                <a:lnTo>
                  <a:pt x="1856" y="945"/>
                </a:lnTo>
                <a:lnTo>
                  <a:pt x="1882" y="969"/>
                </a:lnTo>
                <a:lnTo>
                  <a:pt x="1907" y="999"/>
                </a:lnTo>
                <a:lnTo>
                  <a:pt x="1939" y="1029"/>
                </a:lnTo>
                <a:lnTo>
                  <a:pt x="1965" y="1059"/>
                </a:lnTo>
                <a:lnTo>
                  <a:pt x="1990" y="1088"/>
                </a:lnTo>
                <a:lnTo>
                  <a:pt x="2022" y="1118"/>
                </a:lnTo>
                <a:lnTo>
                  <a:pt x="2048" y="1148"/>
                </a:lnTo>
                <a:lnTo>
                  <a:pt x="2073" y="1178"/>
                </a:lnTo>
                <a:lnTo>
                  <a:pt x="2105" y="1208"/>
                </a:lnTo>
                <a:lnTo>
                  <a:pt x="2131" y="1244"/>
                </a:lnTo>
                <a:lnTo>
                  <a:pt x="2156" y="1274"/>
                </a:lnTo>
                <a:lnTo>
                  <a:pt x="2188" y="1304"/>
                </a:lnTo>
                <a:lnTo>
                  <a:pt x="2214" y="1340"/>
                </a:lnTo>
                <a:lnTo>
                  <a:pt x="2239" y="1369"/>
                </a:lnTo>
                <a:lnTo>
                  <a:pt x="2271" y="1405"/>
                </a:lnTo>
                <a:lnTo>
                  <a:pt x="2296" y="1441"/>
                </a:lnTo>
                <a:lnTo>
                  <a:pt x="2322" y="1477"/>
                </a:lnTo>
                <a:lnTo>
                  <a:pt x="2354" y="1507"/>
                </a:lnTo>
                <a:lnTo>
                  <a:pt x="2379" y="1543"/>
                </a:lnTo>
                <a:lnTo>
                  <a:pt x="2405" y="1579"/>
                </a:lnTo>
                <a:lnTo>
                  <a:pt x="2437" y="1615"/>
                </a:lnTo>
                <a:lnTo>
                  <a:pt x="2462" y="1656"/>
                </a:lnTo>
                <a:lnTo>
                  <a:pt x="2488" y="1692"/>
                </a:lnTo>
                <a:lnTo>
                  <a:pt x="2520" y="1728"/>
                </a:lnTo>
                <a:lnTo>
                  <a:pt x="2545" y="1764"/>
                </a:lnTo>
                <a:lnTo>
                  <a:pt x="2571" y="1806"/>
                </a:lnTo>
                <a:lnTo>
                  <a:pt x="2603" y="1842"/>
                </a:lnTo>
                <a:lnTo>
                  <a:pt x="2628" y="1884"/>
                </a:lnTo>
                <a:lnTo>
                  <a:pt x="2654" y="1919"/>
                </a:lnTo>
                <a:lnTo>
                  <a:pt x="2686" y="1961"/>
                </a:lnTo>
                <a:lnTo>
                  <a:pt x="2711" y="2003"/>
                </a:lnTo>
                <a:lnTo>
                  <a:pt x="2743" y="2045"/>
                </a:lnTo>
              </a:path>
            </a:pathLst>
          </a:custGeom>
          <a:noFill/>
          <a:ln w="381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5355" name="Rectangle 43"/>
          <p:cNvSpPr>
            <a:spLocks noChangeArrowheads="1"/>
          </p:cNvSpPr>
          <p:nvPr/>
        </p:nvSpPr>
        <p:spPr bwMode="auto">
          <a:xfrm>
            <a:off x="4573588" y="709613"/>
            <a:ext cx="4570412" cy="6148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2000">
              <a:latin typeface="Times New Roman" pitchFamily="18" charset="0"/>
            </a:endParaRPr>
          </a:p>
        </p:txBody>
      </p:sp>
      <p:sp>
        <p:nvSpPr>
          <p:cNvPr id="525356" name="Line 44"/>
          <p:cNvSpPr>
            <a:spLocks noChangeShapeType="1"/>
          </p:cNvSpPr>
          <p:nvPr/>
        </p:nvSpPr>
        <p:spPr bwMode="auto">
          <a:xfrm flipH="1" flipV="1">
            <a:off x="4559300" y="1238250"/>
            <a:ext cx="3175" cy="5008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357" name="Text Box 45"/>
          <p:cNvSpPr txBox="1">
            <a:spLocks noChangeArrowheads="1"/>
          </p:cNvSpPr>
          <p:nvPr/>
        </p:nvSpPr>
        <p:spPr bwMode="auto">
          <a:xfrm>
            <a:off x="149225" y="1898650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b="1">
                <a:solidFill>
                  <a:schemeClr val="accent2"/>
                </a:solidFill>
              </a:rPr>
              <a:t>OFF resonance</a:t>
            </a:r>
          </a:p>
        </p:txBody>
      </p:sp>
      <p:sp>
        <p:nvSpPr>
          <p:cNvPr id="525358" name="Text Box 46"/>
          <p:cNvSpPr txBox="1">
            <a:spLocks noChangeArrowheads="1"/>
          </p:cNvSpPr>
          <p:nvPr/>
        </p:nvSpPr>
        <p:spPr bwMode="auto">
          <a:xfrm>
            <a:off x="300038" y="4346575"/>
            <a:ext cx="30257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b="1">
                <a:solidFill>
                  <a:schemeClr val="accent2"/>
                </a:solidFill>
              </a:rPr>
              <a:t>ON resonance</a:t>
            </a:r>
          </a:p>
          <a:p>
            <a:r>
              <a:rPr lang="de-AT" b="1">
                <a:solidFill>
                  <a:schemeClr val="accent2"/>
                </a:solidFill>
              </a:rPr>
              <a:t>new decay channel</a:t>
            </a:r>
          </a:p>
          <a:p>
            <a:r>
              <a:rPr lang="de-AT" b="1">
                <a:solidFill>
                  <a:schemeClr val="accent2"/>
                </a:solidFill>
                <a:sym typeface="Symbol" pitchFamily="18" charset="2"/>
              </a:rPr>
              <a:t> Enhancement of losses</a:t>
            </a:r>
          </a:p>
        </p:txBody>
      </p:sp>
      <p:sp>
        <p:nvSpPr>
          <p:cNvPr id="525359" name="AutoShape 47"/>
          <p:cNvSpPr>
            <a:spLocks noChangeArrowheads="1"/>
          </p:cNvSpPr>
          <p:nvPr/>
        </p:nvSpPr>
        <p:spPr bwMode="auto">
          <a:xfrm rot="5400000">
            <a:off x="646113" y="1055688"/>
            <a:ext cx="615950" cy="425450"/>
          </a:xfrm>
          <a:prstGeom prst="rightArrow">
            <a:avLst>
              <a:gd name="adj1" fmla="val 50000"/>
              <a:gd name="adj2" fmla="val 36194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25360" name="Picture 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150" y="2820988"/>
            <a:ext cx="4291013" cy="363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25361" name="Text Box 60"/>
          <p:cNvSpPr txBox="1">
            <a:spLocks noChangeArrowheads="1"/>
          </p:cNvSpPr>
          <p:nvPr/>
        </p:nvSpPr>
        <p:spPr bwMode="auto">
          <a:xfrm>
            <a:off x="5199063" y="3673475"/>
            <a:ext cx="617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/>
            <a:r>
              <a:rPr lang="de-DE" sz="1400" b="1">
                <a:solidFill>
                  <a:schemeClr val="accent2"/>
                </a:solidFill>
                <a:ea typeface="MS PGothic" pitchFamily="34" charset="-128"/>
              </a:rPr>
              <a:t>10nK</a:t>
            </a:r>
          </a:p>
        </p:txBody>
      </p:sp>
      <p:sp>
        <p:nvSpPr>
          <p:cNvPr id="525362" name="Text Box 61"/>
          <p:cNvSpPr txBox="1">
            <a:spLocks noChangeArrowheads="1"/>
          </p:cNvSpPr>
          <p:nvPr/>
        </p:nvSpPr>
        <p:spPr bwMode="auto">
          <a:xfrm>
            <a:off x="5189538" y="5092700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/>
            <a:r>
              <a:rPr lang="de-DE" sz="1600" b="1">
                <a:solidFill>
                  <a:schemeClr val="accent2"/>
                </a:solidFill>
                <a:ea typeface="MS PGothic" pitchFamily="34" charset="-128"/>
              </a:rPr>
              <a:t>200nK</a:t>
            </a:r>
          </a:p>
        </p:txBody>
      </p:sp>
      <p:sp>
        <p:nvSpPr>
          <p:cNvPr id="525363" name="Text Box 64"/>
          <p:cNvSpPr txBox="1">
            <a:spLocks noChangeArrowheads="1"/>
          </p:cNvSpPr>
          <p:nvPr/>
        </p:nvSpPr>
        <p:spPr bwMode="auto">
          <a:xfrm>
            <a:off x="4762500" y="2813050"/>
            <a:ext cx="413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de-DE" sz="2000" b="1">
                <a:solidFill>
                  <a:schemeClr val="accent2"/>
                </a:solidFill>
                <a:latin typeface="Times New Roman" pitchFamily="18" charset="0"/>
                <a:ea typeface="BlairMdITC TT-Medium"/>
                <a:cs typeface="BlairMdITC TT-Medium"/>
              </a:rPr>
              <a:t>3-Atomic Efimov resonance</a:t>
            </a:r>
          </a:p>
        </p:txBody>
      </p:sp>
      <p:sp>
        <p:nvSpPr>
          <p:cNvPr id="525366" name="Rectangle 329"/>
          <p:cNvSpPr>
            <a:spLocks noChangeArrowheads="1"/>
          </p:cNvSpPr>
          <p:nvPr/>
        </p:nvSpPr>
        <p:spPr bwMode="auto">
          <a:xfrm>
            <a:off x="6565900" y="3300413"/>
            <a:ext cx="1987550" cy="1373187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457200"/>
            <a:endParaRPr lang="en-GB">
              <a:ea typeface="MS PGothic" pitchFamily="34" charset="-128"/>
            </a:endParaRPr>
          </a:p>
        </p:txBody>
      </p:sp>
      <p:sp>
        <p:nvSpPr>
          <p:cNvPr id="525371" name="AutoShape 59"/>
          <p:cNvSpPr>
            <a:spLocks noChangeArrowheads="1"/>
          </p:cNvSpPr>
          <p:nvPr/>
        </p:nvSpPr>
        <p:spPr bwMode="auto">
          <a:xfrm>
            <a:off x="4649788" y="2825750"/>
            <a:ext cx="4394200" cy="3683000"/>
          </a:xfrm>
          <a:prstGeom prst="flowChartAlternateProcess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372" name="Rectangle 60"/>
          <p:cNvSpPr>
            <a:spLocks noChangeArrowheads="1"/>
          </p:cNvSpPr>
          <p:nvPr/>
        </p:nvSpPr>
        <p:spPr bwMode="auto">
          <a:xfrm>
            <a:off x="4545013" y="6461125"/>
            <a:ext cx="413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000">
                <a:latin typeface="Times New Roman" pitchFamily="18" charset="0"/>
              </a:rPr>
              <a:t>Kraemer et al., Nature 440, 315 (2006)</a:t>
            </a:r>
          </a:p>
        </p:txBody>
      </p:sp>
      <p:sp>
        <p:nvSpPr>
          <p:cNvPr id="525374" name="Rectangle 62"/>
          <p:cNvSpPr>
            <a:spLocks noChangeArrowheads="1"/>
          </p:cNvSpPr>
          <p:nvPr/>
        </p:nvSpPr>
        <p:spPr bwMode="auto">
          <a:xfrm>
            <a:off x="5218113" y="3216275"/>
            <a:ext cx="1246187" cy="2584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376" name="Freeform 64"/>
          <p:cNvSpPr>
            <a:spLocks/>
          </p:cNvSpPr>
          <p:nvPr/>
        </p:nvSpPr>
        <p:spPr bwMode="auto">
          <a:xfrm>
            <a:off x="6470650" y="5461000"/>
            <a:ext cx="241300" cy="412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"/>
              </a:cxn>
              <a:cxn ang="0">
                <a:pos x="140" y="252"/>
              </a:cxn>
              <a:cxn ang="0">
                <a:pos x="32" y="88"/>
              </a:cxn>
              <a:cxn ang="0">
                <a:pos x="0" y="0"/>
              </a:cxn>
            </a:cxnLst>
            <a:rect l="0" t="0" r="r" b="b"/>
            <a:pathLst>
              <a:path w="140" h="252">
                <a:moveTo>
                  <a:pt x="0" y="0"/>
                </a:moveTo>
                <a:lnTo>
                  <a:pt x="0" y="100"/>
                </a:lnTo>
                <a:lnTo>
                  <a:pt x="140" y="252"/>
                </a:lnTo>
                <a:lnTo>
                  <a:pt x="32" y="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377" name="Rectangle 65"/>
          <p:cNvSpPr>
            <a:spLocks noChangeArrowheads="1"/>
          </p:cNvSpPr>
          <p:nvPr/>
        </p:nvSpPr>
        <p:spPr bwMode="auto">
          <a:xfrm>
            <a:off x="4689475" y="1701800"/>
            <a:ext cx="4283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three-body recombination rate</a:t>
            </a:r>
          </a:p>
        </p:txBody>
      </p:sp>
      <p:graphicFrame>
        <p:nvGraphicFramePr>
          <p:cNvPr id="525378" name="Object 66"/>
          <p:cNvGraphicFramePr>
            <a:graphicFrameLocks noChangeAspect="1"/>
          </p:cNvGraphicFramePr>
          <p:nvPr/>
        </p:nvGraphicFramePr>
        <p:xfrm>
          <a:off x="5537200" y="669925"/>
          <a:ext cx="2139950" cy="711200"/>
        </p:xfrm>
        <a:graphic>
          <a:graphicData uri="http://schemas.openxmlformats.org/presentationml/2006/ole">
            <p:oleObj spid="_x0000_s525378" name="Equation" r:id="rId5" imgW="761760" imgH="253800" progId="Equation.3">
              <p:embed/>
            </p:oleObj>
          </a:graphicData>
        </a:graphic>
      </p:graphicFrame>
      <p:graphicFrame>
        <p:nvGraphicFramePr>
          <p:cNvPr id="525379" name="Object 67"/>
          <p:cNvGraphicFramePr>
            <a:graphicFrameLocks noChangeAspect="1"/>
          </p:cNvGraphicFramePr>
          <p:nvPr/>
        </p:nvGraphicFramePr>
        <p:xfrm>
          <a:off x="6510338" y="1876425"/>
          <a:ext cx="2363787" cy="915988"/>
        </p:xfrm>
        <a:graphic>
          <a:graphicData uri="http://schemas.openxmlformats.org/presentationml/2006/ole">
            <p:oleObj spid="_x0000_s525379" name="Equation" r:id="rId6" imgW="1307880" imgH="507960" progId="Equation.3">
              <p:embed/>
            </p:oleObj>
          </a:graphicData>
        </a:graphic>
      </p:graphicFrame>
      <p:sp>
        <p:nvSpPr>
          <p:cNvPr id="525380" name="Text Box 68"/>
          <p:cNvSpPr txBox="1">
            <a:spLocks noChangeArrowheads="1"/>
          </p:cNvSpPr>
          <p:nvPr/>
        </p:nvSpPr>
        <p:spPr bwMode="auto">
          <a:xfrm>
            <a:off x="8115300" y="1571625"/>
            <a:ext cx="79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AT" sz="2400">
                <a:sym typeface="Symbol" pitchFamily="18" charset="2"/>
              </a:rPr>
              <a:t> a</a:t>
            </a:r>
            <a:r>
              <a:rPr lang="de-AT" sz="2400" baseline="30000">
                <a:sym typeface="Symbol" pitchFamily="18" charset="2"/>
              </a:rPr>
              <a:t>4</a:t>
            </a:r>
          </a:p>
        </p:txBody>
      </p:sp>
      <p:sp>
        <p:nvSpPr>
          <p:cNvPr id="525381" name="Text Box 69"/>
          <p:cNvSpPr txBox="1">
            <a:spLocks noChangeArrowheads="1"/>
          </p:cNvSpPr>
          <p:nvPr/>
        </p:nvSpPr>
        <p:spPr bwMode="auto">
          <a:xfrm>
            <a:off x="4708525" y="2060575"/>
            <a:ext cx="1849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AT" sz="2000">
                <a:cs typeface="Arial" pitchFamily="34" charset="0"/>
              </a:rPr>
              <a:t>recombination </a:t>
            </a:r>
          </a:p>
          <a:p>
            <a:pPr algn="ctr"/>
            <a:r>
              <a:rPr lang="de-AT" sz="2000">
                <a:cs typeface="Arial" pitchFamily="34" charset="0"/>
              </a:rPr>
              <a:t>length:</a:t>
            </a:r>
            <a:endParaRPr lang="de-AT" sz="2000" baseline="30000">
              <a:sym typeface="Symbol" pitchFamily="18" charset="2"/>
            </a:endParaRPr>
          </a:p>
        </p:txBody>
      </p:sp>
      <p:sp>
        <p:nvSpPr>
          <p:cNvPr id="525382" name="Line 70"/>
          <p:cNvSpPr>
            <a:spLocks noChangeShapeType="1"/>
          </p:cNvSpPr>
          <p:nvPr/>
        </p:nvSpPr>
        <p:spPr bwMode="auto">
          <a:xfrm flipH="1">
            <a:off x="6402388" y="1385888"/>
            <a:ext cx="360362" cy="315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383" name="Oval 71"/>
          <p:cNvSpPr>
            <a:spLocks noChangeArrowheads="1"/>
          </p:cNvSpPr>
          <p:nvPr/>
        </p:nvSpPr>
        <p:spPr bwMode="auto">
          <a:xfrm>
            <a:off x="6683375" y="755650"/>
            <a:ext cx="395288" cy="661988"/>
          </a:xfrm>
          <a:prstGeom prst="ellips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384" name="AutoShape 72"/>
          <p:cNvSpPr>
            <a:spLocks noChangeArrowheads="1"/>
          </p:cNvSpPr>
          <p:nvPr/>
        </p:nvSpPr>
        <p:spPr bwMode="auto">
          <a:xfrm>
            <a:off x="152400" y="5424488"/>
            <a:ext cx="4025900" cy="1249362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385" name="Text Box 73"/>
          <p:cNvSpPr txBox="1">
            <a:spLocks noChangeArrowheads="1"/>
          </p:cNvSpPr>
          <p:nvPr/>
        </p:nvSpPr>
        <p:spPr bwMode="auto">
          <a:xfrm>
            <a:off x="3990975" y="830263"/>
            <a:ext cx="1117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energy</a:t>
            </a:r>
          </a:p>
        </p:txBody>
      </p:sp>
      <p:sp>
        <p:nvSpPr>
          <p:cNvPr id="525386" name="Rectangle 74"/>
          <p:cNvSpPr>
            <a:spLocks noChangeArrowheads="1"/>
          </p:cNvSpPr>
          <p:nvPr/>
        </p:nvSpPr>
        <p:spPr bwMode="auto">
          <a:xfrm>
            <a:off x="6275388" y="5454650"/>
            <a:ext cx="661987" cy="598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387" name="Line 75"/>
          <p:cNvSpPr>
            <a:spLocks noChangeShapeType="1"/>
          </p:cNvSpPr>
          <p:nvPr/>
        </p:nvSpPr>
        <p:spPr bwMode="auto">
          <a:xfrm flipH="1" flipV="1">
            <a:off x="5180013" y="4389438"/>
            <a:ext cx="1709737" cy="167005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5388" name="Text Box 76"/>
          <p:cNvSpPr txBox="1">
            <a:spLocks noChangeArrowheads="1"/>
          </p:cNvSpPr>
          <p:nvPr/>
        </p:nvSpPr>
        <p:spPr bwMode="auto">
          <a:xfrm>
            <a:off x="288925" y="5484813"/>
            <a:ext cx="3859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/>
              <a:t>Ultracold sample of </a:t>
            </a:r>
            <a:r>
              <a:rPr lang="de-DE" b="1" baseline="30000"/>
              <a:t>133</a:t>
            </a:r>
            <a:r>
              <a:rPr lang="de-DE" b="1"/>
              <a:t>Cs atoms</a:t>
            </a:r>
          </a:p>
          <a:p>
            <a:r>
              <a:rPr lang="de-DE" b="1"/>
              <a:t>in atomic ground state: F=3, m</a:t>
            </a:r>
            <a:r>
              <a:rPr lang="de-DE" b="1" baseline="-25000"/>
              <a:t>F</a:t>
            </a:r>
            <a:r>
              <a:rPr lang="de-DE" b="1"/>
              <a:t>=3</a:t>
            </a:r>
          </a:p>
          <a:p>
            <a:r>
              <a:rPr lang="de-DE" b="1"/>
              <a:t>N ~ 10</a:t>
            </a:r>
            <a:r>
              <a:rPr lang="de-DE" b="1" baseline="30000"/>
              <a:t>5</a:t>
            </a:r>
            <a:r>
              <a:rPr lang="de-DE" b="1"/>
              <a:t> atoms</a:t>
            </a:r>
          </a:p>
          <a:p>
            <a:r>
              <a:rPr lang="de-DE" b="1"/>
              <a:t>T = 10/200nK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0.17813 0.00139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525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2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45" dur="5000"/>
                                        <p:tgtEl>
                                          <p:spTgt spid="525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52" dur="3000"/>
                                        <p:tgtEl>
                                          <p:spTgt spid="52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13 0.00139 L 0.20938 0.00278 " pathEditMode="relative" rAng="0" ptsTypes="AA">
                                      <p:cBhvr>
                                        <p:cTn id="57" dur="5000" fill="hold"/>
                                        <p:tgtEl>
                                          <p:spTgt spid="525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2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32" grpId="0" animBg="1"/>
      <p:bldP spid="525333" grpId="0" animBg="1"/>
      <p:bldP spid="525341" grpId="0" animBg="1"/>
      <p:bldP spid="525357" grpId="0"/>
      <p:bldP spid="525358" grpId="0"/>
      <p:bldP spid="525359" grpId="0" animBg="1"/>
      <p:bldP spid="525359" grpId="1" animBg="1"/>
      <p:bldP spid="525361" grpId="0"/>
      <p:bldP spid="525362" grpId="0"/>
      <p:bldP spid="525363" grpId="0"/>
      <p:bldP spid="525366" grpId="0" animBg="1"/>
      <p:bldP spid="525371" grpId="0" animBg="1"/>
      <p:bldP spid="525372" grpId="0"/>
      <p:bldP spid="525374" grpId="0" animBg="1"/>
      <p:bldP spid="525374" grpId="1" animBg="1"/>
      <p:bldP spid="525376" grpId="0" animBg="1"/>
      <p:bldP spid="525377" grpId="0"/>
      <p:bldP spid="525380" grpId="0"/>
      <p:bldP spid="525381" grpId="0"/>
      <p:bldP spid="525382" grpId="0" animBg="1"/>
      <p:bldP spid="525383" grpId="0" animBg="1"/>
      <p:bldP spid="525386" grpId="0" animBg="1"/>
      <p:bldP spid="5253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Line 2"/>
          <p:cNvSpPr>
            <a:spLocks noChangeShapeType="1"/>
          </p:cNvSpPr>
          <p:nvPr/>
        </p:nvSpPr>
        <p:spPr bwMode="auto">
          <a:xfrm>
            <a:off x="798513" y="1720850"/>
            <a:ext cx="3757612" cy="3175"/>
          </a:xfrm>
          <a:prstGeom prst="line">
            <a:avLst/>
          </a:prstGeom>
          <a:noFill/>
          <a:ln w="139700">
            <a:pattFill prst="wdUpDiag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3267" name="Line 3"/>
          <p:cNvSpPr>
            <a:spLocks noChangeShapeType="1"/>
          </p:cNvSpPr>
          <p:nvPr/>
        </p:nvSpPr>
        <p:spPr bwMode="auto">
          <a:xfrm>
            <a:off x="817563" y="1797050"/>
            <a:ext cx="7561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23268" name="Group 4"/>
          <p:cNvGrpSpPr>
            <a:grpSpLocks/>
          </p:cNvGrpSpPr>
          <p:nvPr/>
        </p:nvGrpSpPr>
        <p:grpSpPr bwMode="auto">
          <a:xfrm>
            <a:off x="3613150" y="1806575"/>
            <a:ext cx="2873375" cy="1174750"/>
            <a:chOff x="2276" y="1138"/>
            <a:chExt cx="1810" cy="740"/>
          </a:xfrm>
        </p:grpSpPr>
        <p:sp>
          <p:nvSpPr>
            <p:cNvPr id="523269" name="Freeform 5"/>
            <p:cNvSpPr>
              <a:spLocks/>
            </p:cNvSpPr>
            <p:nvPr/>
          </p:nvSpPr>
          <p:spPr bwMode="auto">
            <a:xfrm>
              <a:off x="2276" y="1138"/>
              <a:ext cx="1810" cy="74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09" y="1080"/>
                </a:cxn>
                <a:cxn ang="0">
                  <a:pos x="1295" y="1656"/>
                </a:cxn>
                <a:cxn ang="0">
                  <a:pos x="2989" y="1873"/>
                </a:cxn>
                <a:cxn ang="0">
                  <a:pos x="3669" y="2054"/>
                </a:cxn>
                <a:cxn ang="0">
                  <a:pos x="4032" y="2236"/>
                </a:cxn>
                <a:cxn ang="0">
                  <a:pos x="4169" y="2400"/>
                </a:cxn>
              </a:cxnLst>
              <a:rect l="0" t="0" r="r" b="b"/>
              <a:pathLst>
                <a:path w="4169" h="2400">
                  <a:moveTo>
                    <a:pt x="41" y="0"/>
                  </a:moveTo>
                  <a:cubicBezTo>
                    <a:pt x="68" y="180"/>
                    <a:pt x="0" y="804"/>
                    <a:pt x="209" y="1080"/>
                  </a:cubicBezTo>
                  <a:cubicBezTo>
                    <a:pt x="418" y="1356"/>
                    <a:pt x="832" y="1524"/>
                    <a:pt x="1295" y="1656"/>
                  </a:cubicBezTo>
                  <a:cubicBezTo>
                    <a:pt x="1758" y="1788"/>
                    <a:pt x="2593" y="1807"/>
                    <a:pt x="2989" y="1873"/>
                  </a:cubicBezTo>
                  <a:cubicBezTo>
                    <a:pt x="3385" y="1939"/>
                    <a:pt x="3495" y="1994"/>
                    <a:pt x="3669" y="2054"/>
                  </a:cubicBezTo>
                  <a:cubicBezTo>
                    <a:pt x="3843" y="2114"/>
                    <a:pt x="3949" y="2178"/>
                    <a:pt x="4032" y="2236"/>
                  </a:cubicBezTo>
                  <a:cubicBezTo>
                    <a:pt x="4115" y="2294"/>
                    <a:pt x="4141" y="2366"/>
                    <a:pt x="4169" y="240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3270" name="Group 6"/>
            <p:cNvGrpSpPr>
              <a:grpSpLocks/>
            </p:cNvGrpSpPr>
            <p:nvPr/>
          </p:nvGrpSpPr>
          <p:grpSpPr bwMode="auto">
            <a:xfrm>
              <a:off x="2614" y="1510"/>
              <a:ext cx="198" cy="188"/>
              <a:chOff x="1318" y="3004"/>
              <a:chExt cx="198" cy="188"/>
            </a:xfrm>
          </p:grpSpPr>
          <p:sp>
            <p:nvSpPr>
              <p:cNvPr id="523271" name="Oval 7"/>
              <p:cNvSpPr>
                <a:spLocks noChangeArrowheads="1"/>
              </p:cNvSpPr>
              <p:nvPr/>
            </p:nvSpPr>
            <p:spPr bwMode="auto">
              <a:xfrm>
                <a:off x="1318" y="307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3272" name="Oval 8"/>
              <p:cNvSpPr>
                <a:spLocks noChangeArrowheads="1"/>
              </p:cNvSpPr>
              <p:nvPr/>
            </p:nvSpPr>
            <p:spPr bwMode="auto">
              <a:xfrm>
                <a:off x="1396" y="307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3273" name="Oval 9"/>
              <p:cNvSpPr>
                <a:spLocks noChangeArrowheads="1"/>
              </p:cNvSpPr>
              <p:nvPr/>
            </p:nvSpPr>
            <p:spPr bwMode="auto">
              <a:xfrm>
                <a:off x="1358" y="3004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23274" name="Freeform 10"/>
          <p:cNvSpPr>
            <a:spLocks/>
          </p:cNvSpPr>
          <p:nvPr/>
        </p:nvSpPr>
        <p:spPr bwMode="auto">
          <a:xfrm>
            <a:off x="2690813" y="1800225"/>
            <a:ext cx="5383212" cy="3878263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23275" name="Group 11"/>
          <p:cNvGrpSpPr>
            <a:grpSpLocks/>
          </p:cNvGrpSpPr>
          <p:nvPr/>
        </p:nvGrpSpPr>
        <p:grpSpPr bwMode="auto">
          <a:xfrm>
            <a:off x="3676650" y="4073525"/>
            <a:ext cx="314325" cy="298450"/>
            <a:chOff x="2316" y="2566"/>
            <a:chExt cx="198" cy="188"/>
          </a:xfrm>
        </p:grpSpPr>
        <p:sp>
          <p:nvSpPr>
            <p:cNvPr id="523276" name="Oval 12"/>
            <p:cNvSpPr>
              <a:spLocks noChangeArrowheads="1"/>
            </p:cNvSpPr>
            <p:nvPr/>
          </p:nvSpPr>
          <p:spPr bwMode="auto">
            <a:xfrm>
              <a:off x="2316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3277" name="Oval 13"/>
            <p:cNvSpPr>
              <a:spLocks noChangeArrowheads="1"/>
            </p:cNvSpPr>
            <p:nvPr/>
          </p:nvSpPr>
          <p:spPr bwMode="auto">
            <a:xfrm>
              <a:off x="2394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3278" name="Oval 14"/>
            <p:cNvSpPr>
              <a:spLocks noChangeArrowheads="1"/>
            </p:cNvSpPr>
            <p:nvPr/>
          </p:nvSpPr>
          <p:spPr bwMode="auto">
            <a:xfrm>
              <a:off x="2356" y="256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23279" name="Rectangle 15"/>
          <p:cNvSpPr>
            <a:spLocks noChangeArrowheads="1"/>
          </p:cNvSpPr>
          <p:nvPr/>
        </p:nvSpPr>
        <p:spPr bwMode="auto">
          <a:xfrm>
            <a:off x="0" y="-35401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3-atomic Efimov resonance</a:t>
            </a:r>
            <a:endParaRPr lang="de-AT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3280" name="Rectangle 16"/>
          <p:cNvSpPr>
            <a:spLocks noChangeArrowheads="1"/>
          </p:cNvSpPr>
          <p:nvPr/>
        </p:nvSpPr>
        <p:spPr bwMode="auto">
          <a:xfrm>
            <a:off x="800100" y="5686425"/>
            <a:ext cx="3802063" cy="10810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81" name="Freeform 17"/>
          <p:cNvSpPr>
            <a:spLocks/>
          </p:cNvSpPr>
          <p:nvPr/>
        </p:nvSpPr>
        <p:spPr bwMode="auto">
          <a:xfrm>
            <a:off x="4586288" y="1905000"/>
            <a:ext cx="3792537" cy="4408488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83" y="0"/>
              </a:cxn>
              <a:cxn ang="0">
                <a:pos x="140" y="6"/>
              </a:cxn>
              <a:cxn ang="0">
                <a:pos x="192" y="12"/>
              </a:cxn>
              <a:cxn ang="0">
                <a:pos x="249" y="18"/>
              </a:cxn>
              <a:cxn ang="0">
                <a:pos x="306" y="24"/>
              </a:cxn>
              <a:cxn ang="0">
                <a:pos x="357" y="36"/>
              </a:cxn>
              <a:cxn ang="0">
                <a:pos x="415" y="48"/>
              </a:cxn>
              <a:cxn ang="0">
                <a:pos x="472" y="66"/>
              </a:cxn>
              <a:cxn ang="0">
                <a:pos x="523" y="78"/>
              </a:cxn>
              <a:cxn ang="0">
                <a:pos x="581" y="96"/>
              </a:cxn>
              <a:cxn ang="0">
                <a:pos x="638" y="114"/>
              </a:cxn>
              <a:cxn ang="0">
                <a:pos x="689" y="138"/>
              </a:cxn>
              <a:cxn ang="0">
                <a:pos x="746" y="156"/>
              </a:cxn>
              <a:cxn ang="0">
                <a:pos x="804" y="180"/>
              </a:cxn>
              <a:cxn ang="0">
                <a:pos x="855" y="210"/>
              </a:cxn>
              <a:cxn ang="0">
                <a:pos x="912" y="233"/>
              </a:cxn>
              <a:cxn ang="0">
                <a:pos x="970" y="263"/>
              </a:cxn>
              <a:cxn ang="0">
                <a:pos x="1021" y="293"/>
              </a:cxn>
              <a:cxn ang="0">
                <a:pos x="1078" y="323"/>
              </a:cxn>
              <a:cxn ang="0">
                <a:pos x="1136" y="359"/>
              </a:cxn>
              <a:cxn ang="0">
                <a:pos x="1187" y="395"/>
              </a:cxn>
              <a:cxn ang="0">
                <a:pos x="1244" y="431"/>
              </a:cxn>
              <a:cxn ang="0">
                <a:pos x="1301" y="467"/>
              </a:cxn>
              <a:cxn ang="0">
                <a:pos x="1359" y="508"/>
              </a:cxn>
              <a:cxn ang="0">
                <a:pos x="1410" y="550"/>
              </a:cxn>
              <a:cxn ang="0">
                <a:pos x="1467" y="592"/>
              </a:cxn>
              <a:cxn ang="0">
                <a:pos x="1525" y="640"/>
              </a:cxn>
              <a:cxn ang="0">
                <a:pos x="1576" y="688"/>
              </a:cxn>
              <a:cxn ang="0">
                <a:pos x="1633" y="736"/>
              </a:cxn>
              <a:cxn ang="0">
                <a:pos x="1690" y="784"/>
              </a:cxn>
              <a:cxn ang="0">
                <a:pos x="1742" y="837"/>
              </a:cxn>
              <a:cxn ang="0">
                <a:pos x="1799" y="885"/>
              </a:cxn>
              <a:cxn ang="0">
                <a:pos x="1856" y="945"/>
              </a:cxn>
              <a:cxn ang="0">
                <a:pos x="1907" y="999"/>
              </a:cxn>
              <a:cxn ang="0">
                <a:pos x="1965" y="1059"/>
              </a:cxn>
              <a:cxn ang="0">
                <a:pos x="2022" y="1118"/>
              </a:cxn>
              <a:cxn ang="0">
                <a:pos x="2073" y="1178"/>
              </a:cxn>
              <a:cxn ang="0">
                <a:pos x="2131" y="1244"/>
              </a:cxn>
              <a:cxn ang="0">
                <a:pos x="2188" y="1304"/>
              </a:cxn>
              <a:cxn ang="0">
                <a:pos x="2239" y="1369"/>
              </a:cxn>
              <a:cxn ang="0">
                <a:pos x="2296" y="1441"/>
              </a:cxn>
              <a:cxn ang="0">
                <a:pos x="2354" y="1507"/>
              </a:cxn>
              <a:cxn ang="0">
                <a:pos x="2405" y="1579"/>
              </a:cxn>
              <a:cxn ang="0">
                <a:pos x="2462" y="1656"/>
              </a:cxn>
              <a:cxn ang="0">
                <a:pos x="2520" y="1728"/>
              </a:cxn>
              <a:cxn ang="0">
                <a:pos x="2571" y="1806"/>
              </a:cxn>
              <a:cxn ang="0">
                <a:pos x="2628" y="1884"/>
              </a:cxn>
              <a:cxn ang="0">
                <a:pos x="2686" y="1961"/>
              </a:cxn>
              <a:cxn ang="0">
                <a:pos x="2743" y="2045"/>
              </a:cxn>
            </a:cxnLst>
            <a:rect l="0" t="0" r="r" b="b"/>
            <a:pathLst>
              <a:path w="2743" h="2045">
                <a:moveTo>
                  <a:pt x="0" y="0"/>
                </a:moveTo>
                <a:lnTo>
                  <a:pt x="26" y="0"/>
                </a:lnTo>
                <a:lnTo>
                  <a:pt x="58" y="0"/>
                </a:lnTo>
                <a:lnTo>
                  <a:pt x="83" y="0"/>
                </a:lnTo>
                <a:lnTo>
                  <a:pt x="109" y="0"/>
                </a:lnTo>
                <a:lnTo>
                  <a:pt x="140" y="6"/>
                </a:lnTo>
                <a:lnTo>
                  <a:pt x="166" y="6"/>
                </a:lnTo>
                <a:lnTo>
                  <a:pt x="192" y="12"/>
                </a:lnTo>
                <a:lnTo>
                  <a:pt x="223" y="12"/>
                </a:lnTo>
                <a:lnTo>
                  <a:pt x="249" y="18"/>
                </a:lnTo>
                <a:lnTo>
                  <a:pt x="274" y="24"/>
                </a:lnTo>
                <a:lnTo>
                  <a:pt x="306" y="24"/>
                </a:lnTo>
                <a:lnTo>
                  <a:pt x="332" y="30"/>
                </a:lnTo>
                <a:lnTo>
                  <a:pt x="357" y="36"/>
                </a:lnTo>
                <a:lnTo>
                  <a:pt x="389" y="42"/>
                </a:lnTo>
                <a:lnTo>
                  <a:pt x="415" y="48"/>
                </a:lnTo>
                <a:lnTo>
                  <a:pt x="440" y="54"/>
                </a:lnTo>
                <a:lnTo>
                  <a:pt x="472" y="66"/>
                </a:lnTo>
                <a:lnTo>
                  <a:pt x="498" y="72"/>
                </a:lnTo>
                <a:lnTo>
                  <a:pt x="523" y="78"/>
                </a:lnTo>
                <a:lnTo>
                  <a:pt x="555" y="90"/>
                </a:lnTo>
                <a:lnTo>
                  <a:pt x="581" y="96"/>
                </a:lnTo>
                <a:lnTo>
                  <a:pt x="606" y="108"/>
                </a:lnTo>
                <a:lnTo>
                  <a:pt x="638" y="114"/>
                </a:lnTo>
                <a:lnTo>
                  <a:pt x="664" y="126"/>
                </a:lnTo>
                <a:lnTo>
                  <a:pt x="689" y="138"/>
                </a:lnTo>
                <a:lnTo>
                  <a:pt x="721" y="144"/>
                </a:lnTo>
                <a:lnTo>
                  <a:pt x="746" y="156"/>
                </a:lnTo>
                <a:lnTo>
                  <a:pt x="772" y="168"/>
                </a:lnTo>
                <a:lnTo>
                  <a:pt x="804" y="180"/>
                </a:lnTo>
                <a:lnTo>
                  <a:pt x="829" y="192"/>
                </a:lnTo>
                <a:lnTo>
                  <a:pt x="855" y="210"/>
                </a:lnTo>
                <a:lnTo>
                  <a:pt x="887" y="222"/>
                </a:lnTo>
                <a:lnTo>
                  <a:pt x="912" y="233"/>
                </a:lnTo>
                <a:lnTo>
                  <a:pt x="938" y="245"/>
                </a:lnTo>
                <a:lnTo>
                  <a:pt x="970" y="263"/>
                </a:lnTo>
                <a:lnTo>
                  <a:pt x="995" y="275"/>
                </a:lnTo>
                <a:lnTo>
                  <a:pt x="1021" y="293"/>
                </a:lnTo>
                <a:lnTo>
                  <a:pt x="1053" y="311"/>
                </a:lnTo>
                <a:lnTo>
                  <a:pt x="1078" y="323"/>
                </a:lnTo>
                <a:lnTo>
                  <a:pt x="1104" y="341"/>
                </a:lnTo>
                <a:lnTo>
                  <a:pt x="1136" y="359"/>
                </a:lnTo>
                <a:lnTo>
                  <a:pt x="1161" y="377"/>
                </a:lnTo>
                <a:lnTo>
                  <a:pt x="1187" y="395"/>
                </a:lnTo>
                <a:lnTo>
                  <a:pt x="1218" y="413"/>
                </a:lnTo>
                <a:lnTo>
                  <a:pt x="1244" y="431"/>
                </a:lnTo>
                <a:lnTo>
                  <a:pt x="1269" y="449"/>
                </a:lnTo>
                <a:lnTo>
                  <a:pt x="1301" y="467"/>
                </a:lnTo>
                <a:lnTo>
                  <a:pt x="1327" y="491"/>
                </a:lnTo>
                <a:lnTo>
                  <a:pt x="1359" y="508"/>
                </a:lnTo>
                <a:lnTo>
                  <a:pt x="1384" y="526"/>
                </a:lnTo>
                <a:lnTo>
                  <a:pt x="1410" y="550"/>
                </a:lnTo>
                <a:lnTo>
                  <a:pt x="1442" y="574"/>
                </a:lnTo>
                <a:lnTo>
                  <a:pt x="1467" y="592"/>
                </a:lnTo>
                <a:lnTo>
                  <a:pt x="1493" y="616"/>
                </a:lnTo>
                <a:lnTo>
                  <a:pt x="1525" y="640"/>
                </a:lnTo>
                <a:lnTo>
                  <a:pt x="1550" y="664"/>
                </a:lnTo>
                <a:lnTo>
                  <a:pt x="1576" y="688"/>
                </a:lnTo>
                <a:lnTo>
                  <a:pt x="1608" y="712"/>
                </a:lnTo>
                <a:lnTo>
                  <a:pt x="1633" y="736"/>
                </a:lnTo>
                <a:lnTo>
                  <a:pt x="1659" y="760"/>
                </a:lnTo>
                <a:lnTo>
                  <a:pt x="1690" y="784"/>
                </a:lnTo>
                <a:lnTo>
                  <a:pt x="1716" y="807"/>
                </a:lnTo>
                <a:lnTo>
                  <a:pt x="1742" y="837"/>
                </a:lnTo>
                <a:lnTo>
                  <a:pt x="1773" y="861"/>
                </a:lnTo>
                <a:lnTo>
                  <a:pt x="1799" y="885"/>
                </a:lnTo>
                <a:lnTo>
                  <a:pt x="1824" y="915"/>
                </a:lnTo>
                <a:lnTo>
                  <a:pt x="1856" y="945"/>
                </a:lnTo>
                <a:lnTo>
                  <a:pt x="1882" y="969"/>
                </a:lnTo>
                <a:lnTo>
                  <a:pt x="1907" y="999"/>
                </a:lnTo>
                <a:lnTo>
                  <a:pt x="1939" y="1029"/>
                </a:lnTo>
                <a:lnTo>
                  <a:pt x="1965" y="1059"/>
                </a:lnTo>
                <a:lnTo>
                  <a:pt x="1990" y="1088"/>
                </a:lnTo>
                <a:lnTo>
                  <a:pt x="2022" y="1118"/>
                </a:lnTo>
                <a:lnTo>
                  <a:pt x="2048" y="1148"/>
                </a:lnTo>
                <a:lnTo>
                  <a:pt x="2073" y="1178"/>
                </a:lnTo>
                <a:lnTo>
                  <a:pt x="2105" y="1208"/>
                </a:lnTo>
                <a:lnTo>
                  <a:pt x="2131" y="1244"/>
                </a:lnTo>
                <a:lnTo>
                  <a:pt x="2156" y="1274"/>
                </a:lnTo>
                <a:lnTo>
                  <a:pt x="2188" y="1304"/>
                </a:lnTo>
                <a:lnTo>
                  <a:pt x="2214" y="1340"/>
                </a:lnTo>
                <a:lnTo>
                  <a:pt x="2239" y="1369"/>
                </a:lnTo>
                <a:lnTo>
                  <a:pt x="2271" y="1405"/>
                </a:lnTo>
                <a:lnTo>
                  <a:pt x="2296" y="1441"/>
                </a:lnTo>
                <a:lnTo>
                  <a:pt x="2322" y="1477"/>
                </a:lnTo>
                <a:lnTo>
                  <a:pt x="2354" y="1507"/>
                </a:lnTo>
                <a:lnTo>
                  <a:pt x="2379" y="1543"/>
                </a:lnTo>
                <a:lnTo>
                  <a:pt x="2405" y="1579"/>
                </a:lnTo>
                <a:lnTo>
                  <a:pt x="2437" y="1615"/>
                </a:lnTo>
                <a:lnTo>
                  <a:pt x="2462" y="1656"/>
                </a:lnTo>
                <a:lnTo>
                  <a:pt x="2488" y="1692"/>
                </a:lnTo>
                <a:lnTo>
                  <a:pt x="2520" y="1728"/>
                </a:lnTo>
                <a:lnTo>
                  <a:pt x="2545" y="1764"/>
                </a:lnTo>
                <a:lnTo>
                  <a:pt x="2571" y="1806"/>
                </a:lnTo>
                <a:lnTo>
                  <a:pt x="2603" y="1842"/>
                </a:lnTo>
                <a:lnTo>
                  <a:pt x="2628" y="1884"/>
                </a:lnTo>
                <a:lnTo>
                  <a:pt x="2654" y="1919"/>
                </a:lnTo>
                <a:lnTo>
                  <a:pt x="2686" y="1961"/>
                </a:lnTo>
                <a:lnTo>
                  <a:pt x="2711" y="2003"/>
                </a:lnTo>
                <a:lnTo>
                  <a:pt x="2743" y="2045"/>
                </a:lnTo>
              </a:path>
            </a:pathLst>
          </a:custGeom>
          <a:noFill/>
          <a:ln w="139700">
            <a:pattFill prst="wdUpDiag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82" name="Freeform 18"/>
          <p:cNvSpPr>
            <a:spLocks/>
          </p:cNvSpPr>
          <p:nvPr/>
        </p:nvSpPr>
        <p:spPr bwMode="auto">
          <a:xfrm>
            <a:off x="4089400" y="1800225"/>
            <a:ext cx="1371600" cy="27622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3283" name="Freeform 19"/>
          <p:cNvSpPr>
            <a:spLocks/>
          </p:cNvSpPr>
          <p:nvPr/>
        </p:nvSpPr>
        <p:spPr bwMode="auto">
          <a:xfrm>
            <a:off x="4319588" y="1820863"/>
            <a:ext cx="684212" cy="69850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3284" name="Freeform 20"/>
          <p:cNvSpPr>
            <a:spLocks/>
          </p:cNvSpPr>
          <p:nvPr/>
        </p:nvSpPr>
        <p:spPr bwMode="auto">
          <a:xfrm>
            <a:off x="4543425" y="1987550"/>
            <a:ext cx="3835400" cy="453707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83" y="0"/>
              </a:cxn>
              <a:cxn ang="0">
                <a:pos x="140" y="6"/>
              </a:cxn>
              <a:cxn ang="0">
                <a:pos x="192" y="12"/>
              </a:cxn>
              <a:cxn ang="0">
                <a:pos x="249" y="18"/>
              </a:cxn>
              <a:cxn ang="0">
                <a:pos x="306" y="24"/>
              </a:cxn>
              <a:cxn ang="0">
                <a:pos x="357" y="36"/>
              </a:cxn>
              <a:cxn ang="0">
                <a:pos x="415" y="48"/>
              </a:cxn>
              <a:cxn ang="0">
                <a:pos x="472" y="66"/>
              </a:cxn>
              <a:cxn ang="0">
                <a:pos x="523" y="78"/>
              </a:cxn>
              <a:cxn ang="0">
                <a:pos x="581" y="96"/>
              </a:cxn>
              <a:cxn ang="0">
                <a:pos x="638" y="114"/>
              </a:cxn>
              <a:cxn ang="0">
                <a:pos x="689" y="138"/>
              </a:cxn>
              <a:cxn ang="0">
                <a:pos x="746" y="156"/>
              </a:cxn>
              <a:cxn ang="0">
                <a:pos x="804" y="180"/>
              </a:cxn>
              <a:cxn ang="0">
                <a:pos x="855" y="210"/>
              </a:cxn>
              <a:cxn ang="0">
                <a:pos x="912" y="233"/>
              </a:cxn>
              <a:cxn ang="0">
                <a:pos x="970" y="263"/>
              </a:cxn>
              <a:cxn ang="0">
                <a:pos x="1021" y="293"/>
              </a:cxn>
              <a:cxn ang="0">
                <a:pos x="1078" y="323"/>
              </a:cxn>
              <a:cxn ang="0">
                <a:pos x="1136" y="359"/>
              </a:cxn>
              <a:cxn ang="0">
                <a:pos x="1187" y="395"/>
              </a:cxn>
              <a:cxn ang="0">
                <a:pos x="1244" y="431"/>
              </a:cxn>
              <a:cxn ang="0">
                <a:pos x="1301" y="467"/>
              </a:cxn>
              <a:cxn ang="0">
                <a:pos x="1359" y="508"/>
              </a:cxn>
              <a:cxn ang="0">
                <a:pos x="1410" y="550"/>
              </a:cxn>
              <a:cxn ang="0">
                <a:pos x="1467" y="592"/>
              </a:cxn>
              <a:cxn ang="0">
                <a:pos x="1525" y="640"/>
              </a:cxn>
              <a:cxn ang="0">
                <a:pos x="1576" y="688"/>
              </a:cxn>
              <a:cxn ang="0">
                <a:pos x="1633" y="736"/>
              </a:cxn>
              <a:cxn ang="0">
                <a:pos x="1690" y="784"/>
              </a:cxn>
              <a:cxn ang="0">
                <a:pos x="1742" y="837"/>
              </a:cxn>
              <a:cxn ang="0">
                <a:pos x="1799" y="885"/>
              </a:cxn>
              <a:cxn ang="0">
                <a:pos x="1856" y="945"/>
              </a:cxn>
              <a:cxn ang="0">
                <a:pos x="1907" y="999"/>
              </a:cxn>
              <a:cxn ang="0">
                <a:pos x="1965" y="1059"/>
              </a:cxn>
              <a:cxn ang="0">
                <a:pos x="2022" y="1118"/>
              </a:cxn>
              <a:cxn ang="0">
                <a:pos x="2073" y="1178"/>
              </a:cxn>
              <a:cxn ang="0">
                <a:pos x="2131" y="1244"/>
              </a:cxn>
              <a:cxn ang="0">
                <a:pos x="2188" y="1304"/>
              </a:cxn>
              <a:cxn ang="0">
                <a:pos x="2239" y="1369"/>
              </a:cxn>
              <a:cxn ang="0">
                <a:pos x="2296" y="1441"/>
              </a:cxn>
              <a:cxn ang="0">
                <a:pos x="2354" y="1507"/>
              </a:cxn>
              <a:cxn ang="0">
                <a:pos x="2405" y="1579"/>
              </a:cxn>
              <a:cxn ang="0">
                <a:pos x="2462" y="1656"/>
              </a:cxn>
              <a:cxn ang="0">
                <a:pos x="2520" y="1728"/>
              </a:cxn>
              <a:cxn ang="0">
                <a:pos x="2571" y="1806"/>
              </a:cxn>
              <a:cxn ang="0">
                <a:pos x="2628" y="1884"/>
              </a:cxn>
              <a:cxn ang="0">
                <a:pos x="2686" y="1961"/>
              </a:cxn>
              <a:cxn ang="0">
                <a:pos x="2743" y="2045"/>
              </a:cxn>
            </a:cxnLst>
            <a:rect l="0" t="0" r="r" b="b"/>
            <a:pathLst>
              <a:path w="2743" h="2045">
                <a:moveTo>
                  <a:pt x="0" y="0"/>
                </a:moveTo>
                <a:lnTo>
                  <a:pt x="26" y="0"/>
                </a:lnTo>
                <a:lnTo>
                  <a:pt x="58" y="0"/>
                </a:lnTo>
                <a:lnTo>
                  <a:pt x="83" y="0"/>
                </a:lnTo>
                <a:lnTo>
                  <a:pt x="109" y="0"/>
                </a:lnTo>
                <a:lnTo>
                  <a:pt x="140" y="6"/>
                </a:lnTo>
                <a:lnTo>
                  <a:pt x="166" y="6"/>
                </a:lnTo>
                <a:lnTo>
                  <a:pt x="192" y="12"/>
                </a:lnTo>
                <a:lnTo>
                  <a:pt x="223" y="12"/>
                </a:lnTo>
                <a:lnTo>
                  <a:pt x="249" y="18"/>
                </a:lnTo>
                <a:lnTo>
                  <a:pt x="274" y="24"/>
                </a:lnTo>
                <a:lnTo>
                  <a:pt x="306" y="24"/>
                </a:lnTo>
                <a:lnTo>
                  <a:pt x="332" y="30"/>
                </a:lnTo>
                <a:lnTo>
                  <a:pt x="357" y="36"/>
                </a:lnTo>
                <a:lnTo>
                  <a:pt x="389" y="42"/>
                </a:lnTo>
                <a:lnTo>
                  <a:pt x="415" y="48"/>
                </a:lnTo>
                <a:lnTo>
                  <a:pt x="440" y="54"/>
                </a:lnTo>
                <a:lnTo>
                  <a:pt x="472" y="66"/>
                </a:lnTo>
                <a:lnTo>
                  <a:pt x="498" y="72"/>
                </a:lnTo>
                <a:lnTo>
                  <a:pt x="523" y="78"/>
                </a:lnTo>
                <a:lnTo>
                  <a:pt x="555" y="90"/>
                </a:lnTo>
                <a:lnTo>
                  <a:pt x="581" y="96"/>
                </a:lnTo>
                <a:lnTo>
                  <a:pt x="606" y="108"/>
                </a:lnTo>
                <a:lnTo>
                  <a:pt x="638" y="114"/>
                </a:lnTo>
                <a:lnTo>
                  <a:pt x="664" y="126"/>
                </a:lnTo>
                <a:lnTo>
                  <a:pt x="689" y="138"/>
                </a:lnTo>
                <a:lnTo>
                  <a:pt x="721" y="144"/>
                </a:lnTo>
                <a:lnTo>
                  <a:pt x="746" y="156"/>
                </a:lnTo>
                <a:lnTo>
                  <a:pt x="772" y="168"/>
                </a:lnTo>
                <a:lnTo>
                  <a:pt x="804" y="180"/>
                </a:lnTo>
                <a:lnTo>
                  <a:pt x="829" y="192"/>
                </a:lnTo>
                <a:lnTo>
                  <a:pt x="855" y="210"/>
                </a:lnTo>
                <a:lnTo>
                  <a:pt x="887" y="222"/>
                </a:lnTo>
                <a:lnTo>
                  <a:pt x="912" y="233"/>
                </a:lnTo>
                <a:lnTo>
                  <a:pt x="938" y="245"/>
                </a:lnTo>
                <a:lnTo>
                  <a:pt x="970" y="263"/>
                </a:lnTo>
                <a:lnTo>
                  <a:pt x="995" y="275"/>
                </a:lnTo>
                <a:lnTo>
                  <a:pt x="1021" y="293"/>
                </a:lnTo>
                <a:lnTo>
                  <a:pt x="1053" y="311"/>
                </a:lnTo>
                <a:lnTo>
                  <a:pt x="1078" y="323"/>
                </a:lnTo>
                <a:lnTo>
                  <a:pt x="1104" y="341"/>
                </a:lnTo>
                <a:lnTo>
                  <a:pt x="1136" y="359"/>
                </a:lnTo>
                <a:lnTo>
                  <a:pt x="1161" y="377"/>
                </a:lnTo>
                <a:lnTo>
                  <a:pt x="1187" y="395"/>
                </a:lnTo>
                <a:lnTo>
                  <a:pt x="1218" y="413"/>
                </a:lnTo>
                <a:lnTo>
                  <a:pt x="1244" y="431"/>
                </a:lnTo>
                <a:lnTo>
                  <a:pt x="1269" y="449"/>
                </a:lnTo>
                <a:lnTo>
                  <a:pt x="1301" y="467"/>
                </a:lnTo>
                <a:lnTo>
                  <a:pt x="1327" y="491"/>
                </a:lnTo>
                <a:lnTo>
                  <a:pt x="1359" y="508"/>
                </a:lnTo>
                <a:lnTo>
                  <a:pt x="1384" y="526"/>
                </a:lnTo>
                <a:lnTo>
                  <a:pt x="1410" y="550"/>
                </a:lnTo>
                <a:lnTo>
                  <a:pt x="1442" y="574"/>
                </a:lnTo>
                <a:lnTo>
                  <a:pt x="1467" y="592"/>
                </a:lnTo>
                <a:lnTo>
                  <a:pt x="1493" y="616"/>
                </a:lnTo>
                <a:lnTo>
                  <a:pt x="1525" y="640"/>
                </a:lnTo>
                <a:lnTo>
                  <a:pt x="1550" y="664"/>
                </a:lnTo>
                <a:lnTo>
                  <a:pt x="1576" y="688"/>
                </a:lnTo>
                <a:lnTo>
                  <a:pt x="1608" y="712"/>
                </a:lnTo>
                <a:lnTo>
                  <a:pt x="1633" y="736"/>
                </a:lnTo>
                <a:lnTo>
                  <a:pt x="1659" y="760"/>
                </a:lnTo>
                <a:lnTo>
                  <a:pt x="1690" y="784"/>
                </a:lnTo>
                <a:lnTo>
                  <a:pt x="1716" y="807"/>
                </a:lnTo>
                <a:lnTo>
                  <a:pt x="1742" y="837"/>
                </a:lnTo>
                <a:lnTo>
                  <a:pt x="1773" y="861"/>
                </a:lnTo>
                <a:lnTo>
                  <a:pt x="1799" y="885"/>
                </a:lnTo>
                <a:lnTo>
                  <a:pt x="1824" y="915"/>
                </a:lnTo>
                <a:lnTo>
                  <a:pt x="1856" y="945"/>
                </a:lnTo>
                <a:lnTo>
                  <a:pt x="1882" y="969"/>
                </a:lnTo>
                <a:lnTo>
                  <a:pt x="1907" y="999"/>
                </a:lnTo>
                <a:lnTo>
                  <a:pt x="1939" y="1029"/>
                </a:lnTo>
                <a:lnTo>
                  <a:pt x="1965" y="1059"/>
                </a:lnTo>
                <a:lnTo>
                  <a:pt x="1990" y="1088"/>
                </a:lnTo>
                <a:lnTo>
                  <a:pt x="2022" y="1118"/>
                </a:lnTo>
                <a:lnTo>
                  <a:pt x="2048" y="1148"/>
                </a:lnTo>
                <a:lnTo>
                  <a:pt x="2073" y="1178"/>
                </a:lnTo>
                <a:lnTo>
                  <a:pt x="2105" y="1208"/>
                </a:lnTo>
                <a:lnTo>
                  <a:pt x="2131" y="1244"/>
                </a:lnTo>
                <a:lnTo>
                  <a:pt x="2156" y="1274"/>
                </a:lnTo>
                <a:lnTo>
                  <a:pt x="2188" y="1304"/>
                </a:lnTo>
                <a:lnTo>
                  <a:pt x="2214" y="1340"/>
                </a:lnTo>
                <a:lnTo>
                  <a:pt x="2239" y="1369"/>
                </a:lnTo>
                <a:lnTo>
                  <a:pt x="2271" y="1405"/>
                </a:lnTo>
                <a:lnTo>
                  <a:pt x="2296" y="1441"/>
                </a:lnTo>
                <a:lnTo>
                  <a:pt x="2322" y="1477"/>
                </a:lnTo>
                <a:lnTo>
                  <a:pt x="2354" y="1507"/>
                </a:lnTo>
                <a:lnTo>
                  <a:pt x="2379" y="1543"/>
                </a:lnTo>
                <a:lnTo>
                  <a:pt x="2405" y="1579"/>
                </a:lnTo>
                <a:lnTo>
                  <a:pt x="2437" y="1615"/>
                </a:lnTo>
                <a:lnTo>
                  <a:pt x="2462" y="1656"/>
                </a:lnTo>
                <a:lnTo>
                  <a:pt x="2488" y="1692"/>
                </a:lnTo>
                <a:lnTo>
                  <a:pt x="2520" y="1728"/>
                </a:lnTo>
                <a:lnTo>
                  <a:pt x="2545" y="1764"/>
                </a:lnTo>
                <a:lnTo>
                  <a:pt x="2571" y="1806"/>
                </a:lnTo>
                <a:lnTo>
                  <a:pt x="2603" y="1842"/>
                </a:lnTo>
                <a:lnTo>
                  <a:pt x="2628" y="1884"/>
                </a:lnTo>
                <a:lnTo>
                  <a:pt x="2654" y="1919"/>
                </a:lnTo>
                <a:lnTo>
                  <a:pt x="2686" y="1961"/>
                </a:lnTo>
                <a:lnTo>
                  <a:pt x="2711" y="2003"/>
                </a:lnTo>
                <a:lnTo>
                  <a:pt x="2743" y="2045"/>
                </a:lnTo>
              </a:path>
            </a:pathLst>
          </a:custGeom>
          <a:noFill/>
          <a:ln w="381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85" name="Rectangle 21"/>
          <p:cNvSpPr>
            <a:spLocks noChangeArrowheads="1"/>
          </p:cNvSpPr>
          <p:nvPr/>
        </p:nvSpPr>
        <p:spPr bwMode="auto">
          <a:xfrm>
            <a:off x="4573588" y="709613"/>
            <a:ext cx="4570412" cy="6148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2000">
              <a:latin typeface="Times New Roman" pitchFamily="18" charset="0"/>
            </a:endParaRPr>
          </a:p>
        </p:txBody>
      </p:sp>
      <p:sp>
        <p:nvSpPr>
          <p:cNvPr id="523286" name="Line 22"/>
          <p:cNvSpPr>
            <a:spLocks noChangeShapeType="1"/>
          </p:cNvSpPr>
          <p:nvPr/>
        </p:nvSpPr>
        <p:spPr bwMode="auto">
          <a:xfrm flipH="1" flipV="1">
            <a:off x="4559300" y="1238250"/>
            <a:ext cx="3175" cy="5008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23287" name="Picture 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150" y="2820988"/>
            <a:ext cx="4291013" cy="363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23288" name="Text Box 60"/>
          <p:cNvSpPr txBox="1">
            <a:spLocks noChangeArrowheads="1"/>
          </p:cNvSpPr>
          <p:nvPr/>
        </p:nvSpPr>
        <p:spPr bwMode="auto">
          <a:xfrm>
            <a:off x="5199063" y="3673475"/>
            <a:ext cx="617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/>
            <a:r>
              <a:rPr lang="de-DE" sz="1400" b="1">
                <a:solidFill>
                  <a:schemeClr val="accent2"/>
                </a:solidFill>
                <a:ea typeface="MS PGothic" pitchFamily="34" charset="-128"/>
              </a:rPr>
              <a:t>10nK</a:t>
            </a:r>
          </a:p>
        </p:txBody>
      </p:sp>
      <p:sp>
        <p:nvSpPr>
          <p:cNvPr id="523289" name="Text Box 61"/>
          <p:cNvSpPr txBox="1">
            <a:spLocks noChangeArrowheads="1"/>
          </p:cNvSpPr>
          <p:nvPr/>
        </p:nvSpPr>
        <p:spPr bwMode="auto">
          <a:xfrm>
            <a:off x="5189538" y="5092700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/>
            <a:r>
              <a:rPr lang="de-DE" sz="1600" b="1">
                <a:solidFill>
                  <a:schemeClr val="accent2"/>
                </a:solidFill>
                <a:ea typeface="MS PGothic" pitchFamily="34" charset="-128"/>
              </a:rPr>
              <a:t>200nK</a:t>
            </a:r>
          </a:p>
        </p:txBody>
      </p:sp>
      <p:sp>
        <p:nvSpPr>
          <p:cNvPr id="523290" name="Text Box 64"/>
          <p:cNvSpPr txBox="1">
            <a:spLocks noChangeArrowheads="1"/>
          </p:cNvSpPr>
          <p:nvPr/>
        </p:nvSpPr>
        <p:spPr bwMode="auto">
          <a:xfrm>
            <a:off x="4762500" y="2813050"/>
            <a:ext cx="413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/>
            <a:r>
              <a:rPr lang="de-DE" sz="2000" b="1">
                <a:solidFill>
                  <a:schemeClr val="accent2"/>
                </a:solidFill>
                <a:latin typeface="Times New Roman" pitchFamily="18" charset="0"/>
                <a:ea typeface="BlairMdITC TT-Medium"/>
                <a:cs typeface="BlairMdITC TT-Medium"/>
              </a:rPr>
              <a:t>3-Atomic Efimov resonance</a:t>
            </a:r>
          </a:p>
        </p:txBody>
      </p:sp>
      <p:sp>
        <p:nvSpPr>
          <p:cNvPr id="523298" name="AutoShape 34"/>
          <p:cNvSpPr>
            <a:spLocks noChangeArrowheads="1"/>
          </p:cNvSpPr>
          <p:nvPr/>
        </p:nvSpPr>
        <p:spPr bwMode="auto">
          <a:xfrm>
            <a:off x="4649788" y="2825750"/>
            <a:ext cx="4394200" cy="3683000"/>
          </a:xfrm>
          <a:prstGeom prst="flowChartAlternateProcess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99" name="Rectangle 35"/>
          <p:cNvSpPr>
            <a:spLocks noChangeArrowheads="1"/>
          </p:cNvSpPr>
          <p:nvPr/>
        </p:nvSpPr>
        <p:spPr bwMode="auto">
          <a:xfrm>
            <a:off x="4545013" y="6461125"/>
            <a:ext cx="413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000">
                <a:latin typeface="Times New Roman" pitchFamily="18" charset="0"/>
              </a:rPr>
              <a:t>Kraemer et al., Nature 440, 315 (2006)</a:t>
            </a:r>
          </a:p>
        </p:txBody>
      </p:sp>
      <p:sp>
        <p:nvSpPr>
          <p:cNvPr id="523301" name="Rectangle 37"/>
          <p:cNvSpPr>
            <a:spLocks noChangeArrowheads="1"/>
          </p:cNvSpPr>
          <p:nvPr/>
        </p:nvSpPr>
        <p:spPr bwMode="auto">
          <a:xfrm>
            <a:off x="4689475" y="1701800"/>
            <a:ext cx="4283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three-body recombination rate</a:t>
            </a:r>
          </a:p>
        </p:txBody>
      </p:sp>
      <p:graphicFrame>
        <p:nvGraphicFramePr>
          <p:cNvPr id="523302" name="Object 38"/>
          <p:cNvGraphicFramePr>
            <a:graphicFrameLocks noChangeAspect="1"/>
          </p:cNvGraphicFramePr>
          <p:nvPr/>
        </p:nvGraphicFramePr>
        <p:xfrm>
          <a:off x="5537200" y="669925"/>
          <a:ext cx="2139950" cy="711200"/>
        </p:xfrm>
        <a:graphic>
          <a:graphicData uri="http://schemas.openxmlformats.org/presentationml/2006/ole">
            <p:oleObj spid="_x0000_s523302" name="Equation" r:id="rId5" imgW="761760" imgH="253800" progId="Equation.3">
              <p:embed/>
            </p:oleObj>
          </a:graphicData>
        </a:graphic>
      </p:graphicFrame>
      <p:graphicFrame>
        <p:nvGraphicFramePr>
          <p:cNvPr id="523303" name="Object 39"/>
          <p:cNvGraphicFramePr>
            <a:graphicFrameLocks noChangeAspect="1"/>
          </p:cNvGraphicFramePr>
          <p:nvPr/>
        </p:nvGraphicFramePr>
        <p:xfrm>
          <a:off x="6510338" y="1876425"/>
          <a:ext cx="2363787" cy="915988"/>
        </p:xfrm>
        <a:graphic>
          <a:graphicData uri="http://schemas.openxmlformats.org/presentationml/2006/ole">
            <p:oleObj spid="_x0000_s523303" name="Equation" r:id="rId6" imgW="1307880" imgH="507960" progId="Equation.3">
              <p:embed/>
            </p:oleObj>
          </a:graphicData>
        </a:graphic>
      </p:graphicFrame>
      <p:sp>
        <p:nvSpPr>
          <p:cNvPr id="523304" name="Text Box 40"/>
          <p:cNvSpPr txBox="1">
            <a:spLocks noChangeArrowheads="1"/>
          </p:cNvSpPr>
          <p:nvPr/>
        </p:nvSpPr>
        <p:spPr bwMode="auto">
          <a:xfrm>
            <a:off x="8115300" y="1571625"/>
            <a:ext cx="79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AT" sz="2400">
                <a:sym typeface="Symbol" pitchFamily="18" charset="2"/>
              </a:rPr>
              <a:t> a</a:t>
            </a:r>
            <a:r>
              <a:rPr lang="de-AT" sz="2400" baseline="30000">
                <a:sym typeface="Symbol" pitchFamily="18" charset="2"/>
              </a:rPr>
              <a:t>4</a:t>
            </a:r>
          </a:p>
        </p:txBody>
      </p:sp>
      <p:sp>
        <p:nvSpPr>
          <p:cNvPr id="523305" name="Text Box 41"/>
          <p:cNvSpPr txBox="1">
            <a:spLocks noChangeArrowheads="1"/>
          </p:cNvSpPr>
          <p:nvPr/>
        </p:nvSpPr>
        <p:spPr bwMode="auto">
          <a:xfrm>
            <a:off x="4708525" y="2060575"/>
            <a:ext cx="1849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AT" sz="2000">
                <a:cs typeface="Arial" pitchFamily="34" charset="0"/>
              </a:rPr>
              <a:t>recombination </a:t>
            </a:r>
          </a:p>
          <a:p>
            <a:pPr algn="ctr"/>
            <a:r>
              <a:rPr lang="de-AT" sz="2000">
                <a:cs typeface="Arial" pitchFamily="34" charset="0"/>
              </a:rPr>
              <a:t>length:</a:t>
            </a:r>
            <a:endParaRPr lang="de-AT" sz="2000" baseline="30000">
              <a:sym typeface="Symbol" pitchFamily="18" charset="2"/>
            </a:endParaRPr>
          </a:p>
        </p:txBody>
      </p:sp>
      <p:sp>
        <p:nvSpPr>
          <p:cNvPr id="523306" name="Line 42"/>
          <p:cNvSpPr>
            <a:spLocks noChangeShapeType="1"/>
          </p:cNvSpPr>
          <p:nvPr/>
        </p:nvSpPr>
        <p:spPr bwMode="auto">
          <a:xfrm flipH="1">
            <a:off x="6402388" y="1385888"/>
            <a:ext cx="360362" cy="315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3307" name="Oval 43"/>
          <p:cNvSpPr>
            <a:spLocks noChangeArrowheads="1"/>
          </p:cNvSpPr>
          <p:nvPr/>
        </p:nvSpPr>
        <p:spPr bwMode="auto">
          <a:xfrm>
            <a:off x="6683375" y="755650"/>
            <a:ext cx="395288" cy="661988"/>
          </a:xfrm>
          <a:prstGeom prst="ellips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308" name="Text Box 44"/>
          <p:cNvSpPr txBox="1">
            <a:spLocks noChangeArrowheads="1"/>
          </p:cNvSpPr>
          <p:nvPr/>
        </p:nvSpPr>
        <p:spPr bwMode="auto">
          <a:xfrm>
            <a:off x="3990975" y="830263"/>
            <a:ext cx="1117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energy</a:t>
            </a:r>
          </a:p>
        </p:txBody>
      </p:sp>
      <p:sp>
        <p:nvSpPr>
          <p:cNvPr id="523309" name="Line 45"/>
          <p:cNvSpPr>
            <a:spLocks noChangeShapeType="1"/>
          </p:cNvSpPr>
          <p:nvPr/>
        </p:nvSpPr>
        <p:spPr bwMode="auto">
          <a:xfrm flipH="1" flipV="1">
            <a:off x="5180013" y="4389438"/>
            <a:ext cx="1709737" cy="167005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3310" name="Rectangle 46"/>
          <p:cNvSpPr>
            <a:spLocks noChangeArrowheads="1"/>
          </p:cNvSpPr>
          <p:nvPr/>
        </p:nvSpPr>
        <p:spPr bwMode="auto">
          <a:xfrm>
            <a:off x="800100" y="5686425"/>
            <a:ext cx="3802063" cy="10810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latin typeface="Castellar" pitchFamily="18" charset="0"/>
            </a:endParaRPr>
          </a:p>
        </p:txBody>
      </p:sp>
      <p:sp>
        <p:nvSpPr>
          <p:cNvPr id="523311" name="Rectangle 47"/>
          <p:cNvSpPr>
            <a:spLocks noChangeArrowheads="1"/>
          </p:cNvSpPr>
          <p:nvPr/>
        </p:nvSpPr>
        <p:spPr bwMode="auto">
          <a:xfrm>
            <a:off x="3962400" y="876300"/>
            <a:ext cx="1181100" cy="361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3312" name="Group 48"/>
          <p:cNvGrpSpPr>
            <a:grpSpLocks/>
          </p:cNvGrpSpPr>
          <p:nvPr/>
        </p:nvGrpSpPr>
        <p:grpSpPr bwMode="auto">
          <a:xfrm>
            <a:off x="3740150" y="4079875"/>
            <a:ext cx="314325" cy="298450"/>
            <a:chOff x="2316" y="2566"/>
            <a:chExt cx="198" cy="188"/>
          </a:xfrm>
        </p:grpSpPr>
        <p:sp>
          <p:nvSpPr>
            <p:cNvPr id="523313" name="Oval 49"/>
            <p:cNvSpPr>
              <a:spLocks noChangeArrowheads="1"/>
            </p:cNvSpPr>
            <p:nvPr/>
          </p:nvSpPr>
          <p:spPr bwMode="auto">
            <a:xfrm>
              <a:off x="2316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3314" name="Oval 50"/>
            <p:cNvSpPr>
              <a:spLocks noChangeArrowheads="1"/>
            </p:cNvSpPr>
            <p:nvPr/>
          </p:nvSpPr>
          <p:spPr bwMode="auto">
            <a:xfrm>
              <a:off x="2394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3315" name="Oval 51"/>
            <p:cNvSpPr>
              <a:spLocks noChangeArrowheads="1"/>
            </p:cNvSpPr>
            <p:nvPr/>
          </p:nvSpPr>
          <p:spPr bwMode="auto">
            <a:xfrm>
              <a:off x="2356" y="256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23316" name="Group 52"/>
          <p:cNvGrpSpPr>
            <a:grpSpLocks/>
          </p:cNvGrpSpPr>
          <p:nvPr/>
        </p:nvGrpSpPr>
        <p:grpSpPr bwMode="auto">
          <a:xfrm>
            <a:off x="63500" y="723900"/>
            <a:ext cx="4438650" cy="6057900"/>
            <a:chOff x="-3276" y="68"/>
            <a:chExt cx="2880" cy="3904"/>
          </a:xfrm>
        </p:grpSpPr>
        <p:sp>
          <p:nvSpPr>
            <p:cNvPr id="523317" name="Rectangle 53"/>
            <p:cNvSpPr>
              <a:spLocks noChangeArrowheads="1"/>
            </p:cNvSpPr>
            <p:nvPr/>
          </p:nvSpPr>
          <p:spPr bwMode="auto">
            <a:xfrm>
              <a:off x="-3276" y="72"/>
              <a:ext cx="2880" cy="3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318" name="AutoShape 54"/>
            <p:cNvSpPr>
              <a:spLocks noChangeArrowheads="1"/>
            </p:cNvSpPr>
            <p:nvPr/>
          </p:nvSpPr>
          <p:spPr bwMode="auto">
            <a:xfrm>
              <a:off x="-3259" y="68"/>
              <a:ext cx="2852" cy="3904"/>
            </a:xfrm>
            <a:prstGeom prst="flowChartAlternateProcess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23319" name="Object 80"/>
          <p:cNvGraphicFramePr>
            <a:graphicFrameLocks noChangeAspect="1"/>
          </p:cNvGraphicFramePr>
          <p:nvPr/>
        </p:nvGraphicFramePr>
        <p:xfrm>
          <a:off x="120650" y="1779588"/>
          <a:ext cx="4352925" cy="876300"/>
        </p:xfrm>
        <a:graphic>
          <a:graphicData uri="http://schemas.openxmlformats.org/presentationml/2006/ole">
            <p:oleObj spid="_x0000_s523319" name="Formel" r:id="rId7" imgW="2209680" imgH="444240" progId="Equation.3">
              <p:embed/>
            </p:oleObj>
          </a:graphicData>
        </a:graphic>
      </p:graphicFrame>
      <p:graphicFrame>
        <p:nvGraphicFramePr>
          <p:cNvPr id="523320" name="Object 75"/>
          <p:cNvGraphicFramePr>
            <a:graphicFrameLocks noChangeAspect="1"/>
          </p:cNvGraphicFramePr>
          <p:nvPr/>
        </p:nvGraphicFramePr>
        <p:xfrm>
          <a:off x="1311275" y="704850"/>
          <a:ext cx="2028825" cy="785813"/>
        </p:xfrm>
        <a:graphic>
          <a:graphicData uri="http://schemas.openxmlformats.org/presentationml/2006/ole">
            <p:oleObj spid="_x0000_s523320" name="Equation" r:id="rId8" imgW="1015920" imgH="393480" progId="Equation.3">
              <p:embed/>
            </p:oleObj>
          </a:graphicData>
        </a:graphic>
      </p:graphicFrame>
      <p:sp>
        <p:nvSpPr>
          <p:cNvPr id="523321" name="Text Box 57"/>
          <p:cNvSpPr txBox="1">
            <a:spLocks noChangeArrowheads="1"/>
          </p:cNvSpPr>
          <p:nvPr/>
        </p:nvSpPr>
        <p:spPr bwMode="auto">
          <a:xfrm>
            <a:off x="104775" y="1398588"/>
            <a:ext cx="211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AT" sz="2000" b="1">
                <a:solidFill>
                  <a:schemeClr val="accent2"/>
                </a:solidFill>
              </a:rPr>
              <a:t> for a&lt;0, </a:t>
            </a:r>
            <a:r>
              <a:rPr lang="de-AT" sz="2000" b="1">
                <a:solidFill>
                  <a:schemeClr val="accent2"/>
                </a:solidFill>
                <a:sym typeface="Symbol" pitchFamily="18" charset="2"/>
              </a:rPr>
              <a:t>a  </a:t>
            </a:r>
            <a:r>
              <a:rPr lang="de-AT" sz="2000" b="1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523322" name="Text Box 58"/>
          <p:cNvSpPr txBox="1">
            <a:spLocks noChangeArrowheads="1"/>
          </p:cNvSpPr>
          <p:nvPr/>
        </p:nvSpPr>
        <p:spPr bwMode="auto">
          <a:xfrm>
            <a:off x="2257425" y="4113213"/>
            <a:ext cx="1812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000"/>
              <a:t>C(a)=C(22.7a)</a:t>
            </a:r>
          </a:p>
        </p:txBody>
      </p:sp>
      <p:sp>
        <p:nvSpPr>
          <p:cNvPr id="523323" name="AutoShape 59"/>
          <p:cNvSpPr>
            <a:spLocks noChangeArrowheads="1"/>
          </p:cNvSpPr>
          <p:nvPr/>
        </p:nvSpPr>
        <p:spPr bwMode="auto">
          <a:xfrm>
            <a:off x="1682750" y="4216400"/>
            <a:ext cx="476250" cy="1905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324" name="Text Box 60"/>
          <p:cNvSpPr txBox="1">
            <a:spLocks noChangeArrowheads="1"/>
          </p:cNvSpPr>
          <p:nvPr/>
        </p:nvSpPr>
        <p:spPr bwMode="auto">
          <a:xfrm>
            <a:off x="561975" y="6399213"/>
            <a:ext cx="213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/>
              <a:t>Braaten &amp; Hammer</a:t>
            </a:r>
          </a:p>
        </p:txBody>
      </p:sp>
      <p:graphicFrame>
        <p:nvGraphicFramePr>
          <p:cNvPr id="523325" name="Object 75"/>
          <p:cNvGraphicFramePr>
            <a:graphicFrameLocks noChangeAspect="1"/>
          </p:cNvGraphicFramePr>
          <p:nvPr/>
        </p:nvGraphicFramePr>
        <p:xfrm>
          <a:off x="1217613" y="4835525"/>
          <a:ext cx="2193925" cy="871538"/>
        </p:xfrm>
        <a:graphic>
          <a:graphicData uri="http://schemas.openxmlformats.org/presentationml/2006/ole">
            <p:oleObj spid="_x0000_s523325" name="Equation" r:id="rId9" imgW="990360" imgH="393480" progId="Equation.3">
              <p:embed/>
            </p:oleObj>
          </a:graphicData>
        </a:graphic>
      </p:graphicFrame>
      <p:graphicFrame>
        <p:nvGraphicFramePr>
          <p:cNvPr id="523326" name="Object 80"/>
          <p:cNvGraphicFramePr>
            <a:graphicFrameLocks noChangeAspect="1"/>
          </p:cNvGraphicFramePr>
          <p:nvPr/>
        </p:nvGraphicFramePr>
        <p:xfrm>
          <a:off x="55563" y="5635625"/>
          <a:ext cx="4478337" cy="852488"/>
        </p:xfrm>
        <a:graphic>
          <a:graphicData uri="http://schemas.openxmlformats.org/presentationml/2006/ole">
            <p:oleObj spid="_x0000_s523326" name="Formel" r:id="rId10" imgW="2273040" imgH="431640" progId="Equation.3">
              <p:embed/>
            </p:oleObj>
          </a:graphicData>
        </a:graphic>
      </p:graphicFrame>
      <p:sp>
        <p:nvSpPr>
          <p:cNvPr id="523327" name="Text Box 63"/>
          <p:cNvSpPr txBox="1">
            <a:spLocks noChangeArrowheads="1"/>
          </p:cNvSpPr>
          <p:nvPr/>
        </p:nvSpPr>
        <p:spPr bwMode="auto">
          <a:xfrm>
            <a:off x="130175" y="2757488"/>
            <a:ext cx="2117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AT" sz="2000" b="1">
                <a:solidFill>
                  <a:schemeClr val="accent2"/>
                </a:solidFill>
              </a:rPr>
              <a:t> for a&gt;0, </a:t>
            </a:r>
            <a:r>
              <a:rPr lang="de-AT" sz="2000" b="1">
                <a:solidFill>
                  <a:schemeClr val="accent2"/>
                </a:solidFill>
                <a:sym typeface="Symbol" pitchFamily="18" charset="2"/>
              </a:rPr>
              <a:t>a  </a:t>
            </a:r>
            <a:r>
              <a:rPr lang="de-AT" sz="2000" b="1">
                <a:solidFill>
                  <a:schemeClr val="accent2"/>
                </a:solidFill>
              </a:rPr>
              <a:t>:</a:t>
            </a:r>
          </a:p>
        </p:txBody>
      </p:sp>
      <p:grpSp>
        <p:nvGrpSpPr>
          <p:cNvPr id="523328" name="Group 64"/>
          <p:cNvGrpSpPr>
            <a:grpSpLocks/>
          </p:cNvGrpSpPr>
          <p:nvPr/>
        </p:nvGrpSpPr>
        <p:grpSpPr bwMode="auto">
          <a:xfrm>
            <a:off x="103188" y="3187700"/>
            <a:ext cx="4370387" cy="881063"/>
            <a:chOff x="13" y="2064"/>
            <a:chExt cx="2837" cy="567"/>
          </a:xfrm>
        </p:grpSpPr>
        <p:graphicFrame>
          <p:nvGraphicFramePr>
            <p:cNvPr id="523329" name="Object 80"/>
            <p:cNvGraphicFramePr>
              <a:graphicFrameLocks noChangeAspect="1"/>
            </p:cNvGraphicFramePr>
            <p:nvPr/>
          </p:nvGraphicFramePr>
          <p:xfrm>
            <a:off x="13" y="2064"/>
            <a:ext cx="2837" cy="315"/>
          </p:xfrm>
          <a:graphic>
            <a:graphicData uri="http://schemas.openxmlformats.org/presentationml/2006/ole">
              <p:oleObj spid="_x0000_s523329" name="Formel" r:id="rId11" imgW="2286000" imgH="253800" progId="Equation.3">
                <p:embed/>
              </p:oleObj>
            </a:graphicData>
          </a:graphic>
        </p:graphicFrame>
        <p:graphicFrame>
          <p:nvGraphicFramePr>
            <p:cNvPr id="523330" name="Object 80"/>
            <p:cNvGraphicFramePr>
              <a:graphicFrameLocks noChangeAspect="1"/>
            </p:cNvGraphicFramePr>
            <p:nvPr/>
          </p:nvGraphicFramePr>
          <p:xfrm>
            <a:off x="636" y="2348"/>
            <a:ext cx="2175" cy="283"/>
          </p:xfrm>
          <a:graphic>
            <a:graphicData uri="http://schemas.openxmlformats.org/presentationml/2006/ole">
              <p:oleObj spid="_x0000_s523330" name="Formel" r:id="rId12" imgW="1752480" imgH="228600" progId="Equation.3">
                <p:embed/>
              </p:oleObj>
            </a:graphicData>
          </a:graphic>
        </p:graphicFrame>
      </p:grpSp>
      <p:sp>
        <p:nvSpPr>
          <p:cNvPr id="523331" name="Text Box 67"/>
          <p:cNvSpPr txBox="1">
            <a:spLocks noChangeArrowheads="1"/>
          </p:cNvSpPr>
          <p:nvPr/>
        </p:nvSpPr>
        <p:spPr bwMode="auto">
          <a:xfrm>
            <a:off x="123825" y="4541838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000" b="1">
                <a:solidFill>
                  <a:schemeClr val="accent2"/>
                </a:solidFill>
              </a:rPr>
              <a:t>Atom-Dimer relaxation rate</a:t>
            </a:r>
            <a:r>
              <a:rPr lang="de-AT" sz="2000" b="1">
                <a:solidFill>
                  <a:schemeClr val="accent2"/>
                </a:solidFill>
                <a:latin typeface="Castellar" pitchFamily="18" charset="0"/>
              </a:rPr>
              <a:t> </a:t>
            </a:r>
            <a:r>
              <a:rPr lang="de-AT" sz="2000" b="1">
                <a:solidFill>
                  <a:schemeClr val="accent2"/>
                </a:solidFill>
                <a:latin typeface="Castellar" pitchFamily="18" charset="0"/>
                <a:sym typeface="Symbol" pitchFamily="18" charset="2"/>
              </a:rPr>
              <a:t>:</a:t>
            </a:r>
          </a:p>
        </p:txBody>
      </p:sp>
      <p:sp>
        <p:nvSpPr>
          <p:cNvPr id="523332" name="Rectangle 68"/>
          <p:cNvSpPr>
            <a:spLocks noChangeArrowheads="1"/>
          </p:cNvSpPr>
          <p:nvPr/>
        </p:nvSpPr>
        <p:spPr bwMode="auto">
          <a:xfrm>
            <a:off x="101600" y="4111625"/>
            <a:ext cx="1468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000"/>
              <a:t>s</a:t>
            </a:r>
            <a:r>
              <a:rPr lang="de-AT" sz="2000" baseline="-25000"/>
              <a:t>0</a:t>
            </a:r>
            <a:r>
              <a:rPr lang="de-AT" sz="2000"/>
              <a:t>=1.00624</a:t>
            </a:r>
            <a:endParaRPr lang="de-AT" sz="2000" baseline="-25000">
              <a:sym typeface="Symbol" pitchFamily="18" charset="2"/>
            </a:endParaRPr>
          </a:p>
        </p:txBody>
      </p:sp>
      <p:grpSp>
        <p:nvGrpSpPr>
          <p:cNvPr id="523334" name="Group 69"/>
          <p:cNvGrpSpPr>
            <a:grpSpLocks/>
          </p:cNvGrpSpPr>
          <p:nvPr/>
        </p:nvGrpSpPr>
        <p:grpSpPr bwMode="auto">
          <a:xfrm>
            <a:off x="6245225" y="4667250"/>
            <a:ext cx="2755900" cy="584200"/>
            <a:chOff x="2280" y="2376"/>
            <a:chExt cx="2955" cy="595"/>
          </a:xfrm>
        </p:grpSpPr>
        <p:sp>
          <p:nvSpPr>
            <p:cNvPr id="523335" name="Line 71"/>
            <p:cNvSpPr>
              <a:spLocks noChangeShapeType="1"/>
            </p:cNvSpPr>
            <p:nvPr/>
          </p:nvSpPr>
          <p:spPr bwMode="auto">
            <a:xfrm>
              <a:off x="2280" y="2376"/>
              <a:ext cx="479" cy="19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oval" w="med" len="med"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3336" name="Text Box 70"/>
            <p:cNvSpPr txBox="1">
              <a:spLocks noChangeArrowheads="1"/>
            </p:cNvSpPr>
            <p:nvPr/>
          </p:nvSpPr>
          <p:spPr bwMode="auto">
            <a:xfrm>
              <a:off x="2672" y="2379"/>
              <a:ext cx="2563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eaLnBrk="0" hangingPunct="0"/>
              <a:r>
                <a:rPr lang="de-DE" sz="1600" b="1">
                  <a:solidFill>
                    <a:srgbClr val="FF3300"/>
                  </a:solidFill>
                  <a:ea typeface="MS PGothic" pitchFamily="34" charset="-128"/>
                </a:rPr>
                <a:t>Braaten-Hammer theory</a:t>
              </a:r>
            </a:p>
          </p:txBody>
        </p:sp>
      </p:grpSp>
      <p:sp>
        <p:nvSpPr>
          <p:cNvPr id="112659" name="Text Box 19"/>
          <p:cNvSpPr txBox="1">
            <a:spLocks noChangeArrowheads="1"/>
          </p:cNvSpPr>
          <p:nvPr/>
        </p:nvSpPr>
        <p:spPr bwMode="auto">
          <a:xfrm>
            <a:off x="5162550" y="3133725"/>
            <a:ext cx="191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solidFill>
                  <a:srgbClr val="0033CC"/>
                </a:solidFill>
              </a:rPr>
              <a:t>a</a:t>
            </a:r>
            <a:r>
              <a:rPr lang="de-DE" sz="2000" baseline="-25000">
                <a:solidFill>
                  <a:srgbClr val="0033CC"/>
                </a:solidFill>
              </a:rPr>
              <a:t>AAA</a:t>
            </a:r>
            <a:r>
              <a:rPr lang="de-DE" sz="2000">
                <a:solidFill>
                  <a:srgbClr val="0033CC"/>
                </a:solidFill>
              </a:rPr>
              <a:t>=-850 a</a:t>
            </a:r>
            <a:r>
              <a:rPr lang="de-DE" sz="2000" baseline="-25000">
                <a:solidFill>
                  <a:srgbClr val="0033CC"/>
                </a:solidFill>
              </a:rPr>
              <a:t>0</a:t>
            </a:r>
            <a:endParaRPr lang="en-US" sz="2000" baseline="-25000">
              <a:solidFill>
                <a:srgbClr val="0033CC"/>
              </a:solidFill>
            </a:endParaRPr>
          </a:p>
        </p:txBody>
      </p:sp>
      <p:sp>
        <p:nvSpPr>
          <p:cNvPr id="523339" name="Rectangle 75"/>
          <p:cNvSpPr>
            <a:spLocks noChangeArrowheads="1"/>
          </p:cNvSpPr>
          <p:nvPr/>
        </p:nvSpPr>
        <p:spPr bwMode="auto">
          <a:xfrm>
            <a:off x="6889750" y="3248025"/>
            <a:ext cx="1228725" cy="26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6718300" y="3143250"/>
            <a:ext cx="191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>
                <a:solidFill>
                  <a:srgbClr val="0033CC"/>
                </a:solidFill>
              </a:rPr>
              <a:t>a</a:t>
            </a:r>
            <a:r>
              <a:rPr lang="de-DE" sz="2000" baseline="-25000">
                <a:solidFill>
                  <a:srgbClr val="0033CC"/>
                </a:solidFill>
              </a:rPr>
              <a:t>min</a:t>
            </a:r>
            <a:r>
              <a:rPr lang="de-DE" sz="2000">
                <a:solidFill>
                  <a:srgbClr val="0033CC"/>
                </a:solidFill>
              </a:rPr>
              <a:t>=210 a</a:t>
            </a:r>
            <a:r>
              <a:rPr lang="de-DE" sz="2000" baseline="-25000">
                <a:solidFill>
                  <a:srgbClr val="0033CC"/>
                </a:solidFill>
              </a:rPr>
              <a:t>0</a:t>
            </a:r>
            <a:endParaRPr lang="en-US" sz="2000" baseline="-25000">
              <a:solidFill>
                <a:srgbClr val="0033CC"/>
              </a:solidFill>
            </a:endParaRPr>
          </a:p>
        </p:txBody>
      </p:sp>
      <p:sp>
        <p:nvSpPr>
          <p:cNvPr id="523343" name="Rectangle 79"/>
          <p:cNvSpPr>
            <a:spLocks noChangeArrowheads="1"/>
          </p:cNvSpPr>
          <p:nvPr/>
        </p:nvSpPr>
        <p:spPr bwMode="auto">
          <a:xfrm>
            <a:off x="4933950" y="5454650"/>
            <a:ext cx="379413" cy="568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341" name="Rectangle 66"/>
          <p:cNvSpPr>
            <a:spLocks noChangeArrowheads="1"/>
          </p:cNvSpPr>
          <p:nvPr/>
        </p:nvSpPr>
        <p:spPr bwMode="auto">
          <a:xfrm>
            <a:off x="4635500" y="5543550"/>
            <a:ext cx="2195513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457200" eaLnBrk="0" hangingPunct="0"/>
            <a:r>
              <a:rPr lang="en-US" sz="1400" b="1">
                <a:solidFill>
                  <a:schemeClr val="accent2"/>
                </a:solidFill>
                <a:ea typeface="MS PGothic" pitchFamily="34" charset="-128"/>
              </a:rPr>
              <a:t>L</a:t>
            </a:r>
            <a:r>
              <a:rPr lang="en-US" sz="1400" b="1" baseline="-25000">
                <a:solidFill>
                  <a:schemeClr val="accent2"/>
                </a:solidFill>
                <a:ea typeface="MS PGothic" pitchFamily="34" charset="-128"/>
              </a:rPr>
              <a:t>3</a:t>
            </a:r>
            <a:r>
              <a:rPr lang="en-US" b="1" baseline="30000">
                <a:solidFill>
                  <a:schemeClr val="accent2"/>
                </a:solidFill>
              </a:rPr>
              <a:t>max</a:t>
            </a:r>
            <a:r>
              <a:rPr lang="en-US" sz="1400" b="1">
                <a:solidFill>
                  <a:schemeClr val="accent2"/>
                </a:solidFill>
                <a:ea typeface="MS PGothic" pitchFamily="34" charset="-128"/>
              </a:rPr>
              <a:t>=5.7*10</a:t>
            </a:r>
            <a:r>
              <a:rPr lang="en-US" sz="1400" b="1" baseline="30000">
                <a:solidFill>
                  <a:schemeClr val="accent2"/>
                </a:solidFill>
                <a:ea typeface="MS PGothic" pitchFamily="34" charset="-128"/>
              </a:rPr>
              <a:t>-22</a:t>
            </a:r>
            <a:r>
              <a:rPr lang="en-US" sz="1400" b="1">
                <a:solidFill>
                  <a:schemeClr val="accent2"/>
                </a:solidFill>
                <a:ea typeface="MS PGothic" pitchFamily="34" charset="-128"/>
              </a:rPr>
              <a:t> cm</a:t>
            </a:r>
            <a:r>
              <a:rPr lang="en-US" sz="1400" b="1" baseline="30000">
                <a:solidFill>
                  <a:schemeClr val="accent2"/>
                </a:solidFill>
                <a:ea typeface="MS PGothic" pitchFamily="34" charset="-128"/>
              </a:rPr>
              <a:t>6</a:t>
            </a:r>
            <a:r>
              <a:rPr lang="en-US" sz="1400" b="1">
                <a:solidFill>
                  <a:schemeClr val="accent2"/>
                </a:solidFill>
                <a:ea typeface="MS PGothic" pitchFamily="34" charset="-128"/>
              </a:rPr>
              <a:t>/s </a:t>
            </a:r>
          </a:p>
        </p:txBody>
      </p:sp>
      <p:sp>
        <p:nvSpPr>
          <p:cNvPr id="523342" name="Rectangle 65"/>
          <p:cNvSpPr>
            <a:spLocks noChangeArrowheads="1"/>
          </p:cNvSpPr>
          <p:nvPr/>
        </p:nvSpPr>
        <p:spPr bwMode="auto">
          <a:xfrm>
            <a:off x="4656138" y="5765800"/>
            <a:ext cx="2166937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457200" eaLnBrk="0" hangingPunct="0"/>
            <a:r>
              <a:rPr lang="en-US" sz="1400" b="1">
                <a:solidFill>
                  <a:schemeClr val="accent2"/>
                </a:solidFill>
                <a:ea typeface="MS PGothic" pitchFamily="34" charset="-128"/>
              </a:rPr>
              <a:t>L</a:t>
            </a:r>
            <a:r>
              <a:rPr lang="en-US" sz="1400" b="1" baseline="-25000">
                <a:solidFill>
                  <a:schemeClr val="accent2"/>
                </a:solidFill>
                <a:ea typeface="MS PGothic" pitchFamily="34" charset="-128"/>
              </a:rPr>
              <a:t>3</a:t>
            </a:r>
            <a:r>
              <a:rPr lang="en-US" sz="1400" b="1" baseline="30000">
                <a:solidFill>
                  <a:schemeClr val="accent2"/>
                </a:solidFill>
                <a:ea typeface="MS PGothic" pitchFamily="34" charset="-128"/>
              </a:rPr>
              <a:t>min</a:t>
            </a:r>
            <a:r>
              <a:rPr lang="en-US" sz="1400" b="1">
                <a:solidFill>
                  <a:schemeClr val="accent2"/>
                </a:solidFill>
                <a:ea typeface="MS PGothic" pitchFamily="34" charset="-128"/>
              </a:rPr>
              <a:t>=1.33*10</a:t>
            </a:r>
            <a:r>
              <a:rPr lang="en-US" sz="1400" b="1" baseline="30000">
                <a:solidFill>
                  <a:schemeClr val="accent2"/>
                </a:solidFill>
                <a:ea typeface="MS PGothic" pitchFamily="34" charset="-128"/>
              </a:rPr>
              <a:t>-28</a:t>
            </a:r>
            <a:r>
              <a:rPr lang="en-US" sz="1400" b="1">
                <a:solidFill>
                  <a:schemeClr val="accent2"/>
                </a:solidFill>
                <a:ea typeface="MS PGothic" pitchFamily="34" charset="-128"/>
              </a:rPr>
              <a:t> cm</a:t>
            </a:r>
            <a:r>
              <a:rPr lang="en-US" sz="1400" b="1" baseline="30000">
                <a:solidFill>
                  <a:schemeClr val="accent2"/>
                </a:solidFill>
                <a:ea typeface="MS PGothic" pitchFamily="34" charset="-128"/>
              </a:rPr>
              <a:t>6</a:t>
            </a:r>
            <a:r>
              <a:rPr lang="en-US" sz="1400" b="1">
                <a:solidFill>
                  <a:schemeClr val="accent2"/>
                </a:solidFill>
                <a:ea typeface="MS PGothic" pitchFamily="34" charset="-128"/>
              </a:rPr>
              <a:t>/s </a:t>
            </a:r>
          </a:p>
        </p:txBody>
      </p:sp>
      <p:sp>
        <p:nvSpPr>
          <p:cNvPr id="523344" name="Rectangle 80"/>
          <p:cNvSpPr>
            <a:spLocks noChangeArrowheads="1"/>
          </p:cNvSpPr>
          <p:nvPr/>
        </p:nvSpPr>
        <p:spPr bwMode="auto">
          <a:xfrm>
            <a:off x="6684963" y="3216275"/>
            <a:ext cx="1860550" cy="1419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321" grpId="0"/>
      <p:bldP spid="523322" grpId="0"/>
      <p:bldP spid="523323" grpId="0" animBg="1"/>
      <p:bldP spid="523327" grpId="0"/>
      <p:bldP spid="523331" grpId="0"/>
      <p:bldP spid="523332" grpId="0"/>
      <p:bldP spid="5233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Line 2"/>
          <p:cNvSpPr>
            <a:spLocks noChangeShapeType="1"/>
          </p:cNvSpPr>
          <p:nvPr/>
        </p:nvSpPr>
        <p:spPr bwMode="auto">
          <a:xfrm>
            <a:off x="798513" y="1720850"/>
            <a:ext cx="3757612" cy="3175"/>
          </a:xfrm>
          <a:prstGeom prst="line">
            <a:avLst/>
          </a:prstGeom>
          <a:noFill/>
          <a:ln w="139700">
            <a:pattFill prst="wdUpDiag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03" name="Line 3"/>
          <p:cNvSpPr>
            <a:spLocks noChangeShapeType="1"/>
          </p:cNvSpPr>
          <p:nvPr/>
        </p:nvSpPr>
        <p:spPr bwMode="auto">
          <a:xfrm>
            <a:off x="817563" y="1797050"/>
            <a:ext cx="7561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60804" name="Group 4"/>
          <p:cNvGrpSpPr>
            <a:grpSpLocks/>
          </p:cNvGrpSpPr>
          <p:nvPr/>
        </p:nvGrpSpPr>
        <p:grpSpPr bwMode="auto">
          <a:xfrm>
            <a:off x="3613150" y="1806575"/>
            <a:ext cx="2873375" cy="1174750"/>
            <a:chOff x="2276" y="1138"/>
            <a:chExt cx="1810" cy="740"/>
          </a:xfrm>
        </p:grpSpPr>
        <p:sp>
          <p:nvSpPr>
            <p:cNvPr id="460805" name="Freeform 5"/>
            <p:cNvSpPr>
              <a:spLocks/>
            </p:cNvSpPr>
            <p:nvPr/>
          </p:nvSpPr>
          <p:spPr bwMode="auto">
            <a:xfrm>
              <a:off x="2276" y="1138"/>
              <a:ext cx="1810" cy="74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09" y="1080"/>
                </a:cxn>
                <a:cxn ang="0">
                  <a:pos x="1295" y="1656"/>
                </a:cxn>
                <a:cxn ang="0">
                  <a:pos x="2989" y="1873"/>
                </a:cxn>
                <a:cxn ang="0">
                  <a:pos x="3669" y="2054"/>
                </a:cxn>
                <a:cxn ang="0">
                  <a:pos x="4032" y="2236"/>
                </a:cxn>
                <a:cxn ang="0">
                  <a:pos x="4169" y="2400"/>
                </a:cxn>
              </a:cxnLst>
              <a:rect l="0" t="0" r="r" b="b"/>
              <a:pathLst>
                <a:path w="4169" h="2400">
                  <a:moveTo>
                    <a:pt x="41" y="0"/>
                  </a:moveTo>
                  <a:cubicBezTo>
                    <a:pt x="68" y="180"/>
                    <a:pt x="0" y="804"/>
                    <a:pt x="209" y="1080"/>
                  </a:cubicBezTo>
                  <a:cubicBezTo>
                    <a:pt x="418" y="1356"/>
                    <a:pt x="832" y="1524"/>
                    <a:pt x="1295" y="1656"/>
                  </a:cubicBezTo>
                  <a:cubicBezTo>
                    <a:pt x="1758" y="1788"/>
                    <a:pt x="2593" y="1807"/>
                    <a:pt x="2989" y="1873"/>
                  </a:cubicBezTo>
                  <a:cubicBezTo>
                    <a:pt x="3385" y="1939"/>
                    <a:pt x="3495" y="1994"/>
                    <a:pt x="3669" y="2054"/>
                  </a:cubicBezTo>
                  <a:cubicBezTo>
                    <a:pt x="3843" y="2114"/>
                    <a:pt x="3949" y="2178"/>
                    <a:pt x="4032" y="2236"/>
                  </a:cubicBezTo>
                  <a:cubicBezTo>
                    <a:pt x="4115" y="2294"/>
                    <a:pt x="4141" y="2366"/>
                    <a:pt x="4169" y="240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0806" name="Group 6"/>
            <p:cNvGrpSpPr>
              <a:grpSpLocks/>
            </p:cNvGrpSpPr>
            <p:nvPr/>
          </p:nvGrpSpPr>
          <p:grpSpPr bwMode="auto">
            <a:xfrm>
              <a:off x="2614" y="1510"/>
              <a:ext cx="198" cy="188"/>
              <a:chOff x="1318" y="3004"/>
              <a:chExt cx="198" cy="188"/>
            </a:xfrm>
          </p:grpSpPr>
          <p:sp>
            <p:nvSpPr>
              <p:cNvPr id="460807" name="Oval 7"/>
              <p:cNvSpPr>
                <a:spLocks noChangeArrowheads="1"/>
              </p:cNvSpPr>
              <p:nvPr/>
            </p:nvSpPr>
            <p:spPr bwMode="auto">
              <a:xfrm>
                <a:off x="1318" y="307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0808" name="Oval 8"/>
              <p:cNvSpPr>
                <a:spLocks noChangeArrowheads="1"/>
              </p:cNvSpPr>
              <p:nvPr/>
            </p:nvSpPr>
            <p:spPr bwMode="auto">
              <a:xfrm>
                <a:off x="1396" y="307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0809" name="Oval 9"/>
              <p:cNvSpPr>
                <a:spLocks noChangeArrowheads="1"/>
              </p:cNvSpPr>
              <p:nvPr/>
            </p:nvSpPr>
            <p:spPr bwMode="auto">
              <a:xfrm>
                <a:off x="1358" y="3004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60810" name="Freeform 10"/>
          <p:cNvSpPr>
            <a:spLocks/>
          </p:cNvSpPr>
          <p:nvPr/>
        </p:nvSpPr>
        <p:spPr bwMode="auto">
          <a:xfrm>
            <a:off x="2690813" y="1800225"/>
            <a:ext cx="5383212" cy="3878263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15" name="Rectangle 15"/>
          <p:cNvSpPr>
            <a:spLocks noChangeArrowheads="1"/>
          </p:cNvSpPr>
          <p:nvPr/>
        </p:nvSpPr>
        <p:spPr bwMode="auto">
          <a:xfrm>
            <a:off x="0" y="-35401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3-atomic Efimov resonance</a:t>
            </a:r>
            <a:endParaRPr lang="de-AT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16" name="Rectangle 16"/>
          <p:cNvSpPr>
            <a:spLocks noChangeArrowheads="1"/>
          </p:cNvSpPr>
          <p:nvPr/>
        </p:nvSpPr>
        <p:spPr bwMode="auto">
          <a:xfrm>
            <a:off x="800100" y="5686425"/>
            <a:ext cx="3802063" cy="10810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17" name="Freeform 17"/>
          <p:cNvSpPr>
            <a:spLocks/>
          </p:cNvSpPr>
          <p:nvPr/>
        </p:nvSpPr>
        <p:spPr bwMode="auto">
          <a:xfrm>
            <a:off x="4586288" y="1714500"/>
            <a:ext cx="3792537" cy="4408488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83" y="0"/>
              </a:cxn>
              <a:cxn ang="0">
                <a:pos x="140" y="6"/>
              </a:cxn>
              <a:cxn ang="0">
                <a:pos x="192" y="12"/>
              </a:cxn>
              <a:cxn ang="0">
                <a:pos x="249" y="18"/>
              </a:cxn>
              <a:cxn ang="0">
                <a:pos x="306" y="24"/>
              </a:cxn>
              <a:cxn ang="0">
                <a:pos x="357" y="36"/>
              </a:cxn>
              <a:cxn ang="0">
                <a:pos x="415" y="48"/>
              </a:cxn>
              <a:cxn ang="0">
                <a:pos x="472" y="66"/>
              </a:cxn>
              <a:cxn ang="0">
                <a:pos x="523" y="78"/>
              </a:cxn>
              <a:cxn ang="0">
                <a:pos x="581" y="96"/>
              </a:cxn>
              <a:cxn ang="0">
                <a:pos x="638" y="114"/>
              </a:cxn>
              <a:cxn ang="0">
                <a:pos x="689" y="138"/>
              </a:cxn>
              <a:cxn ang="0">
                <a:pos x="746" y="156"/>
              </a:cxn>
              <a:cxn ang="0">
                <a:pos x="804" y="180"/>
              </a:cxn>
              <a:cxn ang="0">
                <a:pos x="855" y="210"/>
              </a:cxn>
              <a:cxn ang="0">
                <a:pos x="912" y="233"/>
              </a:cxn>
              <a:cxn ang="0">
                <a:pos x="970" y="263"/>
              </a:cxn>
              <a:cxn ang="0">
                <a:pos x="1021" y="293"/>
              </a:cxn>
              <a:cxn ang="0">
                <a:pos x="1078" y="323"/>
              </a:cxn>
              <a:cxn ang="0">
                <a:pos x="1136" y="359"/>
              </a:cxn>
              <a:cxn ang="0">
                <a:pos x="1187" y="395"/>
              </a:cxn>
              <a:cxn ang="0">
                <a:pos x="1244" y="431"/>
              </a:cxn>
              <a:cxn ang="0">
                <a:pos x="1301" y="467"/>
              </a:cxn>
              <a:cxn ang="0">
                <a:pos x="1359" y="508"/>
              </a:cxn>
              <a:cxn ang="0">
                <a:pos x="1410" y="550"/>
              </a:cxn>
              <a:cxn ang="0">
                <a:pos x="1467" y="592"/>
              </a:cxn>
              <a:cxn ang="0">
                <a:pos x="1525" y="640"/>
              </a:cxn>
              <a:cxn ang="0">
                <a:pos x="1576" y="688"/>
              </a:cxn>
              <a:cxn ang="0">
                <a:pos x="1633" y="736"/>
              </a:cxn>
              <a:cxn ang="0">
                <a:pos x="1690" y="784"/>
              </a:cxn>
              <a:cxn ang="0">
                <a:pos x="1742" y="837"/>
              </a:cxn>
              <a:cxn ang="0">
                <a:pos x="1799" y="885"/>
              </a:cxn>
              <a:cxn ang="0">
                <a:pos x="1856" y="945"/>
              </a:cxn>
              <a:cxn ang="0">
                <a:pos x="1907" y="999"/>
              </a:cxn>
              <a:cxn ang="0">
                <a:pos x="1965" y="1059"/>
              </a:cxn>
              <a:cxn ang="0">
                <a:pos x="2022" y="1118"/>
              </a:cxn>
              <a:cxn ang="0">
                <a:pos x="2073" y="1178"/>
              </a:cxn>
              <a:cxn ang="0">
                <a:pos x="2131" y="1244"/>
              </a:cxn>
              <a:cxn ang="0">
                <a:pos x="2188" y="1304"/>
              </a:cxn>
              <a:cxn ang="0">
                <a:pos x="2239" y="1369"/>
              </a:cxn>
              <a:cxn ang="0">
                <a:pos x="2296" y="1441"/>
              </a:cxn>
              <a:cxn ang="0">
                <a:pos x="2354" y="1507"/>
              </a:cxn>
              <a:cxn ang="0">
                <a:pos x="2405" y="1579"/>
              </a:cxn>
              <a:cxn ang="0">
                <a:pos x="2462" y="1656"/>
              </a:cxn>
              <a:cxn ang="0">
                <a:pos x="2520" y="1728"/>
              </a:cxn>
              <a:cxn ang="0">
                <a:pos x="2571" y="1806"/>
              </a:cxn>
              <a:cxn ang="0">
                <a:pos x="2628" y="1884"/>
              </a:cxn>
              <a:cxn ang="0">
                <a:pos x="2686" y="1961"/>
              </a:cxn>
              <a:cxn ang="0">
                <a:pos x="2743" y="2045"/>
              </a:cxn>
            </a:cxnLst>
            <a:rect l="0" t="0" r="r" b="b"/>
            <a:pathLst>
              <a:path w="2743" h="2045">
                <a:moveTo>
                  <a:pt x="0" y="0"/>
                </a:moveTo>
                <a:lnTo>
                  <a:pt x="26" y="0"/>
                </a:lnTo>
                <a:lnTo>
                  <a:pt x="58" y="0"/>
                </a:lnTo>
                <a:lnTo>
                  <a:pt x="83" y="0"/>
                </a:lnTo>
                <a:lnTo>
                  <a:pt x="109" y="0"/>
                </a:lnTo>
                <a:lnTo>
                  <a:pt x="140" y="6"/>
                </a:lnTo>
                <a:lnTo>
                  <a:pt x="166" y="6"/>
                </a:lnTo>
                <a:lnTo>
                  <a:pt x="192" y="12"/>
                </a:lnTo>
                <a:lnTo>
                  <a:pt x="223" y="12"/>
                </a:lnTo>
                <a:lnTo>
                  <a:pt x="249" y="18"/>
                </a:lnTo>
                <a:lnTo>
                  <a:pt x="274" y="24"/>
                </a:lnTo>
                <a:lnTo>
                  <a:pt x="306" y="24"/>
                </a:lnTo>
                <a:lnTo>
                  <a:pt x="332" y="30"/>
                </a:lnTo>
                <a:lnTo>
                  <a:pt x="357" y="36"/>
                </a:lnTo>
                <a:lnTo>
                  <a:pt x="389" y="42"/>
                </a:lnTo>
                <a:lnTo>
                  <a:pt x="415" y="48"/>
                </a:lnTo>
                <a:lnTo>
                  <a:pt x="440" y="54"/>
                </a:lnTo>
                <a:lnTo>
                  <a:pt x="472" y="66"/>
                </a:lnTo>
                <a:lnTo>
                  <a:pt x="498" y="72"/>
                </a:lnTo>
                <a:lnTo>
                  <a:pt x="523" y="78"/>
                </a:lnTo>
                <a:lnTo>
                  <a:pt x="555" y="90"/>
                </a:lnTo>
                <a:lnTo>
                  <a:pt x="581" y="96"/>
                </a:lnTo>
                <a:lnTo>
                  <a:pt x="606" y="108"/>
                </a:lnTo>
                <a:lnTo>
                  <a:pt x="638" y="114"/>
                </a:lnTo>
                <a:lnTo>
                  <a:pt x="664" y="126"/>
                </a:lnTo>
                <a:lnTo>
                  <a:pt x="689" y="138"/>
                </a:lnTo>
                <a:lnTo>
                  <a:pt x="721" y="144"/>
                </a:lnTo>
                <a:lnTo>
                  <a:pt x="746" y="156"/>
                </a:lnTo>
                <a:lnTo>
                  <a:pt x="772" y="168"/>
                </a:lnTo>
                <a:lnTo>
                  <a:pt x="804" y="180"/>
                </a:lnTo>
                <a:lnTo>
                  <a:pt x="829" y="192"/>
                </a:lnTo>
                <a:lnTo>
                  <a:pt x="855" y="210"/>
                </a:lnTo>
                <a:lnTo>
                  <a:pt x="887" y="222"/>
                </a:lnTo>
                <a:lnTo>
                  <a:pt x="912" y="233"/>
                </a:lnTo>
                <a:lnTo>
                  <a:pt x="938" y="245"/>
                </a:lnTo>
                <a:lnTo>
                  <a:pt x="970" y="263"/>
                </a:lnTo>
                <a:lnTo>
                  <a:pt x="995" y="275"/>
                </a:lnTo>
                <a:lnTo>
                  <a:pt x="1021" y="293"/>
                </a:lnTo>
                <a:lnTo>
                  <a:pt x="1053" y="311"/>
                </a:lnTo>
                <a:lnTo>
                  <a:pt x="1078" y="323"/>
                </a:lnTo>
                <a:lnTo>
                  <a:pt x="1104" y="341"/>
                </a:lnTo>
                <a:lnTo>
                  <a:pt x="1136" y="359"/>
                </a:lnTo>
                <a:lnTo>
                  <a:pt x="1161" y="377"/>
                </a:lnTo>
                <a:lnTo>
                  <a:pt x="1187" y="395"/>
                </a:lnTo>
                <a:lnTo>
                  <a:pt x="1218" y="413"/>
                </a:lnTo>
                <a:lnTo>
                  <a:pt x="1244" y="431"/>
                </a:lnTo>
                <a:lnTo>
                  <a:pt x="1269" y="449"/>
                </a:lnTo>
                <a:lnTo>
                  <a:pt x="1301" y="467"/>
                </a:lnTo>
                <a:lnTo>
                  <a:pt x="1327" y="491"/>
                </a:lnTo>
                <a:lnTo>
                  <a:pt x="1359" y="508"/>
                </a:lnTo>
                <a:lnTo>
                  <a:pt x="1384" y="526"/>
                </a:lnTo>
                <a:lnTo>
                  <a:pt x="1410" y="550"/>
                </a:lnTo>
                <a:lnTo>
                  <a:pt x="1442" y="574"/>
                </a:lnTo>
                <a:lnTo>
                  <a:pt x="1467" y="592"/>
                </a:lnTo>
                <a:lnTo>
                  <a:pt x="1493" y="616"/>
                </a:lnTo>
                <a:lnTo>
                  <a:pt x="1525" y="640"/>
                </a:lnTo>
                <a:lnTo>
                  <a:pt x="1550" y="664"/>
                </a:lnTo>
                <a:lnTo>
                  <a:pt x="1576" y="688"/>
                </a:lnTo>
                <a:lnTo>
                  <a:pt x="1608" y="712"/>
                </a:lnTo>
                <a:lnTo>
                  <a:pt x="1633" y="736"/>
                </a:lnTo>
                <a:lnTo>
                  <a:pt x="1659" y="760"/>
                </a:lnTo>
                <a:lnTo>
                  <a:pt x="1690" y="784"/>
                </a:lnTo>
                <a:lnTo>
                  <a:pt x="1716" y="807"/>
                </a:lnTo>
                <a:lnTo>
                  <a:pt x="1742" y="837"/>
                </a:lnTo>
                <a:lnTo>
                  <a:pt x="1773" y="861"/>
                </a:lnTo>
                <a:lnTo>
                  <a:pt x="1799" y="885"/>
                </a:lnTo>
                <a:lnTo>
                  <a:pt x="1824" y="915"/>
                </a:lnTo>
                <a:lnTo>
                  <a:pt x="1856" y="945"/>
                </a:lnTo>
                <a:lnTo>
                  <a:pt x="1882" y="969"/>
                </a:lnTo>
                <a:lnTo>
                  <a:pt x="1907" y="999"/>
                </a:lnTo>
                <a:lnTo>
                  <a:pt x="1939" y="1029"/>
                </a:lnTo>
                <a:lnTo>
                  <a:pt x="1965" y="1059"/>
                </a:lnTo>
                <a:lnTo>
                  <a:pt x="1990" y="1088"/>
                </a:lnTo>
                <a:lnTo>
                  <a:pt x="2022" y="1118"/>
                </a:lnTo>
                <a:lnTo>
                  <a:pt x="2048" y="1148"/>
                </a:lnTo>
                <a:lnTo>
                  <a:pt x="2073" y="1178"/>
                </a:lnTo>
                <a:lnTo>
                  <a:pt x="2105" y="1208"/>
                </a:lnTo>
                <a:lnTo>
                  <a:pt x="2131" y="1244"/>
                </a:lnTo>
                <a:lnTo>
                  <a:pt x="2156" y="1274"/>
                </a:lnTo>
                <a:lnTo>
                  <a:pt x="2188" y="1304"/>
                </a:lnTo>
                <a:lnTo>
                  <a:pt x="2214" y="1340"/>
                </a:lnTo>
                <a:lnTo>
                  <a:pt x="2239" y="1369"/>
                </a:lnTo>
                <a:lnTo>
                  <a:pt x="2271" y="1405"/>
                </a:lnTo>
                <a:lnTo>
                  <a:pt x="2296" y="1441"/>
                </a:lnTo>
                <a:lnTo>
                  <a:pt x="2322" y="1477"/>
                </a:lnTo>
                <a:lnTo>
                  <a:pt x="2354" y="1507"/>
                </a:lnTo>
                <a:lnTo>
                  <a:pt x="2379" y="1543"/>
                </a:lnTo>
                <a:lnTo>
                  <a:pt x="2405" y="1579"/>
                </a:lnTo>
                <a:lnTo>
                  <a:pt x="2437" y="1615"/>
                </a:lnTo>
                <a:lnTo>
                  <a:pt x="2462" y="1656"/>
                </a:lnTo>
                <a:lnTo>
                  <a:pt x="2488" y="1692"/>
                </a:lnTo>
                <a:lnTo>
                  <a:pt x="2520" y="1728"/>
                </a:lnTo>
                <a:lnTo>
                  <a:pt x="2545" y="1764"/>
                </a:lnTo>
                <a:lnTo>
                  <a:pt x="2571" y="1806"/>
                </a:lnTo>
                <a:lnTo>
                  <a:pt x="2603" y="1842"/>
                </a:lnTo>
                <a:lnTo>
                  <a:pt x="2628" y="1884"/>
                </a:lnTo>
                <a:lnTo>
                  <a:pt x="2654" y="1919"/>
                </a:lnTo>
                <a:lnTo>
                  <a:pt x="2686" y="1961"/>
                </a:lnTo>
                <a:lnTo>
                  <a:pt x="2711" y="2003"/>
                </a:lnTo>
                <a:lnTo>
                  <a:pt x="2743" y="2045"/>
                </a:lnTo>
              </a:path>
            </a:pathLst>
          </a:custGeom>
          <a:noFill/>
          <a:ln w="139700">
            <a:pattFill prst="wdUpDiag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18" name="Freeform 18"/>
          <p:cNvSpPr>
            <a:spLocks/>
          </p:cNvSpPr>
          <p:nvPr/>
        </p:nvSpPr>
        <p:spPr bwMode="auto">
          <a:xfrm>
            <a:off x="4089400" y="1800225"/>
            <a:ext cx="1371600" cy="27622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19" name="Freeform 19"/>
          <p:cNvSpPr>
            <a:spLocks/>
          </p:cNvSpPr>
          <p:nvPr/>
        </p:nvSpPr>
        <p:spPr bwMode="auto">
          <a:xfrm>
            <a:off x="4319588" y="1820863"/>
            <a:ext cx="684212" cy="69850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20" name="Freeform 20"/>
          <p:cNvSpPr>
            <a:spLocks/>
          </p:cNvSpPr>
          <p:nvPr/>
        </p:nvSpPr>
        <p:spPr bwMode="auto">
          <a:xfrm>
            <a:off x="4543425" y="1778000"/>
            <a:ext cx="3835400" cy="453707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83" y="0"/>
              </a:cxn>
              <a:cxn ang="0">
                <a:pos x="140" y="6"/>
              </a:cxn>
              <a:cxn ang="0">
                <a:pos x="192" y="12"/>
              </a:cxn>
              <a:cxn ang="0">
                <a:pos x="249" y="18"/>
              </a:cxn>
              <a:cxn ang="0">
                <a:pos x="306" y="24"/>
              </a:cxn>
              <a:cxn ang="0">
                <a:pos x="357" y="36"/>
              </a:cxn>
              <a:cxn ang="0">
                <a:pos x="415" y="48"/>
              </a:cxn>
              <a:cxn ang="0">
                <a:pos x="472" y="66"/>
              </a:cxn>
              <a:cxn ang="0">
                <a:pos x="523" y="78"/>
              </a:cxn>
              <a:cxn ang="0">
                <a:pos x="581" y="96"/>
              </a:cxn>
              <a:cxn ang="0">
                <a:pos x="638" y="114"/>
              </a:cxn>
              <a:cxn ang="0">
                <a:pos x="689" y="138"/>
              </a:cxn>
              <a:cxn ang="0">
                <a:pos x="746" y="156"/>
              </a:cxn>
              <a:cxn ang="0">
                <a:pos x="804" y="180"/>
              </a:cxn>
              <a:cxn ang="0">
                <a:pos x="855" y="210"/>
              </a:cxn>
              <a:cxn ang="0">
                <a:pos x="912" y="233"/>
              </a:cxn>
              <a:cxn ang="0">
                <a:pos x="970" y="263"/>
              </a:cxn>
              <a:cxn ang="0">
                <a:pos x="1021" y="293"/>
              </a:cxn>
              <a:cxn ang="0">
                <a:pos x="1078" y="323"/>
              </a:cxn>
              <a:cxn ang="0">
                <a:pos x="1136" y="359"/>
              </a:cxn>
              <a:cxn ang="0">
                <a:pos x="1187" y="395"/>
              </a:cxn>
              <a:cxn ang="0">
                <a:pos x="1244" y="431"/>
              </a:cxn>
              <a:cxn ang="0">
                <a:pos x="1301" y="467"/>
              </a:cxn>
              <a:cxn ang="0">
                <a:pos x="1359" y="508"/>
              </a:cxn>
              <a:cxn ang="0">
                <a:pos x="1410" y="550"/>
              </a:cxn>
              <a:cxn ang="0">
                <a:pos x="1467" y="592"/>
              </a:cxn>
              <a:cxn ang="0">
                <a:pos x="1525" y="640"/>
              </a:cxn>
              <a:cxn ang="0">
                <a:pos x="1576" y="688"/>
              </a:cxn>
              <a:cxn ang="0">
                <a:pos x="1633" y="736"/>
              </a:cxn>
              <a:cxn ang="0">
                <a:pos x="1690" y="784"/>
              </a:cxn>
              <a:cxn ang="0">
                <a:pos x="1742" y="837"/>
              </a:cxn>
              <a:cxn ang="0">
                <a:pos x="1799" y="885"/>
              </a:cxn>
              <a:cxn ang="0">
                <a:pos x="1856" y="945"/>
              </a:cxn>
              <a:cxn ang="0">
                <a:pos x="1907" y="999"/>
              </a:cxn>
              <a:cxn ang="0">
                <a:pos x="1965" y="1059"/>
              </a:cxn>
              <a:cxn ang="0">
                <a:pos x="2022" y="1118"/>
              </a:cxn>
              <a:cxn ang="0">
                <a:pos x="2073" y="1178"/>
              </a:cxn>
              <a:cxn ang="0">
                <a:pos x="2131" y="1244"/>
              </a:cxn>
              <a:cxn ang="0">
                <a:pos x="2188" y="1304"/>
              </a:cxn>
              <a:cxn ang="0">
                <a:pos x="2239" y="1369"/>
              </a:cxn>
              <a:cxn ang="0">
                <a:pos x="2296" y="1441"/>
              </a:cxn>
              <a:cxn ang="0">
                <a:pos x="2354" y="1507"/>
              </a:cxn>
              <a:cxn ang="0">
                <a:pos x="2405" y="1579"/>
              </a:cxn>
              <a:cxn ang="0">
                <a:pos x="2462" y="1656"/>
              </a:cxn>
              <a:cxn ang="0">
                <a:pos x="2520" y="1728"/>
              </a:cxn>
              <a:cxn ang="0">
                <a:pos x="2571" y="1806"/>
              </a:cxn>
              <a:cxn ang="0">
                <a:pos x="2628" y="1884"/>
              </a:cxn>
              <a:cxn ang="0">
                <a:pos x="2686" y="1961"/>
              </a:cxn>
              <a:cxn ang="0">
                <a:pos x="2743" y="2045"/>
              </a:cxn>
            </a:cxnLst>
            <a:rect l="0" t="0" r="r" b="b"/>
            <a:pathLst>
              <a:path w="2743" h="2045">
                <a:moveTo>
                  <a:pt x="0" y="0"/>
                </a:moveTo>
                <a:lnTo>
                  <a:pt x="26" y="0"/>
                </a:lnTo>
                <a:lnTo>
                  <a:pt x="58" y="0"/>
                </a:lnTo>
                <a:lnTo>
                  <a:pt x="83" y="0"/>
                </a:lnTo>
                <a:lnTo>
                  <a:pt x="109" y="0"/>
                </a:lnTo>
                <a:lnTo>
                  <a:pt x="140" y="6"/>
                </a:lnTo>
                <a:lnTo>
                  <a:pt x="166" y="6"/>
                </a:lnTo>
                <a:lnTo>
                  <a:pt x="192" y="12"/>
                </a:lnTo>
                <a:lnTo>
                  <a:pt x="223" y="12"/>
                </a:lnTo>
                <a:lnTo>
                  <a:pt x="249" y="18"/>
                </a:lnTo>
                <a:lnTo>
                  <a:pt x="274" y="24"/>
                </a:lnTo>
                <a:lnTo>
                  <a:pt x="306" y="24"/>
                </a:lnTo>
                <a:lnTo>
                  <a:pt x="332" y="30"/>
                </a:lnTo>
                <a:lnTo>
                  <a:pt x="357" y="36"/>
                </a:lnTo>
                <a:lnTo>
                  <a:pt x="389" y="42"/>
                </a:lnTo>
                <a:lnTo>
                  <a:pt x="415" y="48"/>
                </a:lnTo>
                <a:lnTo>
                  <a:pt x="440" y="54"/>
                </a:lnTo>
                <a:lnTo>
                  <a:pt x="472" y="66"/>
                </a:lnTo>
                <a:lnTo>
                  <a:pt x="498" y="72"/>
                </a:lnTo>
                <a:lnTo>
                  <a:pt x="523" y="78"/>
                </a:lnTo>
                <a:lnTo>
                  <a:pt x="555" y="90"/>
                </a:lnTo>
                <a:lnTo>
                  <a:pt x="581" y="96"/>
                </a:lnTo>
                <a:lnTo>
                  <a:pt x="606" y="108"/>
                </a:lnTo>
                <a:lnTo>
                  <a:pt x="638" y="114"/>
                </a:lnTo>
                <a:lnTo>
                  <a:pt x="664" y="126"/>
                </a:lnTo>
                <a:lnTo>
                  <a:pt x="689" y="138"/>
                </a:lnTo>
                <a:lnTo>
                  <a:pt x="721" y="144"/>
                </a:lnTo>
                <a:lnTo>
                  <a:pt x="746" y="156"/>
                </a:lnTo>
                <a:lnTo>
                  <a:pt x="772" y="168"/>
                </a:lnTo>
                <a:lnTo>
                  <a:pt x="804" y="180"/>
                </a:lnTo>
                <a:lnTo>
                  <a:pt x="829" y="192"/>
                </a:lnTo>
                <a:lnTo>
                  <a:pt x="855" y="210"/>
                </a:lnTo>
                <a:lnTo>
                  <a:pt x="887" y="222"/>
                </a:lnTo>
                <a:lnTo>
                  <a:pt x="912" y="233"/>
                </a:lnTo>
                <a:lnTo>
                  <a:pt x="938" y="245"/>
                </a:lnTo>
                <a:lnTo>
                  <a:pt x="970" y="263"/>
                </a:lnTo>
                <a:lnTo>
                  <a:pt x="995" y="275"/>
                </a:lnTo>
                <a:lnTo>
                  <a:pt x="1021" y="293"/>
                </a:lnTo>
                <a:lnTo>
                  <a:pt x="1053" y="311"/>
                </a:lnTo>
                <a:lnTo>
                  <a:pt x="1078" y="323"/>
                </a:lnTo>
                <a:lnTo>
                  <a:pt x="1104" y="341"/>
                </a:lnTo>
                <a:lnTo>
                  <a:pt x="1136" y="359"/>
                </a:lnTo>
                <a:lnTo>
                  <a:pt x="1161" y="377"/>
                </a:lnTo>
                <a:lnTo>
                  <a:pt x="1187" y="395"/>
                </a:lnTo>
                <a:lnTo>
                  <a:pt x="1218" y="413"/>
                </a:lnTo>
                <a:lnTo>
                  <a:pt x="1244" y="431"/>
                </a:lnTo>
                <a:lnTo>
                  <a:pt x="1269" y="449"/>
                </a:lnTo>
                <a:lnTo>
                  <a:pt x="1301" y="467"/>
                </a:lnTo>
                <a:lnTo>
                  <a:pt x="1327" y="491"/>
                </a:lnTo>
                <a:lnTo>
                  <a:pt x="1359" y="508"/>
                </a:lnTo>
                <a:lnTo>
                  <a:pt x="1384" y="526"/>
                </a:lnTo>
                <a:lnTo>
                  <a:pt x="1410" y="550"/>
                </a:lnTo>
                <a:lnTo>
                  <a:pt x="1442" y="574"/>
                </a:lnTo>
                <a:lnTo>
                  <a:pt x="1467" y="592"/>
                </a:lnTo>
                <a:lnTo>
                  <a:pt x="1493" y="616"/>
                </a:lnTo>
                <a:lnTo>
                  <a:pt x="1525" y="640"/>
                </a:lnTo>
                <a:lnTo>
                  <a:pt x="1550" y="664"/>
                </a:lnTo>
                <a:lnTo>
                  <a:pt x="1576" y="688"/>
                </a:lnTo>
                <a:lnTo>
                  <a:pt x="1608" y="712"/>
                </a:lnTo>
                <a:lnTo>
                  <a:pt x="1633" y="736"/>
                </a:lnTo>
                <a:lnTo>
                  <a:pt x="1659" y="760"/>
                </a:lnTo>
                <a:lnTo>
                  <a:pt x="1690" y="784"/>
                </a:lnTo>
                <a:lnTo>
                  <a:pt x="1716" y="807"/>
                </a:lnTo>
                <a:lnTo>
                  <a:pt x="1742" y="837"/>
                </a:lnTo>
                <a:lnTo>
                  <a:pt x="1773" y="861"/>
                </a:lnTo>
                <a:lnTo>
                  <a:pt x="1799" y="885"/>
                </a:lnTo>
                <a:lnTo>
                  <a:pt x="1824" y="915"/>
                </a:lnTo>
                <a:lnTo>
                  <a:pt x="1856" y="945"/>
                </a:lnTo>
                <a:lnTo>
                  <a:pt x="1882" y="969"/>
                </a:lnTo>
                <a:lnTo>
                  <a:pt x="1907" y="999"/>
                </a:lnTo>
                <a:lnTo>
                  <a:pt x="1939" y="1029"/>
                </a:lnTo>
                <a:lnTo>
                  <a:pt x="1965" y="1059"/>
                </a:lnTo>
                <a:lnTo>
                  <a:pt x="1990" y="1088"/>
                </a:lnTo>
                <a:lnTo>
                  <a:pt x="2022" y="1118"/>
                </a:lnTo>
                <a:lnTo>
                  <a:pt x="2048" y="1148"/>
                </a:lnTo>
                <a:lnTo>
                  <a:pt x="2073" y="1178"/>
                </a:lnTo>
                <a:lnTo>
                  <a:pt x="2105" y="1208"/>
                </a:lnTo>
                <a:lnTo>
                  <a:pt x="2131" y="1244"/>
                </a:lnTo>
                <a:lnTo>
                  <a:pt x="2156" y="1274"/>
                </a:lnTo>
                <a:lnTo>
                  <a:pt x="2188" y="1304"/>
                </a:lnTo>
                <a:lnTo>
                  <a:pt x="2214" y="1340"/>
                </a:lnTo>
                <a:lnTo>
                  <a:pt x="2239" y="1369"/>
                </a:lnTo>
                <a:lnTo>
                  <a:pt x="2271" y="1405"/>
                </a:lnTo>
                <a:lnTo>
                  <a:pt x="2296" y="1441"/>
                </a:lnTo>
                <a:lnTo>
                  <a:pt x="2322" y="1477"/>
                </a:lnTo>
                <a:lnTo>
                  <a:pt x="2354" y="1507"/>
                </a:lnTo>
                <a:lnTo>
                  <a:pt x="2379" y="1543"/>
                </a:lnTo>
                <a:lnTo>
                  <a:pt x="2405" y="1579"/>
                </a:lnTo>
                <a:lnTo>
                  <a:pt x="2437" y="1615"/>
                </a:lnTo>
                <a:lnTo>
                  <a:pt x="2462" y="1656"/>
                </a:lnTo>
                <a:lnTo>
                  <a:pt x="2488" y="1692"/>
                </a:lnTo>
                <a:lnTo>
                  <a:pt x="2520" y="1728"/>
                </a:lnTo>
                <a:lnTo>
                  <a:pt x="2545" y="1764"/>
                </a:lnTo>
                <a:lnTo>
                  <a:pt x="2571" y="1806"/>
                </a:lnTo>
                <a:lnTo>
                  <a:pt x="2603" y="1842"/>
                </a:lnTo>
                <a:lnTo>
                  <a:pt x="2628" y="1884"/>
                </a:lnTo>
                <a:lnTo>
                  <a:pt x="2654" y="1919"/>
                </a:lnTo>
                <a:lnTo>
                  <a:pt x="2686" y="1961"/>
                </a:lnTo>
                <a:lnTo>
                  <a:pt x="2711" y="2003"/>
                </a:lnTo>
                <a:lnTo>
                  <a:pt x="2743" y="2045"/>
                </a:lnTo>
              </a:path>
            </a:pathLst>
          </a:custGeom>
          <a:noFill/>
          <a:ln w="381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22" name="Line 22"/>
          <p:cNvSpPr>
            <a:spLocks noChangeShapeType="1"/>
          </p:cNvSpPr>
          <p:nvPr/>
        </p:nvSpPr>
        <p:spPr bwMode="auto">
          <a:xfrm flipH="1" flipV="1">
            <a:off x="4559300" y="1238250"/>
            <a:ext cx="3175" cy="5008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28" name="Rectangle 73"/>
          <p:cNvSpPr>
            <a:spLocks noChangeArrowheads="1"/>
          </p:cNvSpPr>
          <p:nvPr/>
        </p:nvSpPr>
        <p:spPr bwMode="auto">
          <a:xfrm>
            <a:off x="8940800" y="3594100"/>
            <a:ext cx="3365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GB">
              <a:ea typeface="MS PGothic" pitchFamily="34" charset="-128"/>
            </a:endParaRPr>
          </a:p>
        </p:txBody>
      </p:sp>
      <p:sp>
        <p:nvSpPr>
          <p:cNvPr id="460844" name="Text Box 44"/>
          <p:cNvSpPr txBox="1">
            <a:spLocks noChangeArrowheads="1"/>
          </p:cNvSpPr>
          <p:nvPr/>
        </p:nvSpPr>
        <p:spPr bwMode="auto">
          <a:xfrm>
            <a:off x="3990975" y="830263"/>
            <a:ext cx="1117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energy</a:t>
            </a:r>
          </a:p>
        </p:txBody>
      </p:sp>
      <p:sp>
        <p:nvSpPr>
          <p:cNvPr id="460846" name="Rectangle 46"/>
          <p:cNvSpPr>
            <a:spLocks noChangeArrowheads="1"/>
          </p:cNvSpPr>
          <p:nvPr/>
        </p:nvSpPr>
        <p:spPr bwMode="auto">
          <a:xfrm>
            <a:off x="800100" y="5686425"/>
            <a:ext cx="3802063" cy="10810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latin typeface="Castellar" pitchFamily="18" charset="0"/>
            </a:endParaRPr>
          </a:p>
        </p:txBody>
      </p:sp>
      <p:sp>
        <p:nvSpPr>
          <p:cNvPr id="460847" name="Rectangle 47"/>
          <p:cNvSpPr>
            <a:spLocks noChangeArrowheads="1"/>
          </p:cNvSpPr>
          <p:nvPr/>
        </p:nvSpPr>
        <p:spPr bwMode="auto">
          <a:xfrm>
            <a:off x="3962400" y="876300"/>
            <a:ext cx="1181100" cy="361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72" name="Text Box 72"/>
          <p:cNvSpPr txBox="1">
            <a:spLocks noChangeArrowheads="1"/>
          </p:cNvSpPr>
          <p:nvPr/>
        </p:nvSpPr>
        <p:spPr bwMode="auto">
          <a:xfrm>
            <a:off x="4460875" y="7826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400" b="1"/>
              <a:t>E</a:t>
            </a:r>
          </a:p>
        </p:txBody>
      </p:sp>
      <p:sp>
        <p:nvSpPr>
          <p:cNvPr id="460874" name="Oval 74"/>
          <p:cNvSpPr>
            <a:spLocks noChangeArrowheads="1"/>
          </p:cNvSpPr>
          <p:nvPr/>
        </p:nvSpPr>
        <p:spPr bwMode="auto">
          <a:xfrm>
            <a:off x="7524750" y="5029200"/>
            <a:ext cx="895350" cy="8953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75" name="Line 75"/>
          <p:cNvSpPr>
            <a:spLocks noChangeShapeType="1"/>
          </p:cNvSpPr>
          <p:nvPr/>
        </p:nvSpPr>
        <p:spPr bwMode="auto">
          <a:xfrm>
            <a:off x="798513" y="1720850"/>
            <a:ext cx="3757612" cy="3175"/>
          </a:xfrm>
          <a:prstGeom prst="line">
            <a:avLst/>
          </a:prstGeom>
          <a:noFill/>
          <a:ln w="139700">
            <a:pattFill prst="wdUpDiag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60876" name="Group 76"/>
          <p:cNvGrpSpPr>
            <a:grpSpLocks/>
          </p:cNvGrpSpPr>
          <p:nvPr/>
        </p:nvGrpSpPr>
        <p:grpSpPr bwMode="auto">
          <a:xfrm>
            <a:off x="3676650" y="4073525"/>
            <a:ext cx="314325" cy="298450"/>
            <a:chOff x="2316" y="2566"/>
            <a:chExt cx="198" cy="188"/>
          </a:xfrm>
        </p:grpSpPr>
        <p:sp>
          <p:nvSpPr>
            <p:cNvPr id="460877" name="Oval 77"/>
            <p:cNvSpPr>
              <a:spLocks noChangeArrowheads="1"/>
            </p:cNvSpPr>
            <p:nvPr/>
          </p:nvSpPr>
          <p:spPr bwMode="auto">
            <a:xfrm>
              <a:off x="2316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0878" name="Oval 78"/>
            <p:cNvSpPr>
              <a:spLocks noChangeArrowheads="1"/>
            </p:cNvSpPr>
            <p:nvPr/>
          </p:nvSpPr>
          <p:spPr bwMode="auto">
            <a:xfrm>
              <a:off x="2394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0879" name="Oval 79"/>
            <p:cNvSpPr>
              <a:spLocks noChangeArrowheads="1"/>
            </p:cNvSpPr>
            <p:nvPr/>
          </p:nvSpPr>
          <p:spPr bwMode="auto">
            <a:xfrm>
              <a:off x="2356" y="256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60880" name="Rectangle 80"/>
          <p:cNvSpPr>
            <a:spLocks noChangeArrowheads="1"/>
          </p:cNvSpPr>
          <p:nvPr/>
        </p:nvSpPr>
        <p:spPr bwMode="auto">
          <a:xfrm>
            <a:off x="800100" y="5686425"/>
            <a:ext cx="3802063" cy="10810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81" name="Rectangle 81"/>
          <p:cNvSpPr>
            <a:spLocks noChangeArrowheads="1"/>
          </p:cNvSpPr>
          <p:nvPr/>
        </p:nvSpPr>
        <p:spPr bwMode="auto">
          <a:xfrm>
            <a:off x="800100" y="5686425"/>
            <a:ext cx="3802063" cy="10810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latin typeface="Castellar" pitchFamily="18" charset="0"/>
            </a:endParaRPr>
          </a:p>
        </p:txBody>
      </p:sp>
      <p:grpSp>
        <p:nvGrpSpPr>
          <p:cNvPr id="460882" name="Group 82"/>
          <p:cNvGrpSpPr>
            <a:grpSpLocks/>
          </p:cNvGrpSpPr>
          <p:nvPr/>
        </p:nvGrpSpPr>
        <p:grpSpPr bwMode="auto">
          <a:xfrm>
            <a:off x="3740150" y="4079875"/>
            <a:ext cx="314325" cy="298450"/>
            <a:chOff x="2316" y="2566"/>
            <a:chExt cx="198" cy="188"/>
          </a:xfrm>
        </p:grpSpPr>
        <p:sp>
          <p:nvSpPr>
            <p:cNvPr id="460883" name="Oval 83"/>
            <p:cNvSpPr>
              <a:spLocks noChangeArrowheads="1"/>
            </p:cNvSpPr>
            <p:nvPr/>
          </p:nvSpPr>
          <p:spPr bwMode="auto">
            <a:xfrm>
              <a:off x="2316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0884" name="Oval 84"/>
            <p:cNvSpPr>
              <a:spLocks noChangeArrowheads="1"/>
            </p:cNvSpPr>
            <p:nvPr/>
          </p:nvSpPr>
          <p:spPr bwMode="auto">
            <a:xfrm>
              <a:off x="2394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0885" name="Oval 85"/>
            <p:cNvSpPr>
              <a:spLocks noChangeArrowheads="1"/>
            </p:cNvSpPr>
            <p:nvPr/>
          </p:nvSpPr>
          <p:spPr bwMode="auto">
            <a:xfrm>
              <a:off x="2356" y="256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60886" name="Group 86"/>
          <p:cNvGrpSpPr>
            <a:grpSpLocks/>
          </p:cNvGrpSpPr>
          <p:nvPr/>
        </p:nvGrpSpPr>
        <p:grpSpPr bwMode="auto">
          <a:xfrm>
            <a:off x="63500" y="723900"/>
            <a:ext cx="4438650" cy="6057900"/>
            <a:chOff x="-3276" y="68"/>
            <a:chExt cx="2880" cy="3904"/>
          </a:xfrm>
        </p:grpSpPr>
        <p:sp>
          <p:nvSpPr>
            <p:cNvPr id="460887" name="Rectangle 87"/>
            <p:cNvSpPr>
              <a:spLocks noChangeArrowheads="1"/>
            </p:cNvSpPr>
            <p:nvPr/>
          </p:nvSpPr>
          <p:spPr bwMode="auto">
            <a:xfrm>
              <a:off x="-3276" y="72"/>
              <a:ext cx="2880" cy="3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8" name="AutoShape 88"/>
            <p:cNvSpPr>
              <a:spLocks noChangeArrowheads="1"/>
            </p:cNvSpPr>
            <p:nvPr/>
          </p:nvSpPr>
          <p:spPr bwMode="auto">
            <a:xfrm>
              <a:off x="-3259" y="68"/>
              <a:ext cx="2852" cy="3904"/>
            </a:xfrm>
            <a:prstGeom prst="flowChartAlternateProcess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60889" name="Object 80"/>
          <p:cNvGraphicFramePr>
            <a:graphicFrameLocks noChangeAspect="1"/>
          </p:cNvGraphicFramePr>
          <p:nvPr/>
        </p:nvGraphicFramePr>
        <p:xfrm>
          <a:off x="120650" y="1779588"/>
          <a:ext cx="4352925" cy="876300"/>
        </p:xfrm>
        <a:graphic>
          <a:graphicData uri="http://schemas.openxmlformats.org/presentationml/2006/ole">
            <p:oleObj spid="_x0000_s460889" name="Formel" r:id="rId4" imgW="2209680" imgH="444240" progId="Equation.3">
              <p:embed/>
            </p:oleObj>
          </a:graphicData>
        </a:graphic>
      </p:graphicFrame>
      <p:graphicFrame>
        <p:nvGraphicFramePr>
          <p:cNvPr id="460890" name="Object 75"/>
          <p:cNvGraphicFramePr>
            <a:graphicFrameLocks noChangeAspect="1"/>
          </p:cNvGraphicFramePr>
          <p:nvPr/>
        </p:nvGraphicFramePr>
        <p:xfrm>
          <a:off x="1311275" y="704850"/>
          <a:ext cx="2028825" cy="785813"/>
        </p:xfrm>
        <a:graphic>
          <a:graphicData uri="http://schemas.openxmlformats.org/presentationml/2006/ole">
            <p:oleObj spid="_x0000_s460890" name="Equation" r:id="rId5" imgW="1015920" imgH="393480" progId="Equation.3">
              <p:embed/>
            </p:oleObj>
          </a:graphicData>
        </a:graphic>
      </p:graphicFrame>
      <p:sp>
        <p:nvSpPr>
          <p:cNvPr id="460891" name="Text Box 91"/>
          <p:cNvSpPr txBox="1">
            <a:spLocks noChangeArrowheads="1"/>
          </p:cNvSpPr>
          <p:nvPr/>
        </p:nvSpPr>
        <p:spPr bwMode="auto">
          <a:xfrm>
            <a:off x="104775" y="1398588"/>
            <a:ext cx="211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AT" sz="2000" b="1">
                <a:solidFill>
                  <a:schemeClr val="accent2"/>
                </a:solidFill>
              </a:rPr>
              <a:t> for a&lt;0, </a:t>
            </a:r>
            <a:r>
              <a:rPr lang="de-AT" sz="2000" b="1">
                <a:solidFill>
                  <a:schemeClr val="accent2"/>
                </a:solidFill>
                <a:sym typeface="Symbol" pitchFamily="18" charset="2"/>
              </a:rPr>
              <a:t>a  </a:t>
            </a:r>
            <a:r>
              <a:rPr lang="de-AT" sz="2000" b="1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460892" name="Text Box 92"/>
          <p:cNvSpPr txBox="1">
            <a:spLocks noChangeArrowheads="1"/>
          </p:cNvSpPr>
          <p:nvPr/>
        </p:nvSpPr>
        <p:spPr bwMode="auto">
          <a:xfrm>
            <a:off x="2257425" y="4113213"/>
            <a:ext cx="1812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000"/>
              <a:t>C(a)=C(22.7a)</a:t>
            </a:r>
          </a:p>
        </p:txBody>
      </p:sp>
      <p:sp>
        <p:nvSpPr>
          <p:cNvPr id="460893" name="AutoShape 93"/>
          <p:cNvSpPr>
            <a:spLocks noChangeArrowheads="1"/>
          </p:cNvSpPr>
          <p:nvPr/>
        </p:nvSpPr>
        <p:spPr bwMode="auto">
          <a:xfrm>
            <a:off x="1682750" y="4216400"/>
            <a:ext cx="476250" cy="1905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94" name="Text Box 94"/>
          <p:cNvSpPr txBox="1">
            <a:spLocks noChangeArrowheads="1"/>
          </p:cNvSpPr>
          <p:nvPr/>
        </p:nvSpPr>
        <p:spPr bwMode="auto">
          <a:xfrm>
            <a:off x="561975" y="6423025"/>
            <a:ext cx="1924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1600"/>
              <a:t>Braaten &amp; Hammer</a:t>
            </a:r>
          </a:p>
        </p:txBody>
      </p:sp>
      <p:graphicFrame>
        <p:nvGraphicFramePr>
          <p:cNvPr id="460895" name="Object 75"/>
          <p:cNvGraphicFramePr>
            <a:graphicFrameLocks noChangeAspect="1"/>
          </p:cNvGraphicFramePr>
          <p:nvPr/>
        </p:nvGraphicFramePr>
        <p:xfrm>
          <a:off x="1217613" y="4835525"/>
          <a:ext cx="2193925" cy="871538"/>
        </p:xfrm>
        <a:graphic>
          <a:graphicData uri="http://schemas.openxmlformats.org/presentationml/2006/ole">
            <p:oleObj spid="_x0000_s460895" name="Equation" r:id="rId6" imgW="990360" imgH="393480" progId="Equation.3">
              <p:embed/>
            </p:oleObj>
          </a:graphicData>
        </a:graphic>
      </p:graphicFrame>
      <p:graphicFrame>
        <p:nvGraphicFramePr>
          <p:cNvPr id="460896" name="Object 80"/>
          <p:cNvGraphicFramePr>
            <a:graphicFrameLocks noChangeAspect="1"/>
          </p:cNvGraphicFramePr>
          <p:nvPr/>
        </p:nvGraphicFramePr>
        <p:xfrm>
          <a:off x="55563" y="5635625"/>
          <a:ext cx="4478337" cy="852488"/>
        </p:xfrm>
        <a:graphic>
          <a:graphicData uri="http://schemas.openxmlformats.org/presentationml/2006/ole">
            <p:oleObj spid="_x0000_s460896" name="Formel" r:id="rId7" imgW="2273040" imgH="431640" progId="Equation.3">
              <p:embed/>
            </p:oleObj>
          </a:graphicData>
        </a:graphic>
      </p:graphicFrame>
      <p:sp>
        <p:nvSpPr>
          <p:cNvPr id="460897" name="Text Box 97"/>
          <p:cNvSpPr txBox="1">
            <a:spLocks noChangeArrowheads="1"/>
          </p:cNvSpPr>
          <p:nvPr/>
        </p:nvSpPr>
        <p:spPr bwMode="auto">
          <a:xfrm>
            <a:off x="130175" y="2757488"/>
            <a:ext cx="2117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AT" sz="2000" b="1">
                <a:solidFill>
                  <a:schemeClr val="accent2"/>
                </a:solidFill>
              </a:rPr>
              <a:t> for a&gt;0, </a:t>
            </a:r>
            <a:r>
              <a:rPr lang="de-AT" sz="2000" b="1">
                <a:solidFill>
                  <a:schemeClr val="accent2"/>
                </a:solidFill>
                <a:sym typeface="Symbol" pitchFamily="18" charset="2"/>
              </a:rPr>
              <a:t>a  </a:t>
            </a:r>
            <a:r>
              <a:rPr lang="de-AT" sz="2000" b="1">
                <a:solidFill>
                  <a:schemeClr val="accent2"/>
                </a:solidFill>
              </a:rPr>
              <a:t>:</a:t>
            </a:r>
          </a:p>
        </p:txBody>
      </p:sp>
      <p:grpSp>
        <p:nvGrpSpPr>
          <p:cNvPr id="460898" name="Group 98"/>
          <p:cNvGrpSpPr>
            <a:grpSpLocks/>
          </p:cNvGrpSpPr>
          <p:nvPr/>
        </p:nvGrpSpPr>
        <p:grpSpPr bwMode="auto">
          <a:xfrm>
            <a:off x="103188" y="3187700"/>
            <a:ext cx="4370387" cy="881063"/>
            <a:chOff x="13" y="2064"/>
            <a:chExt cx="2837" cy="567"/>
          </a:xfrm>
        </p:grpSpPr>
        <p:graphicFrame>
          <p:nvGraphicFramePr>
            <p:cNvPr id="460899" name="Object 80"/>
            <p:cNvGraphicFramePr>
              <a:graphicFrameLocks noChangeAspect="1"/>
            </p:cNvGraphicFramePr>
            <p:nvPr/>
          </p:nvGraphicFramePr>
          <p:xfrm>
            <a:off x="13" y="2064"/>
            <a:ext cx="2837" cy="315"/>
          </p:xfrm>
          <a:graphic>
            <a:graphicData uri="http://schemas.openxmlformats.org/presentationml/2006/ole">
              <p:oleObj spid="_x0000_s460899" name="Formel" r:id="rId8" imgW="2286000" imgH="253800" progId="Equation.3">
                <p:embed/>
              </p:oleObj>
            </a:graphicData>
          </a:graphic>
        </p:graphicFrame>
        <p:graphicFrame>
          <p:nvGraphicFramePr>
            <p:cNvPr id="460900" name="Object 80"/>
            <p:cNvGraphicFramePr>
              <a:graphicFrameLocks noChangeAspect="1"/>
            </p:cNvGraphicFramePr>
            <p:nvPr/>
          </p:nvGraphicFramePr>
          <p:xfrm>
            <a:off x="636" y="2348"/>
            <a:ext cx="2175" cy="283"/>
          </p:xfrm>
          <a:graphic>
            <a:graphicData uri="http://schemas.openxmlformats.org/presentationml/2006/ole">
              <p:oleObj spid="_x0000_s460900" name="Formel" r:id="rId9" imgW="1752480" imgH="228600" progId="Equation.3">
                <p:embed/>
              </p:oleObj>
            </a:graphicData>
          </a:graphic>
        </p:graphicFrame>
      </p:grpSp>
      <p:sp>
        <p:nvSpPr>
          <p:cNvPr id="460901" name="Text Box 101"/>
          <p:cNvSpPr txBox="1">
            <a:spLocks noChangeArrowheads="1"/>
          </p:cNvSpPr>
          <p:nvPr/>
        </p:nvSpPr>
        <p:spPr bwMode="auto">
          <a:xfrm>
            <a:off x="123825" y="4541838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000" b="1">
                <a:solidFill>
                  <a:schemeClr val="accent2"/>
                </a:solidFill>
              </a:rPr>
              <a:t>Atom-Dimer relaxation rate</a:t>
            </a:r>
            <a:r>
              <a:rPr lang="de-AT" sz="2000" b="1">
                <a:solidFill>
                  <a:schemeClr val="accent2"/>
                </a:solidFill>
                <a:latin typeface="Castellar" pitchFamily="18" charset="0"/>
              </a:rPr>
              <a:t> </a:t>
            </a:r>
            <a:r>
              <a:rPr lang="de-AT" sz="2000" b="1">
                <a:solidFill>
                  <a:schemeClr val="accent2"/>
                </a:solidFill>
                <a:latin typeface="Castellar" pitchFamily="18" charset="0"/>
                <a:sym typeface="Symbol" pitchFamily="18" charset="2"/>
              </a:rPr>
              <a:t>:</a:t>
            </a:r>
          </a:p>
        </p:txBody>
      </p:sp>
      <p:sp>
        <p:nvSpPr>
          <p:cNvPr id="460902" name="Rectangle 102"/>
          <p:cNvSpPr>
            <a:spLocks noChangeArrowheads="1"/>
          </p:cNvSpPr>
          <p:nvPr/>
        </p:nvSpPr>
        <p:spPr bwMode="auto">
          <a:xfrm>
            <a:off x="101600" y="4111625"/>
            <a:ext cx="1468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000"/>
              <a:t>s</a:t>
            </a:r>
            <a:r>
              <a:rPr lang="de-AT" sz="2000" baseline="-25000"/>
              <a:t>0</a:t>
            </a:r>
            <a:r>
              <a:rPr lang="de-AT" sz="2000"/>
              <a:t>=1.00624</a:t>
            </a:r>
            <a:endParaRPr lang="de-AT" sz="2000" baseline="-25000">
              <a:sym typeface="Symbol" pitchFamily="18" charset="2"/>
            </a:endParaRPr>
          </a:p>
        </p:txBody>
      </p:sp>
      <p:sp>
        <p:nvSpPr>
          <p:cNvPr id="460903" name="Oval 103"/>
          <p:cNvSpPr>
            <a:spLocks noChangeArrowheads="1"/>
          </p:cNvSpPr>
          <p:nvPr/>
        </p:nvSpPr>
        <p:spPr bwMode="auto">
          <a:xfrm>
            <a:off x="6445250" y="1568450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904" name="Oval 104"/>
          <p:cNvSpPr>
            <a:spLocks noChangeArrowheads="1"/>
          </p:cNvSpPr>
          <p:nvPr/>
        </p:nvSpPr>
        <p:spPr bwMode="auto">
          <a:xfrm>
            <a:off x="6721475" y="1568450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905" name="Oval 105"/>
          <p:cNvSpPr>
            <a:spLocks noChangeArrowheads="1"/>
          </p:cNvSpPr>
          <p:nvPr/>
        </p:nvSpPr>
        <p:spPr bwMode="auto">
          <a:xfrm>
            <a:off x="7423150" y="3965575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906" name="Oval 106"/>
          <p:cNvSpPr>
            <a:spLocks noChangeArrowheads="1"/>
          </p:cNvSpPr>
          <p:nvPr/>
        </p:nvSpPr>
        <p:spPr bwMode="auto">
          <a:xfrm>
            <a:off x="7546975" y="3965575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907" name="Oval 107"/>
          <p:cNvSpPr>
            <a:spLocks noChangeArrowheads="1"/>
          </p:cNvSpPr>
          <p:nvPr/>
        </p:nvSpPr>
        <p:spPr bwMode="auto">
          <a:xfrm>
            <a:off x="7031038" y="1565275"/>
            <a:ext cx="192087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908" name="Oval 108"/>
          <p:cNvSpPr>
            <a:spLocks noChangeArrowheads="1"/>
          </p:cNvSpPr>
          <p:nvPr/>
        </p:nvSpPr>
        <p:spPr bwMode="auto">
          <a:xfrm>
            <a:off x="8005763" y="3962400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909" name="Text Box 109"/>
          <p:cNvSpPr txBox="1">
            <a:spLocks noChangeArrowheads="1"/>
          </p:cNvSpPr>
          <p:nvPr/>
        </p:nvSpPr>
        <p:spPr bwMode="auto">
          <a:xfrm>
            <a:off x="6302375" y="80645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Times New Roman" pitchFamily="18" charset="0"/>
              </a:rPr>
              <a:t>a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&gt;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0</a:t>
            </a:r>
          </a:p>
        </p:txBody>
      </p:sp>
      <p:sp>
        <p:nvSpPr>
          <p:cNvPr id="460910" name="Text Box 110"/>
          <p:cNvSpPr txBox="1">
            <a:spLocks noChangeArrowheads="1"/>
          </p:cNvSpPr>
          <p:nvPr/>
        </p:nvSpPr>
        <p:spPr bwMode="auto">
          <a:xfrm>
            <a:off x="7148513" y="2974975"/>
            <a:ext cx="893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2400">
                <a:solidFill>
                  <a:srgbClr val="0000CC"/>
                </a:solidFill>
                <a:latin typeface="Times New Roman" pitchFamily="18" charset="0"/>
              </a:rPr>
              <a:t>halo</a:t>
            </a:r>
          </a:p>
          <a:p>
            <a:pPr eaLnBrk="0" hangingPunct="0"/>
            <a:r>
              <a:rPr lang="de-DE" sz="2400">
                <a:solidFill>
                  <a:srgbClr val="0000CC"/>
                </a:solidFill>
                <a:latin typeface="Times New Roman" pitchFamily="18" charset="0"/>
              </a:rPr>
              <a:t>dimer</a:t>
            </a:r>
          </a:p>
        </p:txBody>
      </p:sp>
      <p:grpSp>
        <p:nvGrpSpPr>
          <p:cNvPr id="460911" name="Group 111"/>
          <p:cNvGrpSpPr>
            <a:grpSpLocks/>
          </p:cNvGrpSpPr>
          <p:nvPr/>
        </p:nvGrpSpPr>
        <p:grpSpPr bwMode="auto">
          <a:xfrm>
            <a:off x="7962900" y="3079750"/>
            <a:ext cx="1058863" cy="701675"/>
            <a:chOff x="4944" y="1904"/>
            <a:chExt cx="667" cy="442"/>
          </a:xfrm>
        </p:grpSpPr>
        <p:sp>
          <p:nvSpPr>
            <p:cNvPr id="460912" name="Rectangle 112"/>
            <p:cNvSpPr>
              <a:spLocks noChangeArrowheads="1"/>
            </p:cNvSpPr>
            <p:nvPr/>
          </p:nvSpPr>
          <p:spPr bwMode="auto">
            <a:xfrm>
              <a:off x="4946" y="1904"/>
              <a:ext cx="665" cy="4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0913" name="Group 113"/>
            <p:cNvGrpSpPr>
              <a:grpSpLocks noChangeAspect="1"/>
            </p:cNvGrpSpPr>
            <p:nvPr/>
          </p:nvGrpSpPr>
          <p:grpSpPr bwMode="auto">
            <a:xfrm>
              <a:off x="4944" y="1912"/>
              <a:ext cx="657" cy="434"/>
              <a:chOff x="249" y="2024"/>
              <a:chExt cx="1668" cy="1102"/>
            </a:xfrm>
          </p:grpSpPr>
          <p:pic>
            <p:nvPicPr>
              <p:cNvPr id="460914" name="Picture 11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r="62471"/>
              <a:stretch>
                <a:fillRect/>
              </a:stretch>
            </p:blipFill>
            <p:spPr bwMode="auto">
              <a:xfrm>
                <a:off x="521" y="2024"/>
                <a:ext cx="975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60915" name="Picture 11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35797"/>
              <a:stretch>
                <a:fillRect/>
              </a:stretch>
            </p:blipFill>
            <p:spPr bwMode="auto">
              <a:xfrm>
                <a:off x="249" y="2568"/>
                <a:ext cx="1668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aphicFrame>
        <p:nvGraphicFramePr>
          <p:cNvPr id="460916" name="Object 116"/>
          <p:cNvGraphicFramePr>
            <a:graphicFrameLocks noChangeAspect="1"/>
          </p:cNvGraphicFramePr>
          <p:nvPr/>
        </p:nvGraphicFramePr>
        <p:xfrm>
          <a:off x="7883525" y="1906588"/>
          <a:ext cx="520700" cy="317500"/>
        </p:xfrm>
        <a:graphic>
          <a:graphicData uri="http://schemas.openxmlformats.org/presentationml/2006/ole">
            <p:oleObj spid="_x0000_s460916" name="Formel" r:id="rId11" imgW="520560" imgH="317160" progId="Equation.3">
              <p:embed/>
            </p:oleObj>
          </a:graphicData>
        </a:graphic>
      </p:graphicFrame>
      <p:grpSp>
        <p:nvGrpSpPr>
          <p:cNvPr id="460917" name="Group 117"/>
          <p:cNvGrpSpPr>
            <a:grpSpLocks/>
          </p:cNvGrpSpPr>
          <p:nvPr/>
        </p:nvGrpSpPr>
        <p:grpSpPr bwMode="auto">
          <a:xfrm>
            <a:off x="5973763" y="4352925"/>
            <a:ext cx="314325" cy="298450"/>
            <a:chOff x="2316" y="2566"/>
            <a:chExt cx="198" cy="188"/>
          </a:xfrm>
        </p:grpSpPr>
        <p:sp>
          <p:nvSpPr>
            <p:cNvPr id="460918" name="Oval 118"/>
            <p:cNvSpPr>
              <a:spLocks noChangeArrowheads="1"/>
            </p:cNvSpPr>
            <p:nvPr/>
          </p:nvSpPr>
          <p:spPr bwMode="auto">
            <a:xfrm>
              <a:off x="2316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0919" name="Oval 119"/>
            <p:cNvSpPr>
              <a:spLocks noChangeArrowheads="1"/>
            </p:cNvSpPr>
            <p:nvPr/>
          </p:nvSpPr>
          <p:spPr bwMode="auto">
            <a:xfrm>
              <a:off x="2394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0920" name="Oval 120"/>
            <p:cNvSpPr>
              <a:spLocks noChangeArrowheads="1"/>
            </p:cNvSpPr>
            <p:nvPr/>
          </p:nvSpPr>
          <p:spPr bwMode="auto">
            <a:xfrm>
              <a:off x="2356" y="256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60921" name="Group 121"/>
          <p:cNvGrpSpPr>
            <a:grpSpLocks/>
          </p:cNvGrpSpPr>
          <p:nvPr/>
        </p:nvGrpSpPr>
        <p:grpSpPr bwMode="auto">
          <a:xfrm>
            <a:off x="5180013" y="2330450"/>
            <a:ext cx="314325" cy="298450"/>
            <a:chOff x="2316" y="2566"/>
            <a:chExt cx="198" cy="188"/>
          </a:xfrm>
        </p:grpSpPr>
        <p:sp>
          <p:nvSpPr>
            <p:cNvPr id="460922" name="Oval 122"/>
            <p:cNvSpPr>
              <a:spLocks noChangeArrowheads="1"/>
            </p:cNvSpPr>
            <p:nvPr/>
          </p:nvSpPr>
          <p:spPr bwMode="auto">
            <a:xfrm>
              <a:off x="2316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0923" name="Oval 123"/>
            <p:cNvSpPr>
              <a:spLocks noChangeArrowheads="1"/>
            </p:cNvSpPr>
            <p:nvPr/>
          </p:nvSpPr>
          <p:spPr bwMode="auto">
            <a:xfrm>
              <a:off x="2394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0924" name="Oval 124"/>
            <p:cNvSpPr>
              <a:spLocks noChangeArrowheads="1"/>
            </p:cNvSpPr>
            <p:nvPr/>
          </p:nvSpPr>
          <p:spPr bwMode="auto">
            <a:xfrm>
              <a:off x="2356" y="256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60925" name="Group 125"/>
          <p:cNvGrpSpPr>
            <a:grpSpLocks/>
          </p:cNvGrpSpPr>
          <p:nvPr/>
        </p:nvGrpSpPr>
        <p:grpSpPr bwMode="auto">
          <a:xfrm>
            <a:off x="4613275" y="1825625"/>
            <a:ext cx="314325" cy="298450"/>
            <a:chOff x="2316" y="2566"/>
            <a:chExt cx="198" cy="188"/>
          </a:xfrm>
        </p:grpSpPr>
        <p:sp>
          <p:nvSpPr>
            <p:cNvPr id="460926" name="Oval 126"/>
            <p:cNvSpPr>
              <a:spLocks noChangeArrowheads="1"/>
            </p:cNvSpPr>
            <p:nvPr/>
          </p:nvSpPr>
          <p:spPr bwMode="auto">
            <a:xfrm>
              <a:off x="2316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0927" name="Oval 127"/>
            <p:cNvSpPr>
              <a:spLocks noChangeArrowheads="1"/>
            </p:cNvSpPr>
            <p:nvPr/>
          </p:nvSpPr>
          <p:spPr bwMode="auto">
            <a:xfrm>
              <a:off x="2394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0928" name="Oval 128"/>
            <p:cNvSpPr>
              <a:spLocks noChangeArrowheads="1"/>
            </p:cNvSpPr>
            <p:nvPr/>
          </p:nvSpPr>
          <p:spPr bwMode="auto">
            <a:xfrm>
              <a:off x="2356" y="256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6" name="Picture 2" descr="feshbachassociation48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5800" y="693738"/>
            <a:ext cx="4716463" cy="3232150"/>
          </a:xfrm>
          <a:prstGeom prst="rect">
            <a:avLst/>
          </a:prstGeom>
          <a:noFill/>
        </p:spPr>
      </p:pic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608388" y="159385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0000"/>
                </a:solidFill>
              </a:rPr>
              <a:t>s-wave state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748213" y="2098675"/>
            <a:ext cx="7000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009900"/>
                </a:solidFill>
              </a:rPr>
              <a:t>d-wave</a:t>
            </a:r>
          </a:p>
          <a:p>
            <a:pPr algn="ctr"/>
            <a:r>
              <a:rPr lang="en-US" sz="1200" b="1">
                <a:solidFill>
                  <a:srgbClr val="009900"/>
                </a:solidFill>
              </a:rPr>
              <a:t>state</a:t>
            </a:r>
          </a:p>
        </p:txBody>
      </p:sp>
      <p:sp>
        <p:nvSpPr>
          <p:cNvPr id="431109" name="Oval 5"/>
          <p:cNvSpPr>
            <a:spLocks noChangeArrowheads="1"/>
          </p:cNvSpPr>
          <p:nvPr/>
        </p:nvSpPr>
        <p:spPr bwMode="auto">
          <a:xfrm>
            <a:off x="6002338" y="1236663"/>
            <a:ext cx="182562" cy="920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7092950" y="612775"/>
            <a:ext cx="22129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CC0000"/>
              </a:buClr>
              <a:buSzPct val="140000"/>
              <a:buFont typeface="Arial" pitchFamily="34" charset="0"/>
              <a:buNone/>
            </a:pPr>
            <a:r>
              <a:rPr lang="en-GB">
                <a:solidFill>
                  <a:schemeClr val="accent2"/>
                </a:solidFill>
              </a:rPr>
              <a:t># dimer: ~ 4000</a:t>
            </a:r>
          </a:p>
          <a:p>
            <a:pPr>
              <a:lnSpc>
                <a:spcPct val="120000"/>
              </a:lnSpc>
              <a:buClr>
                <a:srgbClr val="CC0000"/>
              </a:buClr>
              <a:buSzPct val="140000"/>
              <a:buFont typeface="Arial" pitchFamily="34" charset="0"/>
              <a:buNone/>
            </a:pPr>
            <a:r>
              <a:rPr lang="en-GB">
                <a:solidFill>
                  <a:schemeClr val="accent2"/>
                </a:solidFill>
              </a:rPr>
              <a:t># atoms: (3-6)x10</a:t>
            </a:r>
            <a:r>
              <a:rPr lang="en-GB" baseline="30000">
                <a:solidFill>
                  <a:schemeClr val="accent2"/>
                </a:solidFill>
              </a:rPr>
              <a:t>4</a:t>
            </a:r>
          </a:p>
          <a:p>
            <a:pPr>
              <a:lnSpc>
                <a:spcPct val="120000"/>
              </a:lnSpc>
              <a:buClr>
                <a:srgbClr val="CC0000"/>
              </a:buClr>
              <a:buSzPct val="140000"/>
              <a:buFont typeface="Arial" pitchFamily="34" charset="0"/>
              <a:buNone/>
            </a:pPr>
            <a:r>
              <a:rPr lang="en-GB">
                <a:solidFill>
                  <a:schemeClr val="accent2"/>
                </a:solidFill>
                <a:sym typeface="cmmi7" pitchFamily="34" charset="0"/>
              </a:rPr>
              <a:t> T </a:t>
            </a:r>
            <a:r>
              <a:rPr lang="en-GB">
                <a:solidFill>
                  <a:schemeClr val="accent2"/>
                </a:solidFill>
                <a:sym typeface="cmr7" pitchFamily="34" charset="0"/>
              </a:rPr>
              <a:t>=</a:t>
            </a:r>
            <a:r>
              <a:rPr lang="en-GB">
                <a:solidFill>
                  <a:schemeClr val="accent2"/>
                </a:solidFill>
                <a:sym typeface="cmmi7" pitchFamily="34" charset="0"/>
              </a:rPr>
              <a:t> 30-300 nK</a:t>
            </a:r>
          </a:p>
        </p:txBody>
      </p:sp>
      <p:sp>
        <p:nvSpPr>
          <p:cNvPr id="431111" name="Oval 7"/>
          <p:cNvSpPr>
            <a:spLocks noChangeArrowheads="1"/>
          </p:cNvSpPr>
          <p:nvPr/>
        </p:nvSpPr>
        <p:spPr bwMode="auto">
          <a:xfrm>
            <a:off x="5984875" y="1241425"/>
            <a:ext cx="215900" cy="142875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1112" name="Group 8"/>
          <p:cNvGrpSpPr>
            <a:grpSpLocks/>
          </p:cNvGrpSpPr>
          <p:nvPr/>
        </p:nvGrpSpPr>
        <p:grpSpPr bwMode="auto">
          <a:xfrm>
            <a:off x="111125" y="3082925"/>
            <a:ext cx="4391025" cy="2376488"/>
            <a:chOff x="249" y="2478"/>
            <a:chExt cx="2766" cy="1497"/>
          </a:xfrm>
        </p:grpSpPr>
        <p:pic>
          <p:nvPicPr>
            <p:cNvPr id="431113" name="Picture 9" descr="atomdim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" y="2478"/>
              <a:ext cx="659" cy="1497"/>
            </a:xfrm>
            <a:prstGeom prst="rect">
              <a:avLst/>
            </a:prstGeom>
            <a:noFill/>
          </p:spPr>
        </p:pic>
        <p:sp>
          <p:nvSpPr>
            <p:cNvPr id="431114" name="Text Box 10"/>
            <p:cNvSpPr txBox="1">
              <a:spLocks noChangeArrowheads="1"/>
            </p:cNvSpPr>
            <p:nvPr/>
          </p:nvSpPr>
          <p:spPr bwMode="auto">
            <a:xfrm>
              <a:off x="1020" y="2931"/>
              <a:ext cx="199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Separate atoms and dimers by magnetic gradient field before imaging</a:t>
              </a:r>
            </a:p>
          </p:txBody>
        </p:sp>
      </p:grpSp>
      <p:pic>
        <p:nvPicPr>
          <p:cNvPr id="431123" name="Picture 19" descr="decayequ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7850" y="6146800"/>
            <a:ext cx="25923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124" name="Text Box 20"/>
          <p:cNvSpPr txBox="1">
            <a:spLocks noChangeArrowheads="1"/>
          </p:cNvSpPr>
          <p:nvPr/>
        </p:nvSpPr>
        <p:spPr bwMode="auto">
          <a:xfrm>
            <a:off x="1333500" y="5187950"/>
            <a:ext cx="3708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Measure the time-evolution &amp; extract atom-dimer relaxation rate coefficient </a:t>
            </a:r>
            <a:r>
              <a:rPr lang="en-US" sz="2000">
                <a:latin typeface="Symbol" pitchFamily="18" charset="2"/>
              </a:rPr>
              <a:t>b</a:t>
            </a:r>
          </a:p>
        </p:txBody>
      </p:sp>
      <p:sp>
        <p:nvSpPr>
          <p:cNvPr id="431125" name="Text Box 21"/>
          <p:cNvSpPr txBox="1">
            <a:spLocks noChangeArrowheads="1"/>
          </p:cNvSpPr>
          <p:nvPr/>
        </p:nvSpPr>
        <p:spPr bwMode="auto">
          <a:xfrm>
            <a:off x="0" y="1428750"/>
            <a:ext cx="29035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AT"/>
              <a:t>Production </a:t>
            </a:r>
            <a:br>
              <a:rPr lang="de-AT"/>
            </a:br>
            <a:r>
              <a:rPr lang="de-AT"/>
              <a:t>of 6s-molecules via</a:t>
            </a:r>
          </a:p>
          <a:p>
            <a:r>
              <a:rPr lang="de-AT"/>
              <a:t>Feshbach association</a:t>
            </a:r>
          </a:p>
        </p:txBody>
      </p:sp>
      <p:sp>
        <p:nvSpPr>
          <p:cNvPr id="431126" name="Rectangle 22"/>
          <p:cNvSpPr>
            <a:spLocks noChangeArrowheads="1"/>
          </p:cNvSpPr>
          <p:nvPr/>
        </p:nvSpPr>
        <p:spPr bwMode="auto">
          <a:xfrm>
            <a:off x="34925" y="26988"/>
            <a:ext cx="13684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A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Atom-dimer Efimov resonance</a:t>
            </a:r>
            <a:endParaRPr lang="it-IT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31131" name="Group 27"/>
          <p:cNvGrpSpPr>
            <a:grpSpLocks/>
          </p:cNvGrpSpPr>
          <p:nvPr/>
        </p:nvGrpSpPr>
        <p:grpSpPr bwMode="auto">
          <a:xfrm>
            <a:off x="4838700" y="3535363"/>
            <a:ext cx="4783138" cy="3300412"/>
            <a:chOff x="3048" y="2227"/>
            <a:chExt cx="3013" cy="2079"/>
          </a:xfrm>
        </p:grpSpPr>
        <p:pic>
          <p:nvPicPr>
            <p:cNvPr id="431122" name="Picture 18" descr="decaycurv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74" y="2227"/>
              <a:ext cx="2987" cy="2079"/>
            </a:xfrm>
            <a:prstGeom prst="rect">
              <a:avLst/>
            </a:prstGeom>
            <a:noFill/>
          </p:spPr>
        </p:pic>
        <p:sp>
          <p:nvSpPr>
            <p:cNvPr id="431130" name="AutoShape 26"/>
            <p:cNvSpPr>
              <a:spLocks noChangeArrowheads="1"/>
            </p:cNvSpPr>
            <p:nvPr/>
          </p:nvSpPr>
          <p:spPr bwMode="auto">
            <a:xfrm>
              <a:off x="3048" y="2352"/>
              <a:ext cx="2712" cy="1944"/>
            </a:xfrm>
            <a:prstGeom prst="flowChartAlternateProcess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1115" name="Group 11"/>
          <p:cNvGrpSpPr>
            <a:grpSpLocks/>
          </p:cNvGrpSpPr>
          <p:nvPr/>
        </p:nvGrpSpPr>
        <p:grpSpPr bwMode="auto">
          <a:xfrm>
            <a:off x="5375275" y="1238250"/>
            <a:ext cx="2592388" cy="2303463"/>
            <a:chOff x="2154" y="754"/>
            <a:chExt cx="1633" cy="1451"/>
          </a:xfrm>
        </p:grpSpPr>
        <p:sp>
          <p:nvSpPr>
            <p:cNvPr id="431116" name="Oval 12"/>
            <p:cNvSpPr>
              <a:spLocks noChangeArrowheads="1"/>
            </p:cNvSpPr>
            <p:nvPr/>
          </p:nvSpPr>
          <p:spPr bwMode="auto">
            <a:xfrm>
              <a:off x="2154" y="754"/>
              <a:ext cx="180" cy="182"/>
            </a:xfrm>
            <a:prstGeom prst="ellips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17" name="Line 13"/>
            <p:cNvSpPr>
              <a:spLocks noChangeShapeType="1"/>
            </p:cNvSpPr>
            <p:nvPr/>
          </p:nvSpPr>
          <p:spPr bwMode="auto">
            <a:xfrm>
              <a:off x="2154" y="890"/>
              <a:ext cx="136" cy="862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1118" name="Line 14"/>
            <p:cNvSpPr>
              <a:spLocks noChangeShapeType="1"/>
            </p:cNvSpPr>
            <p:nvPr/>
          </p:nvSpPr>
          <p:spPr bwMode="auto">
            <a:xfrm flipH="1" flipV="1">
              <a:off x="2290" y="799"/>
              <a:ext cx="1180" cy="499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1119" name="Oval 15"/>
            <p:cNvSpPr>
              <a:spLocks noChangeArrowheads="1"/>
            </p:cNvSpPr>
            <p:nvPr/>
          </p:nvSpPr>
          <p:spPr bwMode="auto">
            <a:xfrm>
              <a:off x="2290" y="1207"/>
              <a:ext cx="1497" cy="99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1120" name="Picture 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72" y="1327"/>
              <a:ext cx="1134" cy="7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1121" name="Oval 17"/>
            <p:cNvSpPr>
              <a:spLocks noChangeArrowheads="1"/>
            </p:cNvSpPr>
            <p:nvPr/>
          </p:nvSpPr>
          <p:spPr bwMode="auto">
            <a:xfrm>
              <a:off x="2290" y="1207"/>
              <a:ext cx="1497" cy="998"/>
            </a:xfrm>
            <a:prstGeom prst="ellips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046 C -0.02031 -0.00139 -0.0401 -0.00232 -0.05174 0.00046 C -0.06319 0.00347 -0.04983 0.0162 -0.06962 0.01967 C -0.08924 0.02384 -0.12951 0.02199 -0.16927 0.0210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278 L -0.16927 -0.002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9" grpId="0" animBg="1"/>
      <p:bldP spid="431110" grpId="0"/>
      <p:bldP spid="431111" grpId="0" animBg="1"/>
      <p:bldP spid="4311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506" name="Group 2"/>
          <p:cNvGrpSpPr>
            <a:grpSpLocks/>
          </p:cNvGrpSpPr>
          <p:nvPr/>
        </p:nvGrpSpPr>
        <p:grpSpPr bwMode="auto">
          <a:xfrm>
            <a:off x="5503863" y="665163"/>
            <a:ext cx="2895600" cy="1744662"/>
            <a:chOff x="120" y="1329"/>
            <a:chExt cx="3492" cy="3162"/>
          </a:xfrm>
        </p:grpSpPr>
        <p:pic>
          <p:nvPicPr>
            <p:cNvPr id="533507" name="Picture 3" descr="aa_A_vs_B_modelE"/>
            <p:cNvPicPr>
              <a:picLocks noChangeAspect="1" noChangeArrowheads="1"/>
            </p:cNvPicPr>
            <p:nvPr/>
          </p:nvPicPr>
          <p:blipFill>
            <a:blip r:embed="rId4" cstate="print"/>
            <a:srcRect t="12976" r="7874"/>
            <a:stretch>
              <a:fillRect/>
            </a:stretch>
          </p:blipFill>
          <p:spPr bwMode="auto">
            <a:xfrm>
              <a:off x="228" y="1638"/>
              <a:ext cx="3384" cy="28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33508" name="Rectangle 4"/>
            <p:cNvSpPr>
              <a:spLocks noChangeArrowheads="1"/>
            </p:cNvSpPr>
            <p:nvPr/>
          </p:nvSpPr>
          <p:spPr bwMode="auto">
            <a:xfrm>
              <a:off x="654" y="1329"/>
              <a:ext cx="2822" cy="3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509" name="Rectangle 5"/>
            <p:cNvSpPr>
              <a:spLocks noChangeArrowheads="1"/>
            </p:cNvSpPr>
            <p:nvPr/>
          </p:nvSpPr>
          <p:spPr bwMode="auto">
            <a:xfrm>
              <a:off x="707" y="3034"/>
              <a:ext cx="372" cy="2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510" name="Rectangle 6"/>
            <p:cNvSpPr>
              <a:spLocks noChangeArrowheads="1"/>
            </p:cNvSpPr>
            <p:nvPr/>
          </p:nvSpPr>
          <p:spPr bwMode="auto">
            <a:xfrm>
              <a:off x="2252" y="2976"/>
              <a:ext cx="372" cy="2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511" name="Rectangle 7"/>
            <p:cNvSpPr>
              <a:spLocks noChangeAspect="1" noChangeArrowheads="1"/>
            </p:cNvSpPr>
            <p:nvPr/>
          </p:nvSpPr>
          <p:spPr bwMode="auto">
            <a:xfrm rot="-126995">
              <a:off x="3055" y="3094"/>
              <a:ext cx="268" cy="1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512" name="Rectangle 8"/>
            <p:cNvSpPr>
              <a:spLocks noChangeAspect="1" noChangeArrowheads="1"/>
            </p:cNvSpPr>
            <p:nvPr/>
          </p:nvSpPr>
          <p:spPr bwMode="auto">
            <a:xfrm rot="-126995">
              <a:off x="3092" y="3034"/>
              <a:ext cx="269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3513" name="Group 9"/>
            <p:cNvGrpSpPr>
              <a:grpSpLocks/>
            </p:cNvGrpSpPr>
            <p:nvPr/>
          </p:nvGrpSpPr>
          <p:grpSpPr bwMode="auto">
            <a:xfrm>
              <a:off x="120" y="1847"/>
              <a:ext cx="1006" cy="1987"/>
              <a:chOff x="1153" y="-2149"/>
              <a:chExt cx="951" cy="1814"/>
            </a:xfrm>
          </p:grpSpPr>
          <p:sp>
            <p:nvSpPr>
              <p:cNvPr id="533514" name="Freeform 10"/>
              <p:cNvSpPr>
                <a:spLocks/>
              </p:cNvSpPr>
              <p:nvPr/>
            </p:nvSpPr>
            <p:spPr bwMode="auto">
              <a:xfrm>
                <a:off x="1588" y="-1404"/>
                <a:ext cx="516" cy="1060"/>
              </a:xfrm>
              <a:custGeom>
                <a:avLst/>
                <a:gdLst/>
                <a:ahLst/>
                <a:cxnLst>
                  <a:cxn ang="0">
                    <a:pos x="516" y="0"/>
                  </a:cxn>
                  <a:cxn ang="0">
                    <a:pos x="200" y="68"/>
                  </a:cxn>
                  <a:cxn ang="0">
                    <a:pos x="67" y="363"/>
                  </a:cxn>
                  <a:cxn ang="0">
                    <a:pos x="0" y="1060"/>
                  </a:cxn>
                </a:cxnLst>
                <a:rect l="0" t="0" r="r" b="b"/>
                <a:pathLst>
                  <a:path w="516" h="1060">
                    <a:moveTo>
                      <a:pt x="516" y="0"/>
                    </a:moveTo>
                    <a:cubicBezTo>
                      <a:pt x="464" y="11"/>
                      <a:pt x="275" y="8"/>
                      <a:pt x="200" y="68"/>
                    </a:cubicBezTo>
                    <a:cubicBezTo>
                      <a:pt x="125" y="128"/>
                      <a:pt x="100" y="198"/>
                      <a:pt x="67" y="363"/>
                    </a:cubicBezTo>
                    <a:cubicBezTo>
                      <a:pt x="34" y="528"/>
                      <a:pt x="14" y="915"/>
                      <a:pt x="0" y="106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5" name="Freeform 11"/>
              <p:cNvSpPr>
                <a:spLocks/>
              </p:cNvSpPr>
              <p:nvPr/>
            </p:nvSpPr>
            <p:spPr bwMode="auto">
              <a:xfrm>
                <a:off x="1153" y="-2144"/>
                <a:ext cx="412" cy="692"/>
              </a:xfrm>
              <a:custGeom>
                <a:avLst/>
                <a:gdLst/>
                <a:ahLst/>
                <a:cxnLst>
                  <a:cxn ang="0">
                    <a:pos x="0" y="692"/>
                  </a:cxn>
                  <a:cxn ang="0">
                    <a:pos x="244" y="626"/>
                  </a:cxn>
                  <a:cxn ang="0">
                    <a:pos x="352" y="460"/>
                  </a:cxn>
                  <a:cxn ang="0">
                    <a:pos x="412" y="0"/>
                  </a:cxn>
                </a:cxnLst>
                <a:rect l="0" t="0" r="r" b="b"/>
                <a:pathLst>
                  <a:path w="412" h="692">
                    <a:moveTo>
                      <a:pt x="0" y="692"/>
                    </a:moveTo>
                    <a:cubicBezTo>
                      <a:pt x="40" y="681"/>
                      <a:pt x="185" y="665"/>
                      <a:pt x="244" y="626"/>
                    </a:cubicBezTo>
                    <a:cubicBezTo>
                      <a:pt x="303" y="587"/>
                      <a:pt x="324" y="564"/>
                      <a:pt x="352" y="460"/>
                    </a:cubicBezTo>
                    <a:cubicBezTo>
                      <a:pt x="380" y="356"/>
                      <a:pt x="400" y="96"/>
                      <a:pt x="412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6" name="Line 12"/>
              <p:cNvSpPr>
                <a:spLocks noChangeShapeType="1"/>
              </p:cNvSpPr>
              <p:nvPr/>
            </p:nvSpPr>
            <p:spPr bwMode="auto">
              <a:xfrm flipV="1">
                <a:off x="1575" y="-2149"/>
                <a:ext cx="0" cy="181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533517" name="Picture 13" descr="lossratesBl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46213"/>
            <a:ext cx="4824413" cy="3860800"/>
          </a:xfrm>
          <a:prstGeom prst="rect">
            <a:avLst/>
          </a:prstGeom>
          <a:noFill/>
        </p:spPr>
      </p:pic>
      <p:pic>
        <p:nvPicPr>
          <p:cNvPr id="533518" name="Picture 14" descr="atomdimer33a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17625"/>
            <a:ext cx="4824413" cy="3860800"/>
          </a:xfrm>
          <a:prstGeom prst="rect">
            <a:avLst/>
          </a:prstGeom>
          <a:noFill/>
        </p:spPr>
      </p:pic>
      <p:sp>
        <p:nvSpPr>
          <p:cNvPr id="533519" name="Text Box 15"/>
          <p:cNvSpPr txBox="1">
            <a:spLocks noChangeArrowheads="1"/>
          </p:cNvSpPr>
          <p:nvPr/>
        </p:nvSpPr>
        <p:spPr bwMode="auto">
          <a:xfrm>
            <a:off x="322263" y="660400"/>
            <a:ext cx="47529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3CC"/>
                </a:solidFill>
              </a:rPr>
              <a:t>Atom-dimer resonance at </a:t>
            </a:r>
            <a:r>
              <a:rPr lang="en-US" sz="2000" b="1" i="1">
                <a:solidFill>
                  <a:srgbClr val="0033CC"/>
                </a:solidFill>
              </a:rPr>
              <a:t>B</a:t>
            </a:r>
            <a:r>
              <a:rPr lang="en-US" sz="2000" b="1">
                <a:solidFill>
                  <a:srgbClr val="0033CC"/>
                </a:solidFill>
              </a:rPr>
              <a:t>=25 G</a:t>
            </a:r>
          </a:p>
        </p:txBody>
      </p:sp>
      <p:sp>
        <p:nvSpPr>
          <p:cNvPr id="533520" name="Text Box 16"/>
          <p:cNvSpPr txBox="1">
            <a:spLocks noChangeArrowheads="1"/>
          </p:cNvSpPr>
          <p:nvPr/>
        </p:nvSpPr>
        <p:spPr bwMode="auto">
          <a:xfrm>
            <a:off x="382588" y="925513"/>
            <a:ext cx="4464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3CC"/>
                </a:solidFill>
              </a:rPr>
              <a:t> </a:t>
            </a:r>
            <a:r>
              <a:rPr lang="en-US" sz="2000" b="1" i="1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lang="en-US" sz="2000" b="1" baseline="-25000">
                <a:solidFill>
                  <a:srgbClr val="0033CC"/>
                </a:solidFill>
              </a:rPr>
              <a:t>AD</a:t>
            </a:r>
            <a:r>
              <a:rPr lang="en-US" sz="2000" b="1">
                <a:solidFill>
                  <a:srgbClr val="0033CC"/>
                </a:solidFill>
              </a:rPr>
              <a:t>=+400 </a:t>
            </a:r>
            <a:r>
              <a:rPr lang="en-US" sz="2000" b="1" i="1">
                <a:solidFill>
                  <a:srgbClr val="0033CC"/>
                </a:solidFill>
                <a:latin typeface="Times New Roman" pitchFamily="18" charset="0"/>
              </a:rPr>
              <a:t>a</a:t>
            </a:r>
            <a:r>
              <a:rPr lang="en-US" sz="2000" b="1" baseline="-25000">
                <a:solidFill>
                  <a:srgbClr val="0033CC"/>
                </a:solidFill>
              </a:rPr>
              <a:t>0</a:t>
            </a:r>
          </a:p>
        </p:txBody>
      </p:sp>
      <p:sp>
        <p:nvSpPr>
          <p:cNvPr id="533521" name="Text Box 17"/>
          <p:cNvSpPr txBox="1">
            <a:spLocks noChangeArrowheads="1"/>
          </p:cNvSpPr>
          <p:nvPr/>
        </p:nvSpPr>
        <p:spPr bwMode="auto">
          <a:xfrm>
            <a:off x="200025" y="5099050"/>
            <a:ext cx="43608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600" b="1">
                <a:solidFill>
                  <a:srgbClr val="800000"/>
                </a:solidFill>
                <a:sym typeface="Symbol" pitchFamily="18" charset="2"/>
              </a:rPr>
              <a:t> universality a&gt;0 and</a:t>
            </a:r>
            <a:r>
              <a:rPr lang="en-US" sz="1600" b="1">
                <a:solidFill>
                  <a:srgbClr val="800000"/>
                </a:solidFill>
                <a:sym typeface="Wingdings" pitchFamily="2" charset="2"/>
              </a:rPr>
              <a:t> </a:t>
            </a:r>
            <a:r>
              <a:rPr lang="en-US" sz="1600" b="1">
                <a:solidFill>
                  <a:srgbClr val="800000"/>
                </a:solidFill>
                <a:sym typeface="Symbol" pitchFamily="18" charset="2"/>
              </a:rPr>
              <a:t>a&lt;0 via a=0 ?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800000"/>
                </a:solidFill>
                <a:sym typeface="Symbol" pitchFamily="18" charset="2"/>
              </a:rPr>
              <a:t> transition universal to non-universal ? </a:t>
            </a:r>
          </a:p>
          <a:p>
            <a:r>
              <a:rPr lang="en-US" sz="1600" b="1">
                <a:solidFill>
                  <a:srgbClr val="800000"/>
                </a:solidFill>
                <a:sym typeface="Symbol" pitchFamily="18" charset="2"/>
              </a:rPr>
              <a:t>  (r</a:t>
            </a:r>
            <a:r>
              <a:rPr lang="en-US" sz="1600" b="1" baseline="-25000">
                <a:solidFill>
                  <a:srgbClr val="800000"/>
                </a:solidFill>
                <a:sym typeface="Symbol" pitchFamily="18" charset="2"/>
              </a:rPr>
              <a:t>0</a:t>
            </a:r>
            <a:r>
              <a:rPr lang="en-US" sz="1600" b="1">
                <a:solidFill>
                  <a:srgbClr val="800000"/>
                </a:solidFill>
                <a:sym typeface="Symbol" pitchFamily="18" charset="2"/>
              </a:rPr>
              <a:t>~100a</a:t>
            </a:r>
            <a:r>
              <a:rPr lang="en-US" sz="1600" b="1" baseline="-25000">
                <a:solidFill>
                  <a:srgbClr val="800000"/>
                </a:solidFill>
                <a:sym typeface="Symbol" pitchFamily="18" charset="2"/>
              </a:rPr>
              <a:t>0</a:t>
            </a:r>
            <a:r>
              <a:rPr lang="en-US" sz="1600" b="1">
                <a:solidFill>
                  <a:srgbClr val="800000"/>
                </a:solidFill>
                <a:sym typeface="Symbol" pitchFamily="18" charset="2"/>
              </a:rPr>
              <a:t>)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800000"/>
                </a:solidFill>
                <a:sym typeface="Symbol" pitchFamily="18" charset="2"/>
              </a:rPr>
              <a:t> any relation to Efimov physics at different</a:t>
            </a:r>
            <a:br>
              <a:rPr lang="en-US" sz="1600" b="1">
                <a:solidFill>
                  <a:srgbClr val="800000"/>
                </a:solidFill>
                <a:sym typeface="Symbol" pitchFamily="18" charset="2"/>
              </a:rPr>
            </a:br>
            <a:r>
              <a:rPr lang="en-US" sz="1600" b="1">
                <a:solidFill>
                  <a:srgbClr val="800000"/>
                </a:solidFill>
                <a:sym typeface="Symbol" pitchFamily="18" charset="2"/>
              </a:rPr>
              <a:t>  Feshbach resonances (@800G)?</a:t>
            </a:r>
          </a:p>
        </p:txBody>
      </p:sp>
      <p:sp>
        <p:nvSpPr>
          <p:cNvPr id="533522" name="Text Box 18"/>
          <p:cNvSpPr txBox="1">
            <a:spLocks noChangeArrowheads="1"/>
          </p:cNvSpPr>
          <p:nvPr/>
        </p:nvSpPr>
        <p:spPr bwMode="auto">
          <a:xfrm>
            <a:off x="5154613" y="4814888"/>
            <a:ext cx="309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b="1">
                <a:solidFill>
                  <a:schemeClr val="accent2"/>
                </a:solidFill>
              </a:rPr>
              <a:t>Universal relation via pole:</a:t>
            </a:r>
          </a:p>
        </p:txBody>
      </p:sp>
      <p:graphicFrame>
        <p:nvGraphicFramePr>
          <p:cNvPr id="533523" name="Object 19"/>
          <p:cNvGraphicFramePr>
            <a:graphicFrameLocks noChangeAspect="1"/>
          </p:cNvGraphicFramePr>
          <p:nvPr>
            <p:ph/>
          </p:nvPr>
        </p:nvGraphicFramePr>
        <p:xfrm>
          <a:off x="5022850" y="5103813"/>
          <a:ext cx="3595688" cy="560387"/>
        </p:xfrm>
        <a:graphic>
          <a:graphicData uri="http://schemas.openxmlformats.org/presentationml/2006/ole">
            <p:oleObj spid="_x0000_s533523" name="Equation" r:id="rId7" imgW="1777680" imgH="279360" progId="Equation.3">
              <p:embed/>
            </p:oleObj>
          </a:graphicData>
        </a:graphic>
      </p:graphicFrame>
      <p:sp>
        <p:nvSpPr>
          <p:cNvPr id="533524" name="Text Box 20"/>
          <p:cNvSpPr txBox="1">
            <a:spLocks noChangeArrowheads="1"/>
          </p:cNvSpPr>
          <p:nvPr/>
        </p:nvSpPr>
        <p:spPr bwMode="auto">
          <a:xfrm>
            <a:off x="5195888" y="5762625"/>
            <a:ext cx="374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000" b="1">
                <a:solidFill>
                  <a:schemeClr val="accent2"/>
                </a:solidFill>
              </a:rPr>
              <a:t>for n=0, n‘=1 </a:t>
            </a:r>
            <a:r>
              <a:rPr lang="de-AT" sz="2000" b="1">
                <a:solidFill>
                  <a:schemeClr val="accent2"/>
                </a:solidFill>
                <a:sym typeface="Symbol" pitchFamily="18" charset="2"/>
              </a:rPr>
              <a:t> a</a:t>
            </a:r>
            <a:r>
              <a:rPr lang="de-AT" sz="2000" b="1" baseline="-25000">
                <a:solidFill>
                  <a:schemeClr val="accent2"/>
                </a:solidFill>
                <a:sym typeface="Symbol" pitchFamily="18" charset="2"/>
              </a:rPr>
              <a:t>AD</a:t>
            </a:r>
            <a:r>
              <a:rPr lang="de-AT" sz="2000" b="1">
                <a:solidFill>
                  <a:schemeClr val="accent2"/>
                </a:solidFill>
                <a:sym typeface="Symbol" pitchFamily="18" charset="2"/>
              </a:rPr>
              <a:t>/a</a:t>
            </a:r>
            <a:r>
              <a:rPr lang="de-AT" sz="2000" b="1" baseline="-25000">
                <a:solidFill>
                  <a:schemeClr val="accent2"/>
                </a:solidFill>
                <a:sym typeface="Symbol" pitchFamily="18" charset="2"/>
              </a:rPr>
              <a:t>AAA</a:t>
            </a:r>
            <a:r>
              <a:rPr lang="de-AT" sz="2000" b="1">
                <a:solidFill>
                  <a:schemeClr val="accent2"/>
                </a:solidFill>
                <a:sym typeface="Symbol" pitchFamily="18" charset="2"/>
              </a:rPr>
              <a:t>= 0.47</a:t>
            </a:r>
          </a:p>
        </p:txBody>
      </p:sp>
      <p:sp>
        <p:nvSpPr>
          <p:cNvPr id="533525" name="Rectangle 21"/>
          <p:cNvSpPr>
            <a:spLocks noChangeArrowheads="1"/>
          </p:cNvSpPr>
          <p:nvPr/>
        </p:nvSpPr>
        <p:spPr bwMode="auto">
          <a:xfrm>
            <a:off x="23813" y="6391275"/>
            <a:ext cx="5768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600"/>
              <a:t>Knoop et. al., Nature Physics </a:t>
            </a:r>
            <a:r>
              <a:rPr lang="en-US" sz="1600" b="1"/>
              <a:t>5</a:t>
            </a:r>
            <a:r>
              <a:rPr lang="en-US" sz="1600"/>
              <a:t>, 227 (2009)</a:t>
            </a:r>
          </a:p>
        </p:txBody>
      </p:sp>
      <p:grpSp>
        <p:nvGrpSpPr>
          <p:cNvPr id="533526" name="Group 22"/>
          <p:cNvGrpSpPr>
            <a:grpSpLocks/>
          </p:cNvGrpSpPr>
          <p:nvPr/>
        </p:nvGrpSpPr>
        <p:grpSpPr bwMode="auto">
          <a:xfrm>
            <a:off x="5160963" y="2105025"/>
            <a:ext cx="3460750" cy="2671763"/>
            <a:chOff x="4059" y="164"/>
            <a:chExt cx="1517" cy="1134"/>
          </a:xfrm>
        </p:grpSpPr>
        <p:sp>
          <p:nvSpPr>
            <p:cNvPr id="533527" name="Freeform 23"/>
            <p:cNvSpPr>
              <a:spLocks/>
            </p:cNvSpPr>
            <p:nvPr/>
          </p:nvSpPr>
          <p:spPr bwMode="auto">
            <a:xfrm>
              <a:off x="4717" y="481"/>
              <a:ext cx="678" cy="81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3" y="0"/>
                </a:cxn>
                <a:cxn ang="0">
                  <a:pos x="140" y="6"/>
                </a:cxn>
                <a:cxn ang="0">
                  <a:pos x="192" y="12"/>
                </a:cxn>
                <a:cxn ang="0">
                  <a:pos x="249" y="18"/>
                </a:cxn>
                <a:cxn ang="0">
                  <a:pos x="306" y="24"/>
                </a:cxn>
                <a:cxn ang="0">
                  <a:pos x="357" y="36"/>
                </a:cxn>
                <a:cxn ang="0">
                  <a:pos x="415" y="48"/>
                </a:cxn>
                <a:cxn ang="0">
                  <a:pos x="472" y="66"/>
                </a:cxn>
                <a:cxn ang="0">
                  <a:pos x="523" y="78"/>
                </a:cxn>
                <a:cxn ang="0">
                  <a:pos x="581" y="96"/>
                </a:cxn>
                <a:cxn ang="0">
                  <a:pos x="638" y="114"/>
                </a:cxn>
                <a:cxn ang="0">
                  <a:pos x="689" y="138"/>
                </a:cxn>
                <a:cxn ang="0">
                  <a:pos x="746" y="156"/>
                </a:cxn>
                <a:cxn ang="0">
                  <a:pos x="804" y="180"/>
                </a:cxn>
                <a:cxn ang="0">
                  <a:pos x="855" y="210"/>
                </a:cxn>
                <a:cxn ang="0">
                  <a:pos x="912" y="233"/>
                </a:cxn>
                <a:cxn ang="0">
                  <a:pos x="970" y="263"/>
                </a:cxn>
                <a:cxn ang="0">
                  <a:pos x="1021" y="293"/>
                </a:cxn>
                <a:cxn ang="0">
                  <a:pos x="1078" y="323"/>
                </a:cxn>
                <a:cxn ang="0">
                  <a:pos x="1136" y="359"/>
                </a:cxn>
                <a:cxn ang="0">
                  <a:pos x="1187" y="395"/>
                </a:cxn>
                <a:cxn ang="0">
                  <a:pos x="1244" y="431"/>
                </a:cxn>
                <a:cxn ang="0">
                  <a:pos x="1301" y="467"/>
                </a:cxn>
                <a:cxn ang="0">
                  <a:pos x="1359" y="508"/>
                </a:cxn>
                <a:cxn ang="0">
                  <a:pos x="1410" y="550"/>
                </a:cxn>
                <a:cxn ang="0">
                  <a:pos x="1467" y="592"/>
                </a:cxn>
                <a:cxn ang="0">
                  <a:pos x="1525" y="640"/>
                </a:cxn>
                <a:cxn ang="0">
                  <a:pos x="1576" y="688"/>
                </a:cxn>
                <a:cxn ang="0">
                  <a:pos x="1633" y="736"/>
                </a:cxn>
                <a:cxn ang="0">
                  <a:pos x="1690" y="784"/>
                </a:cxn>
                <a:cxn ang="0">
                  <a:pos x="1742" y="837"/>
                </a:cxn>
                <a:cxn ang="0">
                  <a:pos x="1799" y="885"/>
                </a:cxn>
                <a:cxn ang="0">
                  <a:pos x="1856" y="945"/>
                </a:cxn>
                <a:cxn ang="0">
                  <a:pos x="1907" y="999"/>
                </a:cxn>
                <a:cxn ang="0">
                  <a:pos x="1965" y="1059"/>
                </a:cxn>
                <a:cxn ang="0">
                  <a:pos x="2022" y="1118"/>
                </a:cxn>
                <a:cxn ang="0">
                  <a:pos x="2073" y="1178"/>
                </a:cxn>
                <a:cxn ang="0">
                  <a:pos x="2131" y="1244"/>
                </a:cxn>
                <a:cxn ang="0">
                  <a:pos x="2188" y="1304"/>
                </a:cxn>
                <a:cxn ang="0">
                  <a:pos x="2239" y="1369"/>
                </a:cxn>
                <a:cxn ang="0">
                  <a:pos x="2296" y="1441"/>
                </a:cxn>
                <a:cxn ang="0">
                  <a:pos x="2354" y="1507"/>
                </a:cxn>
                <a:cxn ang="0">
                  <a:pos x="2405" y="1579"/>
                </a:cxn>
                <a:cxn ang="0">
                  <a:pos x="2462" y="1656"/>
                </a:cxn>
                <a:cxn ang="0">
                  <a:pos x="2520" y="1728"/>
                </a:cxn>
                <a:cxn ang="0">
                  <a:pos x="2571" y="1806"/>
                </a:cxn>
                <a:cxn ang="0">
                  <a:pos x="2628" y="1884"/>
                </a:cxn>
                <a:cxn ang="0">
                  <a:pos x="2686" y="1961"/>
                </a:cxn>
                <a:cxn ang="0">
                  <a:pos x="2743" y="2045"/>
                </a:cxn>
              </a:cxnLst>
              <a:rect l="0" t="0" r="r" b="b"/>
              <a:pathLst>
                <a:path w="2743" h="2045">
                  <a:moveTo>
                    <a:pt x="0" y="0"/>
                  </a:moveTo>
                  <a:lnTo>
                    <a:pt x="26" y="0"/>
                  </a:lnTo>
                  <a:lnTo>
                    <a:pt x="58" y="0"/>
                  </a:lnTo>
                  <a:lnTo>
                    <a:pt x="83" y="0"/>
                  </a:lnTo>
                  <a:lnTo>
                    <a:pt x="109" y="0"/>
                  </a:lnTo>
                  <a:lnTo>
                    <a:pt x="140" y="6"/>
                  </a:lnTo>
                  <a:lnTo>
                    <a:pt x="166" y="6"/>
                  </a:lnTo>
                  <a:lnTo>
                    <a:pt x="192" y="12"/>
                  </a:lnTo>
                  <a:lnTo>
                    <a:pt x="223" y="12"/>
                  </a:lnTo>
                  <a:lnTo>
                    <a:pt x="249" y="18"/>
                  </a:lnTo>
                  <a:lnTo>
                    <a:pt x="274" y="24"/>
                  </a:lnTo>
                  <a:lnTo>
                    <a:pt x="306" y="24"/>
                  </a:lnTo>
                  <a:lnTo>
                    <a:pt x="332" y="30"/>
                  </a:lnTo>
                  <a:lnTo>
                    <a:pt x="357" y="36"/>
                  </a:lnTo>
                  <a:lnTo>
                    <a:pt x="389" y="42"/>
                  </a:lnTo>
                  <a:lnTo>
                    <a:pt x="415" y="48"/>
                  </a:lnTo>
                  <a:lnTo>
                    <a:pt x="440" y="54"/>
                  </a:lnTo>
                  <a:lnTo>
                    <a:pt x="472" y="66"/>
                  </a:lnTo>
                  <a:lnTo>
                    <a:pt x="498" y="72"/>
                  </a:lnTo>
                  <a:lnTo>
                    <a:pt x="523" y="78"/>
                  </a:lnTo>
                  <a:lnTo>
                    <a:pt x="555" y="90"/>
                  </a:lnTo>
                  <a:lnTo>
                    <a:pt x="581" y="96"/>
                  </a:lnTo>
                  <a:lnTo>
                    <a:pt x="606" y="108"/>
                  </a:lnTo>
                  <a:lnTo>
                    <a:pt x="638" y="114"/>
                  </a:lnTo>
                  <a:lnTo>
                    <a:pt x="664" y="126"/>
                  </a:lnTo>
                  <a:lnTo>
                    <a:pt x="689" y="138"/>
                  </a:lnTo>
                  <a:lnTo>
                    <a:pt x="721" y="144"/>
                  </a:lnTo>
                  <a:lnTo>
                    <a:pt x="746" y="156"/>
                  </a:lnTo>
                  <a:lnTo>
                    <a:pt x="772" y="168"/>
                  </a:lnTo>
                  <a:lnTo>
                    <a:pt x="804" y="180"/>
                  </a:lnTo>
                  <a:lnTo>
                    <a:pt x="829" y="192"/>
                  </a:lnTo>
                  <a:lnTo>
                    <a:pt x="855" y="210"/>
                  </a:lnTo>
                  <a:lnTo>
                    <a:pt x="887" y="222"/>
                  </a:lnTo>
                  <a:lnTo>
                    <a:pt x="912" y="233"/>
                  </a:lnTo>
                  <a:lnTo>
                    <a:pt x="938" y="245"/>
                  </a:lnTo>
                  <a:lnTo>
                    <a:pt x="970" y="263"/>
                  </a:lnTo>
                  <a:lnTo>
                    <a:pt x="995" y="275"/>
                  </a:lnTo>
                  <a:lnTo>
                    <a:pt x="1021" y="293"/>
                  </a:lnTo>
                  <a:lnTo>
                    <a:pt x="1053" y="311"/>
                  </a:lnTo>
                  <a:lnTo>
                    <a:pt x="1078" y="323"/>
                  </a:lnTo>
                  <a:lnTo>
                    <a:pt x="1104" y="341"/>
                  </a:lnTo>
                  <a:lnTo>
                    <a:pt x="1136" y="359"/>
                  </a:lnTo>
                  <a:lnTo>
                    <a:pt x="1161" y="377"/>
                  </a:lnTo>
                  <a:lnTo>
                    <a:pt x="1187" y="395"/>
                  </a:lnTo>
                  <a:lnTo>
                    <a:pt x="1218" y="413"/>
                  </a:lnTo>
                  <a:lnTo>
                    <a:pt x="1244" y="431"/>
                  </a:lnTo>
                  <a:lnTo>
                    <a:pt x="1269" y="449"/>
                  </a:lnTo>
                  <a:lnTo>
                    <a:pt x="1301" y="467"/>
                  </a:lnTo>
                  <a:lnTo>
                    <a:pt x="1327" y="491"/>
                  </a:lnTo>
                  <a:lnTo>
                    <a:pt x="1359" y="508"/>
                  </a:lnTo>
                  <a:lnTo>
                    <a:pt x="1384" y="526"/>
                  </a:lnTo>
                  <a:lnTo>
                    <a:pt x="1410" y="550"/>
                  </a:lnTo>
                  <a:lnTo>
                    <a:pt x="1442" y="574"/>
                  </a:lnTo>
                  <a:lnTo>
                    <a:pt x="1467" y="592"/>
                  </a:lnTo>
                  <a:lnTo>
                    <a:pt x="1493" y="616"/>
                  </a:lnTo>
                  <a:lnTo>
                    <a:pt x="1525" y="640"/>
                  </a:lnTo>
                  <a:lnTo>
                    <a:pt x="1550" y="664"/>
                  </a:lnTo>
                  <a:lnTo>
                    <a:pt x="1576" y="688"/>
                  </a:lnTo>
                  <a:lnTo>
                    <a:pt x="1608" y="712"/>
                  </a:lnTo>
                  <a:lnTo>
                    <a:pt x="1633" y="736"/>
                  </a:lnTo>
                  <a:lnTo>
                    <a:pt x="1659" y="760"/>
                  </a:lnTo>
                  <a:lnTo>
                    <a:pt x="1690" y="784"/>
                  </a:lnTo>
                  <a:lnTo>
                    <a:pt x="1716" y="807"/>
                  </a:lnTo>
                  <a:lnTo>
                    <a:pt x="1742" y="837"/>
                  </a:lnTo>
                  <a:lnTo>
                    <a:pt x="1773" y="861"/>
                  </a:lnTo>
                  <a:lnTo>
                    <a:pt x="1799" y="885"/>
                  </a:lnTo>
                  <a:lnTo>
                    <a:pt x="1824" y="915"/>
                  </a:lnTo>
                  <a:lnTo>
                    <a:pt x="1856" y="945"/>
                  </a:lnTo>
                  <a:lnTo>
                    <a:pt x="1882" y="969"/>
                  </a:lnTo>
                  <a:lnTo>
                    <a:pt x="1907" y="999"/>
                  </a:lnTo>
                  <a:lnTo>
                    <a:pt x="1939" y="1029"/>
                  </a:lnTo>
                  <a:lnTo>
                    <a:pt x="1965" y="1059"/>
                  </a:lnTo>
                  <a:lnTo>
                    <a:pt x="1990" y="1088"/>
                  </a:lnTo>
                  <a:lnTo>
                    <a:pt x="2022" y="1118"/>
                  </a:lnTo>
                  <a:lnTo>
                    <a:pt x="2048" y="1148"/>
                  </a:lnTo>
                  <a:lnTo>
                    <a:pt x="2073" y="1178"/>
                  </a:lnTo>
                  <a:lnTo>
                    <a:pt x="2105" y="1208"/>
                  </a:lnTo>
                  <a:lnTo>
                    <a:pt x="2131" y="1244"/>
                  </a:lnTo>
                  <a:lnTo>
                    <a:pt x="2156" y="1274"/>
                  </a:lnTo>
                  <a:lnTo>
                    <a:pt x="2188" y="1304"/>
                  </a:lnTo>
                  <a:lnTo>
                    <a:pt x="2214" y="1340"/>
                  </a:lnTo>
                  <a:lnTo>
                    <a:pt x="2239" y="1369"/>
                  </a:lnTo>
                  <a:lnTo>
                    <a:pt x="2271" y="1405"/>
                  </a:lnTo>
                  <a:lnTo>
                    <a:pt x="2296" y="1441"/>
                  </a:lnTo>
                  <a:lnTo>
                    <a:pt x="2322" y="1477"/>
                  </a:lnTo>
                  <a:lnTo>
                    <a:pt x="2354" y="1507"/>
                  </a:lnTo>
                  <a:lnTo>
                    <a:pt x="2379" y="1543"/>
                  </a:lnTo>
                  <a:lnTo>
                    <a:pt x="2405" y="1579"/>
                  </a:lnTo>
                  <a:lnTo>
                    <a:pt x="2437" y="1615"/>
                  </a:lnTo>
                  <a:lnTo>
                    <a:pt x="2462" y="1656"/>
                  </a:lnTo>
                  <a:lnTo>
                    <a:pt x="2488" y="1692"/>
                  </a:lnTo>
                  <a:lnTo>
                    <a:pt x="2520" y="1728"/>
                  </a:lnTo>
                  <a:lnTo>
                    <a:pt x="2545" y="1764"/>
                  </a:lnTo>
                  <a:lnTo>
                    <a:pt x="2571" y="1806"/>
                  </a:lnTo>
                  <a:lnTo>
                    <a:pt x="2603" y="1842"/>
                  </a:lnTo>
                  <a:lnTo>
                    <a:pt x="2628" y="1884"/>
                  </a:lnTo>
                  <a:lnTo>
                    <a:pt x="2654" y="1919"/>
                  </a:lnTo>
                  <a:lnTo>
                    <a:pt x="2686" y="1961"/>
                  </a:lnTo>
                  <a:lnTo>
                    <a:pt x="2711" y="2003"/>
                  </a:lnTo>
                  <a:lnTo>
                    <a:pt x="2743" y="2045"/>
                  </a:lnTo>
                </a:path>
              </a:pathLst>
            </a:custGeom>
            <a:noFill/>
            <a:ln w="38100">
              <a:solidFill>
                <a:srgbClr val="0000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28" name="Text Box 24"/>
            <p:cNvSpPr txBox="1">
              <a:spLocks noChangeArrowheads="1"/>
            </p:cNvSpPr>
            <p:nvPr/>
          </p:nvSpPr>
          <p:spPr bwMode="auto">
            <a:xfrm>
              <a:off x="5387" y="421"/>
              <a:ext cx="18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1/</a:t>
              </a:r>
              <a:r>
                <a:rPr lang="en-US" sz="1400" i="1"/>
                <a:t>a</a:t>
              </a:r>
            </a:p>
          </p:txBody>
        </p:sp>
        <p:sp>
          <p:nvSpPr>
            <p:cNvPr id="533529" name="Line 25"/>
            <p:cNvSpPr>
              <a:spLocks noChangeShapeType="1"/>
            </p:cNvSpPr>
            <p:nvPr/>
          </p:nvSpPr>
          <p:spPr bwMode="auto">
            <a:xfrm flipH="1" flipV="1">
              <a:off x="4720" y="326"/>
              <a:ext cx="1" cy="9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30" name="Text Box 26"/>
            <p:cNvSpPr txBox="1">
              <a:spLocks noChangeArrowheads="1"/>
            </p:cNvSpPr>
            <p:nvPr/>
          </p:nvSpPr>
          <p:spPr bwMode="auto">
            <a:xfrm>
              <a:off x="4569" y="164"/>
              <a:ext cx="81" cy="1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it-IT" sz="1400"/>
            </a:p>
          </p:txBody>
        </p:sp>
        <p:sp>
          <p:nvSpPr>
            <p:cNvPr id="533531" name="Line 27"/>
            <p:cNvSpPr>
              <a:spLocks noChangeShapeType="1"/>
            </p:cNvSpPr>
            <p:nvPr/>
          </p:nvSpPr>
          <p:spPr bwMode="auto">
            <a:xfrm>
              <a:off x="4059" y="481"/>
              <a:ext cx="1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32" name="Oval 28"/>
            <p:cNvSpPr>
              <a:spLocks noChangeArrowheads="1"/>
            </p:cNvSpPr>
            <p:nvPr/>
          </p:nvSpPr>
          <p:spPr bwMode="auto">
            <a:xfrm>
              <a:off x="4258" y="442"/>
              <a:ext cx="33" cy="35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3533" name="Oval 29"/>
            <p:cNvSpPr>
              <a:spLocks noChangeArrowheads="1"/>
            </p:cNvSpPr>
            <p:nvPr/>
          </p:nvSpPr>
          <p:spPr bwMode="auto">
            <a:xfrm>
              <a:off x="4311" y="441"/>
              <a:ext cx="34" cy="35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3534" name="Oval 30"/>
            <p:cNvSpPr>
              <a:spLocks noChangeArrowheads="1"/>
            </p:cNvSpPr>
            <p:nvPr/>
          </p:nvSpPr>
          <p:spPr bwMode="auto">
            <a:xfrm>
              <a:off x="5053" y="440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3535" name="Oval 31"/>
            <p:cNvSpPr>
              <a:spLocks noChangeArrowheads="1"/>
            </p:cNvSpPr>
            <p:nvPr/>
          </p:nvSpPr>
          <p:spPr bwMode="auto">
            <a:xfrm>
              <a:off x="5103" y="440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3536" name="Oval 32"/>
            <p:cNvSpPr>
              <a:spLocks noChangeArrowheads="1"/>
            </p:cNvSpPr>
            <p:nvPr/>
          </p:nvSpPr>
          <p:spPr bwMode="auto">
            <a:xfrm>
              <a:off x="4365" y="441"/>
              <a:ext cx="33" cy="34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3537" name="Oval 33"/>
            <p:cNvSpPr>
              <a:spLocks noChangeArrowheads="1"/>
            </p:cNvSpPr>
            <p:nvPr/>
          </p:nvSpPr>
          <p:spPr bwMode="auto">
            <a:xfrm>
              <a:off x="5151" y="439"/>
              <a:ext cx="33" cy="34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3538" name="Oval 34"/>
            <p:cNvSpPr>
              <a:spLocks noChangeArrowheads="1"/>
            </p:cNvSpPr>
            <p:nvPr/>
          </p:nvSpPr>
          <p:spPr bwMode="auto">
            <a:xfrm>
              <a:off x="5201" y="698"/>
              <a:ext cx="34" cy="35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3539" name="Oval 35"/>
            <p:cNvSpPr>
              <a:spLocks noChangeArrowheads="1"/>
            </p:cNvSpPr>
            <p:nvPr/>
          </p:nvSpPr>
          <p:spPr bwMode="auto">
            <a:xfrm>
              <a:off x="5223" y="705"/>
              <a:ext cx="33" cy="34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3540" name="Oval 36"/>
            <p:cNvSpPr>
              <a:spLocks noChangeArrowheads="1"/>
            </p:cNvSpPr>
            <p:nvPr/>
          </p:nvSpPr>
          <p:spPr bwMode="auto">
            <a:xfrm>
              <a:off x="5297" y="705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3541" name="Text Box 37"/>
            <p:cNvSpPr txBox="1">
              <a:spLocks noChangeArrowheads="1"/>
            </p:cNvSpPr>
            <p:nvPr/>
          </p:nvSpPr>
          <p:spPr bwMode="auto">
            <a:xfrm>
              <a:off x="4214" y="278"/>
              <a:ext cx="25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i="1">
                  <a:solidFill>
                    <a:srgbClr val="000066"/>
                  </a:solidFill>
                </a:rPr>
                <a:t>a </a:t>
              </a:r>
              <a:r>
                <a:rPr lang="en-US" sz="1400" b="1">
                  <a:solidFill>
                    <a:srgbClr val="000066"/>
                  </a:solidFill>
                </a:rPr>
                <a:t>&lt; 0</a:t>
              </a:r>
            </a:p>
          </p:txBody>
        </p:sp>
        <p:sp>
          <p:nvSpPr>
            <p:cNvPr id="533542" name="Text Box 38"/>
            <p:cNvSpPr txBox="1">
              <a:spLocks noChangeArrowheads="1"/>
            </p:cNvSpPr>
            <p:nvPr/>
          </p:nvSpPr>
          <p:spPr bwMode="auto">
            <a:xfrm>
              <a:off x="5021" y="278"/>
              <a:ext cx="25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i="1">
                  <a:solidFill>
                    <a:srgbClr val="000066"/>
                  </a:solidFill>
                </a:rPr>
                <a:t>a </a:t>
              </a:r>
              <a:r>
                <a:rPr lang="en-US" sz="1400" b="1">
                  <a:solidFill>
                    <a:srgbClr val="000066"/>
                  </a:solidFill>
                </a:rPr>
                <a:t>&gt; 0</a:t>
              </a:r>
            </a:p>
          </p:txBody>
        </p:sp>
        <p:sp>
          <p:nvSpPr>
            <p:cNvPr id="533543" name="Line 39"/>
            <p:cNvSpPr>
              <a:spLocks noChangeShapeType="1"/>
            </p:cNvSpPr>
            <p:nvPr/>
          </p:nvSpPr>
          <p:spPr bwMode="auto">
            <a:xfrm flipH="1" flipV="1">
              <a:off x="4337" y="514"/>
              <a:ext cx="5" cy="1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3544" name="Freeform 40"/>
            <p:cNvSpPr>
              <a:spLocks/>
            </p:cNvSpPr>
            <p:nvPr/>
          </p:nvSpPr>
          <p:spPr bwMode="auto">
            <a:xfrm>
              <a:off x="4638" y="492"/>
              <a:ext cx="243" cy="4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09" y="1080"/>
                </a:cxn>
                <a:cxn ang="0">
                  <a:pos x="1295" y="1656"/>
                </a:cxn>
                <a:cxn ang="0">
                  <a:pos x="2989" y="1873"/>
                </a:cxn>
                <a:cxn ang="0">
                  <a:pos x="3669" y="2054"/>
                </a:cxn>
                <a:cxn ang="0">
                  <a:pos x="4032" y="2236"/>
                </a:cxn>
                <a:cxn ang="0">
                  <a:pos x="4169" y="2400"/>
                </a:cxn>
              </a:cxnLst>
              <a:rect l="0" t="0" r="r" b="b"/>
              <a:pathLst>
                <a:path w="4169" h="2400">
                  <a:moveTo>
                    <a:pt x="41" y="0"/>
                  </a:moveTo>
                  <a:cubicBezTo>
                    <a:pt x="68" y="180"/>
                    <a:pt x="0" y="804"/>
                    <a:pt x="209" y="1080"/>
                  </a:cubicBezTo>
                  <a:cubicBezTo>
                    <a:pt x="418" y="1356"/>
                    <a:pt x="832" y="1524"/>
                    <a:pt x="1295" y="1656"/>
                  </a:cubicBezTo>
                  <a:cubicBezTo>
                    <a:pt x="1758" y="1788"/>
                    <a:pt x="2593" y="1807"/>
                    <a:pt x="2989" y="1873"/>
                  </a:cubicBezTo>
                  <a:cubicBezTo>
                    <a:pt x="3385" y="1939"/>
                    <a:pt x="3495" y="1994"/>
                    <a:pt x="3669" y="2054"/>
                  </a:cubicBezTo>
                  <a:cubicBezTo>
                    <a:pt x="3843" y="2114"/>
                    <a:pt x="3949" y="2178"/>
                    <a:pt x="4032" y="2236"/>
                  </a:cubicBezTo>
                  <a:cubicBezTo>
                    <a:pt x="4115" y="2294"/>
                    <a:pt x="4141" y="2366"/>
                    <a:pt x="4169" y="240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45" name="Freeform 41"/>
            <p:cNvSpPr>
              <a:spLocks/>
            </p:cNvSpPr>
            <p:nvPr/>
          </p:nvSpPr>
          <p:spPr bwMode="auto">
            <a:xfrm>
              <a:off x="4678" y="493"/>
              <a:ext cx="121" cy="1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09" y="1080"/>
                </a:cxn>
                <a:cxn ang="0">
                  <a:pos x="1295" y="1656"/>
                </a:cxn>
                <a:cxn ang="0">
                  <a:pos x="2989" y="1873"/>
                </a:cxn>
                <a:cxn ang="0">
                  <a:pos x="3669" y="2054"/>
                </a:cxn>
                <a:cxn ang="0">
                  <a:pos x="4032" y="2236"/>
                </a:cxn>
                <a:cxn ang="0">
                  <a:pos x="4169" y="2400"/>
                </a:cxn>
              </a:cxnLst>
              <a:rect l="0" t="0" r="r" b="b"/>
              <a:pathLst>
                <a:path w="4169" h="2400">
                  <a:moveTo>
                    <a:pt x="41" y="0"/>
                  </a:moveTo>
                  <a:cubicBezTo>
                    <a:pt x="68" y="180"/>
                    <a:pt x="0" y="804"/>
                    <a:pt x="209" y="1080"/>
                  </a:cubicBezTo>
                  <a:cubicBezTo>
                    <a:pt x="418" y="1356"/>
                    <a:pt x="832" y="1524"/>
                    <a:pt x="1295" y="1656"/>
                  </a:cubicBezTo>
                  <a:cubicBezTo>
                    <a:pt x="1758" y="1788"/>
                    <a:pt x="2593" y="1807"/>
                    <a:pt x="2989" y="1873"/>
                  </a:cubicBezTo>
                  <a:cubicBezTo>
                    <a:pt x="3385" y="1939"/>
                    <a:pt x="3495" y="1994"/>
                    <a:pt x="3669" y="2054"/>
                  </a:cubicBezTo>
                  <a:cubicBezTo>
                    <a:pt x="3843" y="2114"/>
                    <a:pt x="3949" y="2178"/>
                    <a:pt x="4032" y="2236"/>
                  </a:cubicBezTo>
                  <a:cubicBezTo>
                    <a:pt x="4115" y="2294"/>
                    <a:pt x="4141" y="2366"/>
                    <a:pt x="4169" y="240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546" name="Freeform 42"/>
            <p:cNvSpPr>
              <a:spLocks/>
            </p:cNvSpPr>
            <p:nvPr/>
          </p:nvSpPr>
          <p:spPr bwMode="auto">
            <a:xfrm>
              <a:off x="4390" y="491"/>
              <a:ext cx="952" cy="69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09" y="1080"/>
                </a:cxn>
                <a:cxn ang="0">
                  <a:pos x="1295" y="1656"/>
                </a:cxn>
                <a:cxn ang="0">
                  <a:pos x="2989" y="1873"/>
                </a:cxn>
                <a:cxn ang="0">
                  <a:pos x="3669" y="2054"/>
                </a:cxn>
                <a:cxn ang="0">
                  <a:pos x="4032" y="2236"/>
                </a:cxn>
                <a:cxn ang="0">
                  <a:pos x="4169" y="2400"/>
                </a:cxn>
              </a:cxnLst>
              <a:rect l="0" t="0" r="r" b="b"/>
              <a:pathLst>
                <a:path w="4169" h="2400">
                  <a:moveTo>
                    <a:pt x="41" y="0"/>
                  </a:moveTo>
                  <a:cubicBezTo>
                    <a:pt x="68" y="180"/>
                    <a:pt x="0" y="804"/>
                    <a:pt x="209" y="1080"/>
                  </a:cubicBezTo>
                  <a:cubicBezTo>
                    <a:pt x="418" y="1356"/>
                    <a:pt x="832" y="1524"/>
                    <a:pt x="1295" y="1656"/>
                  </a:cubicBezTo>
                  <a:cubicBezTo>
                    <a:pt x="1758" y="1788"/>
                    <a:pt x="2593" y="1807"/>
                    <a:pt x="2989" y="1873"/>
                  </a:cubicBezTo>
                  <a:cubicBezTo>
                    <a:pt x="3385" y="1939"/>
                    <a:pt x="3495" y="1994"/>
                    <a:pt x="3669" y="2054"/>
                  </a:cubicBezTo>
                  <a:cubicBezTo>
                    <a:pt x="3843" y="2114"/>
                    <a:pt x="3949" y="2178"/>
                    <a:pt x="4032" y="2236"/>
                  </a:cubicBezTo>
                  <a:cubicBezTo>
                    <a:pt x="4115" y="2294"/>
                    <a:pt x="4141" y="2366"/>
                    <a:pt x="4169" y="240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3547" name="Group 43"/>
            <p:cNvGrpSpPr>
              <a:grpSpLocks/>
            </p:cNvGrpSpPr>
            <p:nvPr/>
          </p:nvGrpSpPr>
          <p:grpSpPr bwMode="auto">
            <a:xfrm>
              <a:off x="4565" y="901"/>
              <a:ext cx="55" cy="54"/>
              <a:chOff x="2316" y="2566"/>
              <a:chExt cx="198" cy="188"/>
            </a:xfrm>
          </p:grpSpPr>
          <p:sp>
            <p:nvSpPr>
              <p:cNvPr id="533548" name="Oval 44"/>
              <p:cNvSpPr>
                <a:spLocks noChangeArrowheads="1"/>
              </p:cNvSpPr>
              <p:nvPr/>
            </p:nvSpPr>
            <p:spPr bwMode="auto">
              <a:xfrm>
                <a:off x="2316" y="2634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3549" name="Oval 45"/>
              <p:cNvSpPr>
                <a:spLocks noChangeArrowheads="1"/>
              </p:cNvSpPr>
              <p:nvPr/>
            </p:nvSpPr>
            <p:spPr bwMode="auto">
              <a:xfrm>
                <a:off x="2394" y="2634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3550" name="Oval 46"/>
              <p:cNvSpPr>
                <a:spLocks noChangeArrowheads="1"/>
              </p:cNvSpPr>
              <p:nvPr/>
            </p:nvSpPr>
            <p:spPr bwMode="auto">
              <a:xfrm>
                <a:off x="2356" y="2566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33551" name="Group 47"/>
            <p:cNvGrpSpPr>
              <a:grpSpLocks/>
            </p:cNvGrpSpPr>
            <p:nvPr/>
          </p:nvGrpSpPr>
          <p:grpSpPr bwMode="auto">
            <a:xfrm>
              <a:off x="4554" y="493"/>
              <a:ext cx="508" cy="212"/>
              <a:chOff x="2276" y="1138"/>
              <a:chExt cx="1810" cy="740"/>
            </a:xfrm>
          </p:grpSpPr>
          <p:sp>
            <p:nvSpPr>
              <p:cNvPr id="533552" name="Freeform 48"/>
              <p:cNvSpPr>
                <a:spLocks/>
              </p:cNvSpPr>
              <p:nvPr/>
            </p:nvSpPr>
            <p:spPr bwMode="auto">
              <a:xfrm>
                <a:off x="2276" y="1138"/>
                <a:ext cx="1810" cy="74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209" y="1080"/>
                  </a:cxn>
                  <a:cxn ang="0">
                    <a:pos x="1295" y="1656"/>
                  </a:cxn>
                  <a:cxn ang="0">
                    <a:pos x="2989" y="1873"/>
                  </a:cxn>
                  <a:cxn ang="0">
                    <a:pos x="3669" y="2054"/>
                  </a:cxn>
                  <a:cxn ang="0">
                    <a:pos x="4032" y="2236"/>
                  </a:cxn>
                  <a:cxn ang="0">
                    <a:pos x="4169" y="2400"/>
                  </a:cxn>
                </a:cxnLst>
                <a:rect l="0" t="0" r="r" b="b"/>
                <a:pathLst>
                  <a:path w="4169" h="2400">
                    <a:moveTo>
                      <a:pt x="41" y="0"/>
                    </a:moveTo>
                    <a:cubicBezTo>
                      <a:pt x="68" y="180"/>
                      <a:pt x="0" y="804"/>
                      <a:pt x="209" y="1080"/>
                    </a:cubicBezTo>
                    <a:cubicBezTo>
                      <a:pt x="418" y="1356"/>
                      <a:pt x="832" y="1524"/>
                      <a:pt x="1295" y="1656"/>
                    </a:cubicBezTo>
                    <a:cubicBezTo>
                      <a:pt x="1758" y="1788"/>
                      <a:pt x="2593" y="1807"/>
                      <a:pt x="2989" y="1873"/>
                    </a:cubicBezTo>
                    <a:cubicBezTo>
                      <a:pt x="3385" y="1939"/>
                      <a:pt x="3495" y="1994"/>
                      <a:pt x="3669" y="2054"/>
                    </a:cubicBezTo>
                    <a:cubicBezTo>
                      <a:pt x="3843" y="2114"/>
                      <a:pt x="3949" y="2178"/>
                      <a:pt x="4032" y="2236"/>
                    </a:cubicBezTo>
                    <a:cubicBezTo>
                      <a:pt x="4115" y="2294"/>
                      <a:pt x="4141" y="2366"/>
                      <a:pt x="4169" y="240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33553" name="Group 49"/>
              <p:cNvGrpSpPr>
                <a:grpSpLocks/>
              </p:cNvGrpSpPr>
              <p:nvPr/>
            </p:nvGrpSpPr>
            <p:grpSpPr bwMode="auto">
              <a:xfrm>
                <a:off x="2614" y="1510"/>
                <a:ext cx="198" cy="188"/>
                <a:chOff x="1318" y="3004"/>
                <a:chExt cx="198" cy="188"/>
              </a:xfrm>
            </p:grpSpPr>
            <p:sp>
              <p:nvSpPr>
                <p:cNvPr id="533554" name="Oval 50"/>
                <p:cNvSpPr>
                  <a:spLocks noChangeArrowheads="1"/>
                </p:cNvSpPr>
                <p:nvPr/>
              </p:nvSpPr>
              <p:spPr bwMode="auto">
                <a:xfrm>
                  <a:off x="1318" y="3072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0093"/>
                    </a:gs>
                    <a:gs pos="100000">
                      <a:srgbClr val="D60093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3555" name="Oval 51"/>
                <p:cNvSpPr>
                  <a:spLocks noChangeArrowheads="1"/>
                </p:cNvSpPr>
                <p:nvPr/>
              </p:nvSpPr>
              <p:spPr bwMode="auto">
                <a:xfrm>
                  <a:off x="1396" y="3072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0093"/>
                    </a:gs>
                    <a:gs pos="100000">
                      <a:srgbClr val="D60093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3556" name="Oval 52"/>
                <p:cNvSpPr>
                  <a:spLocks noChangeArrowheads="1"/>
                </p:cNvSpPr>
                <p:nvPr/>
              </p:nvSpPr>
              <p:spPr bwMode="auto">
                <a:xfrm>
                  <a:off x="1358" y="3004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0093"/>
                    </a:gs>
                    <a:gs pos="100000">
                      <a:srgbClr val="D60093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533557" name="Line 53"/>
            <p:cNvSpPr>
              <a:spLocks noChangeShapeType="1"/>
            </p:cNvSpPr>
            <p:nvPr/>
          </p:nvSpPr>
          <p:spPr bwMode="auto">
            <a:xfrm flipH="1" flipV="1">
              <a:off x="4338" y="524"/>
              <a:ext cx="4" cy="1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33558" name="Oval 54"/>
          <p:cNvSpPr>
            <a:spLocks noChangeArrowheads="1"/>
          </p:cNvSpPr>
          <p:nvPr/>
        </p:nvSpPr>
        <p:spPr bwMode="auto">
          <a:xfrm>
            <a:off x="5711825" y="2601913"/>
            <a:ext cx="450850" cy="461962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3559" name="Oval 55"/>
          <p:cNvSpPr>
            <a:spLocks noChangeArrowheads="1"/>
          </p:cNvSpPr>
          <p:nvPr/>
        </p:nvSpPr>
        <p:spPr bwMode="auto">
          <a:xfrm>
            <a:off x="7250113" y="3106738"/>
            <a:ext cx="450850" cy="461962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33560" name="Picture 56" descr="decayequa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9975" y="2222500"/>
            <a:ext cx="13065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3561" name="Rectangle 57"/>
          <p:cNvSpPr>
            <a:spLocks noChangeArrowheads="1"/>
          </p:cNvSpPr>
          <p:nvPr/>
        </p:nvSpPr>
        <p:spPr bwMode="auto">
          <a:xfrm>
            <a:off x="34925" y="26988"/>
            <a:ext cx="13684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A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Atom-dimer Efimov resonance</a:t>
            </a:r>
            <a:endParaRPr lang="it-IT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3562" name="AutoShape 58"/>
          <p:cNvSpPr>
            <a:spLocks noChangeArrowheads="1"/>
          </p:cNvSpPr>
          <p:nvPr/>
        </p:nvSpPr>
        <p:spPr bwMode="auto">
          <a:xfrm>
            <a:off x="5451475" y="736600"/>
            <a:ext cx="3133725" cy="1617663"/>
          </a:xfrm>
          <a:prstGeom prst="flowChartAlternateProcess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33563" name="Picture 59" descr="lossratesBlog"/>
          <p:cNvPicPr>
            <a:picLocks noChangeAspect="1" noChangeArrowheads="1"/>
          </p:cNvPicPr>
          <p:nvPr/>
        </p:nvPicPr>
        <p:blipFill>
          <a:blip r:embed="rId9" cstate="print"/>
          <a:srcRect l="22835" t="6398" r="54330" b="80217"/>
          <a:stretch>
            <a:fillRect/>
          </a:stretch>
        </p:blipFill>
        <p:spPr bwMode="auto">
          <a:xfrm>
            <a:off x="1100138" y="1541463"/>
            <a:ext cx="1101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20" grpId="0"/>
      <p:bldP spid="533521" grpId="0"/>
      <p:bldP spid="533522" grpId="0"/>
      <p:bldP spid="533524" grpId="0"/>
      <p:bldP spid="533525" grpId="0"/>
      <p:bldP spid="533558" grpId="0" animBg="1"/>
      <p:bldP spid="533559" grpId="0" animBg="1"/>
      <p:bldP spid="5335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Line 3"/>
          <p:cNvSpPr>
            <a:spLocks noChangeShapeType="1"/>
          </p:cNvSpPr>
          <p:nvPr/>
        </p:nvSpPr>
        <p:spPr bwMode="auto">
          <a:xfrm flipH="1" flipV="1">
            <a:off x="4559300" y="1252538"/>
            <a:ext cx="3175" cy="5008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3990975" y="830263"/>
            <a:ext cx="1117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energy</a:t>
            </a:r>
          </a:p>
        </p:txBody>
      </p:sp>
      <p:sp>
        <p:nvSpPr>
          <p:cNvPr id="309253" name="Freeform 5"/>
          <p:cNvSpPr>
            <a:spLocks/>
          </p:cNvSpPr>
          <p:nvPr/>
        </p:nvSpPr>
        <p:spPr bwMode="auto">
          <a:xfrm>
            <a:off x="4089400" y="1800225"/>
            <a:ext cx="1371600" cy="27622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54" name="Freeform 6"/>
          <p:cNvSpPr>
            <a:spLocks/>
          </p:cNvSpPr>
          <p:nvPr/>
        </p:nvSpPr>
        <p:spPr bwMode="auto">
          <a:xfrm>
            <a:off x="4319588" y="1806575"/>
            <a:ext cx="684212" cy="69850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55" name="Line 7"/>
          <p:cNvSpPr>
            <a:spLocks noChangeShapeType="1"/>
          </p:cNvSpPr>
          <p:nvPr/>
        </p:nvSpPr>
        <p:spPr bwMode="auto">
          <a:xfrm>
            <a:off x="817563" y="1797050"/>
            <a:ext cx="7561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56" name="Freeform 8"/>
          <p:cNvSpPr>
            <a:spLocks/>
          </p:cNvSpPr>
          <p:nvPr/>
        </p:nvSpPr>
        <p:spPr bwMode="auto">
          <a:xfrm>
            <a:off x="4543425" y="1801813"/>
            <a:ext cx="3835400" cy="453707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83" y="0"/>
              </a:cxn>
              <a:cxn ang="0">
                <a:pos x="140" y="6"/>
              </a:cxn>
              <a:cxn ang="0">
                <a:pos x="192" y="12"/>
              </a:cxn>
              <a:cxn ang="0">
                <a:pos x="249" y="18"/>
              </a:cxn>
              <a:cxn ang="0">
                <a:pos x="306" y="24"/>
              </a:cxn>
              <a:cxn ang="0">
                <a:pos x="357" y="36"/>
              </a:cxn>
              <a:cxn ang="0">
                <a:pos x="415" y="48"/>
              </a:cxn>
              <a:cxn ang="0">
                <a:pos x="472" y="66"/>
              </a:cxn>
              <a:cxn ang="0">
                <a:pos x="523" y="78"/>
              </a:cxn>
              <a:cxn ang="0">
                <a:pos x="581" y="96"/>
              </a:cxn>
              <a:cxn ang="0">
                <a:pos x="638" y="114"/>
              </a:cxn>
              <a:cxn ang="0">
                <a:pos x="689" y="138"/>
              </a:cxn>
              <a:cxn ang="0">
                <a:pos x="746" y="156"/>
              </a:cxn>
              <a:cxn ang="0">
                <a:pos x="804" y="180"/>
              </a:cxn>
              <a:cxn ang="0">
                <a:pos x="855" y="210"/>
              </a:cxn>
              <a:cxn ang="0">
                <a:pos x="912" y="233"/>
              </a:cxn>
              <a:cxn ang="0">
                <a:pos x="970" y="263"/>
              </a:cxn>
              <a:cxn ang="0">
                <a:pos x="1021" y="293"/>
              </a:cxn>
              <a:cxn ang="0">
                <a:pos x="1078" y="323"/>
              </a:cxn>
              <a:cxn ang="0">
                <a:pos x="1136" y="359"/>
              </a:cxn>
              <a:cxn ang="0">
                <a:pos x="1187" y="395"/>
              </a:cxn>
              <a:cxn ang="0">
                <a:pos x="1244" y="431"/>
              </a:cxn>
              <a:cxn ang="0">
                <a:pos x="1301" y="467"/>
              </a:cxn>
              <a:cxn ang="0">
                <a:pos x="1359" y="508"/>
              </a:cxn>
              <a:cxn ang="0">
                <a:pos x="1410" y="550"/>
              </a:cxn>
              <a:cxn ang="0">
                <a:pos x="1467" y="592"/>
              </a:cxn>
              <a:cxn ang="0">
                <a:pos x="1525" y="640"/>
              </a:cxn>
              <a:cxn ang="0">
                <a:pos x="1576" y="688"/>
              </a:cxn>
              <a:cxn ang="0">
                <a:pos x="1633" y="736"/>
              </a:cxn>
              <a:cxn ang="0">
                <a:pos x="1690" y="784"/>
              </a:cxn>
              <a:cxn ang="0">
                <a:pos x="1742" y="837"/>
              </a:cxn>
              <a:cxn ang="0">
                <a:pos x="1799" y="885"/>
              </a:cxn>
              <a:cxn ang="0">
                <a:pos x="1856" y="945"/>
              </a:cxn>
              <a:cxn ang="0">
                <a:pos x="1907" y="999"/>
              </a:cxn>
              <a:cxn ang="0">
                <a:pos x="1965" y="1059"/>
              </a:cxn>
              <a:cxn ang="0">
                <a:pos x="2022" y="1118"/>
              </a:cxn>
              <a:cxn ang="0">
                <a:pos x="2073" y="1178"/>
              </a:cxn>
              <a:cxn ang="0">
                <a:pos x="2131" y="1244"/>
              </a:cxn>
              <a:cxn ang="0">
                <a:pos x="2188" y="1304"/>
              </a:cxn>
              <a:cxn ang="0">
                <a:pos x="2239" y="1369"/>
              </a:cxn>
              <a:cxn ang="0">
                <a:pos x="2296" y="1441"/>
              </a:cxn>
              <a:cxn ang="0">
                <a:pos x="2354" y="1507"/>
              </a:cxn>
              <a:cxn ang="0">
                <a:pos x="2405" y="1579"/>
              </a:cxn>
              <a:cxn ang="0">
                <a:pos x="2462" y="1656"/>
              </a:cxn>
              <a:cxn ang="0">
                <a:pos x="2520" y="1728"/>
              </a:cxn>
              <a:cxn ang="0">
                <a:pos x="2571" y="1806"/>
              </a:cxn>
              <a:cxn ang="0">
                <a:pos x="2628" y="1884"/>
              </a:cxn>
              <a:cxn ang="0">
                <a:pos x="2686" y="1961"/>
              </a:cxn>
              <a:cxn ang="0">
                <a:pos x="2743" y="2045"/>
              </a:cxn>
            </a:cxnLst>
            <a:rect l="0" t="0" r="r" b="b"/>
            <a:pathLst>
              <a:path w="2743" h="2045">
                <a:moveTo>
                  <a:pt x="0" y="0"/>
                </a:moveTo>
                <a:lnTo>
                  <a:pt x="26" y="0"/>
                </a:lnTo>
                <a:lnTo>
                  <a:pt x="58" y="0"/>
                </a:lnTo>
                <a:lnTo>
                  <a:pt x="83" y="0"/>
                </a:lnTo>
                <a:lnTo>
                  <a:pt x="109" y="0"/>
                </a:lnTo>
                <a:lnTo>
                  <a:pt x="140" y="6"/>
                </a:lnTo>
                <a:lnTo>
                  <a:pt x="166" y="6"/>
                </a:lnTo>
                <a:lnTo>
                  <a:pt x="192" y="12"/>
                </a:lnTo>
                <a:lnTo>
                  <a:pt x="223" y="12"/>
                </a:lnTo>
                <a:lnTo>
                  <a:pt x="249" y="18"/>
                </a:lnTo>
                <a:lnTo>
                  <a:pt x="274" y="24"/>
                </a:lnTo>
                <a:lnTo>
                  <a:pt x="306" y="24"/>
                </a:lnTo>
                <a:lnTo>
                  <a:pt x="332" y="30"/>
                </a:lnTo>
                <a:lnTo>
                  <a:pt x="357" y="36"/>
                </a:lnTo>
                <a:lnTo>
                  <a:pt x="389" y="42"/>
                </a:lnTo>
                <a:lnTo>
                  <a:pt x="415" y="48"/>
                </a:lnTo>
                <a:lnTo>
                  <a:pt x="440" y="54"/>
                </a:lnTo>
                <a:lnTo>
                  <a:pt x="472" y="66"/>
                </a:lnTo>
                <a:lnTo>
                  <a:pt x="498" y="72"/>
                </a:lnTo>
                <a:lnTo>
                  <a:pt x="523" y="78"/>
                </a:lnTo>
                <a:lnTo>
                  <a:pt x="555" y="90"/>
                </a:lnTo>
                <a:lnTo>
                  <a:pt x="581" y="96"/>
                </a:lnTo>
                <a:lnTo>
                  <a:pt x="606" y="108"/>
                </a:lnTo>
                <a:lnTo>
                  <a:pt x="638" y="114"/>
                </a:lnTo>
                <a:lnTo>
                  <a:pt x="664" y="126"/>
                </a:lnTo>
                <a:lnTo>
                  <a:pt x="689" y="138"/>
                </a:lnTo>
                <a:lnTo>
                  <a:pt x="721" y="144"/>
                </a:lnTo>
                <a:lnTo>
                  <a:pt x="746" y="156"/>
                </a:lnTo>
                <a:lnTo>
                  <a:pt x="772" y="168"/>
                </a:lnTo>
                <a:lnTo>
                  <a:pt x="804" y="180"/>
                </a:lnTo>
                <a:lnTo>
                  <a:pt x="829" y="192"/>
                </a:lnTo>
                <a:lnTo>
                  <a:pt x="855" y="210"/>
                </a:lnTo>
                <a:lnTo>
                  <a:pt x="887" y="222"/>
                </a:lnTo>
                <a:lnTo>
                  <a:pt x="912" y="233"/>
                </a:lnTo>
                <a:lnTo>
                  <a:pt x="938" y="245"/>
                </a:lnTo>
                <a:lnTo>
                  <a:pt x="970" y="263"/>
                </a:lnTo>
                <a:lnTo>
                  <a:pt x="995" y="275"/>
                </a:lnTo>
                <a:lnTo>
                  <a:pt x="1021" y="293"/>
                </a:lnTo>
                <a:lnTo>
                  <a:pt x="1053" y="311"/>
                </a:lnTo>
                <a:lnTo>
                  <a:pt x="1078" y="323"/>
                </a:lnTo>
                <a:lnTo>
                  <a:pt x="1104" y="341"/>
                </a:lnTo>
                <a:lnTo>
                  <a:pt x="1136" y="359"/>
                </a:lnTo>
                <a:lnTo>
                  <a:pt x="1161" y="377"/>
                </a:lnTo>
                <a:lnTo>
                  <a:pt x="1187" y="395"/>
                </a:lnTo>
                <a:lnTo>
                  <a:pt x="1218" y="413"/>
                </a:lnTo>
                <a:lnTo>
                  <a:pt x="1244" y="431"/>
                </a:lnTo>
                <a:lnTo>
                  <a:pt x="1269" y="449"/>
                </a:lnTo>
                <a:lnTo>
                  <a:pt x="1301" y="467"/>
                </a:lnTo>
                <a:lnTo>
                  <a:pt x="1327" y="491"/>
                </a:lnTo>
                <a:lnTo>
                  <a:pt x="1359" y="508"/>
                </a:lnTo>
                <a:lnTo>
                  <a:pt x="1384" y="526"/>
                </a:lnTo>
                <a:lnTo>
                  <a:pt x="1410" y="550"/>
                </a:lnTo>
                <a:lnTo>
                  <a:pt x="1442" y="574"/>
                </a:lnTo>
                <a:lnTo>
                  <a:pt x="1467" y="592"/>
                </a:lnTo>
                <a:lnTo>
                  <a:pt x="1493" y="616"/>
                </a:lnTo>
                <a:lnTo>
                  <a:pt x="1525" y="640"/>
                </a:lnTo>
                <a:lnTo>
                  <a:pt x="1550" y="664"/>
                </a:lnTo>
                <a:lnTo>
                  <a:pt x="1576" y="688"/>
                </a:lnTo>
                <a:lnTo>
                  <a:pt x="1608" y="712"/>
                </a:lnTo>
                <a:lnTo>
                  <a:pt x="1633" y="736"/>
                </a:lnTo>
                <a:lnTo>
                  <a:pt x="1659" y="760"/>
                </a:lnTo>
                <a:lnTo>
                  <a:pt x="1690" y="784"/>
                </a:lnTo>
                <a:lnTo>
                  <a:pt x="1716" y="807"/>
                </a:lnTo>
                <a:lnTo>
                  <a:pt x="1742" y="837"/>
                </a:lnTo>
                <a:lnTo>
                  <a:pt x="1773" y="861"/>
                </a:lnTo>
                <a:lnTo>
                  <a:pt x="1799" y="885"/>
                </a:lnTo>
                <a:lnTo>
                  <a:pt x="1824" y="915"/>
                </a:lnTo>
                <a:lnTo>
                  <a:pt x="1856" y="945"/>
                </a:lnTo>
                <a:lnTo>
                  <a:pt x="1882" y="969"/>
                </a:lnTo>
                <a:lnTo>
                  <a:pt x="1907" y="999"/>
                </a:lnTo>
                <a:lnTo>
                  <a:pt x="1939" y="1029"/>
                </a:lnTo>
                <a:lnTo>
                  <a:pt x="1965" y="1059"/>
                </a:lnTo>
                <a:lnTo>
                  <a:pt x="1990" y="1088"/>
                </a:lnTo>
                <a:lnTo>
                  <a:pt x="2022" y="1118"/>
                </a:lnTo>
                <a:lnTo>
                  <a:pt x="2048" y="1148"/>
                </a:lnTo>
                <a:lnTo>
                  <a:pt x="2073" y="1178"/>
                </a:lnTo>
                <a:lnTo>
                  <a:pt x="2105" y="1208"/>
                </a:lnTo>
                <a:lnTo>
                  <a:pt x="2131" y="1244"/>
                </a:lnTo>
                <a:lnTo>
                  <a:pt x="2156" y="1274"/>
                </a:lnTo>
                <a:lnTo>
                  <a:pt x="2188" y="1304"/>
                </a:lnTo>
                <a:lnTo>
                  <a:pt x="2214" y="1340"/>
                </a:lnTo>
                <a:lnTo>
                  <a:pt x="2239" y="1369"/>
                </a:lnTo>
                <a:lnTo>
                  <a:pt x="2271" y="1405"/>
                </a:lnTo>
                <a:lnTo>
                  <a:pt x="2296" y="1441"/>
                </a:lnTo>
                <a:lnTo>
                  <a:pt x="2322" y="1477"/>
                </a:lnTo>
                <a:lnTo>
                  <a:pt x="2354" y="1507"/>
                </a:lnTo>
                <a:lnTo>
                  <a:pt x="2379" y="1543"/>
                </a:lnTo>
                <a:lnTo>
                  <a:pt x="2405" y="1579"/>
                </a:lnTo>
                <a:lnTo>
                  <a:pt x="2437" y="1615"/>
                </a:lnTo>
                <a:lnTo>
                  <a:pt x="2462" y="1656"/>
                </a:lnTo>
                <a:lnTo>
                  <a:pt x="2488" y="1692"/>
                </a:lnTo>
                <a:lnTo>
                  <a:pt x="2520" y="1728"/>
                </a:lnTo>
                <a:lnTo>
                  <a:pt x="2545" y="1764"/>
                </a:lnTo>
                <a:lnTo>
                  <a:pt x="2571" y="1806"/>
                </a:lnTo>
                <a:lnTo>
                  <a:pt x="2603" y="1842"/>
                </a:lnTo>
                <a:lnTo>
                  <a:pt x="2628" y="1884"/>
                </a:lnTo>
                <a:lnTo>
                  <a:pt x="2654" y="1919"/>
                </a:lnTo>
                <a:lnTo>
                  <a:pt x="2686" y="1961"/>
                </a:lnTo>
                <a:lnTo>
                  <a:pt x="2711" y="2003"/>
                </a:lnTo>
                <a:lnTo>
                  <a:pt x="2743" y="2045"/>
                </a:lnTo>
              </a:path>
            </a:pathLst>
          </a:custGeom>
          <a:noFill/>
          <a:ln w="381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59" name="Oval 11"/>
          <p:cNvSpPr>
            <a:spLocks noChangeArrowheads="1"/>
          </p:cNvSpPr>
          <p:nvPr/>
        </p:nvSpPr>
        <p:spPr bwMode="auto">
          <a:xfrm>
            <a:off x="7251700" y="3671888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260" name="Oval 12"/>
          <p:cNvSpPr>
            <a:spLocks noChangeArrowheads="1"/>
          </p:cNvSpPr>
          <p:nvPr/>
        </p:nvSpPr>
        <p:spPr bwMode="auto">
          <a:xfrm>
            <a:off x="7375525" y="3671888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261" name="Text Box 13"/>
          <p:cNvSpPr txBox="1">
            <a:spLocks noChangeArrowheads="1"/>
          </p:cNvSpPr>
          <p:nvPr/>
        </p:nvSpPr>
        <p:spPr bwMode="auto">
          <a:xfrm>
            <a:off x="2228850" y="809625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Times New Roman" pitchFamily="18" charset="0"/>
              </a:rPr>
              <a:t>a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&lt;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09262" name="Text Box 14"/>
          <p:cNvSpPr txBox="1">
            <a:spLocks noChangeArrowheads="1"/>
          </p:cNvSpPr>
          <p:nvPr/>
        </p:nvSpPr>
        <p:spPr bwMode="auto">
          <a:xfrm>
            <a:off x="6302375" y="80645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Times New Roman" pitchFamily="18" charset="0"/>
              </a:rPr>
              <a:t>a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&gt;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0</a:t>
            </a:r>
          </a:p>
        </p:txBody>
      </p:sp>
      <p:sp>
        <p:nvSpPr>
          <p:cNvPr id="309264" name="Freeform 16"/>
          <p:cNvSpPr>
            <a:spLocks/>
          </p:cNvSpPr>
          <p:nvPr/>
        </p:nvSpPr>
        <p:spPr bwMode="auto">
          <a:xfrm>
            <a:off x="2690813" y="1800225"/>
            <a:ext cx="5383212" cy="3878263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65" name="Line 17"/>
          <p:cNvSpPr>
            <a:spLocks noChangeShapeType="1"/>
          </p:cNvSpPr>
          <p:nvPr/>
        </p:nvSpPr>
        <p:spPr bwMode="auto">
          <a:xfrm flipH="1" flipV="1">
            <a:off x="2395538" y="1974850"/>
            <a:ext cx="28575" cy="666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9266" name="Oval 18"/>
          <p:cNvSpPr>
            <a:spLocks noChangeArrowheads="1"/>
          </p:cNvSpPr>
          <p:nvPr/>
        </p:nvSpPr>
        <p:spPr bwMode="auto">
          <a:xfrm>
            <a:off x="1952625" y="1579563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267" name="Oval 19"/>
          <p:cNvSpPr>
            <a:spLocks noChangeArrowheads="1"/>
          </p:cNvSpPr>
          <p:nvPr/>
        </p:nvSpPr>
        <p:spPr bwMode="auto">
          <a:xfrm>
            <a:off x="2254250" y="1576388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268" name="Oval 20"/>
          <p:cNvSpPr>
            <a:spLocks noChangeArrowheads="1"/>
          </p:cNvSpPr>
          <p:nvPr/>
        </p:nvSpPr>
        <p:spPr bwMode="auto">
          <a:xfrm>
            <a:off x="2555875" y="1573213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269" name="Line 21"/>
          <p:cNvSpPr>
            <a:spLocks noChangeShapeType="1"/>
          </p:cNvSpPr>
          <p:nvPr/>
        </p:nvSpPr>
        <p:spPr bwMode="auto">
          <a:xfrm flipH="1" flipV="1">
            <a:off x="2400300" y="1979613"/>
            <a:ext cx="28575" cy="666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9271" name="Oval 23"/>
          <p:cNvSpPr>
            <a:spLocks noChangeArrowheads="1"/>
          </p:cNvSpPr>
          <p:nvPr/>
        </p:nvSpPr>
        <p:spPr bwMode="auto">
          <a:xfrm>
            <a:off x="7839075" y="3667125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272" name="Oval 24"/>
          <p:cNvSpPr>
            <a:spLocks noChangeArrowheads="1"/>
          </p:cNvSpPr>
          <p:nvPr/>
        </p:nvSpPr>
        <p:spPr bwMode="auto">
          <a:xfrm>
            <a:off x="2879725" y="1574800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274" name="Oval 26"/>
          <p:cNvSpPr>
            <a:spLocks noChangeArrowheads="1"/>
          </p:cNvSpPr>
          <p:nvPr/>
        </p:nvSpPr>
        <p:spPr bwMode="auto">
          <a:xfrm>
            <a:off x="8205788" y="3668713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275" name="Oval 27"/>
          <p:cNvSpPr>
            <a:spLocks noChangeArrowheads="1"/>
          </p:cNvSpPr>
          <p:nvPr/>
        </p:nvSpPr>
        <p:spPr bwMode="auto">
          <a:xfrm>
            <a:off x="4579938" y="2425700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09276" name="Group 28"/>
          <p:cNvGrpSpPr>
            <a:grpSpLocks/>
          </p:cNvGrpSpPr>
          <p:nvPr/>
        </p:nvGrpSpPr>
        <p:grpSpPr bwMode="auto">
          <a:xfrm>
            <a:off x="4549775" y="1806575"/>
            <a:ext cx="2679700" cy="4562475"/>
            <a:chOff x="2866" y="1138"/>
            <a:chExt cx="1688" cy="2874"/>
          </a:xfrm>
        </p:grpSpPr>
        <p:sp>
          <p:nvSpPr>
            <p:cNvPr id="309277" name="Freeform 29"/>
            <p:cNvSpPr>
              <a:spLocks/>
            </p:cNvSpPr>
            <p:nvPr/>
          </p:nvSpPr>
          <p:spPr bwMode="auto">
            <a:xfrm>
              <a:off x="2866" y="1138"/>
              <a:ext cx="1688" cy="287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5" y="7"/>
                </a:cxn>
                <a:cxn ang="0">
                  <a:pos x="224" y="41"/>
                </a:cxn>
                <a:cxn ang="0">
                  <a:pos x="346" y="116"/>
                </a:cxn>
                <a:cxn ang="0">
                  <a:pos x="441" y="190"/>
                </a:cxn>
                <a:cxn ang="0">
                  <a:pos x="624" y="387"/>
                </a:cxn>
                <a:cxn ang="0">
                  <a:pos x="881" y="780"/>
                </a:cxn>
                <a:cxn ang="0">
                  <a:pos x="1193" y="1444"/>
                </a:cxn>
                <a:cxn ang="0">
                  <a:pos x="1403" y="2020"/>
                </a:cxn>
                <a:cxn ang="0">
                  <a:pos x="1688" y="2874"/>
                </a:cxn>
              </a:cxnLst>
              <a:rect l="0" t="0" r="r" b="b"/>
              <a:pathLst>
                <a:path w="1688" h="2874">
                  <a:moveTo>
                    <a:pt x="0" y="1"/>
                  </a:moveTo>
                  <a:cubicBezTo>
                    <a:pt x="19" y="0"/>
                    <a:pt x="38" y="0"/>
                    <a:pt x="75" y="7"/>
                  </a:cubicBezTo>
                  <a:cubicBezTo>
                    <a:pt x="112" y="14"/>
                    <a:pt x="179" y="23"/>
                    <a:pt x="224" y="41"/>
                  </a:cubicBezTo>
                  <a:cubicBezTo>
                    <a:pt x="269" y="59"/>
                    <a:pt x="310" y="91"/>
                    <a:pt x="346" y="116"/>
                  </a:cubicBezTo>
                  <a:cubicBezTo>
                    <a:pt x="382" y="141"/>
                    <a:pt x="395" y="145"/>
                    <a:pt x="441" y="190"/>
                  </a:cubicBezTo>
                  <a:cubicBezTo>
                    <a:pt x="487" y="235"/>
                    <a:pt x="551" y="289"/>
                    <a:pt x="624" y="387"/>
                  </a:cubicBezTo>
                  <a:cubicBezTo>
                    <a:pt x="697" y="485"/>
                    <a:pt x="786" y="604"/>
                    <a:pt x="881" y="780"/>
                  </a:cubicBezTo>
                  <a:cubicBezTo>
                    <a:pt x="976" y="956"/>
                    <a:pt x="1106" y="1237"/>
                    <a:pt x="1193" y="1444"/>
                  </a:cubicBezTo>
                  <a:cubicBezTo>
                    <a:pt x="1280" y="1651"/>
                    <a:pt x="1320" y="1782"/>
                    <a:pt x="1403" y="2020"/>
                  </a:cubicBezTo>
                  <a:cubicBezTo>
                    <a:pt x="1486" y="2258"/>
                    <a:pt x="1587" y="2566"/>
                    <a:pt x="1688" y="2874"/>
                  </a:cubicBezTo>
                </a:path>
              </a:pathLst>
            </a:custGeom>
            <a:noFill/>
            <a:ln w="508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278" name="Oval 30"/>
            <p:cNvSpPr>
              <a:spLocks noChangeArrowheads="1"/>
            </p:cNvSpPr>
            <p:nvPr/>
          </p:nvSpPr>
          <p:spPr bwMode="auto">
            <a:xfrm>
              <a:off x="4175" y="2647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9279" name="Oval 31"/>
            <p:cNvSpPr>
              <a:spLocks noChangeArrowheads="1"/>
            </p:cNvSpPr>
            <p:nvPr/>
          </p:nvSpPr>
          <p:spPr bwMode="auto">
            <a:xfrm>
              <a:off x="4253" y="2647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9280" name="Oval 32"/>
            <p:cNvSpPr>
              <a:spLocks noChangeArrowheads="1"/>
            </p:cNvSpPr>
            <p:nvPr/>
          </p:nvSpPr>
          <p:spPr bwMode="auto">
            <a:xfrm>
              <a:off x="4223" y="2783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9281" name="Oval 33"/>
            <p:cNvSpPr>
              <a:spLocks noChangeArrowheads="1"/>
            </p:cNvSpPr>
            <p:nvPr/>
          </p:nvSpPr>
          <p:spPr bwMode="auto">
            <a:xfrm>
              <a:off x="4301" y="2783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9282" name="Oval 34"/>
          <p:cNvSpPr>
            <a:spLocks noChangeArrowheads="1"/>
          </p:cNvSpPr>
          <p:nvPr/>
        </p:nvSpPr>
        <p:spPr bwMode="auto">
          <a:xfrm>
            <a:off x="4084638" y="4124325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09283" name="Group 35"/>
          <p:cNvGrpSpPr>
            <a:grpSpLocks/>
          </p:cNvGrpSpPr>
          <p:nvPr/>
        </p:nvGrpSpPr>
        <p:grpSpPr bwMode="auto">
          <a:xfrm>
            <a:off x="2428875" y="1797050"/>
            <a:ext cx="4521200" cy="3743325"/>
            <a:chOff x="1530" y="1132"/>
            <a:chExt cx="2848" cy="2358"/>
          </a:xfrm>
        </p:grpSpPr>
        <p:sp>
          <p:nvSpPr>
            <p:cNvPr id="309284" name="Freeform 36"/>
            <p:cNvSpPr>
              <a:spLocks/>
            </p:cNvSpPr>
            <p:nvPr/>
          </p:nvSpPr>
          <p:spPr bwMode="auto">
            <a:xfrm>
              <a:off x="1530" y="1132"/>
              <a:ext cx="2848" cy="235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413"/>
                </a:cxn>
                <a:cxn ang="0">
                  <a:pos x="48" y="921"/>
                </a:cxn>
                <a:cxn ang="0">
                  <a:pos x="244" y="1274"/>
                </a:cxn>
                <a:cxn ang="0">
                  <a:pos x="624" y="1545"/>
                </a:cxn>
                <a:cxn ang="0">
                  <a:pos x="1057" y="1721"/>
                </a:cxn>
                <a:cxn ang="0">
                  <a:pos x="1417" y="1802"/>
                </a:cxn>
                <a:cxn ang="0">
                  <a:pos x="1911" y="1863"/>
                </a:cxn>
                <a:cxn ang="0">
                  <a:pos x="2162" y="1897"/>
                </a:cxn>
                <a:cxn ang="0">
                  <a:pos x="2433" y="1958"/>
                </a:cxn>
                <a:cxn ang="0">
                  <a:pos x="2555" y="2053"/>
                </a:cxn>
              </a:cxnLst>
              <a:rect l="0" t="0" r="r" b="b"/>
              <a:pathLst>
                <a:path w="2555" h="2053">
                  <a:moveTo>
                    <a:pt x="7" y="0"/>
                  </a:moveTo>
                  <a:cubicBezTo>
                    <a:pt x="3" y="130"/>
                    <a:pt x="0" y="260"/>
                    <a:pt x="7" y="413"/>
                  </a:cubicBezTo>
                  <a:cubicBezTo>
                    <a:pt x="14" y="566"/>
                    <a:pt x="9" y="778"/>
                    <a:pt x="48" y="921"/>
                  </a:cubicBezTo>
                  <a:cubicBezTo>
                    <a:pt x="87" y="1064"/>
                    <a:pt x="148" y="1170"/>
                    <a:pt x="244" y="1274"/>
                  </a:cubicBezTo>
                  <a:cubicBezTo>
                    <a:pt x="340" y="1378"/>
                    <a:pt x="489" y="1471"/>
                    <a:pt x="624" y="1545"/>
                  </a:cubicBezTo>
                  <a:cubicBezTo>
                    <a:pt x="759" y="1619"/>
                    <a:pt x="925" y="1678"/>
                    <a:pt x="1057" y="1721"/>
                  </a:cubicBezTo>
                  <a:cubicBezTo>
                    <a:pt x="1189" y="1764"/>
                    <a:pt x="1275" y="1778"/>
                    <a:pt x="1417" y="1802"/>
                  </a:cubicBezTo>
                  <a:cubicBezTo>
                    <a:pt x="1559" y="1826"/>
                    <a:pt x="1787" y="1847"/>
                    <a:pt x="1911" y="1863"/>
                  </a:cubicBezTo>
                  <a:cubicBezTo>
                    <a:pt x="2035" y="1879"/>
                    <a:pt x="2075" y="1881"/>
                    <a:pt x="2162" y="1897"/>
                  </a:cubicBezTo>
                  <a:cubicBezTo>
                    <a:pt x="2249" y="1913"/>
                    <a:pt x="2368" y="1932"/>
                    <a:pt x="2433" y="1958"/>
                  </a:cubicBezTo>
                  <a:cubicBezTo>
                    <a:pt x="2498" y="1984"/>
                    <a:pt x="2526" y="2018"/>
                    <a:pt x="2555" y="2053"/>
                  </a:cubicBezTo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285" name="Text Box 37"/>
            <p:cNvSpPr txBox="1">
              <a:spLocks noChangeArrowheads="1"/>
            </p:cNvSpPr>
            <p:nvPr/>
          </p:nvSpPr>
          <p:spPr bwMode="auto">
            <a:xfrm>
              <a:off x="2890" y="3207"/>
              <a:ext cx="5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/>
                <a:t>Tetra1</a:t>
              </a:r>
            </a:p>
          </p:txBody>
        </p:sp>
        <p:grpSp>
          <p:nvGrpSpPr>
            <p:cNvPr id="309286" name="Group 38"/>
            <p:cNvGrpSpPr>
              <a:grpSpLocks/>
            </p:cNvGrpSpPr>
            <p:nvPr/>
          </p:nvGrpSpPr>
          <p:grpSpPr bwMode="auto">
            <a:xfrm>
              <a:off x="2428" y="3089"/>
              <a:ext cx="228" cy="188"/>
              <a:chOff x="2337" y="3061"/>
              <a:chExt cx="228" cy="188"/>
            </a:xfrm>
          </p:grpSpPr>
          <p:sp>
            <p:nvSpPr>
              <p:cNvPr id="309287" name="Oval 39"/>
              <p:cNvSpPr>
                <a:spLocks noChangeArrowheads="1"/>
              </p:cNvSpPr>
              <p:nvPr/>
            </p:nvSpPr>
            <p:spPr bwMode="auto">
              <a:xfrm>
                <a:off x="2445" y="307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288" name="Oval 40"/>
              <p:cNvSpPr>
                <a:spLocks noChangeArrowheads="1"/>
              </p:cNvSpPr>
              <p:nvPr/>
            </p:nvSpPr>
            <p:spPr bwMode="auto">
              <a:xfrm>
                <a:off x="2337" y="3129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289" name="Oval 41"/>
              <p:cNvSpPr>
                <a:spLocks noChangeArrowheads="1"/>
              </p:cNvSpPr>
              <p:nvPr/>
            </p:nvSpPr>
            <p:spPr bwMode="auto">
              <a:xfrm>
                <a:off x="2415" y="3129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290" name="Oval 42"/>
              <p:cNvSpPr>
                <a:spLocks noChangeArrowheads="1"/>
              </p:cNvSpPr>
              <p:nvPr/>
            </p:nvSpPr>
            <p:spPr bwMode="auto">
              <a:xfrm>
                <a:off x="2377" y="3061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09291" name="Group 43"/>
          <p:cNvGrpSpPr>
            <a:grpSpLocks/>
          </p:cNvGrpSpPr>
          <p:nvPr/>
        </p:nvGrpSpPr>
        <p:grpSpPr bwMode="auto">
          <a:xfrm>
            <a:off x="2643188" y="1808163"/>
            <a:ext cx="4186237" cy="3290887"/>
            <a:chOff x="1665" y="1139"/>
            <a:chExt cx="2637" cy="2073"/>
          </a:xfrm>
        </p:grpSpPr>
        <p:sp>
          <p:nvSpPr>
            <p:cNvPr id="309292" name="Freeform 44"/>
            <p:cNvSpPr>
              <a:spLocks/>
            </p:cNvSpPr>
            <p:nvPr/>
          </p:nvSpPr>
          <p:spPr bwMode="auto">
            <a:xfrm>
              <a:off x="1665" y="1139"/>
              <a:ext cx="2637" cy="207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413"/>
                </a:cxn>
                <a:cxn ang="0">
                  <a:pos x="48" y="921"/>
                </a:cxn>
                <a:cxn ang="0">
                  <a:pos x="244" y="1274"/>
                </a:cxn>
                <a:cxn ang="0">
                  <a:pos x="624" y="1545"/>
                </a:cxn>
                <a:cxn ang="0">
                  <a:pos x="1057" y="1721"/>
                </a:cxn>
                <a:cxn ang="0">
                  <a:pos x="1417" y="1802"/>
                </a:cxn>
                <a:cxn ang="0">
                  <a:pos x="1911" y="1863"/>
                </a:cxn>
                <a:cxn ang="0">
                  <a:pos x="2162" y="1897"/>
                </a:cxn>
                <a:cxn ang="0">
                  <a:pos x="2433" y="1958"/>
                </a:cxn>
                <a:cxn ang="0">
                  <a:pos x="2555" y="2053"/>
                </a:cxn>
              </a:cxnLst>
              <a:rect l="0" t="0" r="r" b="b"/>
              <a:pathLst>
                <a:path w="2555" h="2053">
                  <a:moveTo>
                    <a:pt x="7" y="0"/>
                  </a:moveTo>
                  <a:cubicBezTo>
                    <a:pt x="3" y="130"/>
                    <a:pt x="0" y="260"/>
                    <a:pt x="7" y="413"/>
                  </a:cubicBezTo>
                  <a:cubicBezTo>
                    <a:pt x="14" y="566"/>
                    <a:pt x="9" y="778"/>
                    <a:pt x="48" y="921"/>
                  </a:cubicBezTo>
                  <a:cubicBezTo>
                    <a:pt x="87" y="1064"/>
                    <a:pt x="148" y="1170"/>
                    <a:pt x="244" y="1274"/>
                  </a:cubicBezTo>
                  <a:cubicBezTo>
                    <a:pt x="340" y="1378"/>
                    <a:pt x="489" y="1471"/>
                    <a:pt x="624" y="1545"/>
                  </a:cubicBezTo>
                  <a:cubicBezTo>
                    <a:pt x="759" y="1619"/>
                    <a:pt x="925" y="1678"/>
                    <a:pt x="1057" y="1721"/>
                  </a:cubicBezTo>
                  <a:cubicBezTo>
                    <a:pt x="1189" y="1764"/>
                    <a:pt x="1275" y="1778"/>
                    <a:pt x="1417" y="1802"/>
                  </a:cubicBezTo>
                  <a:cubicBezTo>
                    <a:pt x="1559" y="1826"/>
                    <a:pt x="1787" y="1847"/>
                    <a:pt x="1911" y="1863"/>
                  </a:cubicBezTo>
                  <a:cubicBezTo>
                    <a:pt x="2035" y="1879"/>
                    <a:pt x="2075" y="1881"/>
                    <a:pt x="2162" y="1897"/>
                  </a:cubicBezTo>
                  <a:cubicBezTo>
                    <a:pt x="2249" y="1913"/>
                    <a:pt x="2368" y="1932"/>
                    <a:pt x="2433" y="1958"/>
                  </a:cubicBezTo>
                  <a:cubicBezTo>
                    <a:pt x="2498" y="1984"/>
                    <a:pt x="2526" y="2018"/>
                    <a:pt x="2555" y="2053"/>
                  </a:cubicBezTo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293" name="Text Box 45"/>
            <p:cNvSpPr txBox="1">
              <a:spLocks noChangeArrowheads="1"/>
            </p:cNvSpPr>
            <p:nvPr/>
          </p:nvSpPr>
          <p:spPr bwMode="auto">
            <a:xfrm>
              <a:off x="2897" y="2968"/>
              <a:ext cx="5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/>
                <a:t>Tetra2</a:t>
              </a:r>
            </a:p>
          </p:txBody>
        </p:sp>
        <p:grpSp>
          <p:nvGrpSpPr>
            <p:cNvPr id="309294" name="Group 46"/>
            <p:cNvGrpSpPr>
              <a:grpSpLocks/>
            </p:cNvGrpSpPr>
            <p:nvPr/>
          </p:nvGrpSpPr>
          <p:grpSpPr bwMode="auto">
            <a:xfrm>
              <a:off x="2424" y="2780"/>
              <a:ext cx="249" cy="232"/>
              <a:chOff x="1807" y="3031"/>
              <a:chExt cx="249" cy="232"/>
            </a:xfrm>
          </p:grpSpPr>
          <p:sp>
            <p:nvSpPr>
              <p:cNvPr id="309295" name="Oval 47"/>
              <p:cNvSpPr>
                <a:spLocks noChangeArrowheads="1"/>
              </p:cNvSpPr>
              <p:nvPr/>
            </p:nvSpPr>
            <p:spPr bwMode="auto">
              <a:xfrm>
                <a:off x="1924" y="3031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296" name="Oval 48"/>
              <p:cNvSpPr>
                <a:spLocks noChangeArrowheads="1"/>
              </p:cNvSpPr>
              <p:nvPr/>
            </p:nvSpPr>
            <p:spPr bwMode="auto">
              <a:xfrm>
                <a:off x="1823" y="314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297" name="Oval 49"/>
              <p:cNvSpPr>
                <a:spLocks noChangeArrowheads="1"/>
              </p:cNvSpPr>
              <p:nvPr/>
            </p:nvSpPr>
            <p:spPr bwMode="auto">
              <a:xfrm>
                <a:off x="1936" y="314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298" name="Oval 50"/>
              <p:cNvSpPr>
                <a:spLocks noChangeArrowheads="1"/>
              </p:cNvSpPr>
              <p:nvPr/>
            </p:nvSpPr>
            <p:spPr bwMode="auto">
              <a:xfrm>
                <a:off x="1807" y="303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09299" name="Group 51"/>
          <p:cNvGrpSpPr>
            <a:grpSpLocks/>
          </p:cNvGrpSpPr>
          <p:nvPr/>
        </p:nvGrpSpPr>
        <p:grpSpPr bwMode="auto">
          <a:xfrm>
            <a:off x="3495675" y="1801813"/>
            <a:ext cx="2401888" cy="1216025"/>
            <a:chOff x="2202" y="1135"/>
            <a:chExt cx="1513" cy="766"/>
          </a:xfrm>
        </p:grpSpPr>
        <p:sp>
          <p:nvSpPr>
            <p:cNvPr id="309300" name="Freeform 52"/>
            <p:cNvSpPr>
              <a:spLocks/>
            </p:cNvSpPr>
            <p:nvPr/>
          </p:nvSpPr>
          <p:spPr bwMode="auto">
            <a:xfrm>
              <a:off x="2249" y="1139"/>
              <a:ext cx="1411" cy="65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413"/>
                </a:cxn>
                <a:cxn ang="0">
                  <a:pos x="48" y="921"/>
                </a:cxn>
                <a:cxn ang="0">
                  <a:pos x="244" y="1274"/>
                </a:cxn>
                <a:cxn ang="0">
                  <a:pos x="624" y="1545"/>
                </a:cxn>
                <a:cxn ang="0">
                  <a:pos x="1057" y="1721"/>
                </a:cxn>
                <a:cxn ang="0">
                  <a:pos x="1417" y="1802"/>
                </a:cxn>
                <a:cxn ang="0">
                  <a:pos x="1911" y="1863"/>
                </a:cxn>
                <a:cxn ang="0">
                  <a:pos x="2162" y="1897"/>
                </a:cxn>
                <a:cxn ang="0">
                  <a:pos x="2433" y="1958"/>
                </a:cxn>
                <a:cxn ang="0">
                  <a:pos x="2555" y="2053"/>
                </a:cxn>
              </a:cxnLst>
              <a:rect l="0" t="0" r="r" b="b"/>
              <a:pathLst>
                <a:path w="2555" h="2053">
                  <a:moveTo>
                    <a:pt x="7" y="0"/>
                  </a:moveTo>
                  <a:cubicBezTo>
                    <a:pt x="3" y="130"/>
                    <a:pt x="0" y="260"/>
                    <a:pt x="7" y="413"/>
                  </a:cubicBezTo>
                  <a:cubicBezTo>
                    <a:pt x="14" y="566"/>
                    <a:pt x="9" y="778"/>
                    <a:pt x="48" y="921"/>
                  </a:cubicBezTo>
                  <a:cubicBezTo>
                    <a:pt x="87" y="1064"/>
                    <a:pt x="148" y="1170"/>
                    <a:pt x="244" y="1274"/>
                  </a:cubicBezTo>
                  <a:cubicBezTo>
                    <a:pt x="340" y="1378"/>
                    <a:pt x="489" y="1471"/>
                    <a:pt x="624" y="1545"/>
                  </a:cubicBezTo>
                  <a:cubicBezTo>
                    <a:pt x="759" y="1619"/>
                    <a:pt x="925" y="1678"/>
                    <a:pt x="1057" y="1721"/>
                  </a:cubicBezTo>
                  <a:cubicBezTo>
                    <a:pt x="1189" y="1764"/>
                    <a:pt x="1275" y="1778"/>
                    <a:pt x="1417" y="1802"/>
                  </a:cubicBezTo>
                  <a:cubicBezTo>
                    <a:pt x="1559" y="1826"/>
                    <a:pt x="1787" y="1847"/>
                    <a:pt x="1911" y="1863"/>
                  </a:cubicBezTo>
                  <a:cubicBezTo>
                    <a:pt x="2035" y="1879"/>
                    <a:pt x="2075" y="1881"/>
                    <a:pt x="2162" y="1897"/>
                  </a:cubicBezTo>
                  <a:cubicBezTo>
                    <a:pt x="2249" y="1913"/>
                    <a:pt x="2368" y="1932"/>
                    <a:pt x="2433" y="1958"/>
                  </a:cubicBezTo>
                  <a:cubicBezTo>
                    <a:pt x="2498" y="1984"/>
                    <a:pt x="2526" y="2018"/>
                    <a:pt x="2555" y="2053"/>
                  </a:cubicBezTo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301" name="Freeform 53"/>
            <p:cNvSpPr>
              <a:spLocks/>
            </p:cNvSpPr>
            <p:nvPr/>
          </p:nvSpPr>
          <p:spPr bwMode="auto">
            <a:xfrm>
              <a:off x="2202" y="1153"/>
              <a:ext cx="1513" cy="7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413"/>
                </a:cxn>
                <a:cxn ang="0">
                  <a:pos x="48" y="921"/>
                </a:cxn>
                <a:cxn ang="0">
                  <a:pos x="244" y="1274"/>
                </a:cxn>
                <a:cxn ang="0">
                  <a:pos x="624" y="1545"/>
                </a:cxn>
                <a:cxn ang="0">
                  <a:pos x="1057" y="1721"/>
                </a:cxn>
                <a:cxn ang="0">
                  <a:pos x="1417" y="1802"/>
                </a:cxn>
                <a:cxn ang="0">
                  <a:pos x="1911" y="1863"/>
                </a:cxn>
                <a:cxn ang="0">
                  <a:pos x="2162" y="1897"/>
                </a:cxn>
                <a:cxn ang="0">
                  <a:pos x="2433" y="1958"/>
                </a:cxn>
                <a:cxn ang="0">
                  <a:pos x="2555" y="2053"/>
                </a:cxn>
              </a:cxnLst>
              <a:rect l="0" t="0" r="r" b="b"/>
              <a:pathLst>
                <a:path w="2555" h="2053">
                  <a:moveTo>
                    <a:pt x="7" y="0"/>
                  </a:moveTo>
                  <a:cubicBezTo>
                    <a:pt x="3" y="130"/>
                    <a:pt x="0" y="260"/>
                    <a:pt x="7" y="413"/>
                  </a:cubicBezTo>
                  <a:cubicBezTo>
                    <a:pt x="14" y="566"/>
                    <a:pt x="9" y="778"/>
                    <a:pt x="48" y="921"/>
                  </a:cubicBezTo>
                  <a:cubicBezTo>
                    <a:pt x="87" y="1064"/>
                    <a:pt x="148" y="1170"/>
                    <a:pt x="244" y="1274"/>
                  </a:cubicBezTo>
                  <a:cubicBezTo>
                    <a:pt x="340" y="1378"/>
                    <a:pt x="489" y="1471"/>
                    <a:pt x="624" y="1545"/>
                  </a:cubicBezTo>
                  <a:cubicBezTo>
                    <a:pt x="759" y="1619"/>
                    <a:pt x="925" y="1678"/>
                    <a:pt x="1057" y="1721"/>
                  </a:cubicBezTo>
                  <a:cubicBezTo>
                    <a:pt x="1189" y="1764"/>
                    <a:pt x="1275" y="1778"/>
                    <a:pt x="1417" y="1802"/>
                  </a:cubicBezTo>
                  <a:cubicBezTo>
                    <a:pt x="1559" y="1826"/>
                    <a:pt x="1787" y="1847"/>
                    <a:pt x="1911" y="1863"/>
                  </a:cubicBezTo>
                  <a:cubicBezTo>
                    <a:pt x="2035" y="1879"/>
                    <a:pt x="2075" y="1881"/>
                    <a:pt x="2162" y="1897"/>
                  </a:cubicBezTo>
                  <a:cubicBezTo>
                    <a:pt x="2249" y="1913"/>
                    <a:pt x="2368" y="1932"/>
                    <a:pt x="2433" y="1958"/>
                  </a:cubicBezTo>
                  <a:cubicBezTo>
                    <a:pt x="2498" y="1984"/>
                    <a:pt x="2526" y="2018"/>
                    <a:pt x="2555" y="2053"/>
                  </a:cubicBezTo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302" name="Freeform 54"/>
            <p:cNvSpPr>
              <a:spLocks/>
            </p:cNvSpPr>
            <p:nvPr/>
          </p:nvSpPr>
          <p:spPr bwMode="auto">
            <a:xfrm>
              <a:off x="2534" y="1140"/>
              <a:ext cx="768" cy="1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413"/>
                </a:cxn>
                <a:cxn ang="0">
                  <a:pos x="48" y="921"/>
                </a:cxn>
                <a:cxn ang="0">
                  <a:pos x="244" y="1274"/>
                </a:cxn>
                <a:cxn ang="0">
                  <a:pos x="624" y="1545"/>
                </a:cxn>
                <a:cxn ang="0">
                  <a:pos x="1057" y="1721"/>
                </a:cxn>
                <a:cxn ang="0">
                  <a:pos x="1417" y="1802"/>
                </a:cxn>
                <a:cxn ang="0">
                  <a:pos x="1911" y="1863"/>
                </a:cxn>
                <a:cxn ang="0">
                  <a:pos x="2162" y="1897"/>
                </a:cxn>
                <a:cxn ang="0">
                  <a:pos x="2433" y="1958"/>
                </a:cxn>
                <a:cxn ang="0">
                  <a:pos x="2555" y="2053"/>
                </a:cxn>
              </a:cxnLst>
              <a:rect l="0" t="0" r="r" b="b"/>
              <a:pathLst>
                <a:path w="2555" h="2053">
                  <a:moveTo>
                    <a:pt x="7" y="0"/>
                  </a:moveTo>
                  <a:cubicBezTo>
                    <a:pt x="3" y="130"/>
                    <a:pt x="0" y="260"/>
                    <a:pt x="7" y="413"/>
                  </a:cubicBezTo>
                  <a:cubicBezTo>
                    <a:pt x="14" y="566"/>
                    <a:pt x="9" y="778"/>
                    <a:pt x="48" y="921"/>
                  </a:cubicBezTo>
                  <a:cubicBezTo>
                    <a:pt x="87" y="1064"/>
                    <a:pt x="148" y="1170"/>
                    <a:pt x="244" y="1274"/>
                  </a:cubicBezTo>
                  <a:cubicBezTo>
                    <a:pt x="340" y="1378"/>
                    <a:pt x="489" y="1471"/>
                    <a:pt x="624" y="1545"/>
                  </a:cubicBezTo>
                  <a:cubicBezTo>
                    <a:pt x="759" y="1619"/>
                    <a:pt x="925" y="1678"/>
                    <a:pt x="1057" y="1721"/>
                  </a:cubicBezTo>
                  <a:cubicBezTo>
                    <a:pt x="1189" y="1764"/>
                    <a:pt x="1275" y="1778"/>
                    <a:pt x="1417" y="1802"/>
                  </a:cubicBezTo>
                  <a:cubicBezTo>
                    <a:pt x="1559" y="1826"/>
                    <a:pt x="1787" y="1847"/>
                    <a:pt x="1911" y="1863"/>
                  </a:cubicBezTo>
                  <a:cubicBezTo>
                    <a:pt x="2035" y="1879"/>
                    <a:pt x="2075" y="1881"/>
                    <a:pt x="2162" y="1897"/>
                  </a:cubicBezTo>
                  <a:cubicBezTo>
                    <a:pt x="2249" y="1913"/>
                    <a:pt x="2368" y="1932"/>
                    <a:pt x="2433" y="1958"/>
                  </a:cubicBezTo>
                  <a:cubicBezTo>
                    <a:pt x="2498" y="1984"/>
                    <a:pt x="2526" y="2018"/>
                    <a:pt x="2555" y="2053"/>
                  </a:cubicBezTo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303" name="Freeform 55"/>
            <p:cNvSpPr>
              <a:spLocks/>
            </p:cNvSpPr>
            <p:nvPr/>
          </p:nvSpPr>
          <p:spPr bwMode="auto">
            <a:xfrm>
              <a:off x="2508" y="1135"/>
              <a:ext cx="821" cy="2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413"/>
                </a:cxn>
                <a:cxn ang="0">
                  <a:pos x="48" y="921"/>
                </a:cxn>
                <a:cxn ang="0">
                  <a:pos x="244" y="1274"/>
                </a:cxn>
                <a:cxn ang="0">
                  <a:pos x="624" y="1545"/>
                </a:cxn>
                <a:cxn ang="0">
                  <a:pos x="1057" y="1721"/>
                </a:cxn>
                <a:cxn ang="0">
                  <a:pos x="1417" y="1802"/>
                </a:cxn>
                <a:cxn ang="0">
                  <a:pos x="1911" y="1863"/>
                </a:cxn>
                <a:cxn ang="0">
                  <a:pos x="2162" y="1897"/>
                </a:cxn>
                <a:cxn ang="0">
                  <a:pos x="2433" y="1958"/>
                </a:cxn>
                <a:cxn ang="0">
                  <a:pos x="2555" y="2053"/>
                </a:cxn>
              </a:cxnLst>
              <a:rect l="0" t="0" r="r" b="b"/>
              <a:pathLst>
                <a:path w="2555" h="2053">
                  <a:moveTo>
                    <a:pt x="7" y="0"/>
                  </a:moveTo>
                  <a:cubicBezTo>
                    <a:pt x="3" y="130"/>
                    <a:pt x="0" y="260"/>
                    <a:pt x="7" y="413"/>
                  </a:cubicBezTo>
                  <a:cubicBezTo>
                    <a:pt x="14" y="566"/>
                    <a:pt x="9" y="778"/>
                    <a:pt x="48" y="921"/>
                  </a:cubicBezTo>
                  <a:cubicBezTo>
                    <a:pt x="87" y="1064"/>
                    <a:pt x="148" y="1170"/>
                    <a:pt x="244" y="1274"/>
                  </a:cubicBezTo>
                  <a:cubicBezTo>
                    <a:pt x="340" y="1378"/>
                    <a:pt x="489" y="1471"/>
                    <a:pt x="624" y="1545"/>
                  </a:cubicBezTo>
                  <a:cubicBezTo>
                    <a:pt x="759" y="1619"/>
                    <a:pt x="925" y="1678"/>
                    <a:pt x="1057" y="1721"/>
                  </a:cubicBezTo>
                  <a:cubicBezTo>
                    <a:pt x="1189" y="1764"/>
                    <a:pt x="1275" y="1778"/>
                    <a:pt x="1417" y="1802"/>
                  </a:cubicBezTo>
                  <a:cubicBezTo>
                    <a:pt x="1559" y="1826"/>
                    <a:pt x="1787" y="1847"/>
                    <a:pt x="1911" y="1863"/>
                  </a:cubicBezTo>
                  <a:cubicBezTo>
                    <a:pt x="2035" y="1879"/>
                    <a:pt x="2075" y="1881"/>
                    <a:pt x="2162" y="1897"/>
                  </a:cubicBezTo>
                  <a:cubicBezTo>
                    <a:pt x="2249" y="1913"/>
                    <a:pt x="2368" y="1932"/>
                    <a:pt x="2433" y="1958"/>
                  </a:cubicBezTo>
                  <a:cubicBezTo>
                    <a:pt x="2498" y="1984"/>
                    <a:pt x="2526" y="2018"/>
                    <a:pt x="2555" y="2053"/>
                  </a:cubicBezTo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304" name="Freeform 56"/>
            <p:cNvSpPr>
              <a:spLocks/>
            </p:cNvSpPr>
            <p:nvPr/>
          </p:nvSpPr>
          <p:spPr bwMode="auto">
            <a:xfrm>
              <a:off x="2691" y="1143"/>
              <a:ext cx="414" cy="5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413"/>
                </a:cxn>
                <a:cxn ang="0">
                  <a:pos x="48" y="921"/>
                </a:cxn>
                <a:cxn ang="0">
                  <a:pos x="244" y="1274"/>
                </a:cxn>
                <a:cxn ang="0">
                  <a:pos x="624" y="1545"/>
                </a:cxn>
                <a:cxn ang="0">
                  <a:pos x="1057" y="1721"/>
                </a:cxn>
                <a:cxn ang="0">
                  <a:pos x="1417" y="1802"/>
                </a:cxn>
                <a:cxn ang="0">
                  <a:pos x="1911" y="1863"/>
                </a:cxn>
                <a:cxn ang="0">
                  <a:pos x="2162" y="1897"/>
                </a:cxn>
                <a:cxn ang="0">
                  <a:pos x="2433" y="1958"/>
                </a:cxn>
                <a:cxn ang="0">
                  <a:pos x="2555" y="2053"/>
                </a:cxn>
              </a:cxnLst>
              <a:rect l="0" t="0" r="r" b="b"/>
              <a:pathLst>
                <a:path w="2555" h="2053">
                  <a:moveTo>
                    <a:pt x="7" y="0"/>
                  </a:moveTo>
                  <a:cubicBezTo>
                    <a:pt x="3" y="130"/>
                    <a:pt x="0" y="260"/>
                    <a:pt x="7" y="413"/>
                  </a:cubicBezTo>
                  <a:cubicBezTo>
                    <a:pt x="14" y="566"/>
                    <a:pt x="9" y="778"/>
                    <a:pt x="48" y="921"/>
                  </a:cubicBezTo>
                  <a:cubicBezTo>
                    <a:pt x="87" y="1064"/>
                    <a:pt x="148" y="1170"/>
                    <a:pt x="244" y="1274"/>
                  </a:cubicBezTo>
                  <a:cubicBezTo>
                    <a:pt x="340" y="1378"/>
                    <a:pt x="489" y="1471"/>
                    <a:pt x="624" y="1545"/>
                  </a:cubicBezTo>
                  <a:cubicBezTo>
                    <a:pt x="759" y="1619"/>
                    <a:pt x="925" y="1678"/>
                    <a:pt x="1057" y="1721"/>
                  </a:cubicBezTo>
                  <a:cubicBezTo>
                    <a:pt x="1189" y="1764"/>
                    <a:pt x="1275" y="1778"/>
                    <a:pt x="1417" y="1802"/>
                  </a:cubicBezTo>
                  <a:cubicBezTo>
                    <a:pt x="1559" y="1826"/>
                    <a:pt x="1787" y="1847"/>
                    <a:pt x="1911" y="1863"/>
                  </a:cubicBezTo>
                  <a:cubicBezTo>
                    <a:pt x="2035" y="1879"/>
                    <a:pt x="2075" y="1881"/>
                    <a:pt x="2162" y="1897"/>
                  </a:cubicBezTo>
                  <a:cubicBezTo>
                    <a:pt x="2249" y="1913"/>
                    <a:pt x="2368" y="1932"/>
                    <a:pt x="2433" y="1958"/>
                  </a:cubicBezTo>
                  <a:cubicBezTo>
                    <a:pt x="2498" y="1984"/>
                    <a:pt x="2526" y="2018"/>
                    <a:pt x="2555" y="2053"/>
                  </a:cubicBezTo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305" name="Freeform 57"/>
            <p:cNvSpPr>
              <a:spLocks/>
            </p:cNvSpPr>
            <p:nvPr/>
          </p:nvSpPr>
          <p:spPr bwMode="auto">
            <a:xfrm>
              <a:off x="2651" y="1144"/>
              <a:ext cx="481" cy="6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413"/>
                </a:cxn>
                <a:cxn ang="0">
                  <a:pos x="48" y="921"/>
                </a:cxn>
                <a:cxn ang="0">
                  <a:pos x="244" y="1274"/>
                </a:cxn>
                <a:cxn ang="0">
                  <a:pos x="624" y="1545"/>
                </a:cxn>
                <a:cxn ang="0">
                  <a:pos x="1057" y="1721"/>
                </a:cxn>
                <a:cxn ang="0">
                  <a:pos x="1417" y="1802"/>
                </a:cxn>
                <a:cxn ang="0">
                  <a:pos x="1911" y="1863"/>
                </a:cxn>
                <a:cxn ang="0">
                  <a:pos x="2162" y="1897"/>
                </a:cxn>
                <a:cxn ang="0">
                  <a:pos x="2433" y="1958"/>
                </a:cxn>
                <a:cxn ang="0">
                  <a:pos x="2555" y="2053"/>
                </a:cxn>
              </a:cxnLst>
              <a:rect l="0" t="0" r="r" b="b"/>
              <a:pathLst>
                <a:path w="2555" h="2053">
                  <a:moveTo>
                    <a:pt x="7" y="0"/>
                  </a:moveTo>
                  <a:cubicBezTo>
                    <a:pt x="3" y="130"/>
                    <a:pt x="0" y="260"/>
                    <a:pt x="7" y="413"/>
                  </a:cubicBezTo>
                  <a:cubicBezTo>
                    <a:pt x="14" y="566"/>
                    <a:pt x="9" y="778"/>
                    <a:pt x="48" y="921"/>
                  </a:cubicBezTo>
                  <a:cubicBezTo>
                    <a:pt x="87" y="1064"/>
                    <a:pt x="148" y="1170"/>
                    <a:pt x="244" y="1274"/>
                  </a:cubicBezTo>
                  <a:cubicBezTo>
                    <a:pt x="340" y="1378"/>
                    <a:pt x="489" y="1471"/>
                    <a:pt x="624" y="1545"/>
                  </a:cubicBezTo>
                  <a:cubicBezTo>
                    <a:pt x="759" y="1619"/>
                    <a:pt x="925" y="1678"/>
                    <a:pt x="1057" y="1721"/>
                  </a:cubicBezTo>
                  <a:cubicBezTo>
                    <a:pt x="1189" y="1764"/>
                    <a:pt x="1275" y="1778"/>
                    <a:pt x="1417" y="1802"/>
                  </a:cubicBezTo>
                  <a:cubicBezTo>
                    <a:pt x="1559" y="1826"/>
                    <a:pt x="1787" y="1847"/>
                    <a:pt x="1911" y="1863"/>
                  </a:cubicBezTo>
                  <a:cubicBezTo>
                    <a:pt x="2035" y="1879"/>
                    <a:pt x="2075" y="1881"/>
                    <a:pt x="2162" y="1897"/>
                  </a:cubicBezTo>
                  <a:cubicBezTo>
                    <a:pt x="2249" y="1913"/>
                    <a:pt x="2368" y="1932"/>
                    <a:pt x="2433" y="1958"/>
                  </a:cubicBezTo>
                  <a:cubicBezTo>
                    <a:pt x="2498" y="1984"/>
                    <a:pt x="2526" y="2018"/>
                    <a:pt x="2555" y="2053"/>
                  </a:cubicBezTo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306" name="Group 58"/>
            <p:cNvGrpSpPr>
              <a:grpSpLocks/>
            </p:cNvGrpSpPr>
            <p:nvPr/>
          </p:nvGrpSpPr>
          <p:grpSpPr bwMode="auto">
            <a:xfrm>
              <a:off x="2530" y="1713"/>
              <a:ext cx="228" cy="188"/>
              <a:chOff x="2337" y="3061"/>
              <a:chExt cx="228" cy="188"/>
            </a:xfrm>
          </p:grpSpPr>
          <p:sp>
            <p:nvSpPr>
              <p:cNvPr id="309307" name="Oval 59"/>
              <p:cNvSpPr>
                <a:spLocks noChangeArrowheads="1"/>
              </p:cNvSpPr>
              <p:nvPr/>
            </p:nvSpPr>
            <p:spPr bwMode="auto">
              <a:xfrm>
                <a:off x="2445" y="307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308" name="Oval 60"/>
              <p:cNvSpPr>
                <a:spLocks noChangeArrowheads="1"/>
              </p:cNvSpPr>
              <p:nvPr/>
            </p:nvSpPr>
            <p:spPr bwMode="auto">
              <a:xfrm>
                <a:off x="2337" y="3129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309" name="Oval 61"/>
              <p:cNvSpPr>
                <a:spLocks noChangeArrowheads="1"/>
              </p:cNvSpPr>
              <p:nvPr/>
            </p:nvSpPr>
            <p:spPr bwMode="auto">
              <a:xfrm>
                <a:off x="2415" y="3129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310" name="Oval 62"/>
              <p:cNvSpPr>
                <a:spLocks noChangeArrowheads="1"/>
              </p:cNvSpPr>
              <p:nvPr/>
            </p:nvSpPr>
            <p:spPr bwMode="auto">
              <a:xfrm>
                <a:off x="2377" y="3061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09311" name="Group 63"/>
            <p:cNvGrpSpPr>
              <a:grpSpLocks/>
            </p:cNvGrpSpPr>
            <p:nvPr/>
          </p:nvGrpSpPr>
          <p:grpSpPr bwMode="auto">
            <a:xfrm>
              <a:off x="2275" y="1574"/>
              <a:ext cx="249" cy="232"/>
              <a:chOff x="1807" y="3031"/>
              <a:chExt cx="249" cy="232"/>
            </a:xfrm>
          </p:grpSpPr>
          <p:sp>
            <p:nvSpPr>
              <p:cNvPr id="309312" name="Oval 64"/>
              <p:cNvSpPr>
                <a:spLocks noChangeArrowheads="1"/>
              </p:cNvSpPr>
              <p:nvPr/>
            </p:nvSpPr>
            <p:spPr bwMode="auto">
              <a:xfrm>
                <a:off x="1924" y="3031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313" name="Oval 65"/>
              <p:cNvSpPr>
                <a:spLocks noChangeArrowheads="1"/>
              </p:cNvSpPr>
              <p:nvPr/>
            </p:nvSpPr>
            <p:spPr bwMode="auto">
              <a:xfrm>
                <a:off x="1823" y="314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314" name="Oval 66"/>
              <p:cNvSpPr>
                <a:spLocks noChangeArrowheads="1"/>
              </p:cNvSpPr>
              <p:nvPr/>
            </p:nvSpPr>
            <p:spPr bwMode="auto">
              <a:xfrm>
                <a:off x="1936" y="314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315" name="Oval 67"/>
              <p:cNvSpPr>
                <a:spLocks noChangeArrowheads="1"/>
              </p:cNvSpPr>
              <p:nvPr/>
            </p:nvSpPr>
            <p:spPr bwMode="auto">
              <a:xfrm>
                <a:off x="1807" y="303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09316" name="Group 68"/>
          <p:cNvGrpSpPr>
            <a:grpSpLocks/>
          </p:cNvGrpSpPr>
          <p:nvPr/>
        </p:nvGrpSpPr>
        <p:grpSpPr bwMode="auto">
          <a:xfrm>
            <a:off x="3613150" y="1806575"/>
            <a:ext cx="2873375" cy="1174750"/>
            <a:chOff x="2276" y="1138"/>
            <a:chExt cx="1810" cy="740"/>
          </a:xfrm>
        </p:grpSpPr>
        <p:sp>
          <p:nvSpPr>
            <p:cNvPr id="309317" name="Freeform 69"/>
            <p:cNvSpPr>
              <a:spLocks/>
            </p:cNvSpPr>
            <p:nvPr/>
          </p:nvSpPr>
          <p:spPr bwMode="auto">
            <a:xfrm>
              <a:off x="2276" y="1138"/>
              <a:ext cx="1810" cy="74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09" y="1080"/>
                </a:cxn>
                <a:cxn ang="0">
                  <a:pos x="1295" y="1656"/>
                </a:cxn>
                <a:cxn ang="0">
                  <a:pos x="2989" y="1873"/>
                </a:cxn>
                <a:cxn ang="0">
                  <a:pos x="3669" y="2054"/>
                </a:cxn>
                <a:cxn ang="0">
                  <a:pos x="4032" y="2236"/>
                </a:cxn>
                <a:cxn ang="0">
                  <a:pos x="4169" y="2400"/>
                </a:cxn>
              </a:cxnLst>
              <a:rect l="0" t="0" r="r" b="b"/>
              <a:pathLst>
                <a:path w="4169" h="2400">
                  <a:moveTo>
                    <a:pt x="41" y="0"/>
                  </a:moveTo>
                  <a:cubicBezTo>
                    <a:pt x="68" y="180"/>
                    <a:pt x="0" y="804"/>
                    <a:pt x="209" y="1080"/>
                  </a:cubicBezTo>
                  <a:cubicBezTo>
                    <a:pt x="418" y="1356"/>
                    <a:pt x="832" y="1524"/>
                    <a:pt x="1295" y="1656"/>
                  </a:cubicBezTo>
                  <a:cubicBezTo>
                    <a:pt x="1758" y="1788"/>
                    <a:pt x="2593" y="1807"/>
                    <a:pt x="2989" y="1873"/>
                  </a:cubicBezTo>
                  <a:cubicBezTo>
                    <a:pt x="3385" y="1939"/>
                    <a:pt x="3495" y="1994"/>
                    <a:pt x="3669" y="2054"/>
                  </a:cubicBezTo>
                  <a:cubicBezTo>
                    <a:pt x="3843" y="2114"/>
                    <a:pt x="3949" y="2178"/>
                    <a:pt x="4032" y="2236"/>
                  </a:cubicBezTo>
                  <a:cubicBezTo>
                    <a:pt x="4115" y="2294"/>
                    <a:pt x="4141" y="2366"/>
                    <a:pt x="4169" y="240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318" name="Group 70"/>
            <p:cNvGrpSpPr>
              <a:grpSpLocks/>
            </p:cNvGrpSpPr>
            <p:nvPr/>
          </p:nvGrpSpPr>
          <p:grpSpPr bwMode="auto">
            <a:xfrm>
              <a:off x="2614" y="1510"/>
              <a:ext cx="198" cy="188"/>
              <a:chOff x="1318" y="3004"/>
              <a:chExt cx="198" cy="188"/>
            </a:xfrm>
          </p:grpSpPr>
          <p:sp>
            <p:nvSpPr>
              <p:cNvPr id="309319" name="Oval 71"/>
              <p:cNvSpPr>
                <a:spLocks noChangeArrowheads="1"/>
              </p:cNvSpPr>
              <p:nvPr/>
            </p:nvSpPr>
            <p:spPr bwMode="auto">
              <a:xfrm>
                <a:off x="1318" y="307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320" name="Oval 72"/>
              <p:cNvSpPr>
                <a:spLocks noChangeArrowheads="1"/>
              </p:cNvSpPr>
              <p:nvPr/>
            </p:nvSpPr>
            <p:spPr bwMode="auto">
              <a:xfrm>
                <a:off x="1396" y="307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9321" name="Oval 73"/>
              <p:cNvSpPr>
                <a:spLocks noChangeArrowheads="1"/>
              </p:cNvSpPr>
              <p:nvPr/>
            </p:nvSpPr>
            <p:spPr bwMode="auto">
              <a:xfrm>
                <a:off x="1358" y="3004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09322" name="Group 74"/>
          <p:cNvGrpSpPr>
            <a:grpSpLocks/>
          </p:cNvGrpSpPr>
          <p:nvPr/>
        </p:nvGrpSpPr>
        <p:grpSpPr bwMode="auto">
          <a:xfrm>
            <a:off x="3676650" y="4073525"/>
            <a:ext cx="314325" cy="298450"/>
            <a:chOff x="2316" y="2566"/>
            <a:chExt cx="198" cy="188"/>
          </a:xfrm>
        </p:grpSpPr>
        <p:sp>
          <p:nvSpPr>
            <p:cNvPr id="309323" name="Oval 75"/>
            <p:cNvSpPr>
              <a:spLocks noChangeArrowheads="1"/>
            </p:cNvSpPr>
            <p:nvPr/>
          </p:nvSpPr>
          <p:spPr bwMode="auto">
            <a:xfrm>
              <a:off x="2316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9324" name="Oval 76"/>
            <p:cNvSpPr>
              <a:spLocks noChangeArrowheads="1"/>
            </p:cNvSpPr>
            <p:nvPr/>
          </p:nvSpPr>
          <p:spPr bwMode="auto">
            <a:xfrm>
              <a:off x="2394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9325" name="Oval 77"/>
            <p:cNvSpPr>
              <a:spLocks noChangeArrowheads="1"/>
            </p:cNvSpPr>
            <p:nvPr/>
          </p:nvSpPr>
          <p:spPr bwMode="auto">
            <a:xfrm>
              <a:off x="2356" y="256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9327" name="AutoShape 79"/>
          <p:cNvSpPr>
            <a:spLocks noChangeArrowheads="1"/>
          </p:cNvSpPr>
          <p:nvPr/>
        </p:nvSpPr>
        <p:spPr bwMode="auto">
          <a:xfrm>
            <a:off x="2547938" y="1238250"/>
            <a:ext cx="193675" cy="311150"/>
          </a:xfrm>
          <a:prstGeom prst="downArrow">
            <a:avLst>
              <a:gd name="adj1" fmla="val 50000"/>
              <a:gd name="adj2" fmla="val 40164"/>
            </a:avLst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328" name="AutoShape 80"/>
          <p:cNvSpPr>
            <a:spLocks noChangeArrowheads="1"/>
          </p:cNvSpPr>
          <p:nvPr/>
        </p:nvSpPr>
        <p:spPr bwMode="auto">
          <a:xfrm>
            <a:off x="2339975" y="1231900"/>
            <a:ext cx="171450" cy="311150"/>
          </a:xfrm>
          <a:prstGeom prst="downArrow">
            <a:avLst>
              <a:gd name="adj1" fmla="val 50000"/>
              <a:gd name="adj2" fmla="val 45370"/>
            </a:avLst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329" name="Rectangle 81"/>
          <p:cNvSpPr>
            <a:spLocks noChangeArrowheads="1"/>
          </p:cNvSpPr>
          <p:nvPr/>
        </p:nvSpPr>
        <p:spPr bwMode="auto">
          <a:xfrm>
            <a:off x="0" y="-35401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extended Efimov scenario</a:t>
            </a:r>
            <a:endParaRPr lang="de-AT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9338" name="Group 90"/>
          <p:cNvGrpSpPr>
            <a:grpSpLocks/>
          </p:cNvGrpSpPr>
          <p:nvPr/>
        </p:nvGrpSpPr>
        <p:grpSpPr bwMode="auto">
          <a:xfrm>
            <a:off x="92075" y="4872038"/>
            <a:ext cx="3787775" cy="1243012"/>
            <a:chOff x="1651" y="4730"/>
            <a:chExt cx="2455" cy="783"/>
          </a:xfrm>
        </p:grpSpPr>
        <p:sp>
          <p:nvSpPr>
            <p:cNvPr id="309336" name="AutoShape 88"/>
            <p:cNvSpPr>
              <a:spLocks noChangeArrowheads="1"/>
            </p:cNvSpPr>
            <p:nvPr/>
          </p:nvSpPr>
          <p:spPr bwMode="auto">
            <a:xfrm>
              <a:off x="1651" y="4730"/>
              <a:ext cx="2398" cy="78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37" name="Rectangle 89"/>
            <p:cNvSpPr>
              <a:spLocks noChangeArrowheads="1"/>
            </p:cNvSpPr>
            <p:nvPr/>
          </p:nvSpPr>
          <p:spPr bwMode="auto">
            <a:xfrm>
              <a:off x="1698" y="4735"/>
              <a:ext cx="2408" cy="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AT" sz="2300" b="1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Prediction of two</a:t>
              </a:r>
            </a:p>
            <a:p>
              <a:r>
                <a:rPr lang="de-AT" sz="2300" b="1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universal 4-body states</a:t>
              </a:r>
            </a:p>
            <a:p>
              <a:r>
                <a:rPr lang="de-AT" sz="2300" b="1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tied to each Efimov trimer!</a:t>
              </a:r>
            </a:p>
          </p:txBody>
        </p:sp>
      </p:grpSp>
      <p:sp>
        <p:nvSpPr>
          <p:cNvPr id="309351" name="Text Box 103"/>
          <p:cNvSpPr txBox="1">
            <a:spLocks noChangeArrowheads="1"/>
          </p:cNvSpPr>
          <p:nvPr/>
        </p:nvSpPr>
        <p:spPr bwMode="auto">
          <a:xfrm>
            <a:off x="0" y="6188075"/>
            <a:ext cx="8823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AT" sz="2000">
                <a:latin typeface="Times New Roman" pitchFamily="18" charset="0"/>
              </a:rPr>
              <a:t>H. Hammer and L. Platter, Eur. Phys. J. A </a:t>
            </a:r>
            <a:r>
              <a:rPr lang="de-AT" sz="2000" b="1">
                <a:latin typeface="Times New Roman" pitchFamily="18" charset="0"/>
              </a:rPr>
              <a:t>32</a:t>
            </a:r>
            <a:r>
              <a:rPr lang="de-AT" sz="2000">
                <a:latin typeface="Times New Roman" pitchFamily="18" charset="0"/>
              </a:rPr>
              <a:t>, 113 (2007)</a:t>
            </a:r>
          </a:p>
          <a:p>
            <a:r>
              <a:rPr lang="de-AT" sz="2000">
                <a:latin typeface="Times New Roman" pitchFamily="18" charset="0"/>
              </a:rPr>
              <a:t>J. von Stecher, J. P. D’Incao, and C. H. Greene, Nature Physics </a:t>
            </a:r>
            <a:r>
              <a:rPr lang="de-AT" sz="2000" b="1">
                <a:latin typeface="Times New Roman" pitchFamily="18" charset="0"/>
              </a:rPr>
              <a:t>5</a:t>
            </a:r>
            <a:r>
              <a:rPr lang="de-AT" sz="2000">
                <a:latin typeface="Times New Roman" pitchFamily="18" charset="0"/>
              </a:rPr>
              <a:t>, 417 - 421 (2009)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72" grpId="0" animBg="1"/>
      <p:bldP spid="309274" grpId="0" animBg="1"/>
      <p:bldP spid="309275" grpId="0" animBg="1"/>
      <p:bldP spid="309282" grpId="0" animBg="1"/>
      <p:bldP spid="309327" grpId="0" animBg="1"/>
      <p:bldP spid="309328" grpId="0" animBg="1"/>
      <p:bldP spid="3093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8" name="AutoShape 12"/>
          <p:cNvSpPr>
            <a:spLocks noChangeArrowheads="1"/>
          </p:cNvSpPr>
          <p:nvPr/>
        </p:nvSpPr>
        <p:spPr bwMode="auto">
          <a:xfrm flipV="1">
            <a:off x="3363913" y="1263650"/>
            <a:ext cx="244475" cy="515938"/>
          </a:xfrm>
          <a:prstGeom prst="upArrow">
            <a:avLst>
              <a:gd name="adj1" fmla="val 50000"/>
              <a:gd name="adj2" fmla="val 5276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/>
          </a:p>
        </p:txBody>
      </p:sp>
      <p:pic>
        <p:nvPicPr>
          <p:cNvPr id="343043" name="Picture 3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714375"/>
            <a:ext cx="4292600" cy="2889250"/>
          </a:xfrm>
          <a:prstGeom prst="rect">
            <a:avLst/>
          </a:prstGeom>
          <a:noFill/>
        </p:spPr>
      </p:pic>
      <p:sp>
        <p:nvSpPr>
          <p:cNvPr id="343049" name="Text Box 13"/>
          <p:cNvSpPr txBox="1">
            <a:spLocks noChangeArrowheads="1"/>
          </p:cNvSpPr>
          <p:nvPr/>
        </p:nvSpPr>
        <p:spPr bwMode="auto">
          <a:xfrm>
            <a:off x="-58738" y="6589713"/>
            <a:ext cx="5237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AT" sz="1600"/>
              <a:t>F. Ferlaino et. al., PRL </a:t>
            </a:r>
            <a:r>
              <a:rPr lang="de-AT" sz="1600" b="1"/>
              <a:t>102</a:t>
            </a:r>
            <a:r>
              <a:rPr lang="de-AT" sz="1600"/>
              <a:t>, 140401 (2009)</a:t>
            </a:r>
          </a:p>
        </p:txBody>
      </p:sp>
      <p:sp>
        <p:nvSpPr>
          <p:cNvPr id="343051" name="Text Box 16"/>
          <p:cNvSpPr txBox="1">
            <a:spLocks noChangeArrowheads="1"/>
          </p:cNvSpPr>
          <p:nvPr/>
        </p:nvSpPr>
        <p:spPr bwMode="auto">
          <a:xfrm>
            <a:off x="1801813" y="27971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b="1">
                <a:solidFill>
                  <a:schemeClr val="accent2"/>
                </a:solidFill>
              </a:rPr>
              <a:t>Tetra1</a:t>
            </a:r>
          </a:p>
        </p:txBody>
      </p:sp>
      <p:sp>
        <p:nvSpPr>
          <p:cNvPr id="343052" name="Text Box 17"/>
          <p:cNvSpPr txBox="1">
            <a:spLocks noChangeArrowheads="1"/>
          </p:cNvSpPr>
          <p:nvPr/>
        </p:nvSpPr>
        <p:spPr bwMode="auto">
          <a:xfrm>
            <a:off x="3517900" y="28114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b="1">
                <a:solidFill>
                  <a:schemeClr val="accent2"/>
                </a:solidFill>
              </a:rPr>
              <a:t>Tetra2</a:t>
            </a:r>
          </a:p>
        </p:txBody>
      </p:sp>
      <p:sp>
        <p:nvSpPr>
          <p:cNvPr id="343053" name="Text Box 13"/>
          <p:cNvSpPr txBox="1">
            <a:spLocks noChangeArrowheads="1"/>
          </p:cNvSpPr>
          <p:nvPr/>
        </p:nvSpPr>
        <p:spPr bwMode="auto">
          <a:xfrm>
            <a:off x="1555750" y="752475"/>
            <a:ext cx="113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1400" b="1">
                <a:solidFill>
                  <a:schemeClr val="accent2"/>
                </a:solidFill>
              </a:rPr>
              <a:t>t</a:t>
            </a:r>
            <a:r>
              <a:rPr lang="de-AT" sz="1400" b="1" baseline="-25000">
                <a:solidFill>
                  <a:schemeClr val="accent2"/>
                </a:solidFill>
              </a:rPr>
              <a:t>hold</a:t>
            </a:r>
            <a:r>
              <a:rPr lang="de-AT" sz="1400" b="1">
                <a:solidFill>
                  <a:schemeClr val="accent2"/>
                </a:solidFill>
              </a:rPr>
              <a:t>=250ms</a:t>
            </a:r>
          </a:p>
        </p:txBody>
      </p:sp>
      <p:sp>
        <p:nvSpPr>
          <p:cNvPr id="343054" name="Text Box 14"/>
          <p:cNvSpPr txBox="1">
            <a:spLocks noChangeArrowheads="1"/>
          </p:cNvSpPr>
          <p:nvPr/>
        </p:nvSpPr>
        <p:spPr bwMode="auto">
          <a:xfrm>
            <a:off x="3125788" y="760413"/>
            <a:ext cx="94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1400" b="1">
                <a:solidFill>
                  <a:schemeClr val="accent2"/>
                </a:solidFill>
              </a:rPr>
              <a:t>t</a:t>
            </a:r>
            <a:r>
              <a:rPr lang="de-AT" sz="1400" b="1" baseline="-25000">
                <a:solidFill>
                  <a:schemeClr val="accent2"/>
                </a:solidFill>
              </a:rPr>
              <a:t>hold</a:t>
            </a:r>
            <a:r>
              <a:rPr lang="de-AT" sz="1400" b="1">
                <a:solidFill>
                  <a:schemeClr val="accent2"/>
                </a:solidFill>
              </a:rPr>
              <a:t>=8ms</a:t>
            </a:r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2655888" y="722313"/>
            <a:ext cx="2000250" cy="2636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43057" name="Rectangle 17"/>
          <p:cNvSpPr>
            <a:spLocks noChangeArrowheads="1"/>
          </p:cNvSpPr>
          <p:nvPr/>
        </p:nvSpPr>
        <p:spPr bwMode="auto">
          <a:xfrm>
            <a:off x="0" y="-35401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Four-body states - experimental results</a:t>
            </a:r>
            <a:endParaRPr lang="de-AT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7192963" y="2081213"/>
            <a:ext cx="16367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000" b="1">
                <a:solidFill>
                  <a:srgbClr val="CC0000"/>
                </a:solidFill>
              </a:rPr>
              <a:t> Experiment</a:t>
            </a:r>
          </a:p>
          <a:p>
            <a:r>
              <a:rPr lang="de-AT" sz="2000" b="1">
                <a:solidFill>
                  <a:srgbClr val="CC0000"/>
                </a:solidFill>
              </a:rPr>
              <a:t>   ~ 0.47 a*</a:t>
            </a:r>
            <a:r>
              <a:rPr lang="de-AT" sz="2000" b="1" baseline="-25000">
                <a:solidFill>
                  <a:srgbClr val="CC0000"/>
                </a:solidFill>
              </a:rPr>
              <a:t>T</a:t>
            </a:r>
          </a:p>
          <a:p>
            <a:r>
              <a:rPr lang="de-AT" sz="2000" b="1">
                <a:solidFill>
                  <a:srgbClr val="CC0000"/>
                </a:solidFill>
              </a:rPr>
              <a:t>   ~ 0.84 a*</a:t>
            </a:r>
            <a:r>
              <a:rPr lang="de-AT" sz="2000" b="1" baseline="-25000">
                <a:solidFill>
                  <a:srgbClr val="CC0000"/>
                </a:solidFill>
              </a:rPr>
              <a:t>T</a:t>
            </a:r>
          </a:p>
        </p:txBody>
      </p:sp>
      <p:sp>
        <p:nvSpPr>
          <p:cNvPr id="343044" name="Text Box 7"/>
          <p:cNvSpPr txBox="1">
            <a:spLocks noChangeArrowheads="1"/>
          </p:cNvSpPr>
          <p:nvPr/>
        </p:nvSpPr>
        <p:spPr bwMode="auto">
          <a:xfrm>
            <a:off x="4841875" y="1119188"/>
            <a:ext cx="3060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/>
              <a:t>Position of the</a:t>
            </a:r>
          </a:p>
          <a:p>
            <a:r>
              <a:rPr lang="de-AT" sz="2200"/>
              <a:t>universal 4-body states</a:t>
            </a:r>
            <a:r>
              <a:rPr lang="de-AT" sz="2400" b="1" u="sng"/>
              <a:t/>
            </a:r>
            <a:br>
              <a:rPr lang="de-AT" sz="2400" b="1" u="sng"/>
            </a:br>
            <a:r>
              <a:rPr lang="de-AT" sz="2000" b="1" u="sng"/>
              <a:t/>
            </a:r>
            <a:br>
              <a:rPr lang="de-AT" sz="2000" b="1" u="sng"/>
            </a:br>
            <a:r>
              <a:rPr lang="de-AT" sz="2000" b="1">
                <a:solidFill>
                  <a:schemeClr val="accent2"/>
                </a:solidFill>
              </a:rPr>
              <a:t>                  Theory</a:t>
            </a:r>
          </a:p>
          <a:p>
            <a:r>
              <a:rPr lang="de-AT" sz="2000" b="1">
                <a:solidFill>
                  <a:schemeClr val="accent2"/>
                </a:solidFill>
              </a:rPr>
              <a:t>a*</a:t>
            </a:r>
            <a:r>
              <a:rPr lang="de-AT" sz="2000" b="1" baseline="-25000">
                <a:solidFill>
                  <a:schemeClr val="accent2"/>
                </a:solidFill>
              </a:rPr>
              <a:t>Tetra1        </a:t>
            </a:r>
            <a:r>
              <a:rPr lang="de-AT" sz="2000" b="1">
                <a:solidFill>
                  <a:schemeClr val="accent2"/>
                </a:solidFill>
              </a:rPr>
              <a:t>~ 0.43 a*</a:t>
            </a:r>
            <a:r>
              <a:rPr lang="de-AT" sz="2000" b="1" baseline="-25000">
                <a:solidFill>
                  <a:schemeClr val="accent2"/>
                </a:solidFill>
              </a:rPr>
              <a:t>T</a:t>
            </a:r>
          </a:p>
          <a:p>
            <a:r>
              <a:rPr lang="de-AT" sz="2000" b="1">
                <a:solidFill>
                  <a:schemeClr val="accent2"/>
                </a:solidFill>
              </a:rPr>
              <a:t>a*</a:t>
            </a:r>
            <a:r>
              <a:rPr lang="de-AT" sz="2000" b="1" baseline="-25000">
                <a:solidFill>
                  <a:schemeClr val="accent2"/>
                </a:solidFill>
              </a:rPr>
              <a:t>Tetra2        </a:t>
            </a:r>
            <a:r>
              <a:rPr lang="de-AT" sz="2000" b="1">
                <a:solidFill>
                  <a:schemeClr val="accent2"/>
                </a:solidFill>
              </a:rPr>
              <a:t>~ 0.9 a*</a:t>
            </a:r>
            <a:r>
              <a:rPr lang="de-AT" sz="2000" b="1" baseline="-2500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2" name="AutoShape 12"/>
          <p:cNvSpPr>
            <a:spLocks noChangeArrowheads="1"/>
          </p:cNvSpPr>
          <p:nvPr/>
        </p:nvSpPr>
        <p:spPr bwMode="auto">
          <a:xfrm flipV="1">
            <a:off x="1265238" y="1122363"/>
            <a:ext cx="244475" cy="515937"/>
          </a:xfrm>
          <a:prstGeom prst="upArrow">
            <a:avLst>
              <a:gd name="adj1" fmla="val 50000"/>
              <a:gd name="adj2" fmla="val 5276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/>
          </a:p>
        </p:txBody>
      </p:sp>
      <p:pic>
        <p:nvPicPr>
          <p:cNvPr id="343088" name="Picture 48" descr="Fig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3976688"/>
            <a:ext cx="5743575" cy="2733675"/>
          </a:xfrm>
          <a:prstGeom prst="rect">
            <a:avLst/>
          </a:prstGeom>
          <a:noFill/>
        </p:spPr>
      </p:pic>
      <p:sp>
        <p:nvSpPr>
          <p:cNvPr id="343089" name="Text Box 18"/>
          <p:cNvSpPr txBox="1">
            <a:spLocks noChangeArrowheads="1"/>
          </p:cNvSpPr>
          <p:nvPr/>
        </p:nvSpPr>
        <p:spPr bwMode="auto">
          <a:xfrm>
            <a:off x="4862513" y="362743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>
                <a:solidFill>
                  <a:srgbClr val="CC0000"/>
                </a:solidFill>
              </a:rPr>
              <a:t>4-body</a:t>
            </a:r>
          </a:p>
        </p:txBody>
      </p:sp>
      <p:sp>
        <p:nvSpPr>
          <p:cNvPr id="343090" name="Text Box 20"/>
          <p:cNvSpPr txBox="1">
            <a:spLocks noChangeArrowheads="1"/>
          </p:cNvSpPr>
          <p:nvPr/>
        </p:nvSpPr>
        <p:spPr bwMode="auto">
          <a:xfrm>
            <a:off x="2932113" y="361791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>
                <a:solidFill>
                  <a:srgbClr val="CC0000"/>
                </a:solidFill>
              </a:rPr>
              <a:t>mixed</a:t>
            </a:r>
          </a:p>
        </p:txBody>
      </p:sp>
      <p:sp>
        <p:nvSpPr>
          <p:cNvPr id="234517" name="Rectangle 21"/>
          <p:cNvSpPr>
            <a:spLocks noChangeArrowheads="1"/>
          </p:cNvSpPr>
          <p:nvPr/>
        </p:nvSpPr>
        <p:spPr bwMode="auto">
          <a:xfrm>
            <a:off x="2159000" y="3559175"/>
            <a:ext cx="3957638" cy="290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4518" name="Rectangle 22"/>
          <p:cNvSpPr>
            <a:spLocks noChangeArrowheads="1"/>
          </p:cNvSpPr>
          <p:nvPr/>
        </p:nvSpPr>
        <p:spPr bwMode="auto">
          <a:xfrm>
            <a:off x="4041775" y="3606800"/>
            <a:ext cx="2014538" cy="304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4513" name="Text Box 17"/>
          <p:cNvSpPr txBox="1">
            <a:spLocks noChangeArrowheads="1"/>
          </p:cNvSpPr>
          <p:nvPr/>
        </p:nvSpPr>
        <p:spPr bwMode="auto">
          <a:xfrm>
            <a:off x="915988" y="363855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>
                <a:solidFill>
                  <a:srgbClr val="CC0000"/>
                </a:solidFill>
              </a:rPr>
              <a:t>3-body</a:t>
            </a:r>
          </a:p>
        </p:txBody>
      </p:sp>
      <p:grpSp>
        <p:nvGrpSpPr>
          <p:cNvPr id="343095" name="Group 55"/>
          <p:cNvGrpSpPr>
            <a:grpSpLocks/>
          </p:cNvGrpSpPr>
          <p:nvPr/>
        </p:nvGrpSpPr>
        <p:grpSpPr bwMode="auto">
          <a:xfrm>
            <a:off x="6376988" y="4373563"/>
            <a:ext cx="2493962" cy="1731962"/>
            <a:chOff x="4017" y="2419"/>
            <a:chExt cx="1571" cy="1091"/>
          </a:xfrm>
        </p:grpSpPr>
        <p:sp>
          <p:nvSpPr>
            <p:cNvPr id="343096" name="Line 56"/>
            <p:cNvSpPr>
              <a:spLocks noChangeShapeType="1"/>
            </p:cNvSpPr>
            <p:nvPr/>
          </p:nvSpPr>
          <p:spPr bwMode="auto">
            <a:xfrm flipV="1">
              <a:off x="4069" y="2770"/>
              <a:ext cx="39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097" name="Text Box 57"/>
            <p:cNvSpPr txBox="1">
              <a:spLocks noChangeArrowheads="1"/>
            </p:cNvSpPr>
            <p:nvPr/>
          </p:nvSpPr>
          <p:spPr bwMode="auto">
            <a:xfrm>
              <a:off x="4017" y="2422"/>
              <a:ext cx="1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b="1">
                  <a:solidFill>
                    <a:schemeClr val="accent2"/>
                  </a:solidFill>
                </a:rPr>
                <a:t>Fitting function</a:t>
              </a:r>
            </a:p>
          </p:txBody>
        </p:sp>
        <p:sp>
          <p:nvSpPr>
            <p:cNvPr id="343098" name="Text Box 58"/>
            <p:cNvSpPr txBox="1">
              <a:spLocks noChangeArrowheads="1"/>
            </p:cNvSpPr>
            <p:nvPr/>
          </p:nvSpPr>
          <p:spPr bwMode="auto">
            <a:xfrm>
              <a:off x="4440" y="2654"/>
              <a:ext cx="10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b="1">
                  <a:solidFill>
                    <a:schemeClr val="accent2"/>
                  </a:solidFill>
                </a:rPr>
                <a:t>simple 3 body</a:t>
              </a:r>
            </a:p>
          </p:txBody>
        </p:sp>
        <p:sp>
          <p:nvSpPr>
            <p:cNvPr id="343099" name="Text Box 59"/>
            <p:cNvSpPr txBox="1">
              <a:spLocks noChangeArrowheads="1"/>
            </p:cNvSpPr>
            <p:nvPr/>
          </p:nvSpPr>
          <p:spPr bwMode="auto">
            <a:xfrm>
              <a:off x="4446" y="2928"/>
              <a:ext cx="10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b="1">
                  <a:solidFill>
                    <a:schemeClr val="accent2"/>
                  </a:solidFill>
                </a:rPr>
                <a:t>simple 4 body</a:t>
              </a:r>
            </a:p>
          </p:txBody>
        </p:sp>
        <p:sp>
          <p:nvSpPr>
            <p:cNvPr id="343100" name="Text Box 60"/>
            <p:cNvSpPr txBox="1">
              <a:spLocks noChangeArrowheads="1"/>
            </p:cNvSpPr>
            <p:nvPr/>
          </p:nvSpPr>
          <p:spPr bwMode="auto">
            <a:xfrm>
              <a:off x="4478" y="3203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b="1">
                  <a:solidFill>
                    <a:schemeClr val="accent2"/>
                  </a:solidFill>
                </a:rPr>
                <a:t>3 + 4 body</a:t>
              </a:r>
            </a:p>
          </p:txBody>
        </p:sp>
        <p:sp>
          <p:nvSpPr>
            <p:cNvPr id="343101" name="Line 61"/>
            <p:cNvSpPr>
              <a:spLocks noChangeShapeType="1"/>
            </p:cNvSpPr>
            <p:nvPr/>
          </p:nvSpPr>
          <p:spPr bwMode="auto">
            <a:xfrm flipV="1">
              <a:off x="4074" y="3062"/>
              <a:ext cx="39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102" name="Line 62"/>
            <p:cNvSpPr>
              <a:spLocks noChangeShapeType="1"/>
            </p:cNvSpPr>
            <p:nvPr/>
          </p:nvSpPr>
          <p:spPr bwMode="auto">
            <a:xfrm flipV="1">
              <a:off x="4073" y="3320"/>
              <a:ext cx="39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103" name="Rectangle 63"/>
            <p:cNvSpPr>
              <a:spLocks noChangeArrowheads="1"/>
            </p:cNvSpPr>
            <p:nvPr/>
          </p:nvSpPr>
          <p:spPr bwMode="auto">
            <a:xfrm>
              <a:off x="4023" y="2419"/>
              <a:ext cx="1565" cy="10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43104" name="Object 6"/>
          <p:cNvGraphicFramePr>
            <a:graphicFrameLocks noChangeAspect="1"/>
          </p:cNvGraphicFramePr>
          <p:nvPr/>
        </p:nvGraphicFramePr>
        <p:xfrm>
          <a:off x="6042025" y="3683000"/>
          <a:ext cx="3068638" cy="633413"/>
        </p:xfrm>
        <a:graphic>
          <a:graphicData uri="http://schemas.openxmlformats.org/presentationml/2006/ole">
            <p:oleObj spid="_x0000_s343104" name="Equation" r:id="rId5" imgW="12315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8" grpId="0" animBg="1"/>
      <p:bldP spid="343049" grpId="0"/>
      <p:bldP spid="343051" grpId="0"/>
      <p:bldP spid="343053" grpId="0"/>
      <p:bldP spid="140306" grpId="0" animBg="1"/>
      <p:bldP spid="140297" grpId="0"/>
      <p:bldP spid="343044" grpId="0"/>
      <p:bldP spid="2" grpId="0" animBg="1"/>
      <p:bldP spid="234517" grpId="0" animBg="1"/>
      <p:bldP spid="234518" grpId="0" animBg="1"/>
      <p:bldP spid="2345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8" name="AutoShape 12"/>
          <p:cNvSpPr>
            <a:spLocks noChangeArrowheads="1"/>
          </p:cNvSpPr>
          <p:nvPr/>
        </p:nvSpPr>
        <p:spPr bwMode="auto">
          <a:xfrm flipV="1">
            <a:off x="3363913" y="1263650"/>
            <a:ext cx="244475" cy="515938"/>
          </a:xfrm>
          <a:prstGeom prst="upArrow">
            <a:avLst>
              <a:gd name="adj1" fmla="val 50000"/>
              <a:gd name="adj2" fmla="val 5276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/>
          </a:p>
        </p:txBody>
      </p:sp>
      <p:pic>
        <p:nvPicPr>
          <p:cNvPr id="507907" name="Picture 3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714375"/>
            <a:ext cx="4292600" cy="2889250"/>
          </a:xfrm>
          <a:prstGeom prst="rect">
            <a:avLst/>
          </a:prstGeom>
          <a:noFill/>
        </p:spPr>
      </p:pic>
      <p:sp>
        <p:nvSpPr>
          <p:cNvPr id="507908" name="Text Box 13"/>
          <p:cNvSpPr txBox="1">
            <a:spLocks noChangeArrowheads="1"/>
          </p:cNvSpPr>
          <p:nvPr/>
        </p:nvSpPr>
        <p:spPr bwMode="auto">
          <a:xfrm>
            <a:off x="-58738" y="6589713"/>
            <a:ext cx="52371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AT" sz="1600"/>
              <a:t>F. Ferlaino et. al., PRL </a:t>
            </a:r>
            <a:r>
              <a:rPr lang="de-AT" sz="1600" b="1"/>
              <a:t>102</a:t>
            </a:r>
            <a:r>
              <a:rPr lang="de-AT" sz="1600"/>
              <a:t>, 140401 (2009)</a:t>
            </a:r>
          </a:p>
        </p:txBody>
      </p:sp>
      <p:sp>
        <p:nvSpPr>
          <p:cNvPr id="507909" name="Text Box 16"/>
          <p:cNvSpPr txBox="1">
            <a:spLocks noChangeArrowheads="1"/>
          </p:cNvSpPr>
          <p:nvPr/>
        </p:nvSpPr>
        <p:spPr bwMode="auto">
          <a:xfrm>
            <a:off x="1801813" y="27971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b="1">
                <a:solidFill>
                  <a:schemeClr val="accent2"/>
                </a:solidFill>
              </a:rPr>
              <a:t>Tetra1</a:t>
            </a:r>
          </a:p>
        </p:txBody>
      </p:sp>
      <p:sp>
        <p:nvSpPr>
          <p:cNvPr id="507910" name="Text Box 17"/>
          <p:cNvSpPr txBox="1">
            <a:spLocks noChangeArrowheads="1"/>
          </p:cNvSpPr>
          <p:nvPr/>
        </p:nvSpPr>
        <p:spPr bwMode="auto">
          <a:xfrm>
            <a:off x="3517900" y="281146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b="1">
                <a:solidFill>
                  <a:schemeClr val="accent2"/>
                </a:solidFill>
              </a:rPr>
              <a:t>Tetra2</a:t>
            </a:r>
          </a:p>
        </p:txBody>
      </p:sp>
      <p:sp>
        <p:nvSpPr>
          <p:cNvPr id="507911" name="Text Box 7"/>
          <p:cNvSpPr txBox="1">
            <a:spLocks noChangeArrowheads="1"/>
          </p:cNvSpPr>
          <p:nvPr/>
        </p:nvSpPr>
        <p:spPr bwMode="auto">
          <a:xfrm>
            <a:off x="1555750" y="752475"/>
            <a:ext cx="1139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1400" b="1">
                <a:solidFill>
                  <a:schemeClr val="accent2"/>
                </a:solidFill>
              </a:rPr>
              <a:t>t</a:t>
            </a:r>
            <a:r>
              <a:rPr lang="de-AT" sz="1400" b="1" baseline="-25000">
                <a:solidFill>
                  <a:schemeClr val="accent2"/>
                </a:solidFill>
              </a:rPr>
              <a:t>hold</a:t>
            </a:r>
            <a:r>
              <a:rPr lang="de-AT" sz="1400" b="1">
                <a:solidFill>
                  <a:schemeClr val="accent2"/>
                </a:solidFill>
              </a:rPr>
              <a:t>=250ms</a:t>
            </a:r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3125788" y="760413"/>
            <a:ext cx="94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1400" b="1">
                <a:solidFill>
                  <a:schemeClr val="accent2"/>
                </a:solidFill>
              </a:rPr>
              <a:t>t</a:t>
            </a:r>
            <a:r>
              <a:rPr lang="de-AT" sz="1400" b="1" baseline="-25000">
                <a:solidFill>
                  <a:schemeClr val="accent2"/>
                </a:solidFill>
              </a:rPr>
              <a:t>hold</a:t>
            </a:r>
            <a:r>
              <a:rPr lang="de-AT" sz="1400" b="1">
                <a:solidFill>
                  <a:schemeClr val="accent2"/>
                </a:solidFill>
              </a:rPr>
              <a:t>=8ms</a:t>
            </a:r>
          </a:p>
        </p:txBody>
      </p:sp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0" y="-35401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Four-body states - experimental results</a:t>
            </a:r>
            <a:endParaRPr lang="de-AT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AutoShape 12"/>
          <p:cNvSpPr>
            <a:spLocks noChangeArrowheads="1"/>
          </p:cNvSpPr>
          <p:nvPr/>
        </p:nvSpPr>
        <p:spPr bwMode="auto">
          <a:xfrm flipV="1">
            <a:off x="1265238" y="1122363"/>
            <a:ext cx="244475" cy="515937"/>
          </a:xfrm>
          <a:prstGeom prst="upArrow">
            <a:avLst>
              <a:gd name="adj1" fmla="val 50000"/>
              <a:gd name="adj2" fmla="val 5276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DE"/>
          </a:p>
        </p:txBody>
      </p:sp>
      <p:graphicFrame>
        <p:nvGraphicFramePr>
          <p:cNvPr id="507934" name="Object 6"/>
          <p:cNvGraphicFramePr>
            <a:graphicFrameLocks noChangeAspect="1"/>
          </p:cNvGraphicFramePr>
          <p:nvPr/>
        </p:nvGraphicFramePr>
        <p:xfrm>
          <a:off x="6042025" y="3683000"/>
          <a:ext cx="3068638" cy="633413"/>
        </p:xfrm>
        <a:graphic>
          <a:graphicData uri="http://schemas.openxmlformats.org/presentationml/2006/ole">
            <p:oleObj spid="_x0000_s507934" name="Equation" r:id="rId4" imgW="1231560" imgH="253800" progId="Equation.3">
              <p:embed/>
            </p:oleObj>
          </a:graphicData>
        </a:graphic>
      </p:graphicFrame>
      <p:pic>
        <p:nvPicPr>
          <p:cNvPr id="507935" name="Picture 31" descr="Fig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850" y="3570288"/>
            <a:ext cx="4497388" cy="3105150"/>
          </a:xfrm>
          <a:prstGeom prst="rect">
            <a:avLst/>
          </a:prstGeom>
          <a:noFill/>
        </p:spPr>
      </p:pic>
      <p:grpSp>
        <p:nvGrpSpPr>
          <p:cNvPr id="507936" name="Group 32"/>
          <p:cNvGrpSpPr>
            <a:grpSpLocks/>
          </p:cNvGrpSpPr>
          <p:nvPr/>
        </p:nvGrpSpPr>
        <p:grpSpPr bwMode="auto">
          <a:xfrm>
            <a:off x="4711700" y="3681413"/>
            <a:ext cx="1171575" cy="2574925"/>
            <a:chOff x="3484" y="1899"/>
            <a:chExt cx="978" cy="1982"/>
          </a:xfrm>
        </p:grpSpPr>
        <p:grpSp>
          <p:nvGrpSpPr>
            <p:cNvPr id="12" name="Oval 28"/>
            <p:cNvGrpSpPr>
              <a:grpSpLocks noChangeAspect="1"/>
            </p:cNvGrpSpPr>
            <p:nvPr/>
          </p:nvGrpSpPr>
          <p:grpSpPr bwMode="auto">
            <a:xfrm>
              <a:off x="3489" y="2275"/>
              <a:ext cx="211" cy="212"/>
              <a:chOff x="7406640" y="2426208"/>
              <a:chExt cx="335280" cy="335280"/>
            </a:xfrm>
          </p:grpSpPr>
          <p:pic>
            <p:nvPicPr>
              <p:cNvPr id="507938" name="Oval 2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6640" y="2426208"/>
                <a:ext cx="335280" cy="335280"/>
              </a:xfrm>
              <a:prstGeom prst="rect">
                <a:avLst/>
              </a:prstGeom>
              <a:noFill/>
            </p:spPr>
          </p:pic>
          <p:sp>
            <p:nvSpPr>
              <p:cNvPr id="507939" name="Text Box 35"/>
              <p:cNvSpPr txBox="1">
                <a:spLocks noChangeArrowheads="1"/>
              </p:cNvSpPr>
              <p:nvPr/>
            </p:nvSpPr>
            <p:spPr bwMode="auto">
              <a:xfrm rot="9741397">
                <a:off x="7500469" y="2494449"/>
                <a:ext cx="158702" cy="158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defTabSz="457200"/>
                <a:endParaRPr lang="de-DE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07940" name="Line 6"/>
            <p:cNvSpPr>
              <a:spLocks noChangeShapeType="1"/>
            </p:cNvSpPr>
            <p:nvPr/>
          </p:nvSpPr>
          <p:spPr bwMode="auto">
            <a:xfrm rot="21162646" flipV="1">
              <a:off x="3676" y="2309"/>
              <a:ext cx="115" cy="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7941" name="Line 30"/>
            <p:cNvSpPr>
              <a:spLocks noChangeShapeType="1"/>
            </p:cNvSpPr>
            <p:nvPr/>
          </p:nvSpPr>
          <p:spPr bwMode="auto">
            <a:xfrm rot="21162646" flipV="1">
              <a:off x="3923" y="2209"/>
              <a:ext cx="134" cy="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5" name="Oval 28"/>
            <p:cNvGrpSpPr>
              <a:grpSpLocks noChangeAspect="1"/>
            </p:cNvGrpSpPr>
            <p:nvPr/>
          </p:nvGrpSpPr>
          <p:grpSpPr bwMode="auto">
            <a:xfrm>
              <a:off x="4019" y="2079"/>
              <a:ext cx="211" cy="212"/>
              <a:chOff x="8247888" y="2115312"/>
              <a:chExt cx="335280" cy="335280"/>
            </a:xfrm>
          </p:grpSpPr>
          <p:pic>
            <p:nvPicPr>
              <p:cNvPr id="507943" name="Oval 2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247888" y="2115312"/>
                <a:ext cx="335280" cy="335280"/>
              </a:xfrm>
              <a:prstGeom prst="rect">
                <a:avLst/>
              </a:prstGeom>
              <a:noFill/>
            </p:spPr>
          </p:pic>
          <p:sp>
            <p:nvSpPr>
              <p:cNvPr id="507944" name="Text Box 40"/>
              <p:cNvSpPr txBox="1">
                <a:spLocks noChangeArrowheads="1"/>
              </p:cNvSpPr>
              <p:nvPr/>
            </p:nvSpPr>
            <p:spPr bwMode="auto">
              <a:xfrm rot="9741397">
                <a:off x="8341242" y="2180723"/>
                <a:ext cx="158702" cy="158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defTabSz="457200"/>
                <a:endParaRPr lang="de-D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" name="Oval 28"/>
            <p:cNvGrpSpPr>
              <a:grpSpLocks noChangeAspect="1"/>
            </p:cNvGrpSpPr>
            <p:nvPr/>
          </p:nvGrpSpPr>
          <p:grpSpPr bwMode="auto">
            <a:xfrm>
              <a:off x="3650" y="1899"/>
              <a:ext cx="211" cy="211"/>
              <a:chOff x="7662672" y="1828800"/>
              <a:chExt cx="335280" cy="335280"/>
            </a:xfrm>
          </p:grpSpPr>
          <p:pic>
            <p:nvPicPr>
              <p:cNvPr id="507946" name="Oval 2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662672" y="1828800"/>
                <a:ext cx="335280" cy="335280"/>
              </a:xfrm>
              <a:prstGeom prst="rect">
                <a:avLst/>
              </a:prstGeom>
              <a:noFill/>
            </p:spPr>
          </p:pic>
          <p:sp>
            <p:nvSpPr>
              <p:cNvPr id="507947" name="Text Box 43"/>
              <p:cNvSpPr txBox="1">
                <a:spLocks noChangeArrowheads="1"/>
              </p:cNvSpPr>
              <p:nvPr/>
            </p:nvSpPr>
            <p:spPr bwMode="auto">
              <a:xfrm rot="9741397">
                <a:off x="7754587" y="1895011"/>
                <a:ext cx="158702" cy="158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defTabSz="457200"/>
                <a:endParaRPr lang="de-DE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07948" name="Line 6"/>
            <p:cNvSpPr>
              <a:spLocks noChangeShapeType="1"/>
            </p:cNvSpPr>
            <p:nvPr/>
          </p:nvSpPr>
          <p:spPr bwMode="auto">
            <a:xfrm rot="-437354">
              <a:off x="3794" y="2077"/>
              <a:ext cx="34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Explosion 1 17"/>
            <p:cNvSpPr>
              <a:spLocks noChangeArrowheads="1"/>
            </p:cNvSpPr>
            <p:nvPr/>
          </p:nvSpPr>
          <p:spPr bwMode="auto">
            <a:xfrm>
              <a:off x="3762" y="2185"/>
              <a:ext cx="179" cy="180"/>
            </a:xfrm>
            <a:prstGeom prst="irregularSeal1">
              <a:avLst/>
            </a:prstGeom>
            <a:solidFill>
              <a:srgbClr val="FFFF99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lt1"/>
                </a:solidFill>
                <a:latin typeface="+mn-lt"/>
              </a:endParaRPr>
            </a:p>
          </p:txBody>
        </p:sp>
        <p:grpSp>
          <p:nvGrpSpPr>
            <p:cNvPr id="20" name="Oval 28"/>
            <p:cNvGrpSpPr>
              <a:grpSpLocks noChangeAspect="1"/>
            </p:cNvGrpSpPr>
            <p:nvPr/>
          </p:nvGrpSpPr>
          <p:grpSpPr bwMode="auto">
            <a:xfrm>
              <a:off x="3484" y="3398"/>
              <a:ext cx="250" cy="249"/>
              <a:chOff x="7266432" y="4389120"/>
              <a:chExt cx="396240" cy="396240"/>
            </a:xfrm>
          </p:grpSpPr>
          <p:pic>
            <p:nvPicPr>
              <p:cNvPr id="507951" name="Oval 2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66432" y="4389120"/>
                <a:ext cx="396240" cy="396240"/>
              </a:xfrm>
              <a:prstGeom prst="rect">
                <a:avLst/>
              </a:prstGeom>
              <a:noFill/>
            </p:spPr>
          </p:pic>
          <p:sp>
            <p:nvSpPr>
              <p:cNvPr id="507952" name="Text Box 48"/>
              <p:cNvSpPr txBox="1">
                <a:spLocks noChangeArrowheads="1"/>
              </p:cNvSpPr>
              <p:nvPr/>
            </p:nvSpPr>
            <p:spPr bwMode="auto">
              <a:xfrm rot="9741397">
                <a:off x="7366754" y="4465627"/>
                <a:ext cx="202931" cy="2028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defTabSz="457200"/>
                <a:endParaRPr lang="de-DE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07953" name="Line 6"/>
            <p:cNvSpPr>
              <a:spLocks noChangeShapeType="1"/>
            </p:cNvSpPr>
            <p:nvPr/>
          </p:nvSpPr>
          <p:spPr bwMode="auto">
            <a:xfrm rot="21162646" flipV="1">
              <a:off x="3712" y="3416"/>
              <a:ext cx="146" cy="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7954" name="Line 30"/>
            <p:cNvSpPr>
              <a:spLocks noChangeShapeType="1"/>
            </p:cNvSpPr>
            <p:nvPr/>
          </p:nvSpPr>
          <p:spPr bwMode="auto">
            <a:xfrm rot="21162646" flipV="1">
              <a:off x="4063" y="3276"/>
              <a:ext cx="172" cy="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3" name="Oval 22"/>
            <p:cNvGrpSpPr>
              <a:grpSpLocks noChangeAspect="1"/>
            </p:cNvGrpSpPr>
            <p:nvPr/>
          </p:nvGrpSpPr>
          <p:grpSpPr bwMode="auto">
            <a:xfrm>
              <a:off x="4208" y="3108"/>
              <a:ext cx="254" cy="250"/>
              <a:chOff x="8339328" y="3986784"/>
              <a:chExt cx="402336" cy="396240"/>
            </a:xfrm>
          </p:grpSpPr>
          <p:pic>
            <p:nvPicPr>
              <p:cNvPr id="507956" name="Oval 2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339328" y="3986784"/>
                <a:ext cx="402336" cy="396240"/>
              </a:xfrm>
              <a:prstGeom prst="rect">
                <a:avLst/>
              </a:prstGeom>
              <a:noFill/>
            </p:spPr>
          </p:pic>
          <p:sp>
            <p:nvSpPr>
              <p:cNvPr id="507957" name="Text Box 53"/>
              <p:cNvSpPr txBox="1">
                <a:spLocks noChangeArrowheads="1"/>
              </p:cNvSpPr>
              <p:nvPr/>
            </p:nvSpPr>
            <p:spPr bwMode="auto">
              <a:xfrm rot="9741397">
                <a:off x="8441840" y="4064718"/>
                <a:ext cx="202931" cy="2028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defTabSz="457200"/>
                <a:endParaRPr lang="de-DE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" name="Oval 28"/>
            <p:cNvGrpSpPr>
              <a:grpSpLocks noChangeAspect="1"/>
            </p:cNvGrpSpPr>
            <p:nvPr/>
          </p:nvGrpSpPr>
          <p:grpSpPr bwMode="auto">
            <a:xfrm>
              <a:off x="3700" y="2872"/>
              <a:ext cx="253" cy="250"/>
              <a:chOff x="7589520" y="3621024"/>
              <a:chExt cx="402336" cy="396240"/>
            </a:xfrm>
          </p:grpSpPr>
          <p:pic>
            <p:nvPicPr>
              <p:cNvPr id="507959" name="Oval 28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589520" y="3621024"/>
                <a:ext cx="402336" cy="396240"/>
              </a:xfrm>
              <a:prstGeom prst="rect">
                <a:avLst/>
              </a:prstGeom>
              <a:noFill/>
            </p:spPr>
          </p:pic>
          <p:sp>
            <p:nvSpPr>
              <p:cNvPr id="507960" name="Text Box 56"/>
              <p:cNvSpPr txBox="1">
                <a:spLocks noChangeArrowheads="1"/>
              </p:cNvSpPr>
              <p:nvPr/>
            </p:nvSpPr>
            <p:spPr bwMode="auto">
              <a:xfrm rot="9741397">
                <a:off x="7691692" y="3699609"/>
                <a:ext cx="202931" cy="2028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defTabSz="457200"/>
                <a:endParaRPr lang="de-DE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07961" name="Line 6"/>
            <p:cNvSpPr>
              <a:spLocks noChangeShapeType="1"/>
            </p:cNvSpPr>
            <p:nvPr/>
          </p:nvSpPr>
          <p:spPr bwMode="auto">
            <a:xfrm rot="-437354">
              <a:off x="3874" y="3095"/>
              <a:ext cx="44" cy="1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Explosion 1 25"/>
            <p:cNvSpPr>
              <a:spLocks noChangeArrowheads="1"/>
            </p:cNvSpPr>
            <p:nvPr/>
          </p:nvSpPr>
          <p:spPr bwMode="auto">
            <a:xfrm>
              <a:off x="3845" y="3245"/>
              <a:ext cx="230" cy="230"/>
            </a:xfrm>
            <a:prstGeom prst="irregularSeal1">
              <a:avLst/>
            </a:prstGeom>
            <a:solidFill>
              <a:srgbClr val="FFFF99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lt1"/>
                </a:solidFill>
                <a:latin typeface="+mn-lt"/>
              </a:endParaRPr>
            </a:p>
          </p:txBody>
        </p:sp>
        <p:grpSp>
          <p:nvGrpSpPr>
            <p:cNvPr id="27" name="Oval 28"/>
            <p:cNvGrpSpPr>
              <a:grpSpLocks noChangeAspect="1"/>
            </p:cNvGrpSpPr>
            <p:nvPr/>
          </p:nvGrpSpPr>
          <p:grpSpPr bwMode="auto">
            <a:xfrm>
              <a:off x="3990" y="3627"/>
              <a:ext cx="250" cy="254"/>
              <a:chOff x="8022336" y="4791456"/>
              <a:chExt cx="396240" cy="402336"/>
            </a:xfrm>
          </p:grpSpPr>
          <p:pic>
            <p:nvPicPr>
              <p:cNvPr id="507964" name="Oval 2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022336" y="4791456"/>
                <a:ext cx="396240" cy="402336"/>
              </a:xfrm>
              <a:prstGeom prst="rect">
                <a:avLst/>
              </a:prstGeom>
              <a:noFill/>
            </p:spPr>
          </p:pic>
          <p:sp>
            <p:nvSpPr>
              <p:cNvPr id="507965" name="Text Box 61"/>
              <p:cNvSpPr txBox="1">
                <a:spLocks noChangeArrowheads="1"/>
              </p:cNvSpPr>
              <p:nvPr/>
            </p:nvSpPr>
            <p:spPr bwMode="auto">
              <a:xfrm rot="9741397">
                <a:off x="8122851" y="4871668"/>
                <a:ext cx="202931" cy="2028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defTabSz="457200"/>
                <a:endParaRPr lang="de-DE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07966" name="Line 6"/>
            <p:cNvSpPr>
              <a:spLocks noChangeShapeType="1"/>
            </p:cNvSpPr>
            <p:nvPr/>
          </p:nvSpPr>
          <p:spPr bwMode="auto">
            <a:xfrm rot="-437354">
              <a:off x="4021" y="3467"/>
              <a:ext cx="43" cy="1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 type="non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7192963" y="2081213"/>
            <a:ext cx="16367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000" b="1">
                <a:solidFill>
                  <a:srgbClr val="CC0000"/>
                </a:solidFill>
              </a:rPr>
              <a:t> Experiment</a:t>
            </a:r>
          </a:p>
          <a:p>
            <a:r>
              <a:rPr lang="de-AT" sz="2000" b="1">
                <a:solidFill>
                  <a:srgbClr val="CC0000"/>
                </a:solidFill>
              </a:rPr>
              <a:t>   ~ 0.47 a*</a:t>
            </a:r>
            <a:r>
              <a:rPr lang="de-AT" sz="2000" b="1" baseline="-25000">
                <a:solidFill>
                  <a:srgbClr val="CC0000"/>
                </a:solidFill>
              </a:rPr>
              <a:t>T</a:t>
            </a:r>
          </a:p>
          <a:p>
            <a:r>
              <a:rPr lang="de-AT" sz="2000" b="1">
                <a:solidFill>
                  <a:srgbClr val="CC0000"/>
                </a:solidFill>
              </a:rPr>
              <a:t>   ~ 0.84 a*</a:t>
            </a:r>
            <a:r>
              <a:rPr lang="de-AT" sz="2000" b="1" baseline="-25000">
                <a:solidFill>
                  <a:srgbClr val="CC0000"/>
                </a:solidFill>
              </a:rPr>
              <a:t>T</a:t>
            </a:r>
          </a:p>
        </p:txBody>
      </p:sp>
      <p:sp>
        <p:nvSpPr>
          <p:cNvPr id="507968" name="Text Box 7"/>
          <p:cNvSpPr txBox="1">
            <a:spLocks noChangeArrowheads="1"/>
          </p:cNvSpPr>
          <p:nvPr/>
        </p:nvSpPr>
        <p:spPr bwMode="auto">
          <a:xfrm>
            <a:off x="4841875" y="1119188"/>
            <a:ext cx="3060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200"/>
              <a:t>Position of the</a:t>
            </a:r>
          </a:p>
          <a:p>
            <a:r>
              <a:rPr lang="de-AT" sz="2200"/>
              <a:t>universal 4-body states</a:t>
            </a:r>
            <a:r>
              <a:rPr lang="de-AT" sz="2400" b="1" u="sng"/>
              <a:t/>
            </a:r>
            <a:br>
              <a:rPr lang="de-AT" sz="2400" b="1" u="sng"/>
            </a:br>
            <a:r>
              <a:rPr lang="de-AT" sz="2000" b="1" u="sng"/>
              <a:t/>
            </a:r>
            <a:br>
              <a:rPr lang="de-AT" sz="2000" b="1" u="sng"/>
            </a:br>
            <a:r>
              <a:rPr lang="de-AT" sz="2000" b="1">
                <a:solidFill>
                  <a:schemeClr val="accent2"/>
                </a:solidFill>
              </a:rPr>
              <a:t>                  Theory</a:t>
            </a:r>
          </a:p>
          <a:p>
            <a:r>
              <a:rPr lang="de-AT" sz="2000" b="1">
                <a:solidFill>
                  <a:schemeClr val="accent2"/>
                </a:solidFill>
              </a:rPr>
              <a:t>a*</a:t>
            </a:r>
            <a:r>
              <a:rPr lang="de-AT" sz="2000" b="1" baseline="-25000">
                <a:solidFill>
                  <a:schemeClr val="accent2"/>
                </a:solidFill>
              </a:rPr>
              <a:t>Tetra1        </a:t>
            </a:r>
            <a:r>
              <a:rPr lang="de-AT" sz="2000" b="1">
                <a:solidFill>
                  <a:schemeClr val="accent2"/>
                </a:solidFill>
              </a:rPr>
              <a:t>~ 0.43 a*</a:t>
            </a:r>
            <a:r>
              <a:rPr lang="de-AT" sz="2000" b="1" baseline="-25000">
                <a:solidFill>
                  <a:schemeClr val="accent2"/>
                </a:solidFill>
              </a:rPr>
              <a:t>T</a:t>
            </a:r>
          </a:p>
          <a:p>
            <a:r>
              <a:rPr lang="de-AT" sz="2000" b="1">
                <a:solidFill>
                  <a:schemeClr val="accent2"/>
                </a:solidFill>
              </a:rPr>
              <a:t>a*</a:t>
            </a:r>
            <a:r>
              <a:rPr lang="de-AT" sz="2000" b="1" baseline="-25000">
                <a:solidFill>
                  <a:schemeClr val="accent2"/>
                </a:solidFill>
              </a:rPr>
              <a:t>Tetra2        </a:t>
            </a:r>
            <a:r>
              <a:rPr lang="de-AT" sz="2000" b="1">
                <a:solidFill>
                  <a:schemeClr val="accent2"/>
                </a:solidFill>
              </a:rPr>
              <a:t>~ 0.9 a*</a:t>
            </a:r>
            <a:r>
              <a:rPr lang="de-AT" sz="2000" b="1" baseline="-25000">
                <a:solidFill>
                  <a:schemeClr val="accent2"/>
                </a:solidFill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>
                <a:solidFill>
                  <a:schemeClr val="bg1"/>
                </a:solidFill>
              </a:rPr>
              <a:t>Overview experimental Efimov physics</a:t>
            </a:r>
          </a:p>
        </p:txBody>
      </p:sp>
      <p:sp>
        <p:nvSpPr>
          <p:cNvPr id="471046" name="Rectangle 6"/>
          <p:cNvSpPr>
            <a:spLocks noChangeArrowheads="1"/>
          </p:cNvSpPr>
          <p:nvPr/>
        </p:nvSpPr>
        <p:spPr bwMode="auto">
          <a:xfrm>
            <a:off x="1023938" y="4159250"/>
            <a:ext cx="8537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de-DE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50" name="Text Box 10"/>
          <p:cNvSpPr txBox="1">
            <a:spLocks noChangeArrowheads="1"/>
          </p:cNvSpPr>
          <p:nvPr/>
        </p:nvSpPr>
        <p:spPr bwMode="auto">
          <a:xfrm>
            <a:off x="2640013" y="3968750"/>
            <a:ext cx="55260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000">
                <a:latin typeface="Times New Roman" pitchFamily="18" charset="0"/>
              </a:rPr>
              <a:t>Barontini et al., Phys. Rev. Lett. </a:t>
            </a:r>
            <a:r>
              <a:rPr lang="de-AT" sz="2000" b="1">
                <a:latin typeface="Times New Roman" pitchFamily="18" charset="0"/>
              </a:rPr>
              <a:t>103</a:t>
            </a:r>
            <a:r>
              <a:rPr lang="de-AT" sz="2000">
                <a:latin typeface="Times New Roman" pitchFamily="18" charset="0"/>
              </a:rPr>
              <a:t>, 043201 (2009)</a:t>
            </a:r>
          </a:p>
        </p:txBody>
      </p:sp>
      <p:sp>
        <p:nvSpPr>
          <p:cNvPr id="471052" name="Text Box 12"/>
          <p:cNvSpPr txBox="1">
            <a:spLocks noChangeArrowheads="1"/>
          </p:cNvSpPr>
          <p:nvPr/>
        </p:nvSpPr>
        <p:spPr bwMode="auto">
          <a:xfrm>
            <a:off x="2628900" y="5054600"/>
            <a:ext cx="5610225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000">
                <a:latin typeface="Times New Roman" pitchFamily="18" charset="0"/>
              </a:rPr>
              <a:t>Ottenstein et al., Phys. Rev. Lett. </a:t>
            </a:r>
            <a:r>
              <a:rPr lang="de-AT" sz="2000" b="1">
                <a:latin typeface="Times New Roman" pitchFamily="18" charset="0"/>
              </a:rPr>
              <a:t>101</a:t>
            </a:r>
            <a:r>
              <a:rPr lang="de-AT" sz="2000">
                <a:latin typeface="Times New Roman" pitchFamily="18" charset="0"/>
              </a:rPr>
              <a:t>, 203202 (2008)</a:t>
            </a:r>
          </a:p>
          <a:p>
            <a:r>
              <a:rPr lang="de-AT" sz="2000">
                <a:latin typeface="Times New Roman" pitchFamily="18" charset="0"/>
              </a:rPr>
              <a:t>Huckans et al., </a:t>
            </a:r>
            <a:r>
              <a:rPr lang="de-AT"/>
              <a:t>Phys. Rev. Lett.</a:t>
            </a:r>
            <a:r>
              <a:rPr lang="de-AT" sz="2000">
                <a:latin typeface="Times New Roman" pitchFamily="18" charset="0"/>
              </a:rPr>
              <a:t> </a:t>
            </a:r>
            <a:r>
              <a:rPr lang="de-AT" sz="2000" b="1">
                <a:latin typeface="Times New Roman" pitchFamily="18" charset="0"/>
              </a:rPr>
              <a:t>102</a:t>
            </a:r>
            <a:r>
              <a:rPr lang="de-AT" sz="2000">
                <a:latin typeface="Times New Roman" pitchFamily="18" charset="0"/>
              </a:rPr>
              <a:t>, 165302 (2009)</a:t>
            </a:r>
          </a:p>
          <a:p>
            <a:r>
              <a:rPr lang="de-AT" sz="2000">
                <a:latin typeface="Times New Roman" pitchFamily="18" charset="0"/>
              </a:rPr>
              <a:t>Williams et al., </a:t>
            </a:r>
            <a:r>
              <a:rPr lang="de-AT"/>
              <a:t>Phys. Rev. Lett.</a:t>
            </a:r>
            <a:r>
              <a:rPr lang="de-AT" sz="2000">
                <a:latin typeface="Times New Roman" pitchFamily="18" charset="0"/>
              </a:rPr>
              <a:t> </a:t>
            </a:r>
            <a:r>
              <a:rPr lang="de-AT" sz="2000" b="1">
                <a:latin typeface="Times New Roman" pitchFamily="18" charset="0"/>
              </a:rPr>
              <a:t>103</a:t>
            </a:r>
            <a:r>
              <a:rPr lang="de-AT" sz="2000">
                <a:latin typeface="Times New Roman" pitchFamily="18" charset="0"/>
              </a:rPr>
              <a:t>, 130404 (2009)</a:t>
            </a:r>
          </a:p>
          <a:p>
            <a:r>
              <a:rPr lang="de-AT" sz="2000">
                <a:latin typeface="Times New Roman" pitchFamily="18" charset="0"/>
              </a:rPr>
              <a:t>Wenz et al., </a:t>
            </a:r>
            <a:r>
              <a:rPr lang="de-AT"/>
              <a:t>Phys. Rev. A</a:t>
            </a:r>
            <a:r>
              <a:rPr lang="de-AT" sz="2000">
                <a:latin typeface="Times New Roman" pitchFamily="18" charset="0"/>
              </a:rPr>
              <a:t> </a:t>
            </a:r>
            <a:r>
              <a:rPr lang="de-AT" sz="2000" b="1">
                <a:latin typeface="Times New Roman" pitchFamily="18" charset="0"/>
              </a:rPr>
              <a:t>80</a:t>
            </a:r>
            <a:r>
              <a:rPr lang="de-AT" sz="2000">
                <a:latin typeface="Times New Roman" pitchFamily="18" charset="0"/>
              </a:rPr>
              <a:t>, 040702(R) (2009)</a:t>
            </a:r>
          </a:p>
        </p:txBody>
      </p:sp>
      <p:sp>
        <p:nvSpPr>
          <p:cNvPr id="471054" name="Rectangle 14"/>
          <p:cNvSpPr>
            <a:spLocks noChangeArrowheads="1"/>
          </p:cNvSpPr>
          <p:nvPr/>
        </p:nvSpPr>
        <p:spPr bwMode="auto">
          <a:xfrm>
            <a:off x="2855913" y="1641475"/>
            <a:ext cx="5768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13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58" name="Text Box 18"/>
          <p:cNvSpPr txBox="1">
            <a:spLocks noChangeArrowheads="1"/>
          </p:cNvSpPr>
          <p:nvPr/>
        </p:nvSpPr>
        <p:spPr bwMode="auto">
          <a:xfrm>
            <a:off x="442913" y="3898900"/>
            <a:ext cx="1958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800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41</a:t>
            </a:r>
            <a:r>
              <a:rPr lang="de-AT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K + </a:t>
            </a:r>
            <a:r>
              <a:rPr lang="de-AT" sz="2800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87</a:t>
            </a:r>
            <a:r>
              <a:rPr lang="de-AT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Rb </a:t>
            </a:r>
          </a:p>
        </p:txBody>
      </p:sp>
      <p:sp>
        <p:nvSpPr>
          <p:cNvPr id="471063" name="Text Box 23"/>
          <p:cNvSpPr txBox="1">
            <a:spLocks noChangeArrowheads="1"/>
          </p:cNvSpPr>
          <p:nvPr/>
        </p:nvSpPr>
        <p:spPr bwMode="auto">
          <a:xfrm>
            <a:off x="984250" y="5437188"/>
            <a:ext cx="63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800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de-AT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Li</a:t>
            </a:r>
          </a:p>
        </p:txBody>
      </p:sp>
      <p:sp>
        <p:nvSpPr>
          <p:cNvPr id="471064" name="Text Box 24"/>
          <p:cNvSpPr txBox="1">
            <a:spLocks noChangeArrowheads="1"/>
          </p:cNvSpPr>
          <p:nvPr/>
        </p:nvSpPr>
        <p:spPr bwMode="auto">
          <a:xfrm>
            <a:off x="239713" y="4776788"/>
            <a:ext cx="225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Fermionic systems</a:t>
            </a:r>
          </a:p>
        </p:txBody>
      </p:sp>
      <p:sp>
        <p:nvSpPr>
          <p:cNvPr id="471065" name="Text Box 25"/>
          <p:cNvSpPr txBox="1">
            <a:spLocks noChangeArrowheads="1"/>
          </p:cNvSpPr>
          <p:nvPr/>
        </p:nvSpPr>
        <p:spPr bwMode="auto">
          <a:xfrm>
            <a:off x="277813" y="3541713"/>
            <a:ext cx="210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Bosonic mixtures</a:t>
            </a:r>
          </a:p>
        </p:txBody>
      </p:sp>
      <p:sp>
        <p:nvSpPr>
          <p:cNvPr id="471066" name="Text Box 26"/>
          <p:cNvSpPr txBox="1">
            <a:spLocks noChangeArrowheads="1"/>
          </p:cNvSpPr>
          <p:nvPr/>
        </p:nvSpPr>
        <p:spPr bwMode="auto">
          <a:xfrm>
            <a:off x="320675" y="852488"/>
            <a:ext cx="206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Bosonic systems</a:t>
            </a:r>
          </a:p>
        </p:txBody>
      </p:sp>
      <p:sp>
        <p:nvSpPr>
          <p:cNvPr id="471045" name="Text Box 5"/>
          <p:cNvSpPr txBox="1">
            <a:spLocks noChangeArrowheads="1"/>
          </p:cNvSpPr>
          <p:nvPr/>
        </p:nvSpPr>
        <p:spPr bwMode="auto">
          <a:xfrm>
            <a:off x="2657475" y="2206625"/>
            <a:ext cx="426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000">
                <a:latin typeface="Times New Roman" pitchFamily="18" charset="0"/>
              </a:rPr>
              <a:t>Zaccanti et al., Nature Physics </a:t>
            </a:r>
            <a:r>
              <a:rPr lang="de-AT" sz="2000" b="1">
                <a:latin typeface="Times New Roman" pitchFamily="18" charset="0"/>
              </a:rPr>
              <a:t>5,</a:t>
            </a:r>
            <a:r>
              <a:rPr lang="de-AT" sz="2000">
                <a:latin typeface="Times New Roman" pitchFamily="18" charset="0"/>
              </a:rPr>
              <a:t> (2009)</a:t>
            </a:r>
          </a:p>
        </p:txBody>
      </p:sp>
      <p:sp>
        <p:nvSpPr>
          <p:cNvPr id="471047" name="Text Box 7"/>
          <p:cNvSpPr txBox="1">
            <a:spLocks noChangeArrowheads="1"/>
          </p:cNvSpPr>
          <p:nvPr/>
        </p:nvSpPr>
        <p:spPr bwMode="auto">
          <a:xfrm>
            <a:off x="2681288" y="2673350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000">
                <a:latin typeface="Times New Roman" pitchFamily="18" charset="0"/>
              </a:rPr>
              <a:t>Pollack et al., Science </a:t>
            </a:r>
            <a:r>
              <a:rPr lang="de-AT" sz="2000" b="1">
                <a:latin typeface="Times New Roman" pitchFamily="18" charset="0"/>
              </a:rPr>
              <a:t>326</a:t>
            </a:r>
            <a:r>
              <a:rPr lang="de-AT" sz="2000">
                <a:latin typeface="Times New Roman" pitchFamily="18" charset="0"/>
              </a:rPr>
              <a:t> (2009)</a:t>
            </a:r>
          </a:p>
        </p:txBody>
      </p:sp>
      <p:sp>
        <p:nvSpPr>
          <p:cNvPr id="471049" name="Text Box 9"/>
          <p:cNvSpPr txBox="1">
            <a:spLocks noChangeArrowheads="1"/>
          </p:cNvSpPr>
          <p:nvPr/>
        </p:nvSpPr>
        <p:spPr bwMode="auto">
          <a:xfrm>
            <a:off x="2673350" y="3024188"/>
            <a:ext cx="509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000">
                <a:latin typeface="Times New Roman" pitchFamily="18" charset="0"/>
              </a:rPr>
              <a:t>Gross et al., Phys. Rev. Lett </a:t>
            </a:r>
            <a:r>
              <a:rPr lang="de-AT" sz="2000" b="1">
                <a:latin typeface="Times New Roman" pitchFamily="18" charset="0"/>
              </a:rPr>
              <a:t>103</a:t>
            </a:r>
            <a:r>
              <a:rPr lang="de-AT" sz="2000">
                <a:latin typeface="Times New Roman" pitchFamily="18" charset="0"/>
              </a:rPr>
              <a:t>, 163202 (2009)</a:t>
            </a:r>
          </a:p>
        </p:txBody>
      </p:sp>
      <p:sp>
        <p:nvSpPr>
          <p:cNvPr id="471055" name="Rectangle 15"/>
          <p:cNvSpPr>
            <a:spLocks noChangeArrowheads="1"/>
          </p:cNvSpPr>
          <p:nvPr/>
        </p:nvSpPr>
        <p:spPr bwMode="auto">
          <a:xfrm>
            <a:off x="2660650" y="1119188"/>
            <a:ext cx="57451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000">
                <a:latin typeface="Times New Roman" pitchFamily="18" charset="0"/>
              </a:rPr>
              <a:t>Kraemer et al., Nature </a:t>
            </a:r>
            <a:r>
              <a:rPr lang="de-AT" sz="2000" b="1">
                <a:latin typeface="Times New Roman" pitchFamily="18" charset="0"/>
              </a:rPr>
              <a:t>440</a:t>
            </a:r>
            <a:r>
              <a:rPr lang="de-AT" sz="2000">
                <a:latin typeface="Times New Roman" pitchFamily="18" charset="0"/>
              </a:rPr>
              <a:t>, 315 (2006)</a:t>
            </a:r>
          </a:p>
          <a:p>
            <a:r>
              <a:rPr lang="en-US" sz="2000">
                <a:latin typeface="Times New Roman" pitchFamily="18" charset="0"/>
              </a:rPr>
              <a:t>Knoop et. al., Nature Physics </a:t>
            </a:r>
            <a:r>
              <a:rPr lang="en-US" sz="2000" b="1">
                <a:latin typeface="Times New Roman" pitchFamily="18" charset="0"/>
              </a:rPr>
              <a:t>5</a:t>
            </a:r>
            <a:r>
              <a:rPr lang="en-US" sz="2000">
                <a:latin typeface="Times New Roman" pitchFamily="18" charset="0"/>
              </a:rPr>
              <a:t>, 227 (2009)</a:t>
            </a:r>
            <a:endParaRPr lang="de-AT" sz="2000">
              <a:latin typeface="Times New Roman" pitchFamily="18" charset="0"/>
            </a:endParaRPr>
          </a:p>
          <a:p>
            <a:r>
              <a:rPr lang="de-AT" sz="2000">
                <a:latin typeface="Times New Roman" pitchFamily="18" charset="0"/>
              </a:rPr>
              <a:t>F. Ferlaino et. al., Phys. Rev. Lett. </a:t>
            </a:r>
            <a:r>
              <a:rPr lang="de-AT" sz="2000" b="1">
                <a:latin typeface="Times New Roman" pitchFamily="18" charset="0"/>
              </a:rPr>
              <a:t>102</a:t>
            </a:r>
            <a:r>
              <a:rPr lang="de-AT" sz="2000">
                <a:latin typeface="Times New Roman" pitchFamily="18" charset="0"/>
              </a:rPr>
              <a:t>, 140401 (2009)</a:t>
            </a:r>
          </a:p>
        </p:txBody>
      </p:sp>
      <p:sp>
        <p:nvSpPr>
          <p:cNvPr id="471059" name="Text Box 19"/>
          <p:cNvSpPr txBox="1">
            <a:spLocks noChangeArrowheads="1"/>
          </p:cNvSpPr>
          <p:nvPr/>
        </p:nvSpPr>
        <p:spPr bwMode="auto">
          <a:xfrm>
            <a:off x="684213" y="1398588"/>
            <a:ext cx="1044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800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133</a:t>
            </a:r>
            <a:r>
              <a:rPr lang="de-AT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Cs</a:t>
            </a:r>
          </a:p>
        </p:txBody>
      </p:sp>
      <p:sp>
        <p:nvSpPr>
          <p:cNvPr id="471060" name="Text Box 20"/>
          <p:cNvSpPr txBox="1">
            <a:spLocks noChangeArrowheads="1"/>
          </p:cNvSpPr>
          <p:nvPr/>
        </p:nvSpPr>
        <p:spPr bwMode="auto">
          <a:xfrm>
            <a:off x="825500" y="2155825"/>
            <a:ext cx="71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800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39</a:t>
            </a:r>
            <a:r>
              <a:rPr lang="de-AT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</a:p>
        </p:txBody>
      </p:sp>
      <p:sp>
        <p:nvSpPr>
          <p:cNvPr id="471061" name="Text Box 21"/>
          <p:cNvSpPr txBox="1">
            <a:spLocks noChangeArrowheads="1"/>
          </p:cNvSpPr>
          <p:nvPr/>
        </p:nvSpPr>
        <p:spPr bwMode="auto">
          <a:xfrm>
            <a:off x="939800" y="2790825"/>
            <a:ext cx="63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800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de-AT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Li</a:t>
            </a:r>
          </a:p>
        </p:txBody>
      </p:sp>
      <p:sp>
        <p:nvSpPr>
          <p:cNvPr id="471067" name="Text Box 27"/>
          <p:cNvSpPr txBox="1">
            <a:spLocks noChangeArrowheads="1"/>
          </p:cNvSpPr>
          <p:nvPr/>
        </p:nvSpPr>
        <p:spPr bwMode="auto">
          <a:xfrm>
            <a:off x="1476375" y="2716213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F=1, m</a:t>
            </a:r>
            <a:r>
              <a:rPr lang="de-AT" sz="16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de-AT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=1</a:t>
            </a:r>
          </a:p>
        </p:txBody>
      </p:sp>
      <p:sp>
        <p:nvSpPr>
          <p:cNvPr id="471068" name="Text Box 28"/>
          <p:cNvSpPr txBox="1">
            <a:spLocks noChangeArrowheads="1"/>
          </p:cNvSpPr>
          <p:nvPr/>
        </p:nvSpPr>
        <p:spPr bwMode="auto">
          <a:xfrm>
            <a:off x="1474788" y="3057525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F=1, m</a:t>
            </a:r>
            <a:r>
              <a:rPr lang="de-AT" sz="16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de-AT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=0</a:t>
            </a:r>
          </a:p>
        </p:txBody>
      </p:sp>
      <p:pic>
        <p:nvPicPr>
          <p:cNvPr id="471070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1433513"/>
            <a:ext cx="26193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0" grpId="0"/>
      <p:bldP spid="471052" grpId="0"/>
      <p:bldP spid="471054" grpId="0"/>
      <p:bldP spid="471058" grpId="0"/>
      <p:bldP spid="471063" grpId="0"/>
      <p:bldP spid="471064" grpId="0"/>
      <p:bldP spid="471065" grpId="0"/>
      <p:bldP spid="471066" grpId="0"/>
      <p:bldP spid="471045" grpId="0"/>
      <p:bldP spid="471047" grpId="0"/>
      <p:bldP spid="471049" grpId="0"/>
      <p:bldP spid="471055" grpId="0"/>
      <p:bldP spid="471059" grpId="0"/>
      <p:bldP spid="471060" grpId="0"/>
      <p:bldP spid="471061" grpId="0"/>
      <p:bldP spid="471067" grpId="0"/>
      <p:bldP spid="4710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AT" sz="2400">
                <a:solidFill>
                  <a:schemeClr val="bg1"/>
                </a:solidFill>
              </a:rPr>
              <a:t>Successive Efimov Features – bosonic system (</a:t>
            </a:r>
            <a:r>
              <a:rPr lang="de-AT" sz="2400" baseline="30000">
                <a:solidFill>
                  <a:schemeClr val="bg1"/>
                </a:solidFill>
              </a:rPr>
              <a:t>39</a:t>
            </a:r>
            <a:r>
              <a:rPr lang="de-AT" sz="2400">
                <a:solidFill>
                  <a:schemeClr val="bg1"/>
                </a:solidFill>
              </a:rPr>
              <a:t>K)</a:t>
            </a:r>
          </a:p>
        </p:txBody>
      </p:sp>
      <p:pic>
        <p:nvPicPr>
          <p:cNvPr id="462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25" y="811213"/>
            <a:ext cx="551815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2854" name="Text Box 6"/>
          <p:cNvSpPr txBox="1">
            <a:spLocks noChangeArrowheads="1"/>
          </p:cNvSpPr>
          <p:nvPr/>
        </p:nvSpPr>
        <p:spPr bwMode="auto">
          <a:xfrm>
            <a:off x="-47625" y="6500813"/>
            <a:ext cx="470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/>
              <a:t>Zaccanti et al., Nature Physics, Vol. 5 (2009)</a:t>
            </a:r>
          </a:p>
        </p:txBody>
      </p:sp>
      <p:grpSp>
        <p:nvGrpSpPr>
          <p:cNvPr id="462859" name="Group 11"/>
          <p:cNvGrpSpPr>
            <a:grpSpLocks/>
          </p:cNvGrpSpPr>
          <p:nvPr/>
        </p:nvGrpSpPr>
        <p:grpSpPr bwMode="auto">
          <a:xfrm>
            <a:off x="4713288" y="4676775"/>
            <a:ext cx="4359275" cy="2109788"/>
            <a:chOff x="2910" y="3254"/>
            <a:chExt cx="2741" cy="1066"/>
          </a:xfrm>
        </p:grpSpPr>
        <p:pic>
          <p:nvPicPr>
            <p:cNvPr id="4628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0" y="3264"/>
              <a:ext cx="2731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2858" name="Rectangle 10"/>
            <p:cNvSpPr>
              <a:spLocks noChangeArrowheads="1"/>
            </p:cNvSpPr>
            <p:nvPr/>
          </p:nvSpPr>
          <p:spPr bwMode="auto">
            <a:xfrm>
              <a:off x="2910" y="3254"/>
              <a:ext cx="2730" cy="1066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2860" name="Text Box 12"/>
          <p:cNvSpPr txBox="1">
            <a:spLocks noChangeArrowheads="1"/>
          </p:cNvSpPr>
          <p:nvPr/>
        </p:nvSpPr>
        <p:spPr bwMode="auto">
          <a:xfrm>
            <a:off x="123825" y="620713"/>
            <a:ext cx="178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u="sng"/>
              <a:t>Florence-Group</a:t>
            </a:r>
          </a:p>
        </p:txBody>
      </p:sp>
      <p:sp>
        <p:nvSpPr>
          <p:cNvPr id="462863" name="Text Box 15"/>
          <p:cNvSpPr txBox="1">
            <a:spLocks noChangeArrowheads="1"/>
          </p:cNvSpPr>
          <p:nvPr/>
        </p:nvSpPr>
        <p:spPr bwMode="auto">
          <a:xfrm>
            <a:off x="127000" y="5516563"/>
            <a:ext cx="43084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de-AT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Comparison with universal theory:</a:t>
            </a:r>
          </a:p>
          <a:p>
            <a:pPr marL="342900" indent="-342900"/>
            <a:r>
              <a:rPr lang="de-AT">
                <a:sym typeface="Symbol" pitchFamily="18" charset="2"/>
              </a:rPr>
              <a:t>Valid only for |a|&gt;&gt;r</a:t>
            </a:r>
            <a:r>
              <a:rPr lang="de-AT" baseline="-25000">
                <a:sym typeface="Symbol" pitchFamily="18" charset="2"/>
              </a:rPr>
              <a:t>0</a:t>
            </a:r>
          </a:p>
          <a:p>
            <a:pPr marL="342900" indent="-342900"/>
            <a:r>
              <a:rPr lang="de-AT" b="1">
                <a:solidFill>
                  <a:srgbClr val="800000"/>
                </a:solidFill>
                <a:sym typeface="Symbol" pitchFamily="18" charset="2"/>
              </a:rPr>
              <a:t></a:t>
            </a:r>
            <a:r>
              <a:rPr lang="de-AT" b="1">
                <a:solidFill>
                  <a:srgbClr val="800000"/>
                </a:solidFill>
              </a:rPr>
              <a:t> Model for finite-range interactions?</a:t>
            </a:r>
          </a:p>
        </p:txBody>
      </p:sp>
      <p:sp>
        <p:nvSpPr>
          <p:cNvPr id="462953" name="Text Box 105"/>
          <p:cNvSpPr txBox="1">
            <a:spLocks noChangeArrowheads="1"/>
          </p:cNvSpPr>
          <p:nvPr/>
        </p:nvSpPr>
        <p:spPr bwMode="auto">
          <a:xfrm>
            <a:off x="111125" y="211613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b="1">
                <a:solidFill>
                  <a:srgbClr val="800000"/>
                </a:solidFill>
              </a:rPr>
              <a:t>Res:</a:t>
            </a:r>
            <a:endParaRPr lang="de-AT"/>
          </a:p>
        </p:txBody>
      </p:sp>
      <p:sp>
        <p:nvSpPr>
          <p:cNvPr id="462954" name="Text Box 106"/>
          <p:cNvSpPr txBox="1">
            <a:spLocks noChangeArrowheads="1"/>
          </p:cNvSpPr>
          <p:nvPr/>
        </p:nvSpPr>
        <p:spPr bwMode="auto">
          <a:xfrm>
            <a:off x="904875" y="4711700"/>
            <a:ext cx="4259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AT" sz="1600"/>
              <a:t>second order process: A+A+A </a:t>
            </a:r>
            <a:r>
              <a:rPr lang="de-AT" sz="1600">
                <a:sym typeface="Symbol" pitchFamily="18" charset="2"/>
              </a:rPr>
              <a:t> D*+A</a:t>
            </a:r>
          </a:p>
          <a:p>
            <a:pPr lvl="1"/>
            <a:r>
              <a:rPr lang="de-AT" sz="1600">
                <a:sym typeface="Symbol" pitchFamily="18" charset="2"/>
              </a:rPr>
              <a:t>a</a:t>
            </a:r>
            <a:r>
              <a:rPr lang="de-AT" sz="1600" baseline="-25000">
                <a:sym typeface="Symbol" pitchFamily="18" charset="2"/>
              </a:rPr>
              <a:t>AD*</a:t>
            </a:r>
            <a:r>
              <a:rPr lang="de-AT" sz="1600">
                <a:sym typeface="Symbol" pitchFamily="18" charset="2"/>
              </a:rPr>
              <a:t>   losses in an atom sample</a:t>
            </a:r>
          </a:p>
          <a:p>
            <a:pPr lvl="1"/>
            <a:r>
              <a:rPr lang="de-AT" sz="1600">
                <a:sym typeface="Symbol" pitchFamily="18" charset="2"/>
              </a:rPr>
              <a:t>due to elastic scattering</a:t>
            </a:r>
          </a:p>
        </p:txBody>
      </p:sp>
      <p:sp>
        <p:nvSpPr>
          <p:cNvPr id="463082" name="AutoShape 234"/>
          <p:cNvSpPr>
            <a:spLocks/>
          </p:cNvSpPr>
          <p:nvPr/>
        </p:nvSpPr>
        <p:spPr bwMode="auto">
          <a:xfrm>
            <a:off x="3484563" y="3956050"/>
            <a:ext cx="236537" cy="709613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083" name="AutoShape 235"/>
          <p:cNvSpPr>
            <a:spLocks noChangeArrowheads="1"/>
          </p:cNvSpPr>
          <p:nvPr/>
        </p:nvSpPr>
        <p:spPr bwMode="auto">
          <a:xfrm rot="5400000">
            <a:off x="3760788" y="4279900"/>
            <a:ext cx="425450" cy="457200"/>
          </a:xfrm>
          <a:custGeom>
            <a:avLst/>
            <a:gdLst>
              <a:gd name="G0" fmla="+- 15125 0 0"/>
              <a:gd name="G1" fmla="+- 4228 0 0"/>
              <a:gd name="G2" fmla="+- 12158 0 4228"/>
              <a:gd name="G3" fmla="+- G2 0 4228"/>
              <a:gd name="G4" fmla="*/ G3 32768 32059"/>
              <a:gd name="G5" fmla="*/ G4 1 2"/>
              <a:gd name="G6" fmla="+- 21600 0 15125"/>
              <a:gd name="G7" fmla="*/ G6 4228 6079"/>
              <a:gd name="G8" fmla="+- G7 15125 0"/>
              <a:gd name="T0" fmla="*/ 15125 w 21600"/>
              <a:gd name="T1" fmla="*/ 0 h 21600"/>
              <a:gd name="T2" fmla="*/ 15125 w 21600"/>
              <a:gd name="T3" fmla="*/ 12158 h 21600"/>
              <a:gd name="T4" fmla="*/ 1892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5" y="0"/>
                </a:lnTo>
                <a:lnTo>
                  <a:pt x="15125" y="4228"/>
                </a:lnTo>
                <a:lnTo>
                  <a:pt x="12427" y="4228"/>
                </a:lnTo>
                <a:cubicBezTo>
                  <a:pt x="5564" y="4228"/>
                  <a:pt x="0" y="7778"/>
                  <a:pt x="0" y="12158"/>
                </a:cubicBezTo>
                <a:lnTo>
                  <a:pt x="0" y="21600"/>
                </a:lnTo>
                <a:lnTo>
                  <a:pt x="3784" y="21600"/>
                </a:lnTo>
                <a:lnTo>
                  <a:pt x="3784" y="12158"/>
                </a:lnTo>
                <a:cubicBezTo>
                  <a:pt x="3784" y="9823"/>
                  <a:pt x="7654" y="7930"/>
                  <a:pt x="12427" y="7930"/>
                </a:cubicBezTo>
                <a:lnTo>
                  <a:pt x="15125" y="7930"/>
                </a:lnTo>
                <a:lnTo>
                  <a:pt x="15125" y="1215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63193" name="Group 345"/>
          <p:cNvGraphicFramePr>
            <a:graphicFrameLocks noGrp="1"/>
          </p:cNvGraphicFramePr>
          <p:nvPr/>
        </p:nvGraphicFramePr>
        <p:xfrm>
          <a:off x="209550" y="2157413"/>
          <a:ext cx="3200400" cy="2557462"/>
        </p:xfrm>
        <a:graphic>
          <a:graphicData uri="http://schemas.openxmlformats.org/drawingml/2006/table">
            <a:tbl>
              <a:tblPr/>
              <a:tblGrid>
                <a:gridCol w="568325"/>
                <a:gridCol w="1039813"/>
                <a:gridCol w="804862"/>
                <a:gridCol w="78740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(a</a:t>
                      </a:r>
                      <a:r>
                        <a:rPr kumimoji="0" lang="de-AT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de-A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de-AT" sz="1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a&lt;0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3B Max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AT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de-A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4B Max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AT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a&gt;0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3B Min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AT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de-A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AT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de-AT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 Max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AT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AT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3176" name="Text Box 328"/>
          <p:cNvSpPr txBox="1">
            <a:spLocks noChangeArrowheads="1"/>
          </p:cNvSpPr>
          <p:nvPr/>
        </p:nvSpPr>
        <p:spPr bwMode="auto">
          <a:xfrm>
            <a:off x="115888" y="908050"/>
            <a:ext cx="373856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1700"/>
              <a:t>Experiment with </a:t>
            </a:r>
            <a:r>
              <a:rPr lang="de-AT" sz="1700" baseline="30000"/>
              <a:t>39</a:t>
            </a:r>
            <a:r>
              <a:rPr lang="de-AT" sz="1700"/>
              <a:t>K atomic sample</a:t>
            </a:r>
          </a:p>
          <a:p>
            <a:r>
              <a:rPr lang="de-AT" sz="1700"/>
              <a:t>across Feshbach resonance, </a:t>
            </a:r>
            <a:r>
              <a:rPr lang="de-AT" sz="1700">
                <a:sym typeface="Symbol" pitchFamily="18" charset="2"/>
              </a:rPr>
              <a:t>r</a:t>
            </a:r>
            <a:r>
              <a:rPr lang="de-AT" sz="1700" baseline="-25000">
                <a:sym typeface="Symbol" pitchFamily="18" charset="2"/>
              </a:rPr>
              <a:t>0</a:t>
            </a:r>
            <a:r>
              <a:rPr lang="de-AT" sz="1700">
                <a:sym typeface="Symbol" pitchFamily="18" charset="2"/>
              </a:rPr>
              <a:t>=64a</a:t>
            </a:r>
            <a:r>
              <a:rPr lang="de-AT" sz="1700" baseline="-25000">
                <a:sym typeface="Symbol" pitchFamily="18" charset="2"/>
              </a:rPr>
              <a:t>0</a:t>
            </a:r>
            <a:endParaRPr lang="de-AT" sz="1700"/>
          </a:p>
          <a:p>
            <a:r>
              <a:rPr lang="de-AT" sz="1700">
                <a:sym typeface="Symbol" pitchFamily="18" charset="2"/>
              </a:rPr>
              <a:t> atomic threshold</a:t>
            </a:r>
          </a:p>
        </p:txBody>
      </p:sp>
      <p:sp>
        <p:nvSpPr>
          <p:cNvPr id="463177" name="Rectangle 329"/>
          <p:cNvSpPr>
            <a:spLocks noChangeArrowheads="1"/>
          </p:cNvSpPr>
          <p:nvPr/>
        </p:nvSpPr>
        <p:spPr bwMode="auto">
          <a:xfrm>
            <a:off x="15875" y="3275013"/>
            <a:ext cx="3468688" cy="1465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63" grpId="0"/>
      <p:bldP spid="462953" grpId="0"/>
      <p:bldP spid="462954" grpId="0"/>
      <p:bldP spid="463082" grpId="0" animBg="1"/>
      <p:bldP spid="463083" grpId="0" animBg="1"/>
      <p:bldP spid="4631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8350" y="868363"/>
            <a:ext cx="6840538" cy="2811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02802" name="Rectangle 18"/>
          <p:cNvSpPr>
            <a:spLocks noChangeArrowheads="1"/>
          </p:cNvSpPr>
          <p:nvPr/>
        </p:nvSpPr>
        <p:spPr bwMode="auto">
          <a:xfrm>
            <a:off x="0" y="15875"/>
            <a:ext cx="81343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Efimov Puzzle (an experimentalists view...)</a:t>
            </a:r>
          </a:p>
        </p:txBody>
      </p:sp>
      <p:grpSp>
        <p:nvGrpSpPr>
          <p:cNvPr id="502868" name="Group 84"/>
          <p:cNvGrpSpPr>
            <a:grpSpLocks/>
          </p:cNvGrpSpPr>
          <p:nvPr/>
        </p:nvGrpSpPr>
        <p:grpSpPr bwMode="auto">
          <a:xfrm>
            <a:off x="6627813" y="3870325"/>
            <a:ext cx="2455862" cy="2435225"/>
            <a:chOff x="4175" y="2758"/>
            <a:chExt cx="1547" cy="1534"/>
          </a:xfrm>
        </p:grpSpPr>
        <p:pic>
          <p:nvPicPr>
            <p:cNvPr id="502803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75" y="2758"/>
              <a:ext cx="1547" cy="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2805" name="Text Box 21"/>
            <p:cNvSpPr txBox="1">
              <a:spLocks noChangeArrowheads="1"/>
            </p:cNvSpPr>
            <p:nvPr/>
          </p:nvSpPr>
          <p:spPr bwMode="auto">
            <a:xfrm>
              <a:off x="4717" y="4061"/>
              <a:ext cx="5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Theory</a:t>
              </a:r>
            </a:p>
          </p:txBody>
        </p:sp>
      </p:grpSp>
      <p:grpSp>
        <p:nvGrpSpPr>
          <p:cNvPr id="502867" name="Group 83"/>
          <p:cNvGrpSpPr>
            <a:grpSpLocks/>
          </p:cNvGrpSpPr>
          <p:nvPr/>
        </p:nvGrpSpPr>
        <p:grpSpPr bwMode="auto">
          <a:xfrm>
            <a:off x="93663" y="3894138"/>
            <a:ext cx="2317750" cy="2405062"/>
            <a:chOff x="59" y="2793"/>
            <a:chExt cx="1460" cy="1515"/>
          </a:xfrm>
        </p:grpSpPr>
        <p:pic>
          <p:nvPicPr>
            <p:cNvPr id="502804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" y="2793"/>
              <a:ext cx="1460" cy="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2806" name="Text Box 22"/>
            <p:cNvSpPr txBox="1">
              <a:spLocks noChangeArrowheads="1"/>
            </p:cNvSpPr>
            <p:nvPr/>
          </p:nvSpPr>
          <p:spPr bwMode="auto">
            <a:xfrm>
              <a:off x="335" y="4077"/>
              <a:ext cx="9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Experiment</a:t>
              </a:r>
            </a:p>
          </p:txBody>
        </p:sp>
      </p:grpSp>
      <p:grpSp>
        <p:nvGrpSpPr>
          <p:cNvPr id="502807" name="Group 23"/>
          <p:cNvGrpSpPr>
            <a:grpSpLocks/>
          </p:cNvGrpSpPr>
          <p:nvPr/>
        </p:nvGrpSpPr>
        <p:grpSpPr bwMode="auto">
          <a:xfrm>
            <a:off x="641350" y="4930775"/>
            <a:ext cx="1085850" cy="581025"/>
            <a:chOff x="1313" y="3422"/>
            <a:chExt cx="684" cy="366"/>
          </a:xfrm>
        </p:grpSpPr>
        <p:sp>
          <p:nvSpPr>
            <p:cNvPr id="502808" name="Line 24"/>
            <p:cNvSpPr>
              <a:spLocks noChangeShapeType="1"/>
            </p:cNvSpPr>
            <p:nvPr/>
          </p:nvSpPr>
          <p:spPr bwMode="auto">
            <a:xfrm>
              <a:off x="1421" y="3423"/>
              <a:ext cx="19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09" name="Freeform 25"/>
            <p:cNvSpPr>
              <a:spLocks/>
            </p:cNvSpPr>
            <p:nvPr/>
          </p:nvSpPr>
          <p:spPr bwMode="auto">
            <a:xfrm>
              <a:off x="1607" y="3422"/>
              <a:ext cx="122" cy="8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" y="33"/>
                </a:cxn>
                <a:cxn ang="0">
                  <a:pos x="10" y="87"/>
                </a:cxn>
                <a:cxn ang="0">
                  <a:pos x="52" y="115"/>
                </a:cxn>
                <a:cxn ang="0">
                  <a:pos x="119" y="124"/>
                </a:cxn>
                <a:cxn ang="0">
                  <a:pos x="164" y="90"/>
                </a:cxn>
                <a:cxn ang="0">
                  <a:pos x="176" y="43"/>
                </a:cxn>
                <a:cxn ang="0">
                  <a:pos x="158" y="12"/>
                </a:cxn>
                <a:cxn ang="0">
                  <a:pos x="136" y="1"/>
                </a:cxn>
              </a:cxnLst>
              <a:rect l="0" t="0" r="r" b="b"/>
              <a:pathLst>
                <a:path w="177" h="128">
                  <a:moveTo>
                    <a:pt x="16" y="0"/>
                  </a:moveTo>
                  <a:cubicBezTo>
                    <a:pt x="9" y="9"/>
                    <a:pt x="2" y="19"/>
                    <a:pt x="1" y="33"/>
                  </a:cubicBezTo>
                  <a:cubicBezTo>
                    <a:pt x="0" y="47"/>
                    <a:pt x="2" y="73"/>
                    <a:pt x="10" y="87"/>
                  </a:cubicBezTo>
                  <a:cubicBezTo>
                    <a:pt x="18" y="101"/>
                    <a:pt x="34" y="109"/>
                    <a:pt x="52" y="115"/>
                  </a:cubicBezTo>
                  <a:cubicBezTo>
                    <a:pt x="70" y="121"/>
                    <a:pt x="100" y="128"/>
                    <a:pt x="119" y="124"/>
                  </a:cubicBezTo>
                  <a:cubicBezTo>
                    <a:pt x="138" y="120"/>
                    <a:pt x="154" y="104"/>
                    <a:pt x="164" y="90"/>
                  </a:cubicBezTo>
                  <a:cubicBezTo>
                    <a:pt x="174" y="76"/>
                    <a:pt x="177" y="56"/>
                    <a:pt x="176" y="43"/>
                  </a:cubicBezTo>
                  <a:cubicBezTo>
                    <a:pt x="175" y="30"/>
                    <a:pt x="165" y="19"/>
                    <a:pt x="158" y="12"/>
                  </a:cubicBezTo>
                  <a:cubicBezTo>
                    <a:pt x="151" y="5"/>
                    <a:pt x="143" y="3"/>
                    <a:pt x="136" y="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0" name="Line 26"/>
            <p:cNvSpPr>
              <a:spLocks noChangeShapeType="1"/>
            </p:cNvSpPr>
            <p:nvPr/>
          </p:nvSpPr>
          <p:spPr bwMode="auto">
            <a:xfrm>
              <a:off x="1701" y="3422"/>
              <a:ext cx="1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1" name="Line 27"/>
            <p:cNvSpPr>
              <a:spLocks noChangeShapeType="1"/>
            </p:cNvSpPr>
            <p:nvPr/>
          </p:nvSpPr>
          <p:spPr bwMode="auto">
            <a:xfrm>
              <a:off x="1877" y="3422"/>
              <a:ext cx="0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2" name="Freeform 28"/>
            <p:cNvSpPr>
              <a:spLocks/>
            </p:cNvSpPr>
            <p:nvPr/>
          </p:nvSpPr>
          <p:spPr bwMode="auto">
            <a:xfrm>
              <a:off x="1877" y="3554"/>
              <a:ext cx="120" cy="1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7" y="1"/>
                </a:cxn>
                <a:cxn ang="0">
                  <a:pos x="107" y="11"/>
                </a:cxn>
                <a:cxn ang="0">
                  <a:pos x="170" y="65"/>
                </a:cxn>
                <a:cxn ang="0">
                  <a:pos x="146" y="148"/>
                </a:cxn>
                <a:cxn ang="0">
                  <a:pos x="98" y="170"/>
                </a:cxn>
                <a:cxn ang="0">
                  <a:pos x="41" y="167"/>
                </a:cxn>
                <a:cxn ang="0">
                  <a:pos x="0" y="143"/>
                </a:cxn>
              </a:cxnLst>
              <a:rect l="0" t="0" r="r" b="b"/>
              <a:pathLst>
                <a:path w="176" h="173">
                  <a:moveTo>
                    <a:pt x="0" y="10"/>
                  </a:moveTo>
                  <a:cubicBezTo>
                    <a:pt x="14" y="5"/>
                    <a:pt x="29" y="1"/>
                    <a:pt x="47" y="1"/>
                  </a:cubicBezTo>
                  <a:cubicBezTo>
                    <a:pt x="65" y="1"/>
                    <a:pt x="87" y="0"/>
                    <a:pt x="107" y="11"/>
                  </a:cubicBezTo>
                  <a:cubicBezTo>
                    <a:pt x="127" y="22"/>
                    <a:pt x="164" y="42"/>
                    <a:pt x="170" y="65"/>
                  </a:cubicBezTo>
                  <a:cubicBezTo>
                    <a:pt x="176" y="88"/>
                    <a:pt x="158" y="130"/>
                    <a:pt x="146" y="148"/>
                  </a:cubicBezTo>
                  <a:cubicBezTo>
                    <a:pt x="134" y="166"/>
                    <a:pt x="115" y="167"/>
                    <a:pt x="98" y="170"/>
                  </a:cubicBezTo>
                  <a:cubicBezTo>
                    <a:pt x="81" y="173"/>
                    <a:pt x="57" y="171"/>
                    <a:pt x="41" y="167"/>
                  </a:cubicBezTo>
                  <a:cubicBezTo>
                    <a:pt x="25" y="163"/>
                    <a:pt x="12" y="153"/>
                    <a:pt x="0" y="14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3" name="Line 29"/>
            <p:cNvSpPr>
              <a:spLocks noChangeShapeType="1"/>
            </p:cNvSpPr>
            <p:nvPr/>
          </p:nvSpPr>
          <p:spPr bwMode="auto">
            <a:xfrm>
              <a:off x="1877" y="3646"/>
              <a:ext cx="0" cy="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4" name="Line 30"/>
            <p:cNvSpPr>
              <a:spLocks noChangeShapeType="1"/>
            </p:cNvSpPr>
            <p:nvPr/>
          </p:nvSpPr>
          <p:spPr bwMode="auto">
            <a:xfrm flipH="1">
              <a:off x="1722" y="3785"/>
              <a:ext cx="1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5" name="Freeform 31"/>
            <p:cNvSpPr>
              <a:spLocks/>
            </p:cNvSpPr>
            <p:nvPr/>
          </p:nvSpPr>
          <p:spPr bwMode="auto">
            <a:xfrm>
              <a:off x="1608" y="3707"/>
              <a:ext cx="120" cy="79"/>
            </a:xfrm>
            <a:custGeom>
              <a:avLst/>
              <a:gdLst/>
              <a:ahLst/>
              <a:cxnLst>
                <a:cxn ang="0">
                  <a:pos x="159" y="123"/>
                </a:cxn>
                <a:cxn ang="0">
                  <a:pos x="173" y="94"/>
                </a:cxn>
                <a:cxn ang="0">
                  <a:pos x="164" y="48"/>
                </a:cxn>
                <a:cxn ang="0">
                  <a:pos x="126" y="13"/>
                </a:cxn>
                <a:cxn ang="0">
                  <a:pos x="80" y="1"/>
                </a:cxn>
                <a:cxn ang="0">
                  <a:pos x="33" y="22"/>
                </a:cxn>
                <a:cxn ang="0">
                  <a:pos x="5" y="60"/>
                </a:cxn>
                <a:cxn ang="0">
                  <a:pos x="2" y="97"/>
                </a:cxn>
                <a:cxn ang="0">
                  <a:pos x="14" y="123"/>
                </a:cxn>
              </a:cxnLst>
              <a:rect l="0" t="0" r="r" b="b"/>
              <a:pathLst>
                <a:path w="174" h="123">
                  <a:moveTo>
                    <a:pt x="159" y="123"/>
                  </a:moveTo>
                  <a:cubicBezTo>
                    <a:pt x="165" y="114"/>
                    <a:pt x="172" y="106"/>
                    <a:pt x="173" y="94"/>
                  </a:cubicBezTo>
                  <a:cubicBezTo>
                    <a:pt x="174" y="82"/>
                    <a:pt x="172" y="62"/>
                    <a:pt x="164" y="48"/>
                  </a:cubicBezTo>
                  <a:cubicBezTo>
                    <a:pt x="156" y="34"/>
                    <a:pt x="140" y="21"/>
                    <a:pt x="126" y="13"/>
                  </a:cubicBezTo>
                  <a:cubicBezTo>
                    <a:pt x="112" y="5"/>
                    <a:pt x="95" y="0"/>
                    <a:pt x="80" y="1"/>
                  </a:cubicBezTo>
                  <a:cubicBezTo>
                    <a:pt x="65" y="2"/>
                    <a:pt x="46" y="12"/>
                    <a:pt x="33" y="22"/>
                  </a:cubicBezTo>
                  <a:cubicBezTo>
                    <a:pt x="20" y="32"/>
                    <a:pt x="10" y="48"/>
                    <a:pt x="5" y="60"/>
                  </a:cubicBezTo>
                  <a:cubicBezTo>
                    <a:pt x="0" y="72"/>
                    <a:pt x="1" y="87"/>
                    <a:pt x="2" y="97"/>
                  </a:cubicBezTo>
                  <a:cubicBezTo>
                    <a:pt x="3" y="107"/>
                    <a:pt x="8" y="115"/>
                    <a:pt x="14" y="12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6" name="Line 32"/>
            <p:cNvSpPr>
              <a:spLocks noChangeShapeType="1"/>
            </p:cNvSpPr>
            <p:nvPr/>
          </p:nvSpPr>
          <p:spPr bwMode="auto">
            <a:xfrm flipH="1">
              <a:off x="1421" y="3787"/>
              <a:ext cx="1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7" name="Line 33"/>
            <p:cNvSpPr>
              <a:spLocks noChangeShapeType="1"/>
            </p:cNvSpPr>
            <p:nvPr/>
          </p:nvSpPr>
          <p:spPr bwMode="auto">
            <a:xfrm flipV="1">
              <a:off x="1421" y="3656"/>
              <a:ext cx="0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8" name="Freeform 34"/>
            <p:cNvSpPr>
              <a:spLocks/>
            </p:cNvSpPr>
            <p:nvPr/>
          </p:nvSpPr>
          <p:spPr bwMode="auto">
            <a:xfrm>
              <a:off x="1313" y="3550"/>
              <a:ext cx="108" cy="114"/>
            </a:xfrm>
            <a:custGeom>
              <a:avLst/>
              <a:gdLst/>
              <a:ahLst/>
              <a:cxnLst>
                <a:cxn ang="0">
                  <a:pos x="159" y="169"/>
                </a:cxn>
                <a:cxn ang="0">
                  <a:pos x="149" y="170"/>
                </a:cxn>
                <a:cxn ang="0">
                  <a:pos x="128" y="178"/>
                </a:cxn>
                <a:cxn ang="0">
                  <a:pos x="75" y="176"/>
                </a:cxn>
                <a:cxn ang="0">
                  <a:pos x="21" y="139"/>
                </a:cxn>
                <a:cxn ang="0">
                  <a:pos x="3" y="106"/>
                </a:cxn>
                <a:cxn ang="0">
                  <a:pos x="5" y="61"/>
                </a:cxn>
                <a:cxn ang="0">
                  <a:pos x="33" y="23"/>
                </a:cxn>
                <a:cxn ang="0">
                  <a:pos x="90" y="1"/>
                </a:cxn>
                <a:cxn ang="0">
                  <a:pos x="161" y="14"/>
                </a:cxn>
              </a:cxnLst>
              <a:rect l="0" t="0" r="r" b="b"/>
              <a:pathLst>
                <a:path w="161" h="182">
                  <a:moveTo>
                    <a:pt x="159" y="169"/>
                  </a:moveTo>
                  <a:cubicBezTo>
                    <a:pt x="156" y="169"/>
                    <a:pt x="154" y="169"/>
                    <a:pt x="149" y="170"/>
                  </a:cubicBezTo>
                  <a:cubicBezTo>
                    <a:pt x="144" y="171"/>
                    <a:pt x="140" y="177"/>
                    <a:pt x="128" y="178"/>
                  </a:cubicBezTo>
                  <a:cubicBezTo>
                    <a:pt x="116" y="179"/>
                    <a:pt x="93" y="182"/>
                    <a:pt x="75" y="176"/>
                  </a:cubicBezTo>
                  <a:cubicBezTo>
                    <a:pt x="57" y="170"/>
                    <a:pt x="33" y="151"/>
                    <a:pt x="21" y="139"/>
                  </a:cubicBezTo>
                  <a:cubicBezTo>
                    <a:pt x="9" y="127"/>
                    <a:pt x="6" y="119"/>
                    <a:pt x="3" y="106"/>
                  </a:cubicBezTo>
                  <a:cubicBezTo>
                    <a:pt x="0" y="93"/>
                    <a:pt x="0" y="75"/>
                    <a:pt x="5" y="61"/>
                  </a:cubicBezTo>
                  <a:cubicBezTo>
                    <a:pt x="10" y="47"/>
                    <a:pt x="19" y="33"/>
                    <a:pt x="33" y="23"/>
                  </a:cubicBezTo>
                  <a:cubicBezTo>
                    <a:pt x="47" y="13"/>
                    <a:pt x="69" y="2"/>
                    <a:pt x="90" y="1"/>
                  </a:cubicBezTo>
                  <a:cubicBezTo>
                    <a:pt x="111" y="0"/>
                    <a:pt x="136" y="7"/>
                    <a:pt x="161" y="1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9" name="Line 35"/>
            <p:cNvSpPr>
              <a:spLocks noChangeShapeType="1"/>
            </p:cNvSpPr>
            <p:nvPr/>
          </p:nvSpPr>
          <p:spPr bwMode="auto">
            <a:xfrm flipV="1">
              <a:off x="1421" y="3423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02833" name="Object 49"/>
          <p:cNvGraphicFramePr>
            <a:graphicFrameLocks noChangeAspect="1"/>
          </p:cNvGraphicFramePr>
          <p:nvPr/>
        </p:nvGraphicFramePr>
        <p:xfrm>
          <a:off x="2811463" y="4516438"/>
          <a:ext cx="1562100" cy="895350"/>
        </p:xfrm>
        <a:graphic>
          <a:graphicData uri="http://schemas.openxmlformats.org/presentationml/2006/ole">
            <p:oleObj spid="_x0000_s502833" name="PHOTO-PAINT" r:id="rId7" imgW="1561905" imgH="895238" progId="CorelPHOTOPAINT.Image.13">
              <p:embed/>
            </p:oleObj>
          </a:graphicData>
        </a:graphic>
      </p:graphicFrame>
      <p:grpSp>
        <p:nvGrpSpPr>
          <p:cNvPr id="502834" name="Group 50"/>
          <p:cNvGrpSpPr>
            <a:grpSpLocks/>
          </p:cNvGrpSpPr>
          <p:nvPr/>
        </p:nvGrpSpPr>
        <p:grpSpPr bwMode="auto">
          <a:xfrm>
            <a:off x="2806700" y="4511675"/>
            <a:ext cx="1581150" cy="914400"/>
            <a:chOff x="2123" y="662"/>
            <a:chExt cx="990" cy="570"/>
          </a:xfrm>
        </p:grpSpPr>
        <p:sp>
          <p:nvSpPr>
            <p:cNvPr id="502835" name="Line 51"/>
            <p:cNvSpPr>
              <a:spLocks noChangeShapeType="1"/>
            </p:cNvSpPr>
            <p:nvPr/>
          </p:nvSpPr>
          <p:spPr bwMode="auto">
            <a:xfrm>
              <a:off x="2279" y="663"/>
              <a:ext cx="2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36" name="Freeform 52"/>
            <p:cNvSpPr>
              <a:spLocks/>
            </p:cNvSpPr>
            <p:nvPr/>
          </p:nvSpPr>
          <p:spPr bwMode="auto">
            <a:xfrm>
              <a:off x="2548" y="662"/>
              <a:ext cx="177" cy="12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" y="33"/>
                </a:cxn>
                <a:cxn ang="0">
                  <a:pos x="10" y="87"/>
                </a:cxn>
                <a:cxn ang="0">
                  <a:pos x="52" y="115"/>
                </a:cxn>
                <a:cxn ang="0">
                  <a:pos x="119" y="124"/>
                </a:cxn>
                <a:cxn ang="0">
                  <a:pos x="164" y="90"/>
                </a:cxn>
                <a:cxn ang="0">
                  <a:pos x="176" y="43"/>
                </a:cxn>
                <a:cxn ang="0">
                  <a:pos x="158" y="12"/>
                </a:cxn>
                <a:cxn ang="0">
                  <a:pos x="136" y="1"/>
                </a:cxn>
              </a:cxnLst>
              <a:rect l="0" t="0" r="r" b="b"/>
              <a:pathLst>
                <a:path w="177" h="128">
                  <a:moveTo>
                    <a:pt x="16" y="0"/>
                  </a:moveTo>
                  <a:cubicBezTo>
                    <a:pt x="9" y="9"/>
                    <a:pt x="2" y="19"/>
                    <a:pt x="1" y="33"/>
                  </a:cubicBezTo>
                  <a:cubicBezTo>
                    <a:pt x="0" y="47"/>
                    <a:pt x="2" y="73"/>
                    <a:pt x="10" y="87"/>
                  </a:cubicBezTo>
                  <a:cubicBezTo>
                    <a:pt x="18" y="101"/>
                    <a:pt x="34" y="109"/>
                    <a:pt x="52" y="115"/>
                  </a:cubicBezTo>
                  <a:cubicBezTo>
                    <a:pt x="70" y="121"/>
                    <a:pt x="100" y="128"/>
                    <a:pt x="119" y="124"/>
                  </a:cubicBezTo>
                  <a:cubicBezTo>
                    <a:pt x="138" y="120"/>
                    <a:pt x="154" y="104"/>
                    <a:pt x="164" y="90"/>
                  </a:cubicBezTo>
                  <a:cubicBezTo>
                    <a:pt x="174" y="76"/>
                    <a:pt x="177" y="56"/>
                    <a:pt x="176" y="43"/>
                  </a:cubicBezTo>
                  <a:cubicBezTo>
                    <a:pt x="175" y="30"/>
                    <a:pt x="165" y="19"/>
                    <a:pt x="158" y="12"/>
                  </a:cubicBezTo>
                  <a:cubicBezTo>
                    <a:pt x="151" y="5"/>
                    <a:pt x="143" y="3"/>
                    <a:pt x="136" y="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37" name="Line 53"/>
            <p:cNvSpPr>
              <a:spLocks noChangeShapeType="1"/>
            </p:cNvSpPr>
            <p:nvPr/>
          </p:nvSpPr>
          <p:spPr bwMode="auto">
            <a:xfrm>
              <a:off x="2684" y="662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38" name="Line 54"/>
            <p:cNvSpPr>
              <a:spLocks noChangeShapeType="1"/>
            </p:cNvSpPr>
            <p:nvPr/>
          </p:nvSpPr>
          <p:spPr bwMode="auto">
            <a:xfrm>
              <a:off x="2940" y="662"/>
              <a:ext cx="0" cy="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39" name="Freeform 55"/>
            <p:cNvSpPr>
              <a:spLocks/>
            </p:cNvSpPr>
            <p:nvPr/>
          </p:nvSpPr>
          <p:spPr bwMode="auto">
            <a:xfrm>
              <a:off x="2940" y="868"/>
              <a:ext cx="173" cy="17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7" y="1"/>
                </a:cxn>
                <a:cxn ang="0">
                  <a:pos x="107" y="11"/>
                </a:cxn>
                <a:cxn ang="0">
                  <a:pos x="170" y="65"/>
                </a:cxn>
                <a:cxn ang="0">
                  <a:pos x="146" y="148"/>
                </a:cxn>
                <a:cxn ang="0">
                  <a:pos x="98" y="170"/>
                </a:cxn>
                <a:cxn ang="0">
                  <a:pos x="41" y="167"/>
                </a:cxn>
                <a:cxn ang="0">
                  <a:pos x="0" y="143"/>
                </a:cxn>
              </a:cxnLst>
              <a:rect l="0" t="0" r="r" b="b"/>
              <a:pathLst>
                <a:path w="176" h="173">
                  <a:moveTo>
                    <a:pt x="0" y="10"/>
                  </a:moveTo>
                  <a:cubicBezTo>
                    <a:pt x="14" y="5"/>
                    <a:pt x="29" y="1"/>
                    <a:pt x="47" y="1"/>
                  </a:cubicBezTo>
                  <a:cubicBezTo>
                    <a:pt x="65" y="1"/>
                    <a:pt x="87" y="0"/>
                    <a:pt x="107" y="11"/>
                  </a:cubicBezTo>
                  <a:cubicBezTo>
                    <a:pt x="127" y="22"/>
                    <a:pt x="164" y="42"/>
                    <a:pt x="170" y="65"/>
                  </a:cubicBezTo>
                  <a:cubicBezTo>
                    <a:pt x="176" y="88"/>
                    <a:pt x="158" y="130"/>
                    <a:pt x="146" y="148"/>
                  </a:cubicBezTo>
                  <a:cubicBezTo>
                    <a:pt x="134" y="166"/>
                    <a:pt x="115" y="167"/>
                    <a:pt x="98" y="170"/>
                  </a:cubicBezTo>
                  <a:cubicBezTo>
                    <a:pt x="81" y="173"/>
                    <a:pt x="57" y="171"/>
                    <a:pt x="41" y="167"/>
                  </a:cubicBezTo>
                  <a:cubicBezTo>
                    <a:pt x="25" y="163"/>
                    <a:pt x="12" y="153"/>
                    <a:pt x="0" y="1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40" name="Line 56"/>
            <p:cNvSpPr>
              <a:spLocks noChangeShapeType="1"/>
            </p:cNvSpPr>
            <p:nvPr/>
          </p:nvSpPr>
          <p:spPr bwMode="auto">
            <a:xfrm>
              <a:off x="2940" y="1011"/>
              <a:ext cx="0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41" name="Line 57"/>
            <p:cNvSpPr>
              <a:spLocks noChangeShapeType="1"/>
            </p:cNvSpPr>
            <p:nvPr/>
          </p:nvSpPr>
          <p:spPr bwMode="auto">
            <a:xfrm flipH="1">
              <a:off x="2715" y="1227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42" name="Freeform 58"/>
            <p:cNvSpPr>
              <a:spLocks/>
            </p:cNvSpPr>
            <p:nvPr/>
          </p:nvSpPr>
          <p:spPr bwMode="auto">
            <a:xfrm>
              <a:off x="2550" y="1106"/>
              <a:ext cx="174" cy="123"/>
            </a:xfrm>
            <a:custGeom>
              <a:avLst/>
              <a:gdLst/>
              <a:ahLst/>
              <a:cxnLst>
                <a:cxn ang="0">
                  <a:pos x="159" y="123"/>
                </a:cxn>
                <a:cxn ang="0">
                  <a:pos x="173" y="94"/>
                </a:cxn>
                <a:cxn ang="0">
                  <a:pos x="164" y="48"/>
                </a:cxn>
                <a:cxn ang="0">
                  <a:pos x="126" y="13"/>
                </a:cxn>
                <a:cxn ang="0">
                  <a:pos x="80" y="1"/>
                </a:cxn>
                <a:cxn ang="0">
                  <a:pos x="33" y="22"/>
                </a:cxn>
                <a:cxn ang="0">
                  <a:pos x="5" y="60"/>
                </a:cxn>
                <a:cxn ang="0">
                  <a:pos x="2" y="97"/>
                </a:cxn>
                <a:cxn ang="0">
                  <a:pos x="14" y="123"/>
                </a:cxn>
              </a:cxnLst>
              <a:rect l="0" t="0" r="r" b="b"/>
              <a:pathLst>
                <a:path w="174" h="123">
                  <a:moveTo>
                    <a:pt x="159" y="123"/>
                  </a:moveTo>
                  <a:cubicBezTo>
                    <a:pt x="165" y="114"/>
                    <a:pt x="172" y="106"/>
                    <a:pt x="173" y="94"/>
                  </a:cubicBezTo>
                  <a:cubicBezTo>
                    <a:pt x="174" y="82"/>
                    <a:pt x="172" y="62"/>
                    <a:pt x="164" y="48"/>
                  </a:cubicBezTo>
                  <a:cubicBezTo>
                    <a:pt x="156" y="34"/>
                    <a:pt x="140" y="21"/>
                    <a:pt x="126" y="13"/>
                  </a:cubicBezTo>
                  <a:cubicBezTo>
                    <a:pt x="112" y="5"/>
                    <a:pt x="95" y="0"/>
                    <a:pt x="80" y="1"/>
                  </a:cubicBezTo>
                  <a:cubicBezTo>
                    <a:pt x="65" y="2"/>
                    <a:pt x="46" y="12"/>
                    <a:pt x="33" y="22"/>
                  </a:cubicBezTo>
                  <a:cubicBezTo>
                    <a:pt x="20" y="32"/>
                    <a:pt x="10" y="48"/>
                    <a:pt x="5" y="60"/>
                  </a:cubicBezTo>
                  <a:cubicBezTo>
                    <a:pt x="0" y="72"/>
                    <a:pt x="1" y="87"/>
                    <a:pt x="2" y="97"/>
                  </a:cubicBezTo>
                  <a:cubicBezTo>
                    <a:pt x="3" y="107"/>
                    <a:pt x="8" y="115"/>
                    <a:pt x="14" y="1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43" name="Line 59"/>
            <p:cNvSpPr>
              <a:spLocks noChangeShapeType="1"/>
            </p:cNvSpPr>
            <p:nvPr/>
          </p:nvSpPr>
          <p:spPr bwMode="auto">
            <a:xfrm flipH="1">
              <a:off x="2280" y="1230"/>
              <a:ext cx="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44" name="Line 60"/>
            <p:cNvSpPr>
              <a:spLocks noChangeShapeType="1"/>
            </p:cNvSpPr>
            <p:nvPr/>
          </p:nvSpPr>
          <p:spPr bwMode="auto">
            <a:xfrm flipV="1">
              <a:off x="2279" y="1026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45" name="Freeform 61"/>
            <p:cNvSpPr>
              <a:spLocks/>
            </p:cNvSpPr>
            <p:nvPr/>
          </p:nvSpPr>
          <p:spPr bwMode="auto">
            <a:xfrm>
              <a:off x="2123" y="862"/>
              <a:ext cx="157" cy="177"/>
            </a:xfrm>
            <a:custGeom>
              <a:avLst/>
              <a:gdLst/>
              <a:ahLst/>
              <a:cxnLst>
                <a:cxn ang="0">
                  <a:pos x="159" y="169"/>
                </a:cxn>
                <a:cxn ang="0">
                  <a:pos x="149" y="170"/>
                </a:cxn>
                <a:cxn ang="0">
                  <a:pos x="128" y="178"/>
                </a:cxn>
                <a:cxn ang="0">
                  <a:pos x="75" y="176"/>
                </a:cxn>
                <a:cxn ang="0">
                  <a:pos x="21" y="139"/>
                </a:cxn>
                <a:cxn ang="0">
                  <a:pos x="3" y="106"/>
                </a:cxn>
                <a:cxn ang="0">
                  <a:pos x="5" y="61"/>
                </a:cxn>
                <a:cxn ang="0">
                  <a:pos x="33" y="23"/>
                </a:cxn>
                <a:cxn ang="0">
                  <a:pos x="90" y="1"/>
                </a:cxn>
                <a:cxn ang="0">
                  <a:pos x="161" y="14"/>
                </a:cxn>
              </a:cxnLst>
              <a:rect l="0" t="0" r="r" b="b"/>
              <a:pathLst>
                <a:path w="161" h="182">
                  <a:moveTo>
                    <a:pt x="159" y="169"/>
                  </a:moveTo>
                  <a:cubicBezTo>
                    <a:pt x="156" y="169"/>
                    <a:pt x="154" y="169"/>
                    <a:pt x="149" y="170"/>
                  </a:cubicBezTo>
                  <a:cubicBezTo>
                    <a:pt x="144" y="171"/>
                    <a:pt x="140" y="177"/>
                    <a:pt x="128" y="178"/>
                  </a:cubicBezTo>
                  <a:cubicBezTo>
                    <a:pt x="116" y="179"/>
                    <a:pt x="93" y="182"/>
                    <a:pt x="75" y="176"/>
                  </a:cubicBezTo>
                  <a:cubicBezTo>
                    <a:pt x="57" y="170"/>
                    <a:pt x="33" y="151"/>
                    <a:pt x="21" y="139"/>
                  </a:cubicBezTo>
                  <a:cubicBezTo>
                    <a:pt x="9" y="127"/>
                    <a:pt x="6" y="119"/>
                    <a:pt x="3" y="106"/>
                  </a:cubicBezTo>
                  <a:cubicBezTo>
                    <a:pt x="0" y="93"/>
                    <a:pt x="0" y="75"/>
                    <a:pt x="5" y="61"/>
                  </a:cubicBezTo>
                  <a:cubicBezTo>
                    <a:pt x="10" y="47"/>
                    <a:pt x="19" y="33"/>
                    <a:pt x="33" y="23"/>
                  </a:cubicBezTo>
                  <a:cubicBezTo>
                    <a:pt x="47" y="13"/>
                    <a:pt x="69" y="2"/>
                    <a:pt x="90" y="1"/>
                  </a:cubicBezTo>
                  <a:cubicBezTo>
                    <a:pt x="111" y="0"/>
                    <a:pt x="136" y="7"/>
                    <a:pt x="161" y="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46" name="Line 62"/>
            <p:cNvSpPr>
              <a:spLocks noChangeShapeType="1"/>
            </p:cNvSpPr>
            <p:nvPr/>
          </p:nvSpPr>
          <p:spPr bwMode="auto">
            <a:xfrm flipV="1">
              <a:off x="2279" y="663"/>
              <a:ext cx="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847" name="Group 63"/>
          <p:cNvGrpSpPr>
            <a:grpSpLocks/>
          </p:cNvGrpSpPr>
          <p:nvPr/>
        </p:nvGrpSpPr>
        <p:grpSpPr bwMode="auto">
          <a:xfrm>
            <a:off x="4959350" y="4443413"/>
            <a:ext cx="1470025" cy="990600"/>
            <a:chOff x="2012" y="2117"/>
            <a:chExt cx="1160" cy="720"/>
          </a:xfrm>
        </p:grpSpPr>
        <p:graphicFrame>
          <p:nvGraphicFramePr>
            <p:cNvPr id="502848" name="Object 64"/>
            <p:cNvGraphicFramePr>
              <a:graphicFrameLocks noChangeAspect="1"/>
            </p:cNvGraphicFramePr>
            <p:nvPr/>
          </p:nvGraphicFramePr>
          <p:xfrm>
            <a:off x="2016" y="2197"/>
            <a:ext cx="1152" cy="636"/>
          </p:xfrm>
          <a:graphic>
            <a:graphicData uri="http://schemas.openxmlformats.org/presentationml/2006/ole">
              <p:oleObj spid="_x0000_s502848" name="PHOTO-PAINT" r:id="rId8" imgW="1419048" imgH="656969" progId="CorelPHOTOPAINT.Image.13">
                <p:embed/>
              </p:oleObj>
            </a:graphicData>
          </a:graphic>
        </p:graphicFrame>
        <p:sp>
          <p:nvSpPr>
            <p:cNvPr id="502849" name="AutoShape 65"/>
            <p:cNvSpPr>
              <a:spLocks noChangeArrowheads="1"/>
            </p:cNvSpPr>
            <p:nvPr/>
          </p:nvSpPr>
          <p:spPr bwMode="auto">
            <a:xfrm rot="5400000">
              <a:off x="2505" y="2154"/>
              <a:ext cx="187" cy="195"/>
            </a:xfrm>
            <a:prstGeom prst="flowChartDelay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850" name="Line 66"/>
            <p:cNvSpPr>
              <a:spLocks noChangeShapeType="1"/>
            </p:cNvSpPr>
            <p:nvPr/>
          </p:nvSpPr>
          <p:spPr bwMode="auto">
            <a:xfrm>
              <a:off x="2217" y="2200"/>
              <a:ext cx="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51" name="Line 67"/>
            <p:cNvSpPr>
              <a:spLocks noChangeShapeType="1"/>
            </p:cNvSpPr>
            <p:nvPr/>
          </p:nvSpPr>
          <p:spPr bwMode="auto">
            <a:xfrm>
              <a:off x="2693" y="2200"/>
              <a:ext cx="2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52" name="Rectangle 68"/>
            <p:cNvSpPr>
              <a:spLocks noChangeArrowheads="1"/>
            </p:cNvSpPr>
            <p:nvPr/>
          </p:nvSpPr>
          <p:spPr bwMode="auto">
            <a:xfrm>
              <a:off x="2387" y="2117"/>
              <a:ext cx="411" cy="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853" name="Line 69"/>
            <p:cNvSpPr>
              <a:spLocks noChangeShapeType="1"/>
            </p:cNvSpPr>
            <p:nvPr/>
          </p:nvSpPr>
          <p:spPr bwMode="auto">
            <a:xfrm>
              <a:off x="2217" y="2201"/>
              <a:ext cx="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54" name="Freeform 70"/>
            <p:cNvSpPr>
              <a:spLocks/>
            </p:cNvSpPr>
            <p:nvPr/>
          </p:nvSpPr>
          <p:spPr bwMode="auto">
            <a:xfrm>
              <a:off x="2012" y="2366"/>
              <a:ext cx="207" cy="469"/>
            </a:xfrm>
            <a:custGeom>
              <a:avLst/>
              <a:gdLst/>
              <a:ahLst/>
              <a:cxnLst>
                <a:cxn ang="0">
                  <a:pos x="205" y="43"/>
                </a:cxn>
                <a:cxn ang="0">
                  <a:pos x="180" y="22"/>
                </a:cxn>
                <a:cxn ang="0">
                  <a:pos x="156" y="7"/>
                </a:cxn>
                <a:cxn ang="0">
                  <a:pos x="120" y="3"/>
                </a:cxn>
                <a:cxn ang="0">
                  <a:pos x="81" y="6"/>
                </a:cxn>
                <a:cxn ang="0">
                  <a:pos x="40" y="40"/>
                </a:cxn>
                <a:cxn ang="0">
                  <a:pos x="6" y="91"/>
                </a:cxn>
                <a:cxn ang="0">
                  <a:pos x="1" y="153"/>
                </a:cxn>
                <a:cxn ang="0">
                  <a:pos x="10" y="204"/>
                </a:cxn>
                <a:cxn ang="0">
                  <a:pos x="54" y="258"/>
                </a:cxn>
                <a:cxn ang="0">
                  <a:pos x="120" y="279"/>
                </a:cxn>
                <a:cxn ang="0">
                  <a:pos x="174" y="262"/>
                </a:cxn>
                <a:cxn ang="0">
                  <a:pos x="202" y="234"/>
                </a:cxn>
                <a:cxn ang="0">
                  <a:pos x="204" y="258"/>
                </a:cxn>
                <a:cxn ang="0">
                  <a:pos x="204" y="469"/>
                </a:cxn>
              </a:cxnLst>
              <a:rect l="0" t="0" r="r" b="b"/>
              <a:pathLst>
                <a:path w="207" h="469">
                  <a:moveTo>
                    <a:pt x="205" y="43"/>
                  </a:moveTo>
                  <a:cubicBezTo>
                    <a:pt x="196" y="35"/>
                    <a:pt x="188" y="28"/>
                    <a:pt x="180" y="22"/>
                  </a:cubicBezTo>
                  <a:cubicBezTo>
                    <a:pt x="172" y="16"/>
                    <a:pt x="166" y="10"/>
                    <a:pt x="156" y="7"/>
                  </a:cubicBezTo>
                  <a:cubicBezTo>
                    <a:pt x="146" y="4"/>
                    <a:pt x="132" y="3"/>
                    <a:pt x="120" y="3"/>
                  </a:cubicBezTo>
                  <a:cubicBezTo>
                    <a:pt x="108" y="3"/>
                    <a:pt x="94" y="0"/>
                    <a:pt x="81" y="6"/>
                  </a:cubicBezTo>
                  <a:cubicBezTo>
                    <a:pt x="68" y="12"/>
                    <a:pt x="52" y="26"/>
                    <a:pt x="40" y="40"/>
                  </a:cubicBezTo>
                  <a:cubicBezTo>
                    <a:pt x="28" y="54"/>
                    <a:pt x="12" y="72"/>
                    <a:pt x="6" y="91"/>
                  </a:cubicBezTo>
                  <a:cubicBezTo>
                    <a:pt x="0" y="110"/>
                    <a:pt x="0" y="134"/>
                    <a:pt x="1" y="153"/>
                  </a:cubicBezTo>
                  <a:cubicBezTo>
                    <a:pt x="2" y="172"/>
                    <a:pt x="1" y="186"/>
                    <a:pt x="10" y="204"/>
                  </a:cubicBezTo>
                  <a:cubicBezTo>
                    <a:pt x="19" y="222"/>
                    <a:pt x="36" y="245"/>
                    <a:pt x="54" y="258"/>
                  </a:cubicBezTo>
                  <a:cubicBezTo>
                    <a:pt x="72" y="271"/>
                    <a:pt x="100" y="278"/>
                    <a:pt x="120" y="279"/>
                  </a:cubicBezTo>
                  <a:cubicBezTo>
                    <a:pt x="140" y="280"/>
                    <a:pt x="160" y="270"/>
                    <a:pt x="174" y="262"/>
                  </a:cubicBezTo>
                  <a:cubicBezTo>
                    <a:pt x="188" y="254"/>
                    <a:pt x="197" y="235"/>
                    <a:pt x="202" y="234"/>
                  </a:cubicBezTo>
                  <a:cubicBezTo>
                    <a:pt x="207" y="233"/>
                    <a:pt x="204" y="219"/>
                    <a:pt x="204" y="258"/>
                  </a:cubicBezTo>
                  <a:cubicBezTo>
                    <a:pt x="204" y="297"/>
                    <a:pt x="204" y="435"/>
                    <a:pt x="204" y="46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55" name="Line 71"/>
            <p:cNvSpPr>
              <a:spLocks noChangeShapeType="1"/>
            </p:cNvSpPr>
            <p:nvPr/>
          </p:nvSpPr>
          <p:spPr bwMode="auto">
            <a:xfrm>
              <a:off x="2216" y="2835"/>
              <a:ext cx="2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56" name="Line 72"/>
            <p:cNvSpPr>
              <a:spLocks noChangeShapeType="1"/>
            </p:cNvSpPr>
            <p:nvPr/>
          </p:nvSpPr>
          <p:spPr bwMode="auto">
            <a:xfrm>
              <a:off x="2702" y="2834"/>
              <a:ext cx="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57" name="Line 73"/>
            <p:cNvSpPr>
              <a:spLocks noChangeShapeType="1"/>
            </p:cNvSpPr>
            <p:nvPr/>
          </p:nvSpPr>
          <p:spPr bwMode="auto">
            <a:xfrm flipV="1">
              <a:off x="2962" y="258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58" name="Line 74"/>
            <p:cNvSpPr>
              <a:spLocks noChangeShapeType="1"/>
            </p:cNvSpPr>
            <p:nvPr/>
          </p:nvSpPr>
          <p:spPr bwMode="auto">
            <a:xfrm>
              <a:off x="2960" y="2201"/>
              <a:ext cx="0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59" name="Freeform 75"/>
            <p:cNvSpPr>
              <a:spLocks/>
            </p:cNvSpPr>
            <p:nvPr/>
          </p:nvSpPr>
          <p:spPr bwMode="auto">
            <a:xfrm>
              <a:off x="2960" y="2343"/>
              <a:ext cx="212" cy="2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42" y="8"/>
                </a:cxn>
                <a:cxn ang="0">
                  <a:pos x="85" y="3"/>
                </a:cxn>
                <a:cxn ang="0">
                  <a:pos x="135" y="9"/>
                </a:cxn>
                <a:cxn ang="0">
                  <a:pos x="175" y="57"/>
                </a:cxn>
                <a:cxn ang="0">
                  <a:pos x="205" y="110"/>
                </a:cxn>
                <a:cxn ang="0">
                  <a:pos x="207" y="164"/>
                </a:cxn>
                <a:cxn ang="0">
                  <a:pos x="204" y="228"/>
                </a:cxn>
                <a:cxn ang="0">
                  <a:pos x="156" y="279"/>
                </a:cxn>
                <a:cxn ang="0">
                  <a:pos x="87" y="288"/>
                </a:cxn>
                <a:cxn ang="0">
                  <a:pos x="1" y="242"/>
                </a:cxn>
              </a:cxnLst>
              <a:rect l="0" t="0" r="r" b="b"/>
              <a:pathLst>
                <a:path w="212" h="294">
                  <a:moveTo>
                    <a:pt x="0" y="36"/>
                  </a:moveTo>
                  <a:cubicBezTo>
                    <a:pt x="14" y="24"/>
                    <a:pt x="28" y="13"/>
                    <a:pt x="42" y="8"/>
                  </a:cubicBezTo>
                  <a:cubicBezTo>
                    <a:pt x="56" y="3"/>
                    <a:pt x="70" y="3"/>
                    <a:pt x="85" y="3"/>
                  </a:cubicBezTo>
                  <a:cubicBezTo>
                    <a:pt x="100" y="3"/>
                    <a:pt x="120" y="0"/>
                    <a:pt x="135" y="9"/>
                  </a:cubicBezTo>
                  <a:cubicBezTo>
                    <a:pt x="150" y="18"/>
                    <a:pt x="163" y="40"/>
                    <a:pt x="175" y="57"/>
                  </a:cubicBezTo>
                  <a:cubicBezTo>
                    <a:pt x="187" y="74"/>
                    <a:pt x="200" y="92"/>
                    <a:pt x="205" y="110"/>
                  </a:cubicBezTo>
                  <a:cubicBezTo>
                    <a:pt x="210" y="128"/>
                    <a:pt x="207" y="144"/>
                    <a:pt x="207" y="164"/>
                  </a:cubicBezTo>
                  <a:cubicBezTo>
                    <a:pt x="207" y="184"/>
                    <a:pt x="212" y="209"/>
                    <a:pt x="204" y="228"/>
                  </a:cubicBezTo>
                  <a:cubicBezTo>
                    <a:pt x="196" y="247"/>
                    <a:pt x="175" y="269"/>
                    <a:pt x="156" y="279"/>
                  </a:cubicBezTo>
                  <a:cubicBezTo>
                    <a:pt x="137" y="289"/>
                    <a:pt x="113" y="294"/>
                    <a:pt x="87" y="288"/>
                  </a:cubicBezTo>
                  <a:cubicBezTo>
                    <a:pt x="61" y="282"/>
                    <a:pt x="31" y="262"/>
                    <a:pt x="1" y="24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60" name="Freeform 76"/>
            <p:cNvSpPr>
              <a:spLocks/>
            </p:cNvSpPr>
            <p:nvPr/>
          </p:nvSpPr>
          <p:spPr bwMode="auto">
            <a:xfrm>
              <a:off x="2504" y="2703"/>
              <a:ext cx="202" cy="134"/>
            </a:xfrm>
            <a:custGeom>
              <a:avLst/>
              <a:gdLst/>
              <a:ahLst/>
              <a:cxnLst>
                <a:cxn ang="0">
                  <a:pos x="6" y="131"/>
                </a:cxn>
                <a:cxn ang="0">
                  <a:pos x="0" y="108"/>
                </a:cxn>
                <a:cxn ang="0">
                  <a:pos x="3" y="81"/>
                </a:cxn>
                <a:cxn ang="0">
                  <a:pos x="16" y="51"/>
                </a:cxn>
                <a:cxn ang="0">
                  <a:pos x="43" y="21"/>
                </a:cxn>
                <a:cxn ang="0">
                  <a:pos x="75" y="3"/>
                </a:cxn>
                <a:cxn ang="0">
                  <a:pos x="124" y="5"/>
                </a:cxn>
                <a:cxn ang="0">
                  <a:pos x="174" y="30"/>
                </a:cxn>
                <a:cxn ang="0">
                  <a:pos x="198" y="80"/>
                </a:cxn>
                <a:cxn ang="0">
                  <a:pos x="196" y="134"/>
                </a:cxn>
              </a:cxnLst>
              <a:rect l="0" t="0" r="r" b="b"/>
              <a:pathLst>
                <a:path w="202" h="134">
                  <a:moveTo>
                    <a:pt x="6" y="131"/>
                  </a:moveTo>
                  <a:cubicBezTo>
                    <a:pt x="3" y="123"/>
                    <a:pt x="0" y="116"/>
                    <a:pt x="0" y="108"/>
                  </a:cubicBezTo>
                  <a:cubicBezTo>
                    <a:pt x="0" y="100"/>
                    <a:pt x="0" y="90"/>
                    <a:pt x="3" y="81"/>
                  </a:cubicBezTo>
                  <a:cubicBezTo>
                    <a:pt x="6" y="72"/>
                    <a:pt x="9" y="61"/>
                    <a:pt x="16" y="51"/>
                  </a:cubicBezTo>
                  <a:cubicBezTo>
                    <a:pt x="23" y="41"/>
                    <a:pt x="33" y="29"/>
                    <a:pt x="43" y="21"/>
                  </a:cubicBezTo>
                  <a:cubicBezTo>
                    <a:pt x="53" y="13"/>
                    <a:pt x="62" y="6"/>
                    <a:pt x="75" y="3"/>
                  </a:cubicBezTo>
                  <a:cubicBezTo>
                    <a:pt x="88" y="0"/>
                    <a:pt x="108" y="1"/>
                    <a:pt x="124" y="5"/>
                  </a:cubicBezTo>
                  <a:cubicBezTo>
                    <a:pt x="140" y="9"/>
                    <a:pt x="162" y="17"/>
                    <a:pt x="174" y="30"/>
                  </a:cubicBezTo>
                  <a:cubicBezTo>
                    <a:pt x="186" y="43"/>
                    <a:pt x="194" y="63"/>
                    <a:pt x="198" y="80"/>
                  </a:cubicBezTo>
                  <a:cubicBezTo>
                    <a:pt x="202" y="97"/>
                    <a:pt x="199" y="115"/>
                    <a:pt x="196" y="13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861" name="AutoShape 77"/>
          <p:cNvSpPr>
            <a:spLocks noChangeArrowheads="1"/>
          </p:cNvSpPr>
          <p:nvPr/>
        </p:nvSpPr>
        <p:spPr bwMode="auto">
          <a:xfrm>
            <a:off x="4435475" y="4729163"/>
            <a:ext cx="463550" cy="571500"/>
          </a:xfrm>
          <a:prstGeom prst="leftRightArrow">
            <a:avLst>
              <a:gd name="adj1" fmla="val 53889"/>
              <a:gd name="adj2" fmla="val 3184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862" name="AutoShape 78"/>
          <p:cNvSpPr>
            <a:spLocks noChangeArrowheads="1"/>
          </p:cNvSpPr>
          <p:nvPr/>
        </p:nvSpPr>
        <p:spPr bwMode="auto">
          <a:xfrm>
            <a:off x="2311400" y="4824413"/>
            <a:ext cx="357188" cy="309562"/>
          </a:xfrm>
          <a:prstGeom prst="leftRightArrow">
            <a:avLst>
              <a:gd name="adj1" fmla="val 50000"/>
              <a:gd name="adj2" fmla="val 2307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863" name="AutoShape 79"/>
          <p:cNvSpPr>
            <a:spLocks noChangeArrowheads="1"/>
          </p:cNvSpPr>
          <p:nvPr/>
        </p:nvSpPr>
        <p:spPr bwMode="auto">
          <a:xfrm>
            <a:off x="6494463" y="4802188"/>
            <a:ext cx="357187" cy="309562"/>
          </a:xfrm>
          <a:prstGeom prst="leftRightArrow">
            <a:avLst>
              <a:gd name="adj1" fmla="val 50000"/>
              <a:gd name="adj2" fmla="val 2307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2864" name="Group 80"/>
          <p:cNvGrpSpPr>
            <a:grpSpLocks/>
          </p:cNvGrpSpPr>
          <p:nvPr/>
        </p:nvGrpSpPr>
        <p:grpSpPr bwMode="auto">
          <a:xfrm>
            <a:off x="344488" y="1246188"/>
            <a:ext cx="2471737" cy="2513012"/>
            <a:chOff x="1674" y="828"/>
            <a:chExt cx="2406" cy="2658"/>
          </a:xfrm>
        </p:grpSpPr>
        <p:pic>
          <p:nvPicPr>
            <p:cNvPr id="502865" name="Picture 81" descr="gollum-n-the-ri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80" y="834"/>
              <a:ext cx="2400" cy="2652"/>
            </a:xfrm>
            <a:prstGeom prst="rect">
              <a:avLst/>
            </a:prstGeom>
            <a:noFill/>
          </p:spPr>
        </p:pic>
        <p:sp>
          <p:nvSpPr>
            <p:cNvPr id="502866" name="Rectangle 82"/>
            <p:cNvSpPr>
              <a:spLocks noChangeArrowheads="1"/>
            </p:cNvSpPr>
            <p:nvPr/>
          </p:nvSpPr>
          <p:spPr bwMode="auto">
            <a:xfrm>
              <a:off x="1674" y="828"/>
              <a:ext cx="2400" cy="2652"/>
            </a:xfrm>
            <a:prstGeom prst="rect">
              <a:avLst/>
            </a:prstGeom>
            <a:noFill/>
            <a:ln w="76200" cmpd="tri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869" name="Text Box 85"/>
          <p:cNvSpPr txBox="1">
            <a:spLocks noChangeArrowheads="1"/>
          </p:cNvSpPr>
          <p:nvPr/>
        </p:nvSpPr>
        <p:spPr bwMode="auto">
          <a:xfrm>
            <a:off x="2259013" y="5675313"/>
            <a:ext cx="5207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12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Efimov States in the molecules and nuclei, Rome 2009</a:t>
            </a:r>
          </a:p>
          <a:p>
            <a:r>
              <a:rPr lang="de-AT" sz="12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Weakly-Bound Systems in Atomic and Nuclear Physics, Seattle 2010</a:t>
            </a:r>
            <a:r>
              <a:rPr lang="de-AT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861" grpId="0" animBg="1"/>
      <p:bldP spid="502862" grpId="0" animBg="1"/>
      <p:bldP spid="502863" grpId="0" animBg="1"/>
      <p:bldP spid="5028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146" name="Group 2"/>
          <p:cNvGrpSpPr>
            <a:grpSpLocks/>
          </p:cNvGrpSpPr>
          <p:nvPr/>
        </p:nvGrpSpPr>
        <p:grpSpPr bwMode="auto">
          <a:xfrm>
            <a:off x="2051050" y="2132013"/>
            <a:ext cx="2159000" cy="2736850"/>
            <a:chOff x="3424" y="2296"/>
            <a:chExt cx="1360" cy="1724"/>
          </a:xfrm>
        </p:grpSpPr>
        <p:grpSp>
          <p:nvGrpSpPr>
            <p:cNvPr id="518147" name="Group 3"/>
            <p:cNvGrpSpPr>
              <a:grpSpLocks/>
            </p:cNvGrpSpPr>
            <p:nvPr/>
          </p:nvGrpSpPr>
          <p:grpSpPr bwMode="auto">
            <a:xfrm>
              <a:off x="4014" y="3251"/>
              <a:ext cx="634" cy="633"/>
              <a:chOff x="4014" y="3251"/>
              <a:chExt cx="634" cy="633"/>
            </a:xfrm>
          </p:grpSpPr>
          <p:sp>
            <p:nvSpPr>
              <p:cNvPr id="3" name="Oval 4"/>
              <p:cNvSpPr>
                <a:spLocks noChangeArrowheads="1"/>
              </p:cNvSpPr>
              <p:nvPr/>
            </p:nvSpPr>
            <p:spPr bwMode="auto">
              <a:xfrm>
                <a:off x="4014" y="325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4" name="Oval 5"/>
              <p:cNvSpPr>
                <a:spLocks noChangeArrowheads="1"/>
              </p:cNvSpPr>
              <p:nvPr/>
            </p:nvSpPr>
            <p:spPr bwMode="auto">
              <a:xfrm>
                <a:off x="4150" y="338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606" name="Oval 6"/>
              <p:cNvSpPr>
                <a:spLocks noChangeArrowheads="1"/>
              </p:cNvSpPr>
              <p:nvPr/>
            </p:nvSpPr>
            <p:spPr bwMode="auto">
              <a:xfrm>
                <a:off x="4286" y="352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607" name="Oval 7"/>
              <p:cNvSpPr>
                <a:spLocks noChangeArrowheads="1"/>
              </p:cNvSpPr>
              <p:nvPr/>
            </p:nvSpPr>
            <p:spPr bwMode="auto">
              <a:xfrm>
                <a:off x="4422" y="36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152" name="Group 8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5609" name="Oval 9"/>
                <p:cNvSpPr>
                  <a:spLocks noChangeArrowheads="1"/>
                </p:cNvSpPr>
                <p:nvPr/>
              </p:nvSpPr>
              <p:spPr bwMode="auto">
                <a:xfrm>
                  <a:off x="4158" y="338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610" name="Oval 10"/>
                <p:cNvSpPr>
                  <a:spLocks noChangeArrowheads="1"/>
                </p:cNvSpPr>
                <p:nvPr/>
              </p:nvSpPr>
              <p:spPr bwMode="auto">
                <a:xfrm>
                  <a:off x="4294" y="352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5" name="Oval 11"/>
                <p:cNvSpPr>
                  <a:spLocks noChangeArrowheads="1"/>
                </p:cNvSpPr>
                <p:nvPr/>
              </p:nvSpPr>
              <p:spPr bwMode="auto">
                <a:xfrm>
                  <a:off x="4430" y="366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6" name="Oval 12"/>
                <p:cNvSpPr>
                  <a:spLocks noChangeArrowheads="1"/>
                </p:cNvSpPr>
                <p:nvPr/>
              </p:nvSpPr>
              <p:spPr bwMode="auto">
                <a:xfrm>
                  <a:off x="4566" y="379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157" name="Group 13"/>
            <p:cNvGrpSpPr>
              <a:grpSpLocks/>
            </p:cNvGrpSpPr>
            <p:nvPr/>
          </p:nvGrpSpPr>
          <p:grpSpPr bwMode="auto">
            <a:xfrm>
              <a:off x="4150" y="3387"/>
              <a:ext cx="634" cy="633"/>
              <a:chOff x="4014" y="3251"/>
              <a:chExt cx="634" cy="633"/>
            </a:xfrm>
          </p:grpSpPr>
          <p:sp>
            <p:nvSpPr>
              <p:cNvPr id="7" name="Oval 14"/>
              <p:cNvSpPr>
                <a:spLocks noChangeArrowheads="1"/>
              </p:cNvSpPr>
              <p:nvPr/>
            </p:nvSpPr>
            <p:spPr bwMode="auto">
              <a:xfrm>
                <a:off x="4014" y="325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8" name="Oval 15"/>
              <p:cNvSpPr>
                <a:spLocks noChangeArrowheads="1"/>
              </p:cNvSpPr>
              <p:nvPr/>
            </p:nvSpPr>
            <p:spPr bwMode="auto">
              <a:xfrm>
                <a:off x="4150" y="338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9" name="Oval 16"/>
              <p:cNvSpPr>
                <a:spLocks noChangeArrowheads="1"/>
              </p:cNvSpPr>
              <p:nvPr/>
            </p:nvSpPr>
            <p:spPr bwMode="auto">
              <a:xfrm>
                <a:off x="4286" y="352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10" name="Oval 17"/>
              <p:cNvSpPr>
                <a:spLocks noChangeArrowheads="1"/>
              </p:cNvSpPr>
              <p:nvPr/>
            </p:nvSpPr>
            <p:spPr bwMode="auto">
              <a:xfrm>
                <a:off x="4422" y="36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162" name="Group 18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11" name="Oval 19"/>
                <p:cNvSpPr>
                  <a:spLocks noChangeArrowheads="1"/>
                </p:cNvSpPr>
                <p:nvPr/>
              </p:nvSpPr>
              <p:spPr bwMode="auto">
                <a:xfrm>
                  <a:off x="4158" y="338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12" name="Oval 20"/>
                <p:cNvSpPr>
                  <a:spLocks noChangeArrowheads="1"/>
                </p:cNvSpPr>
                <p:nvPr/>
              </p:nvSpPr>
              <p:spPr bwMode="auto">
                <a:xfrm>
                  <a:off x="4294" y="352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13" name="Oval 21"/>
                <p:cNvSpPr>
                  <a:spLocks noChangeArrowheads="1"/>
                </p:cNvSpPr>
                <p:nvPr/>
              </p:nvSpPr>
              <p:spPr bwMode="auto">
                <a:xfrm>
                  <a:off x="4430" y="366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14" name="Oval 22"/>
                <p:cNvSpPr>
                  <a:spLocks noChangeArrowheads="1"/>
                </p:cNvSpPr>
                <p:nvPr/>
              </p:nvSpPr>
              <p:spPr bwMode="auto">
                <a:xfrm>
                  <a:off x="4566" y="379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167" name="Group 23"/>
            <p:cNvGrpSpPr>
              <a:grpSpLocks/>
            </p:cNvGrpSpPr>
            <p:nvPr/>
          </p:nvGrpSpPr>
          <p:grpSpPr bwMode="auto">
            <a:xfrm rot="10800000">
              <a:off x="3608" y="3386"/>
              <a:ext cx="634" cy="633"/>
              <a:chOff x="4014" y="3251"/>
              <a:chExt cx="634" cy="633"/>
            </a:xfrm>
          </p:grpSpPr>
          <p:sp>
            <p:nvSpPr>
              <p:cNvPr id="16" name="Oval 24"/>
              <p:cNvSpPr>
                <a:spLocks noChangeArrowheads="1"/>
              </p:cNvSpPr>
              <p:nvPr/>
            </p:nvSpPr>
            <p:spPr bwMode="auto">
              <a:xfrm>
                <a:off x="4030" y="324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17" name="Oval 25"/>
              <p:cNvSpPr>
                <a:spLocks noChangeArrowheads="1"/>
              </p:cNvSpPr>
              <p:nvPr/>
            </p:nvSpPr>
            <p:spPr bwMode="auto">
              <a:xfrm>
                <a:off x="4166" y="337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18" name="Oval 26"/>
              <p:cNvSpPr>
                <a:spLocks noChangeArrowheads="1"/>
              </p:cNvSpPr>
              <p:nvPr/>
            </p:nvSpPr>
            <p:spPr bwMode="auto">
              <a:xfrm>
                <a:off x="4302" y="3515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19" name="Oval 27"/>
              <p:cNvSpPr>
                <a:spLocks noChangeArrowheads="1"/>
              </p:cNvSpPr>
              <p:nvPr/>
            </p:nvSpPr>
            <p:spPr bwMode="auto">
              <a:xfrm>
                <a:off x="4438" y="365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172" name="Group 28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1" name="Oval 29"/>
                <p:cNvSpPr>
                  <a:spLocks noChangeArrowheads="1"/>
                </p:cNvSpPr>
                <p:nvPr/>
              </p:nvSpPr>
              <p:spPr bwMode="auto">
                <a:xfrm>
                  <a:off x="4145" y="340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2" name="Oval 30"/>
                <p:cNvSpPr>
                  <a:spLocks noChangeArrowheads="1"/>
                </p:cNvSpPr>
                <p:nvPr/>
              </p:nvSpPr>
              <p:spPr bwMode="auto">
                <a:xfrm>
                  <a:off x="4281" y="353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3" name="Oval 31"/>
                <p:cNvSpPr>
                  <a:spLocks noChangeArrowheads="1"/>
                </p:cNvSpPr>
                <p:nvPr/>
              </p:nvSpPr>
              <p:spPr bwMode="auto">
                <a:xfrm>
                  <a:off x="4417" y="367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4" name="Oval 32"/>
                <p:cNvSpPr>
                  <a:spLocks noChangeArrowheads="1"/>
                </p:cNvSpPr>
                <p:nvPr/>
              </p:nvSpPr>
              <p:spPr bwMode="auto">
                <a:xfrm>
                  <a:off x="4553" y="381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177" name="Group 33"/>
            <p:cNvGrpSpPr>
              <a:grpSpLocks/>
            </p:cNvGrpSpPr>
            <p:nvPr/>
          </p:nvGrpSpPr>
          <p:grpSpPr bwMode="auto">
            <a:xfrm rot="3908178">
              <a:off x="3742" y="3385"/>
              <a:ext cx="634" cy="633"/>
              <a:chOff x="4014" y="3251"/>
              <a:chExt cx="634" cy="633"/>
            </a:xfrm>
          </p:grpSpPr>
          <p:sp>
            <p:nvSpPr>
              <p:cNvPr id="25634" name="Oval 34"/>
              <p:cNvSpPr>
                <a:spLocks noChangeArrowheads="1"/>
              </p:cNvSpPr>
              <p:nvPr/>
            </p:nvSpPr>
            <p:spPr bwMode="auto">
              <a:xfrm>
                <a:off x="4014" y="325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" name="Oval 35"/>
              <p:cNvSpPr>
                <a:spLocks noChangeArrowheads="1"/>
              </p:cNvSpPr>
              <p:nvPr/>
            </p:nvSpPr>
            <p:spPr bwMode="auto">
              <a:xfrm>
                <a:off x="4149" y="338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636" name="Oval 36"/>
              <p:cNvSpPr>
                <a:spLocks noChangeArrowheads="1"/>
              </p:cNvSpPr>
              <p:nvPr/>
            </p:nvSpPr>
            <p:spPr bwMode="auto">
              <a:xfrm>
                <a:off x="4286" y="352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637" name="Oval 37"/>
              <p:cNvSpPr>
                <a:spLocks noChangeArrowheads="1"/>
              </p:cNvSpPr>
              <p:nvPr/>
            </p:nvSpPr>
            <p:spPr bwMode="auto">
              <a:xfrm>
                <a:off x="4422" y="36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182" name="Group 38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5639" name="Oval 39"/>
                <p:cNvSpPr>
                  <a:spLocks noChangeArrowheads="1"/>
                </p:cNvSpPr>
                <p:nvPr/>
              </p:nvSpPr>
              <p:spPr bwMode="auto">
                <a:xfrm>
                  <a:off x="4150" y="338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640" name="Oval 40"/>
                <p:cNvSpPr>
                  <a:spLocks noChangeArrowheads="1"/>
                </p:cNvSpPr>
                <p:nvPr/>
              </p:nvSpPr>
              <p:spPr bwMode="auto">
                <a:xfrm>
                  <a:off x="4286" y="352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641" name="Oval 41"/>
                <p:cNvSpPr>
                  <a:spLocks noChangeArrowheads="1"/>
                </p:cNvSpPr>
                <p:nvPr/>
              </p:nvSpPr>
              <p:spPr bwMode="auto">
                <a:xfrm>
                  <a:off x="4422" y="365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8" name="Oval 42"/>
                <p:cNvSpPr>
                  <a:spLocks noChangeArrowheads="1"/>
                </p:cNvSpPr>
                <p:nvPr/>
              </p:nvSpPr>
              <p:spPr bwMode="auto">
                <a:xfrm>
                  <a:off x="4558" y="379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187" name="Group 43"/>
            <p:cNvGrpSpPr>
              <a:grpSpLocks/>
            </p:cNvGrpSpPr>
            <p:nvPr/>
          </p:nvGrpSpPr>
          <p:grpSpPr bwMode="auto">
            <a:xfrm>
              <a:off x="3651" y="2931"/>
              <a:ext cx="496" cy="499"/>
              <a:chOff x="3576" y="1950"/>
              <a:chExt cx="496" cy="499"/>
            </a:xfrm>
          </p:grpSpPr>
          <p:sp>
            <p:nvSpPr>
              <p:cNvPr id="25644" name="Oval 44"/>
              <p:cNvSpPr>
                <a:spLocks noChangeArrowheads="1"/>
              </p:cNvSpPr>
              <p:nvPr/>
            </p:nvSpPr>
            <p:spPr bwMode="auto">
              <a:xfrm rot="13299131">
                <a:off x="3784" y="22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645" name="Oval 45"/>
              <p:cNvSpPr>
                <a:spLocks noChangeArrowheads="1"/>
              </p:cNvSpPr>
              <p:nvPr/>
            </p:nvSpPr>
            <p:spPr bwMode="auto">
              <a:xfrm rot="13299131">
                <a:off x="3773" y="206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190" name="Group 46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647" name="Oval 47"/>
                <p:cNvSpPr>
                  <a:spLocks noChangeArrowheads="1"/>
                </p:cNvSpPr>
                <p:nvPr/>
              </p:nvSpPr>
              <p:spPr bwMode="auto">
                <a:xfrm>
                  <a:off x="4142" y="339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648" name="Oval 48"/>
                <p:cNvSpPr>
                  <a:spLocks noChangeArrowheads="1"/>
                </p:cNvSpPr>
                <p:nvPr/>
              </p:nvSpPr>
              <p:spPr bwMode="auto">
                <a:xfrm>
                  <a:off x="4283" y="352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30" name="Oval 49"/>
                <p:cNvSpPr>
                  <a:spLocks noChangeArrowheads="1"/>
                </p:cNvSpPr>
                <p:nvPr/>
              </p:nvSpPr>
              <p:spPr bwMode="auto">
                <a:xfrm>
                  <a:off x="4415" y="366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650" name="Oval 50"/>
                <p:cNvSpPr>
                  <a:spLocks noChangeArrowheads="1"/>
                </p:cNvSpPr>
                <p:nvPr/>
              </p:nvSpPr>
              <p:spPr bwMode="auto">
                <a:xfrm>
                  <a:off x="4550" y="379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195" name="Group 51"/>
            <p:cNvGrpSpPr>
              <a:grpSpLocks/>
            </p:cNvGrpSpPr>
            <p:nvPr/>
          </p:nvGrpSpPr>
          <p:grpSpPr bwMode="auto">
            <a:xfrm rot="-5730330">
              <a:off x="4152" y="2977"/>
              <a:ext cx="496" cy="499"/>
              <a:chOff x="3576" y="1950"/>
              <a:chExt cx="496" cy="499"/>
            </a:xfrm>
          </p:grpSpPr>
          <p:sp>
            <p:nvSpPr>
              <p:cNvPr id="25652" name="Oval 52"/>
              <p:cNvSpPr>
                <a:spLocks noChangeArrowheads="1"/>
              </p:cNvSpPr>
              <p:nvPr/>
            </p:nvSpPr>
            <p:spPr bwMode="auto">
              <a:xfrm rot="13299131">
                <a:off x="3792" y="2244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653" name="Oval 53"/>
              <p:cNvSpPr>
                <a:spLocks noChangeArrowheads="1"/>
              </p:cNvSpPr>
              <p:nvPr/>
            </p:nvSpPr>
            <p:spPr bwMode="auto">
              <a:xfrm rot="13299131">
                <a:off x="3781" y="20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198" name="Group 54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655" name="Oval 55"/>
                <p:cNvSpPr>
                  <a:spLocks noChangeArrowheads="1"/>
                </p:cNvSpPr>
                <p:nvPr/>
              </p:nvSpPr>
              <p:spPr bwMode="auto">
                <a:xfrm>
                  <a:off x="4140" y="338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64" name="Oval 56"/>
                <p:cNvSpPr>
                  <a:spLocks noChangeArrowheads="1"/>
                </p:cNvSpPr>
                <p:nvPr/>
              </p:nvSpPr>
              <p:spPr bwMode="auto">
                <a:xfrm>
                  <a:off x="4275" y="352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657" name="Oval 57"/>
                <p:cNvSpPr>
                  <a:spLocks noChangeArrowheads="1"/>
                </p:cNvSpPr>
                <p:nvPr/>
              </p:nvSpPr>
              <p:spPr bwMode="auto">
                <a:xfrm>
                  <a:off x="4407" y="366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658" name="Oval 58"/>
                <p:cNvSpPr>
                  <a:spLocks noChangeArrowheads="1"/>
                </p:cNvSpPr>
                <p:nvPr/>
              </p:nvSpPr>
              <p:spPr bwMode="auto">
                <a:xfrm>
                  <a:off x="4546" y="379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203" name="Group 59"/>
            <p:cNvGrpSpPr>
              <a:grpSpLocks/>
            </p:cNvGrpSpPr>
            <p:nvPr/>
          </p:nvGrpSpPr>
          <p:grpSpPr bwMode="auto">
            <a:xfrm rot="-2066985">
              <a:off x="3563" y="2659"/>
              <a:ext cx="496" cy="499"/>
              <a:chOff x="3576" y="1950"/>
              <a:chExt cx="496" cy="499"/>
            </a:xfrm>
          </p:grpSpPr>
          <p:sp>
            <p:nvSpPr>
              <p:cNvPr id="25660" name="Oval 60"/>
              <p:cNvSpPr>
                <a:spLocks noChangeArrowheads="1"/>
              </p:cNvSpPr>
              <p:nvPr/>
            </p:nvSpPr>
            <p:spPr bwMode="auto">
              <a:xfrm rot="13299131">
                <a:off x="3781" y="224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661" name="Oval 61"/>
              <p:cNvSpPr>
                <a:spLocks noChangeArrowheads="1"/>
              </p:cNvSpPr>
              <p:nvPr/>
            </p:nvSpPr>
            <p:spPr bwMode="auto">
              <a:xfrm rot="13299131">
                <a:off x="3770" y="20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206" name="Group 62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774" name="Oval 63"/>
                <p:cNvSpPr>
                  <a:spLocks noChangeArrowheads="1"/>
                </p:cNvSpPr>
                <p:nvPr/>
              </p:nvSpPr>
              <p:spPr bwMode="auto">
                <a:xfrm>
                  <a:off x="4141" y="338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664" name="Oval 64"/>
                <p:cNvSpPr>
                  <a:spLocks noChangeArrowheads="1"/>
                </p:cNvSpPr>
                <p:nvPr/>
              </p:nvSpPr>
              <p:spPr bwMode="auto">
                <a:xfrm>
                  <a:off x="4276" y="352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665" name="Oval 65"/>
                <p:cNvSpPr>
                  <a:spLocks noChangeArrowheads="1"/>
                </p:cNvSpPr>
                <p:nvPr/>
              </p:nvSpPr>
              <p:spPr bwMode="auto">
                <a:xfrm>
                  <a:off x="4414" y="366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666" name="Oval 66"/>
                <p:cNvSpPr>
                  <a:spLocks noChangeArrowheads="1"/>
                </p:cNvSpPr>
                <p:nvPr/>
              </p:nvSpPr>
              <p:spPr bwMode="auto">
                <a:xfrm>
                  <a:off x="4547" y="379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211" name="Group 67"/>
            <p:cNvGrpSpPr>
              <a:grpSpLocks/>
            </p:cNvGrpSpPr>
            <p:nvPr/>
          </p:nvGrpSpPr>
          <p:grpSpPr bwMode="auto">
            <a:xfrm rot="3429633">
              <a:off x="4243" y="2748"/>
              <a:ext cx="496" cy="499"/>
              <a:chOff x="3576" y="1950"/>
              <a:chExt cx="496" cy="499"/>
            </a:xfrm>
          </p:grpSpPr>
          <p:sp>
            <p:nvSpPr>
              <p:cNvPr id="25668" name="Oval 68"/>
              <p:cNvSpPr>
                <a:spLocks noChangeArrowheads="1"/>
              </p:cNvSpPr>
              <p:nvPr/>
            </p:nvSpPr>
            <p:spPr bwMode="auto">
              <a:xfrm rot="13299131">
                <a:off x="3784" y="22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669" name="Oval 69"/>
              <p:cNvSpPr>
                <a:spLocks noChangeArrowheads="1"/>
              </p:cNvSpPr>
              <p:nvPr/>
            </p:nvSpPr>
            <p:spPr bwMode="auto">
              <a:xfrm rot="13299131">
                <a:off x="3772" y="20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214" name="Group 70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671" name="Oval 71"/>
                <p:cNvSpPr>
                  <a:spLocks noChangeArrowheads="1"/>
                </p:cNvSpPr>
                <p:nvPr/>
              </p:nvSpPr>
              <p:spPr bwMode="auto">
                <a:xfrm>
                  <a:off x="4158" y="338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04" name="Oval 72"/>
                <p:cNvSpPr>
                  <a:spLocks noChangeArrowheads="1"/>
                </p:cNvSpPr>
                <p:nvPr/>
              </p:nvSpPr>
              <p:spPr bwMode="auto">
                <a:xfrm>
                  <a:off x="4286" y="352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673" name="Oval 73"/>
                <p:cNvSpPr>
                  <a:spLocks noChangeArrowheads="1"/>
                </p:cNvSpPr>
                <p:nvPr/>
              </p:nvSpPr>
              <p:spPr bwMode="auto">
                <a:xfrm>
                  <a:off x="4422" y="365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674" name="Oval 74"/>
                <p:cNvSpPr>
                  <a:spLocks noChangeArrowheads="1"/>
                </p:cNvSpPr>
                <p:nvPr/>
              </p:nvSpPr>
              <p:spPr bwMode="auto">
                <a:xfrm>
                  <a:off x="4558" y="379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219" name="Group 75"/>
            <p:cNvGrpSpPr>
              <a:grpSpLocks/>
            </p:cNvGrpSpPr>
            <p:nvPr/>
          </p:nvGrpSpPr>
          <p:grpSpPr bwMode="auto">
            <a:xfrm>
              <a:off x="3836" y="2659"/>
              <a:ext cx="496" cy="499"/>
              <a:chOff x="3576" y="1950"/>
              <a:chExt cx="496" cy="499"/>
            </a:xfrm>
          </p:grpSpPr>
          <p:sp>
            <p:nvSpPr>
              <p:cNvPr id="25676" name="Oval 76"/>
              <p:cNvSpPr>
                <a:spLocks noChangeArrowheads="1"/>
              </p:cNvSpPr>
              <p:nvPr/>
            </p:nvSpPr>
            <p:spPr bwMode="auto">
              <a:xfrm rot="13299131">
                <a:off x="3784" y="22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677" name="Oval 77"/>
              <p:cNvSpPr>
                <a:spLocks noChangeArrowheads="1"/>
              </p:cNvSpPr>
              <p:nvPr/>
            </p:nvSpPr>
            <p:spPr bwMode="auto">
              <a:xfrm rot="13299131">
                <a:off x="3773" y="206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222" name="Group 78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679" name="Oval 79"/>
                <p:cNvSpPr>
                  <a:spLocks noChangeArrowheads="1"/>
                </p:cNvSpPr>
                <p:nvPr/>
              </p:nvSpPr>
              <p:spPr bwMode="auto">
                <a:xfrm>
                  <a:off x="4142" y="339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680" name="Oval 80"/>
                <p:cNvSpPr>
                  <a:spLocks noChangeArrowheads="1"/>
                </p:cNvSpPr>
                <p:nvPr/>
              </p:nvSpPr>
              <p:spPr bwMode="auto">
                <a:xfrm>
                  <a:off x="4283" y="352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12" name="Oval 81"/>
                <p:cNvSpPr>
                  <a:spLocks noChangeArrowheads="1"/>
                </p:cNvSpPr>
                <p:nvPr/>
              </p:nvSpPr>
              <p:spPr bwMode="auto">
                <a:xfrm>
                  <a:off x="4415" y="366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682" name="Oval 82"/>
                <p:cNvSpPr>
                  <a:spLocks noChangeArrowheads="1"/>
                </p:cNvSpPr>
                <p:nvPr/>
              </p:nvSpPr>
              <p:spPr bwMode="auto">
                <a:xfrm>
                  <a:off x="4550" y="379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227" name="Group 83"/>
            <p:cNvGrpSpPr>
              <a:grpSpLocks/>
            </p:cNvGrpSpPr>
            <p:nvPr/>
          </p:nvGrpSpPr>
          <p:grpSpPr bwMode="auto">
            <a:xfrm>
              <a:off x="3875" y="2888"/>
              <a:ext cx="634" cy="633"/>
              <a:chOff x="4014" y="3251"/>
              <a:chExt cx="634" cy="633"/>
            </a:xfrm>
          </p:grpSpPr>
          <p:sp>
            <p:nvSpPr>
              <p:cNvPr id="25684" name="Oval 84"/>
              <p:cNvSpPr>
                <a:spLocks noChangeArrowheads="1"/>
              </p:cNvSpPr>
              <p:nvPr/>
            </p:nvSpPr>
            <p:spPr bwMode="auto">
              <a:xfrm>
                <a:off x="4014" y="325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685" name="Oval 85"/>
              <p:cNvSpPr>
                <a:spLocks noChangeArrowheads="1"/>
              </p:cNvSpPr>
              <p:nvPr/>
            </p:nvSpPr>
            <p:spPr bwMode="auto">
              <a:xfrm>
                <a:off x="4150" y="338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686" name="Oval 86"/>
              <p:cNvSpPr>
                <a:spLocks noChangeArrowheads="1"/>
              </p:cNvSpPr>
              <p:nvPr/>
            </p:nvSpPr>
            <p:spPr bwMode="auto">
              <a:xfrm>
                <a:off x="4286" y="352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687" name="Oval 87"/>
              <p:cNvSpPr>
                <a:spLocks noChangeArrowheads="1"/>
              </p:cNvSpPr>
              <p:nvPr/>
            </p:nvSpPr>
            <p:spPr bwMode="auto">
              <a:xfrm>
                <a:off x="4422" y="36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232" name="Group 88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5689" name="Oval 89"/>
                <p:cNvSpPr>
                  <a:spLocks noChangeArrowheads="1"/>
                </p:cNvSpPr>
                <p:nvPr/>
              </p:nvSpPr>
              <p:spPr bwMode="auto">
                <a:xfrm>
                  <a:off x="4158" y="338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28" name="Oval 90"/>
                <p:cNvSpPr>
                  <a:spLocks noChangeArrowheads="1"/>
                </p:cNvSpPr>
                <p:nvPr/>
              </p:nvSpPr>
              <p:spPr bwMode="auto">
                <a:xfrm>
                  <a:off x="4294" y="352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691" name="Oval 91"/>
                <p:cNvSpPr>
                  <a:spLocks noChangeArrowheads="1"/>
                </p:cNvSpPr>
                <p:nvPr/>
              </p:nvSpPr>
              <p:spPr bwMode="auto">
                <a:xfrm>
                  <a:off x="4430" y="366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692" name="Oval 92"/>
                <p:cNvSpPr>
                  <a:spLocks noChangeArrowheads="1"/>
                </p:cNvSpPr>
                <p:nvPr/>
              </p:nvSpPr>
              <p:spPr bwMode="auto">
                <a:xfrm>
                  <a:off x="4566" y="379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237" name="Group 93"/>
            <p:cNvGrpSpPr>
              <a:grpSpLocks/>
            </p:cNvGrpSpPr>
            <p:nvPr/>
          </p:nvGrpSpPr>
          <p:grpSpPr bwMode="auto">
            <a:xfrm>
              <a:off x="4011" y="3024"/>
              <a:ext cx="634" cy="633"/>
              <a:chOff x="4014" y="3251"/>
              <a:chExt cx="634" cy="633"/>
            </a:xfrm>
          </p:grpSpPr>
          <p:sp>
            <p:nvSpPr>
              <p:cNvPr id="25694" name="Oval 94"/>
              <p:cNvSpPr>
                <a:spLocks noChangeArrowheads="1"/>
              </p:cNvSpPr>
              <p:nvPr/>
            </p:nvSpPr>
            <p:spPr bwMode="auto">
              <a:xfrm>
                <a:off x="4014" y="325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695" name="Oval 95"/>
              <p:cNvSpPr>
                <a:spLocks noChangeArrowheads="1"/>
              </p:cNvSpPr>
              <p:nvPr/>
            </p:nvSpPr>
            <p:spPr bwMode="auto">
              <a:xfrm>
                <a:off x="4150" y="338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696" name="Oval 96"/>
              <p:cNvSpPr>
                <a:spLocks noChangeArrowheads="1"/>
              </p:cNvSpPr>
              <p:nvPr/>
            </p:nvSpPr>
            <p:spPr bwMode="auto">
              <a:xfrm>
                <a:off x="4286" y="352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697" name="Oval 97"/>
              <p:cNvSpPr>
                <a:spLocks noChangeArrowheads="1"/>
              </p:cNvSpPr>
              <p:nvPr/>
            </p:nvSpPr>
            <p:spPr bwMode="auto">
              <a:xfrm>
                <a:off x="4422" y="36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242" name="Group 98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5839" name="Oval 99"/>
                <p:cNvSpPr>
                  <a:spLocks noChangeArrowheads="1"/>
                </p:cNvSpPr>
                <p:nvPr/>
              </p:nvSpPr>
              <p:spPr bwMode="auto">
                <a:xfrm>
                  <a:off x="4158" y="338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00" name="Oval 100"/>
                <p:cNvSpPr>
                  <a:spLocks noChangeArrowheads="1"/>
                </p:cNvSpPr>
                <p:nvPr/>
              </p:nvSpPr>
              <p:spPr bwMode="auto">
                <a:xfrm>
                  <a:off x="4294" y="352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01" name="Oval 101"/>
                <p:cNvSpPr>
                  <a:spLocks noChangeArrowheads="1"/>
                </p:cNvSpPr>
                <p:nvPr/>
              </p:nvSpPr>
              <p:spPr bwMode="auto">
                <a:xfrm>
                  <a:off x="4430" y="366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02" name="Oval 102"/>
                <p:cNvSpPr>
                  <a:spLocks noChangeArrowheads="1"/>
                </p:cNvSpPr>
                <p:nvPr/>
              </p:nvSpPr>
              <p:spPr bwMode="auto">
                <a:xfrm>
                  <a:off x="4566" y="379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247" name="Group 103"/>
            <p:cNvGrpSpPr>
              <a:grpSpLocks/>
            </p:cNvGrpSpPr>
            <p:nvPr/>
          </p:nvGrpSpPr>
          <p:grpSpPr bwMode="auto">
            <a:xfrm rot="10800000">
              <a:off x="3469" y="3023"/>
              <a:ext cx="634" cy="633"/>
              <a:chOff x="4014" y="3251"/>
              <a:chExt cx="634" cy="633"/>
            </a:xfrm>
          </p:grpSpPr>
          <p:sp>
            <p:nvSpPr>
              <p:cNvPr id="25704" name="Oval 104"/>
              <p:cNvSpPr>
                <a:spLocks noChangeArrowheads="1"/>
              </p:cNvSpPr>
              <p:nvPr/>
            </p:nvSpPr>
            <p:spPr bwMode="auto">
              <a:xfrm>
                <a:off x="4030" y="324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705" name="Oval 105"/>
              <p:cNvSpPr>
                <a:spLocks noChangeArrowheads="1"/>
              </p:cNvSpPr>
              <p:nvPr/>
            </p:nvSpPr>
            <p:spPr bwMode="auto">
              <a:xfrm>
                <a:off x="4166" y="337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844" name="Oval 106"/>
              <p:cNvSpPr>
                <a:spLocks noChangeArrowheads="1"/>
              </p:cNvSpPr>
              <p:nvPr/>
            </p:nvSpPr>
            <p:spPr bwMode="auto">
              <a:xfrm>
                <a:off x="4302" y="3515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707" name="Oval 107"/>
              <p:cNvSpPr>
                <a:spLocks noChangeArrowheads="1"/>
              </p:cNvSpPr>
              <p:nvPr/>
            </p:nvSpPr>
            <p:spPr bwMode="auto">
              <a:xfrm>
                <a:off x="4438" y="365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252" name="Group 108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5709" name="Oval 109"/>
                <p:cNvSpPr>
                  <a:spLocks noChangeArrowheads="1"/>
                </p:cNvSpPr>
                <p:nvPr/>
              </p:nvSpPr>
              <p:spPr bwMode="auto">
                <a:xfrm>
                  <a:off x="4145" y="340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10" name="Oval 110"/>
                <p:cNvSpPr>
                  <a:spLocks noChangeArrowheads="1"/>
                </p:cNvSpPr>
                <p:nvPr/>
              </p:nvSpPr>
              <p:spPr bwMode="auto">
                <a:xfrm>
                  <a:off x="4281" y="353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11" name="Oval 111"/>
                <p:cNvSpPr>
                  <a:spLocks noChangeArrowheads="1"/>
                </p:cNvSpPr>
                <p:nvPr/>
              </p:nvSpPr>
              <p:spPr bwMode="auto">
                <a:xfrm>
                  <a:off x="4417" y="367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12" name="Oval 112"/>
                <p:cNvSpPr>
                  <a:spLocks noChangeArrowheads="1"/>
                </p:cNvSpPr>
                <p:nvPr/>
              </p:nvSpPr>
              <p:spPr bwMode="auto">
                <a:xfrm>
                  <a:off x="4553" y="381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257" name="Group 113"/>
            <p:cNvGrpSpPr>
              <a:grpSpLocks/>
            </p:cNvGrpSpPr>
            <p:nvPr/>
          </p:nvGrpSpPr>
          <p:grpSpPr bwMode="auto">
            <a:xfrm rot="3908178">
              <a:off x="3603" y="3022"/>
              <a:ext cx="634" cy="633"/>
              <a:chOff x="4014" y="3251"/>
              <a:chExt cx="634" cy="633"/>
            </a:xfrm>
          </p:grpSpPr>
          <p:sp>
            <p:nvSpPr>
              <p:cNvPr id="25714" name="Oval 114"/>
              <p:cNvSpPr>
                <a:spLocks noChangeArrowheads="1"/>
              </p:cNvSpPr>
              <p:nvPr/>
            </p:nvSpPr>
            <p:spPr bwMode="auto">
              <a:xfrm>
                <a:off x="4014" y="325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715" name="Oval 115"/>
              <p:cNvSpPr>
                <a:spLocks noChangeArrowheads="1"/>
              </p:cNvSpPr>
              <p:nvPr/>
            </p:nvSpPr>
            <p:spPr bwMode="auto">
              <a:xfrm>
                <a:off x="4149" y="338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716" name="Oval 116"/>
              <p:cNvSpPr>
                <a:spLocks noChangeArrowheads="1"/>
              </p:cNvSpPr>
              <p:nvPr/>
            </p:nvSpPr>
            <p:spPr bwMode="auto">
              <a:xfrm>
                <a:off x="4286" y="352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717" name="Oval 117"/>
              <p:cNvSpPr>
                <a:spLocks noChangeArrowheads="1"/>
              </p:cNvSpPr>
              <p:nvPr/>
            </p:nvSpPr>
            <p:spPr bwMode="auto">
              <a:xfrm>
                <a:off x="4422" y="36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262" name="Group 118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5719" name="Oval 119"/>
                <p:cNvSpPr>
                  <a:spLocks noChangeArrowheads="1"/>
                </p:cNvSpPr>
                <p:nvPr/>
              </p:nvSpPr>
              <p:spPr bwMode="auto">
                <a:xfrm>
                  <a:off x="4150" y="338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64" name="Oval 120"/>
                <p:cNvSpPr>
                  <a:spLocks noChangeArrowheads="1"/>
                </p:cNvSpPr>
                <p:nvPr/>
              </p:nvSpPr>
              <p:spPr bwMode="auto">
                <a:xfrm>
                  <a:off x="4286" y="352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21" name="Oval 121"/>
                <p:cNvSpPr>
                  <a:spLocks noChangeArrowheads="1"/>
                </p:cNvSpPr>
                <p:nvPr/>
              </p:nvSpPr>
              <p:spPr bwMode="auto">
                <a:xfrm>
                  <a:off x="4422" y="365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22" name="Oval 122"/>
                <p:cNvSpPr>
                  <a:spLocks noChangeArrowheads="1"/>
                </p:cNvSpPr>
                <p:nvPr/>
              </p:nvSpPr>
              <p:spPr bwMode="auto">
                <a:xfrm>
                  <a:off x="4558" y="379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267" name="Group 123"/>
            <p:cNvGrpSpPr>
              <a:grpSpLocks/>
            </p:cNvGrpSpPr>
            <p:nvPr/>
          </p:nvGrpSpPr>
          <p:grpSpPr bwMode="auto">
            <a:xfrm>
              <a:off x="3512" y="2568"/>
              <a:ext cx="496" cy="499"/>
              <a:chOff x="3576" y="1950"/>
              <a:chExt cx="496" cy="499"/>
            </a:xfrm>
          </p:grpSpPr>
          <p:sp>
            <p:nvSpPr>
              <p:cNvPr id="25724" name="Oval 124"/>
              <p:cNvSpPr>
                <a:spLocks noChangeArrowheads="1"/>
              </p:cNvSpPr>
              <p:nvPr/>
            </p:nvSpPr>
            <p:spPr bwMode="auto">
              <a:xfrm rot="13299131">
                <a:off x="3784" y="22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725" name="Oval 125"/>
              <p:cNvSpPr>
                <a:spLocks noChangeArrowheads="1"/>
              </p:cNvSpPr>
              <p:nvPr/>
            </p:nvSpPr>
            <p:spPr bwMode="auto">
              <a:xfrm rot="13299131">
                <a:off x="3773" y="206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270" name="Group 126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879" name="Oval 127"/>
                <p:cNvSpPr>
                  <a:spLocks noChangeArrowheads="1"/>
                </p:cNvSpPr>
                <p:nvPr/>
              </p:nvSpPr>
              <p:spPr bwMode="auto">
                <a:xfrm>
                  <a:off x="4142" y="339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28" name="Oval 128"/>
                <p:cNvSpPr>
                  <a:spLocks noChangeArrowheads="1"/>
                </p:cNvSpPr>
                <p:nvPr/>
              </p:nvSpPr>
              <p:spPr bwMode="auto">
                <a:xfrm>
                  <a:off x="4283" y="352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29" name="Oval 129"/>
                <p:cNvSpPr>
                  <a:spLocks noChangeArrowheads="1"/>
                </p:cNvSpPr>
                <p:nvPr/>
              </p:nvSpPr>
              <p:spPr bwMode="auto">
                <a:xfrm>
                  <a:off x="4415" y="366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30" name="Oval 130"/>
                <p:cNvSpPr>
                  <a:spLocks noChangeArrowheads="1"/>
                </p:cNvSpPr>
                <p:nvPr/>
              </p:nvSpPr>
              <p:spPr bwMode="auto">
                <a:xfrm>
                  <a:off x="4550" y="379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275" name="Group 131"/>
            <p:cNvGrpSpPr>
              <a:grpSpLocks/>
            </p:cNvGrpSpPr>
            <p:nvPr/>
          </p:nvGrpSpPr>
          <p:grpSpPr bwMode="auto">
            <a:xfrm rot="-5730330">
              <a:off x="4013" y="2614"/>
              <a:ext cx="496" cy="499"/>
              <a:chOff x="3576" y="1950"/>
              <a:chExt cx="496" cy="499"/>
            </a:xfrm>
          </p:grpSpPr>
          <p:sp>
            <p:nvSpPr>
              <p:cNvPr id="25732" name="Oval 132"/>
              <p:cNvSpPr>
                <a:spLocks noChangeArrowheads="1"/>
              </p:cNvSpPr>
              <p:nvPr/>
            </p:nvSpPr>
            <p:spPr bwMode="auto">
              <a:xfrm rot="13299131">
                <a:off x="3792" y="2244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733" name="Oval 133"/>
              <p:cNvSpPr>
                <a:spLocks noChangeArrowheads="1"/>
              </p:cNvSpPr>
              <p:nvPr/>
            </p:nvSpPr>
            <p:spPr bwMode="auto">
              <a:xfrm rot="13299131">
                <a:off x="3781" y="20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278" name="Group 134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735" name="Oval 135"/>
                <p:cNvSpPr>
                  <a:spLocks noChangeArrowheads="1"/>
                </p:cNvSpPr>
                <p:nvPr/>
              </p:nvSpPr>
              <p:spPr bwMode="auto">
                <a:xfrm>
                  <a:off x="4140" y="338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36" name="Oval 136"/>
                <p:cNvSpPr>
                  <a:spLocks noChangeArrowheads="1"/>
                </p:cNvSpPr>
                <p:nvPr/>
              </p:nvSpPr>
              <p:spPr bwMode="auto">
                <a:xfrm>
                  <a:off x="4275" y="352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37" name="Oval 137"/>
                <p:cNvSpPr>
                  <a:spLocks noChangeArrowheads="1"/>
                </p:cNvSpPr>
                <p:nvPr/>
              </p:nvSpPr>
              <p:spPr bwMode="auto">
                <a:xfrm>
                  <a:off x="4407" y="366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38" name="Oval 138"/>
                <p:cNvSpPr>
                  <a:spLocks noChangeArrowheads="1"/>
                </p:cNvSpPr>
                <p:nvPr/>
              </p:nvSpPr>
              <p:spPr bwMode="auto">
                <a:xfrm>
                  <a:off x="4546" y="379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283" name="Group 139"/>
            <p:cNvGrpSpPr>
              <a:grpSpLocks/>
            </p:cNvGrpSpPr>
            <p:nvPr/>
          </p:nvGrpSpPr>
          <p:grpSpPr bwMode="auto">
            <a:xfrm rot="-2066985">
              <a:off x="3424" y="2296"/>
              <a:ext cx="496" cy="499"/>
              <a:chOff x="3576" y="1950"/>
              <a:chExt cx="496" cy="499"/>
            </a:xfrm>
          </p:grpSpPr>
          <p:sp>
            <p:nvSpPr>
              <p:cNvPr id="25740" name="Oval 140"/>
              <p:cNvSpPr>
                <a:spLocks noChangeArrowheads="1"/>
              </p:cNvSpPr>
              <p:nvPr/>
            </p:nvSpPr>
            <p:spPr bwMode="auto">
              <a:xfrm rot="13299131">
                <a:off x="3781" y="224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741" name="Oval 141"/>
              <p:cNvSpPr>
                <a:spLocks noChangeArrowheads="1"/>
              </p:cNvSpPr>
              <p:nvPr/>
            </p:nvSpPr>
            <p:spPr bwMode="auto">
              <a:xfrm rot="13299131">
                <a:off x="3770" y="20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286" name="Group 142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900" name="Oval 143"/>
                <p:cNvSpPr>
                  <a:spLocks noChangeArrowheads="1"/>
                </p:cNvSpPr>
                <p:nvPr/>
              </p:nvSpPr>
              <p:spPr bwMode="auto">
                <a:xfrm>
                  <a:off x="4141" y="338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44" name="Oval 144"/>
                <p:cNvSpPr>
                  <a:spLocks noChangeArrowheads="1"/>
                </p:cNvSpPr>
                <p:nvPr/>
              </p:nvSpPr>
              <p:spPr bwMode="auto">
                <a:xfrm>
                  <a:off x="4276" y="352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45" name="Oval 145"/>
                <p:cNvSpPr>
                  <a:spLocks noChangeArrowheads="1"/>
                </p:cNvSpPr>
                <p:nvPr/>
              </p:nvSpPr>
              <p:spPr bwMode="auto">
                <a:xfrm>
                  <a:off x="4414" y="366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46" name="Oval 146"/>
                <p:cNvSpPr>
                  <a:spLocks noChangeArrowheads="1"/>
                </p:cNvSpPr>
                <p:nvPr/>
              </p:nvSpPr>
              <p:spPr bwMode="auto">
                <a:xfrm>
                  <a:off x="4547" y="379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291" name="Group 147"/>
            <p:cNvGrpSpPr>
              <a:grpSpLocks/>
            </p:cNvGrpSpPr>
            <p:nvPr/>
          </p:nvGrpSpPr>
          <p:grpSpPr bwMode="auto">
            <a:xfrm rot="3429633">
              <a:off x="4104" y="2385"/>
              <a:ext cx="496" cy="499"/>
              <a:chOff x="3576" y="1950"/>
              <a:chExt cx="496" cy="499"/>
            </a:xfrm>
          </p:grpSpPr>
          <p:sp>
            <p:nvSpPr>
              <p:cNvPr id="25748" name="Oval 148"/>
              <p:cNvSpPr>
                <a:spLocks noChangeArrowheads="1"/>
              </p:cNvSpPr>
              <p:nvPr/>
            </p:nvSpPr>
            <p:spPr bwMode="auto">
              <a:xfrm rot="13299131">
                <a:off x="3784" y="22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749" name="Oval 149"/>
              <p:cNvSpPr>
                <a:spLocks noChangeArrowheads="1"/>
              </p:cNvSpPr>
              <p:nvPr/>
            </p:nvSpPr>
            <p:spPr bwMode="auto">
              <a:xfrm rot="13299131">
                <a:off x="3772" y="20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294" name="Group 150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751" name="Oval 151"/>
                <p:cNvSpPr>
                  <a:spLocks noChangeArrowheads="1"/>
                </p:cNvSpPr>
                <p:nvPr/>
              </p:nvSpPr>
              <p:spPr bwMode="auto">
                <a:xfrm>
                  <a:off x="4158" y="338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11" name="Oval 152"/>
                <p:cNvSpPr>
                  <a:spLocks noChangeArrowheads="1"/>
                </p:cNvSpPr>
                <p:nvPr/>
              </p:nvSpPr>
              <p:spPr bwMode="auto">
                <a:xfrm>
                  <a:off x="4286" y="352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53" name="Oval 153"/>
                <p:cNvSpPr>
                  <a:spLocks noChangeArrowheads="1"/>
                </p:cNvSpPr>
                <p:nvPr/>
              </p:nvSpPr>
              <p:spPr bwMode="auto">
                <a:xfrm>
                  <a:off x="4422" y="365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54" name="Oval 154"/>
                <p:cNvSpPr>
                  <a:spLocks noChangeArrowheads="1"/>
                </p:cNvSpPr>
                <p:nvPr/>
              </p:nvSpPr>
              <p:spPr bwMode="auto">
                <a:xfrm>
                  <a:off x="4558" y="379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299" name="Group 155"/>
            <p:cNvGrpSpPr>
              <a:grpSpLocks/>
            </p:cNvGrpSpPr>
            <p:nvPr/>
          </p:nvGrpSpPr>
          <p:grpSpPr bwMode="auto">
            <a:xfrm>
              <a:off x="3697" y="2296"/>
              <a:ext cx="496" cy="499"/>
              <a:chOff x="3576" y="1950"/>
              <a:chExt cx="496" cy="499"/>
            </a:xfrm>
          </p:grpSpPr>
          <p:sp>
            <p:nvSpPr>
              <p:cNvPr id="25756" name="Oval 156"/>
              <p:cNvSpPr>
                <a:spLocks noChangeArrowheads="1"/>
              </p:cNvSpPr>
              <p:nvPr/>
            </p:nvSpPr>
            <p:spPr bwMode="auto">
              <a:xfrm rot="13299131">
                <a:off x="3784" y="22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757" name="Oval 157"/>
              <p:cNvSpPr>
                <a:spLocks noChangeArrowheads="1"/>
              </p:cNvSpPr>
              <p:nvPr/>
            </p:nvSpPr>
            <p:spPr bwMode="auto">
              <a:xfrm rot="13299131">
                <a:off x="3773" y="206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302" name="Group 158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759" name="Oval 159"/>
                <p:cNvSpPr>
                  <a:spLocks noChangeArrowheads="1"/>
                </p:cNvSpPr>
                <p:nvPr/>
              </p:nvSpPr>
              <p:spPr bwMode="auto">
                <a:xfrm>
                  <a:off x="4142" y="339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60" name="Oval 160"/>
                <p:cNvSpPr>
                  <a:spLocks noChangeArrowheads="1"/>
                </p:cNvSpPr>
                <p:nvPr/>
              </p:nvSpPr>
              <p:spPr bwMode="auto">
                <a:xfrm>
                  <a:off x="4283" y="352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24" name="Oval 161"/>
                <p:cNvSpPr>
                  <a:spLocks noChangeArrowheads="1"/>
                </p:cNvSpPr>
                <p:nvPr/>
              </p:nvSpPr>
              <p:spPr bwMode="auto">
                <a:xfrm>
                  <a:off x="4415" y="366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62" name="Oval 162"/>
                <p:cNvSpPr>
                  <a:spLocks noChangeArrowheads="1"/>
                </p:cNvSpPr>
                <p:nvPr/>
              </p:nvSpPr>
              <p:spPr bwMode="auto">
                <a:xfrm>
                  <a:off x="4550" y="379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</p:grpSp>
      <p:grpSp>
        <p:nvGrpSpPr>
          <p:cNvPr id="518307" name="Group 163"/>
          <p:cNvGrpSpPr>
            <a:grpSpLocks/>
          </p:cNvGrpSpPr>
          <p:nvPr/>
        </p:nvGrpSpPr>
        <p:grpSpPr bwMode="auto">
          <a:xfrm rot="-7775051">
            <a:off x="3852863" y="2781300"/>
            <a:ext cx="2159000" cy="2736850"/>
            <a:chOff x="3424" y="2296"/>
            <a:chExt cx="1360" cy="1724"/>
          </a:xfrm>
        </p:grpSpPr>
        <p:grpSp>
          <p:nvGrpSpPr>
            <p:cNvPr id="518308" name="Group 164"/>
            <p:cNvGrpSpPr>
              <a:grpSpLocks/>
            </p:cNvGrpSpPr>
            <p:nvPr/>
          </p:nvGrpSpPr>
          <p:grpSpPr bwMode="auto">
            <a:xfrm>
              <a:off x="4014" y="3251"/>
              <a:ext cx="634" cy="633"/>
              <a:chOff x="4014" y="3251"/>
              <a:chExt cx="634" cy="633"/>
            </a:xfrm>
          </p:grpSpPr>
          <p:sp>
            <p:nvSpPr>
              <p:cNvPr id="25765" name="Oval 165"/>
              <p:cNvSpPr>
                <a:spLocks noChangeArrowheads="1"/>
              </p:cNvSpPr>
              <p:nvPr/>
            </p:nvSpPr>
            <p:spPr bwMode="auto">
              <a:xfrm>
                <a:off x="4036" y="32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766" name="Oval 166"/>
              <p:cNvSpPr>
                <a:spLocks noChangeArrowheads="1"/>
              </p:cNvSpPr>
              <p:nvPr/>
            </p:nvSpPr>
            <p:spPr bwMode="auto">
              <a:xfrm>
                <a:off x="4170" y="339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767" name="Oval 167"/>
              <p:cNvSpPr>
                <a:spLocks noChangeArrowheads="1"/>
              </p:cNvSpPr>
              <p:nvPr/>
            </p:nvSpPr>
            <p:spPr bwMode="auto">
              <a:xfrm>
                <a:off x="4307" y="352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768" name="Oval 168"/>
              <p:cNvSpPr>
                <a:spLocks noChangeArrowheads="1"/>
              </p:cNvSpPr>
              <p:nvPr/>
            </p:nvSpPr>
            <p:spPr bwMode="auto">
              <a:xfrm>
                <a:off x="4444" y="366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313" name="Group 169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5926" name="Oval 170"/>
                <p:cNvSpPr>
                  <a:spLocks noChangeArrowheads="1"/>
                </p:cNvSpPr>
                <p:nvPr/>
              </p:nvSpPr>
              <p:spPr bwMode="auto">
                <a:xfrm>
                  <a:off x="4143" y="341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71" name="Oval 171"/>
                <p:cNvSpPr>
                  <a:spLocks noChangeArrowheads="1"/>
                </p:cNvSpPr>
                <p:nvPr/>
              </p:nvSpPr>
              <p:spPr bwMode="auto">
                <a:xfrm>
                  <a:off x="4278" y="354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72" name="Oval 172"/>
                <p:cNvSpPr>
                  <a:spLocks noChangeArrowheads="1"/>
                </p:cNvSpPr>
                <p:nvPr/>
              </p:nvSpPr>
              <p:spPr bwMode="auto">
                <a:xfrm>
                  <a:off x="4415" y="368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73" name="Oval 173"/>
                <p:cNvSpPr>
                  <a:spLocks noChangeArrowheads="1"/>
                </p:cNvSpPr>
                <p:nvPr/>
              </p:nvSpPr>
              <p:spPr bwMode="auto">
                <a:xfrm>
                  <a:off x="4551" y="381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318" name="Group 174"/>
            <p:cNvGrpSpPr>
              <a:grpSpLocks/>
            </p:cNvGrpSpPr>
            <p:nvPr/>
          </p:nvGrpSpPr>
          <p:grpSpPr bwMode="auto">
            <a:xfrm>
              <a:off x="4150" y="3387"/>
              <a:ext cx="634" cy="633"/>
              <a:chOff x="4014" y="3251"/>
              <a:chExt cx="634" cy="633"/>
            </a:xfrm>
          </p:grpSpPr>
          <p:sp>
            <p:nvSpPr>
              <p:cNvPr id="25931" name="Oval 175"/>
              <p:cNvSpPr>
                <a:spLocks noChangeArrowheads="1"/>
              </p:cNvSpPr>
              <p:nvPr/>
            </p:nvSpPr>
            <p:spPr bwMode="auto">
              <a:xfrm>
                <a:off x="4030" y="325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56" name="Oval 176"/>
              <p:cNvSpPr>
                <a:spLocks noChangeArrowheads="1"/>
              </p:cNvSpPr>
              <p:nvPr/>
            </p:nvSpPr>
            <p:spPr bwMode="auto">
              <a:xfrm>
                <a:off x="4168" y="338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61" name="Oval 177"/>
              <p:cNvSpPr>
                <a:spLocks noChangeArrowheads="1"/>
              </p:cNvSpPr>
              <p:nvPr/>
            </p:nvSpPr>
            <p:spPr bwMode="auto">
              <a:xfrm>
                <a:off x="4303" y="3524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66" name="Oval 178"/>
              <p:cNvSpPr>
                <a:spLocks noChangeArrowheads="1"/>
              </p:cNvSpPr>
              <p:nvPr/>
            </p:nvSpPr>
            <p:spPr bwMode="auto">
              <a:xfrm>
                <a:off x="4440" y="36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323" name="Group 179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5977" name="Oval 180"/>
                <p:cNvSpPr>
                  <a:spLocks noChangeArrowheads="1"/>
                </p:cNvSpPr>
                <p:nvPr/>
              </p:nvSpPr>
              <p:spPr bwMode="auto">
                <a:xfrm>
                  <a:off x="4147" y="340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82" name="Oval 181"/>
                <p:cNvSpPr>
                  <a:spLocks noChangeArrowheads="1"/>
                </p:cNvSpPr>
                <p:nvPr/>
              </p:nvSpPr>
              <p:spPr bwMode="auto">
                <a:xfrm>
                  <a:off x="4283" y="354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85" name="Oval 182"/>
                <p:cNvSpPr>
                  <a:spLocks noChangeArrowheads="1"/>
                </p:cNvSpPr>
                <p:nvPr/>
              </p:nvSpPr>
              <p:spPr bwMode="auto">
                <a:xfrm>
                  <a:off x="4417" y="368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90" name="Oval 183"/>
                <p:cNvSpPr>
                  <a:spLocks noChangeArrowheads="1"/>
                </p:cNvSpPr>
                <p:nvPr/>
              </p:nvSpPr>
              <p:spPr bwMode="auto">
                <a:xfrm>
                  <a:off x="4554" y="381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328" name="Group 184"/>
            <p:cNvGrpSpPr>
              <a:grpSpLocks/>
            </p:cNvGrpSpPr>
            <p:nvPr/>
          </p:nvGrpSpPr>
          <p:grpSpPr bwMode="auto">
            <a:xfrm rot="10800000">
              <a:off x="3608" y="3386"/>
              <a:ext cx="634" cy="633"/>
              <a:chOff x="4014" y="3251"/>
              <a:chExt cx="634" cy="633"/>
            </a:xfrm>
          </p:grpSpPr>
          <p:sp>
            <p:nvSpPr>
              <p:cNvPr id="25993" name="Oval 185"/>
              <p:cNvSpPr>
                <a:spLocks noChangeArrowheads="1"/>
              </p:cNvSpPr>
              <p:nvPr/>
            </p:nvSpPr>
            <p:spPr bwMode="auto">
              <a:xfrm>
                <a:off x="4003" y="323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98" name="Oval 186"/>
              <p:cNvSpPr>
                <a:spLocks noChangeArrowheads="1"/>
              </p:cNvSpPr>
              <p:nvPr/>
            </p:nvSpPr>
            <p:spPr bwMode="auto">
              <a:xfrm>
                <a:off x="4142" y="337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006" name="Oval 187"/>
              <p:cNvSpPr>
                <a:spLocks noChangeArrowheads="1"/>
              </p:cNvSpPr>
              <p:nvPr/>
            </p:nvSpPr>
            <p:spPr bwMode="auto">
              <a:xfrm>
                <a:off x="4278" y="350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011" name="Oval 188"/>
              <p:cNvSpPr>
                <a:spLocks noChangeArrowheads="1"/>
              </p:cNvSpPr>
              <p:nvPr/>
            </p:nvSpPr>
            <p:spPr bwMode="auto">
              <a:xfrm>
                <a:off x="4415" y="3644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333" name="Group 189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021" name="Oval 190"/>
                <p:cNvSpPr>
                  <a:spLocks noChangeArrowheads="1"/>
                </p:cNvSpPr>
                <p:nvPr/>
              </p:nvSpPr>
              <p:spPr bwMode="auto">
                <a:xfrm>
                  <a:off x="4172" y="337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31" name="Oval 191"/>
                <p:cNvSpPr>
                  <a:spLocks noChangeArrowheads="1"/>
                </p:cNvSpPr>
                <p:nvPr/>
              </p:nvSpPr>
              <p:spPr bwMode="auto">
                <a:xfrm>
                  <a:off x="4304" y="351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36" name="Oval 192"/>
                <p:cNvSpPr>
                  <a:spLocks noChangeArrowheads="1"/>
                </p:cNvSpPr>
                <p:nvPr/>
              </p:nvSpPr>
              <p:spPr bwMode="auto">
                <a:xfrm>
                  <a:off x="4442" y="364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793" name="Oval 193"/>
                <p:cNvSpPr>
                  <a:spLocks noChangeArrowheads="1"/>
                </p:cNvSpPr>
                <p:nvPr/>
              </p:nvSpPr>
              <p:spPr bwMode="auto">
                <a:xfrm>
                  <a:off x="4578" y="378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338" name="Group 194"/>
            <p:cNvGrpSpPr>
              <a:grpSpLocks/>
            </p:cNvGrpSpPr>
            <p:nvPr/>
          </p:nvGrpSpPr>
          <p:grpSpPr bwMode="auto">
            <a:xfrm rot="3908178">
              <a:off x="3742" y="3385"/>
              <a:ext cx="634" cy="633"/>
              <a:chOff x="4014" y="3251"/>
              <a:chExt cx="634" cy="633"/>
            </a:xfrm>
          </p:grpSpPr>
          <p:sp>
            <p:nvSpPr>
              <p:cNvPr id="26041" name="Oval 195"/>
              <p:cNvSpPr>
                <a:spLocks noChangeArrowheads="1"/>
              </p:cNvSpPr>
              <p:nvPr/>
            </p:nvSpPr>
            <p:spPr bwMode="auto">
              <a:xfrm>
                <a:off x="4024" y="323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796" name="Oval 196"/>
              <p:cNvSpPr>
                <a:spLocks noChangeArrowheads="1"/>
              </p:cNvSpPr>
              <p:nvPr/>
            </p:nvSpPr>
            <p:spPr bwMode="auto">
              <a:xfrm>
                <a:off x="4160" y="337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797" name="Oval 197"/>
              <p:cNvSpPr>
                <a:spLocks noChangeArrowheads="1"/>
              </p:cNvSpPr>
              <p:nvPr/>
            </p:nvSpPr>
            <p:spPr bwMode="auto">
              <a:xfrm>
                <a:off x="4296" y="350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798" name="Oval 198"/>
              <p:cNvSpPr>
                <a:spLocks noChangeArrowheads="1"/>
              </p:cNvSpPr>
              <p:nvPr/>
            </p:nvSpPr>
            <p:spPr bwMode="auto">
              <a:xfrm>
                <a:off x="4432" y="364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343" name="Group 199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5800" name="Oval 200"/>
                <p:cNvSpPr>
                  <a:spLocks noChangeArrowheads="1"/>
                </p:cNvSpPr>
                <p:nvPr/>
              </p:nvSpPr>
              <p:spPr bwMode="auto">
                <a:xfrm>
                  <a:off x="4169" y="340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01" name="Oval 201"/>
                <p:cNvSpPr>
                  <a:spLocks noChangeArrowheads="1"/>
                </p:cNvSpPr>
                <p:nvPr/>
              </p:nvSpPr>
              <p:spPr bwMode="auto">
                <a:xfrm>
                  <a:off x="4305" y="353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46" name="Oval 202"/>
                <p:cNvSpPr>
                  <a:spLocks noChangeArrowheads="1"/>
                </p:cNvSpPr>
                <p:nvPr/>
              </p:nvSpPr>
              <p:spPr bwMode="auto">
                <a:xfrm>
                  <a:off x="4441" y="367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03" name="Oval 203"/>
                <p:cNvSpPr>
                  <a:spLocks noChangeArrowheads="1"/>
                </p:cNvSpPr>
                <p:nvPr/>
              </p:nvSpPr>
              <p:spPr bwMode="auto">
                <a:xfrm>
                  <a:off x="4577" y="380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348" name="Group 204"/>
            <p:cNvGrpSpPr>
              <a:grpSpLocks/>
            </p:cNvGrpSpPr>
            <p:nvPr/>
          </p:nvGrpSpPr>
          <p:grpSpPr bwMode="auto">
            <a:xfrm>
              <a:off x="3651" y="2931"/>
              <a:ext cx="496" cy="499"/>
              <a:chOff x="3576" y="1950"/>
              <a:chExt cx="496" cy="499"/>
            </a:xfrm>
          </p:grpSpPr>
          <p:sp>
            <p:nvSpPr>
              <p:cNvPr id="25805" name="Oval 205"/>
              <p:cNvSpPr>
                <a:spLocks noChangeArrowheads="1"/>
              </p:cNvSpPr>
              <p:nvPr/>
            </p:nvSpPr>
            <p:spPr bwMode="auto">
              <a:xfrm rot="13299131">
                <a:off x="3799" y="225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806" name="Oval 206"/>
              <p:cNvSpPr>
                <a:spLocks noChangeArrowheads="1"/>
              </p:cNvSpPr>
              <p:nvPr/>
            </p:nvSpPr>
            <p:spPr bwMode="auto">
              <a:xfrm rot="13299131">
                <a:off x="3790" y="206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351" name="Group 207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808" name="Oval 208"/>
                <p:cNvSpPr>
                  <a:spLocks noChangeArrowheads="1"/>
                </p:cNvSpPr>
                <p:nvPr/>
              </p:nvSpPr>
              <p:spPr bwMode="auto">
                <a:xfrm>
                  <a:off x="4139" y="337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57" name="Oval 209"/>
                <p:cNvSpPr>
                  <a:spLocks noChangeArrowheads="1"/>
                </p:cNvSpPr>
                <p:nvPr/>
              </p:nvSpPr>
              <p:spPr bwMode="auto">
                <a:xfrm>
                  <a:off x="4276" y="351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10" name="Oval 210"/>
                <p:cNvSpPr>
                  <a:spLocks noChangeArrowheads="1"/>
                </p:cNvSpPr>
                <p:nvPr/>
              </p:nvSpPr>
              <p:spPr bwMode="auto">
                <a:xfrm>
                  <a:off x="4413" y="364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11" name="Oval 211"/>
                <p:cNvSpPr>
                  <a:spLocks noChangeArrowheads="1"/>
                </p:cNvSpPr>
                <p:nvPr/>
              </p:nvSpPr>
              <p:spPr bwMode="auto">
                <a:xfrm>
                  <a:off x="4547" y="378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356" name="Group 212"/>
            <p:cNvGrpSpPr>
              <a:grpSpLocks/>
            </p:cNvGrpSpPr>
            <p:nvPr/>
          </p:nvGrpSpPr>
          <p:grpSpPr bwMode="auto">
            <a:xfrm rot="-5730330">
              <a:off x="4152" y="2977"/>
              <a:ext cx="496" cy="499"/>
              <a:chOff x="3576" y="1950"/>
              <a:chExt cx="496" cy="499"/>
            </a:xfrm>
          </p:grpSpPr>
          <p:sp>
            <p:nvSpPr>
              <p:cNvPr id="25813" name="Oval 213"/>
              <p:cNvSpPr>
                <a:spLocks noChangeArrowheads="1"/>
              </p:cNvSpPr>
              <p:nvPr/>
            </p:nvSpPr>
            <p:spPr bwMode="auto">
              <a:xfrm rot="13299131">
                <a:off x="3784" y="2265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814" name="Oval 214"/>
              <p:cNvSpPr>
                <a:spLocks noChangeArrowheads="1"/>
              </p:cNvSpPr>
              <p:nvPr/>
            </p:nvSpPr>
            <p:spPr bwMode="auto">
              <a:xfrm rot="13299131">
                <a:off x="3773" y="207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359" name="Group 215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062" name="Oval 216"/>
                <p:cNvSpPr>
                  <a:spLocks noChangeArrowheads="1"/>
                </p:cNvSpPr>
                <p:nvPr/>
              </p:nvSpPr>
              <p:spPr bwMode="auto">
                <a:xfrm>
                  <a:off x="4163" y="338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17" name="Oval 217"/>
                <p:cNvSpPr>
                  <a:spLocks noChangeArrowheads="1"/>
                </p:cNvSpPr>
                <p:nvPr/>
              </p:nvSpPr>
              <p:spPr bwMode="auto">
                <a:xfrm>
                  <a:off x="4299" y="352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18" name="Oval 218"/>
                <p:cNvSpPr>
                  <a:spLocks noChangeArrowheads="1"/>
                </p:cNvSpPr>
                <p:nvPr/>
              </p:nvSpPr>
              <p:spPr bwMode="auto">
                <a:xfrm>
                  <a:off x="4436" y="365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19" name="Oval 219"/>
                <p:cNvSpPr>
                  <a:spLocks noChangeArrowheads="1"/>
                </p:cNvSpPr>
                <p:nvPr/>
              </p:nvSpPr>
              <p:spPr bwMode="auto">
                <a:xfrm>
                  <a:off x="4572" y="379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364" name="Group 220"/>
            <p:cNvGrpSpPr>
              <a:grpSpLocks/>
            </p:cNvGrpSpPr>
            <p:nvPr/>
          </p:nvGrpSpPr>
          <p:grpSpPr bwMode="auto">
            <a:xfrm rot="-2066985">
              <a:off x="3563" y="2659"/>
              <a:ext cx="496" cy="499"/>
              <a:chOff x="3576" y="1950"/>
              <a:chExt cx="496" cy="499"/>
            </a:xfrm>
          </p:grpSpPr>
          <p:sp>
            <p:nvSpPr>
              <p:cNvPr id="25821" name="Oval 221"/>
              <p:cNvSpPr>
                <a:spLocks noChangeArrowheads="1"/>
              </p:cNvSpPr>
              <p:nvPr/>
            </p:nvSpPr>
            <p:spPr bwMode="auto">
              <a:xfrm rot="13299131">
                <a:off x="3799" y="226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822" name="Oval 222"/>
              <p:cNvSpPr>
                <a:spLocks noChangeArrowheads="1"/>
              </p:cNvSpPr>
              <p:nvPr/>
            </p:nvSpPr>
            <p:spPr bwMode="auto">
              <a:xfrm rot="13299131">
                <a:off x="3788" y="206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367" name="Group 223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824" name="Oval 224"/>
                <p:cNvSpPr>
                  <a:spLocks noChangeArrowheads="1"/>
                </p:cNvSpPr>
                <p:nvPr/>
              </p:nvSpPr>
              <p:spPr bwMode="auto">
                <a:xfrm>
                  <a:off x="4151" y="337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25" name="Oval 225"/>
                <p:cNvSpPr>
                  <a:spLocks noChangeArrowheads="1"/>
                </p:cNvSpPr>
                <p:nvPr/>
              </p:nvSpPr>
              <p:spPr bwMode="auto">
                <a:xfrm>
                  <a:off x="4289" y="350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26" name="Oval 226"/>
                <p:cNvSpPr>
                  <a:spLocks noChangeArrowheads="1"/>
                </p:cNvSpPr>
                <p:nvPr/>
              </p:nvSpPr>
              <p:spPr bwMode="auto">
                <a:xfrm>
                  <a:off x="4423" y="364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27" name="Oval 227"/>
                <p:cNvSpPr>
                  <a:spLocks noChangeArrowheads="1"/>
                </p:cNvSpPr>
                <p:nvPr/>
              </p:nvSpPr>
              <p:spPr bwMode="auto">
                <a:xfrm>
                  <a:off x="4561" y="377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372" name="Group 228"/>
            <p:cNvGrpSpPr>
              <a:grpSpLocks/>
            </p:cNvGrpSpPr>
            <p:nvPr/>
          </p:nvGrpSpPr>
          <p:grpSpPr bwMode="auto">
            <a:xfrm rot="3429633">
              <a:off x="4243" y="2748"/>
              <a:ext cx="496" cy="499"/>
              <a:chOff x="3576" y="1950"/>
              <a:chExt cx="496" cy="499"/>
            </a:xfrm>
          </p:grpSpPr>
          <p:sp>
            <p:nvSpPr>
              <p:cNvPr id="25829" name="Oval 229"/>
              <p:cNvSpPr>
                <a:spLocks noChangeArrowheads="1"/>
              </p:cNvSpPr>
              <p:nvPr/>
            </p:nvSpPr>
            <p:spPr bwMode="auto">
              <a:xfrm rot="13299131">
                <a:off x="3798" y="224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830" name="Oval 230"/>
              <p:cNvSpPr>
                <a:spLocks noChangeArrowheads="1"/>
              </p:cNvSpPr>
              <p:nvPr/>
            </p:nvSpPr>
            <p:spPr bwMode="auto">
              <a:xfrm rot="13299131">
                <a:off x="3787" y="204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375" name="Group 231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073" name="Oval 232"/>
                <p:cNvSpPr>
                  <a:spLocks noChangeArrowheads="1"/>
                </p:cNvSpPr>
                <p:nvPr/>
              </p:nvSpPr>
              <p:spPr bwMode="auto">
                <a:xfrm>
                  <a:off x="4134" y="337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33" name="Oval 233"/>
                <p:cNvSpPr>
                  <a:spLocks noChangeArrowheads="1"/>
                </p:cNvSpPr>
                <p:nvPr/>
              </p:nvSpPr>
              <p:spPr bwMode="auto">
                <a:xfrm>
                  <a:off x="4270" y="351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34" name="Oval 234"/>
                <p:cNvSpPr>
                  <a:spLocks noChangeArrowheads="1"/>
                </p:cNvSpPr>
                <p:nvPr/>
              </p:nvSpPr>
              <p:spPr bwMode="auto">
                <a:xfrm>
                  <a:off x="4404" y="365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35" name="Oval 235"/>
                <p:cNvSpPr>
                  <a:spLocks noChangeArrowheads="1"/>
                </p:cNvSpPr>
                <p:nvPr/>
              </p:nvSpPr>
              <p:spPr bwMode="auto">
                <a:xfrm>
                  <a:off x="4540" y="378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380" name="Group 236"/>
            <p:cNvGrpSpPr>
              <a:grpSpLocks/>
            </p:cNvGrpSpPr>
            <p:nvPr/>
          </p:nvGrpSpPr>
          <p:grpSpPr bwMode="auto">
            <a:xfrm>
              <a:off x="3836" y="2659"/>
              <a:ext cx="496" cy="499"/>
              <a:chOff x="3576" y="1950"/>
              <a:chExt cx="496" cy="499"/>
            </a:xfrm>
          </p:grpSpPr>
          <p:sp>
            <p:nvSpPr>
              <p:cNvPr id="25837" name="Oval 237"/>
              <p:cNvSpPr>
                <a:spLocks noChangeArrowheads="1"/>
              </p:cNvSpPr>
              <p:nvPr/>
            </p:nvSpPr>
            <p:spPr bwMode="auto">
              <a:xfrm rot="13299131">
                <a:off x="3802" y="224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838" name="Oval 238"/>
              <p:cNvSpPr>
                <a:spLocks noChangeArrowheads="1"/>
              </p:cNvSpPr>
              <p:nvPr/>
            </p:nvSpPr>
            <p:spPr bwMode="auto">
              <a:xfrm rot="13299131">
                <a:off x="3790" y="2055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383" name="Group 239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840" name="Oval 240"/>
                <p:cNvSpPr>
                  <a:spLocks noChangeArrowheads="1"/>
                </p:cNvSpPr>
                <p:nvPr/>
              </p:nvSpPr>
              <p:spPr bwMode="auto">
                <a:xfrm>
                  <a:off x="4135" y="337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91" name="Oval 241"/>
                <p:cNvSpPr>
                  <a:spLocks noChangeArrowheads="1"/>
                </p:cNvSpPr>
                <p:nvPr/>
              </p:nvSpPr>
              <p:spPr bwMode="auto">
                <a:xfrm>
                  <a:off x="4270" y="351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42" name="Oval 242"/>
                <p:cNvSpPr>
                  <a:spLocks noChangeArrowheads="1"/>
                </p:cNvSpPr>
                <p:nvPr/>
              </p:nvSpPr>
              <p:spPr bwMode="auto">
                <a:xfrm>
                  <a:off x="4407" y="364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43" name="Oval 243"/>
                <p:cNvSpPr>
                  <a:spLocks noChangeArrowheads="1"/>
                </p:cNvSpPr>
                <p:nvPr/>
              </p:nvSpPr>
              <p:spPr bwMode="auto">
                <a:xfrm>
                  <a:off x="4544" y="378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388" name="Group 244"/>
            <p:cNvGrpSpPr>
              <a:grpSpLocks/>
            </p:cNvGrpSpPr>
            <p:nvPr/>
          </p:nvGrpSpPr>
          <p:grpSpPr bwMode="auto">
            <a:xfrm>
              <a:off x="3875" y="2888"/>
              <a:ext cx="634" cy="633"/>
              <a:chOff x="4014" y="3251"/>
              <a:chExt cx="634" cy="633"/>
            </a:xfrm>
          </p:grpSpPr>
          <p:sp>
            <p:nvSpPr>
              <p:cNvPr id="25845" name="Oval 245"/>
              <p:cNvSpPr>
                <a:spLocks noChangeArrowheads="1"/>
              </p:cNvSpPr>
              <p:nvPr/>
            </p:nvSpPr>
            <p:spPr bwMode="auto">
              <a:xfrm>
                <a:off x="4030" y="3254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846" name="Oval 246"/>
              <p:cNvSpPr>
                <a:spLocks noChangeArrowheads="1"/>
              </p:cNvSpPr>
              <p:nvPr/>
            </p:nvSpPr>
            <p:spPr bwMode="auto">
              <a:xfrm>
                <a:off x="4164" y="338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847" name="Oval 247"/>
              <p:cNvSpPr>
                <a:spLocks noChangeArrowheads="1"/>
              </p:cNvSpPr>
              <p:nvPr/>
            </p:nvSpPr>
            <p:spPr bwMode="auto">
              <a:xfrm>
                <a:off x="4301" y="3525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848" name="Oval 248"/>
              <p:cNvSpPr>
                <a:spLocks noChangeArrowheads="1"/>
              </p:cNvSpPr>
              <p:nvPr/>
            </p:nvSpPr>
            <p:spPr bwMode="auto">
              <a:xfrm>
                <a:off x="4437" y="366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393" name="Group 249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092" name="Oval 250"/>
                <p:cNvSpPr>
                  <a:spLocks noChangeArrowheads="1"/>
                </p:cNvSpPr>
                <p:nvPr/>
              </p:nvSpPr>
              <p:spPr bwMode="auto">
                <a:xfrm>
                  <a:off x="4146" y="340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51" name="Oval 251"/>
                <p:cNvSpPr>
                  <a:spLocks noChangeArrowheads="1"/>
                </p:cNvSpPr>
                <p:nvPr/>
              </p:nvSpPr>
              <p:spPr bwMode="auto">
                <a:xfrm>
                  <a:off x="4280" y="354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52" name="Oval 252"/>
                <p:cNvSpPr>
                  <a:spLocks noChangeArrowheads="1"/>
                </p:cNvSpPr>
                <p:nvPr/>
              </p:nvSpPr>
              <p:spPr bwMode="auto">
                <a:xfrm>
                  <a:off x="4418" y="367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53" name="Oval 253"/>
                <p:cNvSpPr>
                  <a:spLocks noChangeArrowheads="1"/>
                </p:cNvSpPr>
                <p:nvPr/>
              </p:nvSpPr>
              <p:spPr bwMode="auto">
                <a:xfrm>
                  <a:off x="4552" y="381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398" name="Group 254"/>
            <p:cNvGrpSpPr>
              <a:grpSpLocks/>
            </p:cNvGrpSpPr>
            <p:nvPr/>
          </p:nvGrpSpPr>
          <p:grpSpPr bwMode="auto">
            <a:xfrm>
              <a:off x="4011" y="3024"/>
              <a:ext cx="634" cy="633"/>
              <a:chOff x="4014" y="3251"/>
              <a:chExt cx="634" cy="633"/>
            </a:xfrm>
          </p:grpSpPr>
          <p:sp>
            <p:nvSpPr>
              <p:cNvPr id="25855" name="Oval 255"/>
              <p:cNvSpPr>
                <a:spLocks noChangeArrowheads="1"/>
              </p:cNvSpPr>
              <p:nvPr/>
            </p:nvSpPr>
            <p:spPr bwMode="auto">
              <a:xfrm>
                <a:off x="4035" y="325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856" name="Oval 256"/>
              <p:cNvSpPr>
                <a:spLocks noChangeArrowheads="1"/>
              </p:cNvSpPr>
              <p:nvPr/>
            </p:nvSpPr>
            <p:spPr bwMode="auto">
              <a:xfrm>
                <a:off x="4170" y="339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857" name="Oval 257"/>
              <p:cNvSpPr>
                <a:spLocks noChangeArrowheads="1"/>
              </p:cNvSpPr>
              <p:nvPr/>
            </p:nvSpPr>
            <p:spPr bwMode="auto">
              <a:xfrm>
                <a:off x="4307" y="352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858" name="Oval 258"/>
              <p:cNvSpPr>
                <a:spLocks noChangeArrowheads="1"/>
              </p:cNvSpPr>
              <p:nvPr/>
            </p:nvSpPr>
            <p:spPr bwMode="auto">
              <a:xfrm>
                <a:off x="4444" y="366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403" name="Group 259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5860" name="Oval 260"/>
                <p:cNvSpPr>
                  <a:spLocks noChangeArrowheads="1"/>
                </p:cNvSpPr>
                <p:nvPr/>
              </p:nvSpPr>
              <p:spPr bwMode="auto">
                <a:xfrm>
                  <a:off x="4143" y="341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61" name="Oval 261"/>
                <p:cNvSpPr>
                  <a:spLocks noChangeArrowheads="1"/>
                </p:cNvSpPr>
                <p:nvPr/>
              </p:nvSpPr>
              <p:spPr bwMode="auto">
                <a:xfrm>
                  <a:off x="4278" y="354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62" name="Oval 262"/>
                <p:cNvSpPr>
                  <a:spLocks noChangeArrowheads="1"/>
                </p:cNvSpPr>
                <p:nvPr/>
              </p:nvSpPr>
              <p:spPr bwMode="auto">
                <a:xfrm>
                  <a:off x="4415" y="368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63" name="Oval 263"/>
                <p:cNvSpPr>
                  <a:spLocks noChangeArrowheads="1"/>
                </p:cNvSpPr>
                <p:nvPr/>
              </p:nvSpPr>
              <p:spPr bwMode="auto">
                <a:xfrm>
                  <a:off x="4551" y="381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408" name="Group 264"/>
            <p:cNvGrpSpPr>
              <a:grpSpLocks/>
            </p:cNvGrpSpPr>
            <p:nvPr/>
          </p:nvGrpSpPr>
          <p:grpSpPr bwMode="auto">
            <a:xfrm rot="10800000">
              <a:off x="3469" y="3023"/>
              <a:ext cx="634" cy="633"/>
              <a:chOff x="4014" y="3251"/>
              <a:chExt cx="634" cy="633"/>
            </a:xfrm>
          </p:grpSpPr>
          <p:sp>
            <p:nvSpPr>
              <p:cNvPr id="25865" name="Oval 265"/>
              <p:cNvSpPr>
                <a:spLocks noChangeArrowheads="1"/>
              </p:cNvSpPr>
              <p:nvPr/>
            </p:nvSpPr>
            <p:spPr bwMode="auto">
              <a:xfrm>
                <a:off x="4006" y="324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866" name="Oval 266"/>
              <p:cNvSpPr>
                <a:spLocks noChangeArrowheads="1"/>
              </p:cNvSpPr>
              <p:nvPr/>
            </p:nvSpPr>
            <p:spPr bwMode="auto">
              <a:xfrm>
                <a:off x="4141" y="338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867" name="Oval 267"/>
              <p:cNvSpPr>
                <a:spLocks noChangeArrowheads="1"/>
              </p:cNvSpPr>
              <p:nvPr/>
            </p:nvSpPr>
            <p:spPr bwMode="auto">
              <a:xfrm>
                <a:off x="4277" y="351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868" name="Oval 268"/>
              <p:cNvSpPr>
                <a:spLocks noChangeArrowheads="1"/>
              </p:cNvSpPr>
              <p:nvPr/>
            </p:nvSpPr>
            <p:spPr bwMode="auto">
              <a:xfrm>
                <a:off x="4414" y="36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413" name="Group 269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5870" name="Oval 270"/>
                <p:cNvSpPr>
                  <a:spLocks noChangeArrowheads="1"/>
                </p:cNvSpPr>
                <p:nvPr/>
              </p:nvSpPr>
              <p:spPr bwMode="auto">
                <a:xfrm>
                  <a:off x="4162" y="337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71" name="Oval 271"/>
                <p:cNvSpPr>
                  <a:spLocks noChangeArrowheads="1"/>
                </p:cNvSpPr>
                <p:nvPr/>
              </p:nvSpPr>
              <p:spPr bwMode="auto">
                <a:xfrm>
                  <a:off x="4297" y="350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72" name="Oval 272"/>
                <p:cNvSpPr>
                  <a:spLocks noChangeArrowheads="1"/>
                </p:cNvSpPr>
                <p:nvPr/>
              </p:nvSpPr>
              <p:spPr bwMode="auto">
                <a:xfrm>
                  <a:off x="4432" y="364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73" name="Oval 273"/>
                <p:cNvSpPr>
                  <a:spLocks noChangeArrowheads="1"/>
                </p:cNvSpPr>
                <p:nvPr/>
              </p:nvSpPr>
              <p:spPr bwMode="auto">
                <a:xfrm>
                  <a:off x="4569" y="378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418" name="Group 274"/>
            <p:cNvGrpSpPr>
              <a:grpSpLocks/>
            </p:cNvGrpSpPr>
            <p:nvPr/>
          </p:nvGrpSpPr>
          <p:grpSpPr bwMode="auto">
            <a:xfrm rot="3908178">
              <a:off x="3603" y="3022"/>
              <a:ext cx="634" cy="633"/>
              <a:chOff x="4014" y="3251"/>
              <a:chExt cx="634" cy="633"/>
            </a:xfrm>
          </p:grpSpPr>
          <p:sp>
            <p:nvSpPr>
              <p:cNvPr id="25875" name="Oval 275"/>
              <p:cNvSpPr>
                <a:spLocks noChangeArrowheads="1"/>
              </p:cNvSpPr>
              <p:nvPr/>
            </p:nvSpPr>
            <p:spPr bwMode="auto">
              <a:xfrm>
                <a:off x="4028" y="3235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876" name="Oval 276"/>
              <p:cNvSpPr>
                <a:spLocks noChangeArrowheads="1"/>
              </p:cNvSpPr>
              <p:nvPr/>
            </p:nvSpPr>
            <p:spPr bwMode="auto">
              <a:xfrm>
                <a:off x="4163" y="337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877" name="Oval 277"/>
              <p:cNvSpPr>
                <a:spLocks noChangeArrowheads="1"/>
              </p:cNvSpPr>
              <p:nvPr/>
            </p:nvSpPr>
            <p:spPr bwMode="auto">
              <a:xfrm>
                <a:off x="4301" y="350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878" name="Oval 278"/>
              <p:cNvSpPr>
                <a:spLocks noChangeArrowheads="1"/>
              </p:cNvSpPr>
              <p:nvPr/>
            </p:nvSpPr>
            <p:spPr bwMode="auto">
              <a:xfrm>
                <a:off x="4438" y="364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423" name="Group 279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5880" name="Oval 280"/>
                <p:cNvSpPr>
                  <a:spLocks noChangeArrowheads="1"/>
                </p:cNvSpPr>
                <p:nvPr/>
              </p:nvSpPr>
              <p:spPr bwMode="auto">
                <a:xfrm>
                  <a:off x="4167" y="340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81" name="Oval 281"/>
                <p:cNvSpPr>
                  <a:spLocks noChangeArrowheads="1"/>
                </p:cNvSpPr>
                <p:nvPr/>
              </p:nvSpPr>
              <p:spPr bwMode="auto">
                <a:xfrm>
                  <a:off x="4303" y="354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82" name="Oval 282"/>
                <p:cNvSpPr>
                  <a:spLocks noChangeArrowheads="1"/>
                </p:cNvSpPr>
                <p:nvPr/>
              </p:nvSpPr>
              <p:spPr bwMode="auto">
                <a:xfrm>
                  <a:off x="4439" y="367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83" name="Oval 283"/>
                <p:cNvSpPr>
                  <a:spLocks noChangeArrowheads="1"/>
                </p:cNvSpPr>
                <p:nvPr/>
              </p:nvSpPr>
              <p:spPr bwMode="auto">
                <a:xfrm>
                  <a:off x="4575" y="381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428" name="Group 284"/>
            <p:cNvGrpSpPr>
              <a:grpSpLocks/>
            </p:cNvGrpSpPr>
            <p:nvPr/>
          </p:nvGrpSpPr>
          <p:grpSpPr bwMode="auto">
            <a:xfrm>
              <a:off x="3512" y="2568"/>
              <a:ext cx="496" cy="499"/>
              <a:chOff x="3576" y="1950"/>
              <a:chExt cx="496" cy="499"/>
            </a:xfrm>
          </p:grpSpPr>
          <p:sp>
            <p:nvSpPr>
              <p:cNvPr id="25885" name="Oval 285"/>
              <p:cNvSpPr>
                <a:spLocks noChangeArrowheads="1"/>
              </p:cNvSpPr>
              <p:nvPr/>
            </p:nvSpPr>
            <p:spPr bwMode="auto">
              <a:xfrm rot="13299131">
                <a:off x="3803" y="225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886" name="Oval 286"/>
              <p:cNvSpPr>
                <a:spLocks noChangeArrowheads="1"/>
              </p:cNvSpPr>
              <p:nvPr/>
            </p:nvSpPr>
            <p:spPr bwMode="auto">
              <a:xfrm rot="13299131">
                <a:off x="3795" y="206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431" name="Group 287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888" name="Oval 288"/>
                <p:cNvSpPr>
                  <a:spLocks noChangeArrowheads="1"/>
                </p:cNvSpPr>
                <p:nvPr/>
              </p:nvSpPr>
              <p:spPr bwMode="auto">
                <a:xfrm>
                  <a:off x="4141" y="337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89" name="Oval 289"/>
                <p:cNvSpPr>
                  <a:spLocks noChangeArrowheads="1"/>
                </p:cNvSpPr>
                <p:nvPr/>
              </p:nvSpPr>
              <p:spPr bwMode="auto">
                <a:xfrm>
                  <a:off x="4278" y="350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90" name="Oval 290"/>
                <p:cNvSpPr>
                  <a:spLocks noChangeArrowheads="1"/>
                </p:cNvSpPr>
                <p:nvPr/>
              </p:nvSpPr>
              <p:spPr bwMode="auto">
                <a:xfrm>
                  <a:off x="4414" y="364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91" name="Oval 291"/>
                <p:cNvSpPr>
                  <a:spLocks noChangeArrowheads="1"/>
                </p:cNvSpPr>
                <p:nvPr/>
              </p:nvSpPr>
              <p:spPr bwMode="auto">
                <a:xfrm>
                  <a:off x="4550" y="377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436" name="Group 292"/>
            <p:cNvGrpSpPr>
              <a:grpSpLocks/>
            </p:cNvGrpSpPr>
            <p:nvPr/>
          </p:nvGrpSpPr>
          <p:grpSpPr bwMode="auto">
            <a:xfrm rot="-5730330">
              <a:off x="4013" y="2614"/>
              <a:ext cx="496" cy="499"/>
              <a:chOff x="3576" y="1950"/>
              <a:chExt cx="496" cy="499"/>
            </a:xfrm>
          </p:grpSpPr>
          <p:sp>
            <p:nvSpPr>
              <p:cNvPr id="25893" name="Oval 293"/>
              <p:cNvSpPr>
                <a:spLocks noChangeArrowheads="1"/>
              </p:cNvSpPr>
              <p:nvPr/>
            </p:nvSpPr>
            <p:spPr bwMode="auto">
              <a:xfrm rot="13299131">
                <a:off x="3787" y="225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894" name="Oval 294"/>
              <p:cNvSpPr>
                <a:spLocks noChangeArrowheads="1"/>
              </p:cNvSpPr>
              <p:nvPr/>
            </p:nvSpPr>
            <p:spPr bwMode="auto">
              <a:xfrm rot="13299131">
                <a:off x="3776" y="206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439" name="Group 295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896" name="Oval 296"/>
                <p:cNvSpPr>
                  <a:spLocks noChangeArrowheads="1"/>
                </p:cNvSpPr>
                <p:nvPr/>
              </p:nvSpPr>
              <p:spPr bwMode="auto">
                <a:xfrm>
                  <a:off x="4159" y="338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97" name="Oval 297"/>
                <p:cNvSpPr>
                  <a:spLocks noChangeArrowheads="1"/>
                </p:cNvSpPr>
                <p:nvPr/>
              </p:nvSpPr>
              <p:spPr bwMode="auto">
                <a:xfrm>
                  <a:off x="4294" y="352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98" name="Oval 298"/>
                <p:cNvSpPr>
                  <a:spLocks noChangeArrowheads="1"/>
                </p:cNvSpPr>
                <p:nvPr/>
              </p:nvSpPr>
              <p:spPr bwMode="auto">
                <a:xfrm>
                  <a:off x="4431" y="365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899" name="Oval 299"/>
                <p:cNvSpPr>
                  <a:spLocks noChangeArrowheads="1"/>
                </p:cNvSpPr>
                <p:nvPr/>
              </p:nvSpPr>
              <p:spPr bwMode="auto">
                <a:xfrm>
                  <a:off x="4566" y="379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444" name="Group 300"/>
            <p:cNvGrpSpPr>
              <a:grpSpLocks/>
            </p:cNvGrpSpPr>
            <p:nvPr/>
          </p:nvGrpSpPr>
          <p:grpSpPr bwMode="auto">
            <a:xfrm rot="-2066985">
              <a:off x="3424" y="2296"/>
              <a:ext cx="496" cy="499"/>
              <a:chOff x="3576" y="1950"/>
              <a:chExt cx="496" cy="499"/>
            </a:xfrm>
          </p:grpSpPr>
          <p:sp>
            <p:nvSpPr>
              <p:cNvPr id="25901" name="Oval 301"/>
              <p:cNvSpPr>
                <a:spLocks noChangeArrowheads="1"/>
              </p:cNvSpPr>
              <p:nvPr/>
            </p:nvSpPr>
            <p:spPr bwMode="auto">
              <a:xfrm rot="13299131">
                <a:off x="3799" y="226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02" name="Oval 302"/>
              <p:cNvSpPr>
                <a:spLocks noChangeArrowheads="1"/>
              </p:cNvSpPr>
              <p:nvPr/>
            </p:nvSpPr>
            <p:spPr bwMode="auto">
              <a:xfrm rot="13299131">
                <a:off x="3788" y="207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447" name="Group 303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904" name="Oval 304"/>
                <p:cNvSpPr>
                  <a:spLocks noChangeArrowheads="1"/>
                </p:cNvSpPr>
                <p:nvPr/>
              </p:nvSpPr>
              <p:spPr bwMode="auto">
                <a:xfrm>
                  <a:off x="4154" y="336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05" name="Oval 305"/>
                <p:cNvSpPr>
                  <a:spLocks noChangeArrowheads="1"/>
                </p:cNvSpPr>
                <p:nvPr/>
              </p:nvSpPr>
              <p:spPr bwMode="auto">
                <a:xfrm>
                  <a:off x="4292" y="350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06" name="Oval 306"/>
                <p:cNvSpPr>
                  <a:spLocks noChangeArrowheads="1"/>
                </p:cNvSpPr>
                <p:nvPr/>
              </p:nvSpPr>
              <p:spPr bwMode="auto">
                <a:xfrm>
                  <a:off x="4425" y="364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07" name="Oval 307"/>
                <p:cNvSpPr>
                  <a:spLocks noChangeArrowheads="1"/>
                </p:cNvSpPr>
                <p:nvPr/>
              </p:nvSpPr>
              <p:spPr bwMode="auto">
                <a:xfrm>
                  <a:off x="4563" y="377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452" name="Group 308"/>
            <p:cNvGrpSpPr>
              <a:grpSpLocks/>
            </p:cNvGrpSpPr>
            <p:nvPr/>
          </p:nvGrpSpPr>
          <p:grpSpPr bwMode="auto">
            <a:xfrm rot="3429633">
              <a:off x="4104" y="2385"/>
              <a:ext cx="496" cy="499"/>
              <a:chOff x="3576" y="1950"/>
              <a:chExt cx="496" cy="499"/>
            </a:xfrm>
          </p:grpSpPr>
          <p:sp>
            <p:nvSpPr>
              <p:cNvPr id="25909" name="Oval 309"/>
              <p:cNvSpPr>
                <a:spLocks noChangeArrowheads="1"/>
              </p:cNvSpPr>
              <p:nvPr/>
            </p:nvSpPr>
            <p:spPr bwMode="auto">
              <a:xfrm rot="13299131">
                <a:off x="3792" y="2234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10" name="Oval 310"/>
              <p:cNvSpPr>
                <a:spLocks noChangeArrowheads="1"/>
              </p:cNvSpPr>
              <p:nvPr/>
            </p:nvSpPr>
            <p:spPr bwMode="auto">
              <a:xfrm rot="13299131">
                <a:off x="3781" y="204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455" name="Group 311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912" name="Oval 312"/>
                <p:cNvSpPr>
                  <a:spLocks noChangeArrowheads="1"/>
                </p:cNvSpPr>
                <p:nvPr/>
              </p:nvSpPr>
              <p:spPr bwMode="auto">
                <a:xfrm>
                  <a:off x="4131" y="338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13" name="Oval 313"/>
                <p:cNvSpPr>
                  <a:spLocks noChangeArrowheads="1"/>
                </p:cNvSpPr>
                <p:nvPr/>
              </p:nvSpPr>
              <p:spPr bwMode="auto">
                <a:xfrm>
                  <a:off x="4267" y="352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14" name="Oval 314"/>
                <p:cNvSpPr>
                  <a:spLocks noChangeArrowheads="1"/>
                </p:cNvSpPr>
                <p:nvPr/>
              </p:nvSpPr>
              <p:spPr bwMode="auto">
                <a:xfrm>
                  <a:off x="4402" y="366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15" name="Oval 315"/>
                <p:cNvSpPr>
                  <a:spLocks noChangeArrowheads="1"/>
                </p:cNvSpPr>
                <p:nvPr/>
              </p:nvSpPr>
              <p:spPr bwMode="auto">
                <a:xfrm>
                  <a:off x="4538" y="379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460" name="Group 316"/>
            <p:cNvGrpSpPr>
              <a:grpSpLocks/>
            </p:cNvGrpSpPr>
            <p:nvPr/>
          </p:nvGrpSpPr>
          <p:grpSpPr bwMode="auto">
            <a:xfrm>
              <a:off x="3697" y="2296"/>
              <a:ext cx="496" cy="499"/>
              <a:chOff x="3576" y="1950"/>
              <a:chExt cx="496" cy="499"/>
            </a:xfrm>
          </p:grpSpPr>
          <p:sp>
            <p:nvSpPr>
              <p:cNvPr id="25917" name="Oval 317"/>
              <p:cNvSpPr>
                <a:spLocks noChangeArrowheads="1"/>
              </p:cNvSpPr>
              <p:nvPr/>
            </p:nvSpPr>
            <p:spPr bwMode="auto">
              <a:xfrm rot="13299131">
                <a:off x="3804" y="22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18" name="Oval 318"/>
              <p:cNvSpPr>
                <a:spLocks noChangeArrowheads="1"/>
              </p:cNvSpPr>
              <p:nvPr/>
            </p:nvSpPr>
            <p:spPr bwMode="auto">
              <a:xfrm rot="13299131">
                <a:off x="3793" y="206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463" name="Group 319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920" name="Oval 320"/>
                <p:cNvSpPr>
                  <a:spLocks noChangeArrowheads="1"/>
                </p:cNvSpPr>
                <p:nvPr/>
              </p:nvSpPr>
              <p:spPr bwMode="auto">
                <a:xfrm>
                  <a:off x="4138" y="337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21" name="Oval 321"/>
                <p:cNvSpPr>
                  <a:spLocks noChangeArrowheads="1"/>
                </p:cNvSpPr>
                <p:nvPr/>
              </p:nvSpPr>
              <p:spPr bwMode="auto">
                <a:xfrm>
                  <a:off x="4273" y="350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22" name="Oval 322"/>
                <p:cNvSpPr>
                  <a:spLocks noChangeArrowheads="1"/>
                </p:cNvSpPr>
                <p:nvPr/>
              </p:nvSpPr>
              <p:spPr bwMode="auto">
                <a:xfrm>
                  <a:off x="4409" y="364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23" name="Oval 323"/>
                <p:cNvSpPr>
                  <a:spLocks noChangeArrowheads="1"/>
                </p:cNvSpPr>
                <p:nvPr/>
              </p:nvSpPr>
              <p:spPr bwMode="auto">
                <a:xfrm>
                  <a:off x="4546" y="378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</p:grpSp>
      <p:sp>
        <p:nvSpPr>
          <p:cNvPr id="518468" name="Text Box 324"/>
          <p:cNvSpPr txBox="1">
            <a:spLocks noChangeArrowheads="1"/>
          </p:cNvSpPr>
          <p:nvPr/>
        </p:nvSpPr>
        <p:spPr bwMode="auto">
          <a:xfrm>
            <a:off x="890588" y="5867400"/>
            <a:ext cx="73548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>
                <a:latin typeface="Calibri" pitchFamily="34" charset="0"/>
              </a:rPr>
              <a:t>Usually, in the three-body process 3 particles are lost</a:t>
            </a:r>
          </a:p>
        </p:txBody>
      </p:sp>
      <p:grpSp>
        <p:nvGrpSpPr>
          <p:cNvPr id="518469" name="Group 325"/>
          <p:cNvGrpSpPr>
            <a:grpSpLocks/>
          </p:cNvGrpSpPr>
          <p:nvPr/>
        </p:nvGrpSpPr>
        <p:grpSpPr bwMode="auto">
          <a:xfrm rot="7746353">
            <a:off x="3348038" y="1050925"/>
            <a:ext cx="2159000" cy="2736850"/>
            <a:chOff x="3424" y="2296"/>
            <a:chExt cx="1360" cy="1724"/>
          </a:xfrm>
        </p:grpSpPr>
        <p:grpSp>
          <p:nvGrpSpPr>
            <p:cNvPr id="518470" name="Group 326"/>
            <p:cNvGrpSpPr>
              <a:grpSpLocks/>
            </p:cNvGrpSpPr>
            <p:nvPr/>
          </p:nvGrpSpPr>
          <p:grpSpPr bwMode="auto">
            <a:xfrm>
              <a:off x="4014" y="3251"/>
              <a:ext cx="634" cy="633"/>
              <a:chOff x="4014" y="3251"/>
              <a:chExt cx="634" cy="633"/>
            </a:xfrm>
          </p:grpSpPr>
          <p:sp>
            <p:nvSpPr>
              <p:cNvPr id="25927" name="Oval 327"/>
              <p:cNvSpPr>
                <a:spLocks noChangeArrowheads="1"/>
              </p:cNvSpPr>
              <p:nvPr/>
            </p:nvSpPr>
            <p:spPr bwMode="auto">
              <a:xfrm>
                <a:off x="4014" y="326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28" name="Oval 328"/>
              <p:cNvSpPr>
                <a:spLocks noChangeArrowheads="1"/>
              </p:cNvSpPr>
              <p:nvPr/>
            </p:nvSpPr>
            <p:spPr bwMode="auto">
              <a:xfrm>
                <a:off x="4150" y="340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29" name="Oval 329"/>
              <p:cNvSpPr>
                <a:spLocks noChangeArrowheads="1"/>
              </p:cNvSpPr>
              <p:nvPr/>
            </p:nvSpPr>
            <p:spPr bwMode="auto">
              <a:xfrm>
                <a:off x="4285" y="353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30" name="Oval 330"/>
              <p:cNvSpPr>
                <a:spLocks noChangeArrowheads="1"/>
              </p:cNvSpPr>
              <p:nvPr/>
            </p:nvSpPr>
            <p:spPr bwMode="auto">
              <a:xfrm>
                <a:off x="4423" y="367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475" name="Group 331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5932" name="Oval 332"/>
                <p:cNvSpPr>
                  <a:spLocks noChangeArrowheads="1"/>
                </p:cNvSpPr>
                <p:nvPr/>
              </p:nvSpPr>
              <p:spPr bwMode="auto">
                <a:xfrm>
                  <a:off x="4129" y="338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33" name="Oval 333"/>
                <p:cNvSpPr>
                  <a:spLocks noChangeArrowheads="1"/>
                </p:cNvSpPr>
                <p:nvPr/>
              </p:nvSpPr>
              <p:spPr bwMode="auto">
                <a:xfrm>
                  <a:off x="4266" y="352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34" name="Oval 334"/>
                <p:cNvSpPr>
                  <a:spLocks noChangeArrowheads="1"/>
                </p:cNvSpPr>
                <p:nvPr/>
              </p:nvSpPr>
              <p:spPr bwMode="auto">
                <a:xfrm>
                  <a:off x="4401" y="365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35" name="Oval 335"/>
                <p:cNvSpPr>
                  <a:spLocks noChangeArrowheads="1"/>
                </p:cNvSpPr>
                <p:nvPr/>
              </p:nvSpPr>
              <p:spPr bwMode="auto">
                <a:xfrm>
                  <a:off x="4536" y="379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480" name="Group 336"/>
            <p:cNvGrpSpPr>
              <a:grpSpLocks/>
            </p:cNvGrpSpPr>
            <p:nvPr/>
          </p:nvGrpSpPr>
          <p:grpSpPr bwMode="auto">
            <a:xfrm>
              <a:off x="4150" y="3387"/>
              <a:ext cx="634" cy="633"/>
              <a:chOff x="4014" y="3251"/>
              <a:chExt cx="634" cy="633"/>
            </a:xfrm>
          </p:grpSpPr>
          <p:sp>
            <p:nvSpPr>
              <p:cNvPr id="25937" name="Oval 337"/>
              <p:cNvSpPr>
                <a:spLocks noChangeArrowheads="1"/>
              </p:cNvSpPr>
              <p:nvPr/>
            </p:nvSpPr>
            <p:spPr bwMode="auto">
              <a:xfrm>
                <a:off x="4014" y="326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38" name="Oval 338"/>
              <p:cNvSpPr>
                <a:spLocks noChangeArrowheads="1"/>
              </p:cNvSpPr>
              <p:nvPr/>
            </p:nvSpPr>
            <p:spPr bwMode="auto">
              <a:xfrm>
                <a:off x="4150" y="340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39" name="Oval 339"/>
              <p:cNvSpPr>
                <a:spLocks noChangeArrowheads="1"/>
              </p:cNvSpPr>
              <p:nvPr/>
            </p:nvSpPr>
            <p:spPr bwMode="auto">
              <a:xfrm>
                <a:off x="4286" y="353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40" name="Oval 340"/>
              <p:cNvSpPr>
                <a:spLocks noChangeArrowheads="1"/>
              </p:cNvSpPr>
              <p:nvPr/>
            </p:nvSpPr>
            <p:spPr bwMode="auto">
              <a:xfrm>
                <a:off x="4423" y="367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485" name="Group 341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5942" name="Oval 342"/>
                <p:cNvSpPr>
                  <a:spLocks noChangeArrowheads="1"/>
                </p:cNvSpPr>
                <p:nvPr/>
              </p:nvSpPr>
              <p:spPr bwMode="auto">
                <a:xfrm>
                  <a:off x="4133" y="338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43" name="Oval 343"/>
                <p:cNvSpPr>
                  <a:spLocks noChangeArrowheads="1"/>
                </p:cNvSpPr>
                <p:nvPr/>
              </p:nvSpPr>
              <p:spPr bwMode="auto">
                <a:xfrm>
                  <a:off x="4268" y="352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44" name="Oval 344"/>
                <p:cNvSpPr>
                  <a:spLocks noChangeArrowheads="1"/>
                </p:cNvSpPr>
                <p:nvPr/>
              </p:nvSpPr>
              <p:spPr bwMode="auto">
                <a:xfrm>
                  <a:off x="4404" y="365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45" name="Oval 345"/>
                <p:cNvSpPr>
                  <a:spLocks noChangeArrowheads="1"/>
                </p:cNvSpPr>
                <p:nvPr/>
              </p:nvSpPr>
              <p:spPr bwMode="auto">
                <a:xfrm>
                  <a:off x="4540" y="379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490" name="Group 346"/>
            <p:cNvGrpSpPr>
              <a:grpSpLocks/>
            </p:cNvGrpSpPr>
            <p:nvPr/>
          </p:nvGrpSpPr>
          <p:grpSpPr bwMode="auto">
            <a:xfrm rot="10800000">
              <a:off x="3608" y="3386"/>
              <a:ext cx="634" cy="633"/>
              <a:chOff x="4014" y="3251"/>
              <a:chExt cx="634" cy="633"/>
            </a:xfrm>
          </p:grpSpPr>
          <p:sp>
            <p:nvSpPr>
              <p:cNvPr id="25947" name="Oval 347"/>
              <p:cNvSpPr>
                <a:spLocks noChangeArrowheads="1"/>
              </p:cNvSpPr>
              <p:nvPr/>
            </p:nvSpPr>
            <p:spPr bwMode="auto">
              <a:xfrm>
                <a:off x="4017" y="322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48" name="Oval 348"/>
              <p:cNvSpPr>
                <a:spLocks noChangeArrowheads="1"/>
              </p:cNvSpPr>
              <p:nvPr/>
            </p:nvSpPr>
            <p:spPr bwMode="auto">
              <a:xfrm>
                <a:off x="4155" y="336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49" name="Oval 349"/>
              <p:cNvSpPr>
                <a:spLocks noChangeArrowheads="1"/>
              </p:cNvSpPr>
              <p:nvPr/>
            </p:nvSpPr>
            <p:spPr bwMode="auto">
              <a:xfrm>
                <a:off x="4291" y="349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50" name="Oval 350"/>
              <p:cNvSpPr>
                <a:spLocks noChangeArrowheads="1"/>
              </p:cNvSpPr>
              <p:nvPr/>
            </p:nvSpPr>
            <p:spPr bwMode="auto">
              <a:xfrm>
                <a:off x="4429" y="3635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495" name="Group 351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5952" name="Oval 352"/>
                <p:cNvSpPr>
                  <a:spLocks noChangeArrowheads="1"/>
                </p:cNvSpPr>
                <p:nvPr/>
              </p:nvSpPr>
              <p:spPr bwMode="auto">
                <a:xfrm>
                  <a:off x="4179" y="339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53" name="Oval 353"/>
                <p:cNvSpPr>
                  <a:spLocks noChangeArrowheads="1"/>
                </p:cNvSpPr>
                <p:nvPr/>
              </p:nvSpPr>
              <p:spPr bwMode="auto">
                <a:xfrm>
                  <a:off x="4317" y="353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54" name="Oval 354"/>
                <p:cNvSpPr>
                  <a:spLocks noChangeArrowheads="1"/>
                </p:cNvSpPr>
                <p:nvPr/>
              </p:nvSpPr>
              <p:spPr bwMode="auto">
                <a:xfrm>
                  <a:off x="4451" y="366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55" name="Oval 355"/>
                <p:cNvSpPr>
                  <a:spLocks noChangeArrowheads="1"/>
                </p:cNvSpPr>
                <p:nvPr/>
              </p:nvSpPr>
              <p:spPr bwMode="auto">
                <a:xfrm>
                  <a:off x="4588" y="380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500" name="Group 356"/>
            <p:cNvGrpSpPr>
              <a:grpSpLocks/>
            </p:cNvGrpSpPr>
            <p:nvPr/>
          </p:nvGrpSpPr>
          <p:grpSpPr bwMode="auto">
            <a:xfrm rot="3908178">
              <a:off x="3742" y="3385"/>
              <a:ext cx="634" cy="633"/>
              <a:chOff x="4014" y="3251"/>
              <a:chExt cx="634" cy="633"/>
            </a:xfrm>
          </p:grpSpPr>
          <p:sp>
            <p:nvSpPr>
              <p:cNvPr id="25957" name="Oval 357"/>
              <p:cNvSpPr>
                <a:spLocks noChangeArrowheads="1"/>
              </p:cNvSpPr>
              <p:nvPr/>
            </p:nvSpPr>
            <p:spPr bwMode="auto">
              <a:xfrm>
                <a:off x="4035" y="325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58" name="Oval 358"/>
              <p:cNvSpPr>
                <a:spLocks noChangeArrowheads="1"/>
              </p:cNvSpPr>
              <p:nvPr/>
            </p:nvSpPr>
            <p:spPr bwMode="auto">
              <a:xfrm>
                <a:off x="4170" y="339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59" name="Oval 359"/>
              <p:cNvSpPr>
                <a:spLocks noChangeArrowheads="1"/>
              </p:cNvSpPr>
              <p:nvPr/>
            </p:nvSpPr>
            <p:spPr bwMode="auto">
              <a:xfrm>
                <a:off x="4306" y="352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60" name="Oval 360"/>
              <p:cNvSpPr>
                <a:spLocks noChangeArrowheads="1"/>
              </p:cNvSpPr>
              <p:nvPr/>
            </p:nvSpPr>
            <p:spPr bwMode="auto">
              <a:xfrm>
                <a:off x="4441" y="366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505" name="Group 361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5962" name="Oval 362"/>
                <p:cNvSpPr>
                  <a:spLocks noChangeArrowheads="1"/>
                </p:cNvSpPr>
                <p:nvPr/>
              </p:nvSpPr>
              <p:spPr bwMode="auto">
                <a:xfrm>
                  <a:off x="4133" y="340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63" name="Oval 363"/>
                <p:cNvSpPr>
                  <a:spLocks noChangeArrowheads="1"/>
                </p:cNvSpPr>
                <p:nvPr/>
              </p:nvSpPr>
              <p:spPr bwMode="auto">
                <a:xfrm>
                  <a:off x="4269" y="354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64" name="Oval 364"/>
                <p:cNvSpPr>
                  <a:spLocks noChangeArrowheads="1"/>
                </p:cNvSpPr>
                <p:nvPr/>
              </p:nvSpPr>
              <p:spPr bwMode="auto">
                <a:xfrm>
                  <a:off x="4405" y="367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65" name="Oval 365"/>
                <p:cNvSpPr>
                  <a:spLocks noChangeArrowheads="1"/>
                </p:cNvSpPr>
                <p:nvPr/>
              </p:nvSpPr>
              <p:spPr bwMode="auto">
                <a:xfrm>
                  <a:off x="4542" y="381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510" name="Group 366"/>
            <p:cNvGrpSpPr>
              <a:grpSpLocks/>
            </p:cNvGrpSpPr>
            <p:nvPr/>
          </p:nvGrpSpPr>
          <p:grpSpPr bwMode="auto">
            <a:xfrm>
              <a:off x="3651" y="2931"/>
              <a:ext cx="496" cy="499"/>
              <a:chOff x="3576" y="1950"/>
              <a:chExt cx="496" cy="499"/>
            </a:xfrm>
          </p:grpSpPr>
          <p:sp>
            <p:nvSpPr>
              <p:cNvPr id="25967" name="Oval 367"/>
              <p:cNvSpPr>
                <a:spLocks noChangeArrowheads="1"/>
              </p:cNvSpPr>
              <p:nvPr/>
            </p:nvSpPr>
            <p:spPr bwMode="auto">
              <a:xfrm rot="13299131">
                <a:off x="3791" y="226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68" name="Oval 368"/>
              <p:cNvSpPr>
                <a:spLocks noChangeArrowheads="1"/>
              </p:cNvSpPr>
              <p:nvPr/>
            </p:nvSpPr>
            <p:spPr bwMode="auto">
              <a:xfrm rot="13299131">
                <a:off x="3780" y="2074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513" name="Group 369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970" name="Oval 370"/>
                <p:cNvSpPr>
                  <a:spLocks noChangeArrowheads="1"/>
                </p:cNvSpPr>
                <p:nvPr/>
              </p:nvSpPr>
              <p:spPr bwMode="auto">
                <a:xfrm>
                  <a:off x="4161" y="338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71" name="Oval 371"/>
                <p:cNvSpPr>
                  <a:spLocks noChangeArrowheads="1"/>
                </p:cNvSpPr>
                <p:nvPr/>
              </p:nvSpPr>
              <p:spPr bwMode="auto">
                <a:xfrm>
                  <a:off x="4297" y="351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72" name="Oval 372"/>
                <p:cNvSpPr>
                  <a:spLocks noChangeArrowheads="1"/>
                </p:cNvSpPr>
                <p:nvPr/>
              </p:nvSpPr>
              <p:spPr bwMode="auto">
                <a:xfrm>
                  <a:off x="4434" y="365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73" name="Oval 373"/>
                <p:cNvSpPr>
                  <a:spLocks noChangeArrowheads="1"/>
                </p:cNvSpPr>
                <p:nvPr/>
              </p:nvSpPr>
              <p:spPr bwMode="auto">
                <a:xfrm>
                  <a:off x="4571" y="378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518" name="Group 374"/>
            <p:cNvGrpSpPr>
              <a:grpSpLocks/>
            </p:cNvGrpSpPr>
            <p:nvPr/>
          </p:nvGrpSpPr>
          <p:grpSpPr bwMode="auto">
            <a:xfrm rot="-5730330">
              <a:off x="4152" y="2977"/>
              <a:ext cx="496" cy="499"/>
              <a:chOff x="3576" y="1950"/>
              <a:chExt cx="496" cy="499"/>
            </a:xfrm>
          </p:grpSpPr>
          <p:sp>
            <p:nvSpPr>
              <p:cNvPr id="25975" name="Oval 375"/>
              <p:cNvSpPr>
                <a:spLocks noChangeArrowheads="1"/>
              </p:cNvSpPr>
              <p:nvPr/>
            </p:nvSpPr>
            <p:spPr bwMode="auto">
              <a:xfrm rot="13299131">
                <a:off x="3770" y="224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76" name="Oval 376"/>
              <p:cNvSpPr>
                <a:spLocks noChangeArrowheads="1"/>
              </p:cNvSpPr>
              <p:nvPr/>
            </p:nvSpPr>
            <p:spPr bwMode="auto">
              <a:xfrm rot="13299131">
                <a:off x="3759" y="205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521" name="Group 377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978" name="Oval 378"/>
                <p:cNvSpPr>
                  <a:spLocks noChangeArrowheads="1"/>
                </p:cNvSpPr>
                <p:nvPr/>
              </p:nvSpPr>
              <p:spPr bwMode="auto">
                <a:xfrm>
                  <a:off x="4154" y="340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79" name="Oval 379"/>
                <p:cNvSpPr>
                  <a:spLocks noChangeArrowheads="1"/>
                </p:cNvSpPr>
                <p:nvPr/>
              </p:nvSpPr>
              <p:spPr bwMode="auto">
                <a:xfrm>
                  <a:off x="4292" y="353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80" name="Oval 380"/>
                <p:cNvSpPr>
                  <a:spLocks noChangeArrowheads="1"/>
                </p:cNvSpPr>
                <p:nvPr/>
              </p:nvSpPr>
              <p:spPr bwMode="auto">
                <a:xfrm>
                  <a:off x="4428" y="367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81" name="Oval 381"/>
                <p:cNvSpPr>
                  <a:spLocks noChangeArrowheads="1"/>
                </p:cNvSpPr>
                <p:nvPr/>
              </p:nvSpPr>
              <p:spPr bwMode="auto">
                <a:xfrm>
                  <a:off x="4564" y="380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526" name="Group 382"/>
            <p:cNvGrpSpPr>
              <a:grpSpLocks/>
            </p:cNvGrpSpPr>
            <p:nvPr/>
          </p:nvGrpSpPr>
          <p:grpSpPr bwMode="auto">
            <a:xfrm rot="-2066985">
              <a:off x="3563" y="2659"/>
              <a:ext cx="496" cy="499"/>
              <a:chOff x="3576" y="1950"/>
              <a:chExt cx="496" cy="499"/>
            </a:xfrm>
          </p:grpSpPr>
          <p:sp>
            <p:nvSpPr>
              <p:cNvPr id="25983" name="Oval 383"/>
              <p:cNvSpPr>
                <a:spLocks noChangeArrowheads="1"/>
              </p:cNvSpPr>
              <p:nvPr/>
            </p:nvSpPr>
            <p:spPr bwMode="auto">
              <a:xfrm rot="13299131">
                <a:off x="3778" y="226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84" name="Oval 384"/>
              <p:cNvSpPr>
                <a:spLocks noChangeArrowheads="1"/>
              </p:cNvSpPr>
              <p:nvPr/>
            </p:nvSpPr>
            <p:spPr bwMode="auto">
              <a:xfrm rot="13299131">
                <a:off x="3765" y="206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529" name="Group 385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986" name="Oval 386"/>
                <p:cNvSpPr>
                  <a:spLocks noChangeArrowheads="1"/>
                </p:cNvSpPr>
                <p:nvPr/>
              </p:nvSpPr>
              <p:spPr bwMode="auto">
                <a:xfrm>
                  <a:off x="4160" y="339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87" name="Oval 387"/>
                <p:cNvSpPr>
                  <a:spLocks noChangeArrowheads="1"/>
                </p:cNvSpPr>
                <p:nvPr/>
              </p:nvSpPr>
              <p:spPr bwMode="auto">
                <a:xfrm>
                  <a:off x="4296" y="352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88" name="Oval 388"/>
                <p:cNvSpPr>
                  <a:spLocks noChangeArrowheads="1"/>
                </p:cNvSpPr>
                <p:nvPr/>
              </p:nvSpPr>
              <p:spPr bwMode="auto">
                <a:xfrm>
                  <a:off x="4432" y="366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89" name="Oval 389"/>
                <p:cNvSpPr>
                  <a:spLocks noChangeArrowheads="1"/>
                </p:cNvSpPr>
                <p:nvPr/>
              </p:nvSpPr>
              <p:spPr bwMode="auto">
                <a:xfrm>
                  <a:off x="4569" y="379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534" name="Group 390"/>
            <p:cNvGrpSpPr>
              <a:grpSpLocks/>
            </p:cNvGrpSpPr>
            <p:nvPr/>
          </p:nvGrpSpPr>
          <p:grpSpPr bwMode="auto">
            <a:xfrm rot="3429633">
              <a:off x="4243" y="2748"/>
              <a:ext cx="496" cy="499"/>
              <a:chOff x="3576" y="1950"/>
              <a:chExt cx="496" cy="499"/>
            </a:xfrm>
          </p:grpSpPr>
          <p:sp>
            <p:nvSpPr>
              <p:cNvPr id="25991" name="Oval 391"/>
              <p:cNvSpPr>
                <a:spLocks noChangeArrowheads="1"/>
              </p:cNvSpPr>
              <p:nvPr/>
            </p:nvSpPr>
            <p:spPr bwMode="auto">
              <a:xfrm rot="13299131">
                <a:off x="3797" y="22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5992" name="Oval 392"/>
              <p:cNvSpPr>
                <a:spLocks noChangeArrowheads="1"/>
              </p:cNvSpPr>
              <p:nvPr/>
            </p:nvSpPr>
            <p:spPr bwMode="auto">
              <a:xfrm rot="13299131">
                <a:off x="3786" y="206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537" name="Group 393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5994" name="Oval 394"/>
                <p:cNvSpPr>
                  <a:spLocks noChangeArrowheads="1"/>
                </p:cNvSpPr>
                <p:nvPr/>
              </p:nvSpPr>
              <p:spPr bwMode="auto">
                <a:xfrm>
                  <a:off x="4150" y="337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95" name="Oval 395"/>
                <p:cNvSpPr>
                  <a:spLocks noChangeArrowheads="1"/>
                </p:cNvSpPr>
                <p:nvPr/>
              </p:nvSpPr>
              <p:spPr bwMode="auto">
                <a:xfrm>
                  <a:off x="4286" y="350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96" name="Oval 396"/>
                <p:cNvSpPr>
                  <a:spLocks noChangeArrowheads="1"/>
                </p:cNvSpPr>
                <p:nvPr/>
              </p:nvSpPr>
              <p:spPr bwMode="auto">
                <a:xfrm>
                  <a:off x="4422" y="364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5997" name="Oval 397"/>
                <p:cNvSpPr>
                  <a:spLocks noChangeArrowheads="1"/>
                </p:cNvSpPr>
                <p:nvPr/>
              </p:nvSpPr>
              <p:spPr bwMode="auto">
                <a:xfrm>
                  <a:off x="4558" y="378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542" name="Group 398"/>
            <p:cNvGrpSpPr>
              <a:grpSpLocks/>
            </p:cNvGrpSpPr>
            <p:nvPr/>
          </p:nvGrpSpPr>
          <p:grpSpPr bwMode="auto">
            <a:xfrm>
              <a:off x="3836" y="2659"/>
              <a:ext cx="496" cy="499"/>
              <a:chOff x="3576" y="1950"/>
              <a:chExt cx="496" cy="499"/>
            </a:xfrm>
          </p:grpSpPr>
          <p:sp>
            <p:nvSpPr>
              <p:cNvPr id="25999" name="Oval 399"/>
              <p:cNvSpPr>
                <a:spLocks noChangeArrowheads="1"/>
              </p:cNvSpPr>
              <p:nvPr/>
            </p:nvSpPr>
            <p:spPr bwMode="auto">
              <a:xfrm rot="13299131">
                <a:off x="3792" y="226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000" name="Oval 400"/>
              <p:cNvSpPr>
                <a:spLocks noChangeArrowheads="1"/>
              </p:cNvSpPr>
              <p:nvPr/>
            </p:nvSpPr>
            <p:spPr bwMode="auto">
              <a:xfrm rot="13299131">
                <a:off x="3781" y="207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545" name="Group 401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002" name="Oval 402"/>
                <p:cNvSpPr>
                  <a:spLocks noChangeArrowheads="1"/>
                </p:cNvSpPr>
                <p:nvPr/>
              </p:nvSpPr>
              <p:spPr bwMode="auto">
                <a:xfrm>
                  <a:off x="4164" y="337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03" name="Oval 403"/>
                <p:cNvSpPr>
                  <a:spLocks noChangeArrowheads="1"/>
                </p:cNvSpPr>
                <p:nvPr/>
              </p:nvSpPr>
              <p:spPr bwMode="auto">
                <a:xfrm>
                  <a:off x="4300" y="351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04" name="Oval 404"/>
                <p:cNvSpPr>
                  <a:spLocks noChangeArrowheads="1"/>
                </p:cNvSpPr>
                <p:nvPr/>
              </p:nvSpPr>
              <p:spPr bwMode="auto">
                <a:xfrm>
                  <a:off x="4435" y="365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05" name="Oval 405"/>
                <p:cNvSpPr>
                  <a:spLocks noChangeArrowheads="1"/>
                </p:cNvSpPr>
                <p:nvPr/>
              </p:nvSpPr>
              <p:spPr bwMode="auto">
                <a:xfrm>
                  <a:off x="4571" y="378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550" name="Group 406"/>
            <p:cNvGrpSpPr>
              <a:grpSpLocks/>
            </p:cNvGrpSpPr>
            <p:nvPr/>
          </p:nvGrpSpPr>
          <p:grpSpPr bwMode="auto">
            <a:xfrm>
              <a:off x="3875" y="2888"/>
              <a:ext cx="634" cy="633"/>
              <a:chOff x="4014" y="3251"/>
              <a:chExt cx="634" cy="633"/>
            </a:xfrm>
          </p:grpSpPr>
          <p:sp>
            <p:nvSpPr>
              <p:cNvPr id="26007" name="Oval 407"/>
              <p:cNvSpPr>
                <a:spLocks noChangeArrowheads="1"/>
              </p:cNvSpPr>
              <p:nvPr/>
            </p:nvSpPr>
            <p:spPr bwMode="auto">
              <a:xfrm>
                <a:off x="4009" y="3264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008" name="Oval 408"/>
              <p:cNvSpPr>
                <a:spLocks noChangeArrowheads="1"/>
              </p:cNvSpPr>
              <p:nvPr/>
            </p:nvSpPr>
            <p:spPr bwMode="auto">
              <a:xfrm>
                <a:off x="4145" y="339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009" name="Oval 409"/>
              <p:cNvSpPr>
                <a:spLocks noChangeArrowheads="1"/>
              </p:cNvSpPr>
              <p:nvPr/>
            </p:nvSpPr>
            <p:spPr bwMode="auto">
              <a:xfrm>
                <a:off x="4282" y="3534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010" name="Oval 410"/>
              <p:cNvSpPr>
                <a:spLocks noChangeArrowheads="1"/>
              </p:cNvSpPr>
              <p:nvPr/>
            </p:nvSpPr>
            <p:spPr bwMode="auto">
              <a:xfrm>
                <a:off x="4417" y="367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555" name="Group 411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012" name="Oval 412"/>
                <p:cNvSpPr>
                  <a:spLocks noChangeArrowheads="1"/>
                </p:cNvSpPr>
                <p:nvPr/>
              </p:nvSpPr>
              <p:spPr bwMode="auto">
                <a:xfrm>
                  <a:off x="4132" y="338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13" name="Oval 413"/>
                <p:cNvSpPr>
                  <a:spLocks noChangeArrowheads="1"/>
                </p:cNvSpPr>
                <p:nvPr/>
              </p:nvSpPr>
              <p:spPr bwMode="auto">
                <a:xfrm>
                  <a:off x="4270" y="352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14" name="Oval 414"/>
                <p:cNvSpPr>
                  <a:spLocks noChangeArrowheads="1"/>
                </p:cNvSpPr>
                <p:nvPr/>
              </p:nvSpPr>
              <p:spPr bwMode="auto">
                <a:xfrm>
                  <a:off x="4406" y="365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15" name="Oval 415"/>
                <p:cNvSpPr>
                  <a:spLocks noChangeArrowheads="1"/>
                </p:cNvSpPr>
                <p:nvPr/>
              </p:nvSpPr>
              <p:spPr bwMode="auto">
                <a:xfrm>
                  <a:off x="4542" y="379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560" name="Group 416"/>
            <p:cNvGrpSpPr>
              <a:grpSpLocks/>
            </p:cNvGrpSpPr>
            <p:nvPr/>
          </p:nvGrpSpPr>
          <p:grpSpPr bwMode="auto">
            <a:xfrm>
              <a:off x="4011" y="3024"/>
              <a:ext cx="634" cy="633"/>
              <a:chOff x="4014" y="3251"/>
              <a:chExt cx="634" cy="633"/>
            </a:xfrm>
          </p:grpSpPr>
          <p:sp>
            <p:nvSpPr>
              <p:cNvPr id="26017" name="Oval 417"/>
              <p:cNvSpPr>
                <a:spLocks noChangeArrowheads="1"/>
              </p:cNvSpPr>
              <p:nvPr/>
            </p:nvSpPr>
            <p:spPr bwMode="auto">
              <a:xfrm>
                <a:off x="4015" y="3265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018" name="Oval 418"/>
              <p:cNvSpPr>
                <a:spLocks noChangeArrowheads="1"/>
              </p:cNvSpPr>
              <p:nvPr/>
            </p:nvSpPr>
            <p:spPr bwMode="auto">
              <a:xfrm>
                <a:off x="4152" y="340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019" name="Oval 419"/>
              <p:cNvSpPr>
                <a:spLocks noChangeArrowheads="1"/>
              </p:cNvSpPr>
              <p:nvPr/>
            </p:nvSpPr>
            <p:spPr bwMode="auto">
              <a:xfrm>
                <a:off x="4287" y="353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020" name="Oval 420"/>
              <p:cNvSpPr>
                <a:spLocks noChangeArrowheads="1"/>
              </p:cNvSpPr>
              <p:nvPr/>
            </p:nvSpPr>
            <p:spPr bwMode="auto">
              <a:xfrm>
                <a:off x="4424" y="367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565" name="Group 421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022" name="Oval 422"/>
                <p:cNvSpPr>
                  <a:spLocks noChangeArrowheads="1"/>
                </p:cNvSpPr>
                <p:nvPr/>
              </p:nvSpPr>
              <p:spPr bwMode="auto">
                <a:xfrm>
                  <a:off x="4127" y="338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23" name="Oval 423"/>
                <p:cNvSpPr>
                  <a:spLocks noChangeArrowheads="1"/>
                </p:cNvSpPr>
                <p:nvPr/>
              </p:nvSpPr>
              <p:spPr bwMode="auto">
                <a:xfrm>
                  <a:off x="4264" y="352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24" name="Oval 424"/>
                <p:cNvSpPr>
                  <a:spLocks noChangeArrowheads="1"/>
                </p:cNvSpPr>
                <p:nvPr/>
              </p:nvSpPr>
              <p:spPr bwMode="auto">
                <a:xfrm>
                  <a:off x="4403" y="366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25" name="Oval 425"/>
                <p:cNvSpPr>
                  <a:spLocks noChangeArrowheads="1"/>
                </p:cNvSpPr>
                <p:nvPr/>
              </p:nvSpPr>
              <p:spPr bwMode="auto">
                <a:xfrm>
                  <a:off x="4535" y="379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570" name="Group 426"/>
            <p:cNvGrpSpPr>
              <a:grpSpLocks/>
            </p:cNvGrpSpPr>
            <p:nvPr/>
          </p:nvGrpSpPr>
          <p:grpSpPr bwMode="auto">
            <a:xfrm rot="10800000">
              <a:off x="3469" y="3023"/>
              <a:ext cx="634" cy="633"/>
              <a:chOff x="4014" y="3251"/>
              <a:chExt cx="634" cy="633"/>
            </a:xfrm>
          </p:grpSpPr>
          <p:sp>
            <p:nvSpPr>
              <p:cNvPr id="26027" name="Oval 427"/>
              <p:cNvSpPr>
                <a:spLocks noChangeArrowheads="1"/>
              </p:cNvSpPr>
              <p:nvPr/>
            </p:nvSpPr>
            <p:spPr bwMode="auto">
              <a:xfrm>
                <a:off x="4022" y="323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028" name="Oval 428"/>
              <p:cNvSpPr>
                <a:spLocks noChangeArrowheads="1"/>
              </p:cNvSpPr>
              <p:nvPr/>
            </p:nvSpPr>
            <p:spPr bwMode="auto">
              <a:xfrm>
                <a:off x="4159" y="336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029" name="Oval 429"/>
              <p:cNvSpPr>
                <a:spLocks noChangeArrowheads="1"/>
              </p:cNvSpPr>
              <p:nvPr/>
            </p:nvSpPr>
            <p:spPr bwMode="auto">
              <a:xfrm>
                <a:off x="4295" y="3505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030" name="Oval 430"/>
              <p:cNvSpPr>
                <a:spLocks noChangeArrowheads="1"/>
              </p:cNvSpPr>
              <p:nvPr/>
            </p:nvSpPr>
            <p:spPr bwMode="auto">
              <a:xfrm>
                <a:off x="4431" y="364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575" name="Group 431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032" name="Oval 432"/>
                <p:cNvSpPr>
                  <a:spLocks noChangeArrowheads="1"/>
                </p:cNvSpPr>
                <p:nvPr/>
              </p:nvSpPr>
              <p:spPr bwMode="auto">
                <a:xfrm>
                  <a:off x="4174" y="340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33" name="Oval 433"/>
                <p:cNvSpPr>
                  <a:spLocks noChangeArrowheads="1"/>
                </p:cNvSpPr>
                <p:nvPr/>
              </p:nvSpPr>
              <p:spPr bwMode="auto">
                <a:xfrm>
                  <a:off x="4311" y="353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34" name="Oval 434"/>
                <p:cNvSpPr>
                  <a:spLocks noChangeArrowheads="1"/>
                </p:cNvSpPr>
                <p:nvPr/>
              </p:nvSpPr>
              <p:spPr bwMode="auto">
                <a:xfrm>
                  <a:off x="4446" y="367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35" name="Oval 435"/>
                <p:cNvSpPr>
                  <a:spLocks noChangeArrowheads="1"/>
                </p:cNvSpPr>
                <p:nvPr/>
              </p:nvSpPr>
              <p:spPr bwMode="auto">
                <a:xfrm>
                  <a:off x="4582" y="381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580" name="Group 436"/>
            <p:cNvGrpSpPr>
              <a:grpSpLocks/>
            </p:cNvGrpSpPr>
            <p:nvPr/>
          </p:nvGrpSpPr>
          <p:grpSpPr bwMode="auto">
            <a:xfrm rot="3908178">
              <a:off x="3603" y="3022"/>
              <a:ext cx="634" cy="633"/>
              <a:chOff x="4014" y="3251"/>
              <a:chExt cx="634" cy="633"/>
            </a:xfrm>
          </p:grpSpPr>
          <p:sp>
            <p:nvSpPr>
              <p:cNvPr id="26037" name="Oval 437"/>
              <p:cNvSpPr>
                <a:spLocks noChangeArrowheads="1"/>
              </p:cNvSpPr>
              <p:nvPr/>
            </p:nvSpPr>
            <p:spPr bwMode="auto">
              <a:xfrm>
                <a:off x="4038" y="324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038" name="Oval 438"/>
              <p:cNvSpPr>
                <a:spLocks noChangeArrowheads="1"/>
              </p:cNvSpPr>
              <p:nvPr/>
            </p:nvSpPr>
            <p:spPr bwMode="auto">
              <a:xfrm>
                <a:off x="4168" y="3385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039" name="Oval 439"/>
              <p:cNvSpPr>
                <a:spLocks noChangeArrowheads="1"/>
              </p:cNvSpPr>
              <p:nvPr/>
            </p:nvSpPr>
            <p:spPr bwMode="auto">
              <a:xfrm>
                <a:off x="4310" y="352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040" name="Oval 440"/>
              <p:cNvSpPr>
                <a:spLocks noChangeArrowheads="1"/>
              </p:cNvSpPr>
              <p:nvPr/>
            </p:nvSpPr>
            <p:spPr bwMode="auto">
              <a:xfrm>
                <a:off x="4446" y="365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585" name="Group 441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042" name="Oval 442"/>
                <p:cNvSpPr>
                  <a:spLocks noChangeArrowheads="1"/>
                </p:cNvSpPr>
                <p:nvPr/>
              </p:nvSpPr>
              <p:spPr bwMode="auto">
                <a:xfrm>
                  <a:off x="4141" y="340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43" name="Oval 443"/>
                <p:cNvSpPr>
                  <a:spLocks noChangeArrowheads="1"/>
                </p:cNvSpPr>
                <p:nvPr/>
              </p:nvSpPr>
              <p:spPr bwMode="auto">
                <a:xfrm>
                  <a:off x="4276" y="354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44" name="Oval 444"/>
                <p:cNvSpPr>
                  <a:spLocks noChangeArrowheads="1"/>
                </p:cNvSpPr>
                <p:nvPr/>
              </p:nvSpPr>
              <p:spPr bwMode="auto">
                <a:xfrm>
                  <a:off x="4412" y="368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45" name="Oval 445"/>
                <p:cNvSpPr>
                  <a:spLocks noChangeArrowheads="1"/>
                </p:cNvSpPr>
                <p:nvPr/>
              </p:nvSpPr>
              <p:spPr bwMode="auto">
                <a:xfrm>
                  <a:off x="4548" y="381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590" name="Group 446"/>
            <p:cNvGrpSpPr>
              <a:grpSpLocks/>
            </p:cNvGrpSpPr>
            <p:nvPr/>
          </p:nvGrpSpPr>
          <p:grpSpPr bwMode="auto">
            <a:xfrm>
              <a:off x="3512" y="2568"/>
              <a:ext cx="496" cy="499"/>
              <a:chOff x="3576" y="1950"/>
              <a:chExt cx="496" cy="499"/>
            </a:xfrm>
          </p:grpSpPr>
          <p:sp>
            <p:nvSpPr>
              <p:cNvPr id="26047" name="Oval 447"/>
              <p:cNvSpPr>
                <a:spLocks noChangeArrowheads="1"/>
              </p:cNvSpPr>
              <p:nvPr/>
            </p:nvSpPr>
            <p:spPr bwMode="auto">
              <a:xfrm rot="13299131">
                <a:off x="3792" y="226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048" name="Oval 448"/>
              <p:cNvSpPr>
                <a:spLocks noChangeArrowheads="1"/>
              </p:cNvSpPr>
              <p:nvPr/>
            </p:nvSpPr>
            <p:spPr bwMode="auto">
              <a:xfrm rot="13299131">
                <a:off x="3781" y="207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593" name="Group 449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050" name="Oval 450"/>
                <p:cNvSpPr>
                  <a:spLocks noChangeArrowheads="1"/>
                </p:cNvSpPr>
                <p:nvPr/>
              </p:nvSpPr>
              <p:spPr bwMode="auto">
                <a:xfrm>
                  <a:off x="4164" y="337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51" name="Oval 451"/>
                <p:cNvSpPr>
                  <a:spLocks noChangeArrowheads="1"/>
                </p:cNvSpPr>
                <p:nvPr/>
              </p:nvSpPr>
              <p:spPr bwMode="auto">
                <a:xfrm>
                  <a:off x="4300" y="351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52" name="Oval 452"/>
                <p:cNvSpPr>
                  <a:spLocks noChangeArrowheads="1"/>
                </p:cNvSpPr>
                <p:nvPr/>
              </p:nvSpPr>
              <p:spPr bwMode="auto">
                <a:xfrm>
                  <a:off x="4435" y="365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53" name="Oval 453"/>
                <p:cNvSpPr>
                  <a:spLocks noChangeArrowheads="1"/>
                </p:cNvSpPr>
                <p:nvPr/>
              </p:nvSpPr>
              <p:spPr bwMode="auto">
                <a:xfrm>
                  <a:off x="4571" y="378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598" name="Group 454"/>
            <p:cNvGrpSpPr>
              <a:grpSpLocks/>
            </p:cNvGrpSpPr>
            <p:nvPr/>
          </p:nvGrpSpPr>
          <p:grpSpPr bwMode="auto">
            <a:xfrm rot="-5730330">
              <a:off x="4013" y="2614"/>
              <a:ext cx="496" cy="499"/>
              <a:chOff x="3576" y="1950"/>
              <a:chExt cx="496" cy="499"/>
            </a:xfrm>
          </p:grpSpPr>
          <p:sp>
            <p:nvSpPr>
              <p:cNvPr id="26055" name="Oval 455"/>
              <p:cNvSpPr>
                <a:spLocks noChangeArrowheads="1"/>
              </p:cNvSpPr>
              <p:nvPr/>
            </p:nvSpPr>
            <p:spPr bwMode="auto">
              <a:xfrm rot="13299131">
                <a:off x="3773" y="224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056" name="Oval 456"/>
              <p:cNvSpPr>
                <a:spLocks noChangeArrowheads="1"/>
              </p:cNvSpPr>
              <p:nvPr/>
            </p:nvSpPr>
            <p:spPr bwMode="auto">
              <a:xfrm rot="13299131">
                <a:off x="3760" y="205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601" name="Group 457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058" name="Oval 458"/>
                <p:cNvSpPr>
                  <a:spLocks noChangeArrowheads="1"/>
                </p:cNvSpPr>
                <p:nvPr/>
              </p:nvSpPr>
              <p:spPr bwMode="auto">
                <a:xfrm>
                  <a:off x="4150" y="339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59" name="Oval 459"/>
                <p:cNvSpPr>
                  <a:spLocks noChangeArrowheads="1"/>
                </p:cNvSpPr>
                <p:nvPr/>
              </p:nvSpPr>
              <p:spPr bwMode="auto">
                <a:xfrm>
                  <a:off x="4287" y="353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60" name="Oval 460"/>
                <p:cNvSpPr>
                  <a:spLocks noChangeArrowheads="1"/>
                </p:cNvSpPr>
                <p:nvPr/>
              </p:nvSpPr>
              <p:spPr bwMode="auto">
                <a:xfrm>
                  <a:off x="4422" y="367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61" name="Oval 461"/>
                <p:cNvSpPr>
                  <a:spLocks noChangeArrowheads="1"/>
                </p:cNvSpPr>
                <p:nvPr/>
              </p:nvSpPr>
              <p:spPr bwMode="auto">
                <a:xfrm>
                  <a:off x="4559" y="380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606" name="Group 462"/>
            <p:cNvGrpSpPr>
              <a:grpSpLocks/>
            </p:cNvGrpSpPr>
            <p:nvPr/>
          </p:nvGrpSpPr>
          <p:grpSpPr bwMode="auto">
            <a:xfrm rot="-2066985">
              <a:off x="3424" y="2296"/>
              <a:ext cx="496" cy="499"/>
              <a:chOff x="3576" y="1950"/>
              <a:chExt cx="496" cy="499"/>
            </a:xfrm>
          </p:grpSpPr>
          <p:sp>
            <p:nvSpPr>
              <p:cNvPr id="26063" name="Oval 463"/>
              <p:cNvSpPr>
                <a:spLocks noChangeArrowheads="1"/>
              </p:cNvSpPr>
              <p:nvPr/>
            </p:nvSpPr>
            <p:spPr bwMode="auto">
              <a:xfrm rot="13299131">
                <a:off x="3777" y="226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064" name="Oval 464"/>
              <p:cNvSpPr>
                <a:spLocks noChangeArrowheads="1"/>
              </p:cNvSpPr>
              <p:nvPr/>
            </p:nvSpPr>
            <p:spPr bwMode="auto">
              <a:xfrm rot="13299131">
                <a:off x="3765" y="206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609" name="Group 465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066" name="Oval 466"/>
                <p:cNvSpPr>
                  <a:spLocks noChangeArrowheads="1"/>
                </p:cNvSpPr>
                <p:nvPr/>
              </p:nvSpPr>
              <p:spPr bwMode="auto">
                <a:xfrm>
                  <a:off x="4162" y="339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67" name="Oval 467"/>
                <p:cNvSpPr>
                  <a:spLocks noChangeArrowheads="1"/>
                </p:cNvSpPr>
                <p:nvPr/>
              </p:nvSpPr>
              <p:spPr bwMode="auto">
                <a:xfrm>
                  <a:off x="4300" y="352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68" name="Oval 468"/>
                <p:cNvSpPr>
                  <a:spLocks noChangeArrowheads="1"/>
                </p:cNvSpPr>
                <p:nvPr/>
              </p:nvSpPr>
              <p:spPr bwMode="auto">
                <a:xfrm>
                  <a:off x="4435" y="366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69" name="Oval 469"/>
                <p:cNvSpPr>
                  <a:spLocks noChangeArrowheads="1"/>
                </p:cNvSpPr>
                <p:nvPr/>
              </p:nvSpPr>
              <p:spPr bwMode="auto">
                <a:xfrm>
                  <a:off x="4573" y="379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614" name="Group 470"/>
            <p:cNvGrpSpPr>
              <a:grpSpLocks/>
            </p:cNvGrpSpPr>
            <p:nvPr/>
          </p:nvGrpSpPr>
          <p:grpSpPr bwMode="auto">
            <a:xfrm rot="3429633">
              <a:off x="4104" y="2385"/>
              <a:ext cx="496" cy="499"/>
              <a:chOff x="3576" y="1950"/>
              <a:chExt cx="496" cy="499"/>
            </a:xfrm>
          </p:grpSpPr>
          <p:sp>
            <p:nvSpPr>
              <p:cNvPr id="26071" name="Oval 471"/>
              <p:cNvSpPr>
                <a:spLocks noChangeArrowheads="1"/>
              </p:cNvSpPr>
              <p:nvPr/>
            </p:nvSpPr>
            <p:spPr bwMode="auto">
              <a:xfrm rot="13299131">
                <a:off x="3800" y="226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072" name="Oval 472"/>
              <p:cNvSpPr>
                <a:spLocks noChangeArrowheads="1"/>
              </p:cNvSpPr>
              <p:nvPr/>
            </p:nvSpPr>
            <p:spPr bwMode="auto">
              <a:xfrm rot="13299131">
                <a:off x="3789" y="206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617" name="Group 473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074" name="Oval 474"/>
                <p:cNvSpPr>
                  <a:spLocks noChangeArrowheads="1"/>
                </p:cNvSpPr>
                <p:nvPr/>
              </p:nvSpPr>
              <p:spPr bwMode="auto">
                <a:xfrm>
                  <a:off x="4150" y="337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75" name="Oval 475"/>
                <p:cNvSpPr>
                  <a:spLocks noChangeArrowheads="1"/>
                </p:cNvSpPr>
                <p:nvPr/>
              </p:nvSpPr>
              <p:spPr bwMode="auto">
                <a:xfrm>
                  <a:off x="4287" y="350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76" name="Oval 476"/>
                <p:cNvSpPr>
                  <a:spLocks noChangeArrowheads="1"/>
                </p:cNvSpPr>
                <p:nvPr/>
              </p:nvSpPr>
              <p:spPr bwMode="auto">
                <a:xfrm>
                  <a:off x="4421" y="364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77" name="Oval 477"/>
                <p:cNvSpPr>
                  <a:spLocks noChangeArrowheads="1"/>
                </p:cNvSpPr>
                <p:nvPr/>
              </p:nvSpPr>
              <p:spPr bwMode="auto">
                <a:xfrm>
                  <a:off x="4557" y="377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18622" name="Group 478"/>
            <p:cNvGrpSpPr>
              <a:grpSpLocks/>
            </p:cNvGrpSpPr>
            <p:nvPr/>
          </p:nvGrpSpPr>
          <p:grpSpPr bwMode="auto">
            <a:xfrm>
              <a:off x="3697" y="2296"/>
              <a:ext cx="496" cy="499"/>
              <a:chOff x="3576" y="1950"/>
              <a:chExt cx="496" cy="499"/>
            </a:xfrm>
          </p:grpSpPr>
          <p:sp>
            <p:nvSpPr>
              <p:cNvPr id="26079" name="Oval 479"/>
              <p:cNvSpPr>
                <a:spLocks noChangeArrowheads="1"/>
              </p:cNvSpPr>
              <p:nvPr/>
            </p:nvSpPr>
            <p:spPr bwMode="auto">
              <a:xfrm rot="13299131">
                <a:off x="3788" y="226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080" name="Oval 480"/>
              <p:cNvSpPr>
                <a:spLocks noChangeArrowheads="1"/>
              </p:cNvSpPr>
              <p:nvPr/>
            </p:nvSpPr>
            <p:spPr bwMode="auto">
              <a:xfrm rot="13299131">
                <a:off x="3776" y="207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18625" name="Group 481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082" name="Oval 482"/>
                <p:cNvSpPr>
                  <a:spLocks noChangeArrowheads="1"/>
                </p:cNvSpPr>
                <p:nvPr/>
              </p:nvSpPr>
              <p:spPr bwMode="auto">
                <a:xfrm>
                  <a:off x="4164" y="338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83" name="Oval 483"/>
                <p:cNvSpPr>
                  <a:spLocks noChangeArrowheads="1"/>
                </p:cNvSpPr>
                <p:nvPr/>
              </p:nvSpPr>
              <p:spPr bwMode="auto">
                <a:xfrm>
                  <a:off x="4300" y="352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84" name="Oval 484"/>
                <p:cNvSpPr>
                  <a:spLocks noChangeArrowheads="1"/>
                </p:cNvSpPr>
                <p:nvPr/>
              </p:nvSpPr>
              <p:spPr bwMode="auto">
                <a:xfrm>
                  <a:off x="4434" y="365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085" name="Oval 485"/>
                <p:cNvSpPr>
                  <a:spLocks noChangeArrowheads="1"/>
                </p:cNvSpPr>
                <p:nvPr/>
              </p:nvSpPr>
              <p:spPr bwMode="auto">
                <a:xfrm>
                  <a:off x="4572" y="379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</p:grpSp>
      <p:sp>
        <p:nvSpPr>
          <p:cNvPr id="26086" name="Oval 486"/>
          <p:cNvSpPr>
            <a:spLocks noChangeArrowheads="1"/>
          </p:cNvSpPr>
          <p:nvPr/>
        </p:nvSpPr>
        <p:spPr bwMode="auto">
          <a:xfrm>
            <a:off x="3706813" y="3500438"/>
            <a:ext cx="144462" cy="1444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6087" name="Oval 487"/>
          <p:cNvSpPr>
            <a:spLocks noChangeArrowheads="1"/>
          </p:cNvSpPr>
          <p:nvPr/>
        </p:nvSpPr>
        <p:spPr bwMode="auto">
          <a:xfrm>
            <a:off x="4284663" y="3213100"/>
            <a:ext cx="144462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6088" name="Oval 488"/>
          <p:cNvSpPr>
            <a:spLocks noChangeArrowheads="1"/>
          </p:cNvSpPr>
          <p:nvPr/>
        </p:nvSpPr>
        <p:spPr bwMode="auto">
          <a:xfrm>
            <a:off x="4211638" y="3571875"/>
            <a:ext cx="144462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6089" name="Oval 489"/>
          <p:cNvSpPr>
            <a:spLocks noChangeArrowheads="1"/>
          </p:cNvSpPr>
          <p:nvPr/>
        </p:nvSpPr>
        <p:spPr bwMode="auto">
          <a:xfrm>
            <a:off x="4067175" y="3355975"/>
            <a:ext cx="144463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grpSp>
        <p:nvGrpSpPr>
          <p:cNvPr id="26103" name="Group 490"/>
          <p:cNvGrpSpPr>
            <a:grpSpLocks/>
          </p:cNvGrpSpPr>
          <p:nvPr/>
        </p:nvGrpSpPr>
        <p:grpSpPr bwMode="auto">
          <a:xfrm rot="3120000">
            <a:off x="4102894" y="3320257"/>
            <a:ext cx="215900" cy="576262"/>
            <a:chOff x="884" y="3838"/>
            <a:chExt cx="136" cy="363"/>
          </a:xfrm>
        </p:grpSpPr>
        <p:sp>
          <p:nvSpPr>
            <p:cNvPr id="518635" name="Oval 491"/>
            <p:cNvSpPr>
              <a:spLocks noChangeArrowheads="1"/>
            </p:cNvSpPr>
            <p:nvPr/>
          </p:nvSpPr>
          <p:spPr bwMode="auto">
            <a:xfrm>
              <a:off x="884" y="3838"/>
              <a:ext cx="136" cy="363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518636" name="Oval 492"/>
            <p:cNvSpPr>
              <a:spLocks noChangeArrowheads="1"/>
            </p:cNvSpPr>
            <p:nvPr/>
          </p:nvSpPr>
          <p:spPr bwMode="auto">
            <a:xfrm>
              <a:off x="905" y="406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518637" name="Oval 493"/>
            <p:cNvSpPr>
              <a:spLocks noChangeArrowheads="1"/>
            </p:cNvSpPr>
            <p:nvPr/>
          </p:nvSpPr>
          <p:spPr bwMode="auto">
            <a:xfrm>
              <a:off x="905" y="388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</p:grpSp>
      <p:sp>
        <p:nvSpPr>
          <p:cNvPr id="518639" name="Text Box 495"/>
          <p:cNvSpPr txBox="1">
            <a:spLocks noChangeArrowheads="1"/>
          </p:cNvSpPr>
          <p:nvPr/>
        </p:nvSpPr>
        <p:spPr bwMode="auto">
          <a:xfrm>
            <a:off x="65088" y="158750"/>
            <a:ext cx="7518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Efimov physics in 39K: AD resonances</a:t>
            </a:r>
          </a:p>
          <a:p>
            <a:endParaRPr lang="de-AT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8640" name="Text Box 496"/>
          <p:cNvSpPr txBox="1">
            <a:spLocks noChangeArrowheads="1"/>
          </p:cNvSpPr>
          <p:nvPr/>
        </p:nvSpPr>
        <p:spPr bwMode="auto">
          <a:xfrm>
            <a:off x="112713" y="709613"/>
            <a:ext cx="572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b="1">
                <a:effectLst>
                  <a:outerShdw blurRad="38100" dist="38100" dir="2700000" algn="tl">
                    <a:srgbClr val="C0C0C0"/>
                  </a:outerShdw>
                </a:effectLst>
              </a:rPr>
              <a:t>Thanks to M. Zaccanti &amp; Co-Workers for the slides!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75301E-7 L -0.25174 0.3096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6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15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80204E-6 L 0.24428 -0.34598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6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86" grpId="0" animBg="1"/>
      <p:bldP spid="26087" grpId="0" animBg="1"/>
      <p:bldP spid="26088" grpId="0" animBg="1"/>
      <p:bldP spid="26089" grpId="0" animBg="1"/>
      <p:bldP spid="2608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194" name="Group 2"/>
          <p:cNvGrpSpPr>
            <a:grpSpLocks/>
          </p:cNvGrpSpPr>
          <p:nvPr/>
        </p:nvGrpSpPr>
        <p:grpSpPr bwMode="auto">
          <a:xfrm>
            <a:off x="2051050" y="2132013"/>
            <a:ext cx="2159000" cy="2736850"/>
            <a:chOff x="3424" y="2296"/>
            <a:chExt cx="1360" cy="1724"/>
          </a:xfrm>
        </p:grpSpPr>
        <p:grpSp>
          <p:nvGrpSpPr>
            <p:cNvPr id="520195" name="Group 3"/>
            <p:cNvGrpSpPr>
              <a:grpSpLocks/>
            </p:cNvGrpSpPr>
            <p:nvPr/>
          </p:nvGrpSpPr>
          <p:grpSpPr bwMode="auto">
            <a:xfrm>
              <a:off x="4014" y="3251"/>
              <a:ext cx="634" cy="633"/>
              <a:chOff x="4014" y="3251"/>
              <a:chExt cx="634" cy="633"/>
            </a:xfrm>
          </p:grpSpPr>
          <p:sp>
            <p:nvSpPr>
              <p:cNvPr id="3" name="Oval 4"/>
              <p:cNvSpPr>
                <a:spLocks noChangeArrowheads="1"/>
              </p:cNvSpPr>
              <p:nvPr/>
            </p:nvSpPr>
            <p:spPr bwMode="auto">
              <a:xfrm>
                <a:off x="4014" y="325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4" name="Oval 5"/>
              <p:cNvSpPr>
                <a:spLocks noChangeArrowheads="1"/>
              </p:cNvSpPr>
              <p:nvPr/>
            </p:nvSpPr>
            <p:spPr bwMode="auto">
              <a:xfrm>
                <a:off x="4150" y="338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630" name="Oval 6"/>
              <p:cNvSpPr>
                <a:spLocks noChangeArrowheads="1"/>
              </p:cNvSpPr>
              <p:nvPr/>
            </p:nvSpPr>
            <p:spPr bwMode="auto">
              <a:xfrm>
                <a:off x="4286" y="352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631" name="Oval 7"/>
              <p:cNvSpPr>
                <a:spLocks noChangeArrowheads="1"/>
              </p:cNvSpPr>
              <p:nvPr/>
            </p:nvSpPr>
            <p:spPr bwMode="auto">
              <a:xfrm>
                <a:off x="4422" y="36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200" name="Group 8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633" name="Oval 9"/>
                <p:cNvSpPr>
                  <a:spLocks noChangeArrowheads="1"/>
                </p:cNvSpPr>
                <p:nvPr/>
              </p:nvSpPr>
              <p:spPr bwMode="auto">
                <a:xfrm>
                  <a:off x="4158" y="338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634" name="Oval 10"/>
                <p:cNvSpPr>
                  <a:spLocks noChangeArrowheads="1"/>
                </p:cNvSpPr>
                <p:nvPr/>
              </p:nvSpPr>
              <p:spPr bwMode="auto">
                <a:xfrm>
                  <a:off x="4294" y="352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635" name="Oval 11"/>
                <p:cNvSpPr>
                  <a:spLocks noChangeArrowheads="1"/>
                </p:cNvSpPr>
                <p:nvPr/>
              </p:nvSpPr>
              <p:spPr bwMode="auto">
                <a:xfrm>
                  <a:off x="4430" y="366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636" name="Oval 12"/>
                <p:cNvSpPr>
                  <a:spLocks noChangeArrowheads="1"/>
                </p:cNvSpPr>
                <p:nvPr/>
              </p:nvSpPr>
              <p:spPr bwMode="auto">
                <a:xfrm>
                  <a:off x="4566" y="379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205" name="Group 13"/>
            <p:cNvGrpSpPr>
              <a:grpSpLocks/>
            </p:cNvGrpSpPr>
            <p:nvPr/>
          </p:nvGrpSpPr>
          <p:grpSpPr bwMode="auto">
            <a:xfrm>
              <a:off x="4150" y="3387"/>
              <a:ext cx="634" cy="633"/>
              <a:chOff x="4014" y="3251"/>
              <a:chExt cx="634" cy="633"/>
            </a:xfrm>
          </p:grpSpPr>
          <p:sp>
            <p:nvSpPr>
              <p:cNvPr id="26638" name="Oval 14"/>
              <p:cNvSpPr>
                <a:spLocks noChangeArrowheads="1"/>
              </p:cNvSpPr>
              <p:nvPr/>
            </p:nvSpPr>
            <p:spPr bwMode="auto">
              <a:xfrm>
                <a:off x="4014" y="325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7" name="Oval 15"/>
              <p:cNvSpPr>
                <a:spLocks noChangeArrowheads="1"/>
              </p:cNvSpPr>
              <p:nvPr/>
            </p:nvSpPr>
            <p:spPr bwMode="auto">
              <a:xfrm>
                <a:off x="4150" y="338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640" name="Oval 16"/>
              <p:cNvSpPr>
                <a:spLocks noChangeArrowheads="1"/>
              </p:cNvSpPr>
              <p:nvPr/>
            </p:nvSpPr>
            <p:spPr bwMode="auto">
              <a:xfrm>
                <a:off x="4286" y="352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8" name="Oval 17"/>
              <p:cNvSpPr>
                <a:spLocks noChangeArrowheads="1"/>
              </p:cNvSpPr>
              <p:nvPr/>
            </p:nvSpPr>
            <p:spPr bwMode="auto">
              <a:xfrm>
                <a:off x="4422" y="36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210" name="Group 18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10" name="Oval 19"/>
                <p:cNvSpPr>
                  <a:spLocks noChangeArrowheads="1"/>
                </p:cNvSpPr>
                <p:nvPr/>
              </p:nvSpPr>
              <p:spPr bwMode="auto">
                <a:xfrm>
                  <a:off x="4158" y="338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11" name="Oval 20"/>
                <p:cNvSpPr>
                  <a:spLocks noChangeArrowheads="1"/>
                </p:cNvSpPr>
                <p:nvPr/>
              </p:nvSpPr>
              <p:spPr bwMode="auto">
                <a:xfrm>
                  <a:off x="4294" y="352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12" name="Oval 21"/>
                <p:cNvSpPr>
                  <a:spLocks noChangeArrowheads="1"/>
                </p:cNvSpPr>
                <p:nvPr/>
              </p:nvSpPr>
              <p:spPr bwMode="auto">
                <a:xfrm>
                  <a:off x="4430" y="366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13" name="Oval 22"/>
                <p:cNvSpPr>
                  <a:spLocks noChangeArrowheads="1"/>
                </p:cNvSpPr>
                <p:nvPr/>
              </p:nvSpPr>
              <p:spPr bwMode="auto">
                <a:xfrm>
                  <a:off x="4566" y="379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215" name="Group 23"/>
            <p:cNvGrpSpPr>
              <a:grpSpLocks/>
            </p:cNvGrpSpPr>
            <p:nvPr/>
          </p:nvGrpSpPr>
          <p:grpSpPr bwMode="auto">
            <a:xfrm rot="10800000">
              <a:off x="3608" y="3386"/>
              <a:ext cx="634" cy="633"/>
              <a:chOff x="4014" y="3251"/>
              <a:chExt cx="634" cy="633"/>
            </a:xfrm>
          </p:grpSpPr>
          <p:sp>
            <p:nvSpPr>
              <p:cNvPr id="15" name="Oval 24"/>
              <p:cNvSpPr>
                <a:spLocks noChangeArrowheads="1"/>
              </p:cNvSpPr>
              <p:nvPr/>
            </p:nvSpPr>
            <p:spPr bwMode="auto">
              <a:xfrm>
                <a:off x="4030" y="324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16" name="Oval 25"/>
              <p:cNvSpPr>
                <a:spLocks noChangeArrowheads="1"/>
              </p:cNvSpPr>
              <p:nvPr/>
            </p:nvSpPr>
            <p:spPr bwMode="auto">
              <a:xfrm>
                <a:off x="4166" y="337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17" name="Oval 26"/>
              <p:cNvSpPr>
                <a:spLocks noChangeArrowheads="1"/>
              </p:cNvSpPr>
              <p:nvPr/>
            </p:nvSpPr>
            <p:spPr bwMode="auto">
              <a:xfrm>
                <a:off x="4302" y="3515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18" name="Oval 27"/>
              <p:cNvSpPr>
                <a:spLocks noChangeArrowheads="1"/>
              </p:cNvSpPr>
              <p:nvPr/>
            </p:nvSpPr>
            <p:spPr bwMode="auto">
              <a:xfrm>
                <a:off x="4438" y="365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220" name="Group 28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0" name="Oval 29"/>
                <p:cNvSpPr>
                  <a:spLocks noChangeArrowheads="1"/>
                </p:cNvSpPr>
                <p:nvPr/>
              </p:nvSpPr>
              <p:spPr bwMode="auto">
                <a:xfrm>
                  <a:off x="4145" y="340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1" name="Oval 30"/>
                <p:cNvSpPr>
                  <a:spLocks noChangeArrowheads="1"/>
                </p:cNvSpPr>
                <p:nvPr/>
              </p:nvSpPr>
              <p:spPr bwMode="auto">
                <a:xfrm>
                  <a:off x="4281" y="353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2" name="Oval 31"/>
                <p:cNvSpPr>
                  <a:spLocks noChangeArrowheads="1"/>
                </p:cNvSpPr>
                <p:nvPr/>
              </p:nvSpPr>
              <p:spPr bwMode="auto">
                <a:xfrm>
                  <a:off x="4417" y="367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3" name="Oval 32"/>
                <p:cNvSpPr>
                  <a:spLocks noChangeArrowheads="1"/>
                </p:cNvSpPr>
                <p:nvPr/>
              </p:nvSpPr>
              <p:spPr bwMode="auto">
                <a:xfrm>
                  <a:off x="4553" y="381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225" name="Group 33"/>
            <p:cNvGrpSpPr>
              <a:grpSpLocks/>
            </p:cNvGrpSpPr>
            <p:nvPr/>
          </p:nvGrpSpPr>
          <p:grpSpPr bwMode="auto">
            <a:xfrm rot="3908178">
              <a:off x="3742" y="3385"/>
              <a:ext cx="634" cy="633"/>
              <a:chOff x="4014" y="3251"/>
              <a:chExt cx="634" cy="633"/>
            </a:xfrm>
          </p:grpSpPr>
          <p:sp>
            <p:nvSpPr>
              <p:cNvPr id="25" name="Oval 34"/>
              <p:cNvSpPr>
                <a:spLocks noChangeArrowheads="1"/>
              </p:cNvSpPr>
              <p:nvPr/>
            </p:nvSpPr>
            <p:spPr bwMode="auto">
              <a:xfrm>
                <a:off x="4014" y="325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" name="Oval 35"/>
              <p:cNvSpPr>
                <a:spLocks noChangeArrowheads="1"/>
              </p:cNvSpPr>
              <p:nvPr/>
            </p:nvSpPr>
            <p:spPr bwMode="auto">
              <a:xfrm>
                <a:off x="4149" y="338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" name="Oval 36"/>
              <p:cNvSpPr>
                <a:spLocks noChangeArrowheads="1"/>
              </p:cNvSpPr>
              <p:nvPr/>
            </p:nvSpPr>
            <p:spPr bwMode="auto">
              <a:xfrm>
                <a:off x="4286" y="352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8" name="Oval 37"/>
              <p:cNvSpPr>
                <a:spLocks noChangeArrowheads="1"/>
              </p:cNvSpPr>
              <p:nvPr/>
            </p:nvSpPr>
            <p:spPr bwMode="auto">
              <a:xfrm>
                <a:off x="4422" y="36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230" name="Group 38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9" name="Oval 39"/>
                <p:cNvSpPr>
                  <a:spLocks noChangeArrowheads="1"/>
                </p:cNvSpPr>
                <p:nvPr/>
              </p:nvSpPr>
              <p:spPr bwMode="auto">
                <a:xfrm>
                  <a:off x="4150" y="338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664" name="Oval 40"/>
                <p:cNvSpPr>
                  <a:spLocks noChangeArrowheads="1"/>
                </p:cNvSpPr>
                <p:nvPr/>
              </p:nvSpPr>
              <p:spPr bwMode="auto">
                <a:xfrm>
                  <a:off x="4286" y="352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665" name="Oval 41"/>
                <p:cNvSpPr>
                  <a:spLocks noChangeArrowheads="1"/>
                </p:cNvSpPr>
                <p:nvPr/>
              </p:nvSpPr>
              <p:spPr bwMode="auto">
                <a:xfrm>
                  <a:off x="4422" y="365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30" name="Oval 42"/>
                <p:cNvSpPr>
                  <a:spLocks noChangeArrowheads="1"/>
                </p:cNvSpPr>
                <p:nvPr/>
              </p:nvSpPr>
              <p:spPr bwMode="auto">
                <a:xfrm>
                  <a:off x="4558" y="379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235" name="Group 43"/>
            <p:cNvGrpSpPr>
              <a:grpSpLocks/>
            </p:cNvGrpSpPr>
            <p:nvPr/>
          </p:nvGrpSpPr>
          <p:grpSpPr bwMode="auto">
            <a:xfrm>
              <a:off x="3651" y="2931"/>
              <a:ext cx="496" cy="499"/>
              <a:chOff x="3576" y="1950"/>
              <a:chExt cx="496" cy="499"/>
            </a:xfrm>
          </p:grpSpPr>
          <p:sp>
            <p:nvSpPr>
              <p:cNvPr id="26668" name="Oval 44"/>
              <p:cNvSpPr>
                <a:spLocks noChangeArrowheads="1"/>
              </p:cNvSpPr>
              <p:nvPr/>
            </p:nvSpPr>
            <p:spPr bwMode="auto">
              <a:xfrm rot="13299131">
                <a:off x="3784" y="22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669" name="Oval 45"/>
              <p:cNvSpPr>
                <a:spLocks noChangeArrowheads="1"/>
              </p:cNvSpPr>
              <p:nvPr/>
            </p:nvSpPr>
            <p:spPr bwMode="auto">
              <a:xfrm rot="13299131">
                <a:off x="3773" y="206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238" name="Group 46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671" name="Oval 47"/>
                <p:cNvSpPr>
                  <a:spLocks noChangeArrowheads="1"/>
                </p:cNvSpPr>
                <p:nvPr/>
              </p:nvSpPr>
              <p:spPr bwMode="auto">
                <a:xfrm>
                  <a:off x="4142" y="339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672" name="Oval 48"/>
                <p:cNvSpPr>
                  <a:spLocks noChangeArrowheads="1"/>
                </p:cNvSpPr>
                <p:nvPr/>
              </p:nvSpPr>
              <p:spPr bwMode="auto">
                <a:xfrm>
                  <a:off x="4283" y="352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624" name="Oval 49"/>
                <p:cNvSpPr>
                  <a:spLocks noChangeArrowheads="1"/>
                </p:cNvSpPr>
                <p:nvPr/>
              </p:nvSpPr>
              <p:spPr bwMode="auto">
                <a:xfrm>
                  <a:off x="4415" y="366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674" name="Oval 50"/>
                <p:cNvSpPr>
                  <a:spLocks noChangeArrowheads="1"/>
                </p:cNvSpPr>
                <p:nvPr/>
              </p:nvSpPr>
              <p:spPr bwMode="auto">
                <a:xfrm>
                  <a:off x="4550" y="379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243" name="Group 51"/>
            <p:cNvGrpSpPr>
              <a:grpSpLocks/>
            </p:cNvGrpSpPr>
            <p:nvPr/>
          </p:nvGrpSpPr>
          <p:grpSpPr bwMode="auto">
            <a:xfrm rot="-5730330">
              <a:off x="4152" y="2977"/>
              <a:ext cx="496" cy="499"/>
              <a:chOff x="3576" y="1950"/>
              <a:chExt cx="496" cy="499"/>
            </a:xfrm>
          </p:grpSpPr>
          <p:sp>
            <p:nvSpPr>
              <p:cNvPr id="26676" name="Oval 52"/>
              <p:cNvSpPr>
                <a:spLocks noChangeArrowheads="1"/>
              </p:cNvSpPr>
              <p:nvPr/>
            </p:nvSpPr>
            <p:spPr bwMode="auto">
              <a:xfrm rot="13299131">
                <a:off x="3792" y="2244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677" name="Oval 53"/>
              <p:cNvSpPr>
                <a:spLocks noChangeArrowheads="1"/>
              </p:cNvSpPr>
              <p:nvPr/>
            </p:nvSpPr>
            <p:spPr bwMode="auto">
              <a:xfrm rot="13299131">
                <a:off x="3781" y="20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246" name="Group 54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679" name="Oval 55"/>
                <p:cNvSpPr>
                  <a:spLocks noChangeArrowheads="1"/>
                </p:cNvSpPr>
                <p:nvPr/>
              </p:nvSpPr>
              <p:spPr bwMode="auto">
                <a:xfrm>
                  <a:off x="4140" y="338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632" name="Oval 56"/>
                <p:cNvSpPr>
                  <a:spLocks noChangeArrowheads="1"/>
                </p:cNvSpPr>
                <p:nvPr/>
              </p:nvSpPr>
              <p:spPr bwMode="auto">
                <a:xfrm>
                  <a:off x="4275" y="352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681" name="Oval 57"/>
                <p:cNvSpPr>
                  <a:spLocks noChangeArrowheads="1"/>
                </p:cNvSpPr>
                <p:nvPr/>
              </p:nvSpPr>
              <p:spPr bwMode="auto">
                <a:xfrm>
                  <a:off x="4407" y="366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682" name="Oval 58"/>
                <p:cNvSpPr>
                  <a:spLocks noChangeArrowheads="1"/>
                </p:cNvSpPr>
                <p:nvPr/>
              </p:nvSpPr>
              <p:spPr bwMode="auto">
                <a:xfrm>
                  <a:off x="4546" y="379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251" name="Group 59"/>
            <p:cNvGrpSpPr>
              <a:grpSpLocks/>
            </p:cNvGrpSpPr>
            <p:nvPr/>
          </p:nvGrpSpPr>
          <p:grpSpPr bwMode="auto">
            <a:xfrm rot="-2066985">
              <a:off x="3563" y="2659"/>
              <a:ext cx="496" cy="499"/>
              <a:chOff x="3576" y="1950"/>
              <a:chExt cx="496" cy="499"/>
            </a:xfrm>
          </p:grpSpPr>
          <p:sp>
            <p:nvSpPr>
              <p:cNvPr id="26684" name="Oval 60"/>
              <p:cNvSpPr>
                <a:spLocks noChangeArrowheads="1"/>
              </p:cNvSpPr>
              <p:nvPr/>
            </p:nvSpPr>
            <p:spPr bwMode="auto">
              <a:xfrm rot="13299131">
                <a:off x="3781" y="224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685" name="Oval 61"/>
              <p:cNvSpPr>
                <a:spLocks noChangeArrowheads="1"/>
              </p:cNvSpPr>
              <p:nvPr/>
            </p:nvSpPr>
            <p:spPr bwMode="auto">
              <a:xfrm rot="13299131">
                <a:off x="3770" y="20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254" name="Group 62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670" name="Oval 63"/>
                <p:cNvSpPr>
                  <a:spLocks noChangeArrowheads="1"/>
                </p:cNvSpPr>
                <p:nvPr/>
              </p:nvSpPr>
              <p:spPr bwMode="auto">
                <a:xfrm>
                  <a:off x="4141" y="338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688" name="Oval 64"/>
                <p:cNvSpPr>
                  <a:spLocks noChangeArrowheads="1"/>
                </p:cNvSpPr>
                <p:nvPr/>
              </p:nvSpPr>
              <p:spPr bwMode="auto">
                <a:xfrm>
                  <a:off x="4276" y="352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689" name="Oval 65"/>
                <p:cNvSpPr>
                  <a:spLocks noChangeArrowheads="1"/>
                </p:cNvSpPr>
                <p:nvPr/>
              </p:nvSpPr>
              <p:spPr bwMode="auto">
                <a:xfrm>
                  <a:off x="4414" y="366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690" name="Oval 66"/>
                <p:cNvSpPr>
                  <a:spLocks noChangeArrowheads="1"/>
                </p:cNvSpPr>
                <p:nvPr/>
              </p:nvSpPr>
              <p:spPr bwMode="auto">
                <a:xfrm>
                  <a:off x="4547" y="379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259" name="Group 67"/>
            <p:cNvGrpSpPr>
              <a:grpSpLocks/>
            </p:cNvGrpSpPr>
            <p:nvPr/>
          </p:nvGrpSpPr>
          <p:grpSpPr bwMode="auto">
            <a:xfrm rot="3429633">
              <a:off x="4243" y="2748"/>
              <a:ext cx="496" cy="499"/>
              <a:chOff x="3576" y="1950"/>
              <a:chExt cx="496" cy="499"/>
            </a:xfrm>
          </p:grpSpPr>
          <p:sp>
            <p:nvSpPr>
              <p:cNvPr id="26692" name="Oval 68"/>
              <p:cNvSpPr>
                <a:spLocks noChangeArrowheads="1"/>
              </p:cNvSpPr>
              <p:nvPr/>
            </p:nvSpPr>
            <p:spPr bwMode="auto">
              <a:xfrm rot="13299131">
                <a:off x="3784" y="22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693" name="Oval 69"/>
              <p:cNvSpPr>
                <a:spLocks noChangeArrowheads="1"/>
              </p:cNvSpPr>
              <p:nvPr/>
            </p:nvSpPr>
            <p:spPr bwMode="auto">
              <a:xfrm rot="13299131">
                <a:off x="3772" y="20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262" name="Group 70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695" name="Oval 71"/>
                <p:cNvSpPr>
                  <a:spLocks noChangeArrowheads="1"/>
                </p:cNvSpPr>
                <p:nvPr/>
              </p:nvSpPr>
              <p:spPr bwMode="auto">
                <a:xfrm>
                  <a:off x="4158" y="338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696" name="Oval 72"/>
                <p:cNvSpPr>
                  <a:spLocks noChangeArrowheads="1"/>
                </p:cNvSpPr>
                <p:nvPr/>
              </p:nvSpPr>
              <p:spPr bwMode="auto">
                <a:xfrm>
                  <a:off x="4286" y="352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697" name="Oval 73"/>
                <p:cNvSpPr>
                  <a:spLocks noChangeArrowheads="1"/>
                </p:cNvSpPr>
                <p:nvPr/>
              </p:nvSpPr>
              <p:spPr bwMode="auto">
                <a:xfrm>
                  <a:off x="4422" y="365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698" name="Oval 74"/>
                <p:cNvSpPr>
                  <a:spLocks noChangeArrowheads="1"/>
                </p:cNvSpPr>
                <p:nvPr/>
              </p:nvSpPr>
              <p:spPr bwMode="auto">
                <a:xfrm>
                  <a:off x="4558" y="379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267" name="Group 75"/>
            <p:cNvGrpSpPr>
              <a:grpSpLocks/>
            </p:cNvGrpSpPr>
            <p:nvPr/>
          </p:nvGrpSpPr>
          <p:grpSpPr bwMode="auto">
            <a:xfrm>
              <a:off x="3836" y="2659"/>
              <a:ext cx="496" cy="499"/>
              <a:chOff x="3576" y="1950"/>
              <a:chExt cx="496" cy="499"/>
            </a:xfrm>
          </p:grpSpPr>
          <p:sp>
            <p:nvSpPr>
              <p:cNvPr id="26700" name="Oval 76"/>
              <p:cNvSpPr>
                <a:spLocks noChangeArrowheads="1"/>
              </p:cNvSpPr>
              <p:nvPr/>
            </p:nvSpPr>
            <p:spPr bwMode="auto">
              <a:xfrm rot="13299131">
                <a:off x="3784" y="22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701" name="Oval 77"/>
              <p:cNvSpPr>
                <a:spLocks noChangeArrowheads="1"/>
              </p:cNvSpPr>
              <p:nvPr/>
            </p:nvSpPr>
            <p:spPr bwMode="auto">
              <a:xfrm rot="13299131">
                <a:off x="3773" y="206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270" name="Group 78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691" name="Oval 79"/>
                <p:cNvSpPr>
                  <a:spLocks noChangeArrowheads="1"/>
                </p:cNvSpPr>
                <p:nvPr/>
              </p:nvSpPr>
              <p:spPr bwMode="auto">
                <a:xfrm>
                  <a:off x="4142" y="339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04" name="Oval 80"/>
                <p:cNvSpPr>
                  <a:spLocks noChangeArrowheads="1"/>
                </p:cNvSpPr>
                <p:nvPr/>
              </p:nvSpPr>
              <p:spPr bwMode="auto">
                <a:xfrm>
                  <a:off x="4283" y="352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05" name="Oval 81"/>
                <p:cNvSpPr>
                  <a:spLocks noChangeArrowheads="1"/>
                </p:cNvSpPr>
                <p:nvPr/>
              </p:nvSpPr>
              <p:spPr bwMode="auto">
                <a:xfrm>
                  <a:off x="4415" y="366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06" name="Oval 82"/>
                <p:cNvSpPr>
                  <a:spLocks noChangeArrowheads="1"/>
                </p:cNvSpPr>
                <p:nvPr/>
              </p:nvSpPr>
              <p:spPr bwMode="auto">
                <a:xfrm>
                  <a:off x="4550" y="379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275" name="Group 83"/>
            <p:cNvGrpSpPr>
              <a:grpSpLocks/>
            </p:cNvGrpSpPr>
            <p:nvPr/>
          </p:nvGrpSpPr>
          <p:grpSpPr bwMode="auto">
            <a:xfrm>
              <a:off x="3875" y="2888"/>
              <a:ext cx="634" cy="633"/>
              <a:chOff x="4014" y="3251"/>
              <a:chExt cx="634" cy="633"/>
            </a:xfrm>
          </p:grpSpPr>
          <p:sp>
            <p:nvSpPr>
              <p:cNvPr id="26708" name="Oval 84"/>
              <p:cNvSpPr>
                <a:spLocks noChangeArrowheads="1"/>
              </p:cNvSpPr>
              <p:nvPr/>
            </p:nvSpPr>
            <p:spPr bwMode="auto">
              <a:xfrm>
                <a:off x="4014" y="325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709" name="Oval 85"/>
              <p:cNvSpPr>
                <a:spLocks noChangeArrowheads="1"/>
              </p:cNvSpPr>
              <p:nvPr/>
            </p:nvSpPr>
            <p:spPr bwMode="auto">
              <a:xfrm>
                <a:off x="4150" y="338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710" name="Oval 86"/>
              <p:cNvSpPr>
                <a:spLocks noChangeArrowheads="1"/>
              </p:cNvSpPr>
              <p:nvPr/>
            </p:nvSpPr>
            <p:spPr bwMode="auto">
              <a:xfrm>
                <a:off x="4286" y="352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711" name="Oval 87"/>
              <p:cNvSpPr>
                <a:spLocks noChangeArrowheads="1"/>
              </p:cNvSpPr>
              <p:nvPr/>
            </p:nvSpPr>
            <p:spPr bwMode="auto">
              <a:xfrm>
                <a:off x="4422" y="36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280" name="Group 88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713" name="Oval 89"/>
                <p:cNvSpPr>
                  <a:spLocks noChangeArrowheads="1"/>
                </p:cNvSpPr>
                <p:nvPr/>
              </p:nvSpPr>
              <p:spPr bwMode="auto">
                <a:xfrm>
                  <a:off x="4158" y="338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14" name="Oval 90"/>
                <p:cNvSpPr>
                  <a:spLocks noChangeArrowheads="1"/>
                </p:cNvSpPr>
                <p:nvPr/>
              </p:nvSpPr>
              <p:spPr bwMode="auto">
                <a:xfrm>
                  <a:off x="4294" y="352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15" name="Oval 91"/>
                <p:cNvSpPr>
                  <a:spLocks noChangeArrowheads="1"/>
                </p:cNvSpPr>
                <p:nvPr/>
              </p:nvSpPr>
              <p:spPr bwMode="auto">
                <a:xfrm>
                  <a:off x="4430" y="366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16" name="Oval 92"/>
                <p:cNvSpPr>
                  <a:spLocks noChangeArrowheads="1"/>
                </p:cNvSpPr>
                <p:nvPr/>
              </p:nvSpPr>
              <p:spPr bwMode="auto">
                <a:xfrm>
                  <a:off x="4566" y="379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285" name="Group 93"/>
            <p:cNvGrpSpPr>
              <a:grpSpLocks/>
            </p:cNvGrpSpPr>
            <p:nvPr/>
          </p:nvGrpSpPr>
          <p:grpSpPr bwMode="auto">
            <a:xfrm>
              <a:off x="4011" y="3024"/>
              <a:ext cx="634" cy="633"/>
              <a:chOff x="4014" y="3251"/>
              <a:chExt cx="634" cy="633"/>
            </a:xfrm>
          </p:grpSpPr>
          <p:sp>
            <p:nvSpPr>
              <p:cNvPr id="26718" name="Oval 94"/>
              <p:cNvSpPr>
                <a:spLocks noChangeArrowheads="1"/>
              </p:cNvSpPr>
              <p:nvPr/>
            </p:nvSpPr>
            <p:spPr bwMode="auto">
              <a:xfrm>
                <a:off x="4014" y="325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719" name="Oval 95"/>
              <p:cNvSpPr>
                <a:spLocks noChangeArrowheads="1"/>
              </p:cNvSpPr>
              <p:nvPr/>
            </p:nvSpPr>
            <p:spPr bwMode="auto">
              <a:xfrm>
                <a:off x="4150" y="338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720" name="Oval 96"/>
              <p:cNvSpPr>
                <a:spLocks noChangeArrowheads="1"/>
              </p:cNvSpPr>
              <p:nvPr/>
            </p:nvSpPr>
            <p:spPr bwMode="auto">
              <a:xfrm>
                <a:off x="4286" y="352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702" name="Oval 97"/>
              <p:cNvSpPr>
                <a:spLocks noChangeArrowheads="1"/>
              </p:cNvSpPr>
              <p:nvPr/>
            </p:nvSpPr>
            <p:spPr bwMode="auto">
              <a:xfrm>
                <a:off x="4422" y="36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290" name="Group 98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723" name="Oval 99"/>
                <p:cNvSpPr>
                  <a:spLocks noChangeArrowheads="1"/>
                </p:cNvSpPr>
                <p:nvPr/>
              </p:nvSpPr>
              <p:spPr bwMode="auto">
                <a:xfrm>
                  <a:off x="4158" y="338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24" name="Oval 100"/>
                <p:cNvSpPr>
                  <a:spLocks noChangeArrowheads="1"/>
                </p:cNvSpPr>
                <p:nvPr/>
              </p:nvSpPr>
              <p:spPr bwMode="auto">
                <a:xfrm>
                  <a:off x="4294" y="352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25" name="Oval 101"/>
                <p:cNvSpPr>
                  <a:spLocks noChangeArrowheads="1"/>
                </p:cNvSpPr>
                <p:nvPr/>
              </p:nvSpPr>
              <p:spPr bwMode="auto">
                <a:xfrm>
                  <a:off x="4430" y="366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26" name="Oval 102"/>
                <p:cNvSpPr>
                  <a:spLocks noChangeArrowheads="1"/>
                </p:cNvSpPr>
                <p:nvPr/>
              </p:nvSpPr>
              <p:spPr bwMode="auto">
                <a:xfrm>
                  <a:off x="4566" y="379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295" name="Group 103"/>
            <p:cNvGrpSpPr>
              <a:grpSpLocks/>
            </p:cNvGrpSpPr>
            <p:nvPr/>
          </p:nvGrpSpPr>
          <p:grpSpPr bwMode="auto">
            <a:xfrm rot="10800000">
              <a:off x="3469" y="3023"/>
              <a:ext cx="634" cy="633"/>
              <a:chOff x="4014" y="3251"/>
              <a:chExt cx="634" cy="633"/>
            </a:xfrm>
          </p:grpSpPr>
          <p:sp>
            <p:nvSpPr>
              <p:cNvPr id="26728" name="Oval 104"/>
              <p:cNvSpPr>
                <a:spLocks noChangeArrowheads="1"/>
              </p:cNvSpPr>
              <p:nvPr/>
            </p:nvSpPr>
            <p:spPr bwMode="auto">
              <a:xfrm>
                <a:off x="4030" y="324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729" name="Oval 105"/>
              <p:cNvSpPr>
                <a:spLocks noChangeArrowheads="1"/>
              </p:cNvSpPr>
              <p:nvPr/>
            </p:nvSpPr>
            <p:spPr bwMode="auto">
              <a:xfrm>
                <a:off x="4166" y="337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722" name="Oval 106"/>
              <p:cNvSpPr>
                <a:spLocks noChangeArrowheads="1"/>
              </p:cNvSpPr>
              <p:nvPr/>
            </p:nvSpPr>
            <p:spPr bwMode="auto">
              <a:xfrm>
                <a:off x="4302" y="3515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731" name="Oval 107"/>
              <p:cNvSpPr>
                <a:spLocks noChangeArrowheads="1"/>
              </p:cNvSpPr>
              <p:nvPr/>
            </p:nvSpPr>
            <p:spPr bwMode="auto">
              <a:xfrm>
                <a:off x="4438" y="365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300" name="Group 108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733" name="Oval 109"/>
                <p:cNvSpPr>
                  <a:spLocks noChangeArrowheads="1"/>
                </p:cNvSpPr>
                <p:nvPr/>
              </p:nvSpPr>
              <p:spPr bwMode="auto">
                <a:xfrm>
                  <a:off x="4145" y="340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34" name="Oval 110"/>
                <p:cNvSpPr>
                  <a:spLocks noChangeArrowheads="1"/>
                </p:cNvSpPr>
                <p:nvPr/>
              </p:nvSpPr>
              <p:spPr bwMode="auto">
                <a:xfrm>
                  <a:off x="4281" y="353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35" name="Oval 111"/>
                <p:cNvSpPr>
                  <a:spLocks noChangeArrowheads="1"/>
                </p:cNvSpPr>
                <p:nvPr/>
              </p:nvSpPr>
              <p:spPr bwMode="auto">
                <a:xfrm>
                  <a:off x="4417" y="367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36" name="Oval 112"/>
                <p:cNvSpPr>
                  <a:spLocks noChangeArrowheads="1"/>
                </p:cNvSpPr>
                <p:nvPr/>
              </p:nvSpPr>
              <p:spPr bwMode="auto">
                <a:xfrm>
                  <a:off x="4553" y="381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305" name="Group 113"/>
            <p:cNvGrpSpPr>
              <a:grpSpLocks/>
            </p:cNvGrpSpPr>
            <p:nvPr/>
          </p:nvGrpSpPr>
          <p:grpSpPr bwMode="auto">
            <a:xfrm rot="3908178">
              <a:off x="3603" y="3022"/>
              <a:ext cx="634" cy="633"/>
              <a:chOff x="4014" y="3251"/>
              <a:chExt cx="634" cy="633"/>
            </a:xfrm>
          </p:grpSpPr>
          <p:sp>
            <p:nvSpPr>
              <p:cNvPr id="26738" name="Oval 114"/>
              <p:cNvSpPr>
                <a:spLocks noChangeArrowheads="1"/>
              </p:cNvSpPr>
              <p:nvPr/>
            </p:nvSpPr>
            <p:spPr bwMode="auto">
              <a:xfrm>
                <a:off x="4014" y="325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739" name="Oval 115"/>
              <p:cNvSpPr>
                <a:spLocks noChangeArrowheads="1"/>
              </p:cNvSpPr>
              <p:nvPr/>
            </p:nvSpPr>
            <p:spPr bwMode="auto">
              <a:xfrm>
                <a:off x="4149" y="338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740" name="Oval 116"/>
              <p:cNvSpPr>
                <a:spLocks noChangeArrowheads="1"/>
              </p:cNvSpPr>
              <p:nvPr/>
            </p:nvSpPr>
            <p:spPr bwMode="auto">
              <a:xfrm>
                <a:off x="4286" y="352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741" name="Oval 117"/>
              <p:cNvSpPr>
                <a:spLocks noChangeArrowheads="1"/>
              </p:cNvSpPr>
              <p:nvPr/>
            </p:nvSpPr>
            <p:spPr bwMode="auto">
              <a:xfrm>
                <a:off x="4422" y="36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310" name="Group 118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743" name="Oval 119"/>
                <p:cNvSpPr>
                  <a:spLocks noChangeArrowheads="1"/>
                </p:cNvSpPr>
                <p:nvPr/>
              </p:nvSpPr>
              <p:spPr bwMode="auto">
                <a:xfrm>
                  <a:off x="4150" y="338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47" name="Oval 120"/>
                <p:cNvSpPr>
                  <a:spLocks noChangeArrowheads="1"/>
                </p:cNvSpPr>
                <p:nvPr/>
              </p:nvSpPr>
              <p:spPr bwMode="auto">
                <a:xfrm>
                  <a:off x="4286" y="352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45" name="Oval 121"/>
                <p:cNvSpPr>
                  <a:spLocks noChangeArrowheads="1"/>
                </p:cNvSpPr>
                <p:nvPr/>
              </p:nvSpPr>
              <p:spPr bwMode="auto">
                <a:xfrm>
                  <a:off x="4422" y="365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46" name="Oval 122"/>
                <p:cNvSpPr>
                  <a:spLocks noChangeArrowheads="1"/>
                </p:cNvSpPr>
                <p:nvPr/>
              </p:nvSpPr>
              <p:spPr bwMode="auto">
                <a:xfrm>
                  <a:off x="4558" y="379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315" name="Group 123"/>
            <p:cNvGrpSpPr>
              <a:grpSpLocks/>
            </p:cNvGrpSpPr>
            <p:nvPr/>
          </p:nvGrpSpPr>
          <p:grpSpPr bwMode="auto">
            <a:xfrm>
              <a:off x="3512" y="2568"/>
              <a:ext cx="496" cy="499"/>
              <a:chOff x="3576" y="1950"/>
              <a:chExt cx="496" cy="499"/>
            </a:xfrm>
          </p:grpSpPr>
          <p:sp>
            <p:nvSpPr>
              <p:cNvPr id="26748" name="Oval 124"/>
              <p:cNvSpPr>
                <a:spLocks noChangeArrowheads="1"/>
              </p:cNvSpPr>
              <p:nvPr/>
            </p:nvSpPr>
            <p:spPr bwMode="auto">
              <a:xfrm rot="13299131">
                <a:off x="3784" y="22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749" name="Oval 125"/>
              <p:cNvSpPr>
                <a:spLocks noChangeArrowheads="1"/>
              </p:cNvSpPr>
              <p:nvPr/>
            </p:nvSpPr>
            <p:spPr bwMode="auto">
              <a:xfrm rot="13299131">
                <a:off x="3773" y="206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318" name="Group 126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755" name="Oval 127"/>
                <p:cNvSpPr>
                  <a:spLocks noChangeArrowheads="1"/>
                </p:cNvSpPr>
                <p:nvPr/>
              </p:nvSpPr>
              <p:spPr bwMode="auto">
                <a:xfrm>
                  <a:off x="4142" y="339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52" name="Oval 128"/>
                <p:cNvSpPr>
                  <a:spLocks noChangeArrowheads="1"/>
                </p:cNvSpPr>
                <p:nvPr/>
              </p:nvSpPr>
              <p:spPr bwMode="auto">
                <a:xfrm>
                  <a:off x="4283" y="352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53" name="Oval 129"/>
                <p:cNvSpPr>
                  <a:spLocks noChangeArrowheads="1"/>
                </p:cNvSpPr>
                <p:nvPr/>
              </p:nvSpPr>
              <p:spPr bwMode="auto">
                <a:xfrm>
                  <a:off x="4415" y="366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54" name="Oval 130"/>
                <p:cNvSpPr>
                  <a:spLocks noChangeArrowheads="1"/>
                </p:cNvSpPr>
                <p:nvPr/>
              </p:nvSpPr>
              <p:spPr bwMode="auto">
                <a:xfrm>
                  <a:off x="4550" y="379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323" name="Group 131"/>
            <p:cNvGrpSpPr>
              <a:grpSpLocks/>
            </p:cNvGrpSpPr>
            <p:nvPr/>
          </p:nvGrpSpPr>
          <p:grpSpPr bwMode="auto">
            <a:xfrm rot="-5730330">
              <a:off x="4013" y="2614"/>
              <a:ext cx="496" cy="499"/>
              <a:chOff x="3576" y="1950"/>
              <a:chExt cx="496" cy="499"/>
            </a:xfrm>
          </p:grpSpPr>
          <p:sp>
            <p:nvSpPr>
              <p:cNvPr id="26756" name="Oval 132"/>
              <p:cNvSpPr>
                <a:spLocks noChangeArrowheads="1"/>
              </p:cNvSpPr>
              <p:nvPr/>
            </p:nvSpPr>
            <p:spPr bwMode="auto">
              <a:xfrm rot="13299131">
                <a:off x="3792" y="2244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757" name="Oval 133"/>
              <p:cNvSpPr>
                <a:spLocks noChangeArrowheads="1"/>
              </p:cNvSpPr>
              <p:nvPr/>
            </p:nvSpPr>
            <p:spPr bwMode="auto">
              <a:xfrm rot="13299131">
                <a:off x="3781" y="20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326" name="Group 134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759" name="Oval 135"/>
                <p:cNvSpPr>
                  <a:spLocks noChangeArrowheads="1"/>
                </p:cNvSpPr>
                <p:nvPr/>
              </p:nvSpPr>
              <p:spPr bwMode="auto">
                <a:xfrm>
                  <a:off x="4140" y="338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60" name="Oval 136"/>
                <p:cNvSpPr>
                  <a:spLocks noChangeArrowheads="1"/>
                </p:cNvSpPr>
                <p:nvPr/>
              </p:nvSpPr>
              <p:spPr bwMode="auto">
                <a:xfrm>
                  <a:off x="4275" y="352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61" name="Oval 137"/>
                <p:cNvSpPr>
                  <a:spLocks noChangeArrowheads="1"/>
                </p:cNvSpPr>
                <p:nvPr/>
              </p:nvSpPr>
              <p:spPr bwMode="auto">
                <a:xfrm>
                  <a:off x="4407" y="366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62" name="Oval 138"/>
                <p:cNvSpPr>
                  <a:spLocks noChangeArrowheads="1"/>
                </p:cNvSpPr>
                <p:nvPr/>
              </p:nvSpPr>
              <p:spPr bwMode="auto">
                <a:xfrm>
                  <a:off x="4546" y="379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331" name="Group 139"/>
            <p:cNvGrpSpPr>
              <a:grpSpLocks/>
            </p:cNvGrpSpPr>
            <p:nvPr/>
          </p:nvGrpSpPr>
          <p:grpSpPr bwMode="auto">
            <a:xfrm rot="-2066985">
              <a:off x="3424" y="2296"/>
              <a:ext cx="496" cy="499"/>
              <a:chOff x="3576" y="1950"/>
              <a:chExt cx="496" cy="499"/>
            </a:xfrm>
          </p:grpSpPr>
          <p:sp>
            <p:nvSpPr>
              <p:cNvPr id="26764" name="Oval 140"/>
              <p:cNvSpPr>
                <a:spLocks noChangeArrowheads="1"/>
              </p:cNvSpPr>
              <p:nvPr/>
            </p:nvSpPr>
            <p:spPr bwMode="auto">
              <a:xfrm rot="13299131">
                <a:off x="3781" y="224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771" name="Oval 141"/>
              <p:cNvSpPr>
                <a:spLocks noChangeArrowheads="1"/>
              </p:cNvSpPr>
              <p:nvPr/>
            </p:nvSpPr>
            <p:spPr bwMode="auto">
              <a:xfrm rot="13299131">
                <a:off x="3770" y="20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334" name="Group 142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767" name="Oval 143"/>
                <p:cNvSpPr>
                  <a:spLocks noChangeArrowheads="1"/>
                </p:cNvSpPr>
                <p:nvPr/>
              </p:nvSpPr>
              <p:spPr bwMode="auto">
                <a:xfrm>
                  <a:off x="4141" y="338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68" name="Oval 144"/>
                <p:cNvSpPr>
                  <a:spLocks noChangeArrowheads="1"/>
                </p:cNvSpPr>
                <p:nvPr/>
              </p:nvSpPr>
              <p:spPr bwMode="auto">
                <a:xfrm>
                  <a:off x="4276" y="352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69" name="Oval 145"/>
                <p:cNvSpPr>
                  <a:spLocks noChangeArrowheads="1"/>
                </p:cNvSpPr>
                <p:nvPr/>
              </p:nvSpPr>
              <p:spPr bwMode="auto">
                <a:xfrm>
                  <a:off x="4414" y="366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70" name="Oval 146"/>
                <p:cNvSpPr>
                  <a:spLocks noChangeArrowheads="1"/>
                </p:cNvSpPr>
                <p:nvPr/>
              </p:nvSpPr>
              <p:spPr bwMode="auto">
                <a:xfrm>
                  <a:off x="4547" y="379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339" name="Group 147"/>
            <p:cNvGrpSpPr>
              <a:grpSpLocks/>
            </p:cNvGrpSpPr>
            <p:nvPr/>
          </p:nvGrpSpPr>
          <p:grpSpPr bwMode="auto">
            <a:xfrm rot="3429633">
              <a:off x="4104" y="2385"/>
              <a:ext cx="496" cy="499"/>
              <a:chOff x="3576" y="1950"/>
              <a:chExt cx="496" cy="499"/>
            </a:xfrm>
          </p:grpSpPr>
          <p:sp>
            <p:nvSpPr>
              <p:cNvPr id="26772" name="Oval 148"/>
              <p:cNvSpPr>
                <a:spLocks noChangeArrowheads="1"/>
              </p:cNvSpPr>
              <p:nvPr/>
            </p:nvSpPr>
            <p:spPr bwMode="auto">
              <a:xfrm rot="13299131">
                <a:off x="3784" y="22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773" name="Oval 149"/>
              <p:cNvSpPr>
                <a:spLocks noChangeArrowheads="1"/>
              </p:cNvSpPr>
              <p:nvPr/>
            </p:nvSpPr>
            <p:spPr bwMode="auto">
              <a:xfrm rot="13299131">
                <a:off x="3772" y="20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342" name="Group 150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775" name="Oval 151"/>
                <p:cNvSpPr>
                  <a:spLocks noChangeArrowheads="1"/>
                </p:cNvSpPr>
                <p:nvPr/>
              </p:nvSpPr>
              <p:spPr bwMode="auto">
                <a:xfrm>
                  <a:off x="4158" y="338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76" name="Oval 152"/>
                <p:cNvSpPr>
                  <a:spLocks noChangeArrowheads="1"/>
                </p:cNvSpPr>
                <p:nvPr/>
              </p:nvSpPr>
              <p:spPr bwMode="auto">
                <a:xfrm>
                  <a:off x="4286" y="352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77" name="Oval 153"/>
                <p:cNvSpPr>
                  <a:spLocks noChangeArrowheads="1"/>
                </p:cNvSpPr>
                <p:nvPr/>
              </p:nvSpPr>
              <p:spPr bwMode="auto">
                <a:xfrm>
                  <a:off x="4422" y="365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78" name="Oval 154"/>
                <p:cNvSpPr>
                  <a:spLocks noChangeArrowheads="1"/>
                </p:cNvSpPr>
                <p:nvPr/>
              </p:nvSpPr>
              <p:spPr bwMode="auto">
                <a:xfrm>
                  <a:off x="4558" y="379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347" name="Group 155"/>
            <p:cNvGrpSpPr>
              <a:grpSpLocks/>
            </p:cNvGrpSpPr>
            <p:nvPr/>
          </p:nvGrpSpPr>
          <p:grpSpPr bwMode="auto">
            <a:xfrm>
              <a:off x="3697" y="2296"/>
              <a:ext cx="496" cy="499"/>
              <a:chOff x="3576" y="1950"/>
              <a:chExt cx="496" cy="499"/>
            </a:xfrm>
          </p:grpSpPr>
          <p:sp>
            <p:nvSpPr>
              <p:cNvPr id="26780" name="Oval 156"/>
              <p:cNvSpPr>
                <a:spLocks noChangeArrowheads="1"/>
              </p:cNvSpPr>
              <p:nvPr/>
            </p:nvSpPr>
            <p:spPr bwMode="auto">
              <a:xfrm rot="13299131">
                <a:off x="3784" y="22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781" name="Oval 157"/>
              <p:cNvSpPr>
                <a:spLocks noChangeArrowheads="1"/>
              </p:cNvSpPr>
              <p:nvPr/>
            </p:nvSpPr>
            <p:spPr bwMode="auto">
              <a:xfrm rot="13299131">
                <a:off x="3773" y="206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350" name="Group 158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793" name="Oval 159"/>
                <p:cNvSpPr>
                  <a:spLocks noChangeArrowheads="1"/>
                </p:cNvSpPr>
                <p:nvPr/>
              </p:nvSpPr>
              <p:spPr bwMode="auto">
                <a:xfrm>
                  <a:off x="4142" y="339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84" name="Oval 160"/>
                <p:cNvSpPr>
                  <a:spLocks noChangeArrowheads="1"/>
                </p:cNvSpPr>
                <p:nvPr/>
              </p:nvSpPr>
              <p:spPr bwMode="auto">
                <a:xfrm>
                  <a:off x="4283" y="352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85" name="Oval 161"/>
                <p:cNvSpPr>
                  <a:spLocks noChangeArrowheads="1"/>
                </p:cNvSpPr>
                <p:nvPr/>
              </p:nvSpPr>
              <p:spPr bwMode="auto">
                <a:xfrm>
                  <a:off x="4415" y="366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86" name="Oval 162"/>
                <p:cNvSpPr>
                  <a:spLocks noChangeArrowheads="1"/>
                </p:cNvSpPr>
                <p:nvPr/>
              </p:nvSpPr>
              <p:spPr bwMode="auto">
                <a:xfrm>
                  <a:off x="4550" y="379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</p:grpSp>
      <p:grpSp>
        <p:nvGrpSpPr>
          <p:cNvPr id="520355" name="Group 163"/>
          <p:cNvGrpSpPr>
            <a:grpSpLocks/>
          </p:cNvGrpSpPr>
          <p:nvPr/>
        </p:nvGrpSpPr>
        <p:grpSpPr bwMode="auto">
          <a:xfrm rot="-7775051">
            <a:off x="3852863" y="2781300"/>
            <a:ext cx="2159000" cy="2736850"/>
            <a:chOff x="3424" y="2296"/>
            <a:chExt cx="1360" cy="1724"/>
          </a:xfrm>
        </p:grpSpPr>
        <p:grpSp>
          <p:nvGrpSpPr>
            <p:cNvPr id="520356" name="Group 164"/>
            <p:cNvGrpSpPr>
              <a:grpSpLocks/>
            </p:cNvGrpSpPr>
            <p:nvPr/>
          </p:nvGrpSpPr>
          <p:grpSpPr bwMode="auto">
            <a:xfrm>
              <a:off x="4014" y="3251"/>
              <a:ext cx="634" cy="633"/>
              <a:chOff x="4014" y="3251"/>
              <a:chExt cx="634" cy="633"/>
            </a:xfrm>
          </p:grpSpPr>
          <p:sp>
            <p:nvSpPr>
              <p:cNvPr id="26789" name="Oval 165"/>
              <p:cNvSpPr>
                <a:spLocks noChangeArrowheads="1"/>
              </p:cNvSpPr>
              <p:nvPr/>
            </p:nvSpPr>
            <p:spPr bwMode="auto">
              <a:xfrm>
                <a:off x="4036" y="32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790" name="Oval 166"/>
              <p:cNvSpPr>
                <a:spLocks noChangeArrowheads="1"/>
              </p:cNvSpPr>
              <p:nvPr/>
            </p:nvSpPr>
            <p:spPr bwMode="auto">
              <a:xfrm>
                <a:off x="4170" y="339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791" name="Oval 167"/>
              <p:cNvSpPr>
                <a:spLocks noChangeArrowheads="1"/>
              </p:cNvSpPr>
              <p:nvPr/>
            </p:nvSpPr>
            <p:spPr bwMode="auto">
              <a:xfrm>
                <a:off x="4307" y="352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798" name="Oval 168"/>
              <p:cNvSpPr>
                <a:spLocks noChangeArrowheads="1"/>
              </p:cNvSpPr>
              <p:nvPr/>
            </p:nvSpPr>
            <p:spPr bwMode="auto">
              <a:xfrm>
                <a:off x="4444" y="366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361" name="Group 169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794" name="Oval 170"/>
                <p:cNvSpPr>
                  <a:spLocks noChangeArrowheads="1"/>
                </p:cNvSpPr>
                <p:nvPr/>
              </p:nvSpPr>
              <p:spPr bwMode="auto">
                <a:xfrm>
                  <a:off x="4143" y="341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95" name="Oval 171"/>
                <p:cNvSpPr>
                  <a:spLocks noChangeArrowheads="1"/>
                </p:cNvSpPr>
                <p:nvPr/>
              </p:nvSpPr>
              <p:spPr bwMode="auto">
                <a:xfrm>
                  <a:off x="4278" y="354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96" name="Oval 172"/>
                <p:cNvSpPr>
                  <a:spLocks noChangeArrowheads="1"/>
                </p:cNvSpPr>
                <p:nvPr/>
              </p:nvSpPr>
              <p:spPr bwMode="auto">
                <a:xfrm>
                  <a:off x="4415" y="368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797" name="Oval 173"/>
                <p:cNvSpPr>
                  <a:spLocks noChangeArrowheads="1"/>
                </p:cNvSpPr>
                <p:nvPr/>
              </p:nvSpPr>
              <p:spPr bwMode="auto">
                <a:xfrm>
                  <a:off x="4551" y="381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366" name="Group 174"/>
            <p:cNvGrpSpPr>
              <a:grpSpLocks/>
            </p:cNvGrpSpPr>
            <p:nvPr/>
          </p:nvGrpSpPr>
          <p:grpSpPr bwMode="auto">
            <a:xfrm>
              <a:off x="4150" y="3387"/>
              <a:ext cx="634" cy="633"/>
              <a:chOff x="4014" y="3251"/>
              <a:chExt cx="634" cy="633"/>
            </a:xfrm>
          </p:grpSpPr>
          <p:sp>
            <p:nvSpPr>
              <p:cNvPr id="26799" name="Oval 175"/>
              <p:cNvSpPr>
                <a:spLocks noChangeArrowheads="1"/>
              </p:cNvSpPr>
              <p:nvPr/>
            </p:nvSpPr>
            <p:spPr bwMode="auto">
              <a:xfrm>
                <a:off x="4030" y="325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800" name="Oval 176"/>
              <p:cNvSpPr>
                <a:spLocks noChangeArrowheads="1"/>
              </p:cNvSpPr>
              <p:nvPr/>
            </p:nvSpPr>
            <p:spPr bwMode="auto">
              <a:xfrm>
                <a:off x="4168" y="338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828" name="Oval 177"/>
              <p:cNvSpPr>
                <a:spLocks noChangeArrowheads="1"/>
              </p:cNvSpPr>
              <p:nvPr/>
            </p:nvSpPr>
            <p:spPr bwMode="auto">
              <a:xfrm>
                <a:off x="4303" y="3524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802" name="Oval 178"/>
              <p:cNvSpPr>
                <a:spLocks noChangeArrowheads="1"/>
              </p:cNvSpPr>
              <p:nvPr/>
            </p:nvSpPr>
            <p:spPr bwMode="auto">
              <a:xfrm>
                <a:off x="4440" y="36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371" name="Group 179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804" name="Oval 180"/>
                <p:cNvSpPr>
                  <a:spLocks noChangeArrowheads="1"/>
                </p:cNvSpPr>
                <p:nvPr/>
              </p:nvSpPr>
              <p:spPr bwMode="auto">
                <a:xfrm>
                  <a:off x="4147" y="340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05" name="Oval 181"/>
                <p:cNvSpPr>
                  <a:spLocks noChangeArrowheads="1"/>
                </p:cNvSpPr>
                <p:nvPr/>
              </p:nvSpPr>
              <p:spPr bwMode="auto">
                <a:xfrm>
                  <a:off x="4283" y="354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36" name="Oval 182"/>
                <p:cNvSpPr>
                  <a:spLocks noChangeArrowheads="1"/>
                </p:cNvSpPr>
                <p:nvPr/>
              </p:nvSpPr>
              <p:spPr bwMode="auto">
                <a:xfrm>
                  <a:off x="4417" y="368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39" name="Oval 183"/>
                <p:cNvSpPr>
                  <a:spLocks noChangeArrowheads="1"/>
                </p:cNvSpPr>
                <p:nvPr/>
              </p:nvSpPr>
              <p:spPr bwMode="auto">
                <a:xfrm>
                  <a:off x="4554" y="381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376" name="Group 184"/>
            <p:cNvGrpSpPr>
              <a:grpSpLocks/>
            </p:cNvGrpSpPr>
            <p:nvPr/>
          </p:nvGrpSpPr>
          <p:grpSpPr bwMode="auto">
            <a:xfrm rot="10800000">
              <a:off x="3608" y="3386"/>
              <a:ext cx="634" cy="633"/>
              <a:chOff x="4014" y="3251"/>
              <a:chExt cx="634" cy="633"/>
            </a:xfrm>
          </p:grpSpPr>
          <p:sp>
            <p:nvSpPr>
              <p:cNvPr id="26844" name="Oval 185"/>
              <p:cNvSpPr>
                <a:spLocks noChangeArrowheads="1"/>
              </p:cNvSpPr>
              <p:nvPr/>
            </p:nvSpPr>
            <p:spPr bwMode="auto">
              <a:xfrm>
                <a:off x="4003" y="323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852" name="Oval 186"/>
              <p:cNvSpPr>
                <a:spLocks noChangeArrowheads="1"/>
              </p:cNvSpPr>
              <p:nvPr/>
            </p:nvSpPr>
            <p:spPr bwMode="auto">
              <a:xfrm>
                <a:off x="4142" y="337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855" name="Oval 187"/>
              <p:cNvSpPr>
                <a:spLocks noChangeArrowheads="1"/>
              </p:cNvSpPr>
              <p:nvPr/>
            </p:nvSpPr>
            <p:spPr bwMode="auto">
              <a:xfrm>
                <a:off x="4278" y="350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868" name="Oval 188"/>
              <p:cNvSpPr>
                <a:spLocks noChangeArrowheads="1"/>
              </p:cNvSpPr>
              <p:nvPr/>
            </p:nvSpPr>
            <p:spPr bwMode="auto">
              <a:xfrm>
                <a:off x="4415" y="3644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381" name="Group 189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873" name="Oval 190"/>
                <p:cNvSpPr>
                  <a:spLocks noChangeArrowheads="1"/>
                </p:cNvSpPr>
                <p:nvPr/>
              </p:nvSpPr>
              <p:spPr bwMode="auto">
                <a:xfrm>
                  <a:off x="4172" y="337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78" name="Oval 191"/>
                <p:cNvSpPr>
                  <a:spLocks noChangeArrowheads="1"/>
                </p:cNvSpPr>
                <p:nvPr/>
              </p:nvSpPr>
              <p:spPr bwMode="auto">
                <a:xfrm>
                  <a:off x="4304" y="351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83" name="Oval 192"/>
                <p:cNvSpPr>
                  <a:spLocks noChangeArrowheads="1"/>
                </p:cNvSpPr>
                <p:nvPr/>
              </p:nvSpPr>
              <p:spPr bwMode="auto">
                <a:xfrm>
                  <a:off x="4442" y="364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88" name="Oval 193"/>
                <p:cNvSpPr>
                  <a:spLocks noChangeArrowheads="1"/>
                </p:cNvSpPr>
                <p:nvPr/>
              </p:nvSpPr>
              <p:spPr bwMode="auto">
                <a:xfrm>
                  <a:off x="4578" y="378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386" name="Group 194"/>
            <p:cNvGrpSpPr>
              <a:grpSpLocks/>
            </p:cNvGrpSpPr>
            <p:nvPr/>
          </p:nvGrpSpPr>
          <p:grpSpPr bwMode="auto">
            <a:xfrm rot="3908178">
              <a:off x="3742" y="3385"/>
              <a:ext cx="634" cy="633"/>
              <a:chOff x="4014" y="3251"/>
              <a:chExt cx="634" cy="633"/>
            </a:xfrm>
          </p:grpSpPr>
          <p:sp>
            <p:nvSpPr>
              <p:cNvPr id="26893" name="Oval 195"/>
              <p:cNvSpPr>
                <a:spLocks noChangeArrowheads="1"/>
              </p:cNvSpPr>
              <p:nvPr/>
            </p:nvSpPr>
            <p:spPr bwMode="auto">
              <a:xfrm>
                <a:off x="4024" y="323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898" name="Oval 196"/>
              <p:cNvSpPr>
                <a:spLocks noChangeArrowheads="1"/>
              </p:cNvSpPr>
              <p:nvPr/>
            </p:nvSpPr>
            <p:spPr bwMode="auto">
              <a:xfrm>
                <a:off x="4160" y="337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03" name="Oval 197"/>
              <p:cNvSpPr>
                <a:spLocks noChangeArrowheads="1"/>
              </p:cNvSpPr>
              <p:nvPr/>
            </p:nvSpPr>
            <p:spPr bwMode="auto">
              <a:xfrm>
                <a:off x="4296" y="350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08" name="Oval 198"/>
              <p:cNvSpPr>
                <a:spLocks noChangeArrowheads="1"/>
              </p:cNvSpPr>
              <p:nvPr/>
            </p:nvSpPr>
            <p:spPr bwMode="auto">
              <a:xfrm>
                <a:off x="4432" y="364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391" name="Group 199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824" name="Oval 200"/>
                <p:cNvSpPr>
                  <a:spLocks noChangeArrowheads="1"/>
                </p:cNvSpPr>
                <p:nvPr/>
              </p:nvSpPr>
              <p:spPr bwMode="auto">
                <a:xfrm>
                  <a:off x="4169" y="340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25" name="Oval 201"/>
                <p:cNvSpPr>
                  <a:spLocks noChangeArrowheads="1"/>
                </p:cNvSpPr>
                <p:nvPr/>
              </p:nvSpPr>
              <p:spPr bwMode="auto">
                <a:xfrm>
                  <a:off x="4305" y="353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19" name="Oval 202"/>
                <p:cNvSpPr>
                  <a:spLocks noChangeArrowheads="1"/>
                </p:cNvSpPr>
                <p:nvPr/>
              </p:nvSpPr>
              <p:spPr bwMode="auto">
                <a:xfrm>
                  <a:off x="4441" y="367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27" name="Oval 203"/>
                <p:cNvSpPr>
                  <a:spLocks noChangeArrowheads="1"/>
                </p:cNvSpPr>
                <p:nvPr/>
              </p:nvSpPr>
              <p:spPr bwMode="auto">
                <a:xfrm>
                  <a:off x="4577" y="380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396" name="Group 204"/>
            <p:cNvGrpSpPr>
              <a:grpSpLocks/>
            </p:cNvGrpSpPr>
            <p:nvPr/>
          </p:nvGrpSpPr>
          <p:grpSpPr bwMode="auto">
            <a:xfrm>
              <a:off x="3651" y="2931"/>
              <a:ext cx="496" cy="499"/>
              <a:chOff x="3576" y="1950"/>
              <a:chExt cx="496" cy="499"/>
            </a:xfrm>
          </p:grpSpPr>
          <p:sp>
            <p:nvSpPr>
              <p:cNvPr id="26829" name="Oval 205"/>
              <p:cNvSpPr>
                <a:spLocks noChangeArrowheads="1"/>
              </p:cNvSpPr>
              <p:nvPr/>
            </p:nvSpPr>
            <p:spPr bwMode="auto">
              <a:xfrm rot="13299131">
                <a:off x="3799" y="225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830" name="Oval 206"/>
              <p:cNvSpPr>
                <a:spLocks noChangeArrowheads="1"/>
              </p:cNvSpPr>
              <p:nvPr/>
            </p:nvSpPr>
            <p:spPr bwMode="auto">
              <a:xfrm rot="13299131">
                <a:off x="3790" y="206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399" name="Group 207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832" name="Oval 208"/>
                <p:cNvSpPr>
                  <a:spLocks noChangeArrowheads="1"/>
                </p:cNvSpPr>
                <p:nvPr/>
              </p:nvSpPr>
              <p:spPr bwMode="auto">
                <a:xfrm>
                  <a:off x="4139" y="337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27" name="Oval 209"/>
                <p:cNvSpPr>
                  <a:spLocks noChangeArrowheads="1"/>
                </p:cNvSpPr>
                <p:nvPr/>
              </p:nvSpPr>
              <p:spPr bwMode="auto">
                <a:xfrm>
                  <a:off x="4276" y="351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34" name="Oval 210"/>
                <p:cNvSpPr>
                  <a:spLocks noChangeArrowheads="1"/>
                </p:cNvSpPr>
                <p:nvPr/>
              </p:nvSpPr>
              <p:spPr bwMode="auto">
                <a:xfrm>
                  <a:off x="4413" y="364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35" name="Oval 211"/>
                <p:cNvSpPr>
                  <a:spLocks noChangeArrowheads="1"/>
                </p:cNvSpPr>
                <p:nvPr/>
              </p:nvSpPr>
              <p:spPr bwMode="auto">
                <a:xfrm>
                  <a:off x="4547" y="378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404" name="Group 212"/>
            <p:cNvGrpSpPr>
              <a:grpSpLocks/>
            </p:cNvGrpSpPr>
            <p:nvPr/>
          </p:nvGrpSpPr>
          <p:grpSpPr bwMode="auto">
            <a:xfrm rot="-5730330">
              <a:off x="4152" y="2977"/>
              <a:ext cx="496" cy="499"/>
              <a:chOff x="3576" y="1950"/>
              <a:chExt cx="496" cy="499"/>
            </a:xfrm>
          </p:grpSpPr>
          <p:sp>
            <p:nvSpPr>
              <p:cNvPr id="26837" name="Oval 213"/>
              <p:cNvSpPr>
                <a:spLocks noChangeArrowheads="1"/>
              </p:cNvSpPr>
              <p:nvPr/>
            </p:nvSpPr>
            <p:spPr bwMode="auto">
              <a:xfrm rot="13299131">
                <a:off x="3784" y="2265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838" name="Oval 214"/>
              <p:cNvSpPr>
                <a:spLocks noChangeArrowheads="1"/>
              </p:cNvSpPr>
              <p:nvPr/>
            </p:nvSpPr>
            <p:spPr bwMode="auto">
              <a:xfrm rot="13299131">
                <a:off x="3773" y="207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407" name="Group 215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935" name="Oval 216"/>
                <p:cNvSpPr>
                  <a:spLocks noChangeArrowheads="1"/>
                </p:cNvSpPr>
                <p:nvPr/>
              </p:nvSpPr>
              <p:spPr bwMode="auto">
                <a:xfrm>
                  <a:off x="4163" y="338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41" name="Oval 217"/>
                <p:cNvSpPr>
                  <a:spLocks noChangeArrowheads="1"/>
                </p:cNvSpPr>
                <p:nvPr/>
              </p:nvSpPr>
              <p:spPr bwMode="auto">
                <a:xfrm>
                  <a:off x="4299" y="352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42" name="Oval 218"/>
                <p:cNvSpPr>
                  <a:spLocks noChangeArrowheads="1"/>
                </p:cNvSpPr>
                <p:nvPr/>
              </p:nvSpPr>
              <p:spPr bwMode="auto">
                <a:xfrm>
                  <a:off x="4436" y="365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43" name="Oval 219"/>
                <p:cNvSpPr>
                  <a:spLocks noChangeArrowheads="1"/>
                </p:cNvSpPr>
                <p:nvPr/>
              </p:nvSpPr>
              <p:spPr bwMode="auto">
                <a:xfrm>
                  <a:off x="4572" y="379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412" name="Group 220"/>
            <p:cNvGrpSpPr>
              <a:grpSpLocks/>
            </p:cNvGrpSpPr>
            <p:nvPr/>
          </p:nvGrpSpPr>
          <p:grpSpPr bwMode="auto">
            <a:xfrm rot="-2066985">
              <a:off x="3563" y="2659"/>
              <a:ext cx="496" cy="499"/>
              <a:chOff x="3576" y="1950"/>
              <a:chExt cx="496" cy="499"/>
            </a:xfrm>
          </p:grpSpPr>
          <p:sp>
            <p:nvSpPr>
              <p:cNvPr id="26845" name="Oval 221"/>
              <p:cNvSpPr>
                <a:spLocks noChangeArrowheads="1"/>
              </p:cNvSpPr>
              <p:nvPr/>
            </p:nvSpPr>
            <p:spPr bwMode="auto">
              <a:xfrm rot="13299131">
                <a:off x="3799" y="226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846" name="Oval 222"/>
              <p:cNvSpPr>
                <a:spLocks noChangeArrowheads="1"/>
              </p:cNvSpPr>
              <p:nvPr/>
            </p:nvSpPr>
            <p:spPr bwMode="auto">
              <a:xfrm rot="13299131">
                <a:off x="3788" y="206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415" name="Group 223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848" name="Oval 224"/>
                <p:cNvSpPr>
                  <a:spLocks noChangeArrowheads="1"/>
                </p:cNvSpPr>
                <p:nvPr/>
              </p:nvSpPr>
              <p:spPr bwMode="auto">
                <a:xfrm>
                  <a:off x="4151" y="337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49" name="Oval 225"/>
                <p:cNvSpPr>
                  <a:spLocks noChangeArrowheads="1"/>
                </p:cNvSpPr>
                <p:nvPr/>
              </p:nvSpPr>
              <p:spPr bwMode="auto">
                <a:xfrm>
                  <a:off x="4289" y="350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50" name="Oval 226"/>
                <p:cNvSpPr>
                  <a:spLocks noChangeArrowheads="1"/>
                </p:cNvSpPr>
                <p:nvPr/>
              </p:nvSpPr>
              <p:spPr bwMode="auto">
                <a:xfrm>
                  <a:off x="4423" y="364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51" name="Oval 227"/>
                <p:cNvSpPr>
                  <a:spLocks noChangeArrowheads="1"/>
                </p:cNvSpPr>
                <p:nvPr/>
              </p:nvSpPr>
              <p:spPr bwMode="auto">
                <a:xfrm>
                  <a:off x="4561" y="377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420" name="Group 228"/>
            <p:cNvGrpSpPr>
              <a:grpSpLocks/>
            </p:cNvGrpSpPr>
            <p:nvPr/>
          </p:nvGrpSpPr>
          <p:grpSpPr bwMode="auto">
            <a:xfrm rot="3429633">
              <a:off x="4243" y="2748"/>
              <a:ext cx="496" cy="499"/>
              <a:chOff x="3576" y="1950"/>
              <a:chExt cx="496" cy="499"/>
            </a:xfrm>
          </p:grpSpPr>
          <p:sp>
            <p:nvSpPr>
              <p:cNvPr id="26853" name="Oval 229"/>
              <p:cNvSpPr>
                <a:spLocks noChangeArrowheads="1"/>
              </p:cNvSpPr>
              <p:nvPr/>
            </p:nvSpPr>
            <p:spPr bwMode="auto">
              <a:xfrm rot="13299131">
                <a:off x="3798" y="224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40" name="Oval 230"/>
              <p:cNvSpPr>
                <a:spLocks noChangeArrowheads="1"/>
              </p:cNvSpPr>
              <p:nvPr/>
            </p:nvSpPr>
            <p:spPr bwMode="auto">
              <a:xfrm rot="13299131">
                <a:off x="3787" y="204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423" name="Group 231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856" name="Oval 232"/>
                <p:cNvSpPr>
                  <a:spLocks noChangeArrowheads="1"/>
                </p:cNvSpPr>
                <p:nvPr/>
              </p:nvSpPr>
              <p:spPr bwMode="auto">
                <a:xfrm>
                  <a:off x="4134" y="337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57" name="Oval 233"/>
                <p:cNvSpPr>
                  <a:spLocks noChangeArrowheads="1"/>
                </p:cNvSpPr>
                <p:nvPr/>
              </p:nvSpPr>
              <p:spPr bwMode="auto">
                <a:xfrm>
                  <a:off x="4270" y="351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58" name="Oval 234"/>
                <p:cNvSpPr>
                  <a:spLocks noChangeArrowheads="1"/>
                </p:cNvSpPr>
                <p:nvPr/>
              </p:nvSpPr>
              <p:spPr bwMode="auto">
                <a:xfrm>
                  <a:off x="4404" y="365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59" name="Oval 235"/>
                <p:cNvSpPr>
                  <a:spLocks noChangeArrowheads="1"/>
                </p:cNvSpPr>
                <p:nvPr/>
              </p:nvSpPr>
              <p:spPr bwMode="auto">
                <a:xfrm>
                  <a:off x="4540" y="378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428" name="Group 236"/>
            <p:cNvGrpSpPr>
              <a:grpSpLocks/>
            </p:cNvGrpSpPr>
            <p:nvPr/>
          </p:nvGrpSpPr>
          <p:grpSpPr bwMode="auto">
            <a:xfrm>
              <a:off x="3836" y="2659"/>
              <a:ext cx="496" cy="499"/>
              <a:chOff x="3576" y="1950"/>
              <a:chExt cx="496" cy="499"/>
            </a:xfrm>
          </p:grpSpPr>
          <p:sp>
            <p:nvSpPr>
              <p:cNvPr id="26861" name="Oval 237"/>
              <p:cNvSpPr>
                <a:spLocks noChangeArrowheads="1"/>
              </p:cNvSpPr>
              <p:nvPr/>
            </p:nvSpPr>
            <p:spPr bwMode="auto">
              <a:xfrm rot="13299131">
                <a:off x="3802" y="224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862" name="Oval 238"/>
              <p:cNvSpPr>
                <a:spLocks noChangeArrowheads="1"/>
              </p:cNvSpPr>
              <p:nvPr/>
            </p:nvSpPr>
            <p:spPr bwMode="auto">
              <a:xfrm rot="13299131">
                <a:off x="3790" y="2055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431" name="Group 239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864" name="Oval 240"/>
                <p:cNvSpPr>
                  <a:spLocks noChangeArrowheads="1"/>
                </p:cNvSpPr>
                <p:nvPr/>
              </p:nvSpPr>
              <p:spPr bwMode="auto">
                <a:xfrm>
                  <a:off x="4135" y="337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65" name="Oval 241"/>
                <p:cNvSpPr>
                  <a:spLocks noChangeArrowheads="1"/>
                </p:cNvSpPr>
                <p:nvPr/>
              </p:nvSpPr>
              <p:spPr bwMode="auto">
                <a:xfrm>
                  <a:off x="4270" y="351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66" name="Oval 242"/>
                <p:cNvSpPr>
                  <a:spLocks noChangeArrowheads="1"/>
                </p:cNvSpPr>
                <p:nvPr/>
              </p:nvSpPr>
              <p:spPr bwMode="auto">
                <a:xfrm>
                  <a:off x="4407" y="364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67" name="Oval 243"/>
                <p:cNvSpPr>
                  <a:spLocks noChangeArrowheads="1"/>
                </p:cNvSpPr>
                <p:nvPr/>
              </p:nvSpPr>
              <p:spPr bwMode="auto">
                <a:xfrm>
                  <a:off x="4544" y="378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436" name="Group 244"/>
            <p:cNvGrpSpPr>
              <a:grpSpLocks/>
            </p:cNvGrpSpPr>
            <p:nvPr/>
          </p:nvGrpSpPr>
          <p:grpSpPr bwMode="auto">
            <a:xfrm>
              <a:off x="3875" y="2888"/>
              <a:ext cx="634" cy="633"/>
              <a:chOff x="4014" y="3251"/>
              <a:chExt cx="634" cy="633"/>
            </a:xfrm>
          </p:grpSpPr>
          <p:sp>
            <p:nvSpPr>
              <p:cNvPr id="26869" name="Oval 245"/>
              <p:cNvSpPr>
                <a:spLocks noChangeArrowheads="1"/>
              </p:cNvSpPr>
              <p:nvPr/>
            </p:nvSpPr>
            <p:spPr bwMode="auto">
              <a:xfrm>
                <a:off x="4030" y="3254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870" name="Oval 246"/>
              <p:cNvSpPr>
                <a:spLocks noChangeArrowheads="1"/>
              </p:cNvSpPr>
              <p:nvPr/>
            </p:nvSpPr>
            <p:spPr bwMode="auto">
              <a:xfrm>
                <a:off x="4164" y="338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871" name="Oval 247"/>
              <p:cNvSpPr>
                <a:spLocks noChangeArrowheads="1"/>
              </p:cNvSpPr>
              <p:nvPr/>
            </p:nvSpPr>
            <p:spPr bwMode="auto">
              <a:xfrm>
                <a:off x="4301" y="3525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50" name="Oval 248"/>
              <p:cNvSpPr>
                <a:spLocks noChangeArrowheads="1"/>
              </p:cNvSpPr>
              <p:nvPr/>
            </p:nvSpPr>
            <p:spPr bwMode="auto">
              <a:xfrm>
                <a:off x="4437" y="366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441" name="Group 249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874" name="Oval 250"/>
                <p:cNvSpPr>
                  <a:spLocks noChangeArrowheads="1"/>
                </p:cNvSpPr>
                <p:nvPr/>
              </p:nvSpPr>
              <p:spPr bwMode="auto">
                <a:xfrm>
                  <a:off x="4146" y="340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75" name="Oval 251"/>
                <p:cNvSpPr>
                  <a:spLocks noChangeArrowheads="1"/>
                </p:cNvSpPr>
                <p:nvPr/>
              </p:nvSpPr>
              <p:spPr bwMode="auto">
                <a:xfrm>
                  <a:off x="4280" y="354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76" name="Oval 252"/>
                <p:cNvSpPr>
                  <a:spLocks noChangeArrowheads="1"/>
                </p:cNvSpPr>
                <p:nvPr/>
              </p:nvSpPr>
              <p:spPr bwMode="auto">
                <a:xfrm>
                  <a:off x="4418" y="367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77" name="Oval 253"/>
                <p:cNvSpPr>
                  <a:spLocks noChangeArrowheads="1"/>
                </p:cNvSpPr>
                <p:nvPr/>
              </p:nvSpPr>
              <p:spPr bwMode="auto">
                <a:xfrm>
                  <a:off x="4552" y="381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446" name="Group 254"/>
            <p:cNvGrpSpPr>
              <a:grpSpLocks/>
            </p:cNvGrpSpPr>
            <p:nvPr/>
          </p:nvGrpSpPr>
          <p:grpSpPr bwMode="auto">
            <a:xfrm>
              <a:off x="4011" y="3024"/>
              <a:ext cx="634" cy="633"/>
              <a:chOff x="4014" y="3251"/>
              <a:chExt cx="634" cy="633"/>
            </a:xfrm>
          </p:grpSpPr>
          <p:sp>
            <p:nvSpPr>
              <p:cNvPr id="26879" name="Oval 255"/>
              <p:cNvSpPr>
                <a:spLocks noChangeArrowheads="1"/>
              </p:cNvSpPr>
              <p:nvPr/>
            </p:nvSpPr>
            <p:spPr bwMode="auto">
              <a:xfrm>
                <a:off x="4035" y="325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880" name="Oval 256"/>
              <p:cNvSpPr>
                <a:spLocks noChangeArrowheads="1"/>
              </p:cNvSpPr>
              <p:nvPr/>
            </p:nvSpPr>
            <p:spPr bwMode="auto">
              <a:xfrm>
                <a:off x="4170" y="339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881" name="Oval 257"/>
              <p:cNvSpPr>
                <a:spLocks noChangeArrowheads="1"/>
              </p:cNvSpPr>
              <p:nvPr/>
            </p:nvSpPr>
            <p:spPr bwMode="auto">
              <a:xfrm>
                <a:off x="4307" y="352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882" name="Oval 258"/>
              <p:cNvSpPr>
                <a:spLocks noChangeArrowheads="1"/>
              </p:cNvSpPr>
              <p:nvPr/>
            </p:nvSpPr>
            <p:spPr bwMode="auto">
              <a:xfrm>
                <a:off x="4444" y="366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451" name="Group 259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884" name="Oval 260"/>
                <p:cNvSpPr>
                  <a:spLocks noChangeArrowheads="1"/>
                </p:cNvSpPr>
                <p:nvPr/>
              </p:nvSpPr>
              <p:spPr bwMode="auto">
                <a:xfrm>
                  <a:off x="4143" y="341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85" name="Oval 261"/>
                <p:cNvSpPr>
                  <a:spLocks noChangeArrowheads="1"/>
                </p:cNvSpPr>
                <p:nvPr/>
              </p:nvSpPr>
              <p:spPr bwMode="auto">
                <a:xfrm>
                  <a:off x="4278" y="354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86" name="Oval 262"/>
                <p:cNvSpPr>
                  <a:spLocks noChangeArrowheads="1"/>
                </p:cNvSpPr>
                <p:nvPr/>
              </p:nvSpPr>
              <p:spPr bwMode="auto">
                <a:xfrm>
                  <a:off x="4415" y="368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87" name="Oval 263"/>
                <p:cNvSpPr>
                  <a:spLocks noChangeArrowheads="1"/>
                </p:cNvSpPr>
                <p:nvPr/>
              </p:nvSpPr>
              <p:spPr bwMode="auto">
                <a:xfrm>
                  <a:off x="4551" y="381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456" name="Group 264"/>
            <p:cNvGrpSpPr>
              <a:grpSpLocks/>
            </p:cNvGrpSpPr>
            <p:nvPr/>
          </p:nvGrpSpPr>
          <p:grpSpPr bwMode="auto">
            <a:xfrm rot="10800000">
              <a:off x="3469" y="3023"/>
              <a:ext cx="634" cy="633"/>
              <a:chOff x="4014" y="3251"/>
              <a:chExt cx="634" cy="633"/>
            </a:xfrm>
          </p:grpSpPr>
          <p:sp>
            <p:nvSpPr>
              <p:cNvPr id="26889" name="Oval 265"/>
              <p:cNvSpPr>
                <a:spLocks noChangeArrowheads="1"/>
              </p:cNvSpPr>
              <p:nvPr/>
            </p:nvSpPr>
            <p:spPr bwMode="auto">
              <a:xfrm>
                <a:off x="4006" y="324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890" name="Oval 266"/>
              <p:cNvSpPr>
                <a:spLocks noChangeArrowheads="1"/>
              </p:cNvSpPr>
              <p:nvPr/>
            </p:nvSpPr>
            <p:spPr bwMode="auto">
              <a:xfrm>
                <a:off x="4141" y="338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891" name="Oval 267"/>
              <p:cNvSpPr>
                <a:spLocks noChangeArrowheads="1"/>
              </p:cNvSpPr>
              <p:nvPr/>
            </p:nvSpPr>
            <p:spPr bwMode="auto">
              <a:xfrm>
                <a:off x="4277" y="351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892" name="Oval 268"/>
              <p:cNvSpPr>
                <a:spLocks noChangeArrowheads="1"/>
              </p:cNvSpPr>
              <p:nvPr/>
            </p:nvSpPr>
            <p:spPr bwMode="auto">
              <a:xfrm>
                <a:off x="4414" y="36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461" name="Group 269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894" name="Oval 270"/>
                <p:cNvSpPr>
                  <a:spLocks noChangeArrowheads="1"/>
                </p:cNvSpPr>
                <p:nvPr/>
              </p:nvSpPr>
              <p:spPr bwMode="auto">
                <a:xfrm>
                  <a:off x="4162" y="337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95" name="Oval 271"/>
                <p:cNvSpPr>
                  <a:spLocks noChangeArrowheads="1"/>
                </p:cNvSpPr>
                <p:nvPr/>
              </p:nvSpPr>
              <p:spPr bwMode="auto">
                <a:xfrm>
                  <a:off x="4297" y="350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96" name="Oval 272"/>
                <p:cNvSpPr>
                  <a:spLocks noChangeArrowheads="1"/>
                </p:cNvSpPr>
                <p:nvPr/>
              </p:nvSpPr>
              <p:spPr bwMode="auto">
                <a:xfrm>
                  <a:off x="4432" y="364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897" name="Oval 273"/>
                <p:cNvSpPr>
                  <a:spLocks noChangeArrowheads="1"/>
                </p:cNvSpPr>
                <p:nvPr/>
              </p:nvSpPr>
              <p:spPr bwMode="auto">
                <a:xfrm>
                  <a:off x="4569" y="378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466" name="Group 274"/>
            <p:cNvGrpSpPr>
              <a:grpSpLocks/>
            </p:cNvGrpSpPr>
            <p:nvPr/>
          </p:nvGrpSpPr>
          <p:grpSpPr bwMode="auto">
            <a:xfrm rot="3908178">
              <a:off x="3603" y="3022"/>
              <a:ext cx="634" cy="633"/>
              <a:chOff x="4014" y="3251"/>
              <a:chExt cx="634" cy="633"/>
            </a:xfrm>
          </p:grpSpPr>
          <p:sp>
            <p:nvSpPr>
              <p:cNvPr id="26899" name="Oval 275"/>
              <p:cNvSpPr>
                <a:spLocks noChangeArrowheads="1"/>
              </p:cNvSpPr>
              <p:nvPr/>
            </p:nvSpPr>
            <p:spPr bwMode="auto">
              <a:xfrm>
                <a:off x="4028" y="3235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00" name="Oval 276"/>
              <p:cNvSpPr>
                <a:spLocks noChangeArrowheads="1"/>
              </p:cNvSpPr>
              <p:nvPr/>
            </p:nvSpPr>
            <p:spPr bwMode="auto">
              <a:xfrm>
                <a:off x="4163" y="337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01" name="Oval 277"/>
              <p:cNvSpPr>
                <a:spLocks noChangeArrowheads="1"/>
              </p:cNvSpPr>
              <p:nvPr/>
            </p:nvSpPr>
            <p:spPr bwMode="auto">
              <a:xfrm>
                <a:off x="4301" y="350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02" name="Oval 278"/>
              <p:cNvSpPr>
                <a:spLocks noChangeArrowheads="1"/>
              </p:cNvSpPr>
              <p:nvPr/>
            </p:nvSpPr>
            <p:spPr bwMode="auto">
              <a:xfrm>
                <a:off x="4438" y="364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471" name="Group 279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904" name="Oval 280"/>
                <p:cNvSpPr>
                  <a:spLocks noChangeArrowheads="1"/>
                </p:cNvSpPr>
                <p:nvPr/>
              </p:nvSpPr>
              <p:spPr bwMode="auto">
                <a:xfrm>
                  <a:off x="4167" y="340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05" name="Oval 281"/>
                <p:cNvSpPr>
                  <a:spLocks noChangeArrowheads="1"/>
                </p:cNvSpPr>
                <p:nvPr/>
              </p:nvSpPr>
              <p:spPr bwMode="auto">
                <a:xfrm>
                  <a:off x="4303" y="354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06" name="Oval 282"/>
                <p:cNvSpPr>
                  <a:spLocks noChangeArrowheads="1"/>
                </p:cNvSpPr>
                <p:nvPr/>
              </p:nvSpPr>
              <p:spPr bwMode="auto">
                <a:xfrm>
                  <a:off x="4439" y="367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07" name="Oval 283"/>
                <p:cNvSpPr>
                  <a:spLocks noChangeArrowheads="1"/>
                </p:cNvSpPr>
                <p:nvPr/>
              </p:nvSpPr>
              <p:spPr bwMode="auto">
                <a:xfrm>
                  <a:off x="4575" y="381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476" name="Group 284"/>
            <p:cNvGrpSpPr>
              <a:grpSpLocks/>
            </p:cNvGrpSpPr>
            <p:nvPr/>
          </p:nvGrpSpPr>
          <p:grpSpPr bwMode="auto">
            <a:xfrm>
              <a:off x="3512" y="2568"/>
              <a:ext cx="496" cy="499"/>
              <a:chOff x="3576" y="1950"/>
              <a:chExt cx="496" cy="499"/>
            </a:xfrm>
          </p:grpSpPr>
          <p:sp>
            <p:nvSpPr>
              <p:cNvPr id="26909" name="Oval 285"/>
              <p:cNvSpPr>
                <a:spLocks noChangeArrowheads="1"/>
              </p:cNvSpPr>
              <p:nvPr/>
            </p:nvSpPr>
            <p:spPr bwMode="auto">
              <a:xfrm rot="13299131">
                <a:off x="3803" y="225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10" name="Oval 286"/>
              <p:cNvSpPr>
                <a:spLocks noChangeArrowheads="1"/>
              </p:cNvSpPr>
              <p:nvPr/>
            </p:nvSpPr>
            <p:spPr bwMode="auto">
              <a:xfrm rot="13299131">
                <a:off x="3795" y="206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479" name="Group 287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912" name="Oval 288"/>
                <p:cNvSpPr>
                  <a:spLocks noChangeArrowheads="1"/>
                </p:cNvSpPr>
                <p:nvPr/>
              </p:nvSpPr>
              <p:spPr bwMode="auto">
                <a:xfrm>
                  <a:off x="4141" y="337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13" name="Oval 289"/>
                <p:cNvSpPr>
                  <a:spLocks noChangeArrowheads="1"/>
                </p:cNvSpPr>
                <p:nvPr/>
              </p:nvSpPr>
              <p:spPr bwMode="auto">
                <a:xfrm>
                  <a:off x="4278" y="350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14" name="Oval 290"/>
                <p:cNvSpPr>
                  <a:spLocks noChangeArrowheads="1"/>
                </p:cNvSpPr>
                <p:nvPr/>
              </p:nvSpPr>
              <p:spPr bwMode="auto">
                <a:xfrm>
                  <a:off x="4414" y="364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15" name="Oval 291"/>
                <p:cNvSpPr>
                  <a:spLocks noChangeArrowheads="1"/>
                </p:cNvSpPr>
                <p:nvPr/>
              </p:nvSpPr>
              <p:spPr bwMode="auto">
                <a:xfrm>
                  <a:off x="4550" y="377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484" name="Group 292"/>
            <p:cNvGrpSpPr>
              <a:grpSpLocks/>
            </p:cNvGrpSpPr>
            <p:nvPr/>
          </p:nvGrpSpPr>
          <p:grpSpPr bwMode="auto">
            <a:xfrm rot="-5730330">
              <a:off x="4013" y="2614"/>
              <a:ext cx="496" cy="499"/>
              <a:chOff x="3576" y="1950"/>
              <a:chExt cx="496" cy="499"/>
            </a:xfrm>
          </p:grpSpPr>
          <p:sp>
            <p:nvSpPr>
              <p:cNvPr id="26917" name="Oval 293"/>
              <p:cNvSpPr>
                <a:spLocks noChangeArrowheads="1"/>
              </p:cNvSpPr>
              <p:nvPr/>
            </p:nvSpPr>
            <p:spPr bwMode="auto">
              <a:xfrm rot="13299131">
                <a:off x="3787" y="225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18" name="Oval 294"/>
              <p:cNvSpPr>
                <a:spLocks noChangeArrowheads="1"/>
              </p:cNvSpPr>
              <p:nvPr/>
            </p:nvSpPr>
            <p:spPr bwMode="auto">
              <a:xfrm rot="13299131">
                <a:off x="3776" y="206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487" name="Group 295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920" name="Oval 296"/>
                <p:cNvSpPr>
                  <a:spLocks noChangeArrowheads="1"/>
                </p:cNvSpPr>
                <p:nvPr/>
              </p:nvSpPr>
              <p:spPr bwMode="auto">
                <a:xfrm>
                  <a:off x="4159" y="338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21" name="Oval 297"/>
                <p:cNvSpPr>
                  <a:spLocks noChangeArrowheads="1"/>
                </p:cNvSpPr>
                <p:nvPr/>
              </p:nvSpPr>
              <p:spPr bwMode="auto">
                <a:xfrm>
                  <a:off x="4294" y="352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22" name="Oval 298"/>
                <p:cNvSpPr>
                  <a:spLocks noChangeArrowheads="1"/>
                </p:cNvSpPr>
                <p:nvPr/>
              </p:nvSpPr>
              <p:spPr bwMode="auto">
                <a:xfrm>
                  <a:off x="4431" y="365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23" name="Oval 299"/>
                <p:cNvSpPr>
                  <a:spLocks noChangeArrowheads="1"/>
                </p:cNvSpPr>
                <p:nvPr/>
              </p:nvSpPr>
              <p:spPr bwMode="auto">
                <a:xfrm>
                  <a:off x="4566" y="379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492" name="Group 300"/>
            <p:cNvGrpSpPr>
              <a:grpSpLocks/>
            </p:cNvGrpSpPr>
            <p:nvPr/>
          </p:nvGrpSpPr>
          <p:grpSpPr bwMode="auto">
            <a:xfrm rot="-2066985">
              <a:off x="3424" y="2296"/>
              <a:ext cx="496" cy="499"/>
              <a:chOff x="3576" y="1950"/>
              <a:chExt cx="496" cy="499"/>
            </a:xfrm>
          </p:grpSpPr>
          <p:sp>
            <p:nvSpPr>
              <p:cNvPr id="26925" name="Oval 301"/>
              <p:cNvSpPr>
                <a:spLocks noChangeArrowheads="1"/>
              </p:cNvSpPr>
              <p:nvPr/>
            </p:nvSpPr>
            <p:spPr bwMode="auto">
              <a:xfrm rot="13299131">
                <a:off x="3799" y="226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26" name="Oval 302"/>
              <p:cNvSpPr>
                <a:spLocks noChangeArrowheads="1"/>
              </p:cNvSpPr>
              <p:nvPr/>
            </p:nvSpPr>
            <p:spPr bwMode="auto">
              <a:xfrm rot="13299131">
                <a:off x="3788" y="207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495" name="Group 303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928" name="Oval 304"/>
                <p:cNvSpPr>
                  <a:spLocks noChangeArrowheads="1"/>
                </p:cNvSpPr>
                <p:nvPr/>
              </p:nvSpPr>
              <p:spPr bwMode="auto">
                <a:xfrm>
                  <a:off x="4154" y="336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29" name="Oval 305"/>
                <p:cNvSpPr>
                  <a:spLocks noChangeArrowheads="1"/>
                </p:cNvSpPr>
                <p:nvPr/>
              </p:nvSpPr>
              <p:spPr bwMode="auto">
                <a:xfrm>
                  <a:off x="4292" y="350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30" name="Oval 306"/>
                <p:cNvSpPr>
                  <a:spLocks noChangeArrowheads="1"/>
                </p:cNvSpPr>
                <p:nvPr/>
              </p:nvSpPr>
              <p:spPr bwMode="auto">
                <a:xfrm>
                  <a:off x="4425" y="364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31" name="Oval 307"/>
                <p:cNvSpPr>
                  <a:spLocks noChangeArrowheads="1"/>
                </p:cNvSpPr>
                <p:nvPr/>
              </p:nvSpPr>
              <p:spPr bwMode="auto">
                <a:xfrm>
                  <a:off x="4563" y="377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500" name="Group 308"/>
            <p:cNvGrpSpPr>
              <a:grpSpLocks/>
            </p:cNvGrpSpPr>
            <p:nvPr/>
          </p:nvGrpSpPr>
          <p:grpSpPr bwMode="auto">
            <a:xfrm rot="3429633">
              <a:off x="4104" y="2385"/>
              <a:ext cx="496" cy="499"/>
              <a:chOff x="3576" y="1950"/>
              <a:chExt cx="496" cy="499"/>
            </a:xfrm>
          </p:grpSpPr>
          <p:sp>
            <p:nvSpPr>
              <p:cNvPr id="26933" name="Oval 309"/>
              <p:cNvSpPr>
                <a:spLocks noChangeArrowheads="1"/>
              </p:cNvSpPr>
              <p:nvPr/>
            </p:nvSpPr>
            <p:spPr bwMode="auto">
              <a:xfrm rot="13299131">
                <a:off x="3792" y="2234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34" name="Oval 310"/>
              <p:cNvSpPr>
                <a:spLocks noChangeArrowheads="1"/>
              </p:cNvSpPr>
              <p:nvPr/>
            </p:nvSpPr>
            <p:spPr bwMode="auto">
              <a:xfrm rot="13299131">
                <a:off x="3781" y="204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503" name="Group 311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936" name="Oval 312"/>
                <p:cNvSpPr>
                  <a:spLocks noChangeArrowheads="1"/>
                </p:cNvSpPr>
                <p:nvPr/>
              </p:nvSpPr>
              <p:spPr bwMode="auto">
                <a:xfrm>
                  <a:off x="4131" y="338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37" name="Oval 313"/>
                <p:cNvSpPr>
                  <a:spLocks noChangeArrowheads="1"/>
                </p:cNvSpPr>
                <p:nvPr/>
              </p:nvSpPr>
              <p:spPr bwMode="auto">
                <a:xfrm>
                  <a:off x="4267" y="352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38" name="Oval 314"/>
                <p:cNvSpPr>
                  <a:spLocks noChangeArrowheads="1"/>
                </p:cNvSpPr>
                <p:nvPr/>
              </p:nvSpPr>
              <p:spPr bwMode="auto">
                <a:xfrm>
                  <a:off x="4402" y="366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39" name="Oval 315"/>
                <p:cNvSpPr>
                  <a:spLocks noChangeArrowheads="1"/>
                </p:cNvSpPr>
                <p:nvPr/>
              </p:nvSpPr>
              <p:spPr bwMode="auto">
                <a:xfrm>
                  <a:off x="4538" y="379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508" name="Group 316"/>
            <p:cNvGrpSpPr>
              <a:grpSpLocks/>
            </p:cNvGrpSpPr>
            <p:nvPr/>
          </p:nvGrpSpPr>
          <p:grpSpPr bwMode="auto">
            <a:xfrm>
              <a:off x="3697" y="2296"/>
              <a:ext cx="496" cy="499"/>
              <a:chOff x="3576" y="1950"/>
              <a:chExt cx="496" cy="499"/>
            </a:xfrm>
          </p:grpSpPr>
          <p:sp>
            <p:nvSpPr>
              <p:cNvPr id="26941" name="Oval 317"/>
              <p:cNvSpPr>
                <a:spLocks noChangeArrowheads="1"/>
              </p:cNvSpPr>
              <p:nvPr/>
            </p:nvSpPr>
            <p:spPr bwMode="auto">
              <a:xfrm rot="13299131">
                <a:off x="3804" y="225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42" name="Oval 318"/>
              <p:cNvSpPr>
                <a:spLocks noChangeArrowheads="1"/>
              </p:cNvSpPr>
              <p:nvPr/>
            </p:nvSpPr>
            <p:spPr bwMode="auto">
              <a:xfrm rot="13299131">
                <a:off x="3793" y="206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511" name="Group 319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944" name="Oval 320"/>
                <p:cNvSpPr>
                  <a:spLocks noChangeArrowheads="1"/>
                </p:cNvSpPr>
                <p:nvPr/>
              </p:nvSpPr>
              <p:spPr bwMode="auto">
                <a:xfrm>
                  <a:off x="4138" y="337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45" name="Oval 321"/>
                <p:cNvSpPr>
                  <a:spLocks noChangeArrowheads="1"/>
                </p:cNvSpPr>
                <p:nvPr/>
              </p:nvSpPr>
              <p:spPr bwMode="auto">
                <a:xfrm>
                  <a:off x="4273" y="350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46" name="Oval 322"/>
                <p:cNvSpPr>
                  <a:spLocks noChangeArrowheads="1"/>
                </p:cNvSpPr>
                <p:nvPr/>
              </p:nvSpPr>
              <p:spPr bwMode="auto">
                <a:xfrm>
                  <a:off x="4409" y="364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47" name="Oval 323"/>
                <p:cNvSpPr>
                  <a:spLocks noChangeArrowheads="1"/>
                </p:cNvSpPr>
                <p:nvPr/>
              </p:nvSpPr>
              <p:spPr bwMode="auto">
                <a:xfrm>
                  <a:off x="4546" y="378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</p:grpSp>
      <p:sp>
        <p:nvSpPr>
          <p:cNvPr id="520516" name="Text Box 324"/>
          <p:cNvSpPr txBox="1">
            <a:spLocks noChangeArrowheads="1"/>
          </p:cNvSpPr>
          <p:nvPr/>
        </p:nvSpPr>
        <p:spPr bwMode="auto">
          <a:xfrm>
            <a:off x="301625" y="5589588"/>
            <a:ext cx="84423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>
                <a:latin typeface="Calibri" pitchFamily="34" charset="0"/>
              </a:rPr>
              <a:t>…but if AD cross section is large particle losses can be</a:t>
            </a:r>
            <a:r>
              <a:rPr lang="it-IT" sz="2400" i="1" baseline="-25000">
                <a:latin typeface="Calibri" pitchFamily="34" charset="0"/>
              </a:rPr>
              <a:t> </a:t>
            </a:r>
            <a:r>
              <a:rPr lang="it-IT" sz="2400">
                <a:latin typeface="Calibri" pitchFamily="34" charset="0"/>
              </a:rPr>
              <a:t>&gt;&gt;3!!!</a:t>
            </a:r>
          </a:p>
        </p:txBody>
      </p:sp>
      <p:grpSp>
        <p:nvGrpSpPr>
          <p:cNvPr id="520517" name="Group 325"/>
          <p:cNvGrpSpPr>
            <a:grpSpLocks/>
          </p:cNvGrpSpPr>
          <p:nvPr/>
        </p:nvGrpSpPr>
        <p:grpSpPr bwMode="auto">
          <a:xfrm rot="7746353">
            <a:off x="3348038" y="1050925"/>
            <a:ext cx="2159000" cy="2736850"/>
            <a:chOff x="3424" y="2296"/>
            <a:chExt cx="1360" cy="1724"/>
          </a:xfrm>
        </p:grpSpPr>
        <p:grpSp>
          <p:nvGrpSpPr>
            <p:cNvPr id="520518" name="Group 326"/>
            <p:cNvGrpSpPr>
              <a:grpSpLocks/>
            </p:cNvGrpSpPr>
            <p:nvPr/>
          </p:nvGrpSpPr>
          <p:grpSpPr bwMode="auto">
            <a:xfrm>
              <a:off x="4014" y="3251"/>
              <a:ext cx="634" cy="633"/>
              <a:chOff x="4014" y="3251"/>
              <a:chExt cx="634" cy="633"/>
            </a:xfrm>
          </p:grpSpPr>
          <p:sp>
            <p:nvSpPr>
              <p:cNvPr id="26951" name="Oval 327"/>
              <p:cNvSpPr>
                <a:spLocks noChangeArrowheads="1"/>
              </p:cNvSpPr>
              <p:nvPr/>
            </p:nvSpPr>
            <p:spPr bwMode="auto">
              <a:xfrm>
                <a:off x="4014" y="326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52" name="Oval 328"/>
              <p:cNvSpPr>
                <a:spLocks noChangeArrowheads="1"/>
              </p:cNvSpPr>
              <p:nvPr/>
            </p:nvSpPr>
            <p:spPr bwMode="auto">
              <a:xfrm>
                <a:off x="4150" y="340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53" name="Oval 329"/>
              <p:cNvSpPr>
                <a:spLocks noChangeArrowheads="1"/>
              </p:cNvSpPr>
              <p:nvPr/>
            </p:nvSpPr>
            <p:spPr bwMode="auto">
              <a:xfrm>
                <a:off x="4285" y="353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54" name="Oval 330"/>
              <p:cNvSpPr>
                <a:spLocks noChangeArrowheads="1"/>
              </p:cNvSpPr>
              <p:nvPr/>
            </p:nvSpPr>
            <p:spPr bwMode="auto">
              <a:xfrm>
                <a:off x="4423" y="367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523" name="Group 331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956" name="Oval 332"/>
                <p:cNvSpPr>
                  <a:spLocks noChangeArrowheads="1"/>
                </p:cNvSpPr>
                <p:nvPr/>
              </p:nvSpPr>
              <p:spPr bwMode="auto">
                <a:xfrm>
                  <a:off x="4129" y="338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57" name="Oval 333"/>
                <p:cNvSpPr>
                  <a:spLocks noChangeArrowheads="1"/>
                </p:cNvSpPr>
                <p:nvPr/>
              </p:nvSpPr>
              <p:spPr bwMode="auto">
                <a:xfrm>
                  <a:off x="4266" y="352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58" name="Oval 334"/>
                <p:cNvSpPr>
                  <a:spLocks noChangeArrowheads="1"/>
                </p:cNvSpPr>
                <p:nvPr/>
              </p:nvSpPr>
              <p:spPr bwMode="auto">
                <a:xfrm>
                  <a:off x="4401" y="365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59" name="Oval 335"/>
                <p:cNvSpPr>
                  <a:spLocks noChangeArrowheads="1"/>
                </p:cNvSpPr>
                <p:nvPr/>
              </p:nvSpPr>
              <p:spPr bwMode="auto">
                <a:xfrm>
                  <a:off x="4536" y="379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528" name="Group 336"/>
            <p:cNvGrpSpPr>
              <a:grpSpLocks/>
            </p:cNvGrpSpPr>
            <p:nvPr/>
          </p:nvGrpSpPr>
          <p:grpSpPr bwMode="auto">
            <a:xfrm>
              <a:off x="4150" y="3387"/>
              <a:ext cx="634" cy="633"/>
              <a:chOff x="4014" y="3251"/>
              <a:chExt cx="634" cy="633"/>
            </a:xfrm>
          </p:grpSpPr>
          <p:sp>
            <p:nvSpPr>
              <p:cNvPr id="26961" name="Oval 337"/>
              <p:cNvSpPr>
                <a:spLocks noChangeArrowheads="1"/>
              </p:cNvSpPr>
              <p:nvPr/>
            </p:nvSpPr>
            <p:spPr bwMode="auto">
              <a:xfrm>
                <a:off x="4014" y="326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62" name="Oval 338"/>
              <p:cNvSpPr>
                <a:spLocks noChangeArrowheads="1"/>
              </p:cNvSpPr>
              <p:nvPr/>
            </p:nvSpPr>
            <p:spPr bwMode="auto">
              <a:xfrm>
                <a:off x="4150" y="340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63" name="Oval 339"/>
              <p:cNvSpPr>
                <a:spLocks noChangeArrowheads="1"/>
              </p:cNvSpPr>
              <p:nvPr/>
            </p:nvSpPr>
            <p:spPr bwMode="auto">
              <a:xfrm>
                <a:off x="4286" y="353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64" name="Oval 340"/>
              <p:cNvSpPr>
                <a:spLocks noChangeArrowheads="1"/>
              </p:cNvSpPr>
              <p:nvPr/>
            </p:nvSpPr>
            <p:spPr bwMode="auto">
              <a:xfrm>
                <a:off x="4423" y="367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533" name="Group 341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966" name="Oval 342"/>
                <p:cNvSpPr>
                  <a:spLocks noChangeArrowheads="1"/>
                </p:cNvSpPr>
                <p:nvPr/>
              </p:nvSpPr>
              <p:spPr bwMode="auto">
                <a:xfrm>
                  <a:off x="4133" y="338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67" name="Oval 343"/>
                <p:cNvSpPr>
                  <a:spLocks noChangeArrowheads="1"/>
                </p:cNvSpPr>
                <p:nvPr/>
              </p:nvSpPr>
              <p:spPr bwMode="auto">
                <a:xfrm>
                  <a:off x="4268" y="352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68" name="Oval 344"/>
                <p:cNvSpPr>
                  <a:spLocks noChangeArrowheads="1"/>
                </p:cNvSpPr>
                <p:nvPr/>
              </p:nvSpPr>
              <p:spPr bwMode="auto">
                <a:xfrm>
                  <a:off x="4404" y="365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69" name="Oval 345"/>
                <p:cNvSpPr>
                  <a:spLocks noChangeArrowheads="1"/>
                </p:cNvSpPr>
                <p:nvPr/>
              </p:nvSpPr>
              <p:spPr bwMode="auto">
                <a:xfrm>
                  <a:off x="4540" y="379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538" name="Group 346"/>
            <p:cNvGrpSpPr>
              <a:grpSpLocks/>
            </p:cNvGrpSpPr>
            <p:nvPr/>
          </p:nvGrpSpPr>
          <p:grpSpPr bwMode="auto">
            <a:xfrm rot="10800000">
              <a:off x="3608" y="3386"/>
              <a:ext cx="634" cy="633"/>
              <a:chOff x="4014" y="3251"/>
              <a:chExt cx="634" cy="633"/>
            </a:xfrm>
          </p:grpSpPr>
          <p:sp>
            <p:nvSpPr>
              <p:cNvPr id="26971" name="Oval 347"/>
              <p:cNvSpPr>
                <a:spLocks noChangeArrowheads="1"/>
              </p:cNvSpPr>
              <p:nvPr/>
            </p:nvSpPr>
            <p:spPr bwMode="auto">
              <a:xfrm>
                <a:off x="4017" y="322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72" name="Oval 348"/>
              <p:cNvSpPr>
                <a:spLocks noChangeArrowheads="1"/>
              </p:cNvSpPr>
              <p:nvPr/>
            </p:nvSpPr>
            <p:spPr bwMode="auto">
              <a:xfrm>
                <a:off x="4155" y="336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73" name="Oval 349"/>
              <p:cNvSpPr>
                <a:spLocks noChangeArrowheads="1"/>
              </p:cNvSpPr>
              <p:nvPr/>
            </p:nvSpPr>
            <p:spPr bwMode="auto">
              <a:xfrm>
                <a:off x="4291" y="349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74" name="Oval 350"/>
              <p:cNvSpPr>
                <a:spLocks noChangeArrowheads="1"/>
              </p:cNvSpPr>
              <p:nvPr/>
            </p:nvSpPr>
            <p:spPr bwMode="auto">
              <a:xfrm>
                <a:off x="4429" y="3635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543" name="Group 351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976" name="Oval 352"/>
                <p:cNvSpPr>
                  <a:spLocks noChangeArrowheads="1"/>
                </p:cNvSpPr>
                <p:nvPr/>
              </p:nvSpPr>
              <p:spPr bwMode="auto">
                <a:xfrm>
                  <a:off x="4179" y="339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77" name="Oval 353"/>
                <p:cNvSpPr>
                  <a:spLocks noChangeArrowheads="1"/>
                </p:cNvSpPr>
                <p:nvPr/>
              </p:nvSpPr>
              <p:spPr bwMode="auto">
                <a:xfrm>
                  <a:off x="4317" y="353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78" name="Oval 354"/>
                <p:cNvSpPr>
                  <a:spLocks noChangeArrowheads="1"/>
                </p:cNvSpPr>
                <p:nvPr/>
              </p:nvSpPr>
              <p:spPr bwMode="auto">
                <a:xfrm>
                  <a:off x="4451" y="366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79" name="Oval 355"/>
                <p:cNvSpPr>
                  <a:spLocks noChangeArrowheads="1"/>
                </p:cNvSpPr>
                <p:nvPr/>
              </p:nvSpPr>
              <p:spPr bwMode="auto">
                <a:xfrm>
                  <a:off x="4588" y="380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548" name="Group 356"/>
            <p:cNvGrpSpPr>
              <a:grpSpLocks/>
            </p:cNvGrpSpPr>
            <p:nvPr/>
          </p:nvGrpSpPr>
          <p:grpSpPr bwMode="auto">
            <a:xfrm rot="3908178">
              <a:off x="3742" y="3385"/>
              <a:ext cx="634" cy="633"/>
              <a:chOff x="4014" y="3251"/>
              <a:chExt cx="634" cy="633"/>
            </a:xfrm>
          </p:grpSpPr>
          <p:sp>
            <p:nvSpPr>
              <p:cNvPr id="26981" name="Oval 357"/>
              <p:cNvSpPr>
                <a:spLocks noChangeArrowheads="1"/>
              </p:cNvSpPr>
              <p:nvPr/>
            </p:nvSpPr>
            <p:spPr bwMode="auto">
              <a:xfrm>
                <a:off x="4035" y="325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82" name="Oval 358"/>
              <p:cNvSpPr>
                <a:spLocks noChangeArrowheads="1"/>
              </p:cNvSpPr>
              <p:nvPr/>
            </p:nvSpPr>
            <p:spPr bwMode="auto">
              <a:xfrm>
                <a:off x="4170" y="339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83" name="Oval 359"/>
              <p:cNvSpPr>
                <a:spLocks noChangeArrowheads="1"/>
              </p:cNvSpPr>
              <p:nvPr/>
            </p:nvSpPr>
            <p:spPr bwMode="auto">
              <a:xfrm>
                <a:off x="4306" y="352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84" name="Oval 360"/>
              <p:cNvSpPr>
                <a:spLocks noChangeArrowheads="1"/>
              </p:cNvSpPr>
              <p:nvPr/>
            </p:nvSpPr>
            <p:spPr bwMode="auto">
              <a:xfrm>
                <a:off x="4441" y="366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553" name="Group 361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6986" name="Oval 362"/>
                <p:cNvSpPr>
                  <a:spLocks noChangeArrowheads="1"/>
                </p:cNvSpPr>
                <p:nvPr/>
              </p:nvSpPr>
              <p:spPr bwMode="auto">
                <a:xfrm>
                  <a:off x="4133" y="340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87" name="Oval 363"/>
                <p:cNvSpPr>
                  <a:spLocks noChangeArrowheads="1"/>
                </p:cNvSpPr>
                <p:nvPr/>
              </p:nvSpPr>
              <p:spPr bwMode="auto">
                <a:xfrm>
                  <a:off x="4269" y="354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88" name="Oval 364"/>
                <p:cNvSpPr>
                  <a:spLocks noChangeArrowheads="1"/>
                </p:cNvSpPr>
                <p:nvPr/>
              </p:nvSpPr>
              <p:spPr bwMode="auto">
                <a:xfrm>
                  <a:off x="4405" y="367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89" name="Oval 365"/>
                <p:cNvSpPr>
                  <a:spLocks noChangeArrowheads="1"/>
                </p:cNvSpPr>
                <p:nvPr/>
              </p:nvSpPr>
              <p:spPr bwMode="auto">
                <a:xfrm>
                  <a:off x="4542" y="381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558" name="Group 366"/>
            <p:cNvGrpSpPr>
              <a:grpSpLocks/>
            </p:cNvGrpSpPr>
            <p:nvPr/>
          </p:nvGrpSpPr>
          <p:grpSpPr bwMode="auto">
            <a:xfrm>
              <a:off x="3651" y="2931"/>
              <a:ext cx="496" cy="499"/>
              <a:chOff x="3576" y="1950"/>
              <a:chExt cx="496" cy="499"/>
            </a:xfrm>
          </p:grpSpPr>
          <p:sp>
            <p:nvSpPr>
              <p:cNvPr id="26991" name="Oval 367"/>
              <p:cNvSpPr>
                <a:spLocks noChangeArrowheads="1"/>
              </p:cNvSpPr>
              <p:nvPr/>
            </p:nvSpPr>
            <p:spPr bwMode="auto">
              <a:xfrm rot="13299131">
                <a:off x="3791" y="226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6992" name="Oval 368"/>
              <p:cNvSpPr>
                <a:spLocks noChangeArrowheads="1"/>
              </p:cNvSpPr>
              <p:nvPr/>
            </p:nvSpPr>
            <p:spPr bwMode="auto">
              <a:xfrm rot="13299131">
                <a:off x="3780" y="2074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561" name="Group 369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6994" name="Oval 370"/>
                <p:cNvSpPr>
                  <a:spLocks noChangeArrowheads="1"/>
                </p:cNvSpPr>
                <p:nvPr/>
              </p:nvSpPr>
              <p:spPr bwMode="auto">
                <a:xfrm>
                  <a:off x="4161" y="338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95" name="Oval 371"/>
                <p:cNvSpPr>
                  <a:spLocks noChangeArrowheads="1"/>
                </p:cNvSpPr>
                <p:nvPr/>
              </p:nvSpPr>
              <p:spPr bwMode="auto">
                <a:xfrm>
                  <a:off x="4297" y="351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96" name="Oval 372"/>
                <p:cNvSpPr>
                  <a:spLocks noChangeArrowheads="1"/>
                </p:cNvSpPr>
                <p:nvPr/>
              </p:nvSpPr>
              <p:spPr bwMode="auto">
                <a:xfrm>
                  <a:off x="4434" y="365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6997" name="Oval 373"/>
                <p:cNvSpPr>
                  <a:spLocks noChangeArrowheads="1"/>
                </p:cNvSpPr>
                <p:nvPr/>
              </p:nvSpPr>
              <p:spPr bwMode="auto">
                <a:xfrm>
                  <a:off x="4571" y="378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566" name="Group 374"/>
            <p:cNvGrpSpPr>
              <a:grpSpLocks/>
            </p:cNvGrpSpPr>
            <p:nvPr/>
          </p:nvGrpSpPr>
          <p:grpSpPr bwMode="auto">
            <a:xfrm rot="-5730330">
              <a:off x="4152" y="2977"/>
              <a:ext cx="496" cy="499"/>
              <a:chOff x="3576" y="1950"/>
              <a:chExt cx="496" cy="499"/>
            </a:xfrm>
          </p:grpSpPr>
          <p:sp>
            <p:nvSpPr>
              <p:cNvPr id="26999" name="Oval 375"/>
              <p:cNvSpPr>
                <a:spLocks noChangeArrowheads="1"/>
              </p:cNvSpPr>
              <p:nvPr/>
            </p:nvSpPr>
            <p:spPr bwMode="auto">
              <a:xfrm rot="13299131">
                <a:off x="3770" y="2246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000" name="Oval 376"/>
              <p:cNvSpPr>
                <a:spLocks noChangeArrowheads="1"/>
              </p:cNvSpPr>
              <p:nvPr/>
            </p:nvSpPr>
            <p:spPr bwMode="auto">
              <a:xfrm rot="13299131">
                <a:off x="3759" y="205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569" name="Group 377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7002" name="Oval 378"/>
                <p:cNvSpPr>
                  <a:spLocks noChangeArrowheads="1"/>
                </p:cNvSpPr>
                <p:nvPr/>
              </p:nvSpPr>
              <p:spPr bwMode="auto">
                <a:xfrm>
                  <a:off x="4154" y="340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03" name="Oval 379"/>
                <p:cNvSpPr>
                  <a:spLocks noChangeArrowheads="1"/>
                </p:cNvSpPr>
                <p:nvPr/>
              </p:nvSpPr>
              <p:spPr bwMode="auto">
                <a:xfrm>
                  <a:off x="4292" y="353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04" name="Oval 380"/>
                <p:cNvSpPr>
                  <a:spLocks noChangeArrowheads="1"/>
                </p:cNvSpPr>
                <p:nvPr/>
              </p:nvSpPr>
              <p:spPr bwMode="auto">
                <a:xfrm>
                  <a:off x="4428" y="367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05" name="Oval 381"/>
                <p:cNvSpPr>
                  <a:spLocks noChangeArrowheads="1"/>
                </p:cNvSpPr>
                <p:nvPr/>
              </p:nvSpPr>
              <p:spPr bwMode="auto">
                <a:xfrm>
                  <a:off x="4564" y="380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574" name="Group 382"/>
            <p:cNvGrpSpPr>
              <a:grpSpLocks/>
            </p:cNvGrpSpPr>
            <p:nvPr/>
          </p:nvGrpSpPr>
          <p:grpSpPr bwMode="auto">
            <a:xfrm rot="-2066985">
              <a:off x="3563" y="2659"/>
              <a:ext cx="496" cy="499"/>
              <a:chOff x="3576" y="1950"/>
              <a:chExt cx="496" cy="499"/>
            </a:xfrm>
          </p:grpSpPr>
          <p:sp>
            <p:nvSpPr>
              <p:cNvPr id="27007" name="Oval 383"/>
              <p:cNvSpPr>
                <a:spLocks noChangeArrowheads="1"/>
              </p:cNvSpPr>
              <p:nvPr/>
            </p:nvSpPr>
            <p:spPr bwMode="auto">
              <a:xfrm rot="13299131">
                <a:off x="3778" y="226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008" name="Oval 384"/>
              <p:cNvSpPr>
                <a:spLocks noChangeArrowheads="1"/>
              </p:cNvSpPr>
              <p:nvPr/>
            </p:nvSpPr>
            <p:spPr bwMode="auto">
              <a:xfrm rot="13299131">
                <a:off x="3765" y="206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577" name="Group 385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7010" name="Oval 386"/>
                <p:cNvSpPr>
                  <a:spLocks noChangeArrowheads="1"/>
                </p:cNvSpPr>
                <p:nvPr/>
              </p:nvSpPr>
              <p:spPr bwMode="auto">
                <a:xfrm>
                  <a:off x="4160" y="339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11" name="Oval 387"/>
                <p:cNvSpPr>
                  <a:spLocks noChangeArrowheads="1"/>
                </p:cNvSpPr>
                <p:nvPr/>
              </p:nvSpPr>
              <p:spPr bwMode="auto">
                <a:xfrm>
                  <a:off x="4296" y="352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12" name="Oval 388"/>
                <p:cNvSpPr>
                  <a:spLocks noChangeArrowheads="1"/>
                </p:cNvSpPr>
                <p:nvPr/>
              </p:nvSpPr>
              <p:spPr bwMode="auto">
                <a:xfrm>
                  <a:off x="4432" y="366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13" name="Oval 389"/>
                <p:cNvSpPr>
                  <a:spLocks noChangeArrowheads="1"/>
                </p:cNvSpPr>
                <p:nvPr/>
              </p:nvSpPr>
              <p:spPr bwMode="auto">
                <a:xfrm>
                  <a:off x="4569" y="379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582" name="Group 390"/>
            <p:cNvGrpSpPr>
              <a:grpSpLocks/>
            </p:cNvGrpSpPr>
            <p:nvPr/>
          </p:nvGrpSpPr>
          <p:grpSpPr bwMode="auto">
            <a:xfrm rot="3429633">
              <a:off x="4243" y="2748"/>
              <a:ext cx="496" cy="499"/>
              <a:chOff x="3576" y="1950"/>
              <a:chExt cx="496" cy="499"/>
            </a:xfrm>
          </p:grpSpPr>
          <p:sp>
            <p:nvSpPr>
              <p:cNvPr id="27015" name="Oval 391"/>
              <p:cNvSpPr>
                <a:spLocks noChangeArrowheads="1"/>
              </p:cNvSpPr>
              <p:nvPr/>
            </p:nvSpPr>
            <p:spPr bwMode="auto">
              <a:xfrm rot="13299131">
                <a:off x="3797" y="225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016" name="Oval 392"/>
              <p:cNvSpPr>
                <a:spLocks noChangeArrowheads="1"/>
              </p:cNvSpPr>
              <p:nvPr/>
            </p:nvSpPr>
            <p:spPr bwMode="auto">
              <a:xfrm rot="13299131">
                <a:off x="3786" y="206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585" name="Group 393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7018" name="Oval 394"/>
                <p:cNvSpPr>
                  <a:spLocks noChangeArrowheads="1"/>
                </p:cNvSpPr>
                <p:nvPr/>
              </p:nvSpPr>
              <p:spPr bwMode="auto">
                <a:xfrm>
                  <a:off x="4150" y="337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19" name="Oval 395"/>
                <p:cNvSpPr>
                  <a:spLocks noChangeArrowheads="1"/>
                </p:cNvSpPr>
                <p:nvPr/>
              </p:nvSpPr>
              <p:spPr bwMode="auto">
                <a:xfrm>
                  <a:off x="4286" y="350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20" name="Oval 396"/>
                <p:cNvSpPr>
                  <a:spLocks noChangeArrowheads="1"/>
                </p:cNvSpPr>
                <p:nvPr/>
              </p:nvSpPr>
              <p:spPr bwMode="auto">
                <a:xfrm>
                  <a:off x="4422" y="364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21" name="Oval 397"/>
                <p:cNvSpPr>
                  <a:spLocks noChangeArrowheads="1"/>
                </p:cNvSpPr>
                <p:nvPr/>
              </p:nvSpPr>
              <p:spPr bwMode="auto">
                <a:xfrm>
                  <a:off x="4558" y="378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590" name="Group 398"/>
            <p:cNvGrpSpPr>
              <a:grpSpLocks/>
            </p:cNvGrpSpPr>
            <p:nvPr/>
          </p:nvGrpSpPr>
          <p:grpSpPr bwMode="auto">
            <a:xfrm>
              <a:off x="3836" y="2659"/>
              <a:ext cx="496" cy="499"/>
              <a:chOff x="3576" y="1950"/>
              <a:chExt cx="496" cy="499"/>
            </a:xfrm>
          </p:grpSpPr>
          <p:sp>
            <p:nvSpPr>
              <p:cNvPr id="27023" name="Oval 399"/>
              <p:cNvSpPr>
                <a:spLocks noChangeArrowheads="1"/>
              </p:cNvSpPr>
              <p:nvPr/>
            </p:nvSpPr>
            <p:spPr bwMode="auto">
              <a:xfrm rot="13299131">
                <a:off x="3792" y="226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024" name="Oval 400"/>
              <p:cNvSpPr>
                <a:spLocks noChangeArrowheads="1"/>
              </p:cNvSpPr>
              <p:nvPr/>
            </p:nvSpPr>
            <p:spPr bwMode="auto">
              <a:xfrm rot="13299131">
                <a:off x="3781" y="207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593" name="Group 401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7026" name="Oval 402"/>
                <p:cNvSpPr>
                  <a:spLocks noChangeArrowheads="1"/>
                </p:cNvSpPr>
                <p:nvPr/>
              </p:nvSpPr>
              <p:spPr bwMode="auto">
                <a:xfrm>
                  <a:off x="4164" y="337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27" name="Oval 403"/>
                <p:cNvSpPr>
                  <a:spLocks noChangeArrowheads="1"/>
                </p:cNvSpPr>
                <p:nvPr/>
              </p:nvSpPr>
              <p:spPr bwMode="auto">
                <a:xfrm>
                  <a:off x="4300" y="351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28" name="Oval 404"/>
                <p:cNvSpPr>
                  <a:spLocks noChangeArrowheads="1"/>
                </p:cNvSpPr>
                <p:nvPr/>
              </p:nvSpPr>
              <p:spPr bwMode="auto">
                <a:xfrm>
                  <a:off x="4435" y="365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29" name="Oval 405"/>
                <p:cNvSpPr>
                  <a:spLocks noChangeArrowheads="1"/>
                </p:cNvSpPr>
                <p:nvPr/>
              </p:nvSpPr>
              <p:spPr bwMode="auto">
                <a:xfrm>
                  <a:off x="4571" y="378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598" name="Group 406"/>
            <p:cNvGrpSpPr>
              <a:grpSpLocks/>
            </p:cNvGrpSpPr>
            <p:nvPr/>
          </p:nvGrpSpPr>
          <p:grpSpPr bwMode="auto">
            <a:xfrm>
              <a:off x="3875" y="2888"/>
              <a:ext cx="634" cy="633"/>
              <a:chOff x="4014" y="3251"/>
              <a:chExt cx="634" cy="633"/>
            </a:xfrm>
          </p:grpSpPr>
          <p:sp>
            <p:nvSpPr>
              <p:cNvPr id="27031" name="Oval 407"/>
              <p:cNvSpPr>
                <a:spLocks noChangeArrowheads="1"/>
              </p:cNvSpPr>
              <p:nvPr/>
            </p:nvSpPr>
            <p:spPr bwMode="auto">
              <a:xfrm>
                <a:off x="4009" y="3264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032" name="Oval 408"/>
              <p:cNvSpPr>
                <a:spLocks noChangeArrowheads="1"/>
              </p:cNvSpPr>
              <p:nvPr/>
            </p:nvSpPr>
            <p:spPr bwMode="auto">
              <a:xfrm>
                <a:off x="4145" y="339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033" name="Oval 409"/>
              <p:cNvSpPr>
                <a:spLocks noChangeArrowheads="1"/>
              </p:cNvSpPr>
              <p:nvPr/>
            </p:nvSpPr>
            <p:spPr bwMode="auto">
              <a:xfrm>
                <a:off x="4282" y="3534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034" name="Oval 410"/>
              <p:cNvSpPr>
                <a:spLocks noChangeArrowheads="1"/>
              </p:cNvSpPr>
              <p:nvPr/>
            </p:nvSpPr>
            <p:spPr bwMode="auto">
              <a:xfrm>
                <a:off x="4417" y="367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603" name="Group 411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7036" name="Oval 412"/>
                <p:cNvSpPr>
                  <a:spLocks noChangeArrowheads="1"/>
                </p:cNvSpPr>
                <p:nvPr/>
              </p:nvSpPr>
              <p:spPr bwMode="auto">
                <a:xfrm>
                  <a:off x="4132" y="338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37" name="Oval 413"/>
                <p:cNvSpPr>
                  <a:spLocks noChangeArrowheads="1"/>
                </p:cNvSpPr>
                <p:nvPr/>
              </p:nvSpPr>
              <p:spPr bwMode="auto">
                <a:xfrm>
                  <a:off x="4270" y="352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38" name="Oval 414"/>
                <p:cNvSpPr>
                  <a:spLocks noChangeArrowheads="1"/>
                </p:cNvSpPr>
                <p:nvPr/>
              </p:nvSpPr>
              <p:spPr bwMode="auto">
                <a:xfrm>
                  <a:off x="4406" y="3658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39" name="Oval 415"/>
                <p:cNvSpPr>
                  <a:spLocks noChangeArrowheads="1"/>
                </p:cNvSpPr>
                <p:nvPr/>
              </p:nvSpPr>
              <p:spPr bwMode="auto">
                <a:xfrm>
                  <a:off x="4542" y="379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608" name="Group 416"/>
            <p:cNvGrpSpPr>
              <a:grpSpLocks/>
            </p:cNvGrpSpPr>
            <p:nvPr/>
          </p:nvGrpSpPr>
          <p:grpSpPr bwMode="auto">
            <a:xfrm>
              <a:off x="4011" y="3024"/>
              <a:ext cx="634" cy="633"/>
              <a:chOff x="4014" y="3251"/>
              <a:chExt cx="634" cy="633"/>
            </a:xfrm>
          </p:grpSpPr>
          <p:sp>
            <p:nvSpPr>
              <p:cNvPr id="27041" name="Oval 417"/>
              <p:cNvSpPr>
                <a:spLocks noChangeArrowheads="1"/>
              </p:cNvSpPr>
              <p:nvPr/>
            </p:nvSpPr>
            <p:spPr bwMode="auto">
              <a:xfrm>
                <a:off x="4015" y="3265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042" name="Oval 418"/>
              <p:cNvSpPr>
                <a:spLocks noChangeArrowheads="1"/>
              </p:cNvSpPr>
              <p:nvPr/>
            </p:nvSpPr>
            <p:spPr bwMode="auto">
              <a:xfrm>
                <a:off x="4152" y="340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043" name="Oval 419"/>
              <p:cNvSpPr>
                <a:spLocks noChangeArrowheads="1"/>
              </p:cNvSpPr>
              <p:nvPr/>
            </p:nvSpPr>
            <p:spPr bwMode="auto">
              <a:xfrm>
                <a:off x="4287" y="353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044" name="Oval 420"/>
              <p:cNvSpPr>
                <a:spLocks noChangeArrowheads="1"/>
              </p:cNvSpPr>
              <p:nvPr/>
            </p:nvSpPr>
            <p:spPr bwMode="auto">
              <a:xfrm>
                <a:off x="4424" y="367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613" name="Group 421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7046" name="Oval 422"/>
                <p:cNvSpPr>
                  <a:spLocks noChangeArrowheads="1"/>
                </p:cNvSpPr>
                <p:nvPr/>
              </p:nvSpPr>
              <p:spPr bwMode="auto">
                <a:xfrm>
                  <a:off x="4127" y="338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47" name="Oval 423"/>
                <p:cNvSpPr>
                  <a:spLocks noChangeArrowheads="1"/>
                </p:cNvSpPr>
                <p:nvPr/>
              </p:nvSpPr>
              <p:spPr bwMode="auto">
                <a:xfrm>
                  <a:off x="4264" y="352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48" name="Oval 424"/>
                <p:cNvSpPr>
                  <a:spLocks noChangeArrowheads="1"/>
                </p:cNvSpPr>
                <p:nvPr/>
              </p:nvSpPr>
              <p:spPr bwMode="auto">
                <a:xfrm>
                  <a:off x="4403" y="366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49" name="Oval 425"/>
                <p:cNvSpPr>
                  <a:spLocks noChangeArrowheads="1"/>
                </p:cNvSpPr>
                <p:nvPr/>
              </p:nvSpPr>
              <p:spPr bwMode="auto">
                <a:xfrm>
                  <a:off x="4535" y="379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618" name="Group 426"/>
            <p:cNvGrpSpPr>
              <a:grpSpLocks/>
            </p:cNvGrpSpPr>
            <p:nvPr/>
          </p:nvGrpSpPr>
          <p:grpSpPr bwMode="auto">
            <a:xfrm rot="10800000">
              <a:off x="3469" y="3023"/>
              <a:ext cx="634" cy="633"/>
              <a:chOff x="4014" y="3251"/>
              <a:chExt cx="634" cy="633"/>
            </a:xfrm>
          </p:grpSpPr>
          <p:sp>
            <p:nvSpPr>
              <p:cNvPr id="27051" name="Oval 427"/>
              <p:cNvSpPr>
                <a:spLocks noChangeArrowheads="1"/>
              </p:cNvSpPr>
              <p:nvPr/>
            </p:nvSpPr>
            <p:spPr bwMode="auto">
              <a:xfrm>
                <a:off x="4022" y="323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052" name="Oval 428"/>
              <p:cNvSpPr>
                <a:spLocks noChangeArrowheads="1"/>
              </p:cNvSpPr>
              <p:nvPr/>
            </p:nvSpPr>
            <p:spPr bwMode="auto">
              <a:xfrm>
                <a:off x="4159" y="336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053" name="Oval 429"/>
              <p:cNvSpPr>
                <a:spLocks noChangeArrowheads="1"/>
              </p:cNvSpPr>
              <p:nvPr/>
            </p:nvSpPr>
            <p:spPr bwMode="auto">
              <a:xfrm>
                <a:off x="4295" y="3505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054" name="Oval 430"/>
              <p:cNvSpPr>
                <a:spLocks noChangeArrowheads="1"/>
              </p:cNvSpPr>
              <p:nvPr/>
            </p:nvSpPr>
            <p:spPr bwMode="auto">
              <a:xfrm>
                <a:off x="4431" y="3642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623" name="Group 431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7056" name="Oval 432"/>
                <p:cNvSpPr>
                  <a:spLocks noChangeArrowheads="1"/>
                </p:cNvSpPr>
                <p:nvPr/>
              </p:nvSpPr>
              <p:spPr bwMode="auto">
                <a:xfrm>
                  <a:off x="4174" y="340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57" name="Oval 433"/>
                <p:cNvSpPr>
                  <a:spLocks noChangeArrowheads="1"/>
                </p:cNvSpPr>
                <p:nvPr/>
              </p:nvSpPr>
              <p:spPr bwMode="auto">
                <a:xfrm>
                  <a:off x="4311" y="353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58" name="Oval 434"/>
                <p:cNvSpPr>
                  <a:spLocks noChangeArrowheads="1"/>
                </p:cNvSpPr>
                <p:nvPr/>
              </p:nvSpPr>
              <p:spPr bwMode="auto">
                <a:xfrm>
                  <a:off x="4446" y="367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59" name="Oval 435"/>
                <p:cNvSpPr>
                  <a:spLocks noChangeArrowheads="1"/>
                </p:cNvSpPr>
                <p:nvPr/>
              </p:nvSpPr>
              <p:spPr bwMode="auto">
                <a:xfrm>
                  <a:off x="4582" y="381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628" name="Group 436"/>
            <p:cNvGrpSpPr>
              <a:grpSpLocks/>
            </p:cNvGrpSpPr>
            <p:nvPr/>
          </p:nvGrpSpPr>
          <p:grpSpPr bwMode="auto">
            <a:xfrm rot="3908178">
              <a:off x="3603" y="3022"/>
              <a:ext cx="634" cy="633"/>
              <a:chOff x="4014" y="3251"/>
              <a:chExt cx="634" cy="633"/>
            </a:xfrm>
          </p:grpSpPr>
          <p:sp>
            <p:nvSpPr>
              <p:cNvPr id="27061" name="Oval 437"/>
              <p:cNvSpPr>
                <a:spLocks noChangeArrowheads="1"/>
              </p:cNvSpPr>
              <p:nvPr/>
            </p:nvSpPr>
            <p:spPr bwMode="auto">
              <a:xfrm>
                <a:off x="4038" y="324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062" name="Oval 438"/>
              <p:cNvSpPr>
                <a:spLocks noChangeArrowheads="1"/>
              </p:cNvSpPr>
              <p:nvPr/>
            </p:nvSpPr>
            <p:spPr bwMode="auto">
              <a:xfrm>
                <a:off x="4168" y="3385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063" name="Oval 439"/>
              <p:cNvSpPr>
                <a:spLocks noChangeArrowheads="1"/>
              </p:cNvSpPr>
              <p:nvPr/>
            </p:nvSpPr>
            <p:spPr bwMode="auto">
              <a:xfrm>
                <a:off x="4310" y="3521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064" name="Oval 440"/>
              <p:cNvSpPr>
                <a:spLocks noChangeArrowheads="1"/>
              </p:cNvSpPr>
              <p:nvPr/>
            </p:nvSpPr>
            <p:spPr bwMode="auto">
              <a:xfrm>
                <a:off x="4446" y="365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633" name="Group 441"/>
              <p:cNvGrpSpPr>
                <a:grpSpLocks/>
              </p:cNvGrpSpPr>
              <p:nvPr/>
            </p:nvGrpSpPr>
            <p:grpSpPr bwMode="auto">
              <a:xfrm rot="-6396038">
                <a:off x="4150" y="3387"/>
                <a:ext cx="499" cy="496"/>
                <a:chOff x="4150" y="3387"/>
                <a:chExt cx="499" cy="496"/>
              </a:xfrm>
            </p:grpSpPr>
            <p:sp>
              <p:nvSpPr>
                <p:cNvPr id="27066" name="Oval 442"/>
                <p:cNvSpPr>
                  <a:spLocks noChangeArrowheads="1"/>
                </p:cNvSpPr>
                <p:nvPr/>
              </p:nvSpPr>
              <p:spPr bwMode="auto">
                <a:xfrm>
                  <a:off x="4141" y="340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67" name="Oval 443"/>
                <p:cNvSpPr>
                  <a:spLocks noChangeArrowheads="1"/>
                </p:cNvSpPr>
                <p:nvPr/>
              </p:nvSpPr>
              <p:spPr bwMode="auto">
                <a:xfrm>
                  <a:off x="4276" y="354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68" name="Oval 444"/>
                <p:cNvSpPr>
                  <a:spLocks noChangeArrowheads="1"/>
                </p:cNvSpPr>
                <p:nvPr/>
              </p:nvSpPr>
              <p:spPr bwMode="auto">
                <a:xfrm>
                  <a:off x="4412" y="3683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69" name="Oval 445"/>
                <p:cNvSpPr>
                  <a:spLocks noChangeArrowheads="1"/>
                </p:cNvSpPr>
                <p:nvPr/>
              </p:nvSpPr>
              <p:spPr bwMode="auto">
                <a:xfrm>
                  <a:off x="4548" y="381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638" name="Group 446"/>
            <p:cNvGrpSpPr>
              <a:grpSpLocks/>
            </p:cNvGrpSpPr>
            <p:nvPr/>
          </p:nvGrpSpPr>
          <p:grpSpPr bwMode="auto">
            <a:xfrm>
              <a:off x="3512" y="2568"/>
              <a:ext cx="496" cy="499"/>
              <a:chOff x="3576" y="1950"/>
              <a:chExt cx="496" cy="499"/>
            </a:xfrm>
          </p:grpSpPr>
          <p:sp>
            <p:nvSpPr>
              <p:cNvPr id="27071" name="Oval 447"/>
              <p:cNvSpPr>
                <a:spLocks noChangeArrowheads="1"/>
              </p:cNvSpPr>
              <p:nvPr/>
            </p:nvSpPr>
            <p:spPr bwMode="auto">
              <a:xfrm rot="13299131">
                <a:off x="3792" y="226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072" name="Oval 448"/>
              <p:cNvSpPr>
                <a:spLocks noChangeArrowheads="1"/>
              </p:cNvSpPr>
              <p:nvPr/>
            </p:nvSpPr>
            <p:spPr bwMode="auto">
              <a:xfrm rot="13299131">
                <a:off x="3781" y="2077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641" name="Group 449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7074" name="Oval 450"/>
                <p:cNvSpPr>
                  <a:spLocks noChangeArrowheads="1"/>
                </p:cNvSpPr>
                <p:nvPr/>
              </p:nvSpPr>
              <p:spPr bwMode="auto">
                <a:xfrm>
                  <a:off x="4164" y="3379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75" name="Oval 451"/>
                <p:cNvSpPr>
                  <a:spLocks noChangeArrowheads="1"/>
                </p:cNvSpPr>
                <p:nvPr/>
              </p:nvSpPr>
              <p:spPr bwMode="auto">
                <a:xfrm>
                  <a:off x="4300" y="3514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76" name="Oval 452"/>
                <p:cNvSpPr>
                  <a:spLocks noChangeArrowheads="1"/>
                </p:cNvSpPr>
                <p:nvPr/>
              </p:nvSpPr>
              <p:spPr bwMode="auto">
                <a:xfrm>
                  <a:off x="4435" y="365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77" name="Oval 453"/>
                <p:cNvSpPr>
                  <a:spLocks noChangeArrowheads="1"/>
                </p:cNvSpPr>
                <p:nvPr/>
              </p:nvSpPr>
              <p:spPr bwMode="auto">
                <a:xfrm>
                  <a:off x="4571" y="378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646" name="Group 454"/>
            <p:cNvGrpSpPr>
              <a:grpSpLocks/>
            </p:cNvGrpSpPr>
            <p:nvPr/>
          </p:nvGrpSpPr>
          <p:grpSpPr bwMode="auto">
            <a:xfrm rot="-5730330">
              <a:off x="4013" y="2614"/>
              <a:ext cx="496" cy="499"/>
              <a:chOff x="3576" y="1950"/>
              <a:chExt cx="496" cy="499"/>
            </a:xfrm>
          </p:grpSpPr>
          <p:sp>
            <p:nvSpPr>
              <p:cNvPr id="27079" name="Oval 455"/>
              <p:cNvSpPr>
                <a:spLocks noChangeArrowheads="1"/>
              </p:cNvSpPr>
              <p:nvPr/>
            </p:nvSpPr>
            <p:spPr bwMode="auto">
              <a:xfrm rot="13299131">
                <a:off x="3773" y="224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080" name="Oval 456"/>
              <p:cNvSpPr>
                <a:spLocks noChangeArrowheads="1"/>
              </p:cNvSpPr>
              <p:nvPr/>
            </p:nvSpPr>
            <p:spPr bwMode="auto">
              <a:xfrm rot="13299131">
                <a:off x="3760" y="205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649" name="Group 457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7082" name="Oval 458"/>
                <p:cNvSpPr>
                  <a:spLocks noChangeArrowheads="1"/>
                </p:cNvSpPr>
                <p:nvPr/>
              </p:nvSpPr>
              <p:spPr bwMode="auto">
                <a:xfrm>
                  <a:off x="4150" y="339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83" name="Oval 459"/>
                <p:cNvSpPr>
                  <a:spLocks noChangeArrowheads="1"/>
                </p:cNvSpPr>
                <p:nvPr/>
              </p:nvSpPr>
              <p:spPr bwMode="auto">
                <a:xfrm>
                  <a:off x="4287" y="353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84" name="Oval 460"/>
                <p:cNvSpPr>
                  <a:spLocks noChangeArrowheads="1"/>
                </p:cNvSpPr>
                <p:nvPr/>
              </p:nvSpPr>
              <p:spPr bwMode="auto">
                <a:xfrm>
                  <a:off x="4422" y="367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85" name="Oval 461"/>
                <p:cNvSpPr>
                  <a:spLocks noChangeArrowheads="1"/>
                </p:cNvSpPr>
                <p:nvPr/>
              </p:nvSpPr>
              <p:spPr bwMode="auto">
                <a:xfrm>
                  <a:off x="4559" y="380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654" name="Group 462"/>
            <p:cNvGrpSpPr>
              <a:grpSpLocks/>
            </p:cNvGrpSpPr>
            <p:nvPr/>
          </p:nvGrpSpPr>
          <p:grpSpPr bwMode="auto">
            <a:xfrm rot="-2066985">
              <a:off x="3424" y="2296"/>
              <a:ext cx="496" cy="499"/>
              <a:chOff x="3576" y="1950"/>
              <a:chExt cx="496" cy="499"/>
            </a:xfrm>
          </p:grpSpPr>
          <p:sp>
            <p:nvSpPr>
              <p:cNvPr id="27087" name="Oval 463"/>
              <p:cNvSpPr>
                <a:spLocks noChangeArrowheads="1"/>
              </p:cNvSpPr>
              <p:nvPr/>
            </p:nvSpPr>
            <p:spPr bwMode="auto">
              <a:xfrm rot="13299131">
                <a:off x="3777" y="226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088" name="Oval 464"/>
              <p:cNvSpPr>
                <a:spLocks noChangeArrowheads="1"/>
              </p:cNvSpPr>
              <p:nvPr/>
            </p:nvSpPr>
            <p:spPr bwMode="auto">
              <a:xfrm rot="13299131">
                <a:off x="3765" y="2069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657" name="Group 465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7090" name="Oval 466"/>
                <p:cNvSpPr>
                  <a:spLocks noChangeArrowheads="1"/>
                </p:cNvSpPr>
                <p:nvPr/>
              </p:nvSpPr>
              <p:spPr bwMode="auto">
                <a:xfrm>
                  <a:off x="4162" y="339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91" name="Oval 467"/>
                <p:cNvSpPr>
                  <a:spLocks noChangeArrowheads="1"/>
                </p:cNvSpPr>
                <p:nvPr/>
              </p:nvSpPr>
              <p:spPr bwMode="auto">
                <a:xfrm>
                  <a:off x="4300" y="352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92" name="Oval 468"/>
                <p:cNvSpPr>
                  <a:spLocks noChangeArrowheads="1"/>
                </p:cNvSpPr>
                <p:nvPr/>
              </p:nvSpPr>
              <p:spPr bwMode="auto">
                <a:xfrm>
                  <a:off x="4435" y="366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93" name="Oval 469"/>
                <p:cNvSpPr>
                  <a:spLocks noChangeArrowheads="1"/>
                </p:cNvSpPr>
                <p:nvPr/>
              </p:nvSpPr>
              <p:spPr bwMode="auto">
                <a:xfrm>
                  <a:off x="4573" y="379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662" name="Group 470"/>
            <p:cNvGrpSpPr>
              <a:grpSpLocks/>
            </p:cNvGrpSpPr>
            <p:nvPr/>
          </p:nvGrpSpPr>
          <p:grpSpPr bwMode="auto">
            <a:xfrm rot="3429633">
              <a:off x="4104" y="2385"/>
              <a:ext cx="496" cy="499"/>
              <a:chOff x="3576" y="1950"/>
              <a:chExt cx="496" cy="499"/>
            </a:xfrm>
          </p:grpSpPr>
          <p:sp>
            <p:nvSpPr>
              <p:cNvPr id="27095" name="Oval 471"/>
              <p:cNvSpPr>
                <a:spLocks noChangeArrowheads="1"/>
              </p:cNvSpPr>
              <p:nvPr/>
            </p:nvSpPr>
            <p:spPr bwMode="auto">
              <a:xfrm rot="13299131">
                <a:off x="3800" y="2260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096" name="Oval 472"/>
              <p:cNvSpPr>
                <a:spLocks noChangeArrowheads="1"/>
              </p:cNvSpPr>
              <p:nvPr/>
            </p:nvSpPr>
            <p:spPr bwMode="auto">
              <a:xfrm rot="13299131">
                <a:off x="3789" y="206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665" name="Group 473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7098" name="Oval 474"/>
                <p:cNvSpPr>
                  <a:spLocks noChangeArrowheads="1"/>
                </p:cNvSpPr>
                <p:nvPr/>
              </p:nvSpPr>
              <p:spPr bwMode="auto">
                <a:xfrm>
                  <a:off x="4150" y="3370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099" name="Oval 475"/>
                <p:cNvSpPr>
                  <a:spLocks noChangeArrowheads="1"/>
                </p:cNvSpPr>
                <p:nvPr/>
              </p:nvSpPr>
              <p:spPr bwMode="auto">
                <a:xfrm>
                  <a:off x="4287" y="350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100" name="Oval 476"/>
                <p:cNvSpPr>
                  <a:spLocks noChangeArrowheads="1"/>
                </p:cNvSpPr>
                <p:nvPr/>
              </p:nvSpPr>
              <p:spPr bwMode="auto">
                <a:xfrm>
                  <a:off x="4421" y="364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101" name="Oval 477"/>
                <p:cNvSpPr>
                  <a:spLocks noChangeArrowheads="1"/>
                </p:cNvSpPr>
                <p:nvPr/>
              </p:nvSpPr>
              <p:spPr bwMode="auto">
                <a:xfrm>
                  <a:off x="4557" y="3777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  <p:grpSp>
          <p:nvGrpSpPr>
            <p:cNvPr id="520670" name="Group 478"/>
            <p:cNvGrpSpPr>
              <a:grpSpLocks/>
            </p:cNvGrpSpPr>
            <p:nvPr/>
          </p:nvGrpSpPr>
          <p:grpSpPr bwMode="auto">
            <a:xfrm>
              <a:off x="3697" y="2296"/>
              <a:ext cx="496" cy="499"/>
              <a:chOff x="3576" y="1950"/>
              <a:chExt cx="496" cy="499"/>
            </a:xfrm>
          </p:grpSpPr>
          <p:sp>
            <p:nvSpPr>
              <p:cNvPr id="27103" name="Oval 479"/>
              <p:cNvSpPr>
                <a:spLocks noChangeArrowheads="1"/>
              </p:cNvSpPr>
              <p:nvPr/>
            </p:nvSpPr>
            <p:spPr bwMode="auto">
              <a:xfrm rot="13299131">
                <a:off x="3788" y="2268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sp>
            <p:nvSpPr>
              <p:cNvPr id="27104" name="Oval 480"/>
              <p:cNvSpPr>
                <a:spLocks noChangeArrowheads="1"/>
              </p:cNvSpPr>
              <p:nvPr/>
            </p:nvSpPr>
            <p:spPr bwMode="auto">
              <a:xfrm rot="13299131">
                <a:off x="3776" y="2073"/>
                <a:ext cx="91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>
                  <a:latin typeface="+mn-lt"/>
                </a:endParaRPr>
              </a:p>
            </p:txBody>
          </p:sp>
          <p:grpSp>
            <p:nvGrpSpPr>
              <p:cNvPr id="520673" name="Group 481"/>
              <p:cNvGrpSpPr>
                <a:grpSpLocks/>
              </p:cNvGrpSpPr>
              <p:nvPr/>
            </p:nvGrpSpPr>
            <p:grpSpPr bwMode="auto">
              <a:xfrm rot="6903094">
                <a:off x="3574" y="1952"/>
                <a:ext cx="499" cy="496"/>
                <a:chOff x="4150" y="3387"/>
                <a:chExt cx="499" cy="496"/>
              </a:xfrm>
            </p:grpSpPr>
            <p:sp>
              <p:nvSpPr>
                <p:cNvPr id="27106" name="Oval 482"/>
                <p:cNvSpPr>
                  <a:spLocks noChangeArrowheads="1"/>
                </p:cNvSpPr>
                <p:nvPr/>
              </p:nvSpPr>
              <p:spPr bwMode="auto">
                <a:xfrm>
                  <a:off x="4164" y="3385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107" name="Oval 483"/>
                <p:cNvSpPr>
                  <a:spLocks noChangeArrowheads="1"/>
                </p:cNvSpPr>
                <p:nvPr/>
              </p:nvSpPr>
              <p:spPr bwMode="auto">
                <a:xfrm>
                  <a:off x="4300" y="3521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108" name="Oval 484"/>
                <p:cNvSpPr>
                  <a:spLocks noChangeArrowheads="1"/>
                </p:cNvSpPr>
                <p:nvPr/>
              </p:nvSpPr>
              <p:spPr bwMode="auto">
                <a:xfrm>
                  <a:off x="4434" y="3656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  <p:sp>
              <p:nvSpPr>
                <p:cNvPr id="27109" name="Oval 485"/>
                <p:cNvSpPr>
                  <a:spLocks noChangeArrowheads="1"/>
                </p:cNvSpPr>
                <p:nvPr/>
              </p:nvSpPr>
              <p:spPr bwMode="auto">
                <a:xfrm>
                  <a:off x="4572" y="3792"/>
                  <a:ext cx="91" cy="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>
                    <a:latin typeface="+mn-lt"/>
                  </a:endParaRPr>
                </a:p>
              </p:txBody>
            </p:sp>
          </p:grpSp>
        </p:grpSp>
      </p:grpSp>
      <p:sp>
        <p:nvSpPr>
          <p:cNvPr id="27110" name="Oval 486"/>
          <p:cNvSpPr>
            <a:spLocks noChangeArrowheads="1"/>
          </p:cNvSpPr>
          <p:nvPr/>
        </p:nvSpPr>
        <p:spPr bwMode="auto">
          <a:xfrm>
            <a:off x="3706813" y="3500438"/>
            <a:ext cx="144462" cy="1444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7111" name="Oval 487"/>
          <p:cNvSpPr>
            <a:spLocks noChangeArrowheads="1"/>
          </p:cNvSpPr>
          <p:nvPr/>
        </p:nvSpPr>
        <p:spPr bwMode="auto">
          <a:xfrm>
            <a:off x="4211638" y="3284538"/>
            <a:ext cx="144462" cy="1444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7112" name="Oval 488"/>
          <p:cNvSpPr>
            <a:spLocks noChangeArrowheads="1"/>
          </p:cNvSpPr>
          <p:nvPr/>
        </p:nvSpPr>
        <p:spPr bwMode="auto">
          <a:xfrm>
            <a:off x="4067175" y="3573463"/>
            <a:ext cx="144463" cy="1444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27113" name="Oval 489"/>
          <p:cNvSpPr>
            <a:spLocks noChangeArrowheads="1"/>
          </p:cNvSpPr>
          <p:nvPr/>
        </p:nvSpPr>
        <p:spPr bwMode="auto">
          <a:xfrm>
            <a:off x="4067175" y="3355975"/>
            <a:ext cx="144463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grpSp>
        <p:nvGrpSpPr>
          <p:cNvPr id="26965" name="Group 490"/>
          <p:cNvGrpSpPr>
            <a:grpSpLocks/>
          </p:cNvGrpSpPr>
          <p:nvPr/>
        </p:nvGrpSpPr>
        <p:grpSpPr bwMode="auto">
          <a:xfrm rot="3120000">
            <a:off x="4102894" y="3320257"/>
            <a:ext cx="215900" cy="576262"/>
            <a:chOff x="884" y="3838"/>
            <a:chExt cx="136" cy="363"/>
          </a:xfrm>
        </p:grpSpPr>
        <p:sp>
          <p:nvSpPr>
            <p:cNvPr id="520683" name="Oval 491"/>
            <p:cNvSpPr>
              <a:spLocks noChangeArrowheads="1"/>
            </p:cNvSpPr>
            <p:nvPr/>
          </p:nvSpPr>
          <p:spPr bwMode="auto">
            <a:xfrm>
              <a:off x="884" y="3838"/>
              <a:ext cx="136" cy="363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520684" name="Oval 492"/>
            <p:cNvSpPr>
              <a:spLocks noChangeArrowheads="1"/>
            </p:cNvSpPr>
            <p:nvPr/>
          </p:nvSpPr>
          <p:spPr bwMode="auto">
            <a:xfrm>
              <a:off x="905" y="406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520685" name="Oval 493"/>
            <p:cNvSpPr>
              <a:spLocks noChangeArrowheads="1"/>
            </p:cNvSpPr>
            <p:nvPr/>
          </p:nvSpPr>
          <p:spPr bwMode="auto">
            <a:xfrm>
              <a:off x="905" y="3884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</p:grpSp>
      <p:sp>
        <p:nvSpPr>
          <p:cNvPr id="27118" name="Oval 494"/>
          <p:cNvSpPr>
            <a:spLocks noChangeArrowheads="1"/>
          </p:cNvSpPr>
          <p:nvPr/>
        </p:nvSpPr>
        <p:spPr bwMode="auto">
          <a:xfrm>
            <a:off x="5148263" y="3789363"/>
            <a:ext cx="144462" cy="144462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</a:endParaRPr>
          </a:p>
        </p:txBody>
      </p:sp>
      <p:sp>
        <p:nvSpPr>
          <p:cNvPr id="27119" name="Oval 495"/>
          <p:cNvSpPr>
            <a:spLocks noChangeArrowheads="1"/>
          </p:cNvSpPr>
          <p:nvPr/>
        </p:nvSpPr>
        <p:spPr bwMode="auto">
          <a:xfrm>
            <a:off x="5435600" y="2997200"/>
            <a:ext cx="144463" cy="144463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</a:endParaRPr>
          </a:p>
        </p:txBody>
      </p:sp>
      <p:sp>
        <p:nvSpPr>
          <p:cNvPr id="27120" name="Oval 496"/>
          <p:cNvSpPr>
            <a:spLocks noChangeArrowheads="1"/>
          </p:cNvSpPr>
          <p:nvPr/>
        </p:nvSpPr>
        <p:spPr bwMode="auto">
          <a:xfrm>
            <a:off x="4500563" y="2420938"/>
            <a:ext cx="144462" cy="144462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</a:endParaRPr>
          </a:p>
        </p:txBody>
      </p:sp>
      <p:sp>
        <p:nvSpPr>
          <p:cNvPr id="27121" name="Oval 497"/>
          <p:cNvSpPr>
            <a:spLocks noChangeArrowheads="1"/>
          </p:cNvSpPr>
          <p:nvPr/>
        </p:nvSpPr>
        <p:spPr bwMode="auto">
          <a:xfrm>
            <a:off x="3276600" y="2924175"/>
            <a:ext cx="144463" cy="14287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</a:endParaRPr>
          </a:p>
        </p:txBody>
      </p:sp>
      <p:sp>
        <p:nvSpPr>
          <p:cNvPr id="520694" name="Text Box 502"/>
          <p:cNvSpPr txBox="1">
            <a:spLocks noChangeArrowheads="1"/>
          </p:cNvSpPr>
          <p:nvPr/>
        </p:nvSpPr>
        <p:spPr bwMode="auto">
          <a:xfrm>
            <a:off x="65088" y="158750"/>
            <a:ext cx="7518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Efimov physics in 39K: AD resonances</a:t>
            </a:r>
          </a:p>
          <a:p>
            <a:endParaRPr lang="de-AT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0695" name="Text Box 503"/>
          <p:cNvSpPr txBox="1">
            <a:spLocks noChangeArrowheads="1"/>
          </p:cNvSpPr>
          <p:nvPr/>
        </p:nvSpPr>
        <p:spPr bwMode="auto">
          <a:xfrm>
            <a:off x="112713" y="709613"/>
            <a:ext cx="572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b="1">
                <a:effectLst>
                  <a:outerShdw blurRad="38100" dist="38100" dir="2700000" algn="tl">
                    <a:srgbClr val="C0C0C0"/>
                  </a:outerShdw>
                </a:effectLst>
              </a:rPr>
              <a:t>Thanks to M. Zaccanti &amp; Co-Workers for the slides!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80204E-6 L 0.22848 -0.3670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8.51064E-7 L 0.11024 0.03145 " pathEditMode="relative" ptsTypes="AA">
                                      <p:cBhvr>
                                        <p:cTn id="27" dur="500" fill="hold"/>
                                        <p:tgtEl>
                                          <p:spTgt spid="26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0.03145 L 0.14184 -0.08395 " pathEditMode="relative" ptsTypes="AA">
                                      <p:cBhvr>
                                        <p:cTn id="33" dur="1000" fill="hold"/>
                                        <p:tgtEl>
                                          <p:spTgt spid="26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532 L 0.14166 0.1729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7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8395 L 0.03941 -0.1679 " pathEditMode="relative" ptsTypes="AA">
                                      <p:cBhvr>
                                        <p:cTn id="38" dur="1000" fill="hold"/>
                                        <p:tgtEl>
                                          <p:spTgt spid="26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532 L 0.27569 -0.1836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1679 L -0.09444 -0.09459 " pathEditMode="relative" ptsTypes="AA">
                                      <p:cBhvr>
                                        <p:cTn id="46" dur="1000" fill="hold"/>
                                        <p:tgtEl>
                                          <p:spTgt spid="26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82794E-7 L 0.02378 -0.2148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-0.09459 L -0.18872 -0.28839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6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9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33117E-6 L -0.27552 0.2571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7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10" grpId="0" animBg="1"/>
      <p:bldP spid="27111" grpId="0" animBg="1"/>
      <p:bldP spid="27112" grpId="0" animBg="1"/>
      <p:bldP spid="27113" grpId="0" animBg="1"/>
      <p:bldP spid="27113" grpId="1" animBg="1"/>
      <p:bldP spid="27118" grpId="0" animBg="1"/>
      <p:bldP spid="27118" grpId="1" animBg="1"/>
      <p:bldP spid="27119" grpId="0" animBg="1"/>
      <p:bldP spid="27119" grpId="1" animBg="1"/>
      <p:bldP spid="27120" grpId="0" animBg="1"/>
      <p:bldP spid="27120" grpId="1" animBg="1"/>
      <p:bldP spid="27121" grpId="0" animBg="1"/>
      <p:bldP spid="2712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9438"/>
          </a:xfrm>
          <a:noFill/>
          <a:ln/>
        </p:spPr>
        <p:txBody>
          <a:bodyPr/>
          <a:lstStyle/>
          <a:p>
            <a:r>
              <a:rPr lang="de-AT" sz="2400">
                <a:solidFill>
                  <a:schemeClr val="bg1"/>
                </a:solidFill>
                <a:effectLst/>
              </a:rPr>
              <a:t>Successive Efimov Features – bosonic system </a:t>
            </a:r>
            <a:r>
              <a:rPr lang="de-AT" sz="2400">
                <a:solidFill>
                  <a:schemeClr val="bg1"/>
                </a:solidFill>
              </a:rPr>
              <a:t>(</a:t>
            </a:r>
            <a:r>
              <a:rPr lang="de-AT" sz="2400" baseline="30000">
                <a:solidFill>
                  <a:schemeClr val="bg1"/>
                </a:solidFill>
              </a:rPr>
              <a:t>7</a:t>
            </a:r>
            <a:r>
              <a:rPr lang="de-AT" sz="2400">
                <a:solidFill>
                  <a:schemeClr val="bg1"/>
                </a:solidFill>
              </a:rPr>
              <a:t>Li – </a:t>
            </a:r>
            <a:r>
              <a:rPr lang="de-AT" sz="2000">
                <a:solidFill>
                  <a:schemeClr val="bg1"/>
                </a:solidFill>
              </a:rPr>
              <a:t>F=1,m</a:t>
            </a:r>
            <a:r>
              <a:rPr lang="de-AT" sz="2000" baseline="-25000">
                <a:solidFill>
                  <a:schemeClr val="bg1"/>
                </a:solidFill>
              </a:rPr>
              <a:t>F</a:t>
            </a:r>
            <a:r>
              <a:rPr lang="de-AT" sz="2000">
                <a:solidFill>
                  <a:schemeClr val="bg1"/>
                </a:solidFill>
              </a:rPr>
              <a:t>=1</a:t>
            </a:r>
            <a:r>
              <a:rPr lang="de-AT" sz="240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69000" name="Text Box 8"/>
          <p:cNvSpPr txBox="1">
            <a:spLocks noChangeArrowheads="1"/>
          </p:cNvSpPr>
          <p:nvPr/>
        </p:nvSpPr>
        <p:spPr bwMode="auto">
          <a:xfrm>
            <a:off x="55563" y="609600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u="sng"/>
              <a:t>Rice-Group</a:t>
            </a:r>
          </a:p>
        </p:txBody>
      </p:sp>
      <p:sp>
        <p:nvSpPr>
          <p:cNvPr id="469001" name="Text Box 9"/>
          <p:cNvSpPr txBox="1">
            <a:spLocks noChangeArrowheads="1"/>
          </p:cNvSpPr>
          <p:nvPr/>
        </p:nvSpPr>
        <p:spPr bwMode="auto">
          <a:xfrm>
            <a:off x="47625" y="876300"/>
            <a:ext cx="42005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AT" sz="1700"/>
              <a:t>atomic sample </a:t>
            </a:r>
            <a:r>
              <a:rPr lang="de-AT" sz="1700" baseline="30000"/>
              <a:t>7</a:t>
            </a:r>
            <a:r>
              <a:rPr lang="de-AT" sz="1700"/>
              <a:t>Li (F=1,m</a:t>
            </a:r>
            <a:r>
              <a:rPr lang="de-AT" sz="1700" baseline="-25000"/>
              <a:t>F</a:t>
            </a:r>
            <a:r>
              <a:rPr lang="de-AT" sz="1700"/>
              <a:t>=1) </a:t>
            </a:r>
            <a:br>
              <a:rPr lang="de-AT" sz="1700"/>
            </a:br>
            <a:r>
              <a:rPr lang="de-AT" sz="1700"/>
              <a:t>across Feshbach resonance, </a:t>
            </a:r>
            <a:r>
              <a:rPr lang="de-AT" sz="1700">
                <a:sym typeface="Symbol" pitchFamily="18" charset="2"/>
              </a:rPr>
              <a:t>r</a:t>
            </a:r>
            <a:r>
              <a:rPr lang="de-AT" sz="1700" baseline="-25000">
                <a:sym typeface="Symbol" pitchFamily="18" charset="2"/>
              </a:rPr>
              <a:t>0</a:t>
            </a:r>
            <a:r>
              <a:rPr lang="de-AT" sz="1700">
                <a:sym typeface="Symbol" pitchFamily="18" charset="2"/>
              </a:rPr>
              <a:t>=33a</a:t>
            </a:r>
            <a:r>
              <a:rPr lang="de-AT" sz="1700" baseline="-25000">
                <a:sym typeface="Symbol" pitchFamily="18" charset="2"/>
              </a:rPr>
              <a:t>0</a:t>
            </a:r>
            <a:endParaRPr lang="de-AT" sz="1700">
              <a:sym typeface="Symbol" pitchFamily="18" charset="2"/>
            </a:endParaRPr>
          </a:p>
        </p:txBody>
      </p:sp>
      <p:grpSp>
        <p:nvGrpSpPr>
          <p:cNvPr id="469003" name="Group 11"/>
          <p:cNvGrpSpPr>
            <a:grpSpLocks/>
          </p:cNvGrpSpPr>
          <p:nvPr/>
        </p:nvGrpSpPr>
        <p:grpSpPr bwMode="auto">
          <a:xfrm>
            <a:off x="3157538" y="3417888"/>
            <a:ext cx="5986462" cy="3360737"/>
            <a:chOff x="1301" y="546"/>
            <a:chExt cx="4366" cy="1994"/>
          </a:xfrm>
        </p:grpSpPr>
        <p:pic>
          <p:nvPicPr>
            <p:cNvPr id="469004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 l="6067" b="35802"/>
            <a:stretch>
              <a:fillRect/>
            </a:stretch>
          </p:blipFill>
          <p:spPr bwMode="auto">
            <a:xfrm>
              <a:off x="1454" y="546"/>
              <a:ext cx="4213" cy="1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9005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1" y="636"/>
              <a:ext cx="161" cy="1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9006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7" y="2398"/>
              <a:ext cx="1105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69007" name="Text Box 15"/>
          <p:cNvSpPr txBox="1">
            <a:spLocks noChangeArrowheads="1"/>
          </p:cNvSpPr>
          <p:nvPr/>
        </p:nvSpPr>
        <p:spPr bwMode="auto">
          <a:xfrm>
            <a:off x="-92075" y="6540500"/>
            <a:ext cx="358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/>
              <a:t>Pollack et al., Science 326 (2009)</a:t>
            </a:r>
          </a:p>
        </p:txBody>
      </p:sp>
      <p:pic>
        <p:nvPicPr>
          <p:cNvPr id="46900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024438" y="6858000"/>
            <a:ext cx="297973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9009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3413" y="757238"/>
            <a:ext cx="46053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9002" name="Text Box 10"/>
          <p:cNvSpPr txBox="1">
            <a:spLocks noChangeArrowheads="1"/>
          </p:cNvSpPr>
          <p:nvPr/>
        </p:nvSpPr>
        <p:spPr bwMode="auto">
          <a:xfrm>
            <a:off x="0" y="5021263"/>
            <a:ext cx="3462338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de-AT" sz="1700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Comparison universal theory</a:t>
            </a:r>
          </a:p>
          <a:p>
            <a:pPr marL="342900" indent="-342900"/>
            <a:r>
              <a:rPr lang="de-AT" sz="1600">
                <a:sym typeface="Symbol" pitchFamily="18" charset="2"/>
              </a:rPr>
              <a:t>Valid only for each side, </a:t>
            </a:r>
          </a:p>
          <a:p>
            <a:pPr marL="342900" indent="-342900"/>
            <a:r>
              <a:rPr lang="de-AT" sz="1600">
                <a:sym typeface="Symbol" pitchFamily="18" charset="2"/>
              </a:rPr>
              <a:t>systematic discrepancy (factor 2)</a:t>
            </a:r>
            <a:endParaRPr lang="de-AT" sz="1600" baseline="-25000">
              <a:sym typeface="Symbol" pitchFamily="18" charset="2"/>
            </a:endParaRPr>
          </a:p>
          <a:p>
            <a:pPr marL="342900" indent="-342900"/>
            <a:r>
              <a:rPr lang="de-AT" sz="2000" b="1">
                <a:solidFill>
                  <a:srgbClr val="800000"/>
                </a:solidFill>
                <a:sym typeface="Symbol" pitchFamily="18" charset="2"/>
              </a:rPr>
              <a:t></a:t>
            </a:r>
            <a:r>
              <a:rPr lang="de-AT" sz="2000" b="1">
                <a:solidFill>
                  <a:srgbClr val="800000"/>
                </a:solidFill>
              </a:rPr>
              <a:t> </a:t>
            </a:r>
            <a:r>
              <a:rPr lang="de-AT" sz="1600" b="1">
                <a:solidFill>
                  <a:srgbClr val="800000"/>
                </a:solidFill>
              </a:rPr>
              <a:t>Variation in the short range phase across</a:t>
            </a:r>
            <a:br>
              <a:rPr lang="de-AT" sz="1600" b="1">
                <a:solidFill>
                  <a:srgbClr val="800000"/>
                </a:solidFill>
              </a:rPr>
            </a:br>
            <a:r>
              <a:rPr lang="de-AT" sz="1600" b="1">
                <a:solidFill>
                  <a:srgbClr val="800000"/>
                </a:solidFill>
              </a:rPr>
              <a:t>the Feshbach resonance?</a:t>
            </a:r>
          </a:p>
        </p:txBody>
      </p:sp>
      <p:graphicFrame>
        <p:nvGraphicFramePr>
          <p:cNvPr id="469403" name="Group 411"/>
          <p:cNvGraphicFramePr>
            <a:graphicFrameLocks noGrp="1"/>
          </p:cNvGraphicFramePr>
          <p:nvPr/>
        </p:nvGraphicFramePr>
        <p:xfrm>
          <a:off x="95250" y="1498600"/>
          <a:ext cx="4351338" cy="3457575"/>
        </p:xfrm>
        <a:graphic>
          <a:graphicData uri="http://schemas.openxmlformats.org/drawingml/2006/table">
            <a:tbl>
              <a:tblPr/>
              <a:tblGrid>
                <a:gridCol w="582613"/>
                <a:gridCol w="1025525"/>
                <a:gridCol w="630237"/>
                <a:gridCol w="741363"/>
                <a:gridCol w="630237"/>
                <a:gridCol w="741363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(a</a:t>
                      </a:r>
                      <a:r>
                        <a:rPr kumimoji="0" lang="de-AT" sz="1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de-AT" sz="17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(a</a:t>
                      </a:r>
                      <a:r>
                        <a:rPr kumimoji="0" lang="de-AT" sz="1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a&lt;0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3B Max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AT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de-AT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AT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de-AT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endParaRPr kumimoji="0" lang="de-AT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-6301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4B Max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AT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</a:t>
                      </a:r>
                      <a:r>
                        <a:rPr kumimoji="0" lang="de-AT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1,1</a:t>
                      </a:r>
                      <a:endParaRPr kumimoji="0" lang="de-AT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AT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</a:t>
                      </a:r>
                      <a:r>
                        <a:rPr kumimoji="0" lang="de-AT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1,2</a:t>
                      </a:r>
                      <a:endParaRPr kumimoji="0" lang="de-AT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AT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</a:t>
                      </a:r>
                      <a:r>
                        <a:rPr kumimoji="0" lang="de-AT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2,1</a:t>
                      </a:r>
                      <a:endParaRPr kumimoji="0" lang="de-AT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-2950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AT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</a:t>
                      </a:r>
                      <a:r>
                        <a:rPr kumimoji="0" lang="de-AT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2,2</a:t>
                      </a:r>
                      <a:endParaRPr kumimoji="0" lang="de-AT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-6150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a&gt;0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3B Min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AT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de-AT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AT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de-AT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 Max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indirect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AT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*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DD Max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debate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a*</a:t>
                      </a:r>
                      <a:r>
                        <a:rPr kumimoji="0" lang="de-AT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a*</a:t>
                      </a:r>
                      <a:r>
                        <a:rPr kumimoji="0" lang="de-AT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9051" name="Text Box 59"/>
          <p:cNvSpPr txBox="1">
            <a:spLocks noChangeArrowheads="1"/>
          </p:cNvSpPr>
          <p:nvPr/>
        </p:nvSpPr>
        <p:spPr bwMode="auto">
          <a:xfrm>
            <a:off x="31750" y="145891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b="1">
                <a:solidFill>
                  <a:srgbClr val="800000"/>
                </a:solidFill>
              </a:rPr>
              <a:t>Res:</a:t>
            </a:r>
            <a:endParaRPr lang="de-AT"/>
          </a:p>
        </p:txBody>
      </p:sp>
      <p:sp>
        <p:nvSpPr>
          <p:cNvPr id="469354" name="Rectangle 362"/>
          <p:cNvSpPr>
            <a:spLocks noChangeArrowheads="1"/>
          </p:cNvSpPr>
          <p:nvPr/>
        </p:nvSpPr>
        <p:spPr bwMode="auto">
          <a:xfrm>
            <a:off x="0" y="2916238"/>
            <a:ext cx="3105150" cy="2081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9417" name="Group 425"/>
          <p:cNvGrpSpPr>
            <a:grpSpLocks/>
          </p:cNvGrpSpPr>
          <p:nvPr/>
        </p:nvGrpSpPr>
        <p:grpSpPr bwMode="auto">
          <a:xfrm>
            <a:off x="4500563" y="1009650"/>
            <a:ext cx="3898900" cy="2390775"/>
            <a:chOff x="2835" y="636"/>
            <a:chExt cx="2456" cy="1506"/>
          </a:xfrm>
        </p:grpSpPr>
        <p:sp>
          <p:nvSpPr>
            <p:cNvPr id="469405" name="AutoShape 413"/>
            <p:cNvSpPr>
              <a:spLocks noChangeArrowheads="1"/>
            </p:cNvSpPr>
            <p:nvPr/>
          </p:nvSpPr>
          <p:spPr bwMode="auto">
            <a:xfrm>
              <a:off x="5011" y="718"/>
              <a:ext cx="277" cy="291"/>
            </a:xfrm>
            <a:prstGeom prst="smileyFace">
              <a:avLst>
                <a:gd name="adj" fmla="val 465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407" name="AutoShape 415"/>
            <p:cNvSpPr>
              <a:spLocks noChangeArrowheads="1"/>
            </p:cNvSpPr>
            <p:nvPr/>
          </p:nvSpPr>
          <p:spPr bwMode="auto">
            <a:xfrm>
              <a:off x="5014" y="1268"/>
              <a:ext cx="277" cy="291"/>
            </a:xfrm>
            <a:prstGeom prst="smileyFace">
              <a:avLst>
                <a:gd name="adj" fmla="val 465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408" name="AutoShape 416"/>
            <p:cNvSpPr>
              <a:spLocks noChangeArrowheads="1"/>
            </p:cNvSpPr>
            <p:nvPr/>
          </p:nvSpPr>
          <p:spPr bwMode="auto">
            <a:xfrm>
              <a:off x="5007" y="1821"/>
              <a:ext cx="277" cy="291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409" name="Rectangle 417"/>
            <p:cNvSpPr>
              <a:spLocks noChangeArrowheads="1"/>
            </p:cNvSpPr>
            <p:nvPr/>
          </p:nvSpPr>
          <p:spPr bwMode="auto">
            <a:xfrm>
              <a:off x="2835" y="636"/>
              <a:ext cx="561" cy="14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69410" name="AutoShape 418"/>
            <p:cNvSpPr>
              <a:spLocks/>
            </p:cNvSpPr>
            <p:nvPr/>
          </p:nvSpPr>
          <p:spPr bwMode="auto">
            <a:xfrm>
              <a:off x="3333" y="636"/>
              <a:ext cx="56" cy="389"/>
            </a:xfrm>
            <a:prstGeom prst="leftBrace">
              <a:avLst>
                <a:gd name="adj1" fmla="val 5788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411" name="AutoShape 419"/>
            <p:cNvSpPr>
              <a:spLocks/>
            </p:cNvSpPr>
            <p:nvPr/>
          </p:nvSpPr>
          <p:spPr bwMode="auto">
            <a:xfrm>
              <a:off x="3327" y="1153"/>
              <a:ext cx="56" cy="509"/>
            </a:xfrm>
            <a:prstGeom prst="leftBrace">
              <a:avLst>
                <a:gd name="adj1" fmla="val 75744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412" name="AutoShape 420"/>
            <p:cNvSpPr>
              <a:spLocks/>
            </p:cNvSpPr>
            <p:nvPr/>
          </p:nvSpPr>
          <p:spPr bwMode="auto">
            <a:xfrm>
              <a:off x="3321" y="1723"/>
              <a:ext cx="56" cy="419"/>
            </a:xfrm>
            <a:prstGeom prst="leftBrace">
              <a:avLst>
                <a:gd name="adj1" fmla="val 6235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414" name="Text Box 422"/>
            <p:cNvSpPr txBox="1">
              <a:spLocks noChangeArrowheads="1"/>
            </p:cNvSpPr>
            <p:nvPr/>
          </p:nvSpPr>
          <p:spPr bwMode="auto">
            <a:xfrm>
              <a:off x="2912" y="729"/>
              <a:ext cx="3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1"/>
                <a:t>a&gt;0</a:t>
              </a:r>
            </a:p>
          </p:txBody>
        </p:sp>
        <p:sp>
          <p:nvSpPr>
            <p:cNvPr id="469415" name="Text Box 423"/>
            <p:cNvSpPr txBox="1">
              <a:spLocks noChangeArrowheads="1"/>
            </p:cNvSpPr>
            <p:nvPr/>
          </p:nvSpPr>
          <p:spPr bwMode="auto">
            <a:xfrm>
              <a:off x="2921" y="1291"/>
              <a:ext cx="3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1"/>
                <a:t>a&lt;0</a:t>
              </a:r>
            </a:p>
          </p:txBody>
        </p:sp>
        <p:sp>
          <p:nvSpPr>
            <p:cNvPr id="469416" name="Text Box 424"/>
            <p:cNvSpPr txBox="1">
              <a:spLocks noChangeArrowheads="1"/>
            </p:cNvSpPr>
            <p:nvPr/>
          </p:nvSpPr>
          <p:spPr bwMode="auto">
            <a:xfrm>
              <a:off x="2843" y="1806"/>
              <a:ext cx="5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b="1"/>
                <a:t>a</a:t>
              </a:r>
              <a:r>
                <a:rPr lang="de-DE" b="1">
                  <a:sym typeface="Symbol" pitchFamily="18" charset="2"/>
                </a:rPr>
                <a:t></a:t>
              </a:r>
              <a:endParaRPr lang="de-DE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002" grpId="0"/>
      <p:bldP spid="469051" grpId="0"/>
      <p:bldP spid="4693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8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463" y="690563"/>
            <a:ext cx="39306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7976" name="Text Box 8"/>
          <p:cNvSpPr txBox="1">
            <a:spLocks noChangeArrowheads="1"/>
          </p:cNvSpPr>
          <p:nvPr/>
        </p:nvSpPr>
        <p:spPr bwMode="auto">
          <a:xfrm>
            <a:off x="0" y="5913438"/>
            <a:ext cx="37131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1500"/>
              <a:t>Ottenstein et al., PRL </a:t>
            </a:r>
            <a:r>
              <a:rPr lang="de-AT" sz="1500" b="1"/>
              <a:t>101</a:t>
            </a:r>
            <a:r>
              <a:rPr lang="de-AT" sz="1500"/>
              <a:t>, 203202 (2008)</a:t>
            </a:r>
          </a:p>
          <a:p>
            <a:r>
              <a:rPr lang="de-AT" sz="1500"/>
              <a:t>Huckans et al., PRL </a:t>
            </a:r>
            <a:r>
              <a:rPr lang="de-AT" sz="1500" b="1"/>
              <a:t>102</a:t>
            </a:r>
            <a:r>
              <a:rPr lang="de-AT" sz="1500"/>
              <a:t>, 165302 (2009)</a:t>
            </a:r>
          </a:p>
          <a:p>
            <a:r>
              <a:rPr lang="de-AT" sz="1500"/>
              <a:t>Williams et al., PRL </a:t>
            </a:r>
            <a:r>
              <a:rPr lang="de-AT" sz="1500" b="1"/>
              <a:t>103</a:t>
            </a:r>
            <a:r>
              <a:rPr lang="de-AT" sz="1500"/>
              <a:t>, 130404 (2009)</a:t>
            </a:r>
          </a:p>
          <a:p>
            <a:r>
              <a:rPr lang="de-AT" sz="1500"/>
              <a:t>Wenz et al., PRA </a:t>
            </a:r>
            <a:r>
              <a:rPr lang="de-AT" sz="1500" b="1"/>
              <a:t>80</a:t>
            </a:r>
            <a:r>
              <a:rPr lang="de-AT" sz="1500"/>
              <a:t>, 040702(R) (2009)</a:t>
            </a:r>
          </a:p>
        </p:txBody>
      </p:sp>
      <p:grpSp>
        <p:nvGrpSpPr>
          <p:cNvPr id="467979" name="Group 11"/>
          <p:cNvGrpSpPr>
            <a:grpSpLocks/>
          </p:cNvGrpSpPr>
          <p:nvPr/>
        </p:nvGrpSpPr>
        <p:grpSpPr bwMode="auto">
          <a:xfrm>
            <a:off x="6010275" y="693738"/>
            <a:ext cx="3111500" cy="2270125"/>
            <a:chOff x="-1990" y="531"/>
            <a:chExt cx="3236" cy="2558"/>
          </a:xfrm>
        </p:grpSpPr>
        <p:pic>
          <p:nvPicPr>
            <p:cNvPr id="46797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990" y="531"/>
              <a:ext cx="3236" cy="2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7977" name="Rectangle 9"/>
            <p:cNvSpPr>
              <a:spLocks noChangeArrowheads="1"/>
            </p:cNvSpPr>
            <p:nvPr/>
          </p:nvSpPr>
          <p:spPr bwMode="auto">
            <a:xfrm>
              <a:off x="-344" y="561"/>
              <a:ext cx="1526" cy="16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978" name="Line 10"/>
            <p:cNvSpPr>
              <a:spLocks noChangeShapeType="1"/>
            </p:cNvSpPr>
            <p:nvPr/>
          </p:nvSpPr>
          <p:spPr bwMode="auto">
            <a:xfrm>
              <a:off x="-426" y="733"/>
              <a:ext cx="16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79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5925" y="3033713"/>
            <a:ext cx="47847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7983" name="Text Box 15"/>
          <p:cNvSpPr txBox="1">
            <a:spLocks noChangeArrowheads="1"/>
          </p:cNvSpPr>
          <p:nvPr/>
        </p:nvSpPr>
        <p:spPr bwMode="auto">
          <a:xfrm>
            <a:off x="0" y="6858000"/>
            <a:ext cx="40576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1600"/>
              <a:t>Braaten et al., PRL </a:t>
            </a:r>
            <a:r>
              <a:rPr lang="de-AT" sz="1600" b="1"/>
              <a:t>103</a:t>
            </a:r>
            <a:r>
              <a:rPr lang="de-AT" sz="1600"/>
              <a:t>, 073202 (2009)</a:t>
            </a:r>
          </a:p>
          <a:p>
            <a:r>
              <a:rPr lang="de-AT" sz="1600"/>
              <a:t>Naidon et al., PRL </a:t>
            </a:r>
            <a:r>
              <a:rPr lang="de-AT" sz="1600" b="1"/>
              <a:t>103</a:t>
            </a:r>
            <a:r>
              <a:rPr lang="de-AT" sz="1600"/>
              <a:t>, 073203 (2009)</a:t>
            </a:r>
          </a:p>
          <a:p>
            <a:r>
              <a:rPr lang="de-AT" sz="1600"/>
              <a:t>Floerchinger et al., PRA </a:t>
            </a:r>
            <a:r>
              <a:rPr lang="de-AT" sz="1600" b="1"/>
              <a:t>79</a:t>
            </a:r>
            <a:r>
              <a:rPr lang="de-AT" sz="1600"/>
              <a:t>, 053633 (2009)</a:t>
            </a:r>
          </a:p>
          <a:p>
            <a:r>
              <a:rPr lang="de-AT" sz="1600"/>
              <a:t>Braaten et al., PRA </a:t>
            </a:r>
            <a:r>
              <a:rPr lang="de-AT" sz="1600" b="1"/>
              <a:t>81</a:t>
            </a:r>
            <a:r>
              <a:rPr lang="de-AT" sz="1600"/>
              <a:t>, 013605 (2010)</a:t>
            </a:r>
          </a:p>
          <a:p>
            <a:endParaRPr lang="de-AT" sz="1600"/>
          </a:p>
        </p:txBody>
      </p:sp>
      <p:sp>
        <p:nvSpPr>
          <p:cNvPr id="467984" name="Text Box 16"/>
          <p:cNvSpPr txBox="1">
            <a:spLocks noChangeArrowheads="1"/>
          </p:cNvSpPr>
          <p:nvPr/>
        </p:nvSpPr>
        <p:spPr bwMode="auto">
          <a:xfrm>
            <a:off x="52388" y="881063"/>
            <a:ext cx="191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u="sng"/>
              <a:t>Jochim &amp; O‘Hara</a:t>
            </a:r>
          </a:p>
        </p:txBody>
      </p:sp>
      <p:sp>
        <p:nvSpPr>
          <p:cNvPr id="467985" name="Text Box 17"/>
          <p:cNvSpPr txBox="1">
            <a:spLocks noChangeArrowheads="1"/>
          </p:cNvSpPr>
          <p:nvPr/>
        </p:nvSpPr>
        <p:spPr bwMode="auto">
          <a:xfrm>
            <a:off x="34925" y="1212850"/>
            <a:ext cx="219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baseline="30000"/>
              <a:t>6</a:t>
            </a:r>
            <a:r>
              <a:rPr lang="de-AT"/>
              <a:t>Li 3 component</a:t>
            </a:r>
          </a:p>
          <a:p>
            <a:r>
              <a:rPr lang="de-AT"/>
              <a:t>Fermi-Spin-mixture:</a:t>
            </a:r>
          </a:p>
        </p:txBody>
      </p:sp>
      <p:sp>
        <p:nvSpPr>
          <p:cNvPr id="467986" name="Text Box 18"/>
          <p:cNvSpPr txBox="1">
            <a:spLocks noChangeArrowheads="1"/>
          </p:cNvSpPr>
          <p:nvPr/>
        </p:nvSpPr>
        <p:spPr bwMode="auto">
          <a:xfrm>
            <a:off x="549275" y="1741488"/>
            <a:ext cx="1219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1400" b="1">
                <a:solidFill>
                  <a:schemeClr val="accent2"/>
                </a:solidFill>
              </a:rPr>
              <a:t>|3&gt;  m</a:t>
            </a:r>
            <a:r>
              <a:rPr lang="de-AT" sz="1400" b="1" baseline="-25000">
                <a:solidFill>
                  <a:schemeClr val="accent2"/>
                </a:solidFill>
              </a:rPr>
              <a:t>F</a:t>
            </a:r>
            <a:r>
              <a:rPr lang="de-AT" sz="1400" b="1">
                <a:solidFill>
                  <a:schemeClr val="accent2"/>
                </a:solidFill>
              </a:rPr>
              <a:t>= -3/2</a:t>
            </a:r>
          </a:p>
          <a:p>
            <a:r>
              <a:rPr lang="de-AT" sz="1400" b="1">
                <a:solidFill>
                  <a:srgbClr val="800000"/>
                </a:solidFill>
              </a:rPr>
              <a:t>|2&gt;  m</a:t>
            </a:r>
            <a:r>
              <a:rPr lang="de-AT" sz="1400" b="1" baseline="-25000">
                <a:solidFill>
                  <a:srgbClr val="800000"/>
                </a:solidFill>
              </a:rPr>
              <a:t>F</a:t>
            </a:r>
            <a:r>
              <a:rPr lang="de-AT" sz="1400" b="1">
                <a:solidFill>
                  <a:srgbClr val="800000"/>
                </a:solidFill>
              </a:rPr>
              <a:t>= -1/2</a:t>
            </a:r>
          </a:p>
          <a:p>
            <a:r>
              <a:rPr lang="de-AT" sz="1400" b="1">
                <a:solidFill>
                  <a:srgbClr val="FF0000"/>
                </a:solidFill>
              </a:rPr>
              <a:t>|1&gt;  m</a:t>
            </a:r>
            <a:r>
              <a:rPr lang="de-AT" sz="1400" b="1" baseline="-25000">
                <a:solidFill>
                  <a:srgbClr val="FF0000"/>
                </a:solidFill>
              </a:rPr>
              <a:t>F</a:t>
            </a:r>
            <a:r>
              <a:rPr lang="de-AT" sz="1400" b="1">
                <a:solidFill>
                  <a:srgbClr val="FF0000"/>
                </a:solidFill>
              </a:rPr>
              <a:t>=  1/2</a:t>
            </a:r>
          </a:p>
        </p:txBody>
      </p:sp>
      <p:sp>
        <p:nvSpPr>
          <p:cNvPr id="467987" name="Text Box 19"/>
          <p:cNvSpPr txBox="1">
            <a:spLocks noChangeArrowheads="1"/>
          </p:cNvSpPr>
          <p:nvPr/>
        </p:nvSpPr>
        <p:spPr bwMode="auto">
          <a:xfrm>
            <a:off x="15875" y="4149725"/>
            <a:ext cx="429895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de-AT" sz="1700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Comparison with universal theory</a:t>
            </a:r>
          </a:p>
          <a:p>
            <a:pPr marL="342900" indent="-342900"/>
            <a:r>
              <a:rPr lang="de-AT" sz="1600">
                <a:sym typeface="Symbol" pitchFamily="18" charset="2"/>
              </a:rPr>
              <a:t>Using fit results for high field resonance </a:t>
            </a:r>
          </a:p>
          <a:p>
            <a:pPr marL="342900" indent="-342900"/>
            <a:r>
              <a:rPr lang="de-AT" sz="1600">
                <a:sym typeface="Symbol" pitchFamily="18" charset="2"/>
              </a:rPr>
              <a:t>(895G)reproduces low field resonances </a:t>
            </a:r>
          </a:p>
          <a:p>
            <a:pPr marL="342900" indent="-342900"/>
            <a:r>
              <a:rPr lang="de-AT" sz="1600">
                <a:sym typeface="Symbol" pitchFamily="18" charset="2"/>
              </a:rPr>
              <a:t>accurately: 125(3)G &amp; 499(2)G</a:t>
            </a:r>
          </a:p>
          <a:p>
            <a:pPr marL="342900" indent="-342900">
              <a:buFont typeface="Symbol" pitchFamily="18" charset="2"/>
              <a:buChar char="Þ"/>
            </a:pPr>
            <a:r>
              <a:rPr lang="de-AT" sz="1600" b="1">
                <a:solidFill>
                  <a:srgbClr val="800000"/>
                </a:solidFill>
              </a:rPr>
              <a:t>No change in the three body parameter</a:t>
            </a:r>
            <a:br>
              <a:rPr lang="de-AT" sz="1600" b="1">
                <a:solidFill>
                  <a:srgbClr val="800000"/>
                </a:solidFill>
              </a:rPr>
            </a:br>
            <a:r>
              <a:rPr lang="de-AT" sz="1600" b="1">
                <a:solidFill>
                  <a:srgbClr val="800000"/>
                </a:solidFill>
              </a:rPr>
              <a:t>             for </a:t>
            </a:r>
            <a:r>
              <a:rPr lang="de-AT" sz="1600" b="1">
                <a:solidFill>
                  <a:srgbClr val="800000"/>
                </a:solidFill>
                <a:sym typeface="Symbol" pitchFamily="18" charset="2"/>
              </a:rPr>
              <a:t>B ~ 750G</a:t>
            </a:r>
            <a:r>
              <a:rPr lang="de-AT" sz="1600" b="1">
                <a:solidFill>
                  <a:srgbClr val="800000"/>
                </a:solidFill>
              </a:rPr>
              <a:t>?</a:t>
            </a:r>
            <a:br>
              <a:rPr lang="de-AT" sz="1600" b="1">
                <a:solidFill>
                  <a:srgbClr val="800000"/>
                </a:solidFill>
              </a:rPr>
            </a:br>
            <a:r>
              <a:rPr lang="de-AT" sz="1600" b="1">
                <a:solidFill>
                  <a:srgbClr val="800000"/>
                </a:solidFill>
              </a:rPr>
              <a:t>             for   a</a:t>
            </a:r>
            <a:r>
              <a:rPr lang="de-AT" sz="1600" b="1" baseline="-25000">
                <a:solidFill>
                  <a:srgbClr val="800000"/>
                </a:solidFill>
              </a:rPr>
              <a:t>ij</a:t>
            </a:r>
            <a:r>
              <a:rPr lang="de-AT" sz="1600" b="1">
                <a:solidFill>
                  <a:srgbClr val="800000"/>
                </a:solidFill>
              </a:rPr>
              <a:t> ~ l</a:t>
            </a:r>
            <a:r>
              <a:rPr lang="de-AT" sz="1600" b="1" baseline="-25000">
                <a:solidFill>
                  <a:srgbClr val="800000"/>
                </a:solidFill>
              </a:rPr>
              <a:t>vdw</a:t>
            </a:r>
            <a:r>
              <a:rPr lang="de-AT" sz="1600" b="1">
                <a:solidFill>
                  <a:srgbClr val="800000"/>
                </a:solidFill>
              </a:rPr>
              <a:t>?</a:t>
            </a:r>
          </a:p>
          <a:p>
            <a:pPr marL="342900" indent="-342900">
              <a:buFont typeface="Symbol" pitchFamily="18" charset="2"/>
              <a:buChar char="Þ"/>
            </a:pPr>
            <a:endParaRPr lang="de-AT" sz="2000"/>
          </a:p>
        </p:txBody>
      </p:sp>
      <p:sp>
        <p:nvSpPr>
          <p:cNvPr id="467992" name="Rectangle 2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A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Efimov features in fermionic spin mixtures (</a:t>
            </a:r>
            <a:r>
              <a:rPr lang="de-AT" sz="24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de-A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Li)</a:t>
            </a:r>
          </a:p>
        </p:txBody>
      </p:sp>
      <p:graphicFrame>
        <p:nvGraphicFramePr>
          <p:cNvPr id="468120" name="Group 152"/>
          <p:cNvGraphicFramePr>
            <a:graphicFrameLocks noGrp="1"/>
          </p:cNvGraphicFramePr>
          <p:nvPr/>
        </p:nvGraphicFramePr>
        <p:xfrm>
          <a:off x="187325" y="2732088"/>
          <a:ext cx="3529013" cy="1398587"/>
        </p:xfrm>
        <a:graphic>
          <a:graphicData uri="http://schemas.openxmlformats.org/drawingml/2006/table">
            <a:tbl>
              <a:tblPr/>
              <a:tblGrid>
                <a:gridCol w="582613"/>
                <a:gridCol w="1025525"/>
                <a:gridCol w="960437"/>
                <a:gridCol w="960438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a&lt;0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3B Max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n‘=1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8121" name="Text Box 153"/>
          <p:cNvSpPr txBox="1">
            <a:spLocks noChangeArrowheads="1"/>
          </p:cNvSpPr>
          <p:nvPr/>
        </p:nvSpPr>
        <p:spPr bwMode="auto">
          <a:xfrm>
            <a:off x="107950" y="2714625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de-AT" b="1">
                <a:solidFill>
                  <a:srgbClr val="800000"/>
                </a:solidFill>
              </a:rPr>
              <a:t>Res:</a:t>
            </a:r>
            <a:endParaRPr lang="de-AT" sz="16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3250" y="4852988"/>
            <a:ext cx="5137150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0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3614738"/>
            <a:ext cx="8420100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0676" name="Text Box 4"/>
          <p:cNvSpPr txBox="1">
            <a:spLocks noChangeArrowheads="1"/>
          </p:cNvSpPr>
          <p:nvPr/>
        </p:nvSpPr>
        <p:spPr bwMode="auto">
          <a:xfrm>
            <a:off x="-92075" y="6556375"/>
            <a:ext cx="398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/>
              <a:t>Gross et al., PRL </a:t>
            </a:r>
            <a:r>
              <a:rPr lang="de-AT" b="1"/>
              <a:t>103</a:t>
            </a:r>
            <a:r>
              <a:rPr lang="de-AT"/>
              <a:t>, 163202 (2009)</a:t>
            </a:r>
          </a:p>
        </p:txBody>
      </p:sp>
      <p:sp>
        <p:nvSpPr>
          <p:cNvPr id="540677" name="Text Box 5"/>
          <p:cNvSpPr txBox="1">
            <a:spLocks noChangeArrowheads="1"/>
          </p:cNvSpPr>
          <p:nvPr/>
        </p:nvSpPr>
        <p:spPr bwMode="auto">
          <a:xfrm>
            <a:off x="134938" y="736600"/>
            <a:ext cx="206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u="sng"/>
              <a:t>Khaykovich-Group</a:t>
            </a:r>
          </a:p>
        </p:txBody>
      </p:sp>
      <p:sp>
        <p:nvSpPr>
          <p:cNvPr id="540678" name="Text Box 6"/>
          <p:cNvSpPr txBox="1">
            <a:spLocks noChangeArrowheads="1"/>
          </p:cNvSpPr>
          <p:nvPr/>
        </p:nvSpPr>
        <p:spPr bwMode="auto">
          <a:xfrm>
            <a:off x="142875" y="1017588"/>
            <a:ext cx="31924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AT" sz="1700"/>
              <a:t>atomic sample </a:t>
            </a:r>
            <a:r>
              <a:rPr lang="de-AT" sz="1700" baseline="30000"/>
              <a:t>7</a:t>
            </a:r>
            <a:r>
              <a:rPr lang="de-AT" sz="1700"/>
              <a:t>Li (F=1,m</a:t>
            </a:r>
            <a:r>
              <a:rPr lang="de-AT" sz="1700" baseline="-25000"/>
              <a:t>F</a:t>
            </a:r>
            <a:r>
              <a:rPr lang="de-AT" sz="1700"/>
              <a:t>=0)</a:t>
            </a:r>
            <a:br>
              <a:rPr lang="de-AT" sz="1700"/>
            </a:br>
            <a:r>
              <a:rPr lang="de-AT" sz="1700"/>
              <a:t>across Feshbach resonance</a:t>
            </a:r>
          </a:p>
        </p:txBody>
      </p:sp>
      <p:sp>
        <p:nvSpPr>
          <p:cNvPr id="540679" name="Text Box 7"/>
          <p:cNvSpPr txBox="1">
            <a:spLocks noChangeArrowheads="1"/>
          </p:cNvSpPr>
          <p:nvPr/>
        </p:nvSpPr>
        <p:spPr bwMode="auto">
          <a:xfrm>
            <a:off x="3492500" y="2109788"/>
            <a:ext cx="470535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de-AT" sz="1700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Comparison with universal theory:</a:t>
            </a:r>
            <a:endParaRPr lang="de-AT" sz="1600" baseline="-25000">
              <a:sym typeface="Symbol" pitchFamily="18" charset="2"/>
            </a:endParaRPr>
          </a:p>
          <a:p>
            <a:pPr marL="342900" indent="-342900"/>
            <a:r>
              <a:rPr lang="de-AT" sz="1600">
                <a:sym typeface="Symbol" pitchFamily="18" charset="2"/>
              </a:rPr>
              <a:t>a</a:t>
            </a:r>
            <a:r>
              <a:rPr lang="de-AT" sz="1600" baseline="-25000">
                <a:sym typeface="Symbol" pitchFamily="18" charset="2"/>
              </a:rPr>
              <a:t>+</a:t>
            </a:r>
            <a:r>
              <a:rPr lang="de-AT" sz="1600">
                <a:sym typeface="Symbol" pitchFamily="18" charset="2"/>
              </a:rPr>
              <a:t>/|a</a:t>
            </a:r>
            <a:r>
              <a:rPr lang="de-AT" sz="1600" baseline="-25000">
                <a:sym typeface="Symbol" pitchFamily="18" charset="2"/>
              </a:rPr>
              <a:t>-</a:t>
            </a:r>
            <a:r>
              <a:rPr lang="de-AT" sz="1600">
                <a:sym typeface="Symbol" pitchFamily="18" charset="2"/>
              </a:rPr>
              <a:t>| = 0.92(14) (Theory=0.96(3))</a:t>
            </a:r>
            <a:endParaRPr lang="de-AT" sz="1600" baseline="-25000">
              <a:sym typeface="Symbol" pitchFamily="18" charset="2"/>
            </a:endParaRPr>
          </a:p>
          <a:p>
            <a:pPr marL="342900" indent="-342900"/>
            <a:r>
              <a:rPr lang="de-AT" sz="2000" b="1">
                <a:solidFill>
                  <a:srgbClr val="800000"/>
                </a:solidFill>
                <a:sym typeface="Symbol" pitchFamily="18" charset="2"/>
              </a:rPr>
              <a:t></a:t>
            </a:r>
            <a:r>
              <a:rPr lang="de-AT" sz="2000" b="1">
                <a:solidFill>
                  <a:srgbClr val="800000"/>
                </a:solidFill>
              </a:rPr>
              <a:t> </a:t>
            </a:r>
            <a:r>
              <a:rPr lang="de-AT" sz="1600" b="1">
                <a:solidFill>
                  <a:srgbClr val="800000"/>
                </a:solidFill>
              </a:rPr>
              <a:t>Why does </a:t>
            </a:r>
            <a:r>
              <a:rPr lang="de-AT" sz="1600" b="1" baseline="30000">
                <a:solidFill>
                  <a:srgbClr val="800000"/>
                </a:solidFill>
              </a:rPr>
              <a:t>7</a:t>
            </a:r>
            <a:r>
              <a:rPr lang="de-AT" sz="1600" b="1">
                <a:solidFill>
                  <a:srgbClr val="800000"/>
                </a:solidFill>
              </a:rPr>
              <a:t>Li agree so nicely in (F=1,m</a:t>
            </a:r>
            <a:r>
              <a:rPr lang="de-AT" sz="1600" b="1" baseline="-25000">
                <a:solidFill>
                  <a:srgbClr val="800000"/>
                </a:solidFill>
              </a:rPr>
              <a:t>F</a:t>
            </a:r>
            <a:r>
              <a:rPr lang="de-AT" sz="1600" b="1">
                <a:solidFill>
                  <a:srgbClr val="800000"/>
                </a:solidFill>
              </a:rPr>
              <a:t>=0) </a:t>
            </a:r>
            <a:br>
              <a:rPr lang="de-AT" sz="1600" b="1">
                <a:solidFill>
                  <a:srgbClr val="800000"/>
                </a:solidFill>
              </a:rPr>
            </a:br>
            <a:r>
              <a:rPr lang="de-AT" sz="1600" b="1">
                <a:solidFill>
                  <a:srgbClr val="800000"/>
                </a:solidFill>
              </a:rPr>
              <a:t>and not in (F=1,m</a:t>
            </a:r>
            <a:r>
              <a:rPr lang="de-AT" sz="1600" b="1" baseline="-25000">
                <a:solidFill>
                  <a:srgbClr val="800000"/>
                </a:solidFill>
              </a:rPr>
              <a:t>F</a:t>
            </a:r>
            <a:r>
              <a:rPr lang="de-AT" sz="1600" b="1">
                <a:solidFill>
                  <a:srgbClr val="800000"/>
                </a:solidFill>
              </a:rPr>
              <a:t>=1)?</a:t>
            </a:r>
            <a:r>
              <a:rPr lang="de-AT" sz="2000"/>
              <a:t> </a:t>
            </a:r>
          </a:p>
        </p:txBody>
      </p:sp>
      <p:sp>
        <p:nvSpPr>
          <p:cNvPr id="540680" name="Rectangle 8"/>
          <p:cNvSpPr>
            <a:spLocks noChangeArrowheads="1"/>
          </p:cNvSpPr>
          <p:nvPr/>
        </p:nvSpPr>
        <p:spPr bwMode="auto">
          <a:xfrm>
            <a:off x="0" y="0"/>
            <a:ext cx="8537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AT" sz="2400" b="1">
                <a:solidFill>
                  <a:schemeClr val="bg1"/>
                </a:solidFill>
              </a:rPr>
              <a:t>Bosonic system showing universality </a:t>
            </a:r>
            <a:r>
              <a:rPr lang="de-AT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de-AT" sz="28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de-AT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 – </a:t>
            </a:r>
            <a:r>
              <a:rPr lang="de-A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F=1,m</a:t>
            </a:r>
            <a:r>
              <a:rPr lang="de-AT" sz="24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de-A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=0</a:t>
            </a:r>
            <a:r>
              <a:rPr lang="de-AT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aphicFrame>
        <p:nvGraphicFramePr>
          <p:cNvPr id="540681" name="Group 9"/>
          <p:cNvGraphicFramePr>
            <a:graphicFrameLocks noGrp="1"/>
          </p:cNvGraphicFramePr>
          <p:nvPr/>
        </p:nvGraphicFramePr>
        <p:xfrm>
          <a:off x="4054475" y="949325"/>
          <a:ext cx="2979738" cy="1052513"/>
        </p:xfrm>
        <a:graphic>
          <a:graphicData uri="http://schemas.openxmlformats.org/drawingml/2006/table">
            <a:tbl>
              <a:tblPr/>
              <a:tblGrid>
                <a:gridCol w="582613"/>
                <a:gridCol w="1025525"/>
                <a:gridCol w="630237"/>
                <a:gridCol w="741363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(a</a:t>
                      </a:r>
                      <a:r>
                        <a:rPr kumimoji="0" lang="de-AT" sz="1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de-AT" sz="17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a&lt;0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3B Max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AT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-264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a&gt;0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3B Min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AT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1160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0707" name="Text Box 35"/>
          <p:cNvSpPr txBox="1">
            <a:spLocks noChangeArrowheads="1"/>
          </p:cNvSpPr>
          <p:nvPr/>
        </p:nvSpPr>
        <p:spPr bwMode="auto">
          <a:xfrm>
            <a:off x="3468688" y="923925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b="1">
                <a:solidFill>
                  <a:srgbClr val="800000"/>
                </a:solidFill>
              </a:rPr>
              <a:t>Results: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7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75" y="828675"/>
            <a:ext cx="455612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8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8675" y="473075"/>
            <a:ext cx="4124325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8388" name="Text Box 4"/>
          <p:cNvSpPr txBox="1">
            <a:spLocks noChangeArrowheads="1"/>
          </p:cNvSpPr>
          <p:nvPr/>
        </p:nvSpPr>
        <p:spPr bwMode="auto">
          <a:xfrm>
            <a:off x="-92075" y="6545263"/>
            <a:ext cx="544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/>
              <a:t>Barontini et al., Phys. Rev. Lett. </a:t>
            </a:r>
            <a:r>
              <a:rPr lang="de-AT" b="1"/>
              <a:t>103</a:t>
            </a:r>
            <a:r>
              <a:rPr lang="de-AT"/>
              <a:t>, 043201 (2009)</a:t>
            </a:r>
            <a:endParaRPr lang="de-AT" b="1"/>
          </a:p>
        </p:txBody>
      </p:sp>
      <p:sp>
        <p:nvSpPr>
          <p:cNvPr id="52838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9438"/>
          </a:xfrm>
          <a:noFill/>
          <a:ln/>
        </p:spPr>
        <p:txBody>
          <a:bodyPr/>
          <a:lstStyle/>
          <a:p>
            <a:r>
              <a:rPr lang="de-AT" sz="2400">
                <a:solidFill>
                  <a:schemeClr val="bg1"/>
                </a:solidFill>
              </a:rPr>
              <a:t>Efimov Resonances – Heteronuclear systems (</a:t>
            </a:r>
            <a:r>
              <a:rPr lang="de-AT" sz="2400" baseline="30000">
                <a:solidFill>
                  <a:schemeClr val="bg1"/>
                </a:solidFill>
              </a:rPr>
              <a:t>41</a:t>
            </a:r>
            <a:r>
              <a:rPr lang="de-AT" sz="2400">
                <a:solidFill>
                  <a:schemeClr val="bg1"/>
                </a:solidFill>
              </a:rPr>
              <a:t>K + </a:t>
            </a:r>
            <a:r>
              <a:rPr lang="de-AT" sz="2400" baseline="30000">
                <a:solidFill>
                  <a:schemeClr val="bg1"/>
                </a:solidFill>
              </a:rPr>
              <a:t>87</a:t>
            </a:r>
            <a:r>
              <a:rPr lang="de-AT" sz="2400">
                <a:solidFill>
                  <a:schemeClr val="bg1"/>
                </a:solidFill>
              </a:rPr>
              <a:t>Rb)</a:t>
            </a:r>
          </a:p>
        </p:txBody>
      </p:sp>
      <p:sp>
        <p:nvSpPr>
          <p:cNvPr id="528390" name="Text Box 6"/>
          <p:cNvSpPr txBox="1">
            <a:spLocks noChangeArrowheads="1"/>
          </p:cNvSpPr>
          <p:nvPr/>
        </p:nvSpPr>
        <p:spPr bwMode="auto">
          <a:xfrm>
            <a:off x="107950" y="763588"/>
            <a:ext cx="178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u="sng"/>
              <a:t>Florence-Group</a:t>
            </a:r>
          </a:p>
        </p:txBody>
      </p:sp>
      <p:sp>
        <p:nvSpPr>
          <p:cNvPr id="528391" name="Text Box 7"/>
          <p:cNvSpPr txBox="1">
            <a:spLocks noChangeArrowheads="1"/>
          </p:cNvSpPr>
          <p:nvPr/>
        </p:nvSpPr>
        <p:spPr bwMode="auto">
          <a:xfrm>
            <a:off x="95250" y="1082675"/>
            <a:ext cx="48133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1700"/>
              <a:t>System composed of distinguishable </a:t>
            </a:r>
            <a:br>
              <a:rPr lang="de-AT" sz="1700"/>
            </a:br>
            <a:r>
              <a:rPr lang="de-AT" sz="1700"/>
              <a:t>particles with different masses</a:t>
            </a:r>
          </a:p>
          <a:p>
            <a:endParaRPr lang="de-AT" sz="1700"/>
          </a:p>
          <a:p>
            <a:r>
              <a:rPr lang="de-AT" sz="1700"/>
              <a:t>Experiment with bosonic mixture of </a:t>
            </a:r>
            <a:r>
              <a:rPr lang="de-AT" sz="1700" baseline="30000"/>
              <a:t>41</a:t>
            </a:r>
            <a:r>
              <a:rPr lang="de-AT" sz="1700"/>
              <a:t>K and </a:t>
            </a:r>
            <a:r>
              <a:rPr lang="de-AT" sz="1700" baseline="30000"/>
              <a:t>87</a:t>
            </a:r>
            <a:r>
              <a:rPr lang="de-AT" sz="1700"/>
              <a:t>Rb</a:t>
            </a:r>
          </a:p>
          <a:p>
            <a:r>
              <a:rPr lang="de-AT" sz="1700"/>
              <a:t>at a interspecies Feshbach resonance</a:t>
            </a:r>
          </a:p>
          <a:p>
            <a:pPr>
              <a:buFont typeface="Symbol" pitchFamily="18" charset="2"/>
              <a:buChar char="Þ"/>
            </a:pPr>
            <a:r>
              <a:rPr lang="de-AT" sz="1700">
                <a:sym typeface="Symbol" pitchFamily="18" charset="2"/>
              </a:rPr>
              <a:t> Two resonantly interacting pairs are </a:t>
            </a:r>
            <a:br>
              <a:rPr lang="de-AT" sz="1700">
                <a:sym typeface="Symbol" pitchFamily="18" charset="2"/>
              </a:rPr>
            </a:br>
            <a:r>
              <a:rPr lang="de-AT" sz="1700">
                <a:sym typeface="Symbol" pitchFamily="18" charset="2"/>
              </a:rPr>
              <a:t>     sufficient for Efimov physics</a:t>
            </a:r>
          </a:p>
          <a:p>
            <a:pPr>
              <a:buFont typeface="Symbol" pitchFamily="18" charset="2"/>
              <a:buChar char="Þ"/>
            </a:pPr>
            <a:r>
              <a:rPr lang="de-AT" sz="1700">
                <a:sym typeface="Symbol" pitchFamily="18" charset="2"/>
              </a:rPr>
              <a:t> Existence of two Efimov series:</a:t>
            </a:r>
          </a:p>
          <a:p>
            <a:pPr lvl="1">
              <a:buFont typeface="Symbol" pitchFamily="18" charset="2"/>
              <a:buNone/>
            </a:pPr>
            <a:r>
              <a:rPr lang="de-AT" sz="1700">
                <a:sym typeface="Symbol" pitchFamily="18" charset="2"/>
              </a:rPr>
              <a:t>KRbRb: exp(/s</a:t>
            </a:r>
            <a:r>
              <a:rPr lang="de-AT" sz="1700" baseline="-25000">
                <a:sym typeface="Symbol" pitchFamily="18" charset="2"/>
              </a:rPr>
              <a:t>0</a:t>
            </a:r>
            <a:r>
              <a:rPr lang="de-AT" sz="1700">
                <a:sym typeface="Symbol" pitchFamily="18" charset="2"/>
              </a:rPr>
              <a:t>) = 131</a:t>
            </a:r>
          </a:p>
          <a:p>
            <a:pPr lvl="1">
              <a:buFont typeface="Symbol" pitchFamily="18" charset="2"/>
              <a:buNone/>
            </a:pPr>
            <a:r>
              <a:rPr lang="de-AT" sz="1700">
                <a:sym typeface="Symbol" pitchFamily="18" charset="2"/>
              </a:rPr>
              <a:t>KKRb: exp(/s</a:t>
            </a:r>
            <a:r>
              <a:rPr lang="de-AT" sz="1700" baseline="-25000">
                <a:sym typeface="Symbol" pitchFamily="18" charset="2"/>
              </a:rPr>
              <a:t>0</a:t>
            </a:r>
            <a:r>
              <a:rPr lang="de-AT" sz="1700">
                <a:sym typeface="Symbol" pitchFamily="18" charset="2"/>
              </a:rPr>
              <a:t>) = 3.5110</a:t>
            </a:r>
            <a:r>
              <a:rPr lang="de-AT" sz="1700" baseline="30000">
                <a:sym typeface="Symbol" pitchFamily="18" charset="2"/>
              </a:rPr>
              <a:t>5</a:t>
            </a:r>
          </a:p>
        </p:txBody>
      </p:sp>
      <p:sp>
        <p:nvSpPr>
          <p:cNvPr id="528392" name="Text Box 8"/>
          <p:cNvSpPr txBox="1">
            <a:spLocks noChangeArrowheads="1"/>
          </p:cNvSpPr>
          <p:nvPr/>
        </p:nvSpPr>
        <p:spPr bwMode="auto">
          <a:xfrm>
            <a:off x="203200" y="403225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de-AT" b="1">
                <a:solidFill>
                  <a:srgbClr val="800000"/>
                </a:solidFill>
              </a:rPr>
              <a:t>Results:</a:t>
            </a:r>
            <a:endParaRPr lang="de-AT" sz="1600" u="sng"/>
          </a:p>
        </p:txBody>
      </p:sp>
      <p:pic>
        <p:nvPicPr>
          <p:cNvPr id="52839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6413" y="3729038"/>
            <a:ext cx="67310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28394" name="Group 10"/>
          <p:cNvGrpSpPr>
            <a:grpSpLocks/>
          </p:cNvGrpSpPr>
          <p:nvPr/>
        </p:nvGrpSpPr>
        <p:grpSpPr bwMode="auto">
          <a:xfrm>
            <a:off x="4803775" y="3811588"/>
            <a:ext cx="3684588" cy="2411412"/>
            <a:chOff x="2854" y="2229"/>
            <a:chExt cx="2321" cy="1519"/>
          </a:xfrm>
        </p:grpSpPr>
        <p:grpSp>
          <p:nvGrpSpPr>
            <p:cNvPr id="528395" name="Group 11"/>
            <p:cNvGrpSpPr>
              <a:grpSpLocks/>
            </p:cNvGrpSpPr>
            <p:nvPr/>
          </p:nvGrpSpPr>
          <p:grpSpPr bwMode="auto">
            <a:xfrm>
              <a:off x="2854" y="2229"/>
              <a:ext cx="2321" cy="1519"/>
              <a:chOff x="2952" y="2173"/>
              <a:chExt cx="1857" cy="1175"/>
            </a:xfrm>
          </p:grpSpPr>
          <p:pic>
            <p:nvPicPr>
              <p:cNvPr id="528396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52" y="2173"/>
                <a:ext cx="1786" cy="1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28397" name="Picture 1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11" y="3263"/>
                <a:ext cx="833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28398" name="Picture 1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588" y="3195"/>
                <a:ext cx="221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528399" name="Text Box 15"/>
            <p:cNvSpPr txBox="1">
              <a:spLocks noChangeArrowheads="1"/>
            </p:cNvSpPr>
            <p:nvPr/>
          </p:nvSpPr>
          <p:spPr bwMode="auto">
            <a:xfrm>
              <a:off x="3964" y="3336"/>
              <a:ext cx="108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sz="1600"/>
                <a:t>KKRb-resonance</a:t>
              </a:r>
            </a:p>
          </p:txBody>
        </p:sp>
      </p:grpSp>
      <p:graphicFrame>
        <p:nvGraphicFramePr>
          <p:cNvPr id="528400" name="Group 16"/>
          <p:cNvGraphicFramePr>
            <a:graphicFrameLocks noGrp="1"/>
          </p:cNvGraphicFramePr>
          <p:nvPr/>
        </p:nvGraphicFramePr>
        <p:xfrm>
          <a:off x="693738" y="4040188"/>
          <a:ext cx="3482975" cy="1712912"/>
        </p:xfrm>
        <a:graphic>
          <a:graphicData uri="http://schemas.openxmlformats.org/drawingml/2006/table">
            <a:tbl>
              <a:tblPr/>
              <a:tblGrid>
                <a:gridCol w="582612"/>
                <a:gridCol w="1025525"/>
                <a:gridCol w="960438"/>
                <a:gridCol w="914400"/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(a</a:t>
                      </a:r>
                      <a:r>
                        <a:rPr kumimoji="0" lang="de-AT" sz="1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de-AT" sz="17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a&lt;0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3B Max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KRbRb</a:t>
                      </a:r>
                      <a:endParaRPr kumimoji="0" lang="de-AT" sz="17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3B Max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KKRb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a&gt;0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 Max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indirect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8434" name="Text Box 50"/>
          <p:cNvSpPr txBox="1">
            <a:spLocks noChangeArrowheads="1"/>
          </p:cNvSpPr>
          <p:nvPr/>
        </p:nvSpPr>
        <p:spPr bwMode="auto">
          <a:xfrm>
            <a:off x="587375" y="5786438"/>
            <a:ext cx="370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b="1">
                <a:solidFill>
                  <a:srgbClr val="800000"/>
                </a:solidFill>
              </a:rPr>
              <a:t>No oscillations for a&gt;0 observed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4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092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4378325" y="3590925"/>
          <a:ext cx="4465638" cy="3378200"/>
        </p:xfrm>
        <a:graphic>
          <a:graphicData uri="http://schemas.openxmlformats.org/presentationml/2006/ole">
            <p:oleObj spid="_x0000_s473092" name="Graph" r:id="rId3" imgW="3696480" imgH="2795040" progId="Origin50.Graph">
              <p:embed/>
            </p:oleObj>
          </a:graphicData>
        </a:graphic>
      </p:graphicFrame>
      <p:graphicFrame>
        <p:nvGraphicFramePr>
          <p:cNvPr id="473095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448175" y="346075"/>
          <a:ext cx="4575175" cy="3481388"/>
        </p:xfrm>
        <a:graphic>
          <a:graphicData uri="http://schemas.openxmlformats.org/presentationml/2006/ole">
            <p:oleObj spid="_x0000_s473095" name="Graph" r:id="rId4" imgW="3860640" imgH="3075840" progId="Origin50.Graph">
              <p:embed/>
            </p:oleObj>
          </a:graphicData>
        </a:graphic>
      </p:graphicFrame>
      <p:sp>
        <p:nvSpPr>
          <p:cNvPr id="473100" name="Rectangle 12"/>
          <p:cNvSpPr>
            <a:spLocks noChangeArrowheads="1"/>
          </p:cNvSpPr>
          <p:nvPr/>
        </p:nvSpPr>
        <p:spPr bwMode="auto">
          <a:xfrm>
            <a:off x="4635500" y="4959350"/>
            <a:ext cx="285750" cy="439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3130" name="Group 42"/>
          <p:cNvGrpSpPr>
            <a:grpSpLocks/>
          </p:cNvGrpSpPr>
          <p:nvPr/>
        </p:nvGrpSpPr>
        <p:grpSpPr bwMode="auto">
          <a:xfrm>
            <a:off x="5773738" y="784225"/>
            <a:ext cx="565150" cy="2470150"/>
            <a:chOff x="3637" y="494"/>
            <a:chExt cx="356" cy="1556"/>
          </a:xfrm>
        </p:grpSpPr>
        <p:sp>
          <p:nvSpPr>
            <p:cNvPr id="473110" name="Rectangle 22"/>
            <p:cNvSpPr>
              <a:spLocks noChangeArrowheads="1"/>
            </p:cNvSpPr>
            <p:nvPr/>
          </p:nvSpPr>
          <p:spPr bwMode="auto">
            <a:xfrm>
              <a:off x="3641" y="494"/>
              <a:ext cx="344" cy="1541"/>
            </a:xfrm>
            <a:prstGeom prst="rect">
              <a:avLst/>
            </a:prstGeom>
            <a:solidFill>
              <a:srgbClr val="66CCFF">
                <a:alpha val="20000"/>
              </a:srgbClr>
            </a:solidFill>
            <a:ln w="508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73112" name="Text Box 24"/>
            <p:cNvSpPr txBox="1">
              <a:spLocks noChangeArrowheads="1"/>
            </p:cNvSpPr>
            <p:nvPr/>
          </p:nvSpPr>
          <p:spPr bwMode="auto">
            <a:xfrm>
              <a:off x="3637" y="1819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>
                  <a:solidFill>
                    <a:schemeClr val="accent2"/>
                  </a:solidFill>
                </a:rPr>
                <a:t>6d6</a:t>
              </a:r>
            </a:p>
          </p:txBody>
        </p:sp>
      </p:grpSp>
      <p:grpSp>
        <p:nvGrpSpPr>
          <p:cNvPr id="473114" name="Group 26"/>
          <p:cNvGrpSpPr>
            <a:grpSpLocks/>
          </p:cNvGrpSpPr>
          <p:nvPr/>
        </p:nvGrpSpPr>
        <p:grpSpPr bwMode="auto">
          <a:xfrm>
            <a:off x="444500" y="2878138"/>
            <a:ext cx="3463925" cy="4079875"/>
            <a:chOff x="398" y="1792"/>
            <a:chExt cx="2182" cy="2570"/>
          </a:xfrm>
        </p:grpSpPr>
        <p:grpSp>
          <p:nvGrpSpPr>
            <p:cNvPr id="473107" name="Group 19"/>
            <p:cNvGrpSpPr>
              <a:grpSpLocks/>
            </p:cNvGrpSpPr>
            <p:nvPr/>
          </p:nvGrpSpPr>
          <p:grpSpPr bwMode="auto">
            <a:xfrm>
              <a:off x="398" y="1792"/>
              <a:ext cx="2182" cy="2570"/>
              <a:chOff x="490" y="1135"/>
              <a:chExt cx="2182" cy="2570"/>
            </a:xfrm>
          </p:grpSpPr>
          <p:pic>
            <p:nvPicPr>
              <p:cNvPr id="473102" name="Picture 4" descr="aa_A_vs_B_sd_400-900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6529"/>
              <a:stretch>
                <a:fillRect/>
              </a:stretch>
            </p:blipFill>
            <p:spPr bwMode="auto">
              <a:xfrm>
                <a:off x="897" y="1141"/>
                <a:ext cx="1775" cy="2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3103" name="Picture 4" descr="aa_A_vs_B_sd_400-900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87688" b="13904"/>
              <a:stretch>
                <a:fillRect/>
              </a:stretch>
            </p:blipFill>
            <p:spPr bwMode="auto">
              <a:xfrm>
                <a:off x="490" y="1135"/>
                <a:ext cx="409" cy="2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3104" name="Rectangle 16"/>
              <p:cNvSpPr>
                <a:spLocks noChangeArrowheads="1"/>
              </p:cNvSpPr>
              <p:nvPr/>
            </p:nvSpPr>
            <p:spPr bwMode="auto">
              <a:xfrm>
                <a:off x="815" y="1256"/>
                <a:ext cx="1137" cy="2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3105" name="Rectangle 17"/>
              <p:cNvSpPr>
                <a:spLocks noChangeArrowheads="1"/>
              </p:cNvSpPr>
              <p:nvPr/>
            </p:nvSpPr>
            <p:spPr bwMode="auto">
              <a:xfrm>
                <a:off x="827" y="3420"/>
                <a:ext cx="1496" cy="2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de-AT" sz="1400" b="1"/>
                  <a:t>B (Gauss)</a:t>
                </a:r>
              </a:p>
            </p:txBody>
          </p:sp>
        </p:grpSp>
        <p:sp>
          <p:nvSpPr>
            <p:cNvPr id="473108" name="Rectangle 20"/>
            <p:cNvSpPr>
              <a:spLocks noChangeArrowheads="1"/>
            </p:cNvSpPr>
            <p:nvPr/>
          </p:nvSpPr>
          <p:spPr bwMode="auto">
            <a:xfrm>
              <a:off x="1698" y="2169"/>
              <a:ext cx="509" cy="1796"/>
            </a:xfrm>
            <a:prstGeom prst="rect">
              <a:avLst/>
            </a:prstGeom>
            <a:noFill/>
            <a:ln w="476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3113" name="Rectangle 25"/>
            <p:cNvSpPr>
              <a:spLocks noChangeArrowheads="1"/>
            </p:cNvSpPr>
            <p:nvPr/>
          </p:nvSpPr>
          <p:spPr bwMode="auto">
            <a:xfrm>
              <a:off x="1010" y="3695"/>
              <a:ext cx="568" cy="2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3129" name="Group 41"/>
          <p:cNvGrpSpPr>
            <a:grpSpLocks/>
          </p:cNvGrpSpPr>
          <p:nvPr/>
        </p:nvGrpSpPr>
        <p:grpSpPr bwMode="auto">
          <a:xfrm>
            <a:off x="4618038" y="690563"/>
            <a:ext cx="4338637" cy="2913062"/>
            <a:chOff x="2909" y="435"/>
            <a:chExt cx="2733" cy="1835"/>
          </a:xfrm>
        </p:grpSpPr>
        <p:sp>
          <p:nvSpPr>
            <p:cNvPr id="473098" name="AutoShape 10"/>
            <p:cNvSpPr>
              <a:spLocks noChangeArrowheads="1"/>
            </p:cNvSpPr>
            <p:nvPr/>
          </p:nvSpPr>
          <p:spPr bwMode="auto">
            <a:xfrm>
              <a:off x="2909" y="435"/>
              <a:ext cx="2733" cy="1835"/>
            </a:xfrm>
            <a:prstGeom prst="roundRect">
              <a:avLst>
                <a:gd name="adj" fmla="val 16667"/>
              </a:avLst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3116" name="AutoShape 28"/>
            <p:cNvSpPr>
              <a:spLocks noChangeArrowheads="1"/>
            </p:cNvSpPr>
            <p:nvPr/>
          </p:nvSpPr>
          <p:spPr bwMode="auto">
            <a:xfrm rot="2834314">
              <a:off x="4557" y="846"/>
              <a:ext cx="1024" cy="2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de-AT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preliminary</a:t>
              </a:r>
            </a:p>
          </p:txBody>
        </p:sp>
      </p:grpSp>
      <p:grpSp>
        <p:nvGrpSpPr>
          <p:cNvPr id="473133" name="Group 45"/>
          <p:cNvGrpSpPr>
            <a:grpSpLocks/>
          </p:cNvGrpSpPr>
          <p:nvPr/>
        </p:nvGrpSpPr>
        <p:grpSpPr bwMode="auto">
          <a:xfrm>
            <a:off x="4575175" y="3640138"/>
            <a:ext cx="4379913" cy="3111500"/>
            <a:chOff x="2882" y="2293"/>
            <a:chExt cx="2759" cy="1960"/>
          </a:xfrm>
        </p:grpSpPr>
        <p:sp>
          <p:nvSpPr>
            <p:cNvPr id="473101" name="Text Box 13"/>
            <p:cNvSpPr txBox="1">
              <a:spLocks noChangeArrowheads="1"/>
            </p:cNvSpPr>
            <p:nvPr/>
          </p:nvSpPr>
          <p:spPr bwMode="auto">
            <a:xfrm rot="16200000">
              <a:off x="2884" y="3175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sz="1600"/>
                <a:t>K3</a:t>
              </a:r>
            </a:p>
          </p:txBody>
        </p:sp>
        <p:grpSp>
          <p:nvGrpSpPr>
            <p:cNvPr id="473131" name="Group 43"/>
            <p:cNvGrpSpPr>
              <a:grpSpLocks/>
            </p:cNvGrpSpPr>
            <p:nvPr/>
          </p:nvGrpSpPr>
          <p:grpSpPr bwMode="auto">
            <a:xfrm>
              <a:off x="2882" y="2293"/>
              <a:ext cx="2759" cy="1960"/>
              <a:chOff x="2882" y="2293"/>
              <a:chExt cx="2759" cy="1960"/>
            </a:xfrm>
          </p:grpSpPr>
          <p:sp>
            <p:nvSpPr>
              <p:cNvPr id="473099" name="AutoShape 11"/>
              <p:cNvSpPr>
                <a:spLocks noChangeArrowheads="1"/>
              </p:cNvSpPr>
              <p:nvPr/>
            </p:nvSpPr>
            <p:spPr bwMode="auto">
              <a:xfrm>
                <a:off x="2882" y="2329"/>
                <a:ext cx="2759" cy="1924"/>
              </a:xfrm>
              <a:prstGeom prst="roundRect">
                <a:avLst>
                  <a:gd name="adj" fmla="val 16667"/>
                </a:avLst>
              </a:prstGeom>
              <a:noFill/>
              <a:ln w="57150" cmpd="thinThick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3120" name="AutoShape 32"/>
              <p:cNvSpPr>
                <a:spLocks noChangeArrowheads="1"/>
              </p:cNvSpPr>
              <p:nvPr/>
            </p:nvSpPr>
            <p:spPr bwMode="auto">
              <a:xfrm rot="2834314">
                <a:off x="4701" y="2680"/>
                <a:ext cx="1024" cy="25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de-AT" b="1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preliminary</a:t>
                </a:r>
              </a:p>
            </p:txBody>
          </p:sp>
        </p:grpSp>
      </p:grpSp>
      <p:sp>
        <p:nvSpPr>
          <p:cNvPr id="473122" name="Rectangle 34"/>
          <p:cNvSpPr>
            <a:spLocks noChangeArrowheads="1"/>
          </p:cNvSpPr>
          <p:nvPr/>
        </p:nvSpPr>
        <p:spPr bwMode="auto">
          <a:xfrm>
            <a:off x="0" y="0"/>
            <a:ext cx="8537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A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Lifetime measurements @ high magnetic fields</a:t>
            </a:r>
            <a:endParaRPr lang="de-AT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3123" name="Text Box 35"/>
          <p:cNvSpPr txBox="1">
            <a:spLocks noChangeArrowheads="1"/>
          </p:cNvSpPr>
          <p:nvPr/>
        </p:nvSpPr>
        <p:spPr bwMode="auto">
          <a:xfrm>
            <a:off x="230188" y="720725"/>
            <a:ext cx="385445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Recombination rate @ </a:t>
            </a:r>
          </a:p>
          <a:p>
            <a:r>
              <a:rPr lang="de-AT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6s6 resonance ~ 800G, width ~ 90G</a:t>
            </a:r>
          </a:p>
          <a:p>
            <a:r>
              <a:rPr lang="de-AT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T~200nK</a:t>
            </a:r>
            <a:endParaRPr lang="de-AT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de-AT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3124" name="AutoShape 36"/>
          <p:cNvSpPr>
            <a:spLocks noChangeArrowheads="1"/>
          </p:cNvSpPr>
          <p:nvPr/>
        </p:nvSpPr>
        <p:spPr bwMode="auto">
          <a:xfrm>
            <a:off x="5041900" y="3430588"/>
            <a:ext cx="1627188" cy="4159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80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AT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Resonance!</a:t>
            </a:r>
          </a:p>
        </p:txBody>
      </p:sp>
      <p:sp>
        <p:nvSpPr>
          <p:cNvPr id="473125" name="Line 37"/>
          <p:cNvSpPr>
            <a:spLocks noChangeShapeType="1"/>
          </p:cNvSpPr>
          <p:nvPr/>
        </p:nvSpPr>
        <p:spPr bwMode="auto">
          <a:xfrm>
            <a:off x="6756400" y="3835400"/>
            <a:ext cx="261938" cy="1428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6" name="Line 38"/>
          <p:cNvSpPr>
            <a:spLocks noChangeShapeType="1"/>
          </p:cNvSpPr>
          <p:nvPr/>
        </p:nvSpPr>
        <p:spPr bwMode="auto">
          <a:xfrm flipV="1">
            <a:off x="6626225" y="1674813"/>
            <a:ext cx="427038" cy="16621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21" name="Line 33"/>
          <p:cNvSpPr>
            <a:spLocks noChangeShapeType="1"/>
          </p:cNvSpPr>
          <p:nvPr/>
        </p:nvSpPr>
        <p:spPr bwMode="auto">
          <a:xfrm>
            <a:off x="5200650" y="1081088"/>
            <a:ext cx="206692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73134" name="Group 46"/>
          <p:cNvGrpSpPr>
            <a:grpSpLocks/>
          </p:cNvGrpSpPr>
          <p:nvPr/>
        </p:nvGrpSpPr>
        <p:grpSpPr bwMode="auto">
          <a:xfrm>
            <a:off x="2339975" y="1374775"/>
            <a:ext cx="2149475" cy="1293813"/>
            <a:chOff x="1474" y="866"/>
            <a:chExt cx="1354" cy="815"/>
          </a:xfrm>
        </p:grpSpPr>
        <p:graphicFrame>
          <p:nvGraphicFramePr>
            <p:cNvPr id="473118" name="Object 30"/>
            <p:cNvGraphicFramePr>
              <a:graphicFrameLocks noChangeAspect="1"/>
            </p:cNvGraphicFramePr>
            <p:nvPr/>
          </p:nvGraphicFramePr>
          <p:xfrm>
            <a:off x="1489" y="1098"/>
            <a:ext cx="1321" cy="493"/>
          </p:xfrm>
          <a:graphic>
            <a:graphicData uri="http://schemas.openxmlformats.org/presentationml/2006/ole">
              <p:oleObj spid="_x0000_s473118" name="Formel" r:id="rId7" imgW="1066680" imgH="457200" progId="Equation.3">
                <p:embed/>
              </p:oleObj>
            </a:graphicData>
          </a:graphic>
        </p:graphicFrame>
        <p:sp>
          <p:nvSpPr>
            <p:cNvPr id="473119" name="Text Box 31"/>
            <p:cNvSpPr txBox="1">
              <a:spLocks noChangeArrowheads="1"/>
            </p:cNvSpPr>
            <p:nvPr/>
          </p:nvSpPr>
          <p:spPr bwMode="auto">
            <a:xfrm>
              <a:off x="1582" y="899"/>
              <a:ext cx="9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>
                  <a:latin typeface="Times New Roman" pitchFamily="18" charset="0"/>
                </a:rPr>
                <a:t>Unitarity</a:t>
              </a:r>
              <a:r>
                <a:rPr lang="de-AT" b="1">
                  <a:latin typeface="Times New Roman" pitchFamily="18" charset="0"/>
                </a:rPr>
                <a:t> </a:t>
              </a:r>
              <a:r>
                <a:rPr lang="de-AT">
                  <a:latin typeface="Times New Roman" pitchFamily="18" charset="0"/>
                </a:rPr>
                <a:t>limit:</a:t>
              </a:r>
            </a:p>
          </p:txBody>
        </p:sp>
        <p:sp>
          <p:nvSpPr>
            <p:cNvPr id="473127" name="Rectangle 39"/>
            <p:cNvSpPr>
              <a:spLocks noChangeArrowheads="1"/>
            </p:cNvSpPr>
            <p:nvPr/>
          </p:nvSpPr>
          <p:spPr bwMode="auto">
            <a:xfrm>
              <a:off x="1474" y="866"/>
              <a:ext cx="1354" cy="815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3128" name="Line 40"/>
          <p:cNvSpPr>
            <a:spLocks noChangeShapeType="1"/>
          </p:cNvSpPr>
          <p:nvPr/>
        </p:nvSpPr>
        <p:spPr bwMode="auto">
          <a:xfrm flipV="1">
            <a:off x="4502150" y="1128713"/>
            <a:ext cx="639763" cy="4619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73158" name="Group 70"/>
          <p:cNvGrpSpPr>
            <a:grpSpLocks/>
          </p:cNvGrpSpPr>
          <p:nvPr/>
        </p:nvGrpSpPr>
        <p:grpSpPr bwMode="auto">
          <a:xfrm>
            <a:off x="280988" y="1933575"/>
            <a:ext cx="3330575" cy="1309688"/>
            <a:chOff x="177" y="1224"/>
            <a:chExt cx="2098" cy="825"/>
          </a:xfrm>
        </p:grpSpPr>
        <p:sp>
          <p:nvSpPr>
            <p:cNvPr id="473135" name="Text Box 47"/>
            <p:cNvSpPr txBox="1">
              <a:spLocks noChangeArrowheads="1"/>
            </p:cNvSpPr>
            <p:nvPr/>
          </p:nvSpPr>
          <p:spPr bwMode="auto">
            <a:xfrm>
              <a:off x="239" y="1818"/>
              <a:ext cx="20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b="1">
                  <a:solidFill>
                    <a:srgbClr val="FF0000"/>
                  </a:solidFill>
                </a:rPr>
                <a:t>Another piece to the puzzle!</a:t>
              </a:r>
            </a:p>
          </p:txBody>
        </p:sp>
        <p:graphicFrame>
          <p:nvGraphicFramePr>
            <p:cNvPr id="473144" name="Object 56"/>
            <p:cNvGraphicFramePr>
              <a:graphicFrameLocks noChangeAspect="1"/>
            </p:cNvGraphicFramePr>
            <p:nvPr/>
          </p:nvGraphicFramePr>
          <p:xfrm>
            <a:off x="180" y="1227"/>
            <a:ext cx="984" cy="564"/>
          </p:xfrm>
          <a:graphic>
            <a:graphicData uri="http://schemas.openxmlformats.org/presentationml/2006/ole">
              <p:oleObj spid="_x0000_s473144" name="PHOTO-PAINT" r:id="rId8" imgW="1561905" imgH="895238" progId="CorelPHOTOPAINT.Image.13">
                <p:embed/>
              </p:oleObj>
            </a:graphicData>
          </a:graphic>
        </p:graphicFrame>
        <p:grpSp>
          <p:nvGrpSpPr>
            <p:cNvPr id="473145" name="Group 57"/>
            <p:cNvGrpSpPr>
              <a:grpSpLocks/>
            </p:cNvGrpSpPr>
            <p:nvPr/>
          </p:nvGrpSpPr>
          <p:grpSpPr bwMode="auto">
            <a:xfrm>
              <a:off x="177" y="1224"/>
              <a:ext cx="996" cy="576"/>
              <a:chOff x="2123" y="662"/>
              <a:chExt cx="990" cy="570"/>
            </a:xfrm>
          </p:grpSpPr>
          <p:sp>
            <p:nvSpPr>
              <p:cNvPr id="473146" name="Line 58"/>
              <p:cNvSpPr>
                <a:spLocks noChangeShapeType="1"/>
              </p:cNvSpPr>
              <p:nvPr/>
            </p:nvSpPr>
            <p:spPr bwMode="auto">
              <a:xfrm>
                <a:off x="2279" y="663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147" name="Freeform 59"/>
              <p:cNvSpPr>
                <a:spLocks/>
              </p:cNvSpPr>
              <p:nvPr/>
            </p:nvSpPr>
            <p:spPr bwMode="auto">
              <a:xfrm>
                <a:off x="2548" y="662"/>
                <a:ext cx="177" cy="12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" y="33"/>
                  </a:cxn>
                  <a:cxn ang="0">
                    <a:pos x="10" y="87"/>
                  </a:cxn>
                  <a:cxn ang="0">
                    <a:pos x="52" y="115"/>
                  </a:cxn>
                  <a:cxn ang="0">
                    <a:pos x="119" y="124"/>
                  </a:cxn>
                  <a:cxn ang="0">
                    <a:pos x="164" y="90"/>
                  </a:cxn>
                  <a:cxn ang="0">
                    <a:pos x="176" y="43"/>
                  </a:cxn>
                  <a:cxn ang="0">
                    <a:pos x="158" y="12"/>
                  </a:cxn>
                  <a:cxn ang="0">
                    <a:pos x="136" y="1"/>
                  </a:cxn>
                </a:cxnLst>
                <a:rect l="0" t="0" r="r" b="b"/>
                <a:pathLst>
                  <a:path w="177" h="128">
                    <a:moveTo>
                      <a:pt x="16" y="0"/>
                    </a:moveTo>
                    <a:cubicBezTo>
                      <a:pt x="9" y="9"/>
                      <a:pt x="2" y="19"/>
                      <a:pt x="1" y="33"/>
                    </a:cubicBezTo>
                    <a:cubicBezTo>
                      <a:pt x="0" y="47"/>
                      <a:pt x="2" y="73"/>
                      <a:pt x="10" y="87"/>
                    </a:cubicBezTo>
                    <a:cubicBezTo>
                      <a:pt x="18" y="101"/>
                      <a:pt x="34" y="109"/>
                      <a:pt x="52" y="115"/>
                    </a:cubicBezTo>
                    <a:cubicBezTo>
                      <a:pt x="70" y="121"/>
                      <a:pt x="100" y="128"/>
                      <a:pt x="119" y="124"/>
                    </a:cubicBezTo>
                    <a:cubicBezTo>
                      <a:pt x="138" y="120"/>
                      <a:pt x="154" y="104"/>
                      <a:pt x="164" y="90"/>
                    </a:cubicBezTo>
                    <a:cubicBezTo>
                      <a:pt x="174" y="76"/>
                      <a:pt x="177" y="56"/>
                      <a:pt x="176" y="43"/>
                    </a:cubicBezTo>
                    <a:cubicBezTo>
                      <a:pt x="175" y="30"/>
                      <a:pt x="165" y="19"/>
                      <a:pt x="158" y="12"/>
                    </a:cubicBezTo>
                    <a:cubicBezTo>
                      <a:pt x="151" y="5"/>
                      <a:pt x="143" y="3"/>
                      <a:pt x="136" y="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148" name="Line 60"/>
              <p:cNvSpPr>
                <a:spLocks noChangeShapeType="1"/>
              </p:cNvSpPr>
              <p:nvPr/>
            </p:nvSpPr>
            <p:spPr bwMode="auto">
              <a:xfrm>
                <a:off x="2684" y="662"/>
                <a:ext cx="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149" name="Line 61"/>
              <p:cNvSpPr>
                <a:spLocks noChangeShapeType="1"/>
              </p:cNvSpPr>
              <p:nvPr/>
            </p:nvSpPr>
            <p:spPr bwMode="auto">
              <a:xfrm>
                <a:off x="2940" y="662"/>
                <a:ext cx="0" cy="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150" name="Freeform 62"/>
              <p:cNvSpPr>
                <a:spLocks/>
              </p:cNvSpPr>
              <p:nvPr/>
            </p:nvSpPr>
            <p:spPr bwMode="auto">
              <a:xfrm>
                <a:off x="2940" y="868"/>
                <a:ext cx="173" cy="17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7" y="1"/>
                  </a:cxn>
                  <a:cxn ang="0">
                    <a:pos x="107" y="11"/>
                  </a:cxn>
                  <a:cxn ang="0">
                    <a:pos x="170" y="65"/>
                  </a:cxn>
                  <a:cxn ang="0">
                    <a:pos x="146" y="148"/>
                  </a:cxn>
                  <a:cxn ang="0">
                    <a:pos x="98" y="170"/>
                  </a:cxn>
                  <a:cxn ang="0">
                    <a:pos x="41" y="167"/>
                  </a:cxn>
                  <a:cxn ang="0">
                    <a:pos x="0" y="143"/>
                  </a:cxn>
                </a:cxnLst>
                <a:rect l="0" t="0" r="r" b="b"/>
                <a:pathLst>
                  <a:path w="176" h="173">
                    <a:moveTo>
                      <a:pt x="0" y="10"/>
                    </a:moveTo>
                    <a:cubicBezTo>
                      <a:pt x="14" y="5"/>
                      <a:pt x="29" y="1"/>
                      <a:pt x="47" y="1"/>
                    </a:cubicBezTo>
                    <a:cubicBezTo>
                      <a:pt x="65" y="1"/>
                      <a:pt x="87" y="0"/>
                      <a:pt x="107" y="11"/>
                    </a:cubicBezTo>
                    <a:cubicBezTo>
                      <a:pt x="127" y="22"/>
                      <a:pt x="164" y="42"/>
                      <a:pt x="170" y="65"/>
                    </a:cubicBezTo>
                    <a:cubicBezTo>
                      <a:pt x="176" y="88"/>
                      <a:pt x="158" y="130"/>
                      <a:pt x="146" y="148"/>
                    </a:cubicBezTo>
                    <a:cubicBezTo>
                      <a:pt x="134" y="166"/>
                      <a:pt x="115" y="167"/>
                      <a:pt x="98" y="170"/>
                    </a:cubicBezTo>
                    <a:cubicBezTo>
                      <a:pt x="81" y="173"/>
                      <a:pt x="57" y="171"/>
                      <a:pt x="41" y="167"/>
                    </a:cubicBezTo>
                    <a:cubicBezTo>
                      <a:pt x="25" y="163"/>
                      <a:pt x="12" y="153"/>
                      <a:pt x="0" y="14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151" name="Line 63"/>
              <p:cNvSpPr>
                <a:spLocks noChangeShapeType="1"/>
              </p:cNvSpPr>
              <p:nvPr/>
            </p:nvSpPr>
            <p:spPr bwMode="auto">
              <a:xfrm>
                <a:off x="2940" y="1011"/>
                <a:ext cx="0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152" name="Line 64"/>
              <p:cNvSpPr>
                <a:spLocks noChangeShapeType="1"/>
              </p:cNvSpPr>
              <p:nvPr/>
            </p:nvSpPr>
            <p:spPr bwMode="auto">
              <a:xfrm flipH="1">
                <a:off x="2715" y="1227"/>
                <a:ext cx="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153" name="Freeform 65"/>
              <p:cNvSpPr>
                <a:spLocks/>
              </p:cNvSpPr>
              <p:nvPr/>
            </p:nvSpPr>
            <p:spPr bwMode="auto">
              <a:xfrm>
                <a:off x="2550" y="1106"/>
                <a:ext cx="174" cy="123"/>
              </a:xfrm>
              <a:custGeom>
                <a:avLst/>
                <a:gdLst/>
                <a:ahLst/>
                <a:cxnLst>
                  <a:cxn ang="0">
                    <a:pos x="159" y="123"/>
                  </a:cxn>
                  <a:cxn ang="0">
                    <a:pos x="173" y="94"/>
                  </a:cxn>
                  <a:cxn ang="0">
                    <a:pos x="164" y="48"/>
                  </a:cxn>
                  <a:cxn ang="0">
                    <a:pos x="126" y="13"/>
                  </a:cxn>
                  <a:cxn ang="0">
                    <a:pos x="80" y="1"/>
                  </a:cxn>
                  <a:cxn ang="0">
                    <a:pos x="33" y="22"/>
                  </a:cxn>
                  <a:cxn ang="0">
                    <a:pos x="5" y="60"/>
                  </a:cxn>
                  <a:cxn ang="0">
                    <a:pos x="2" y="97"/>
                  </a:cxn>
                  <a:cxn ang="0">
                    <a:pos x="14" y="123"/>
                  </a:cxn>
                </a:cxnLst>
                <a:rect l="0" t="0" r="r" b="b"/>
                <a:pathLst>
                  <a:path w="174" h="123">
                    <a:moveTo>
                      <a:pt x="159" y="123"/>
                    </a:moveTo>
                    <a:cubicBezTo>
                      <a:pt x="165" y="114"/>
                      <a:pt x="172" y="106"/>
                      <a:pt x="173" y="94"/>
                    </a:cubicBezTo>
                    <a:cubicBezTo>
                      <a:pt x="174" y="82"/>
                      <a:pt x="172" y="62"/>
                      <a:pt x="164" y="48"/>
                    </a:cubicBezTo>
                    <a:cubicBezTo>
                      <a:pt x="156" y="34"/>
                      <a:pt x="140" y="21"/>
                      <a:pt x="126" y="13"/>
                    </a:cubicBezTo>
                    <a:cubicBezTo>
                      <a:pt x="112" y="5"/>
                      <a:pt x="95" y="0"/>
                      <a:pt x="80" y="1"/>
                    </a:cubicBezTo>
                    <a:cubicBezTo>
                      <a:pt x="65" y="2"/>
                      <a:pt x="46" y="12"/>
                      <a:pt x="33" y="22"/>
                    </a:cubicBezTo>
                    <a:cubicBezTo>
                      <a:pt x="20" y="32"/>
                      <a:pt x="10" y="48"/>
                      <a:pt x="5" y="60"/>
                    </a:cubicBezTo>
                    <a:cubicBezTo>
                      <a:pt x="0" y="72"/>
                      <a:pt x="1" y="87"/>
                      <a:pt x="2" y="97"/>
                    </a:cubicBezTo>
                    <a:cubicBezTo>
                      <a:pt x="3" y="107"/>
                      <a:pt x="8" y="115"/>
                      <a:pt x="14" y="12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154" name="Line 66"/>
              <p:cNvSpPr>
                <a:spLocks noChangeShapeType="1"/>
              </p:cNvSpPr>
              <p:nvPr/>
            </p:nvSpPr>
            <p:spPr bwMode="auto">
              <a:xfrm flipH="1">
                <a:off x="2280" y="1230"/>
                <a:ext cx="2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155" name="Line 67"/>
              <p:cNvSpPr>
                <a:spLocks noChangeShapeType="1"/>
              </p:cNvSpPr>
              <p:nvPr/>
            </p:nvSpPr>
            <p:spPr bwMode="auto">
              <a:xfrm flipV="1">
                <a:off x="2279" y="1026"/>
                <a:ext cx="0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156" name="Freeform 68"/>
              <p:cNvSpPr>
                <a:spLocks/>
              </p:cNvSpPr>
              <p:nvPr/>
            </p:nvSpPr>
            <p:spPr bwMode="auto">
              <a:xfrm>
                <a:off x="2123" y="862"/>
                <a:ext cx="157" cy="177"/>
              </a:xfrm>
              <a:custGeom>
                <a:avLst/>
                <a:gdLst/>
                <a:ahLst/>
                <a:cxnLst>
                  <a:cxn ang="0">
                    <a:pos x="159" y="169"/>
                  </a:cxn>
                  <a:cxn ang="0">
                    <a:pos x="149" y="170"/>
                  </a:cxn>
                  <a:cxn ang="0">
                    <a:pos x="128" y="178"/>
                  </a:cxn>
                  <a:cxn ang="0">
                    <a:pos x="75" y="176"/>
                  </a:cxn>
                  <a:cxn ang="0">
                    <a:pos x="21" y="139"/>
                  </a:cxn>
                  <a:cxn ang="0">
                    <a:pos x="3" y="106"/>
                  </a:cxn>
                  <a:cxn ang="0">
                    <a:pos x="5" y="61"/>
                  </a:cxn>
                  <a:cxn ang="0">
                    <a:pos x="33" y="23"/>
                  </a:cxn>
                  <a:cxn ang="0">
                    <a:pos x="90" y="1"/>
                  </a:cxn>
                  <a:cxn ang="0">
                    <a:pos x="161" y="14"/>
                  </a:cxn>
                </a:cxnLst>
                <a:rect l="0" t="0" r="r" b="b"/>
                <a:pathLst>
                  <a:path w="161" h="182">
                    <a:moveTo>
                      <a:pt x="159" y="169"/>
                    </a:moveTo>
                    <a:cubicBezTo>
                      <a:pt x="156" y="169"/>
                      <a:pt x="154" y="169"/>
                      <a:pt x="149" y="170"/>
                    </a:cubicBezTo>
                    <a:cubicBezTo>
                      <a:pt x="144" y="171"/>
                      <a:pt x="140" y="177"/>
                      <a:pt x="128" y="178"/>
                    </a:cubicBezTo>
                    <a:cubicBezTo>
                      <a:pt x="116" y="179"/>
                      <a:pt x="93" y="182"/>
                      <a:pt x="75" y="176"/>
                    </a:cubicBezTo>
                    <a:cubicBezTo>
                      <a:pt x="57" y="170"/>
                      <a:pt x="33" y="151"/>
                      <a:pt x="21" y="139"/>
                    </a:cubicBezTo>
                    <a:cubicBezTo>
                      <a:pt x="9" y="127"/>
                      <a:pt x="6" y="119"/>
                      <a:pt x="3" y="106"/>
                    </a:cubicBezTo>
                    <a:cubicBezTo>
                      <a:pt x="0" y="93"/>
                      <a:pt x="0" y="75"/>
                      <a:pt x="5" y="61"/>
                    </a:cubicBezTo>
                    <a:cubicBezTo>
                      <a:pt x="10" y="47"/>
                      <a:pt x="19" y="33"/>
                      <a:pt x="33" y="23"/>
                    </a:cubicBezTo>
                    <a:cubicBezTo>
                      <a:pt x="47" y="13"/>
                      <a:pt x="69" y="2"/>
                      <a:pt x="90" y="1"/>
                    </a:cubicBezTo>
                    <a:cubicBezTo>
                      <a:pt x="111" y="0"/>
                      <a:pt x="136" y="7"/>
                      <a:pt x="161" y="1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157" name="Line 69"/>
              <p:cNvSpPr>
                <a:spLocks noChangeShapeType="1"/>
              </p:cNvSpPr>
              <p:nvPr/>
            </p:nvSpPr>
            <p:spPr bwMode="auto">
              <a:xfrm flipV="1">
                <a:off x="2279" y="663"/>
                <a:ext cx="0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73172" name="Rectangle 84"/>
          <p:cNvSpPr>
            <a:spLocks noChangeArrowheads="1"/>
          </p:cNvSpPr>
          <p:nvPr/>
        </p:nvSpPr>
        <p:spPr bwMode="auto">
          <a:xfrm>
            <a:off x="177800" y="3384550"/>
            <a:ext cx="4132263" cy="3644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473159" name="Group 71"/>
          <p:cNvGrpSpPr>
            <a:grpSpLocks/>
          </p:cNvGrpSpPr>
          <p:nvPr/>
        </p:nvGrpSpPr>
        <p:grpSpPr bwMode="auto">
          <a:xfrm>
            <a:off x="222250" y="3636963"/>
            <a:ext cx="3821113" cy="2741612"/>
            <a:chOff x="120" y="1329"/>
            <a:chExt cx="3492" cy="3162"/>
          </a:xfrm>
        </p:grpSpPr>
        <p:pic>
          <p:nvPicPr>
            <p:cNvPr id="473160" name="Picture 72" descr="aa_A_vs_B_modelE"/>
            <p:cNvPicPr>
              <a:picLocks noChangeAspect="1" noChangeArrowheads="1"/>
            </p:cNvPicPr>
            <p:nvPr/>
          </p:nvPicPr>
          <p:blipFill>
            <a:blip r:embed="rId9" cstate="print"/>
            <a:srcRect t="12976" r="7874"/>
            <a:stretch>
              <a:fillRect/>
            </a:stretch>
          </p:blipFill>
          <p:spPr bwMode="auto">
            <a:xfrm>
              <a:off x="228" y="1638"/>
              <a:ext cx="3384" cy="28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73161" name="Rectangle 73"/>
            <p:cNvSpPr>
              <a:spLocks noChangeArrowheads="1"/>
            </p:cNvSpPr>
            <p:nvPr/>
          </p:nvSpPr>
          <p:spPr bwMode="auto">
            <a:xfrm>
              <a:off x="654" y="1329"/>
              <a:ext cx="2822" cy="3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3162" name="Rectangle 74"/>
            <p:cNvSpPr>
              <a:spLocks noChangeArrowheads="1"/>
            </p:cNvSpPr>
            <p:nvPr/>
          </p:nvSpPr>
          <p:spPr bwMode="auto">
            <a:xfrm>
              <a:off x="707" y="3034"/>
              <a:ext cx="372" cy="2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3163" name="Rectangle 75"/>
            <p:cNvSpPr>
              <a:spLocks noChangeArrowheads="1"/>
            </p:cNvSpPr>
            <p:nvPr/>
          </p:nvSpPr>
          <p:spPr bwMode="auto">
            <a:xfrm>
              <a:off x="2252" y="2976"/>
              <a:ext cx="372" cy="2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3164" name="Rectangle 76"/>
            <p:cNvSpPr>
              <a:spLocks noChangeAspect="1" noChangeArrowheads="1"/>
            </p:cNvSpPr>
            <p:nvPr/>
          </p:nvSpPr>
          <p:spPr bwMode="auto">
            <a:xfrm rot="-126995">
              <a:off x="3055" y="3094"/>
              <a:ext cx="268" cy="1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3165" name="Rectangle 77"/>
            <p:cNvSpPr>
              <a:spLocks noChangeAspect="1" noChangeArrowheads="1"/>
            </p:cNvSpPr>
            <p:nvPr/>
          </p:nvSpPr>
          <p:spPr bwMode="auto">
            <a:xfrm rot="-126995">
              <a:off x="3092" y="3034"/>
              <a:ext cx="269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3166" name="Group 78"/>
            <p:cNvGrpSpPr>
              <a:grpSpLocks/>
            </p:cNvGrpSpPr>
            <p:nvPr/>
          </p:nvGrpSpPr>
          <p:grpSpPr bwMode="auto">
            <a:xfrm>
              <a:off x="120" y="1847"/>
              <a:ext cx="1006" cy="1987"/>
              <a:chOff x="1153" y="-2149"/>
              <a:chExt cx="951" cy="1814"/>
            </a:xfrm>
          </p:grpSpPr>
          <p:sp>
            <p:nvSpPr>
              <p:cNvPr id="473167" name="Freeform 79"/>
              <p:cNvSpPr>
                <a:spLocks/>
              </p:cNvSpPr>
              <p:nvPr/>
            </p:nvSpPr>
            <p:spPr bwMode="auto">
              <a:xfrm>
                <a:off x="1588" y="-1404"/>
                <a:ext cx="516" cy="1060"/>
              </a:xfrm>
              <a:custGeom>
                <a:avLst/>
                <a:gdLst/>
                <a:ahLst/>
                <a:cxnLst>
                  <a:cxn ang="0">
                    <a:pos x="516" y="0"/>
                  </a:cxn>
                  <a:cxn ang="0">
                    <a:pos x="200" y="68"/>
                  </a:cxn>
                  <a:cxn ang="0">
                    <a:pos x="67" y="363"/>
                  </a:cxn>
                  <a:cxn ang="0">
                    <a:pos x="0" y="1060"/>
                  </a:cxn>
                </a:cxnLst>
                <a:rect l="0" t="0" r="r" b="b"/>
                <a:pathLst>
                  <a:path w="516" h="1060">
                    <a:moveTo>
                      <a:pt x="516" y="0"/>
                    </a:moveTo>
                    <a:cubicBezTo>
                      <a:pt x="464" y="11"/>
                      <a:pt x="275" y="8"/>
                      <a:pt x="200" y="68"/>
                    </a:cubicBezTo>
                    <a:cubicBezTo>
                      <a:pt x="125" y="128"/>
                      <a:pt x="100" y="198"/>
                      <a:pt x="67" y="363"/>
                    </a:cubicBezTo>
                    <a:cubicBezTo>
                      <a:pt x="34" y="528"/>
                      <a:pt x="14" y="915"/>
                      <a:pt x="0" y="106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168" name="Freeform 80"/>
              <p:cNvSpPr>
                <a:spLocks/>
              </p:cNvSpPr>
              <p:nvPr/>
            </p:nvSpPr>
            <p:spPr bwMode="auto">
              <a:xfrm>
                <a:off x="1153" y="-2144"/>
                <a:ext cx="412" cy="692"/>
              </a:xfrm>
              <a:custGeom>
                <a:avLst/>
                <a:gdLst/>
                <a:ahLst/>
                <a:cxnLst>
                  <a:cxn ang="0">
                    <a:pos x="0" y="692"/>
                  </a:cxn>
                  <a:cxn ang="0">
                    <a:pos x="244" y="626"/>
                  </a:cxn>
                  <a:cxn ang="0">
                    <a:pos x="352" y="460"/>
                  </a:cxn>
                  <a:cxn ang="0">
                    <a:pos x="412" y="0"/>
                  </a:cxn>
                </a:cxnLst>
                <a:rect l="0" t="0" r="r" b="b"/>
                <a:pathLst>
                  <a:path w="412" h="692">
                    <a:moveTo>
                      <a:pt x="0" y="692"/>
                    </a:moveTo>
                    <a:cubicBezTo>
                      <a:pt x="40" y="681"/>
                      <a:pt x="185" y="665"/>
                      <a:pt x="244" y="626"/>
                    </a:cubicBezTo>
                    <a:cubicBezTo>
                      <a:pt x="303" y="587"/>
                      <a:pt x="324" y="564"/>
                      <a:pt x="352" y="460"/>
                    </a:cubicBezTo>
                    <a:cubicBezTo>
                      <a:pt x="380" y="356"/>
                      <a:pt x="400" y="96"/>
                      <a:pt x="412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169" name="Line 81"/>
              <p:cNvSpPr>
                <a:spLocks noChangeShapeType="1"/>
              </p:cNvSpPr>
              <p:nvPr/>
            </p:nvSpPr>
            <p:spPr bwMode="auto">
              <a:xfrm flipV="1">
                <a:off x="1575" y="-2149"/>
                <a:ext cx="0" cy="181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73170" name="AutoShape 82"/>
          <p:cNvSpPr>
            <a:spLocks noChangeArrowheads="1"/>
          </p:cNvSpPr>
          <p:nvPr/>
        </p:nvSpPr>
        <p:spPr bwMode="auto">
          <a:xfrm>
            <a:off x="93663" y="3781425"/>
            <a:ext cx="4135437" cy="2541588"/>
          </a:xfrm>
          <a:prstGeom prst="flowChartAlternateProcess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71" name="Rectangle 83"/>
          <p:cNvSpPr>
            <a:spLocks noChangeArrowheads="1"/>
          </p:cNvSpPr>
          <p:nvPr/>
        </p:nvSpPr>
        <p:spPr bwMode="auto">
          <a:xfrm>
            <a:off x="817563" y="3965575"/>
            <a:ext cx="268287" cy="1992313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74" name="Text Box 86"/>
          <p:cNvSpPr txBox="1">
            <a:spLocks noChangeArrowheads="1"/>
          </p:cNvSpPr>
          <p:nvPr/>
        </p:nvSpPr>
        <p:spPr bwMode="auto">
          <a:xfrm rot="16200000">
            <a:off x="4611688" y="5010150"/>
            <a:ext cx="39528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L</a:t>
            </a:r>
            <a:r>
              <a:rPr lang="de-DE" baseline="-25000"/>
              <a:t>3</a:t>
            </a:r>
          </a:p>
        </p:txBody>
      </p:sp>
      <p:sp>
        <p:nvSpPr>
          <p:cNvPr id="473175" name="Text Box 87"/>
          <p:cNvSpPr txBox="1">
            <a:spLocks noChangeArrowheads="1"/>
          </p:cNvSpPr>
          <p:nvPr/>
        </p:nvSpPr>
        <p:spPr bwMode="auto">
          <a:xfrm rot="16200000">
            <a:off x="4660900" y="1960563"/>
            <a:ext cx="3952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L</a:t>
            </a:r>
            <a:r>
              <a:rPr lang="de-DE" baseline="-25000"/>
              <a:t>3</a:t>
            </a:r>
          </a:p>
        </p:txBody>
      </p:sp>
      <p:sp>
        <p:nvSpPr>
          <p:cNvPr id="473176" name="Text Box 88"/>
          <p:cNvSpPr txBox="1">
            <a:spLocks noChangeArrowheads="1"/>
          </p:cNvSpPr>
          <p:nvPr/>
        </p:nvSpPr>
        <p:spPr bwMode="auto">
          <a:xfrm>
            <a:off x="1168400" y="5808663"/>
            <a:ext cx="658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f l m</a:t>
            </a:r>
            <a:r>
              <a:rPr lang="de-DE" baseline="-2500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53284E-7 L 0.27448 -4.53284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3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24" grpId="0" animBg="1"/>
      <p:bldP spid="473125" grpId="0" animBg="1"/>
      <p:bldP spid="473126" grpId="0" animBg="1"/>
      <p:bldP spid="473121" grpId="0" animBg="1"/>
      <p:bldP spid="473128" grpId="0" animBg="1"/>
      <p:bldP spid="473170" grpId="0" animBg="1"/>
      <p:bldP spid="473171" grpId="0" animBg="1"/>
      <p:bldP spid="473171" grpId="1" animBg="1"/>
      <p:bldP spid="473171" grpId="2" animBg="1"/>
      <p:bldP spid="473174" grpId="0" animBg="1"/>
      <p:bldP spid="473175" grpId="0" animBg="1"/>
      <p:bldP spid="4731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66" name="Text Box 11"/>
          <p:cNvSpPr txBox="1">
            <a:spLocks noChangeArrowheads="1"/>
          </p:cNvSpPr>
          <p:nvPr/>
        </p:nvSpPr>
        <p:spPr bwMode="auto">
          <a:xfrm>
            <a:off x="7350125" y="3308350"/>
            <a:ext cx="171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de-DE" sz="2000" b="1" i="1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de-DE" sz="2000" b="1" i="1" baseline="-25000">
                <a:solidFill>
                  <a:srgbClr val="0000FF"/>
                </a:solidFill>
                <a:latin typeface="Times New Roman" pitchFamily="18" charset="0"/>
              </a:rPr>
              <a:t>D</a:t>
            </a:r>
            <a:r>
              <a:rPr lang="de-DE" sz="2000" b="1" i="1">
                <a:solidFill>
                  <a:srgbClr val="0000FF"/>
                </a:solidFill>
                <a:latin typeface="Times New Roman" pitchFamily="18" charset="0"/>
              </a:rPr>
              <a:t>= -L</a:t>
            </a:r>
            <a:r>
              <a:rPr lang="de-DE" sz="2000" b="1" i="1" baseline="-2500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de-DE" sz="2000" b="1" i="1">
                <a:solidFill>
                  <a:srgbClr val="0000FF"/>
                </a:solidFill>
                <a:latin typeface="Times New Roman" pitchFamily="18" charset="0"/>
              </a:rPr>
              <a:t> n</a:t>
            </a:r>
            <a:r>
              <a:rPr lang="de-DE" sz="2000" b="1" i="1" baseline="-25000">
                <a:solidFill>
                  <a:srgbClr val="0000FF"/>
                </a:solidFill>
                <a:latin typeface="Times New Roman" pitchFamily="18" charset="0"/>
              </a:rPr>
              <a:t>D </a:t>
            </a:r>
            <a:r>
              <a:rPr lang="de-DE" sz="2000" b="1" i="1" baseline="30000">
                <a:solidFill>
                  <a:srgbClr val="0000FF"/>
                </a:solidFill>
                <a:latin typeface="Times New Roman" pitchFamily="18" charset="0"/>
              </a:rPr>
              <a:t>2</a:t>
            </a:r>
            <a:endParaRPr lang="de-DE" sz="2000" b="1" i="1" baseline="-25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39667" name="Text Box 19"/>
          <p:cNvSpPr txBox="1">
            <a:spLocks noChangeArrowheads="1"/>
          </p:cNvSpPr>
          <p:nvPr/>
        </p:nvSpPr>
        <p:spPr bwMode="auto">
          <a:xfrm>
            <a:off x="4406900" y="3319463"/>
            <a:ext cx="3100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>
                <a:solidFill>
                  <a:srgbClr val="3333CC"/>
                </a:solidFill>
              </a:rPr>
              <a:t>Measuring relaxation rate L</a:t>
            </a:r>
            <a:r>
              <a:rPr lang="de-AT" baseline="-25000">
                <a:solidFill>
                  <a:srgbClr val="3333CC"/>
                </a:solidFill>
              </a:rPr>
              <a:t>2</a:t>
            </a:r>
            <a:r>
              <a:rPr lang="de-AT">
                <a:solidFill>
                  <a:srgbClr val="3333CC"/>
                </a:solidFill>
              </a:rPr>
              <a:t>:</a:t>
            </a:r>
          </a:p>
        </p:txBody>
      </p:sp>
      <p:sp>
        <p:nvSpPr>
          <p:cNvPr id="539650" name="Rectangle 27"/>
          <p:cNvSpPr>
            <a:spLocks noChangeArrowheads="1"/>
          </p:cNvSpPr>
          <p:nvPr/>
        </p:nvSpPr>
        <p:spPr bwMode="auto">
          <a:xfrm>
            <a:off x="0" y="6550025"/>
            <a:ext cx="3851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457200" eaLnBrk="0" hangingPunct="0"/>
            <a:r>
              <a:rPr lang="de-DE" sz="1400"/>
              <a:t>Ferlaino et al., PRL </a:t>
            </a:r>
            <a:r>
              <a:rPr lang="de-DE" sz="1400" b="1"/>
              <a:t>101</a:t>
            </a:r>
            <a:r>
              <a:rPr lang="de-DE" sz="1400"/>
              <a:t>, 023201 (2008)</a:t>
            </a:r>
          </a:p>
        </p:txBody>
      </p:sp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0" y="0"/>
            <a:ext cx="8537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A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Experimental results: dimer-dimer collisions</a:t>
            </a:r>
            <a:endParaRPr lang="de-AT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39652" name="Picture 4" descr="feshbachassociation48G"/>
          <p:cNvPicPr>
            <a:picLocks noChangeAspect="1" noChangeArrowheads="1"/>
          </p:cNvPicPr>
          <p:nvPr/>
        </p:nvPicPr>
        <p:blipFill>
          <a:blip r:embed="rId3" cstate="print"/>
          <a:srcRect l="7353" t="16106" r="11029" b="10738"/>
          <a:stretch>
            <a:fillRect/>
          </a:stretch>
        </p:blipFill>
        <p:spPr bwMode="auto">
          <a:xfrm>
            <a:off x="5175250" y="974725"/>
            <a:ext cx="3849688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9653" name="Text Box 5"/>
          <p:cNvSpPr txBox="1">
            <a:spLocks noChangeArrowheads="1"/>
          </p:cNvSpPr>
          <p:nvPr/>
        </p:nvSpPr>
        <p:spPr bwMode="auto">
          <a:xfrm>
            <a:off x="6745288" y="1284288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0000"/>
                </a:solidFill>
              </a:rPr>
              <a:t>s-wave state</a:t>
            </a:r>
          </a:p>
        </p:txBody>
      </p:sp>
      <p:sp>
        <p:nvSpPr>
          <p:cNvPr id="539654" name="Text Box 6"/>
          <p:cNvSpPr txBox="1">
            <a:spLocks noChangeArrowheads="1"/>
          </p:cNvSpPr>
          <p:nvPr/>
        </p:nvSpPr>
        <p:spPr bwMode="auto">
          <a:xfrm>
            <a:off x="7580313" y="2255838"/>
            <a:ext cx="7000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009900"/>
                </a:solidFill>
              </a:rPr>
              <a:t>d-wave</a:t>
            </a:r>
          </a:p>
          <a:p>
            <a:pPr algn="ctr"/>
            <a:r>
              <a:rPr lang="en-US" sz="1200" b="1">
                <a:solidFill>
                  <a:srgbClr val="009900"/>
                </a:solidFill>
              </a:rPr>
              <a:t>state</a:t>
            </a:r>
          </a:p>
        </p:txBody>
      </p:sp>
      <p:sp>
        <p:nvSpPr>
          <p:cNvPr id="539655" name="Text Box 7"/>
          <p:cNvSpPr txBox="1">
            <a:spLocks noChangeArrowheads="1"/>
          </p:cNvSpPr>
          <p:nvPr/>
        </p:nvSpPr>
        <p:spPr bwMode="auto">
          <a:xfrm>
            <a:off x="5294313" y="725488"/>
            <a:ext cx="1947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1400" b="1"/>
              <a:t>2 atoms in F=3, m</a:t>
            </a:r>
            <a:r>
              <a:rPr lang="de-AT" sz="1400" b="1" baseline="-25000"/>
              <a:t>F</a:t>
            </a:r>
            <a:r>
              <a:rPr lang="de-AT" sz="1400" b="1"/>
              <a:t>=3</a:t>
            </a:r>
          </a:p>
        </p:txBody>
      </p:sp>
      <p:sp>
        <p:nvSpPr>
          <p:cNvPr id="539656" name="Oval 8"/>
          <p:cNvSpPr>
            <a:spLocks noChangeArrowheads="1"/>
          </p:cNvSpPr>
          <p:nvPr/>
        </p:nvSpPr>
        <p:spPr bwMode="auto">
          <a:xfrm>
            <a:off x="8837613" y="974725"/>
            <a:ext cx="182562" cy="920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657" name="Oval 9"/>
          <p:cNvSpPr>
            <a:spLocks noChangeArrowheads="1"/>
          </p:cNvSpPr>
          <p:nvPr/>
        </p:nvSpPr>
        <p:spPr bwMode="auto">
          <a:xfrm>
            <a:off x="8820150" y="960438"/>
            <a:ext cx="215900" cy="142875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9658" name="Group 10"/>
          <p:cNvGrpSpPr>
            <a:grpSpLocks/>
          </p:cNvGrpSpPr>
          <p:nvPr/>
        </p:nvGrpSpPr>
        <p:grpSpPr bwMode="auto">
          <a:xfrm rot="-1411941">
            <a:off x="7507288" y="804863"/>
            <a:ext cx="660400" cy="212725"/>
            <a:chOff x="4691" y="455"/>
            <a:chExt cx="416" cy="134"/>
          </a:xfrm>
        </p:grpSpPr>
        <p:sp>
          <p:nvSpPr>
            <p:cNvPr id="539659" name="Freeform 11"/>
            <p:cNvSpPr>
              <a:spLocks/>
            </p:cNvSpPr>
            <p:nvPr/>
          </p:nvSpPr>
          <p:spPr bwMode="auto">
            <a:xfrm>
              <a:off x="4706" y="455"/>
              <a:ext cx="136" cy="123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30" y="31"/>
                </a:cxn>
                <a:cxn ang="0">
                  <a:pos x="127" y="24"/>
                </a:cxn>
                <a:cxn ang="0">
                  <a:pos x="164" y="174"/>
                </a:cxn>
                <a:cxn ang="0">
                  <a:pos x="232" y="271"/>
                </a:cxn>
                <a:cxn ang="0">
                  <a:pos x="291" y="159"/>
                </a:cxn>
                <a:cxn ang="0">
                  <a:pos x="306" y="31"/>
                </a:cxn>
                <a:cxn ang="0">
                  <a:pos x="366" y="16"/>
                </a:cxn>
                <a:cxn ang="0">
                  <a:pos x="411" y="114"/>
                </a:cxn>
                <a:cxn ang="0">
                  <a:pos x="419" y="159"/>
                </a:cxn>
              </a:cxnLst>
              <a:rect l="0" t="0" r="r" b="b"/>
              <a:pathLst>
                <a:path w="420" h="273">
                  <a:moveTo>
                    <a:pt x="0" y="136"/>
                  </a:moveTo>
                  <a:cubicBezTo>
                    <a:pt x="4" y="93"/>
                    <a:pt x="9" y="50"/>
                    <a:pt x="30" y="31"/>
                  </a:cubicBezTo>
                  <a:cubicBezTo>
                    <a:pt x="51" y="12"/>
                    <a:pt x="105" y="0"/>
                    <a:pt x="127" y="24"/>
                  </a:cubicBezTo>
                  <a:cubicBezTo>
                    <a:pt x="149" y="48"/>
                    <a:pt x="147" y="133"/>
                    <a:pt x="164" y="174"/>
                  </a:cubicBezTo>
                  <a:cubicBezTo>
                    <a:pt x="181" y="215"/>
                    <a:pt x="211" y="273"/>
                    <a:pt x="232" y="271"/>
                  </a:cubicBezTo>
                  <a:cubicBezTo>
                    <a:pt x="253" y="269"/>
                    <a:pt x="279" y="199"/>
                    <a:pt x="291" y="159"/>
                  </a:cubicBezTo>
                  <a:cubicBezTo>
                    <a:pt x="303" y="119"/>
                    <a:pt x="294" y="55"/>
                    <a:pt x="306" y="31"/>
                  </a:cubicBezTo>
                  <a:cubicBezTo>
                    <a:pt x="318" y="7"/>
                    <a:pt x="349" y="2"/>
                    <a:pt x="366" y="16"/>
                  </a:cubicBezTo>
                  <a:cubicBezTo>
                    <a:pt x="383" y="30"/>
                    <a:pt x="402" y="90"/>
                    <a:pt x="411" y="114"/>
                  </a:cubicBezTo>
                  <a:cubicBezTo>
                    <a:pt x="420" y="138"/>
                    <a:pt x="419" y="148"/>
                    <a:pt x="419" y="159"/>
                  </a:cubicBezTo>
                </a:path>
              </a:pathLst>
            </a:custGeom>
            <a:noFill/>
            <a:ln w="41275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660" name="Freeform 12"/>
            <p:cNvSpPr>
              <a:spLocks/>
            </p:cNvSpPr>
            <p:nvPr/>
          </p:nvSpPr>
          <p:spPr bwMode="auto">
            <a:xfrm>
              <a:off x="4797" y="464"/>
              <a:ext cx="136" cy="123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30" y="31"/>
                </a:cxn>
                <a:cxn ang="0">
                  <a:pos x="127" y="24"/>
                </a:cxn>
                <a:cxn ang="0">
                  <a:pos x="164" y="174"/>
                </a:cxn>
                <a:cxn ang="0">
                  <a:pos x="232" y="271"/>
                </a:cxn>
                <a:cxn ang="0">
                  <a:pos x="291" y="159"/>
                </a:cxn>
                <a:cxn ang="0">
                  <a:pos x="306" y="31"/>
                </a:cxn>
                <a:cxn ang="0">
                  <a:pos x="366" y="16"/>
                </a:cxn>
                <a:cxn ang="0">
                  <a:pos x="411" y="114"/>
                </a:cxn>
                <a:cxn ang="0">
                  <a:pos x="419" y="159"/>
                </a:cxn>
              </a:cxnLst>
              <a:rect l="0" t="0" r="r" b="b"/>
              <a:pathLst>
                <a:path w="420" h="273">
                  <a:moveTo>
                    <a:pt x="0" y="136"/>
                  </a:moveTo>
                  <a:cubicBezTo>
                    <a:pt x="4" y="93"/>
                    <a:pt x="9" y="50"/>
                    <a:pt x="30" y="31"/>
                  </a:cubicBezTo>
                  <a:cubicBezTo>
                    <a:pt x="51" y="12"/>
                    <a:pt x="105" y="0"/>
                    <a:pt x="127" y="24"/>
                  </a:cubicBezTo>
                  <a:cubicBezTo>
                    <a:pt x="149" y="48"/>
                    <a:pt x="147" y="133"/>
                    <a:pt x="164" y="174"/>
                  </a:cubicBezTo>
                  <a:cubicBezTo>
                    <a:pt x="181" y="215"/>
                    <a:pt x="211" y="273"/>
                    <a:pt x="232" y="271"/>
                  </a:cubicBezTo>
                  <a:cubicBezTo>
                    <a:pt x="253" y="269"/>
                    <a:pt x="279" y="199"/>
                    <a:pt x="291" y="159"/>
                  </a:cubicBezTo>
                  <a:cubicBezTo>
                    <a:pt x="303" y="119"/>
                    <a:pt x="294" y="55"/>
                    <a:pt x="306" y="31"/>
                  </a:cubicBezTo>
                  <a:cubicBezTo>
                    <a:pt x="318" y="7"/>
                    <a:pt x="349" y="2"/>
                    <a:pt x="366" y="16"/>
                  </a:cubicBezTo>
                  <a:cubicBezTo>
                    <a:pt x="383" y="30"/>
                    <a:pt x="402" y="90"/>
                    <a:pt x="411" y="114"/>
                  </a:cubicBezTo>
                  <a:cubicBezTo>
                    <a:pt x="420" y="138"/>
                    <a:pt x="419" y="148"/>
                    <a:pt x="419" y="159"/>
                  </a:cubicBezTo>
                </a:path>
              </a:pathLst>
            </a:custGeom>
            <a:noFill/>
            <a:ln w="41275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661" name="Freeform 13"/>
            <p:cNvSpPr>
              <a:spLocks/>
            </p:cNvSpPr>
            <p:nvPr/>
          </p:nvSpPr>
          <p:spPr bwMode="auto">
            <a:xfrm>
              <a:off x="4880" y="457"/>
              <a:ext cx="136" cy="123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30" y="31"/>
                </a:cxn>
                <a:cxn ang="0">
                  <a:pos x="127" y="24"/>
                </a:cxn>
                <a:cxn ang="0">
                  <a:pos x="164" y="174"/>
                </a:cxn>
                <a:cxn ang="0">
                  <a:pos x="232" y="271"/>
                </a:cxn>
                <a:cxn ang="0">
                  <a:pos x="291" y="159"/>
                </a:cxn>
                <a:cxn ang="0">
                  <a:pos x="306" y="31"/>
                </a:cxn>
                <a:cxn ang="0">
                  <a:pos x="366" y="16"/>
                </a:cxn>
                <a:cxn ang="0">
                  <a:pos x="411" y="114"/>
                </a:cxn>
                <a:cxn ang="0">
                  <a:pos x="419" y="159"/>
                </a:cxn>
              </a:cxnLst>
              <a:rect l="0" t="0" r="r" b="b"/>
              <a:pathLst>
                <a:path w="420" h="273">
                  <a:moveTo>
                    <a:pt x="0" y="136"/>
                  </a:moveTo>
                  <a:cubicBezTo>
                    <a:pt x="4" y="93"/>
                    <a:pt x="9" y="50"/>
                    <a:pt x="30" y="31"/>
                  </a:cubicBezTo>
                  <a:cubicBezTo>
                    <a:pt x="51" y="12"/>
                    <a:pt x="105" y="0"/>
                    <a:pt x="127" y="24"/>
                  </a:cubicBezTo>
                  <a:cubicBezTo>
                    <a:pt x="149" y="48"/>
                    <a:pt x="147" y="133"/>
                    <a:pt x="164" y="174"/>
                  </a:cubicBezTo>
                  <a:cubicBezTo>
                    <a:pt x="181" y="215"/>
                    <a:pt x="211" y="273"/>
                    <a:pt x="232" y="271"/>
                  </a:cubicBezTo>
                  <a:cubicBezTo>
                    <a:pt x="253" y="269"/>
                    <a:pt x="279" y="199"/>
                    <a:pt x="291" y="159"/>
                  </a:cubicBezTo>
                  <a:cubicBezTo>
                    <a:pt x="303" y="119"/>
                    <a:pt x="294" y="55"/>
                    <a:pt x="306" y="31"/>
                  </a:cubicBezTo>
                  <a:cubicBezTo>
                    <a:pt x="318" y="7"/>
                    <a:pt x="349" y="2"/>
                    <a:pt x="366" y="16"/>
                  </a:cubicBezTo>
                  <a:cubicBezTo>
                    <a:pt x="383" y="30"/>
                    <a:pt x="402" y="90"/>
                    <a:pt x="411" y="114"/>
                  </a:cubicBezTo>
                  <a:cubicBezTo>
                    <a:pt x="420" y="138"/>
                    <a:pt x="419" y="148"/>
                    <a:pt x="419" y="159"/>
                  </a:cubicBezTo>
                </a:path>
              </a:pathLst>
            </a:custGeom>
            <a:noFill/>
            <a:ln w="41275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662" name="Freeform 14"/>
            <p:cNvSpPr>
              <a:spLocks/>
            </p:cNvSpPr>
            <p:nvPr/>
          </p:nvSpPr>
          <p:spPr bwMode="auto">
            <a:xfrm>
              <a:off x="4971" y="466"/>
              <a:ext cx="136" cy="123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30" y="31"/>
                </a:cxn>
                <a:cxn ang="0">
                  <a:pos x="127" y="24"/>
                </a:cxn>
                <a:cxn ang="0">
                  <a:pos x="164" y="174"/>
                </a:cxn>
                <a:cxn ang="0">
                  <a:pos x="232" y="271"/>
                </a:cxn>
                <a:cxn ang="0">
                  <a:pos x="291" y="159"/>
                </a:cxn>
                <a:cxn ang="0">
                  <a:pos x="306" y="31"/>
                </a:cxn>
                <a:cxn ang="0">
                  <a:pos x="366" y="16"/>
                </a:cxn>
                <a:cxn ang="0">
                  <a:pos x="411" y="114"/>
                </a:cxn>
                <a:cxn ang="0">
                  <a:pos x="419" y="159"/>
                </a:cxn>
              </a:cxnLst>
              <a:rect l="0" t="0" r="r" b="b"/>
              <a:pathLst>
                <a:path w="420" h="273">
                  <a:moveTo>
                    <a:pt x="0" y="136"/>
                  </a:moveTo>
                  <a:cubicBezTo>
                    <a:pt x="4" y="93"/>
                    <a:pt x="9" y="50"/>
                    <a:pt x="30" y="31"/>
                  </a:cubicBezTo>
                  <a:cubicBezTo>
                    <a:pt x="51" y="12"/>
                    <a:pt x="105" y="0"/>
                    <a:pt x="127" y="24"/>
                  </a:cubicBezTo>
                  <a:cubicBezTo>
                    <a:pt x="149" y="48"/>
                    <a:pt x="147" y="133"/>
                    <a:pt x="164" y="174"/>
                  </a:cubicBezTo>
                  <a:cubicBezTo>
                    <a:pt x="181" y="215"/>
                    <a:pt x="211" y="273"/>
                    <a:pt x="232" y="271"/>
                  </a:cubicBezTo>
                  <a:cubicBezTo>
                    <a:pt x="253" y="269"/>
                    <a:pt x="279" y="199"/>
                    <a:pt x="291" y="159"/>
                  </a:cubicBezTo>
                  <a:cubicBezTo>
                    <a:pt x="303" y="119"/>
                    <a:pt x="294" y="55"/>
                    <a:pt x="306" y="31"/>
                  </a:cubicBezTo>
                  <a:cubicBezTo>
                    <a:pt x="318" y="7"/>
                    <a:pt x="349" y="2"/>
                    <a:pt x="366" y="16"/>
                  </a:cubicBezTo>
                  <a:cubicBezTo>
                    <a:pt x="383" y="30"/>
                    <a:pt x="402" y="90"/>
                    <a:pt x="411" y="114"/>
                  </a:cubicBezTo>
                  <a:cubicBezTo>
                    <a:pt x="420" y="138"/>
                    <a:pt x="419" y="148"/>
                    <a:pt x="419" y="159"/>
                  </a:cubicBezTo>
                </a:path>
              </a:pathLst>
            </a:custGeom>
            <a:noFill/>
            <a:ln w="41275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663" name="Line 15"/>
            <p:cNvSpPr>
              <a:spLocks noChangeShapeType="1"/>
            </p:cNvSpPr>
            <p:nvPr/>
          </p:nvSpPr>
          <p:spPr bwMode="auto">
            <a:xfrm flipH="1">
              <a:off x="4691" y="457"/>
              <a:ext cx="22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9664" name="Text Box 16"/>
          <p:cNvSpPr txBox="1">
            <a:spLocks noChangeArrowheads="1"/>
          </p:cNvSpPr>
          <p:nvPr/>
        </p:nvSpPr>
        <p:spPr bwMode="auto">
          <a:xfrm>
            <a:off x="8097838" y="625475"/>
            <a:ext cx="1101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1400" b="1"/>
              <a:t>microwave</a:t>
            </a:r>
          </a:p>
        </p:txBody>
      </p:sp>
      <p:sp>
        <p:nvSpPr>
          <p:cNvPr id="539665" name="Text Box 17"/>
          <p:cNvSpPr txBox="1">
            <a:spLocks noChangeArrowheads="1"/>
          </p:cNvSpPr>
          <p:nvPr/>
        </p:nvSpPr>
        <p:spPr bwMode="auto">
          <a:xfrm>
            <a:off x="284163" y="661988"/>
            <a:ext cx="46164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>
                <a:effectLst>
                  <a:outerShdw blurRad="38100" dist="38100" dir="2700000" algn="tl">
                    <a:srgbClr val="C0C0C0"/>
                  </a:outerShdw>
                </a:effectLst>
              </a:rPr>
              <a:t>Sample of universal dimers in 6s-state:</a:t>
            </a:r>
          </a:p>
          <a:p>
            <a:r>
              <a:rPr lang="de-AT">
                <a:effectLst>
                  <a:outerShdw blurRad="38100" dist="38100" dir="2700000" algn="tl">
                    <a:srgbClr val="C0C0C0"/>
                  </a:outerShdw>
                </a:effectLst>
              </a:rPr>
              <a:t>    crossed dipole trap (1060nm)</a:t>
            </a:r>
          </a:p>
          <a:p>
            <a:r>
              <a:rPr lang="de-AT">
                <a:effectLst>
                  <a:outerShdw blurRad="38100" dist="38100" dir="2700000" algn="tl">
                    <a:srgbClr val="C0C0C0"/>
                  </a:outerShdw>
                </a:effectLst>
              </a:rPr>
              <a:t>    N</a:t>
            </a:r>
            <a:r>
              <a:rPr lang="de-AT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D </a:t>
            </a:r>
            <a:r>
              <a:rPr lang="de-AT">
                <a:effectLst>
                  <a:outerShdw blurRad="38100" dist="38100" dir="2700000" algn="tl">
                    <a:srgbClr val="C0C0C0"/>
                  </a:outerShdw>
                </a:effectLst>
              </a:rPr>
              <a:t>~ 4000</a:t>
            </a:r>
          </a:p>
          <a:p>
            <a:r>
              <a:rPr lang="de-AT">
                <a:effectLst>
                  <a:outerShdw blurRad="38100" dist="38100" dir="2700000" algn="tl">
                    <a:srgbClr val="C0C0C0"/>
                  </a:outerShdw>
                </a:effectLst>
              </a:rPr>
              <a:t>    T ~ 40 – 350 nK</a:t>
            </a:r>
          </a:p>
          <a:p>
            <a:r>
              <a:rPr lang="de-AT">
                <a:effectLst>
                  <a:outerShdw blurRad="38100" dist="38100" dir="2700000" algn="tl">
                    <a:srgbClr val="C0C0C0"/>
                  </a:outerShdw>
                </a:effectLst>
              </a:rPr>
              <a:t>    k</a:t>
            </a:r>
            <a:r>
              <a:rPr lang="de-AT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de-AT">
                <a:effectLst>
                  <a:outerShdw blurRad="38100" dist="38100" dir="2700000" algn="tl">
                    <a:srgbClr val="C0C0C0"/>
                  </a:outerShdw>
                </a:effectLst>
              </a:rPr>
              <a:t>T &lt;&lt; E</a:t>
            </a:r>
            <a:r>
              <a:rPr lang="de-AT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de-AT">
                <a:effectLst>
                  <a:outerShdw blurRad="38100" dist="38100" dir="2700000" algn="tl">
                    <a:srgbClr val="C0C0C0"/>
                  </a:outerShdw>
                </a:effectLst>
              </a:rPr>
              <a:t> ~ </a:t>
            </a:r>
            <a:r>
              <a:rPr lang="de-AT" i="1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de-AT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</a:t>
            </a:r>
            <a:r>
              <a:rPr lang="de-AT">
                <a:effectLst>
                  <a:outerShdw blurRad="38100" dist="38100" dir="2700000" algn="tl">
                    <a:srgbClr val="C0C0C0"/>
                  </a:outerShdw>
                </a:effectLst>
              </a:rPr>
              <a:t>50kHz &lt;&lt; E</a:t>
            </a:r>
            <a:r>
              <a:rPr lang="de-AT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vdW</a:t>
            </a:r>
            <a:r>
              <a:rPr lang="de-AT">
                <a:effectLst>
                  <a:outerShdw blurRad="38100" dist="38100" dir="2700000" algn="tl">
                    <a:srgbClr val="C0C0C0"/>
                  </a:outerShdw>
                </a:effectLst>
              </a:rPr>
              <a:t> ~ </a:t>
            </a:r>
            <a:r>
              <a:rPr lang="de-AT" i="1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de-AT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</a:t>
            </a:r>
            <a:r>
              <a:rPr lang="de-AT">
                <a:effectLst>
                  <a:outerShdw blurRad="38100" dist="38100" dir="2700000" algn="tl">
                    <a:srgbClr val="C0C0C0"/>
                  </a:outerShdw>
                </a:effectLst>
              </a:rPr>
              <a:t>2.7MHz</a:t>
            </a:r>
          </a:p>
        </p:txBody>
      </p:sp>
      <p:sp>
        <p:nvSpPr>
          <p:cNvPr id="539668" name="Rectangle 20"/>
          <p:cNvSpPr>
            <a:spLocks noChangeArrowheads="1"/>
          </p:cNvSpPr>
          <p:nvPr/>
        </p:nvSpPr>
        <p:spPr bwMode="auto">
          <a:xfrm>
            <a:off x="273050" y="757238"/>
            <a:ext cx="4619625" cy="142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AT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de-AT" baseline="30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de-AT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ultracold </a:t>
            </a:r>
            <a:r>
              <a:rPr lang="de-AT" baseline="30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133</a:t>
            </a:r>
            <a:r>
              <a:rPr lang="de-AT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Cs atoms (40nK)</a:t>
            </a:r>
          </a:p>
          <a:p>
            <a:r>
              <a:rPr lang="de-AT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 Feshbach association</a:t>
            </a:r>
          </a:p>
          <a:p>
            <a:pPr>
              <a:buFont typeface="Symbol" pitchFamily="18" charset="2"/>
              <a:buChar char="Þ"/>
            </a:pPr>
            <a:r>
              <a:rPr lang="de-AT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Removal of atoms with microwave</a:t>
            </a:r>
          </a:p>
          <a:p>
            <a:pPr>
              <a:buFont typeface="Symbol" pitchFamily="18" charset="2"/>
              <a:buChar char="Þ"/>
            </a:pPr>
            <a:r>
              <a:rPr lang="de-AT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Sample of ultracold dimers</a:t>
            </a:r>
          </a:p>
          <a:p>
            <a:endParaRPr lang="de-AT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graphicFrame>
        <p:nvGraphicFramePr>
          <p:cNvPr id="539669" name="Object 21"/>
          <p:cNvGraphicFramePr>
            <a:graphicFrameLocks noChangeAspect="1"/>
          </p:cNvGraphicFramePr>
          <p:nvPr/>
        </p:nvGraphicFramePr>
        <p:xfrm>
          <a:off x="4597400" y="3295650"/>
          <a:ext cx="3994150" cy="3560763"/>
        </p:xfrm>
        <a:graphic>
          <a:graphicData uri="http://schemas.openxmlformats.org/presentationml/2006/ole">
            <p:oleObj spid="_x0000_s539669" name="Graph" r:id="rId4" imgW="3994560" imgH="3561120" progId="Origin50.Graph">
              <p:embed/>
            </p:oleObj>
          </a:graphicData>
        </a:graphic>
      </p:graphicFrame>
      <p:graphicFrame>
        <p:nvGraphicFramePr>
          <p:cNvPr id="79881" name="Object 22"/>
          <p:cNvGraphicFramePr>
            <a:graphicFrameLocks noChangeAspect="1"/>
          </p:cNvGraphicFramePr>
          <p:nvPr/>
        </p:nvGraphicFramePr>
        <p:xfrm>
          <a:off x="4597400" y="3297238"/>
          <a:ext cx="3994150" cy="3560762"/>
        </p:xfrm>
        <a:graphic>
          <a:graphicData uri="http://schemas.openxmlformats.org/presentationml/2006/ole">
            <p:oleObj spid="_x0000_s539670" name="Graph" r:id="rId5" imgW="3994560" imgH="3561120" progId="Origin50.Graph">
              <p:embed/>
            </p:oleObj>
          </a:graphicData>
        </a:graphic>
      </p:graphicFrame>
      <p:graphicFrame>
        <p:nvGraphicFramePr>
          <p:cNvPr id="79882" name="Object 23"/>
          <p:cNvGraphicFramePr>
            <a:graphicFrameLocks noChangeAspect="1"/>
          </p:cNvGraphicFramePr>
          <p:nvPr/>
        </p:nvGraphicFramePr>
        <p:xfrm>
          <a:off x="4592638" y="3297238"/>
          <a:ext cx="3994150" cy="3560762"/>
        </p:xfrm>
        <a:graphic>
          <a:graphicData uri="http://schemas.openxmlformats.org/presentationml/2006/ole">
            <p:oleObj spid="_x0000_s539671" name="Graph" r:id="rId6" imgW="3994560" imgH="3561120" progId="Origin50.Graph">
              <p:embed/>
            </p:oleObj>
          </a:graphicData>
        </a:graphic>
      </p:graphicFrame>
      <p:sp>
        <p:nvSpPr>
          <p:cNvPr id="539672" name="Rectangle 24"/>
          <p:cNvSpPr>
            <a:spLocks noChangeArrowheads="1"/>
          </p:cNvSpPr>
          <p:nvPr/>
        </p:nvSpPr>
        <p:spPr bwMode="auto">
          <a:xfrm>
            <a:off x="5792788" y="6342063"/>
            <a:ext cx="1876425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AT" sz="1400" b="1"/>
              <a:t>scattering length (a</a:t>
            </a:r>
            <a:r>
              <a:rPr lang="de-AT" sz="1400" b="1" baseline="-25000"/>
              <a:t>0</a:t>
            </a:r>
            <a:r>
              <a:rPr lang="de-AT" sz="1400" b="1"/>
              <a:t>)</a:t>
            </a:r>
          </a:p>
        </p:txBody>
      </p:sp>
      <p:graphicFrame>
        <p:nvGraphicFramePr>
          <p:cNvPr id="539673" name="Object 25"/>
          <p:cNvGraphicFramePr>
            <a:graphicFrameLocks noChangeAspect="1"/>
          </p:cNvGraphicFramePr>
          <p:nvPr/>
        </p:nvGraphicFramePr>
        <p:xfrm>
          <a:off x="814388" y="5840413"/>
          <a:ext cx="3246437" cy="601662"/>
        </p:xfrm>
        <a:graphic>
          <a:graphicData uri="http://schemas.openxmlformats.org/presentationml/2006/ole">
            <p:oleObj spid="_x0000_s539673" name="Formel" r:id="rId7" imgW="2120760" imgH="393480" progId="Equation.3">
              <p:embed/>
            </p:oleObj>
          </a:graphicData>
        </a:graphic>
      </p:graphicFrame>
      <p:sp>
        <p:nvSpPr>
          <p:cNvPr id="539674" name="Text Box 32"/>
          <p:cNvSpPr txBox="1">
            <a:spLocks noChangeArrowheads="1"/>
          </p:cNvSpPr>
          <p:nvPr/>
        </p:nvSpPr>
        <p:spPr bwMode="auto">
          <a:xfrm>
            <a:off x="311150" y="5464175"/>
            <a:ext cx="43211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06400">
              <a:lnSpc>
                <a:spcPct val="10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de-DE" sz="1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2-body reaction cross section (Wigner 1948)</a:t>
            </a:r>
          </a:p>
        </p:txBody>
      </p:sp>
      <p:pic>
        <p:nvPicPr>
          <p:cNvPr id="539675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000" y="2643188"/>
            <a:ext cx="26193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9676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8388" y="2644775"/>
            <a:ext cx="26193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9677" name="Line 29"/>
          <p:cNvSpPr>
            <a:spLocks noChangeShapeType="1"/>
          </p:cNvSpPr>
          <p:nvPr/>
        </p:nvSpPr>
        <p:spPr bwMode="auto">
          <a:xfrm flipH="1" flipV="1">
            <a:off x="2001838" y="2311400"/>
            <a:ext cx="1587" cy="3041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9678" name="Text Box 30"/>
          <p:cNvSpPr txBox="1">
            <a:spLocks noChangeArrowheads="1"/>
          </p:cNvSpPr>
          <p:nvPr/>
        </p:nvSpPr>
        <p:spPr bwMode="auto">
          <a:xfrm>
            <a:off x="1590675" y="1957388"/>
            <a:ext cx="960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energy</a:t>
            </a:r>
          </a:p>
        </p:txBody>
      </p:sp>
      <p:sp>
        <p:nvSpPr>
          <p:cNvPr id="539679" name="Freeform 31"/>
          <p:cNvSpPr>
            <a:spLocks/>
          </p:cNvSpPr>
          <p:nvPr/>
        </p:nvSpPr>
        <p:spPr bwMode="auto">
          <a:xfrm>
            <a:off x="1744663" y="2643188"/>
            <a:ext cx="750887" cy="16827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9680" name="Freeform 32"/>
          <p:cNvSpPr>
            <a:spLocks/>
          </p:cNvSpPr>
          <p:nvPr/>
        </p:nvSpPr>
        <p:spPr bwMode="auto">
          <a:xfrm>
            <a:off x="1870075" y="2647950"/>
            <a:ext cx="374650" cy="4127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9681" name="Line 33"/>
          <p:cNvSpPr>
            <a:spLocks noChangeShapeType="1"/>
          </p:cNvSpPr>
          <p:nvPr/>
        </p:nvSpPr>
        <p:spPr bwMode="auto">
          <a:xfrm>
            <a:off x="-46038" y="2641600"/>
            <a:ext cx="4138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9682" name="Freeform 34"/>
          <p:cNvSpPr>
            <a:spLocks/>
          </p:cNvSpPr>
          <p:nvPr/>
        </p:nvSpPr>
        <p:spPr bwMode="auto">
          <a:xfrm>
            <a:off x="1993900" y="2644775"/>
            <a:ext cx="2098675" cy="2754313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83" y="0"/>
              </a:cxn>
              <a:cxn ang="0">
                <a:pos x="140" y="6"/>
              </a:cxn>
              <a:cxn ang="0">
                <a:pos x="192" y="12"/>
              </a:cxn>
              <a:cxn ang="0">
                <a:pos x="249" y="18"/>
              </a:cxn>
              <a:cxn ang="0">
                <a:pos x="306" y="24"/>
              </a:cxn>
              <a:cxn ang="0">
                <a:pos x="357" y="36"/>
              </a:cxn>
              <a:cxn ang="0">
                <a:pos x="415" y="48"/>
              </a:cxn>
              <a:cxn ang="0">
                <a:pos x="472" y="66"/>
              </a:cxn>
              <a:cxn ang="0">
                <a:pos x="523" y="78"/>
              </a:cxn>
              <a:cxn ang="0">
                <a:pos x="581" y="96"/>
              </a:cxn>
              <a:cxn ang="0">
                <a:pos x="638" y="114"/>
              </a:cxn>
              <a:cxn ang="0">
                <a:pos x="689" y="138"/>
              </a:cxn>
              <a:cxn ang="0">
                <a:pos x="746" y="156"/>
              </a:cxn>
              <a:cxn ang="0">
                <a:pos x="804" y="180"/>
              </a:cxn>
              <a:cxn ang="0">
                <a:pos x="855" y="210"/>
              </a:cxn>
              <a:cxn ang="0">
                <a:pos x="912" y="233"/>
              </a:cxn>
              <a:cxn ang="0">
                <a:pos x="970" y="263"/>
              </a:cxn>
              <a:cxn ang="0">
                <a:pos x="1021" y="293"/>
              </a:cxn>
              <a:cxn ang="0">
                <a:pos x="1078" y="323"/>
              </a:cxn>
              <a:cxn ang="0">
                <a:pos x="1136" y="359"/>
              </a:cxn>
              <a:cxn ang="0">
                <a:pos x="1187" y="395"/>
              </a:cxn>
              <a:cxn ang="0">
                <a:pos x="1244" y="431"/>
              </a:cxn>
              <a:cxn ang="0">
                <a:pos x="1301" y="467"/>
              </a:cxn>
              <a:cxn ang="0">
                <a:pos x="1359" y="508"/>
              </a:cxn>
              <a:cxn ang="0">
                <a:pos x="1410" y="550"/>
              </a:cxn>
              <a:cxn ang="0">
                <a:pos x="1467" y="592"/>
              </a:cxn>
              <a:cxn ang="0">
                <a:pos x="1525" y="640"/>
              </a:cxn>
              <a:cxn ang="0">
                <a:pos x="1576" y="688"/>
              </a:cxn>
              <a:cxn ang="0">
                <a:pos x="1633" y="736"/>
              </a:cxn>
              <a:cxn ang="0">
                <a:pos x="1690" y="784"/>
              </a:cxn>
              <a:cxn ang="0">
                <a:pos x="1742" y="837"/>
              </a:cxn>
              <a:cxn ang="0">
                <a:pos x="1799" y="885"/>
              </a:cxn>
              <a:cxn ang="0">
                <a:pos x="1856" y="945"/>
              </a:cxn>
              <a:cxn ang="0">
                <a:pos x="1907" y="999"/>
              </a:cxn>
              <a:cxn ang="0">
                <a:pos x="1965" y="1059"/>
              </a:cxn>
              <a:cxn ang="0">
                <a:pos x="2022" y="1118"/>
              </a:cxn>
              <a:cxn ang="0">
                <a:pos x="2073" y="1178"/>
              </a:cxn>
              <a:cxn ang="0">
                <a:pos x="2131" y="1244"/>
              </a:cxn>
              <a:cxn ang="0">
                <a:pos x="2188" y="1304"/>
              </a:cxn>
              <a:cxn ang="0">
                <a:pos x="2239" y="1369"/>
              </a:cxn>
              <a:cxn ang="0">
                <a:pos x="2296" y="1441"/>
              </a:cxn>
              <a:cxn ang="0">
                <a:pos x="2354" y="1507"/>
              </a:cxn>
              <a:cxn ang="0">
                <a:pos x="2405" y="1579"/>
              </a:cxn>
              <a:cxn ang="0">
                <a:pos x="2462" y="1656"/>
              </a:cxn>
              <a:cxn ang="0">
                <a:pos x="2520" y="1728"/>
              </a:cxn>
              <a:cxn ang="0">
                <a:pos x="2571" y="1806"/>
              </a:cxn>
              <a:cxn ang="0">
                <a:pos x="2628" y="1884"/>
              </a:cxn>
              <a:cxn ang="0">
                <a:pos x="2686" y="1961"/>
              </a:cxn>
              <a:cxn ang="0">
                <a:pos x="2743" y="2045"/>
              </a:cxn>
            </a:cxnLst>
            <a:rect l="0" t="0" r="r" b="b"/>
            <a:pathLst>
              <a:path w="2743" h="2045">
                <a:moveTo>
                  <a:pt x="0" y="0"/>
                </a:moveTo>
                <a:lnTo>
                  <a:pt x="26" y="0"/>
                </a:lnTo>
                <a:lnTo>
                  <a:pt x="58" y="0"/>
                </a:lnTo>
                <a:lnTo>
                  <a:pt x="83" y="0"/>
                </a:lnTo>
                <a:lnTo>
                  <a:pt x="109" y="0"/>
                </a:lnTo>
                <a:lnTo>
                  <a:pt x="140" y="6"/>
                </a:lnTo>
                <a:lnTo>
                  <a:pt x="166" y="6"/>
                </a:lnTo>
                <a:lnTo>
                  <a:pt x="192" y="12"/>
                </a:lnTo>
                <a:lnTo>
                  <a:pt x="223" y="12"/>
                </a:lnTo>
                <a:lnTo>
                  <a:pt x="249" y="18"/>
                </a:lnTo>
                <a:lnTo>
                  <a:pt x="274" y="24"/>
                </a:lnTo>
                <a:lnTo>
                  <a:pt x="306" y="24"/>
                </a:lnTo>
                <a:lnTo>
                  <a:pt x="332" y="30"/>
                </a:lnTo>
                <a:lnTo>
                  <a:pt x="357" y="36"/>
                </a:lnTo>
                <a:lnTo>
                  <a:pt x="389" y="42"/>
                </a:lnTo>
                <a:lnTo>
                  <a:pt x="415" y="48"/>
                </a:lnTo>
                <a:lnTo>
                  <a:pt x="440" y="54"/>
                </a:lnTo>
                <a:lnTo>
                  <a:pt x="472" y="66"/>
                </a:lnTo>
                <a:lnTo>
                  <a:pt x="498" y="72"/>
                </a:lnTo>
                <a:lnTo>
                  <a:pt x="523" y="78"/>
                </a:lnTo>
                <a:lnTo>
                  <a:pt x="555" y="90"/>
                </a:lnTo>
                <a:lnTo>
                  <a:pt x="581" y="96"/>
                </a:lnTo>
                <a:lnTo>
                  <a:pt x="606" y="108"/>
                </a:lnTo>
                <a:lnTo>
                  <a:pt x="638" y="114"/>
                </a:lnTo>
                <a:lnTo>
                  <a:pt x="664" y="126"/>
                </a:lnTo>
                <a:lnTo>
                  <a:pt x="689" y="138"/>
                </a:lnTo>
                <a:lnTo>
                  <a:pt x="721" y="144"/>
                </a:lnTo>
                <a:lnTo>
                  <a:pt x="746" y="156"/>
                </a:lnTo>
                <a:lnTo>
                  <a:pt x="772" y="168"/>
                </a:lnTo>
                <a:lnTo>
                  <a:pt x="804" y="180"/>
                </a:lnTo>
                <a:lnTo>
                  <a:pt x="829" y="192"/>
                </a:lnTo>
                <a:lnTo>
                  <a:pt x="855" y="210"/>
                </a:lnTo>
                <a:lnTo>
                  <a:pt x="887" y="222"/>
                </a:lnTo>
                <a:lnTo>
                  <a:pt x="912" y="233"/>
                </a:lnTo>
                <a:lnTo>
                  <a:pt x="938" y="245"/>
                </a:lnTo>
                <a:lnTo>
                  <a:pt x="970" y="263"/>
                </a:lnTo>
                <a:lnTo>
                  <a:pt x="995" y="275"/>
                </a:lnTo>
                <a:lnTo>
                  <a:pt x="1021" y="293"/>
                </a:lnTo>
                <a:lnTo>
                  <a:pt x="1053" y="311"/>
                </a:lnTo>
                <a:lnTo>
                  <a:pt x="1078" y="323"/>
                </a:lnTo>
                <a:lnTo>
                  <a:pt x="1104" y="341"/>
                </a:lnTo>
                <a:lnTo>
                  <a:pt x="1136" y="359"/>
                </a:lnTo>
                <a:lnTo>
                  <a:pt x="1161" y="377"/>
                </a:lnTo>
                <a:lnTo>
                  <a:pt x="1187" y="395"/>
                </a:lnTo>
                <a:lnTo>
                  <a:pt x="1218" y="413"/>
                </a:lnTo>
                <a:lnTo>
                  <a:pt x="1244" y="431"/>
                </a:lnTo>
                <a:lnTo>
                  <a:pt x="1269" y="449"/>
                </a:lnTo>
                <a:lnTo>
                  <a:pt x="1301" y="467"/>
                </a:lnTo>
                <a:lnTo>
                  <a:pt x="1327" y="491"/>
                </a:lnTo>
                <a:lnTo>
                  <a:pt x="1359" y="508"/>
                </a:lnTo>
                <a:lnTo>
                  <a:pt x="1384" y="526"/>
                </a:lnTo>
                <a:lnTo>
                  <a:pt x="1410" y="550"/>
                </a:lnTo>
                <a:lnTo>
                  <a:pt x="1442" y="574"/>
                </a:lnTo>
                <a:lnTo>
                  <a:pt x="1467" y="592"/>
                </a:lnTo>
                <a:lnTo>
                  <a:pt x="1493" y="616"/>
                </a:lnTo>
                <a:lnTo>
                  <a:pt x="1525" y="640"/>
                </a:lnTo>
                <a:lnTo>
                  <a:pt x="1550" y="664"/>
                </a:lnTo>
                <a:lnTo>
                  <a:pt x="1576" y="688"/>
                </a:lnTo>
                <a:lnTo>
                  <a:pt x="1608" y="712"/>
                </a:lnTo>
                <a:lnTo>
                  <a:pt x="1633" y="736"/>
                </a:lnTo>
                <a:lnTo>
                  <a:pt x="1659" y="760"/>
                </a:lnTo>
                <a:lnTo>
                  <a:pt x="1690" y="784"/>
                </a:lnTo>
                <a:lnTo>
                  <a:pt x="1716" y="807"/>
                </a:lnTo>
                <a:lnTo>
                  <a:pt x="1742" y="837"/>
                </a:lnTo>
                <a:lnTo>
                  <a:pt x="1773" y="861"/>
                </a:lnTo>
                <a:lnTo>
                  <a:pt x="1799" y="885"/>
                </a:lnTo>
                <a:lnTo>
                  <a:pt x="1824" y="915"/>
                </a:lnTo>
                <a:lnTo>
                  <a:pt x="1856" y="945"/>
                </a:lnTo>
                <a:lnTo>
                  <a:pt x="1882" y="969"/>
                </a:lnTo>
                <a:lnTo>
                  <a:pt x="1907" y="999"/>
                </a:lnTo>
                <a:lnTo>
                  <a:pt x="1939" y="1029"/>
                </a:lnTo>
                <a:lnTo>
                  <a:pt x="1965" y="1059"/>
                </a:lnTo>
                <a:lnTo>
                  <a:pt x="1990" y="1088"/>
                </a:lnTo>
                <a:lnTo>
                  <a:pt x="2022" y="1118"/>
                </a:lnTo>
                <a:lnTo>
                  <a:pt x="2048" y="1148"/>
                </a:lnTo>
                <a:lnTo>
                  <a:pt x="2073" y="1178"/>
                </a:lnTo>
                <a:lnTo>
                  <a:pt x="2105" y="1208"/>
                </a:lnTo>
                <a:lnTo>
                  <a:pt x="2131" y="1244"/>
                </a:lnTo>
                <a:lnTo>
                  <a:pt x="2156" y="1274"/>
                </a:lnTo>
                <a:lnTo>
                  <a:pt x="2188" y="1304"/>
                </a:lnTo>
                <a:lnTo>
                  <a:pt x="2214" y="1340"/>
                </a:lnTo>
                <a:lnTo>
                  <a:pt x="2239" y="1369"/>
                </a:lnTo>
                <a:lnTo>
                  <a:pt x="2271" y="1405"/>
                </a:lnTo>
                <a:lnTo>
                  <a:pt x="2296" y="1441"/>
                </a:lnTo>
                <a:lnTo>
                  <a:pt x="2322" y="1477"/>
                </a:lnTo>
                <a:lnTo>
                  <a:pt x="2354" y="1507"/>
                </a:lnTo>
                <a:lnTo>
                  <a:pt x="2379" y="1543"/>
                </a:lnTo>
                <a:lnTo>
                  <a:pt x="2405" y="1579"/>
                </a:lnTo>
                <a:lnTo>
                  <a:pt x="2437" y="1615"/>
                </a:lnTo>
                <a:lnTo>
                  <a:pt x="2462" y="1656"/>
                </a:lnTo>
                <a:lnTo>
                  <a:pt x="2488" y="1692"/>
                </a:lnTo>
                <a:lnTo>
                  <a:pt x="2520" y="1728"/>
                </a:lnTo>
                <a:lnTo>
                  <a:pt x="2545" y="1764"/>
                </a:lnTo>
                <a:lnTo>
                  <a:pt x="2571" y="1806"/>
                </a:lnTo>
                <a:lnTo>
                  <a:pt x="2603" y="1842"/>
                </a:lnTo>
                <a:lnTo>
                  <a:pt x="2628" y="1884"/>
                </a:lnTo>
                <a:lnTo>
                  <a:pt x="2654" y="1919"/>
                </a:lnTo>
                <a:lnTo>
                  <a:pt x="2686" y="1961"/>
                </a:lnTo>
                <a:lnTo>
                  <a:pt x="2711" y="2003"/>
                </a:lnTo>
                <a:lnTo>
                  <a:pt x="2743" y="2045"/>
                </a:lnTo>
              </a:path>
            </a:pathLst>
          </a:custGeom>
          <a:noFill/>
          <a:ln w="381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9683" name="Oval 35"/>
          <p:cNvSpPr>
            <a:spLocks noChangeArrowheads="1"/>
          </p:cNvSpPr>
          <p:nvPr/>
        </p:nvSpPr>
        <p:spPr bwMode="auto">
          <a:xfrm>
            <a:off x="3475038" y="3779838"/>
            <a:ext cx="104775" cy="115887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9684" name="Oval 36"/>
          <p:cNvSpPr>
            <a:spLocks noChangeArrowheads="1"/>
          </p:cNvSpPr>
          <p:nvPr/>
        </p:nvSpPr>
        <p:spPr bwMode="auto">
          <a:xfrm>
            <a:off x="3543300" y="3779838"/>
            <a:ext cx="104775" cy="115887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9685" name="Text Box 37"/>
          <p:cNvSpPr txBox="1">
            <a:spLocks noChangeArrowheads="1"/>
          </p:cNvSpPr>
          <p:nvPr/>
        </p:nvSpPr>
        <p:spPr bwMode="auto">
          <a:xfrm>
            <a:off x="560388" y="2112963"/>
            <a:ext cx="709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accent2"/>
                </a:solidFill>
                <a:latin typeface="Times New Roman" pitchFamily="18" charset="0"/>
              </a:rPr>
              <a:t>a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&lt; </a:t>
            </a: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539686" name="Text Box 38"/>
          <p:cNvSpPr txBox="1">
            <a:spLocks noChangeArrowheads="1"/>
          </p:cNvSpPr>
          <p:nvPr/>
        </p:nvSpPr>
        <p:spPr bwMode="auto">
          <a:xfrm>
            <a:off x="2957513" y="2089150"/>
            <a:ext cx="709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accent2"/>
                </a:solidFill>
                <a:latin typeface="Times New Roman" pitchFamily="18" charset="0"/>
              </a:rPr>
              <a:t>a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&gt;</a:t>
            </a: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 0</a:t>
            </a:r>
          </a:p>
        </p:txBody>
      </p:sp>
      <p:sp>
        <p:nvSpPr>
          <p:cNvPr id="539687" name="Freeform 39"/>
          <p:cNvSpPr>
            <a:spLocks/>
          </p:cNvSpPr>
          <p:nvPr/>
        </p:nvSpPr>
        <p:spPr bwMode="auto">
          <a:xfrm>
            <a:off x="979488" y="2643188"/>
            <a:ext cx="2946400" cy="2355850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9688" name="Line 40"/>
          <p:cNvSpPr>
            <a:spLocks noChangeShapeType="1"/>
          </p:cNvSpPr>
          <p:nvPr/>
        </p:nvSpPr>
        <p:spPr bwMode="auto">
          <a:xfrm flipH="1" flipV="1">
            <a:off x="817563" y="2749550"/>
            <a:ext cx="15875" cy="3968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9689" name="Oval 41"/>
          <p:cNvSpPr>
            <a:spLocks noChangeArrowheads="1"/>
          </p:cNvSpPr>
          <p:nvPr/>
        </p:nvSpPr>
        <p:spPr bwMode="auto">
          <a:xfrm>
            <a:off x="574675" y="2509838"/>
            <a:ext cx="104775" cy="115887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9690" name="Oval 42"/>
          <p:cNvSpPr>
            <a:spLocks noChangeArrowheads="1"/>
          </p:cNvSpPr>
          <p:nvPr/>
        </p:nvSpPr>
        <p:spPr bwMode="auto">
          <a:xfrm>
            <a:off x="739775" y="2508250"/>
            <a:ext cx="104775" cy="1143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9691" name="Oval 43"/>
          <p:cNvSpPr>
            <a:spLocks noChangeArrowheads="1"/>
          </p:cNvSpPr>
          <p:nvPr/>
        </p:nvSpPr>
        <p:spPr bwMode="auto">
          <a:xfrm>
            <a:off x="904875" y="2505075"/>
            <a:ext cx="104775" cy="115888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9692" name="Line 44"/>
          <p:cNvSpPr>
            <a:spLocks noChangeShapeType="1"/>
          </p:cNvSpPr>
          <p:nvPr/>
        </p:nvSpPr>
        <p:spPr bwMode="auto">
          <a:xfrm flipH="1" flipV="1">
            <a:off x="820738" y="2752725"/>
            <a:ext cx="15875" cy="3968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9693" name="Oval 45"/>
          <p:cNvSpPr>
            <a:spLocks noChangeArrowheads="1"/>
          </p:cNvSpPr>
          <p:nvPr/>
        </p:nvSpPr>
        <p:spPr bwMode="auto">
          <a:xfrm>
            <a:off x="3797300" y="3776663"/>
            <a:ext cx="104775" cy="115887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9694" name="Oval 46"/>
          <p:cNvSpPr>
            <a:spLocks noChangeArrowheads="1"/>
          </p:cNvSpPr>
          <p:nvPr/>
        </p:nvSpPr>
        <p:spPr bwMode="auto">
          <a:xfrm>
            <a:off x="1082675" y="2506663"/>
            <a:ext cx="104775" cy="115887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9695" name="Oval 47"/>
          <p:cNvSpPr>
            <a:spLocks noChangeArrowheads="1"/>
          </p:cNvSpPr>
          <p:nvPr/>
        </p:nvSpPr>
        <p:spPr bwMode="auto">
          <a:xfrm>
            <a:off x="3997325" y="3778250"/>
            <a:ext cx="104775" cy="115888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9696" name="Oval 48"/>
          <p:cNvSpPr>
            <a:spLocks noChangeArrowheads="1"/>
          </p:cNvSpPr>
          <p:nvPr/>
        </p:nvSpPr>
        <p:spPr bwMode="auto">
          <a:xfrm>
            <a:off x="1979613" y="2955925"/>
            <a:ext cx="104775" cy="115888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39697" name="Group 49"/>
          <p:cNvGrpSpPr>
            <a:grpSpLocks/>
          </p:cNvGrpSpPr>
          <p:nvPr/>
        </p:nvGrpSpPr>
        <p:grpSpPr bwMode="auto">
          <a:xfrm>
            <a:off x="1997075" y="2647950"/>
            <a:ext cx="1466850" cy="2770188"/>
            <a:chOff x="2866" y="1138"/>
            <a:chExt cx="1688" cy="2874"/>
          </a:xfrm>
        </p:grpSpPr>
        <p:sp>
          <p:nvSpPr>
            <p:cNvPr id="539698" name="Freeform 50"/>
            <p:cNvSpPr>
              <a:spLocks/>
            </p:cNvSpPr>
            <p:nvPr/>
          </p:nvSpPr>
          <p:spPr bwMode="auto">
            <a:xfrm>
              <a:off x="2866" y="1138"/>
              <a:ext cx="1688" cy="287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5" y="7"/>
                </a:cxn>
                <a:cxn ang="0">
                  <a:pos x="224" y="41"/>
                </a:cxn>
                <a:cxn ang="0">
                  <a:pos x="346" y="116"/>
                </a:cxn>
                <a:cxn ang="0">
                  <a:pos x="441" y="190"/>
                </a:cxn>
                <a:cxn ang="0">
                  <a:pos x="624" y="387"/>
                </a:cxn>
                <a:cxn ang="0">
                  <a:pos x="881" y="780"/>
                </a:cxn>
                <a:cxn ang="0">
                  <a:pos x="1193" y="1444"/>
                </a:cxn>
                <a:cxn ang="0">
                  <a:pos x="1403" y="2020"/>
                </a:cxn>
                <a:cxn ang="0">
                  <a:pos x="1688" y="2874"/>
                </a:cxn>
              </a:cxnLst>
              <a:rect l="0" t="0" r="r" b="b"/>
              <a:pathLst>
                <a:path w="1688" h="2874">
                  <a:moveTo>
                    <a:pt x="0" y="1"/>
                  </a:moveTo>
                  <a:cubicBezTo>
                    <a:pt x="19" y="0"/>
                    <a:pt x="38" y="0"/>
                    <a:pt x="75" y="7"/>
                  </a:cubicBezTo>
                  <a:cubicBezTo>
                    <a:pt x="112" y="14"/>
                    <a:pt x="179" y="23"/>
                    <a:pt x="224" y="41"/>
                  </a:cubicBezTo>
                  <a:cubicBezTo>
                    <a:pt x="269" y="59"/>
                    <a:pt x="310" y="91"/>
                    <a:pt x="346" y="116"/>
                  </a:cubicBezTo>
                  <a:cubicBezTo>
                    <a:pt x="382" y="141"/>
                    <a:pt x="395" y="145"/>
                    <a:pt x="441" y="190"/>
                  </a:cubicBezTo>
                  <a:cubicBezTo>
                    <a:pt x="487" y="235"/>
                    <a:pt x="551" y="289"/>
                    <a:pt x="624" y="387"/>
                  </a:cubicBezTo>
                  <a:cubicBezTo>
                    <a:pt x="697" y="485"/>
                    <a:pt x="786" y="604"/>
                    <a:pt x="881" y="780"/>
                  </a:cubicBezTo>
                  <a:cubicBezTo>
                    <a:pt x="976" y="956"/>
                    <a:pt x="1106" y="1237"/>
                    <a:pt x="1193" y="1444"/>
                  </a:cubicBezTo>
                  <a:cubicBezTo>
                    <a:pt x="1280" y="1651"/>
                    <a:pt x="1320" y="1782"/>
                    <a:pt x="1403" y="2020"/>
                  </a:cubicBezTo>
                  <a:cubicBezTo>
                    <a:pt x="1486" y="2258"/>
                    <a:pt x="1587" y="2566"/>
                    <a:pt x="1688" y="2874"/>
                  </a:cubicBezTo>
                </a:path>
              </a:pathLst>
            </a:custGeom>
            <a:noFill/>
            <a:ln w="508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699" name="Oval 51"/>
            <p:cNvSpPr>
              <a:spLocks noChangeArrowheads="1"/>
            </p:cNvSpPr>
            <p:nvPr/>
          </p:nvSpPr>
          <p:spPr bwMode="auto">
            <a:xfrm>
              <a:off x="4175" y="2647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9700" name="Oval 52"/>
            <p:cNvSpPr>
              <a:spLocks noChangeArrowheads="1"/>
            </p:cNvSpPr>
            <p:nvPr/>
          </p:nvSpPr>
          <p:spPr bwMode="auto">
            <a:xfrm>
              <a:off x="4253" y="2647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9701" name="Oval 53"/>
            <p:cNvSpPr>
              <a:spLocks noChangeArrowheads="1"/>
            </p:cNvSpPr>
            <p:nvPr/>
          </p:nvSpPr>
          <p:spPr bwMode="auto">
            <a:xfrm>
              <a:off x="4223" y="2783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9702" name="Oval 54"/>
            <p:cNvSpPr>
              <a:spLocks noChangeArrowheads="1"/>
            </p:cNvSpPr>
            <p:nvPr/>
          </p:nvSpPr>
          <p:spPr bwMode="auto">
            <a:xfrm>
              <a:off x="4301" y="2783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39703" name="Oval 55"/>
          <p:cNvSpPr>
            <a:spLocks noChangeArrowheads="1"/>
          </p:cNvSpPr>
          <p:nvPr/>
        </p:nvSpPr>
        <p:spPr bwMode="auto">
          <a:xfrm>
            <a:off x="1741488" y="3954463"/>
            <a:ext cx="104775" cy="115887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9704" name="Freeform 56"/>
          <p:cNvSpPr>
            <a:spLocks/>
          </p:cNvSpPr>
          <p:nvPr/>
        </p:nvSpPr>
        <p:spPr bwMode="auto">
          <a:xfrm>
            <a:off x="836613" y="2641600"/>
            <a:ext cx="2473325" cy="2273300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413"/>
              </a:cxn>
              <a:cxn ang="0">
                <a:pos x="48" y="921"/>
              </a:cxn>
              <a:cxn ang="0">
                <a:pos x="244" y="1274"/>
              </a:cxn>
              <a:cxn ang="0">
                <a:pos x="624" y="1545"/>
              </a:cxn>
              <a:cxn ang="0">
                <a:pos x="1057" y="1721"/>
              </a:cxn>
              <a:cxn ang="0">
                <a:pos x="1417" y="1802"/>
              </a:cxn>
              <a:cxn ang="0">
                <a:pos x="1911" y="1863"/>
              </a:cxn>
              <a:cxn ang="0">
                <a:pos x="2162" y="1897"/>
              </a:cxn>
              <a:cxn ang="0">
                <a:pos x="2433" y="1958"/>
              </a:cxn>
              <a:cxn ang="0">
                <a:pos x="2555" y="2053"/>
              </a:cxn>
            </a:cxnLst>
            <a:rect l="0" t="0" r="r" b="b"/>
            <a:pathLst>
              <a:path w="2555" h="2053">
                <a:moveTo>
                  <a:pt x="7" y="0"/>
                </a:moveTo>
                <a:cubicBezTo>
                  <a:pt x="3" y="130"/>
                  <a:pt x="0" y="260"/>
                  <a:pt x="7" y="413"/>
                </a:cubicBezTo>
                <a:cubicBezTo>
                  <a:pt x="14" y="566"/>
                  <a:pt x="9" y="778"/>
                  <a:pt x="48" y="921"/>
                </a:cubicBezTo>
                <a:cubicBezTo>
                  <a:pt x="87" y="1064"/>
                  <a:pt x="148" y="1170"/>
                  <a:pt x="244" y="1274"/>
                </a:cubicBezTo>
                <a:cubicBezTo>
                  <a:pt x="340" y="1378"/>
                  <a:pt x="489" y="1471"/>
                  <a:pt x="624" y="1545"/>
                </a:cubicBezTo>
                <a:cubicBezTo>
                  <a:pt x="759" y="1619"/>
                  <a:pt x="925" y="1678"/>
                  <a:pt x="1057" y="1721"/>
                </a:cubicBezTo>
                <a:cubicBezTo>
                  <a:pt x="1189" y="1764"/>
                  <a:pt x="1275" y="1778"/>
                  <a:pt x="1417" y="1802"/>
                </a:cubicBezTo>
                <a:cubicBezTo>
                  <a:pt x="1559" y="1826"/>
                  <a:pt x="1787" y="1847"/>
                  <a:pt x="1911" y="1863"/>
                </a:cubicBezTo>
                <a:cubicBezTo>
                  <a:pt x="2035" y="1879"/>
                  <a:pt x="2075" y="1881"/>
                  <a:pt x="2162" y="1897"/>
                </a:cubicBezTo>
                <a:cubicBezTo>
                  <a:pt x="2249" y="1913"/>
                  <a:pt x="2368" y="1932"/>
                  <a:pt x="2433" y="1958"/>
                </a:cubicBezTo>
                <a:cubicBezTo>
                  <a:pt x="2498" y="1984"/>
                  <a:pt x="2526" y="2018"/>
                  <a:pt x="2555" y="2053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9705" name="Text Box 57"/>
          <p:cNvSpPr txBox="1">
            <a:spLocks noChangeArrowheads="1"/>
          </p:cNvSpPr>
          <p:nvPr/>
        </p:nvSpPr>
        <p:spPr bwMode="auto">
          <a:xfrm>
            <a:off x="2017713" y="4694238"/>
            <a:ext cx="715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1400" b="1"/>
              <a:t>Tetra1</a:t>
            </a:r>
          </a:p>
        </p:txBody>
      </p:sp>
      <p:grpSp>
        <p:nvGrpSpPr>
          <p:cNvPr id="539706" name="Group 58"/>
          <p:cNvGrpSpPr>
            <a:grpSpLocks/>
          </p:cNvGrpSpPr>
          <p:nvPr/>
        </p:nvGrpSpPr>
        <p:grpSpPr bwMode="auto">
          <a:xfrm>
            <a:off x="1649413" y="4538663"/>
            <a:ext cx="198437" cy="182562"/>
            <a:chOff x="2337" y="3061"/>
            <a:chExt cx="228" cy="188"/>
          </a:xfrm>
        </p:grpSpPr>
        <p:sp>
          <p:nvSpPr>
            <p:cNvPr id="539707" name="Oval 59"/>
            <p:cNvSpPr>
              <a:spLocks noChangeArrowheads="1"/>
            </p:cNvSpPr>
            <p:nvPr/>
          </p:nvSpPr>
          <p:spPr bwMode="auto">
            <a:xfrm>
              <a:off x="2445" y="3073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9708" name="Oval 60"/>
            <p:cNvSpPr>
              <a:spLocks noChangeArrowheads="1"/>
            </p:cNvSpPr>
            <p:nvPr/>
          </p:nvSpPr>
          <p:spPr bwMode="auto">
            <a:xfrm>
              <a:off x="2337" y="3129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9709" name="Oval 61"/>
            <p:cNvSpPr>
              <a:spLocks noChangeArrowheads="1"/>
            </p:cNvSpPr>
            <p:nvPr/>
          </p:nvSpPr>
          <p:spPr bwMode="auto">
            <a:xfrm>
              <a:off x="2415" y="3129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9710" name="Oval 62"/>
            <p:cNvSpPr>
              <a:spLocks noChangeArrowheads="1"/>
            </p:cNvSpPr>
            <p:nvPr/>
          </p:nvSpPr>
          <p:spPr bwMode="auto">
            <a:xfrm>
              <a:off x="2377" y="3061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39711" name="Freeform 63"/>
          <p:cNvSpPr>
            <a:spLocks/>
          </p:cNvSpPr>
          <p:nvPr/>
        </p:nvSpPr>
        <p:spPr bwMode="auto">
          <a:xfrm>
            <a:off x="952500" y="2647950"/>
            <a:ext cx="2292350" cy="1998663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413"/>
              </a:cxn>
              <a:cxn ang="0">
                <a:pos x="48" y="921"/>
              </a:cxn>
              <a:cxn ang="0">
                <a:pos x="244" y="1274"/>
              </a:cxn>
              <a:cxn ang="0">
                <a:pos x="624" y="1545"/>
              </a:cxn>
              <a:cxn ang="0">
                <a:pos x="1057" y="1721"/>
              </a:cxn>
              <a:cxn ang="0">
                <a:pos x="1417" y="1802"/>
              </a:cxn>
              <a:cxn ang="0">
                <a:pos x="1911" y="1863"/>
              </a:cxn>
              <a:cxn ang="0">
                <a:pos x="2162" y="1897"/>
              </a:cxn>
              <a:cxn ang="0">
                <a:pos x="2433" y="1958"/>
              </a:cxn>
              <a:cxn ang="0">
                <a:pos x="2555" y="2053"/>
              </a:cxn>
            </a:cxnLst>
            <a:rect l="0" t="0" r="r" b="b"/>
            <a:pathLst>
              <a:path w="2555" h="2053">
                <a:moveTo>
                  <a:pt x="7" y="0"/>
                </a:moveTo>
                <a:cubicBezTo>
                  <a:pt x="3" y="130"/>
                  <a:pt x="0" y="260"/>
                  <a:pt x="7" y="413"/>
                </a:cubicBezTo>
                <a:cubicBezTo>
                  <a:pt x="14" y="566"/>
                  <a:pt x="9" y="778"/>
                  <a:pt x="48" y="921"/>
                </a:cubicBezTo>
                <a:cubicBezTo>
                  <a:pt x="87" y="1064"/>
                  <a:pt x="148" y="1170"/>
                  <a:pt x="244" y="1274"/>
                </a:cubicBezTo>
                <a:cubicBezTo>
                  <a:pt x="340" y="1378"/>
                  <a:pt x="489" y="1471"/>
                  <a:pt x="624" y="1545"/>
                </a:cubicBezTo>
                <a:cubicBezTo>
                  <a:pt x="759" y="1619"/>
                  <a:pt x="925" y="1678"/>
                  <a:pt x="1057" y="1721"/>
                </a:cubicBezTo>
                <a:cubicBezTo>
                  <a:pt x="1189" y="1764"/>
                  <a:pt x="1275" y="1778"/>
                  <a:pt x="1417" y="1802"/>
                </a:cubicBezTo>
                <a:cubicBezTo>
                  <a:pt x="1559" y="1826"/>
                  <a:pt x="1787" y="1847"/>
                  <a:pt x="1911" y="1863"/>
                </a:cubicBezTo>
                <a:cubicBezTo>
                  <a:pt x="2035" y="1879"/>
                  <a:pt x="2075" y="1881"/>
                  <a:pt x="2162" y="1897"/>
                </a:cubicBezTo>
                <a:cubicBezTo>
                  <a:pt x="2249" y="1913"/>
                  <a:pt x="2368" y="1932"/>
                  <a:pt x="2433" y="1958"/>
                </a:cubicBezTo>
                <a:cubicBezTo>
                  <a:pt x="2498" y="1984"/>
                  <a:pt x="2526" y="2018"/>
                  <a:pt x="2555" y="2053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9712" name="Text Box 64"/>
          <p:cNvSpPr txBox="1">
            <a:spLocks noChangeArrowheads="1"/>
          </p:cNvSpPr>
          <p:nvPr/>
        </p:nvSpPr>
        <p:spPr bwMode="auto">
          <a:xfrm>
            <a:off x="2179638" y="4406900"/>
            <a:ext cx="715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1400" b="1"/>
              <a:t>Tetra2</a:t>
            </a:r>
          </a:p>
        </p:txBody>
      </p:sp>
      <p:grpSp>
        <p:nvGrpSpPr>
          <p:cNvPr id="539713" name="Group 65"/>
          <p:cNvGrpSpPr>
            <a:grpSpLocks/>
          </p:cNvGrpSpPr>
          <p:nvPr/>
        </p:nvGrpSpPr>
        <p:grpSpPr bwMode="auto">
          <a:xfrm>
            <a:off x="1590675" y="4229100"/>
            <a:ext cx="215900" cy="223838"/>
            <a:chOff x="1807" y="3031"/>
            <a:chExt cx="249" cy="232"/>
          </a:xfrm>
        </p:grpSpPr>
        <p:sp>
          <p:nvSpPr>
            <p:cNvPr id="539714" name="Oval 66"/>
            <p:cNvSpPr>
              <a:spLocks noChangeArrowheads="1"/>
            </p:cNvSpPr>
            <p:nvPr/>
          </p:nvSpPr>
          <p:spPr bwMode="auto">
            <a:xfrm>
              <a:off x="1924" y="3031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9715" name="Oval 67"/>
            <p:cNvSpPr>
              <a:spLocks noChangeArrowheads="1"/>
            </p:cNvSpPr>
            <p:nvPr/>
          </p:nvSpPr>
          <p:spPr bwMode="auto">
            <a:xfrm>
              <a:off x="1823" y="3143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9716" name="Oval 68"/>
            <p:cNvSpPr>
              <a:spLocks noChangeArrowheads="1"/>
            </p:cNvSpPr>
            <p:nvPr/>
          </p:nvSpPr>
          <p:spPr bwMode="auto">
            <a:xfrm>
              <a:off x="1936" y="3143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9717" name="Oval 69"/>
            <p:cNvSpPr>
              <a:spLocks noChangeArrowheads="1"/>
            </p:cNvSpPr>
            <p:nvPr/>
          </p:nvSpPr>
          <p:spPr bwMode="auto">
            <a:xfrm>
              <a:off x="1807" y="3033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39718" name="Freeform 70"/>
          <p:cNvSpPr>
            <a:spLocks/>
          </p:cNvSpPr>
          <p:nvPr/>
        </p:nvSpPr>
        <p:spPr bwMode="auto">
          <a:xfrm>
            <a:off x="1460500" y="2647950"/>
            <a:ext cx="1225550" cy="635000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413"/>
              </a:cxn>
              <a:cxn ang="0">
                <a:pos x="48" y="921"/>
              </a:cxn>
              <a:cxn ang="0">
                <a:pos x="244" y="1274"/>
              </a:cxn>
              <a:cxn ang="0">
                <a:pos x="624" y="1545"/>
              </a:cxn>
              <a:cxn ang="0">
                <a:pos x="1057" y="1721"/>
              </a:cxn>
              <a:cxn ang="0">
                <a:pos x="1417" y="1802"/>
              </a:cxn>
              <a:cxn ang="0">
                <a:pos x="1911" y="1863"/>
              </a:cxn>
              <a:cxn ang="0">
                <a:pos x="2162" y="1897"/>
              </a:cxn>
              <a:cxn ang="0">
                <a:pos x="2433" y="1958"/>
              </a:cxn>
              <a:cxn ang="0">
                <a:pos x="2555" y="2053"/>
              </a:cxn>
            </a:cxnLst>
            <a:rect l="0" t="0" r="r" b="b"/>
            <a:pathLst>
              <a:path w="2555" h="2053">
                <a:moveTo>
                  <a:pt x="7" y="0"/>
                </a:moveTo>
                <a:cubicBezTo>
                  <a:pt x="3" y="130"/>
                  <a:pt x="0" y="260"/>
                  <a:pt x="7" y="413"/>
                </a:cubicBezTo>
                <a:cubicBezTo>
                  <a:pt x="14" y="566"/>
                  <a:pt x="9" y="778"/>
                  <a:pt x="48" y="921"/>
                </a:cubicBezTo>
                <a:cubicBezTo>
                  <a:pt x="87" y="1064"/>
                  <a:pt x="148" y="1170"/>
                  <a:pt x="244" y="1274"/>
                </a:cubicBezTo>
                <a:cubicBezTo>
                  <a:pt x="340" y="1378"/>
                  <a:pt x="489" y="1471"/>
                  <a:pt x="624" y="1545"/>
                </a:cubicBezTo>
                <a:cubicBezTo>
                  <a:pt x="759" y="1619"/>
                  <a:pt x="925" y="1678"/>
                  <a:pt x="1057" y="1721"/>
                </a:cubicBezTo>
                <a:cubicBezTo>
                  <a:pt x="1189" y="1764"/>
                  <a:pt x="1275" y="1778"/>
                  <a:pt x="1417" y="1802"/>
                </a:cubicBezTo>
                <a:cubicBezTo>
                  <a:pt x="1559" y="1826"/>
                  <a:pt x="1787" y="1847"/>
                  <a:pt x="1911" y="1863"/>
                </a:cubicBezTo>
                <a:cubicBezTo>
                  <a:pt x="2035" y="1879"/>
                  <a:pt x="2075" y="1881"/>
                  <a:pt x="2162" y="1897"/>
                </a:cubicBezTo>
                <a:cubicBezTo>
                  <a:pt x="2249" y="1913"/>
                  <a:pt x="2368" y="1932"/>
                  <a:pt x="2433" y="1958"/>
                </a:cubicBezTo>
                <a:cubicBezTo>
                  <a:pt x="2498" y="1984"/>
                  <a:pt x="2526" y="2018"/>
                  <a:pt x="2555" y="2053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9719" name="Freeform 71"/>
          <p:cNvSpPr>
            <a:spLocks/>
          </p:cNvSpPr>
          <p:nvPr/>
        </p:nvSpPr>
        <p:spPr bwMode="auto">
          <a:xfrm>
            <a:off x="1419225" y="2662238"/>
            <a:ext cx="1314450" cy="68738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413"/>
              </a:cxn>
              <a:cxn ang="0">
                <a:pos x="48" y="921"/>
              </a:cxn>
              <a:cxn ang="0">
                <a:pos x="244" y="1274"/>
              </a:cxn>
              <a:cxn ang="0">
                <a:pos x="624" y="1545"/>
              </a:cxn>
              <a:cxn ang="0">
                <a:pos x="1057" y="1721"/>
              </a:cxn>
              <a:cxn ang="0">
                <a:pos x="1417" y="1802"/>
              </a:cxn>
              <a:cxn ang="0">
                <a:pos x="1911" y="1863"/>
              </a:cxn>
              <a:cxn ang="0">
                <a:pos x="2162" y="1897"/>
              </a:cxn>
              <a:cxn ang="0">
                <a:pos x="2433" y="1958"/>
              </a:cxn>
              <a:cxn ang="0">
                <a:pos x="2555" y="2053"/>
              </a:cxn>
            </a:cxnLst>
            <a:rect l="0" t="0" r="r" b="b"/>
            <a:pathLst>
              <a:path w="2555" h="2053">
                <a:moveTo>
                  <a:pt x="7" y="0"/>
                </a:moveTo>
                <a:cubicBezTo>
                  <a:pt x="3" y="130"/>
                  <a:pt x="0" y="260"/>
                  <a:pt x="7" y="413"/>
                </a:cubicBezTo>
                <a:cubicBezTo>
                  <a:pt x="14" y="566"/>
                  <a:pt x="9" y="778"/>
                  <a:pt x="48" y="921"/>
                </a:cubicBezTo>
                <a:cubicBezTo>
                  <a:pt x="87" y="1064"/>
                  <a:pt x="148" y="1170"/>
                  <a:pt x="244" y="1274"/>
                </a:cubicBezTo>
                <a:cubicBezTo>
                  <a:pt x="340" y="1378"/>
                  <a:pt x="489" y="1471"/>
                  <a:pt x="624" y="1545"/>
                </a:cubicBezTo>
                <a:cubicBezTo>
                  <a:pt x="759" y="1619"/>
                  <a:pt x="925" y="1678"/>
                  <a:pt x="1057" y="1721"/>
                </a:cubicBezTo>
                <a:cubicBezTo>
                  <a:pt x="1189" y="1764"/>
                  <a:pt x="1275" y="1778"/>
                  <a:pt x="1417" y="1802"/>
                </a:cubicBezTo>
                <a:cubicBezTo>
                  <a:pt x="1559" y="1826"/>
                  <a:pt x="1787" y="1847"/>
                  <a:pt x="1911" y="1863"/>
                </a:cubicBezTo>
                <a:cubicBezTo>
                  <a:pt x="2035" y="1879"/>
                  <a:pt x="2075" y="1881"/>
                  <a:pt x="2162" y="1897"/>
                </a:cubicBezTo>
                <a:cubicBezTo>
                  <a:pt x="2249" y="1913"/>
                  <a:pt x="2368" y="1932"/>
                  <a:pt x="2433" y="1958"/>
                </a:cubicBezTo>
                <a:cubicBezTo>
                  <a:pt x="2498" y="1984"/>
                  <a:pt x="2526" y="2018"/>
                  <a:pt x="2555" y="2053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9720" name="Freeform 72"/>
          <p:cNvSpPr>
            <a:spLocks/>
          </p:cNvSpPr>
          <p:nvPr/>
        </p:nvSpPr>
        <p:spPr bwMode="auto">
          <a:xfrm>
            <a:off x="1708150" y="2649538"/>
            <a:ext cx="666750" cy="16986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413"/>
              </a:cxn>
              <a:cxn ang="0">
                <a:pos x="48" y="921"/>
              </a:cxn>
              <a:cxn ang="0">
                <a:pos x="244" y="1274"/>
              </a:cxn>
              <a:cxn ang="0">
                <a:pos x="624" y="1545"/>
              </a:cxn>
              <a:cxn ang="0">
                <a:pos x="1057" y="1721"/>
              </a:cxn>
              <a:cxn ang="0">
                <a:pos x="1417" y="1802"/>
              </a:cxn>
              <a:cxn ang="0">
                <a:pos x="1911" y="1863"/>
              </a:cxn>
              <a:cxn ang="0">
                <a:pos x="2162" y="1897"/>
              </a:cxn>
              <a:cxn ang="0">
                <a:pos x="2433" y="1958"/>
              </a:cxn>
              <a:cxn ang="0">
                <a:pos x="2555" y="2053"/>
              </a:cxn>
            </a:cxnLst>
            <a:rect l="0" t="0" r="r" b="b"/>
            <a:pathLst>
              <a:path w="2555" h="2053">
                <a:moveTo>
                  <a:pt x="7" y="0"/>
                </a:moveTo>
                <a:cubicBezTo>
                  <a:pt x="3" y="130"/>
                  <a:pt x="0" y="260"/>
                  <a:pt x="7" y="413"/>
                </a:cubicBezTo>
                <a:cubicBezTo>
                  <a:pt x="14" y="566"/>
                  <a:pt x="9" y="778"/>
                  <a:pt x="48" y="921"/>
                </a:cubicBezTo>
                <a:cubicBezTo>
                  <a:pt x="87" y="1064"/>
                  <a:pt x="148" y="1170"/>
                  <a:pt x="244" y="1274"/>
                </a:cubicBezTo>
                <a:cubicBezTo>
                  <a:pt x="340" y="1378"/>
                  <a:pt x="489" y="1471"/>
                  <a:pt x="624" y="1545"/>
                </a:cubicBezTo>
                <a:cubicBezTo>
                  <a:pt x="759" y="1619"/>
                  <a:pt x="925" y="1678"/>
                  <a:pt x="1057" y="1721"/>
                </a:cubicBezTo>
                <a:cubicBezTo>
                  <a:pt x="1189" y="1764"/>
                  <a:pt x="1275" y="1778"/>
                  <a:pt x="1417" y="1802"/>
                </a:cubicBezTo>
                <a:cubicBezTo>
                  <a:pt x="1559" y="1826"/>
                  <a:pt x="1787" y="1847"/>
                  <a:pt x="1911" y="1863"/>
                </a:cubicBezTo>
                <a:cubicBezTo>
                  <a:pt x="2035" y="1879"/>
                  <a:pt x="2075" y="1881"/>
                  <a:pt x="2162" y="1897"/>
                </a:cubicBezTo>
                <a:cubicBezTo>
                  <a:pt x="2249" y="1913"/>
                  <a:pt x="2368" y="1932"/>
                  <a:pt x="2433" y="1958"/>
                </a:cubicBezTo>
                <a:cubicBezTo>
                  <a:pt x="2498" y="1984"/>
                  <a:pt x="2526" y="2018"/>
                  <a:pt x="2555" y="2053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9721" name="Freeform 73"/>
          <p:cNvSpPr>
            <a:spLocks/>
          </p:cNvSpPr>
          <p:nvPr/>
        </p:nvSpPr>
        <p:spPr bwMode="auto">
          <a:xfrm>
            <a:off x="1684338" y="2644775"/>
            <a:ext cx="714375" cy="21748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413"/>
              </a:cxn>
              <a:cxn ang="0">
                <a:pos x="48" y="921"/>
              </a:cxn>
              <a:cxn ang="0">
                <a:pos x="244" y="1274"/>
              </a:cxn>
              <a:cxn ang="0">
                <a:pos x="624" y="1545"/>
              </a:cxn>
              <a:cxn ang="0">
                <a:pos x="1057" y="1721"/>
              </a:cxn>
              <a:cxn ang="0">
                <a:pos x="1417" y="1802"/>
              </a:cxn>
              <a:cxn ang="0">
                <a:pos x="1911" y="1863"/>
              </a:cxn>
              <a:cxn ang="0">
                <a:pos x="2162" y="1897"/>
              </a:cxn>
              <a:cxn ang="0">
                <a:pos x="2433" y="1958"/>
              </a:cxn>
              <a:cxn ang="0">
                <a:pos x="2555" y="2053"/>
              </a:cxn>
            </a:cxnLst>
            <a:rect l="0" t="0" r="r" b="b"/>
            <a:pathLst>
              <a:path w="2555" h="2053">
                <a:moveTo>
                  <a:pt x="7" y="0"/>
                </a:moveTo>
                <a:cubicBezTo>
                  <a:pt x="3" y="130"/>
                  <a:pt x="0" y="260"/>
                  <a:pt x="7" y="413"/>
                </a:cubicBezTo>
                <a:cubicBezTo>
                  <a:pt x="14" y="566"/>
                  <a:pt x="9" y="778"/>
                  <a:pt x="48" y="921"/>
                </a:cubicBezTo>
                <a:cubicBezTo>
                  <a:pt x="87" y="1064"/>
                  <a:pt x="148" y="1170"/>
                  <a:pt x="244" y="1274"/>
                </a:cubicBezTo>
                <a:cubicBezTo>
                  <a:pt x="340" y="1378"/>
                  <a:pt x="489" y="1471"/>
                  <a:pt x="624" y="1545"/>
                </a:cubicBezTo>
                <a:cubicBezTo>
                  <a:pt x="759" y="1619"/>
                  <a:pt x="925" y="1678"/>
                  <a:pt x="1057" y="1721"/>
                </a:cubicBezTo>
                <a:cubicBezTo>
                  <a:pt x="1189" y="1764"/>
                  <a:pt x="1275" y="1778"/>
                  <a:pt x="1417" y="1802"/>
                </a:cubicBezTo>
                <a:cubicBezTo>
                  <a:pt x="1559" y="1826"/>
                  <a:pt x="1787" y="1847"/>
                  <a:pt x="1911" y="1863"/>
                </a:cubicBezTo>
                <a:cubicBezTo>
                  <a:pt x="2035" y="1879"/>
                  <a:pt x="2075" y="1881"/>
                  <a:pt x="2162" y="1897"/>
                </a:cubicBezTo>
                <a:cubicBezTo>
                  <a:pt x="2249" y="1913"/>
                  <a:pt x="2368" y="1932"/>
                  <a:pt x="2433" y="1958"/>
                </a:cubicBezTo>
                <a:cubicBezTo>
                  <a:pt x="2498" y="1984"/>
                  <a:pt x="2526" y="2018"/>
                  <a:pt x="2555" y="2053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9722" name="Freeform 74"/>
          <p:cNvSpPr>
            <a:spLocks/>
          </p:cNvSpPr>
          <p:nvPr/>
        </p:nvSpPr>
        <p:spPr bwMode="auto">
          <a:xfrm>
            <a:off x="1844675" y="2652713"/>
            <a:ext cx="358775" cy="5238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413"/>
              </a:cxn>
              <a:cxn ang="0">
                <a:pos x="48" y="921"/>
              </a:cxn>
              <a:cxn ang="0">
                <a:pos x="244" y="1274"/>
              </a:cxn>
              <a:cxn ang="0">
                <a:pos x="624" y="1545"/>
              </a:cxn>
              <a:cxn ang="0">
                <a:pos x="1057" y="1721"/>
              </a:cxn>
              <a:cxn ang="0">
                <a:pos x="1417" y="1802"/>
              </a:cxn>
              <a:cxn ang="0">
                <a:pos x="1911" y="1863"/>
              </a:cxn>
              <a:cxn ang="0">
                <a:pos x="2162" y="1897"/>
              </a:cxn>
              <a:cxn ang="0">
                <a:pos x="2433" y="1958"/>
              </a:cxn>
              <a:cxn ang="0">
                <a:pos x="2555" y="2053"/>
              </a:cxn>
            </a:cxnLst>
            <a:rect l="0" t="0" r="r" b="b"/>
            <a:pathLst>
              <a:path w="2555" h="2053">
                <a:moveTo>
                  <a:pt x="7" y="0"/>
                </a:moveTo>
                <a:cubicBezTo>
                  <a:pt x="3" y="130"/>
                  <a:pt x="0" y="260"/>
                  <a:pt x="7" y="413"/>
                </a:cubicBezTo>
                <a:cubicBezTo>
                  <a:pt x="14" y="566"/>
                  <a:pt x="9" y="778"/>
                  <a:pt x="48" y="921"/>
                </a:cubicBezTo>
                <a:cubicBezTo>
                  <a:pt x="87" y="1064"/>
                  <a:pt x="148" y="1170"/>
                  <a:pt x="244" y="1274"/>
                </a:cubicBezTo>
                <a:cubicBezTo>
                  <a:pt x="340" y="1378"/>
                  <a:pt x="489" y="1471"/>
                  <a:pt x="624" y="1545"/>
                </a:cubicBezTo>
                <a:cubicBezTo>
                  <a:pt x="759" y="1619"/>
                  <a:pt x="925" y="1678"/>
                  <a:pt x="1057" y="1721"/>
                </a:cubicBezTo>
                <a:cubicBezTo>
                  <a:pt x="1189" y="1764"/>
                  <a:pt x="1275" y="1778"/>
                  <a:pt x="1417" y="1802"/>
                </a:cubicBezTo>
                <a:cubicBezTo>
                  <a:pt x="1559" y="1826"/>
                  <a:pt x="1787" y="1847"/>
                  <a:pt x="1911" y="1863"/>
                </a:cubicBezTo>
                <a:cubicBezTo>
                  <a:pt x="2035" y="1879"/>
                  <a:pt x="2075" y="1881"/>
                  <a:pt x="2162" y="1897"/>
                </a:cubicBezTo>
                <a:cubicBezTo>
                  <a:pt x="2249" y="1913"/>
                  <a:pt x="2368" y="1932"/>
                  <a:pt x="2433" y="1958"/>
                </a:cubicBezTo>
                <a:cubicBezTo>
                  <a:pt x="2498" y="1984"/>
                  <a:pt x="2526" y="2018"/>
                  <a:pt x="2555" y="2053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9723" name="Freeform 75"/>
          <p:cNvSpPr>
            <a:spLocks/>
          </p:cNvSpPr>
          <p:nvPr/>
        </p:nvSpPr>
        <p:spPr bwMode="auto">
          <a:xfrm>
            <a:off x="1809750" y="2652713"/>
            <a:ext cx="417513" cy="66675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413"/>
              </a:cxn>
              <a:cxn ang="0">
                <a:pos x="48" y="921"/>
              </a:cxn>
              <a:cxn ang="0">
                <a:pos x="244" y="1274"/>
              </a:cxn>
              <a:cxn ang="0">
                <a:pos x="624" y="1545"/>
              </a:cxn>
              <a:cxn ang="0">
                <a:pos x="1057" y="1721"/>
              </a:cxn>
              <a:cxn ang="0">
                <a:pos x="1417" y="1802"/>
              </a:cxn>
              <a:cxn ang="0">
                <a:pos x="1911" y="1863"/>
              </a:cxn>
              <a:cxn ang="0">
                <a:pos x="2162" y="1897"/>
              </a:cxn>
              <a:cxn ang="0">
                <a:pos x="2433" y="1958"/>
              </a:cxn>
              <a:cxn ang="0">
                <a:pos x="2555" y="2053"/>
              </a:cxn>
            </a:cxnLst>
            <a:rect l="0" t="0" r="r" b="b"/>
            <a:pathLst>
              <a:path w="2555" h="2053">
                <a:moveTo>
                  <a:pt x="7" y="0"/>
                </a:moveTo>
                <a:cubicBezTo>
                  <a:pt x="3" y="130"/>
                  <a:pt x="0" y="260"/>
                  <a:pt x="7" y="413"/>
                </a:cubicBezTo>
                <a:cubicBezTo>
                  <a:pt x="14" y="566"/>
                  <a:pt x="9" y="778"/>
                  <a:pt x="48" y="921"/>
                </a:cubicBezTo>
                <a:cubicBezTo>
                  <a:pt x="87" y="1064"/>
                  <a:pt x="148" y="1170"/>
                  <a:pt x="244" y="1274"/>
                </a:cubicBezTo>
                <a:cubicBezTo>
                  <a:pt x="340" y="1378"/>
                  <a:pt x="489" y="1471"/>
                  <a:pt x="624" y="1545"/>
                </a:cubicBezTo>
                <a:cubicBezTo>
                  <a:pt x="759" y="1619"/>
                  <a:pt x="925" y="1678"/>
                  <a:pt x="1057" y="1721"/>
                </a:cubicBezTo>
                <a:cubicBezTo>
                  <a:pt x="1189" y="1764"/>
                  <a:pt x="1275" y="1778"/>
                  <a:pt x="1417" y="1802"/>
                </a:cubicBezTo>
                <a:cubicBezTo>
                  <a:pt x="1559" y="1826"/>
                  <a:pt x="1787" y="1847"/>
                  <a:pt x="1911" y="1863"/>
                </a:cubicBezTo>
                <a:cubicBezTo>
                  <a:pt x="2035" y="1879"/>
                  <a:pt x="2075" y="1881"/>
                  <a:pt x="2162" y="1897"/>
                </a:cubicBezTo>
                <a:cubicBezTo>
                  <a:pt x="2249" y="1913"/>
                  <a:pt x="2368" y="1932"/>
                  <a:pt x="2433" y="1958"/>
                </a:cubicBezTo>
                <a:cubicBezTo>
                  <a:pt x="2498" y="1984"/>
                  <a:pt x="2526" y="2018"/>
                  <a:pt x="2555" y="2053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39724" name="Group 76"/>
          <p:cNvGrpSpPr>
            <a:grpSpLocks/>
          </p:cNvGrpSpPr>
          <p:nvPr/>
        </p:nvGrpSpPr>
        <p:grpSpPr bwMode="auto">
          <a:xfrm>
            <a:off x="1704975" y="3268663"/>
            <a:ext cx="196850" cy="180975"/>
            <a:chOff x="2337" y="3061"/>
            <a:chExt cx="228" cy="188"/>
          </a:xfrm>
        </p:grpSpPr>
        <p:sp>
          <p:nvSpPr>
            <p:cNvPr id="539725" name="Oval 77"/>
            <p:cNvSpPr>
              <a:spLocks noChangeArrowheads="1"/>
            </p:cNvSpPr>
            <p:nvPr/>
          </p:nvSpPr>
          <p:spPr bwMode="auto">
            <a:xfrm>
              <a:off x="2445" y="3073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9726" name="Oval 78"/>
            <p:cNvSpPr>
              <a:spLocks noChangeArrowheads="1"/>
            </p:cNvSpPr>
            <p:nvPr/>
          </p:nvSpPr>
          <p:spPr bwMode="auto">
            <a:xfrm>
              <a:off x="2337" y="3129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9727" name="Oval 79"/>
            <p:cNvSpPr>
              <a:spLocks noChangeArrowheads="1"/>
            </p:cNvSpPr>
            <p:nvPr/>
          </p:nvSpPr>
          <p:spPr bwMode="auto">
            <a:xfrm>
              <a:off x="2415" y="3129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9728" name="Oval 80"/>
            <p:cNvSpPr>
              <a:spLocks noChangeArrowheads="1"/>
            </p:cNvSpPr>
            <p:nvPr/>
          </p:nvSpPr>
          <p:spPr bwMode="auto">
            <a:xfrm>
              <a:off x="2377" y="3061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39729" name="Group 81"/>
          <p:cNvGrpSpPr>
            <a:grpSpLocks/>
          </p:cNvGrpSpPr>
          <p:nvPr/>
        </p:nvGrpSpPr>
        <p:grpSpPr bwMode="auto">
          <a:xfrm>
            <a:off x="1449388" y="3067050"/>
            <a:ext cx="215900" cy="223838"/>
            <a:chOff x="1807" y="3031"/>
            <a:chExt cx="249" cy="232"/>
          </a:xfrm>
        </p:grpSpPr>
        <p:sp>
          <p:nvSpPr>
            <p:cNvPr id="539730" name="Oval 82"/>
            <p:cNvSpPr>
              <a:spLocks noChangeArrowheads="1"/>
            </p:cNvSpPr>
            <p:nvPr/>
          </p:nvSpPr>
          <p:spPr bwMode="auto">
            <a:xfrm>
              <a:off x="1924" y="3031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9731" name="Oval 83"/>
            <p:cNvSpPr>
              <a:spLocks noChangeArrowheads="1"/>
            </p:cNvSpPr>
            <p:nvPr/>
          </p:nvSpPr>
          <p:spPr bwMode="auto">
            <a:xfrm>
              <a:off x="1823" y="3143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9732" name="Oval 84"/>
            <p:cNvSpPr>
              <a:spLocks noChangeArrowheads="1"/>
            </p:cNvSpPr>
            <p:nvPr/>
          </p:nvSpPr>
          <p:spPr bwMode="auto">
            <a:xfrm>
              <a:off x="1936" y="3143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9733" name="Oval 85"/>
            <p:cNvSpPr>
              <a:spLocks noChangeArrowheads="1"/>
            </p:cNvSpPr>
            <p:nvPr/>
          </p:nvSpPr>
          <p:spPr bwMode="auto">
            <a:xfrm>
              <a:off x="1807" y="3033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39734" name="Freeform 86"/>
          <p:cNvSpPr>
            <a:spLocks/>
          </p:cNvSpPr>
          <p:nvPr/>
        </p:nvSpPr>
        <p:spPr bwMode="auto">
          <a:xfrm>
            <a:off x="1484313" y="2647950"/>
            <a:ext cx="1573212" cy="712788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39735" name="Group 87"/>
          <p:cNvGrpSpPr>
            <a:grpSpLocks/>
          </p:cNvGrpSpPr>
          <p:nvPr/>
        </p:nvGrpSpPr>
        <p:grpSpPr bwMode="auto">
          <a:xfrm>
            <a:off x="1778000" y="2917825"/>
            <a:ext cx="171450" cy="180975"/>
            <a:chOff x="1318" y="3004"/>
            <a:chExt cx="198" cy="188"/>
          </a:xfrm>
        </p:grpSpPr>
        <p:sp>
          <p:nvSpPr>
            <p:cNvPr id="539736" name="Oval 88"/>
            <p:cNvSpPr>
              <a:spLocks noChangeArrowheads="1"/>
            </p:cNvSpPr>
            <p:nvPr/>
          </p:nvSpPr>
          <p:spPr bwMode="auto">
            <a:xfrm>
              <a:off x="1318" y="3072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9737" name="Oval 89"/>
            <p:cNvSpPr>
              <a:spLocks noChangeArrowheads="1"/>
            </p:cNvSpPr>
            <p:nvPr/>
          </p:nvSpPr>
          <p:spPr bwMode="auto">
            <a:xfrm>
              <a:off x="1396" y="3072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9738" name="Oval 90"/>
            <p:cNvSpPr>
              <a:spLocks noChangeArrowheads="1"/>
            </p:cNvSpPr>
            <p:nvPr/>
          </p:nvSpPr>
          <p:spPr bwMode="auto">
            <a:xfrm>
              <a:off x="1358" y="300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39739" name="Group 91"/>
          <p:cNvGrpSpPr>
            <a:grpSpLocks/>
          </p:cNvGrpSpPr>
          <p:nvPr/>
        </p:nvGrpSpPr>
        <p:grpSpPr bwMode="auto">
          <a:xfrm>
            <a:off x="1541463" y="3913188"/>
            <a:ext cx="171450" cy="180975"/>
            <a:chOff x="2316" y="2566"/>
            <a:chExt cx="198" cy="188"/>
          </a:xfrm>
        </p:grpSpPr>
        <p:sp>
          <p:nvSpPr>
            <p:cNvPr id="539740" name="Oval 92"/>
            <p:cNvSpPr>
              <a:spLocks noChangeArrowheads="1"/>
            </p:cNvSpPr>
            <p:nvPr/>
          </p:nvSpPr>
          <p:spPr bwMode="auto">
            <a:xfrm>
              <a:off x="2316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9741" name="Oval 93"/>
            <p:cNvSpPr>
              <a:spLocks noChangeArrowheads="1"/>
            </p:cNvSpPr>
            <p:nvPr/>
          </p:nvSpPr>
          <p:spPr bwMode="auto">
            <a:xfrm>
              <a:off x="2394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9742" name="Oval 94"/>
            <p:cNvSpPr>
              <a:spLocks noChangeArrowheads="1"/>
            </p:cNvSpPr>
            <p:nvPr/>
          </p:nvSpPr>
          <p:spPr bwMode="auto">
            <a:xfrm>
              <a:off x="2356" y="256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539743" name="Picture 9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2088" y="4681538"/>
            <a:ext cx="26193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9744" name="Oval 96"/>
          <p:cNvSpPr>
            <a:spLocks noChangeArrowheads="1"/>
          </p:cNvSpPr>
          <p:nvPr/>
        </p:nvSpPr>
        <p:spPr bwMode="auto">
          <a:xfrm>
            <a:off x="2990850" y="4418013"/>
            <a:ext cx="498475" cy="6302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9745" name="Oval 97"/>
          <p:cNvSpPr>
            <a:spLocks noChangeArrowheads="1"/>
          </p:cNvSpPr>
          <p:nvPr/>
        </p:nvSpPr>
        <p:spPr bwMode="auto">
          <a:xfrm>
            <a:off x="2786063" y="2487613"/>
            <a:ext cx="104775" cy="115887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9746" name="Oval 98"/>
          <p:cNvSpPr>
            <a:spLocks noChangeArrowheads="1"/>
          </p:cNvSpPr>
          <p:nvPr/>
        </p:nvSpPr>
        <p:spPr bwMode="auto">
          <a:xfrm>
            <a:off x="2951163" y="2486025"/>
            <a:ext cx="104775" cy="1143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9747" name="Oval 99"/>
          <p:cNvSpPr>
            <a:spLocks noChangeArrowheads="1"/>
          </p:cNvSpPr>
          <p:nvPr/>
        </p:nvSpPr>
        <p:spPr bwMode="auto">
          <a:xfrm>
            <a:off x="3116263" y="2482850"/>
            <a:ext cx="104775" cy="115888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9748" name="Oval 100"/>
          <p:cNvSpPr>
            <a:spLocks noChangeArrowheads="1"/>
          </p:cNvSpPr>
          <p:nvPr/>
        </p:nvSpPr>
        <p:spPr bwMode="auto">
          <a:xfrm>
            <a:off x="3294063" y="2484438"/>
            <a:ext cx="104775" cy="115887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9749" name="Text Box 101"/>
          <p:cNvSpPr txBox="1">
            <a:spLocks noChangeArrowheads="1"/>
          </p:cNvSpPr>
          <p:nvPr/>
        </p:nvSpPr>
        <p:spPr bwMode="auto">
          <a:xfrm>
            <a:off x="3006725" y="444341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539750" name="Group 102"/>
          <p:cNvGrpSpPr>
            <a:grpSpLocks/>
          </p:cNvGrpSpPr>
          <p:nvPr/>
        </p:nvGrpSpPr>
        <p:grpSpPr bwMode="auto">
          <a:xfrm>
            <a:off x="0" y="698500"/>
            <a:ext cx="9144000" cy="2673350"/>
            <a:chOff x="0" y="441"/>
            <a:chExt cx="5760" cy="1684"/>
          </a:xfrm>
        </p:grpSpPr>
        <p:sp>
          <p:nvSpPr>
            <p:cNvPr id="539751" name="Rectangle 103"/>
            <p:cNvSpPr>
              <a:spLocks noChangeArrowheads="1"/>
            </p:cNvSpPr>
            <p:nvPr/>
          </p:nvSpPr>
          <p:spPr bwMode="auto">
            <a:xfrm>
              <a:off x="0" y="471"/>
              <a:ext cx="2678" cy="8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752" name="Rectangle 104"/>
            <p:cNvSpPr>
              <a:spLocks noChangeArrowheads="1"/>
            </p:cNvSpPr>
            <p:nvPr/>
          </p:nvSpPr>
          <p:spPr bwMode="auto">
            <a:xfrm>
              <a:off x="2821" y="441"/>
              <a:ext cx="2939" cy="16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9753" name="Rectangle 105"/>
          <p:cNvSpPr>
            <a:spLocks noChangeArrowheads="1"/>
          </p:cNvSpPr>
          <p:nvPr/>
        </p:nvSpPr>
        <p:spPr bwMode="auto">
          <a:xfrm>
            <a:off x="4422775" y="3349625"/>
            <a:ext cx="4478338" cy="383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648 C -0.02031 0.0044 -0.04011 0.00347 -0.05174 0.00648 C -0.0632 0.00995 -0.04983 0.02359 -0.06962 0.02729 C -0.08924 0.03192 -0.12951 0.02984 -0.16927 0.02891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255 L -0.16927 0.002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39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53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3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6" grpId="0" animBg="1"/>
      <p:bldP spid="539657" grpId="0" animBg="1"/>
      <p:bldP spid="539657" grpId="1" animBg="1"/>
      <p:bldP spid="539664" grpId="0"/>
      <p:bldP spid="539664" grpId="1"/>
      <p:bldP spid="539668" grpId="0" build="allAtOnce" animBg="1"/>
      <p:bldP spid="539674" grpId="0"/>
      <p:bldP spid="539744" grpId="0" animBg="1"/>
      <p:bldP spid="539749" grpId="0"/>
      <p:bldP spid="5397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Line 2"/>
          <p:cNvSpPr>
            <a:spLocks noChangeShapeType="1"/>
          </p:cNvSpPr>
          <p:nvPr/>
        </p:nvSpPr>
        <p:spPr bwMode="auto">
          <a:xfrm flipV="1">
            <a:off x="647700" y="1266825"/>
            <a:ext cx="1216025" cy="5603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5251" name="Line 3"/>
          <p:cNvSpPr>
            <a:spLocks noChangeShapeType="1"/>
          </p:cNvSpPr>
          <p:nvPr/>
        </p:nvSpPr>
        <p:spPr bwMode="auto">
          <a:xfrm flipV="1">
            <a:off x="647700" y="1417638"/>
            <a:ext cx="1227138" cy="4127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5252" name="Line 4"/>
          <p:cNvSpPr>
            <a:spLocks noChangeShapeType="1"/>
          </p:cNvSpPr>
          <p:nvPr/>
        </p:nvSpPr>
        <p:spPr bwMode="auto">
          <a:xfrm flipV="1">
            <a:off x="636588" y="1557338"/>
            <a:ext cx="1238250" cy="2603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5253" name="Rectangle 5"/>
          <p:cNvSpPr>
            <a:spLocks noChangeArrowheads="1"/>
          </p:cNvSpPr>
          <p:nvPr/>
        </p:nvSpPr>
        <p:spPr bwMode="auto">
          <a:xfrm>
            <a:off x="0" y="0"/>
            <a:ext cx="7416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Exchange reactions with distinguishable particles</a:t>
            </a:r>
          </a:p>
        </p:txBody>
      </p:sp>
      <p:sp>
        <p:nvSpPr>
          <p:cNvPr id="565254" name="Oval 6"/>
          <p:cNvSpPr>
            <a:spLocks noChangeArrowheads="1"/>
          </p:cNvSpPr>
          <p:nvPr/>
        </p:nvSpPr>
        <p:spPr bwMode="auto">
          <a:xfrm>
            <a:off x="4462463" y="855663"/>
            <a:ext cx="720725" cy="1008062"/>
          </a:xfrm>
          <a:prstGeom prst="ellipse">
            <a:avLst/>
          </a:prstGeom>
          <a:solidFill>
            <a:srgbClr val="993366">
              <a:alpha val="5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255" name="Oval 7"/>
          <p:cNvSpPr>
            <a:spLocks noChangeArrowheads="1"/>
          </p:cNvSpPr>
          <p:nvPr/>
        </p:nvSpPr>
        <p:spPr bwMode="auto">
          <a:xfrm>
            <a:off x="4678363" y="1000125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5256" name="Oval 8"/>
          <p:cNvSpPr>
            <a:spLocks noChangeArrowheads="1"/>
          </p:cNvSpPr>
          <p:nvPr/>
        </p:nvSpPr>
        <p:spPr bwMode="auto">
          <a:xfrm>
            <a:off x="3743325" y="1287463"/>
            <a:ext cx="190500" cy="190500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5257" name="Oval 9"/>
          <p:cNvSpPr>
            <a:spLocks noChangeArrowheads="1"/>
          </p:cNvSpPr>
          <p:nvPr/>
        </p:nvSpPr>
        <p:spPr bwMode="auto">
          <a:xfrm>
            <a:off x="4751388" y="1503363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5258" name="Line 10"/>
          <p:cNvSpPr>
            <a:spLocks noChangeShapeType="1"/>
          </p:cNvSpPr>
          <p:nvPr/>
        </p:nvSpPr>
        <p:spPr bwMode="auto">
          <a:xfrm flipH="1" flipV="1">
            <a:off x="4319588" y="136048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5259" name="Line 11"/>
          <p:cNvSpPr>
            <a:spLocks noChangeShapeType="1"/>
          </p:cNvSpPr>
          <p:nvPr/>
        </p:nvSpPr>
        <p:spPr bwMode="auto">
          <a:xfrm>
            <a:off x="3887788" y="1360488"/>
            <a:ext cx="2222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5260" name="Text Box 12"/>
          <p:cNvSpPr txBox="1">
            <a:spLocks noChangeArrowheads="1"/>
          </p:cNvSpPr>
          <p:nvPr/>
        </p:nvSpPr>
        <p:spPr bwMode="auto">
          <a:xfrm>
            <a:off x="3887788" y="1881188"/>
            <a:ext cx="1196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CC"/>
                </a:solidFill>
              </a:rPr>
              <a:t>B</a:t>
            </a:r>
            <a:r>
              <a:rPr lang="en-US" sz="2800">
                <a:solidFill>
                  <a:srgbClr val="800080"/>
                </a:solidFill>
              </a:rPr>
              <a:t> + A</a:t>
            </a:r>
            <a:r>
              <a:rPr lang="en-US" sz="2800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565261" name="Line 13"/>
          <p:cNvSpPr>
            <a:spLocks noChangeShapeType="1"/>
          </p:cNvSpPr>
          <p:nvPr/>
        </p:nvSpPr>
        <p:spPr bwMode="auto">
          <a:xfrm flipH="1">
            <a:off x="3851275" y="2420938"/>
            <a:ext cx="215900" cy="576262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5262" name="Rectangle 14"/>
          <p:cNvSpPr>
            <a:spLocks noChangeArrowheads="1"/>
          </p:cNvSpPr>
          <p:nvPr/>
        </p:nvSpPr>
        <p:spPr bwMode="auto">
          <a:xfrm>
            <a:off x="2771775" y="3032125"/>
            <a:ext cx="215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F=4, m</a:t>
            </a:r>
            <a:r>
              <a:rPr lang="en-US" sz="2000" baseline="-25000">
                <a:solidFill>
                  <a:srgbClr val="0033CC"/>
                </a:solidFill>
              </a:rPr>
              <a:t>F</a:t>
            </a:r>
            <a:r>
              <a:rPr lang="en-US" sz="2000">
                <a:solidFill>
                  <a:srgbClr val="0033CC"/>
                </a:solidFill>
              </a:rPr>
              <a:t>=2, 3 or 4</a:t>
            </a:r>
          </a:p>
        </p:txBody>
      </p:sp>
      <p:sp>
        <p:nvSpPr>
          <p:cNvPr id="565263" name="Rectangle 15"/>
          <p:cNvSpPr>
            <a:spLocks noChangeArrowheads="1"/>
          </p:cNvSpPr>
          <p:nvPr/>
        </p:nvSpPr>
        <p:spPr bwMode="auto">
          <a:xfrm>
            <a:off x="5219700" y="3014663"/>
            <a:ext cx="3783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0066"/>
                </a:solidFill>
              </a:rPr>
              <a:t>Feshbach molecule / halo dimer</a:t>
            </a:r>
          </a:p>
          <a:p>
            <a:r>
              <a:rPr lang="en-US" sz="2000">
                <a:solidFill>
                  <a:srgbClr val="660066"/>
                </a:solidFill>
              </a:rPr>
              <a:t>2x (F=3, m</a:t>
            </a:r>
            <a:r>
              <a:rPr lang="en-US" sz="2000" baseline="-25000">
                <a:solidFill>
                  <a:srgbClr val="660066"/>
                </a:solidFill>
              </a:rPr>
              <a:t>F</a:t>
            </a:r>
            <a:r>
              <a:rPr lang="en-US" sz="2000">
                <a:solidFill>
                  <a:srgbClr val="660066"/>
                </a:solidFill>
              </a:rPr>
              <a:t>=3)</a:t>
            </a:r>
          </a:p>
        </p:txBody>
      </p:sp>
      <p:sp>
        <p:nvSpPr>
          <p:cNvPr id="565264" name="Line 16"/>
          <p:cNvSpPr>
            <a:spLocks noChangeShapeType="1"/>
          </p:cNvSpPr>
          <p:nvPr/>
        </p:nvSpPr>
        <p:spPr bwMode="auto">
          <a:xfrm>
            <a:off x="4859338" y="2422525"/>
            <a:ext cx="754062" cy="503238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5265" name="Text Box 17"/>
          <p:cNvSpPr txBox="1">
            <a:spLocks noChangeArrowheads="1"/>
          </p:cNvSpPr>
          <p:nvPr/>
        </p:nvSpPr>
        <p:spPr bwMode="auto">
          <a:xfrm>
            <a:off x="1625600" y="3652838"/>
            <a:ext cx="728663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>
                <a:solidFill>
                  <a:srgbClr val="990099"/>
                </a:solidFill>
              </a:rPr>
              <a:t>m</a:t>
            </a:r>
            <a:r>
              <a:rPr lang="de-DE" baseline="-25000">
                <a:solidFill>
                  <a:srgbClr val="990099"/>
                </a:solidFill>
              </a:rPr>
              <a:t>F</a:t>
            </a:r>
            <a:r>
              <a:rPr lang="de-DE">
                <a:solidFill>
                  <a:srgbClr val="990099"/>
                </a:solidFill>
              </a:rPr>
              <a:t>=3</a:t>
            </a:r>
          </a:p>
        </p:txBody>
      </p:sp>
      <p:sp>
        <p:nvSpPr>
          <p:cNvPr id="565266" name="Line 18"/>
          <p:cNvSpPr>
            <a:spLocks noChangeShapeType="1"/>
          </p:cNvSpPr>
          <p:nvPr/>
        </p:nvSpPr>
        <p:spPr bwMode="auto">
          <a:xfrm flipV="1">
            <a:off x="636588" y="3016250"/>
            <a:ext cx="1235075" cy="3476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5267" name="Line 19"/>
          <p:cNvSpPr>
            <a:spLocks noChangeShapeType="1"/>
          </p:cNvSpPr>
          <p:nvPr/>
        </p:nvSpPr>
        <p:spPr bwMode="auto">
          <a:xfrm flipV="1">
            <a:off x="636588" y="3130550"/>
            <a:ext cx="1235075" cy="2333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5268" name="Line 20"/>
          <p:cNvSpPr>
            <a:spLocks noChangeShapeType="1"/>
          </p:cNvSpPr>
          <p:nvPr/>
        </p:nvSpPr>
        <p:spPr bwMode="auto">
          <a:xfrm flipV="1">
            <a:off x="636588" y="3249613"/>
            <a:ext cx="1235075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5269" name="Line 21"/>
          <p:cNvSpPr>
            <a:spLocks noChangeShapeType="1"/>
          </p:cNvSpPr>
          <p:nvPr/>
        </p:nvSpPr>
        <p:spPr bwMode="auto">
          <a:xfrm flipV="1">
            <a:off x="636588" y="3363913"/>
            <a:ext cx="12350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5270" name="Line 22"/>
          <p:cNvSpPr>
            <a:spLocks noChangeShapeType="1"/>
          </p:cNvSpPr>
          <p:nvPr/>
        </p:nvSpPr>
        <p:spPr bwMode="auto">
          <a:xfrm>
            <a:off x="636588" y="3363913"/>
            <a:ext cx="1235075" cy="2317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5271" name="Line 23"/>
          <p:cNvSpPr>
            <a:spLocks noChangeShapeType="1"/>
          </p:cNvSpPr>
          <p:nvPr/>
        </p:nvSpPr>
        <p:spPr bwMode="auto">
          <a:xfrm>
            <a:off x="636588" y="3363913"/>
            <a:ext cx="1235075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5272" name="Line 24"/>
          <p:cNvSpPr>
            <a:spLocks noChangeShapeType="1"/>
          </p:cNvSpPr>
          <p:nvPr/>
        </p:nvSpPr>
        <p:spPr bwMode="auto">
          <a:xfrm flipV="1">
            <a:off x="636588" y="1689100"/>
            <a:ext cx="1236662" cy="1365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5273" name="Line 25"/>
          <p:cNvSpPr>
            <a:spLocks noChangeShapeType="1"/>
          </p:cNvSpPr>
          <p:nvPr/>
        </p:nvSpPr>
        <p:spPr bwMode="auto">
          <a:xfrm flipV="1">
            <a:off x="636588" y="1825625"/>
            <a:ext cx="12366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5274" name="Line 26"/>
          <p:cNvSpPr>
            <a:spLocks noChangeShapeType="1"/>
          </p:cNvSpPr>
          <p:nvPr/>
        </p:nvSpPr>
        <p:spPr bwMode="auto">
          <a:xfrm>
            <a:off x="636588" y="1825625"/>
            <a:ext cx="1236662" cy="5476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5275" name="Line 27"/>
          <p:cNvSpPr>
            <a:spLocks noChangeShapeType="1"/>
          </p:cNvSpPr>
          <p:nvPr/>
        </p:nvSpPr>
        <p:spPr bwMode="auto">
          <a:xfrm>
            <a:off x="636588" y="1825625"/>
            <a:ext cx="1236662" cy="4111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5276" name="Line 28"/>
          <p:cNvSpPr>
            <a:spLocks noChangeShapeType="1"/>
          </p:cNvSpPr>
          <p:nvPr/>
        </p:nvSpPr>
        <p:spPr bwMode="auto">
          <a:xfrm>
            <a:off x="636588" y="1825625"/>
            <a:ext cx="1236662" cy="2746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5277" name="Line 29"/>
          <p:cNvSpPr>
            <a:spLocks noChangeShapeType="1"/>
          </p:cNvSpPr>
          <p:nvPr/>
        </p:nvSpPr>
        <p:spPr bwMode="auto">
          <a:xfrm>
            <a:off x="636588" y="1825625"/>
            <a:ext cx="1236662" cy="13811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5278" name="Rectangle 30"/>
          <p:cNvSpPr>
            <a:spLocks noChangeArrowheads="1"/>
          </p:cNvSpPr>
          <p:nvPr/>
        </p:nvSpPr>
        <p:spPr bwMode="auto">
          <a:xfrm>
            <a:off x="465138" y="2976563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/>
              <a:t>F=3</a:t>
            </a:r>
            <a:endParaRPr lang="en-US" sz="1600"/>
          </a:p>
        </p:txBody>
      </p:sp>
      <p:sp>
        <p:nvSpPr>
          <p:cNvPr id="565279" name="Rectangle 31"/>
          <p:cNvSpPr>
            <a:spLocks noChangeArrowheads="1"/>
          </p:cNvSpPr>
          <p:nvPr/>
        </p:nvSpPr>
        <p:spPr bwMode="auto">
          <a:xfrm>
            <a:off x="465138" y="1336675"/>
            <a:ext cx="557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600"/>
              <a:t>F=4</a:t>
            </a:r>
            <a:endParaRPr lang="en-US" sz="1600"/>
          </a:p>
        </p:txBody>
      </p:sp>
      <p:sp>
        <p:nvSpPr>
          <p:cNvPr id="565280" name="Line 32"/>
          <p:cNvSpPr>
            <a:spLocks noChangeShapeType="1"/>
          </p:cNvSpPr>
          <p:nvPr/>
        </p:nvSpPr>
        <p:spPr bwMode="auto">
          <a:xfrm>
            <a:off x="636588" y="3363913"/>
            <a:ext cx="1235075" cy="347662"/>
          </a:xfrm>
          <a:prstGeom prst="line">
            <a:avLst/>
          </a:prstGeom>
          <a:noFill/>
          <a:ln w="19050">
            <a:solidFill>
              <a:srgbClr val="99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65281" name="Group 33"/>
          <p:cNvGrpSpPr>
            <a:grpSpLocks/>
          </p:cNvGrpSpPr>
          <p:nvPr/>
        </p:nvGrpSpPr>
        <p:grpSpPr bwMode="auto">
          <a:xfrm>
            <a:off x="328613" y="939800"/>
            <a:ext cx="2033587" cy="2744788"/>
            <a:chOff x="126" y="1480"/>
            <a:chExt cx="1281" cy="1729"/>
          </a:xfrm>
        </p:grpSpPr>
        <p:sp>
          <p:nvSpPr>
            <p:cNvPr id="565282" name="Rectangle 34"/>
            <p:cNvSpPr>
              <a:spLocks noChangeArrowheads="1"/>
            </p:cNvSpPr>
            <p:nvPr/>
          </p:nvSpPr>
          <p:spPr bwMode="auto">
            <a:xfrm>
              <a:off x="1094" y="1738"/>
              <a:ext cx="19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4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>
                  <a:solidFill>
                    <a:srgbClr val="0033CC"/>
                  </a:solidFill>
                </a:rPr>
                <a:t>2</a:t>
              </a:r>
            </a:p>
          </p:txBody>
        </p:sp>
        <p:grpSp>
          <p:nvGrpSpPr>
            <p:cNvPr id="565283" name="Group 35"/>
            <p:cNvGrpSpPr>
              <a:grpSpLocks/>
            </p:cNvGrpSpPr>
            <p:nvPr/>
          </p:nvGrpSpPr>
          <p:grpSpPr bwMode="auto">
            <a:xfrm>
              <a:off x="126" y="1480"/>
              <a:ext cx="1281" cy="1729"/>
              <a:chOff x="126" y="1480"/>
              <a:chExt cx="1281" cy="1729"/>
            </a:xfrm>
          </p:grpSpPr>
          <p:sp>
            <p:nvSpPr>
              <p:cNvPr id="565284" name="Text Box 36"/>
              <p:cNvSpPr txBox="1">
                <a:spLocks noChangeArrowheads="1"/>
              </p:cNvSpPr>
              <p:nvPr/>
            </p:nvSpPr>
            <p:spPr bwMode="auto">
              <a:xfrm>
                <a:off x="948" y="1480"/>
                <a:ext cx="459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4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>
                    <a:solidFill>
                      <a:srgbClr val="0000FF"/>
                    </a:solidFill>
                  </a:rPr>
                  <a:t>m</a:t>
                </a:r>
                <a:r>
                  <a:rPr lang="en-US" baseline="-25000">
                    <a:solidFill>
                      <a:srgbClr val="0000FF"/>
                    </a:solidFill>
                  </a:rPr>
                  <a:t>F</a:t>
                </a:r>
                <a:r>
                  <a:rPr lang="en-US">
                    <a:solidFill>
                      <a:srgbClr val="0000FF"/>
                    </a:solidFill>
                  </a:rPr>
                  <a:t>=4</a:t>
                </a:r>
              </a:p>
            </p:txBody>
          </p:sp>
          <p:sp>
            <p:nvSpPr>
              <p:cNvPr id="565285" name="Rectangle 37"/>
              <p:cNvSpPr>
                <a:spLocks noChangeArrowheads="1"/>
              </p:cNvSpPr>
              <p:nvPr/>
            </p:nvSpPr>
            <p:spPr bwMode="auto">
              <a:xfrm>
                <a:off x="1094" y="1616"/>
                <a:ext cx="196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4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>
                    <a:solidFill>
                      <a:srgbClr val="0033CC"/>
                    </a:solidFill>
                  </a:rPr>
                  <a:t>3</a:t>
                </a:r>
              </a:p>
            </p:txBody>
          </p:sp>
          <p:grpSp>
            <p:nvGrpSpPr>
              <p:cNvPr id="565286" name="Group 38"/>
              <p:cNvGrpSpPr>
                <a:grpSpLocks/>
              </p:cNvGrpSpPr>
              <p:nvPr/>
            </p:nvGrpSpPr>
            <p:grpSpPr bwMode="auto">
              <a:xfrm>
                <a:off x="126" y="1686"/>
                <a:ext cx="986" cy="1523"/>
                <a:chOff x="113" y="1693"/>
                <a:chExt cx="986" cy="1523"/>
              </a:xfrm>
            </p:grpSpPr>
            <p:sp>
              <p:nvSpPr>
                <p:cNvPr id="56528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20" y="1693"/>
                  <a:ext cx="779" cy="345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288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20" y="1779"/>
                  <a:ext cx="779" cy="259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289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20" y="1865"/>
                  <a:ext cx="779" cy="173"/>
                </a:xfrm>
                <a:prstGeom prst="line">
                  <a:avLst/>
                </a:prstGeom>
                <a:noFill/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290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064" y="1866"/>
                  <a:ext cx="0" cy="135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291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954" y="1828"/>
                  <a:ext cx="0" cy="1358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29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843" y="1809"/>
                  <a:ext cx="0" cy="1342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29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13" y="2389"/>
                  <a:ext cx="7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</a:rPr>
                    <a:t>MW transfer</a:t>
                  </a:r>
                </a:p>
              </p:txBody>
            </p:sp>
          </p:grpSp>
        </p:grpSp>
      </p:grpSp>
      <p:sp>
        <p:nvSpPr>
          <p:cNvPr id="565294" name="Text Box 46"/>
          <p:cNvSpPr txBox="1">
            <a:spLocks noChangeArrowheads="1"/>
          </p:cNvSpPr>
          <p:nvPr/>
        </p:nvSpPr>
        <p:spPr bwMode="auto">
          <a:xfrm>
            <a:off x="3889375" y="1873250"/>
            <a:ext cx="1196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800080"/>
                </a:solidFill>
              </a:rPr>
              <a:t>A + A</a:t>
            </a:r>
            <a:r>
              <a:rPr lang="en-US" sz="2800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565295" name="Oval 47"/>
          <p:cNvSpPr>
            <a:spLocks noChangeArrowheads="1"/>
          </p:cNvSpPr>
          <p:nvPr/>
        </p:nvSpPr>
        <p:spPr bwMode="auto">
          <a:xfrm>
            <a:off x="3743325" y="1279525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5296" name="Rectangle 48"/>
          <p:cNvSpPr>
            <a:spLocks noChangeArrowheads="1"/>
          </p:cNvSpPr>
          <p:nvPr/>
        </p:nvSpPr>
        <p:spPr bwMode="auto">
          <a:xfrm>
            <a:off x="3040063" y="3022600"/>
            <a:ext cx="1370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0066"/>
                </a:solidFill>
              </a:rPr>
              <a:t>F=3, m</a:t>
            </a:r>
            <a:r>
              <a:rPr lang="en-US" sz="2000" baseline="-25000">
                <a:solidFill>
                  <a:srgbClr val="660066"/>
                </a:solidFill>
              </a:rPr>
              <a:t>F</a:t>
            </a:r>
            <a:r>
              <a:rPr lang="en-US" sz="2000">
                <a:solidFill>
                  <a:srgbClr val="660066"/>
                </a:solidFill>
              </a:rPr>
              <a:t>=3</a:t>
            </a:r>
          </a:p>
        </p:txBody>
      </p:sp>
      <p:sp>
        <p:nvSpPr>
          <p:cNvPr id="565297" name="Line 49"/>
          <p:cNvSpPr>
            <a:spLocks noChangeShapeType="1"/>
          </p:cNvSpPr>
          <p:nvPr/>
        </p:nvSpPr>
        <p:spPr bwMode="auto">
          <a:xfrm flipH="1">
            <a:off x="3860800" y="2424113"/>
            <a:ext cx="192088" cy="557212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65298" name="Group 50"/>
          <p:cNvGrpSpPr>
            <a:grpSpLocks/>
          </p:cNvGrpSpPr>
          <p:nvPr/>
        </p:nvGrpSpPr>
        <p:grpSpPr bwMode="auto">
          <a:xfrm>
            <a:off x="4603750" y="5068888"/>
            <a:ext cx="2603500" cy="1001712"/>
            <a:chOff x="2109" y="856"/>
            <a:chExt cx="1640" cy="631"/>
          </a:xfrm>
        </p:grpSpPr>
        <p:sp>
          <p:nvSpPr>
            <p:cNvPr id="565299" name="Line 51"/>
            <p:cNvSpPr>
              <a:spLocks noChangeShapeType="1"/>
            </p:cNvSpPr>
            <p:nvPr/>
          </p:nvSpPr>
          <p:spPr bwMode="auto">
            <a:xfrm rot="-1289005">
              <a:off x="3044" y="989"/>
              <a:ext cx="705" cy="4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5300" name="Oval 52"/>
            <p:cNvSpPr>
              <a:spLocks noChangeArrowheads="1"/>
            </p:cNvSpPr>
            <p:nvPr/>
          </p:nvSpPr>
          <p:spPr bwMode="auto">
            <a:xfrm rot="-1289005">
              <a:off x="2930" y="1071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5301" name="Oval 53"/>
            <p:cNvSpPr>
              <a:spLocks noChangeArrowheads="1"/>
            </p:cNvSpPr>
            <p:nvPr/>
          </p:nvSpPr>
          <p:spPr bwMode="auto">
            <a:xfrm rot="1108176">
              <a:off x="2461" y="932"/>
              <a:ext cx="197" cy="23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302" name="Oval 54"/>
            <p:cNvSpPr>
              <a:spLocks noChangeArrowheads="1"/>
            </p:cNvSpPr>
            <p:nvPr/>
          </p:nvSpPr>
          <p:spPr bwMode="auto">
            <a:xfrm rot="-1289005">
              <a:off x="2520" y="945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5303" name="Oval 55"/>
            <p:cNvSpPr>
              <a:spLocks noChangeArrowheads="1"/>
            </p:cNvSpPr>
            <p:nvPr/>
          </p:nvSpPr>
          <p:spPr bwMode="auto">
            <a:xfrm rot="-1289005">
              <a:off x="2491" y="1025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5304" name="Line 56"/>
            <p:cNvSpPr>
              <a:spLocks noChangeShapeType="1"/>
            </p:cNvSpPr>
            <p:nvPr/>
          </p:nvSpPr>
          <p:spPr bwMode="auto">
            <a:xfrm rot="-1289005" flipH="1" flipV="1">
              <a:off x="2109" y="856"/>
              <a:ext cx="31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65305" name="Group 57"/>
          <p:cNvGrpSpPr>
            <a:grpSpLocks/>
          </p:cNvGrpSpPr>
          <p:nvPr/>
        </p:nvGrpSpPr>
        <p:grpSpPr bwMode="auto">
          <a:xfrm>
            <a:off x="1951038" y="4845050"/>
            <a:ext cx="981075" cy="863600"/>
            <a:chOff x="1490" y="2886"/>
            <a:chExt cx="618" cy="544"/>
          </a:xfrm>
        </p:grpSpPr>
        <p:sp>
          <p:nvSpPr>
            <p:cNvPr id="565306" name="Oval 58"/>
            <p:cNvSpPr>
              <a:spLocks noChangeArrowheads="1"/>
            </p:cNvSpPr>
            <p:nvPr/>
          </p:nvSpPr>
          <p:spPr bwMode="auto">
            <a:xfrm rot="-630517">
              <a:off x="1837" y="2886"/>
              <a:ext cx="271" cy="544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307" name="Oval 59"/>
            <p:cNvSpPr>
              <a:spLocks noChangeArrowheads="1"/>
            </p:cNvSpPr>
            <p:nvPr/>
          </p:nvSpPr>
          <p:spPr bwMode="auto">
            <a:xfrm>
              <a:off x="1882" y="293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5308" name="Oval 60"/>
            <p:cNvSpPr>
              <a:spLocks noChangeArrowheads="1"/>
            </p:cNvSpPr>
            <p:nvPr/>
          </p:nvSpPr>
          <p:spPr bwMode="auto">
            <a:xfrm>
              <a:off x="1490" y="3117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5309" name="Oval 61"/>
            <p:cNvSpPr>
              <a:spLocks noChangeArrowheads="1"/>
            </p:cNvSpPr>
            <p:nvPr/>
          </p:nvSpPr>
          <p:spPr bwMode="auto">
            <a:xfrm>
              <a:off x="1928" y="3253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5310" name="Line 62"/>
            <p:cNvSpPr>
              <a:spLocks noChangeShapeType="1"/>
            </p:cNvSpPr>
            <p:nvPr/>
          </p:nvSpPr>
          <p:spPr bwMode="auto">
            <a:xfrm flipH="1" flipV="1">
              <a:off x="1746" y="3163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5311" name="Line 63"/>
            <p:cNvSpPr>
              <a:spLocks noChangeShapeType="1"/>
            </p:cNvSpPr>
            <p:nvPr/>
          </p:nvSpPr>
          <p:spPr bwMode="auto">
            <a:xfrm>
              <a:off x="1561" y="3163"/>
              <a:ext cx="14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65312" name="Group 64"/>
          <p:cNvGrpSpPr>
            <a:grpSpLocks/>
          </p:cNvGrpSpPr>
          <p:nvPr/>
        </p:nvGrpSpPr>
        <p:grpSpPr bwMode="auto">
          <a:xfrm>
            <a:off x="4581525" y="4094163"/>
            <a:ext cx="2603500" cy="1001712"/>
            <a:chOff x="2139" y="1447"/>
            <a:chExt cx="1640" cy="631"/>
          </a:xfrm>
        </p:grpSpPr>
        <p:sp>
          <p:nvSpPr>
            <p:cNvPr id="565313" name="Oval 65"/>
            <p:cNvSpPr>
              <a:spLocks noChangeArrowheads="1"/>
            </p:cNvSpPr>
            <p:nvPr/>
          </p:nvSpPr>
          <p:spPr bwMode="auto">
            <a:xfrm rot="1108176">
              <a:off x="2491" y="1523"/>
              <a:ext cx="197" cy="23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314" name="Line 66"/>
            <p:cNvSpPr>
              <a:spLocks noChangeShapeType="1"/>
            </p:cNvSpPr>
            <p:nvPr/>
          </p:nvSpPr>
          <p:spPr bwMode="auto">
            <a:xfrm rot="-1289005">
              <a:off x="3074" y="1580"/>
              <a:ext cx="705" cy="4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65315" name="Oval 67"/>
            <p:cNvSpPr>
              <a:spLocks noChangeArrowheads="1"/>
            </p:cNvSpPr>
            <p:nvPr/>
          </p:nvSpPr>
          <p:spPr bwMode="auto">
            <a:xfrm rot="-1289005">
              <a:off x="2537" y="1541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5316" name="Oval 68"/>
            <p:cNvSpPr>
              <a:spLocks noChangeArrowheads="1"/>
            </p:cNvSpPr>
            <p:nvPr/>
          </p:nvSpPr>
          <p:spPr bwMode="auto">
            <a:xfrm rot="-1289005">
              <a:off x="2930" y="1661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5317" name="Oval 69"/>
            <p:cNvSpPr>
              <a:spLocks noChangeArrowheads="1"/>
            </p:cNvSpPr>
            <p:nvPr/>
          </p:nvSpPr>
          <p:spPr bwMode="auto">
            <a:xfrm rot="-1289005">
              <a:off x="2521" y="161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5318" name="Line 70"/>
            <p:cNvSpPr>
              <a:spLocks noChangeShapeType="1"/>
            </p:cNvSpPr>
            <p:nvPr/>
          </p:nvSpPr>
          <p:spPr bwMode="auto">
            <a:xfrm rot="-1289005" flipH="1" flipV="1">
              <a:off x="2139" y="1447"/>
              <a:ext cx="31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65319" name="Line 71"/>
          <p:cNvSpPr>
            <a:spLocks noChangeShapeType="1"/>
          </p:cNvSpPr>
          <p:nvPr/>
        </p:nvSpPr>
        <p:spPr bwMode="auto">
          <a:xfrm>
            <a:off x="3162300" y="5353050"/>
            <a:ext cx="13668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320" name="Line 72"/>
          <p:cNvSpPr>
            <a:spLocks noChangeShapeType="1"/>
          </p:cNvSpPr>
          <p:nvPr/>
        </p:nvSpPr>
        <p:spPr bwMode="auto">
          <a:xfrm flipV="1">
            <a:off x="3162300" y="4560888"/>
            <a:ext cx="1295400" cy="7921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321" name="Freeform 73"/>
          <p:cNvSpPr>
            <a:spLocks/>
          </p:cNvSpPr>
          <p:nvPr/>
        </p:nvSpPr>
        <p:spPr bwMode="auto">
          <a:xfrm rot="10800000">
            <a:off x="1462088" y="4068763"/>
            <a:ext cx="2016125" cy="2378075"/>
          </a:xfrm>
          <a:custGeom>
            <a:avLst/>
            <a:gdLst/>
            <a:ahLst/>
            <a:cxnLst>
              <a:cxn ang="0">
                <a:pos x="0" y="3311"/>
              </a:cxn>
              <a:cxn ang="0">
                <a:pos x="1497" y="0"/>
              </a:cxn>
              <a:cxn ang="0">
                <a:pos x="2994" y="3311"/>
              </a:cxn>
            </a:cxnLst>
            <a:rect l="0" t="0" r="r" b="b"/>
            <a:pathLst>
              <a:path w="2994" h="3311">
                <a:moveTo>
                  <a:pt x="0" y="3311"/>
                </a:moveTo>
                <a:cubicBezTo>
                  <a:pt x="499" y="1655"/>
                  <a:pt x="998" y="0"/>
                  <a:pt x="1497" y="0"/>
                </a:cubicBezTo>
                <a:cubicBezTo>
                  <a:pt x="1996" y="0"/>
                  <a:pt x="2495" y="1655"/>
                  <a:pt x="2994" y="3311"/>
                </a:cubicBezTo>
              </a:path>
            </a:pathLst>
          </a:custGeom>
          <a:noFill/>
          <a:ln w="635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5322" name="Line 74"/>
          <p:cNvSpPr>
            <a:spLocks noChangeShapeType="1"/>
          </p:cNvSpPr>
          <p:nvPr/>
        </p:nvSpPr>
        <p:spPr bwMode="auto">
          <a:xfrm>
            <a:off x="3160713" y="5356225"/>
            <a:ext cx="1295400" cy="7921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5323" name="Text Box 75"/>
          <p:cNvSpPr txBox="1">
            <a:spLocks noChangeArrowheads="1"/>
          </p:cNvSpPr>
          <p:nvPr/>
        </p:nvSpPr>
        <p:spPr bwMode="auto">
          <a:xfrm>
            <a:off x="4803775" y="5932488"/>
            <a:ext cx="60325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AT" sz="5400" b="1" i="1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65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5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6" grpId="0" animBg="1"/>
      <p:bldP spid="565260" grpId="0"/>
      <p:bldP spid="565261" grpId="0" animBg="1"/>
      <p:bldP spid="565262" grpId="0"/>
      <p:bldP spid="565294" grpId="0"/>
      <p:bldP spid="565295" grpId="0" animBg="1"/>
      <p:bldP spid="565296" grpId="0"/>
      <p:bldP spid="565297" grpId="0" animBg="1"/>
      <p:bldP spid="565319" grpId="0" animBg="1"/>
      <p:bldP spid="565320" grpId="0" animBg="1"/>
      <p:bldP spid="565321" grpId="0" animBg="1"/>
      <p:bldP spid="565322" grpId="0" animBg="1"/>
      <p:bldP spid="5653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298" name="Picture 2" descr="lossr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8363" y="771525"/>
            <a:ext cx="5900737" cy="4918075"/>
          </a:xfrm>
          <a:prstGeom prst="rect">
            <a:avLst/>
          </a:prstGeom>
          <a:noFill/>
        </p:spPr>
      </p:pic>
      <p:grpSp>
        <p:nvGrpSpPr>
          <p:cNvPr id="567299" name="Group 3"/>
          <p:cNvGrpSpPr>
            <a:grpSpLocks/>
          </p:cNvGrpSpPr>
          <p:nvPr/>
        </p:nvGrpSpPr>
        <p:grpSpPr bwMode="auto">
          <a:xfrm>
            <a:off x="7067550" y="5376863"/>
            <a:ext cx="2087563" cy="581025"/>
            <a:chOff x="4422" y="3608"/>
            <a:chExt cx="1315" cy="366"/>
          </a:xfrm>
        </p:grpSpPr>
        <p:sp>
          <p:nvSpPr>
            <p:cNvPr id="567300" name="Rectangle 4"/>
            <p:cNvSpPr>
              <a:spLocks noChangeArrowheads="1"/>
            </p:cNvSpPr>
            <p:nvPr/>
          </p:nvSpPr>
          <p:spPr bwMode="auto">
            <a:xfrm>
              <a:off x="4422" y="3654"/>
              <a:ext cx="1315" cy="31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01" name="Line 5"/>
            <p:cNvSpPr>
              <a:spLocks noChangeShapeType="1"/>
            </p:cNvSpPr>
            <p:nvPr/>
          </p:nvSpPr>
          <p:spPr bwMode="auto">
            <a:xfrm>
              <a:off x="4558" y="3744"/>
              <a:ext cx="45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02" name="Line 6"/>
            <p:cNvSpPr>
              <a:spLocks noChangeShapeType="1"/>
            </p:cNvSpPr>
            <p:nvPr/>
          </p:nvSpPr>
          <p:spPr bwMode="auto">
            <a:xfrm>
              <a:off x="4558" y="3880"/>
              <a:ext cx="45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03" name="Text Box 7"/>
            <p:cNvSpPr txBox="1">
              <a:spLocks noChangeArrowheads="1"/>
            </p:cNvSpPr>
            <p:nvPr/>
          </p:nvSpPr>
          <p:spPr bwMode="auto">
            <a:xfrm>
              <a:off x="5012" y="3608"/>
              <a:ext cx="670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total loss</a:t>
              </a:r>
            </a:p>
            <a:p>
              <a:pPr algn="ctr"/>
              <a:r>
                <a:rPr lang="en-US" sz="1600"/>
                <a:t>exchange</a:t>
              </a:r>
            </a:p>
          </p:txBody>
        </p:sp>
      </p:grpSp>
      <p:sp>
        <p:nvSpPr>
          <p:cNvPr id="567304" name="Text Box 8"/>
          <p:cNvSpPr txBox="1">
            <a:spLocks noChangeArrowheads="1"/>
          </p:cNvSpPr>
          <p:nvPr/>
        </p:nvSpPr>
        <p:spPr bwMode="auto">
          <a:xfrm>
            <a:off x="7724775" y="1390650"/>
            <a:ext cx="9794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i="1"/>
              <a:t>T=50 nK</a:t>
            </a:r>
          </a:p>
        </p:txBody>
      </p:sp>
      <p:pic>
        <p:nvPicPr>
          <p:cNvPr id="567305" name="Picture 9" descr="decayequ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5700" y="841375"/>
            <a:ext cx="1446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7306" name="Rectangle 10"/>
          <p:cNvSpPr>
            <a:spLocks noChangeArrowheads="1"/>
          </p:cNvSpPr>
          <p:nvPr/>
        </p:nvSpPr>
        <p:spPr bwMode="auto">
          <a:xfrm>
            <a:off x="6524625" y="730250"/>
            <a:ext cx="175736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Symbol" pitchFamily="18" charset="2"/>
              <a:buNone/>
            </a:pPr>
            <a:r>
              <a:rPr lang="it-IT">
                <a:latin typeface="Symbol" pitchFamily="18" charset="2"/>
              </a:rPr>
              <a:t>b</a:t>
            </a:r>
            <a:r>
              <a:rPr lang="it-IT"/>
              <a:t>: atom-dimer loss </a:t>
            </a:r>
          </a:p>
          <a:p>
            <a:pPr>
              <a:buFont typeface="Symbol" pitchFamily="18" charset="2"/>
              <a:buNone/>
            </a:pPr>
            <a:r>
              <a:rPr lang="it-IT"/>
              <a:t>   rate coefficient</a:t>
            </a:r>
            <a:endParaRPr lang="it-IT" baseline="-25000"/>
          </a:p>
        </p:txBody>
      </p:sp>
      <p:sp>
        <p:nvSpPr>
          <p:cNvPr id="567307" name="Rectangle 11"/>
          <p:cNvSpPr>
            <a:spLocks noChangeArrowheads="1"/>
          </p:cNvSpPr>
          <p:nvPr/>
        </p:nvSpPr>
        <p:spPr bwMode="auto">
          <a:xfrm>
            <a:off x="0" y="0"/>
            <a:ext cx="7416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Exchange reactions loss rates</a:t>
            </a:r>
          </a:p>
        </p:txBody>
      </p:sp>
      <p:sp>
        <p:nvSpPr>
          <p:cNvPr id="567308" name="Text Box 12"/>
          <p:cNvSpPr txBox="1">
            <a:spLocks noChangeArrowheads="1"/>
          </p:cNvSpPr>
          <p:nvPr/>
        </p:nvSpPr>
        <p:spPr bwMode="auto">
          <a:xfrm>
            <a:off x="-92075" y="658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567309" name="Text Box 13"/>
          <p:cNvSpPr txBox="1">
            <a:spLocks noChangeArrowheads="1"/>
          </p:cNvSpPr>
          <p:nvPr/>
        </p:nvSpPr>
        <p:spPr bwMode="auto">
          <a:xfrm>
            <a:off x="-92075" y="6251575"/>
            <a:ext cx="520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/>
              <a:t>Knoop et al., Phys. Rev. Lett. </a:t>
            </a:r>
            <a:r>
              <a:rPr lang="de-AT" b="1"/>
              <a:t>104</a:t>
            </a:r>
            <a:r>
              <a:rPr lang="de-AT"/>
              <a:t>, 053201 (2010)</a:t>
            </a:r>
          </a:p>
          <a:p>
            <a:r>
              <a:rPr lang="de-AT"/>
              <a:t>                     Theory: </a:t>
            </a:r>
            <a:r>
              <a:rPr lang="en-US"/>
              <a:t>Jose D’Incao &amp; Brett Esry</a:t>
            </a:r>
            <a:endParaRPr lang="de-AT"/>
          </a:p>
        </p:txBody>
      </p:sp>
      <p:grpSp>
        <p:nvGrpSpPr>
          <p:cNvPr id="567310" name="Group 14"/>
          <p:cNvGrpSpPr>
            <a:grpSpLocks/>
          </p:cNvGrpSpPr>
          <p:nvPr/>
        </p:nvGrpSpPr>
        <p:grpSpPr bwMode="auto">
          <a:xfrm>
            <a:off x="431800" y="3721100"/>
            <a:ext cx="3313113" cy="2501900"/>
            <a:chOff x="249" y="2704"/>
            <a:chExt cx="2087" cy="1576"/>
          </a:xfrm>
        </p:grpSpPr>
        <p:sp>
          <p:nvSpPr>
            <p:cNvPr id="567311" name="Rectangle 15"/>
            <p:cNvSpPr>
              <a:spLocks noChangeArrowheads="1"/>
            </p:cNvSpPr>
            <p:nvPr/>
          </p:nvSpPr>
          <p:spPr bwMode="auto">
            <a:xfrm>
              <a:off x="256" y="2704"/>
              <a:ext cx="2080" cy="15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12" name="Text Box 16"/>
            <p:cNvSpPr txBox="1">
              <a:spLocks noChangeAspect="1" noChangeArrowheads="1"/>
            </p:cNvSpPr>
            <p:nvPr/>
          </p:nvSpPr>
          <p:spPr bwMode="auto">
            <a:xfrm>
              <a:off x="1253" y="3954"/>
              <a:ext cx="26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i="1"/>
                <a:t>B</a:t>
              </a:r>
            </a:p>
          </p:txBody>
        </p:sp>
        <p:sp>
          <p:nvSpPr>
            <p:cNvPr id="567313" name="Text Box 17"/>
            <p:cNvSpPr txBox="1">
              <a:spLocks noChangeAspect="1" noChangeArrowheads="1"/>
            </p:cNvSpPr>
            <p:nvPr/>
          </p:nvSpPr>
          <p:spPr bwMode="auto">
            <a:xfrm rot="16200000">
              <a:off x="280" y="3142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i="1"/>
                <a:t>E</a:t>
              </a:r>
            </a:p>
          </p:txBody>
        </p:sp>
        <p:sp>
          <p:nvSpPr>
            <p:cNvPr id="567314" name="Line 18"/>
            <p:cNvSpPr>
              <a:spLocks noChangeAspect="1" noChangeShapeType="1"/>
            </p:cNvSpPr>
            <p:nvPr/>
          </p:nvSpPr>
          <p:spPr bwMode="auto">
            <a:xfrm rot="-263306">
              <a:off x="680" y="2861"/>
              <a:ext cx="1425" cy="387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15" name="Rectangle 19"/>
            <p:cNvSpPr>
              <a:spLocks noChangeAspect="1" noChangeArrowheads="1"/>
            </p:cNvSpPr>
            <p:nvPr/>
          </p:nvSpPr>
          <p:spPr bwMode="auto">
            <a:xfrm>
              <a:off x="1104" y="2769"/>
              <a:ext cx="7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de-DE" sz="2400">
                  <a:solidFill>
                    <a:schemeClr val="accent2"/>
                  </a:solidFill>
                </a:rPr>
                <a:t>A+A+B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567316" name="Rectangle 20"/>
            <p:cNvSpPr>
              <a:spLocks noChangeAspect="1" noChangeArrowheads="1"/>
            </p:cNvSpPr>
            <p:nvPr/>
          </p:nvSpPr>
          <p:spPr bwMode="auto">
            <a:xfrm>
              <a:off x="669" y="3686"/>
              <a:ext cx="5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de-DE" sz="2400">
                  <a:solidFill>
                    <a:srgbClr val="990099"/>
                  </a:solidFill>
                </a:rPr>
                <a:t>A</a:t>
              </a:r>
              <a:r>
                <a:rPr lang="de-DE" sz="2400" baseline="-25000">
                  <a:solidFill>
                    <a:srgbClr val="990099"/>
                  </a:solidFill>
                </a:rPr>
                <a:t>2</a:t>
              </a:r>
              <a:r>
                <a:rPr lang="de-DE" sz="2400">
                  <a:solidFill>
                    <a:schemeClr val="accent2"/>
                  </a:solidFill>
                </a:rPr>
                <a:t>+B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567317" name="Line 21"/>
            <p:cNvSpPr>
              <a:spLocks noChangeAspect="1" noChangeShapeType="1"/>
            </p:cNvSpPr>
            <p:nvPr/>
          </p:nvSpPr>
          <p:spPr bwMode="auto">
            <a:xfrm rot="5400000">
              <a:off x="1392" y="3088"/>
              <a:ext cx="0" cy="17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18" name="Line 22"/>
            <p:cNvSpPr>
              <a:spLocks noChangeAspect="1" noChangeShapeType="1"/>
            </p:cNvSpPr>
            <p:nvPr/>
          </p:nvSpPr>
          <p:spPr bwMode="auto">
            <a:xfrm>
              <a:off x="526" y="2751"/>
              <a:ext cx="0" cy="12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19" name="Rectangle 23"/>
            <p:cNvSpPr>
              <a:spLocks noChangeAspect="1" noChangeArrowheads="1"/>
            </p:cNvSpPr>
            <p:nvPr/>
          </p:nvSpPr>
          <p:spPr bwMode="auto">
            <a:xfrm>
              <a:off x="612" y="3203"/>
              <a:ext cx="6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de-DE" sz="2400">
                  <a:solidFill>
                    <a:srgbClr val="990099"/>
                  </a:solidFill>
                </a:rPr>
                <a:t>A+A</a:t>
              </a:r>
              <a:r>
                <a:rPr lang="de-DE" sz="2400">
                  <a:solidFill>
                    <a:schemeClr val="accent2"/>
                  </a:solidFill>
                </a:rPr>
                <a:t>B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567320" name="Line 24"/>
            <p:cNvSpPr>
              <a:spLocks noChangeAspect="1" noChangeShapeType="1"/>
            </p:cNvSpPr>
            <p:nvPr/>
          </p:nvSpPr>
          <p:spPr bwMode="auto">
            <a:xfrm rot="-263306">
              <a:off x="680" y="3407"/>
              <a:ext cx="1425" cy="387"/>
            </a:xfrm>
            <a:prstGeom prst="line">
              <a:avLst/>
            </a:prstGeom>
            <a:noFill/>
            <a:ln w="31750">
              <a:solidFill>
                <a:srgbClr val="9900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21" name="Line 25"/>
            <p:cNvSpPr>
              <a:spLocks noChangeAspect="1" noChangeShapeType="1"/>
            </p:cNvSpPr>
            <p:nvPr/>
          </p:nvSpPr>
          <p:spPr bwMode="auto">
            <a:xfrm rot="263306" flipV="1">
              <a:off x="680" y="3410"/>
              <a:ext cx="1425" cy="387"/>
            </a:xfrm>
            <a:prstGeom prst="line">
              <a:avLst/>
            </a:prstGeom>
            <a:noFill/>
            <a:ln w="31750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7322" name="Group 26"/>
          <p:cNvGrpSpPr>
            <a:grpSpLocks/>
          </p:cNvGrpSpPr>
          <p:nvPr/>
        </p:nvGrpSpPr>
        <p:grpSpPr bwMode="auto">
          <a:xfrm>
            <a:off x="3306763" y="4945063"/>
            <a:ext cx="509587" cy="433387"/>
            <a:chOff x="5361" y="3339"/>
            <a:chExt cx="321" cy="273"/>
          </a:xfrm>
        </p:grpSpPr>
        <p:sp>
          <p:nvSpPr>
            <p:cNvPr id="567323" name="Line 27"/>
            <p:cNvSpPr>
              <a:spLocks noChangeShapeType="1"/>
            </p:cNvSpPr>
            <p:nvPr/>
          </p:nvSpPr>
          <p:spPr bwMode="auto">
            <a:xfrm>
              <a:off x="5375" y="3339"/>
              <a:ext cx="0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24" name="Text Box 28"/>
            <p:cNvSpPr txBox="1">
              <a:spLocks noChangeArrowheads="1"/>
            </p:cNvSpPr>
            <p:nvPr/>
          </p:nvSpPr>
          <p:spPr bwMode="auto">
            <a:xfrm>
              <a:off x="5361" y="3339"/>
              <a:ext cx="32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Symbol" pitchFamily="18" charset="2"/>
                </a:rPr>
                <a:t>D</a:t>
              </a:r>
              <a:r>
                <a:rPr lang="en-US" sz="2000"/>
                <a:t>E</a:t>
              </a:r>
            </a:p>
          </p:txBody>
        </p:sp>
      </p:grpSp>
      <p:sp>
        <p:nvSpPr>
          <p:cNvPr id="567325" name="Oval 29"/>
          <p:cNvSpPr>
            <a:spLocks noChangeArrowheads="1"/>
          </p:cNvSpPr>
          <p:nvPr/>
        </p:nvSpPr>
        <p:spPr bwMode="auto">
          <a:xfrm rot="658839">
            <a:off x="2155825" y="5051425"/>
            <a:ext cx="1439863" cy="4318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7326" name="Text Box 30"/>
          <p:cNvSpPr txBox="1">
            <a:spLocks noChangeArrowheads="1"/>
          </p:cNvSpPr>
          <p:nvPr/>
        </p:nvSpPr>
        <p:spPr bwMode="auto">
          <a:xfrm>
            <a:off x="2087563" y="4586288"/>
            <a:ext cx="1920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/>
              <a:t>new decay channel</a:t>
            </a:r>
          </a:p>
        </p:txBody>
      </p:sp>
      <p:grpSp>
        <p:nvGrpSpPr>
          <p:cNvPr id="567327" name="Group 31"/>
          <p:cNvGrpSpPr>
            <a:grpSpLocks/>
          </p:cNvGrpSpPr>
          <p:nvPr/>
        </p:nvGrpSpPr>
        <p:grpSpPr bwMode="auto">
          <a:xfrm>
            <a:off x="338138" y="806450"/>
            <a:ext cx="3335337" cy="2798763"/>
            <a:chOff x="3152" y="2545"/>
            <a:chExt cx="2041" cy="1702"/>
          </a:xfrm>
        </p:grpSpPr>
        <p:pic>
          <p:nvPicPr>
            <p:cNvPr id="567328" name="Picture 32" descr="delta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2" y="2545"/>
              <a:ext cx="2041" cy="1702"/>
            </a:xfrm>
            <a:prstGeom prst="rect">
              <a:avLst/>
            </a:prstGeom>
            <a:noFill/>
          </p:spPr>
        </p:pic>
        <p:grpSp>
          <p:nvGrpSpPr>
            <p:cNvPr id="567329" name="Group 33"/>
            <p:cNvGrpSpPr>
              <a:grpSpLocks/>
            </p:cNvGrpSpPr>
            <p:nvPr/>
          </p:nvGrpSpPr>
          <p:grpSpPr bwMode="auto">
            <a:xfrm>
              <a:off x="3563" y="2583"/>
              <a:ext cx="1504" cy="976"/>
              <a:chOff x="3563" y="2583"/>
              <a:chExt cx="1504" cy="976"/>
            </a:xfrm>
          </p:grpSpPr>
          <p:sp>
            <p:nvSpPr>
              <p:cNvPr id="567330" name="Text Box 34"/>
              <p:cNvSpPr txBox="1">
                <a:spLocks noChangeArrowheads="1"/>
              </p:cNvSpPr>
              <p:nvPr/>
            </p:nvSpPr>
            <p:spPr bwMode="auto">
              <a:xfrm>
                <a:off x="4649" y="2583"/>
                <a:ext cx="418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 i="1">
                    <a:solidFill>
                      <a:srgbClr val="0000FF"/>
                    </a:solidFill>
                  </a:rPr>
                  <a:t>m</a:t>
                </a:r>
                <a:r>
                  <a:rPr lang="en-US" sz="1600" b="1" i="1" baseline="-25000">
                    <a:solidFill>
                      <a:srgbClr val="0000FF"/>
                    </a:solidFill>
                  </a:rPr>
                  <a:t>F</a:t>
                </a:r>
                <a:r>
                  <a:rPr lang="en-US" sz="1600" b="1">
                    <a:solidFill>
                      <a:srgbClr val="0000FF"/>
                    </a:solidFill>
                  </a:rPr>
                  <a:t>=4</a:t>
                </a:r>
              </a:p>
            </p:txBody>
          </p:sp>
          <p:sp>
            <p:nvSpPr>
              <p:cNvPr id="567331" name="Text Box 35"/>
              <p:cNvSpPr txBox="1">
                <a:spLocks noChangeArrowheads="1"/>
              </p:cNvSpPr>
              <p:nvPr/>
            </p:nvSpPr>
            <p:spPr bwMode="auto">
              <a:xfrm>
                <a:off x="4062" y="3158"/>
                <a:ext cx="418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i="1">
                    <a:solidFill>
                      <a:srgbClr val="FF0000"/>
                    </a:solidFill>
                  </a:rPr>
                  <a:t>m</a:t>
                </a:r>
                <a:r>
                  <a:rPr lang="en-US" sz="1600" b="1" i="1" baseline="-25000">
                    <a:solidFill>
                      <a:srgbClr val="FF0000"/>
                    </a:solidFill>
                  </a:rPr>
                  <a:t>F</a:t>
                </a:r>
                <a:r>
                  <a:rPr lang="en-US" sz="1600" b="1">
                    <a:solidFill>
                      <a:srgbClr val="FF0000"/>
                    </a:solidFill>
                  </a:rPr>
                  <a:t>=3</a:t>
                </a:r>
              </a:p>
            </p:txBody>
          </p:sp>
          <p:sp>
            <p:nvSpPr>
              <p:cNvPr id="567332" name="Text Box 36"/>
              <p:cNvSpPr txBox="1">
                <a:spLocks noChangeArrowheads="1"/>
              </p:cNvSpPr>
              <p:nvPr/>
            </p:nvSpPr>
            <p:spPr bwMode="auto">
              <a:xfrm>
                <a:off x="3563" y="3354"/>
                <a:ext cx="417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i="1">
                    <a:solidFill>
                      <a:srgbClr val="008000"/>
                    </a:solidFill>
                  </a:rPr>
                  <a:t>m</a:t>
                </a:r>
                <a:r>
                  <a:rPr lang="en-US" sz="1600" b="1" i="1" baseline="-25000">
                    <a:solidFill>
                      <a:srgbClr val="008000"/>
                    </a:solidFill>
                  </a:rPr>
                  <a:t>F</a:t>
                </a:r>
                <a:r>
                  <a:rPr lang="en-US" sz="1600" b="1">
                    <a:solidFill>
                      <a:srgbClr val="008000"/>
                    </a:solidFill>
                  </a:rPr>
                  <a:t>=2</a:t>
                </a:r>
              </a:p>
            </p:txBody>
          </p:sp>
        </p:grpSp>
      </p:grpSp>
      <p:sp>
        <p:nvSpPr>
          <p:cNvPr id="567333" name="Text Box 37"/>
          <p:cNvSpPr txBox="1">
            <a:spLocks noChangeArrowheads="1"/>
          </p:cNvSpPr>
          <p:nvPr/>
        </p:nvSpPr>
        <p:spPr bwMode="auto">
          <a:xfrm>
            <a:off x="4305300" y="5405438"/>
            <a:ext cx="2944813" cy="6604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resonance @ 35 G: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opening exchange channel</a:t>
            </a:r>
          </a:p>
        </p:txBody>
      </p:sp>
      <p:grpSp>
        <p:nvGrpSpPr>
          <p:cNvPr id="567334" name="Group 38"/>
          <p:cNvGrpSpPr>
            <a:grpSpLocks/>
          </p:cNvGrpSpPr>
          <p:nvPr/>
        </p:nvGrpSpPr>
        <p:grpSpPr bwMode="auto">
          <a:xfrm>
            <a:off x="238125" y="731838"/>
            <a:ext cx="3362325" cy="3111500"/>
            <a:chOff x="3550" y="119"/>
            <a:chExt cx="2142" cy="2220"/>
          </a:xfrm>
        </p:grpSpPr>
        <p:sp>
          <p:nvSpPr>
            <p:cNvPr id="567335" name="Rectangle 39"/>
            <p:cNvSpPr>
              <a:spLocks noChangeArrowheads="1"/>
            </p:cNvSpPr>
            <p:nvPr/>
          </p:nvSpPr>
          <p:spPr bwMode="auto">
            <a:xfrm>
              <a:off x="3606" y="119"/>
              <a:ext cx="2086" cy="21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36" name="Text Box 40"/>
            <p:cNvSpPr txBox="1">
              <a:spLocks noChangeAspect="1" noChangeArrowheads="1"/>
            </p:cNvSpPr>
            <p:nvPr/>
          </p:nvSpPr>
          <p:spPr bwMode="auto">
            <a:xfrm>
              <a:off x="4643" y="1969"/>
              <a:ext cx="268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i="1"/>
                <a:t>B</a:t>
              </a:r>
            </a:p>
          </p:txBody>
        </p:sp>
        <p:sp>
          <p:nvSpPr>
            <p:cNvPr id="567337" name="Text Box 41"/>
            <p:cNvSpPr txBox="1">
              <a:spLocks noChangeAspect="1" noChangeArrowheads="1"/>
            </p:cNvSpPr>
            <p:nvPr/>
          </p:nvSpPr>
          <p:spPr bwMode="auto">
            <a:xfrm rot="16200000">
              <a:off x="3566" y="874"/>
              <a:ext cx="300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i="1"/>
                <a:t>E</a:t>
              </a:r>
            </a:p>
          </p:txBody>
        </p:sp>
        <p:sp>
          <p:nvSpPr>
            <p:cNvPr id="567338" name="Line 42"/>
            <p:cNvSpPr>
              <a:spLocks noChangeAspect="1" noChangeShapeType="1"/>
            </p:cNvSpPr>
            <p:nvPr/>
          </p:nvSpPr>
          <p:spPr bwMode="auto">
            <a:xfrm>
              <a:off x="3937" y="1191"/>
              <a:ext cx="1615" cy="434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39" name="Line 43"/>
            <p:cNvSpPr>
              <a:spLocks noChangeAspect="1" noChangeShapeType="1"/>
            </p:cNvSpPr>
            <p:nvPr/>
          </p:nvSpPr>
          <p:spPr bwMode="auto">
            <a:xfrm flipV="1">
              <a:off x="3938" y="353"/>
              <a:ext cx="1614" cy="218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40" name="Line 44"/>
            <p:cNvSpPr>
              <a:spLocks noChangeAspect="1" noChangeShapeType="1"/>
            </p:cNvSpPr>
            <p:nvPr/>
          </p:nvSpPr>
          <p:spPr bwMode="auto">
            <a:xfrm flipV="1">
              <a:off x="3978" y="415"/>
              <a:ext cx="1574" cy="238"/>
            </a:xfrm>
            <a:prstGeom prst="line">
              <a:avLst/>
            </a:prstGeom>
            <a:noFill/>
            <a:ln w="19050">
              <a:solidFill>
                <a:srgbClr val="9900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41" name="Freeform 45"/>
            <p:cNvSpPr>
              <a:spLocks noChangeAspect="1"/>
            </p:cNvSpPr>
            <p:nvPr/>
          </p:nvSpPr>
          <p:spPr bwMode="auto">
            <a:xfrm rot="-151567">
              <a:off x="3938" y="1408"/>
              <a:ext cx="1583" cy="278"/>
            </a:xfrm>
            <a:custGeom>
              <a:avLst/>
              <a:gdLst/>
              <a:ahLst/>
              <a:cxnLst>
                <a:cxn ang="0">
                  <a:pos x="2314" y="408"/>
                </a:cxn>
                <a:cxn ang="0">
                  <a:pos x="1225" y="136"/>
                </a:cxn>
                <a:cxn ang="0">
                  <a:pos x="0" y="0"/>
                </a:cxn>
              </a:cxnLst>
              <a:rect l="0" t="0" r="r" b="b"/>
              <a:pathLst>
                <a:path w="2314" h="408">
                  <a:moveTo>
                    <a:pt x="2314" y="408"/>
                  </a:moveTo>
                  <a:cubicBezTo>
                    <a:pt x="1962" y="306"/>
                    <a:pt x="1611" y="204"/>
                    <a:pt x="1225" y="136"/>
                  </a:cubicBezTo>
                  <a:cubicBezTo>
                    <a:pt x="839" y="68"/>
                    <a:pt x="419" y="34"/>
                    <a:pt x="0" y="0"/>
                  </a:cubicBezTo>
                </a:path>
              </a:pathLst>
            </a:custGeom>
            <a:noFill/>
            <a:ln w="19050" cap="flat">
              <a:solidFill>
                <a:srgbClr val="9900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42" name="Rectangle 46"/>
            <p:cNvSpPr>
              <a:spLocks noChangeAspect="1" noChangeArrowheads="1"/>
            </p:cNvSpPr>
            <p:nvPr/>
          </p:nvSpPr>
          <p:spPr bwMode="auto">
            <a:xfrm>
              <a:off x="4477" y="164"/>
              <a:ext cx="5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de-DE" sz="2400">
                  <a:solidFill>
                    <a:schemeClr val="accent2"/>
                  </a:solidFill>
                </a:rPr>
                <a:t>A+B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567343" name="Rectangle 47"/>
            <p:cNvSpPr>
              <a:spLocks noChangeAspect="1" noChangeArrowheads="1"/>
            </p:cNvSpPr>
            <p:nvPr/>
          </p:nvSpPr>
          <p:spPr bwMode="auto">
            <a:xfrm>
              <a:off x="4500" y="1108"/>
              <a:ext cx="50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de-DE" sz="2400">
                  <a:solidFill>
                    <a:schemeClr val="accent2"/>
                  </a:solidFill>
                </a:rPr>
                <a:t>A+A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sp>
          <p:nvSpPr>
            <p:cNvPr id="567344" name="Rectangle 48"/>
            <p:cNvSpPr>
              <a:spLocks noChangeAspect="1" noChangeArrowheads="1"/>
            </p:cNvSpPr>
            <p:nvPr/>
          </p:nvSpPr>
          <p:spPr bwMode="auto">
            <a:xfrm>
              <a:off x="4561" y="537"/>
              <a:ext cx="38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de-DE" sz="2400">
                  <a:solidFill>
                    <a:srgbClr val="990099"/>
                  </a:solidFill>
                </a:rPr>
                <a:t>AB</a:t>
              </a:r>
              <a:endParaRPr lang="en-US" sz="2400">
                <a:solidFill>
                  <a:srgbClr val="990099"/>
                </a:solidFill>
              </a:endParaRPr>
            </a:p>
          </p:txBody>
        </p:sp>
        <p:sp>
          <p:nvSpPr>
            <p:cNvPr id="567345" name="Rectangle 49"/>
            <p:cNvSpPr>
              <a:spLocks noChangeAspect="1" noChangeArrowheads="1"/>
            </p:cNvSpPr>
            <p:nvPr/>
          </p:nvSpPr>
          <p:spPr bwMode="auto">
            <a:xfrm>
              <a:off x="4554" y="1499"/>
              <a:ext cx="40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de-DE" sz="2400">
                  <a:solidFill>
                    <a:srgbClr val="990099"/>
                  </a:solidFill>
                </a:rPr>
                <a:t>A</a:t>
              </a:r>
              <a:r>
                <a:rPr lang="de-DE" sz="2400" baseline="-25000">
                  <a:solidFill>
                    <a:srgbClr val="990099"/>
                  </a:solidFill>
                </a:rPr>
                <a:t>2</a:t>
              </a:r>
              <a:endParaRPr lang="en-US" sz="2400" baseline="-25000">
                <a:solidFill>
                  <a:srgbClr val="990099"/>
                </a:solidFill>
              </a:endParaRPr>
            </a:p>
          </p:txBody>
        </p:sp>
        <p:sp>
          <p:nvSpPr>
            <p:cNvPr id="567346" name="Line 50"/>
            <p:cNvSpPr>
              <a:spLocks noChangeAspect="1" noChangeShapeType="1"/>
            </p:cNvSpPr>
            <p:nvPr/>
          </p:nvSpPr>
          <p:spPr bwMode="auto">
            <a:xfrm rot="5400000">
              <a:off x="4788" y="1039"/>
              <a:ext cx="0" cy="17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47" name="Line 51"/>
            <p:cNvSpPr>
              <a:spLocks noChangeAspect="1" noChangeShapeType="1"/>
            </p:cNvSpPr>
            <p:nvPr/>
          </p:nvSpPr>
          <p:spPr bwMode="auto">
            <a:xfrm>
              <a:off x="3904" y="164"/>
              <a:ext cx="0" cy="8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48" name="Line 52"/>
            <p:cNvSpPr>
              <a:spLocks noChangeAspect="1" noChangeShapeType="1"/>
            </p:cNvSpPr>
            <p:nvPr/>
          </p:nvSpPr>
          <p:spPr bwMode="auto">
            <a:xfrm flipV="1">
              <a:off x="3842" y="949"/>
              <a:ext cx="124" cy="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49" name="Line 53"/>
            <p:cNvSpPr>
              <a:spLocks noChangeAspect="1" noChangeShapeType="1"/>
            </p:cNvSpPr>
            <p:nvPr/>
          </p:nvSpPr>
          <p:spPr bwMode="auto">
            <a:xfrm flipV="1">
              <a:off x="3842" y="1033"/>
              <a:ext cx="124" cy="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50" name="Line 54"/>
            <p:cNvSpPr>
              <a:spLocks noChangeShapeType="1"/>
            </p:cNvSpPr>
            <p:nvPr/>
          </p:nvSpPr>
          <p:spPr bwMode="auto">
            <a:xfrm>
              <a:off x="3904" y="1062"/>
              <a:ext cx="0" cy="8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7351" name="AutoShape 55"/>
          <p:cNvSpPr>
            <a:spLocks noChangeArrowheads="1"/>
          </p:cNvSpPr>
          <p:nvPr/>
        </p:nvSpPr>
        <p:spPr bwMode="auto">
          <a:xfrm>
            <a:off x="144463" y="2641600"/>
            <a:ext cx="287337" cy="1655763"/>
          </a:xfrm>
          <a:prstGeom prst="curvedRightArrow">
            <a:avLst>
              <a:gd name="adj1" fmla="val 71284"/>
              <a:gd name="adj2" fmla="val 230391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25" grpId="0" animBg="1"/>
      <p:bldP spid="567325" grpId="1" animBg="1"/>
      <p:bldP spid="567326" grpId="0"/>
      <p:bldP spid="567326" grpId="1"/>
      <p:bldP spid="567351" grpId="0" animBg="1"/>
      <p:bldP spid="56735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 descr="labor_fotograf"/>
          <p:cNvPicPr>
            <a:picLocks noChangeAspect="1" noChangeArrowheads="1"/>
          </p:cNvPicPr>
          <p:nvPr/>
        </p:nvPicPr>
        <p:blipFill>
          <a:blip r:embed="rId3" cstate="print"/>
          <a:srcRect t="8656"/>
          <a:stretch>
            <a:fillRect/>
          </a:stretch>
        </p:blipFill>
        <p:spPr bwMode="auto">
          <a:xfrm>
            <a:off x="0" y="604838"/>
            <a:ext cx="9144000" cy="62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0" y="0"/>
            <a:ext cx="903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Outline</a:t>
            </a:r>
            <a:endParaRPr lang="de-AT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990600" y="1579563"/>
            <a:ext cx="7162800" cy="2916237"/>
          </a:xfrm>
          <a:prstGeom prst="rect">
            <a:avLst/>
          </a:prstGeom>
          <a:solidFill>
            <a:srgbClr val="DDDDDD">
              <a:alpha val="8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de-AT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Introduction atomic few-body physics</a:t>
            </a:r>
          </a:p>
          <a:p>
            <a:pPr>
              <a:buFontTx/>
              <a:buChar char="•"/>
            </a:pPr>
            <a:r>
              <a:rPr lang="de-AT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The Efimov scenario</a:t>
            </a:r>
          </a:p>
          <a:p>
            <a:pPr>
              <a:buFontTx/>
              <a:buChar char="•"/>
            </a:pPr>
            <a:r>
              <a:rPr lang="de-AT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Experimental Efimov physics with Cs</a:t>
            </a:r>
          </a:p>
          <a:p>
            <a:pPr>
              <a:buFontTx/>
              <a:buChar char="•"/>
            </a:pPr>
            <a:r>
              <a:rPr lang="de-AT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Overview experimental Efimov physics</a:t>
            </a:r>
          </a:p>
          <a:p>
            <a:pPr>
              <a:buFontTx/>
              <a:buChar char="•"/>
            </a:pPr>
            <a:r>
              <a:rPr lang="de-AT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New results in caesium samples </a:t>
            </a:r>
            <a:br>
              <a:rPr lang="de-AT" sz="28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de-AT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(preliminary)</a:t>
            </a: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981075" y="4629150"/>
            <a:ext cx="7162800" cy="931863"/>
          </a:xfrm>
          <a:prstGeom prst="rect">
            <a:avLst/>
          </a:prstGeom>
          <a:solidFill>
            <a:srgbClr val="DDDDDD">
              <a:alpha val="8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de-AT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Collisions in Dimer-Dimer samples</a:t>
            </a:r>
          </a:p>
          <a:p>
            <a:pPr>
              <a:buFontTx/>
              <a:buChar char="•"/>
            </a:pPr>
            <a:r>
              <a:rPr lang="de-AT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Ultracold exchange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2" grpId="0" animBg="1"/>
      <p:bldP spid="23450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394" name="Picture 2" descr="fractionA2_A_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698500"/>
            <a:ext cx="4643437" cy="5570538"/>
          </a:xfrm>
          <a:prstGeom prst="rect">
            <a:avLst/>
          </a:prstGeom>
          <a:noFill/>
        </p:spPr>
      </p:pic>
      <p:sp>
        <p:nvSpPr>
          <p:cNvPr id="571395" name="Text Box 3"/>
          <p:cNvSpPr txBox="1">
            <a:spLocks noChangeArrowheads="1"/>
          </p:cNvSpPr>
          <p:nvPr/>
        </p:nvSpPr>
        <p:spPr bwMode="auto">
          <a:xfrm>
            <a:off x="4603750" y="3889375"/>
            <a:ext cx="4429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990099"/>
                </a:solidFill>
              </a:rPr>
              <a:t>A</a:t>
            </a:r>
            <a:r>
              <a:rPr lang="en-US" sz="3200" baseline="-25000">
                <a:solidFill>
                  <a:srgbClr val="990099"/>
                </a:solidFill>
              </a:rPr>
              <a:t>2</a:t>
            </a:r>
            <a:r>
              <a:rPr lang="en-US" sz="2400">
                <a:solidFill>
                  <a:srgbClr val="990099"/>
                </a:solidFill>
              </a:rPr>
              <a:t>(v=-1)</a:t>
            </a:r>
            <a:r>
              <a:rPr lang="en-US" sz="3200">
                <a:solidFill>
                  <a:schemeClr val="accent2"/>
                </a:solidFill>
              </a:rPr>
              <a:t>+B</a:t>
            </a:r>
            <a:r>
              <a:rPr lang="en-US" sz="3200">
                <a:solidFill>
                  <a:srgbClr val="008000"/>
                </a:solidFill>
              </a:rPr>
              <a:t> </a:t>
            </a:r>
            <a:r>
              <a:rPr lang="en-US" sz="3200">
                <a:ea typeface="MS PGothic" pitchFamily="34" charset="-128"/>
              </a:rPr>
              <a:t>→</a:t>
            </a:r>
            <a:r>
              <a:rPr lang="en-US" sz="3200">
                <a:solidFill>
                  <a:srgbClr val="008000"/>
                </a:solidFill>
                <a:ea typeface="MS PGothic" pitchFamily="34" charset="-128"/>
              </a:rPr>
              <a:t> </a:t>
            </a:r>
            <a:r>
              <a:rPr lang="en-US" sz="3200">
                <a:solidFill>
                  <a:srgbClr val="990099"/>
                </a:solidFill>
                <a:ea typeface="MS PGothic" pitchFamily="34" charset="-128"/>
              </a:rPr>
              <a:t>A+A</a:t>
            </a:r>
            <a:r>
              <a:rPr lang="en-US" sz="3200">
                <a:solidFill>
                  <a:schemeClr val="accent2"/>
                </a:solidFill>
                <a:ea typeface="MS PGothic" pitchFamily="34" charset="-128"/>
              </a:rPr>
              <a:t>B</a:t>
            </a:r>
            <a:r>
              <a:rPr lang="en-US" sz="2400">
                <a:solidFill>
                  <a:schemeClr val="accent2"/>
                </a:solidFill>
                <a:ea typeface="MS PGothic" pitchFamily="34" charset="-128"/>
              </a:rPr>
              <a:t>(v=-1)</a:t>
            </a:r>
          </a:p>
        </p:txBody>
      </p:sp>
      <p:sp>
        <p:nvSpPr>
          <p:cNvPr id="571396" name="Rectangle 4"/>
          <p:cNvSpPr>
            <a:spLocks noChangeArrowheads="1"/>
          </p:cNvSpPr>
          <p:nvPr/>
        </p:nvSpPr>
        <p:spPr bwMode="auto">
          <a:xfrm>
            <a:off x="0" y="-33338"/>
            <a:ext cx="4379913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Closer look around 35 G</a:t>
            </a:r>
          </a:p>
        </p:txBody>
      </p:sp>
      <p:sp>
        <p:nvSpPr>
          <p:cNvPr id="571397" name="Rectangle 5"/>
          <p:cNvSpPr>
            <a:spLocks noChangeArrowheads="1"/>
          </p:cNvSpPr>
          <p:nvPr/>
        </p:nvSpPr>
        <p:spPr bwMode="auto">
          <a:xfrm>
            <a:off x="44450" y="3497263"/>
            <a:ext cx="4608513" cy="26638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1398" name="Oval 6"/>
          <p:cNvSpPr>
            <a:spLocks noChangeArrowheads="1"/>
          </p:cNvSpPr>
          <p:nvPr/>
        </p:nvSpPr>
        <p:spPr bwMode="auto">
          <a:xfrm>
            <a:off x="6908800" y="3890963"/>
            <a:ext cx="504825" cy="6477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600">
              <a:solidFill>
                <a:srgbClr val="FF0000"/>
              </a:solidFill>
            </a:endParaRPr>
          </a:p>
        </p:txBody>
      </p:sp>
      <p:sp>
        <p:nvSpPr>
          <p:cNvPr id="571399" name="Text Box 7"/>
          <p:cNvSpPr txBox="1">
            <a:spLocks noChangeArrowheads="1"/>
          </p:cNvSpPr>
          <p:nvPr/>
        </p:nvSpPr>
        <p:spPr bwMode="auto">
          <a:xfrm>
            <a:off x="5027613" y="3144838"/>
            <a:ext cx="352901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appearance of trapped atoms in state A!</a:t>
            </a:r>
          </a:p>
        </p:txBody>
      </p:sp>
      <p:sp>
        <p:nvSpPr>
          <p:cNvPr id="571400" name="Text Box 8"/>
          <p:cNvSpPr txBox="1">
            <a:spLocks noChangeArrowheads="1"/>
          </p:cNvSpPr>
          <p:nvPr/>
        </p:nvSpPr>
        <p:spPr bwMode="auto">
          <a:xfrm>
            <a:off x="4098925" y="5807075"/>
            <a:ext cx="4973638" cy="538163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Ultracold exchange reaction</a:t>
            </a:r>
          </a:p>
        </p:txBody>
      </p:sp>
      <p:sp>
        <p:nvSpPr>
          <p:cNvPr id="571401" name="Text Box 9"/>
          <p:cNvSpPr txBox="1">
            <a:spLocks noChangeArrowheads="1"/>
          </p:cNvSpPr>
          <p:nvPr/>
        </p:nvSpPr>
        <p:spPr bwMode="auto">
          <a:xfrm>
            <a:off x="5100638" y="6338888"/>
            <a:ext cx="35528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i="1">
                <a:solidFill>
                  <a:srgbClr val="000066"/>
                </a:solidFill>
              </a:rPr>
              <a:t>controlled by magnetic field</a:t>
            </a:r>
          </a:p>
        </p:txBody>
      </p:sp>
      <p:sp>
        <p:nvSpPr>
          <p:cNvPr id="571402" name="Text Box 10"/>
          <p:cNvSpPr txBox="1">
            <a:spLocks noChangeArrowheads="1"/>
          </p:cNvSpPr>
          <p:nvPr/>
        </p:nvSpPr>
        <p:spPr bwMode="auto">
          <a:xfrm>
            <a:off x="33338" y="6308725"/>
            <a:ext cx="22082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i="1"/>
              <a:t>T=100 nK, t</a:t>
            </a:r>
            <a:r>
              <a:rPr lang="en-US" sz="1600" b="1" i="1" baseline="-25000"/>
              <a:t>hold</a:t>
            </a:r>
            <a:r>
              <a:rPr lang="en-US" sz="1600" b="1" i="1"/>
              <a:t>=22ms</a:t>
            </a:r>
          </a:p>
        </p:txBody>
      </p:sp>
      <p:grpSp>
        <p:nvGrpSpPr>
          <p:cNvPr id="571403" name="Group 11"/>
          <p:cNvGrpSpPr>
            <a:grpSpLocks/>
          </p:cNvGrpSpPr>
          <p:nvPr/>
        </p:nvGrpSpPr>
        <p:grpSpPr bwMode="auto">
          <a:xfrm>
            <a:off x="5337175" y="733425"/>
            <a:ext cx="3154363" cy="2435225"/>
            <a:chOff x="3152" y="2545"/>
            <a:chExt cx="2041" cy="1702"/>
          </a:xfrm>
        </p:grpSpPr>
        <p:pic>
          <p:nvPicPr>
            <p:cNvPr id="571404" name="Picture 12" descr="delta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2" y="2545"/>
              <a:ext cx="2041" cy="1702"/>
            </a:xfrm>
            <a:prstGeom prst="rect">
              <a:avLst/>
            </a:prstGeom>
            <a:noFill/>
          </p:spPr>
        </p:pic>
        <p:grpSp>
          <p:nvGrpSpPr>
            <p:cNvPr id="571405" name="Group 13"/>
            <p:cNvGrpSpPr>
              <a:grpSpLocks/>
            </p:cNvGrpSpPr>
            <p:nvPr/>
          </p:nvGrpSpPr>
          <p:grpSpPr bwMode="auto">
            <a:xfrm>
              <a:off x="3552" y="2583"/>
              <a:ext cx="1538" cy="1006"/>
              <a:chOff x="3552" y="2583"/>
              <a:chExt cx="1538" cy="1006"/>
            </a:xfrm>
          </p:grpSpPr>
          <p:sp>
            <p:nvSpPr>
              <p:cNvPr id="571406" name="Text Box 14"/>
              <p:cNvSpPr txBox="1">
                <a:spLocks noChangeArrowheads="1"/>
              </p:cNvSpPr>
              <p:nvPr/>
            </p:nvSpPr>
            <p:spPr bwMode="auto">
              <a:xfrm>
                <a:off x="4649" y="2583"/>
                <a:ext cx="441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 i="1">
                    <a:solidFill>
                      <a:srgbClr val="0000FF"/>
                    </a:solidFill>
                  </a:rPr>
                  <a:t>m</a:t>
                </a:r>
                <a:r>
                  <a:rPr lang="en-US" sz="1600" b="1" i="1" baseline="-25000">
                    <a:solidFill>
                      <a:srgbClr val="0000FF"/>
                    </a:solidFill>
                  </a:rPr>
                  <a:t>F</a:t>
                </a:r>
                <a:r>
                  <a:rPr lang="en-US" sz="1600" b="1">
                    <a:solidFill>
                      <a:srgbClr val="0000FF"/>
                    </a:solidFill>
                  </a:rPr>
                  <a:t>=4</a:t>
                </a:r>
              </a:p>
            </p:txBody>
          </p:sp>
          <p:sp>
            <p:nvSpPr>
              <p:cNvPr id="571407" name="Text Box 15"/>
              <p:cNvSpPr txBox="1">
                <a:spLocks noChangeArrowheads="1"/>
              </p:cNvSpPr>
              <p:nvPr/>
            </p:nvSpPr>
            <p:spPr bwMode="auto">
              <a:xfrm>
                <a:off x="4051" y="3158"/>
                <a:ext cx="442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i="1">
                    <a:solidFill>
                      <a:srgbClr val="FF0000"/>
                    </a:solidFill>
                  </a:rPr>
                  <a:t>m</a:t>
                </a:r>
                <a:r>
                  <a:rPr lang="en-US" sz="1600" b="1" i="1" baseline="-25000">
                    <a:solidFill>
                      <a:srgbClr val="FF0000"/>
                    </a:solidFill>
                  </a:rPr>
                  <a:t>F</a:t>
                </a:r>
                <a:r>
                  <a:rPr lang="en-US" sz="1600" b="1">
                    <a:solidFill>
                      <a:srgbClr val="FF0000"/>
                    </a:solidFill>
                  </a:rPr>
                  <a:t>=3</a:t>
                </a:r>
              </a:p>
            </p:txBody>
          </p:sp>
          <p:sp>
            <p:nvSpPr>
              <p:cNvPr id="571408" name="Text Box 16"/>
              <p:cNvSpPr txBox="1">
                <a:spLocks noChangeArrowheads="1"/>
              </p:cNvSpPr>
              <p:nvPr/>
            </p:nvSpPr>
            <p:spPr bwMode="auto">
              <a:xfrm>
                <a:off x="3552" y="3354"/>
                <a:ext cx="441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i="1">
                    <a:solidFill>
                      <a:srgbClr val="008000"/>
                    </a:solidFill>
                  </a:rPr>
                  <a:t>m</a:t>
                </a:r>
                <a:r>
                  <a:rPr lang="en-US" sz="1600" b="1" i="1" baseline="-25000">
                    <a:solidFill>
                      <a:srgbClr val="008000"/>
                    </a:solidFill>
                  </a:rPr>
                  <a:t>F</a:t>
                </a:r>
                <a:r>
                  <a:rPr lang="en-US" sz="1600" b="1">
                    <a:solidFill>
                      <a:srgbClr val="008000"/>
                    </a:solidFill>
                  </a:rPr>
                  <a:t>=2</a:t>
                </a:r>
              </a:p>
            </p:txBody>
          </p:sp>
        </p:grpSp>
      </p:grpSp>
      <p:grpSp>
        <p:nvGrpSpPr>
          <p:cNvPr id="571409" name="Group 17"/>
          <p:cNvGrpSpPr>
            <a:grpSpLocks/>
          </p:cNvGrpSpPr>
          <p:nvPr/>
        </p:nvGrpSpPr>
        <p:grpSpPr bwMode="auto">
          <a:xfrm>
            <a:off x="7096125" y="4662488"/>
            <a:ext cx="1301750" cy="863600"/>
            <a:chOff x="2714" y="2069"/>
            <a:chExt cx="820" cy="544"/>
          </a:xfrm>
        </p:grpSpPr>
        <p:sp>
          <p:nvSpPr>
            <p:cNvPr id="571410" name="Oval 18"/>
            <p:cNvSpPr>
              <a:spLocks noChangeArrowheads="1"/>
            </p:cNvSpPr>
            <p:nvPr/>
          </p:nvSpPr>
          <p:spPr bwMode="auto">
            <a:xfrm rot="-630517">
              <a:off x="3152" y="2069"/>
              <a:ext cx="271" cy="544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11" name="Oval 19"/>
            <p:cNvSpPr>
              <a:spLocks noChangeArrowheads="1"/>
            </p:cNvSpPr>
            <p:nvPr/>
          </p:nvSpPr>
          <p:spPr bwMode="auto">
            <a:xfrm>
              <a:off x="2850" y="229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1412" name="Oval 20"/>
            <p:cNvSpPr>
              <a:spLocks noChangeArrowheads="1"/>
            </p:cNvSpPr>
            <p:nvPr/>
          </p:nvSpPr>
          <p:spPr bwMode="auto">
            <a:xfrm>
              <a:off x="3213" y="2115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1413" name="Oval 21"/>
            <p:cNvSpPr>
              <a:spLocks noChangeArrowheads="1"/>
            </p:cNvSpPr>
            <p:nvPr/>
          </p:nvSpPr>
          <p:spPr bwMode="auto">
            <a:xfrm>
              <a:off x="3243" y="243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1414" name="Line 22"/>
            <p:cNvSpPr>
              <a:spLocks noChangeShapeType="1"/>
            </p:cNvSpPr>
            <p:nvPr/>
          </p:nvSpPr>
          <p:spPr bwMode="auto">
            <a:xfrm flipH="1" flipV="1">
              <a:off x="2714" y="2341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71415" name="Line 23"/>
            <p:cNvSpPr>
              <a:spLocks noChangeShapeType="1"/>
            </p:cNvSpPr>
            <p:nvPr/>
          </p:nvSpPr>
          <p:spPr bwMode="auto">
            <a:xfrm>
              <a:off x="3394" y="2341"/>
              <a:ext cx="14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71416" name="Group 24"/>
          <p:cNvGrpSpPr>
            <a:grpSpLocks/>
          </p:cNvGrpSpPr>
          <p:nvPr/>
        </p:nvGrpSpPr>
        <p:grpSpPr bwMode="auto">
          <a:xfrm>
            <a:off x="4891088" y="4662488"/>
            <a:ext cx="981075" cy="863600"/>
            <a:chOff x="1490" y="2886"/>
            <a:chExt cx="618" cy="544"/>
          </a:xfrm>
        </p:grpSpPr>
        <p:sp>
          <p:nvSpPr>
            <p:cNvPr id="571417" name="Oval 25"/>
            <p:cNvSpPr>
              <a:spLocks noChangeArrowheads="1"/>
            </p:cNvSpPr>
            <p:nvPr/>
          </p:nvSpPr>
          <p:spPr bwMode="auto">
            <a:xfrm rot="-630517">
              <a:off x="1837" y="2886"/>
              <a:ext cx="271" cy="544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18" name="Oval 26"/>
            <p:cNvSpPr>
              <a:spLocks noChangeArrowheads="1"/>
            </p:cNvSpPr>
            <p:nvPr/>
          </p:nvSpPr>
          <p:spPr bwMode="auto">
            <a:xfrm>
              <a:off x="1882" y="293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1419" name="Oval 27"/>
            <p:cNvSpPr>
              <a:spLocks noChangeArrowheads="1"/>
            </p:cNvSpPr>
            <p:nvPr/>
          </p:nvSpPr>
          <p:spPr bwMode="auto">
            <a:xfrm>
              <a:off x="1490" y="3117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1420" name="Oval 28"/>
            <p:cNvSpPr>
              <a:spLocks noChangeArrowheads="1"/>
            </p:cNvSpPr>
            <p:nvPr/>
          </p:nvSpPr>
          <p:spPr bwMode="auto">
            <a:xfrm>
              <a:off x="1928" y="3253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1421" name="Line 29"/>
            <p:cNvSpPr>
              <a:spLocks noChangeShapeType="1"/>
            </p:cNvSpPr>
            <p:nvPr/>
          </p:nvSpPr>
          <p:spPr bwMode="auto">
            <a:xfrm flipH="1" flipV="1">
              <a:off x="1746" y="3163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71422" name="Line 30"/>
            <p:cNvSpPr>
              <a:spLocks noChangeShapeType="1"/>
            </p:cNvSpPr>
            <p:nvPr/>
          </p:nvSpPr>
          <p:spPr bwMode="auto">
            <a:xfrm>
              <a:off x="1561" y="3163"/>
              <a:ext cx="14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7" grpId="0" animBg="1"/>
      <p:bldP spid="571398" grpId="0" animBg="1"/>
      <p:bldP spid="571399" grpId="0"/>
      <p:bldP spid="571400" grpId="0" animBg="1"/>
      <p:bldP spid="57140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42" name="Group 2"/>
          <p:cNvGrpSpPr>
            <a:grpSpLocks/>
          </p:cNvGrpSpPr>
          <p:nvPr/>
        </p:nvGrpSpPr>
        <p:grpSpPr bwMode="auto">
          <a:xfrm>
            <a:off x="3382963" y="1919288"/>
            <a:ext cx="2603500" cy="1001712"/>
            <a:chOff x="2109" y="856"/>
            <a:chExt cx="1640" cy="631"/>
          </a:xfrm>
        </p:grpSpPr>
        <p:sp>
          <p:nvSpPr>
            <p:cNvPr id="573443" name="Line 3"/>
            <p:cNvSpPr>
              <a:spLocks noChangeShapeType="1"/>
            </p:cNvSpPr>
            <p:nvPr/>
          </p:nvSpPr>
          <p:spPr bwMode="auto">
            <a:xfrm rot="-1289005">
              <a:off x="3044" y="989"/>
              <a:ext cx="705" cy="4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73444" name="Oval 4"/>
            <p:cNvSpPr>
              <a:spLocks noChangeArrowheads="1"/>
            </p:cNvSpPr>
            <p:nvPr/>
          </p:nvSpPr>
          <p:spPr bwMode="auto">
            <a:xfrm rot="-1289005">
              <a:off x="2930" y="1071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3445" name="Oval 5"/>
            <p:cNvSpPr>
              <a:spLocks noChangeArrowheads="1"/>
            </p:cNvSpPr>
            <p:nvPr/>
          </p:nvSpPr>
          <p:spPr bwMode="auto">
            <a:xfrm rot="1108176">
              <a:off x="2461" y="932"/>
              <a:ext cx="197" cy="23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46" name="Oval 6"/>
            <p:cNvSpPr>
              <a:spLocks noChangeArrowheads="1"/>
            </p:cNvSpPr>
            <p:nvPr/>
          </p:nvSpPr>
          <p:spPr bwMode="auto">
            <a:xfrm rot="-1289005">
              <a:off x="2520" y="945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3447" name="Oval 7"/>
            <p:cNvSpPr>
              <a:spLocks noChangeArrowheads="1"/>
            </p:cNvSpPr>
            <p:nvPr/>
          </p:nvSpPr>
          <p:spPr bwMode="auto">
            <a:xfrm rot="-1289005">
              <a:off x="2491" y="1025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3448" name="Line 8"/>
            <p:cNvSpPr>
              <a:spLocks noChangeShapeType="1"/>
            </p:cNvSpPr>
            <p:nvPr/>
          </p:nvSpPr>
          <p:spPr bwMode="auto">
            <a:xfrm rot="-1289005" flipH="1" flipV="1">
              <a:off x="2109" y="856"/>
              <a:ext cx="31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73449" name="Group 9"/>
          <p:cNvGrpSpPr>
            <a:grpSpLocks/>
          </p:cNvGrpSpPr>
          <p:nvPr/>
        </p:nvGrpSpPr>
        <p:grpSpPr bwMode="auto">
          <a:xfrm>
            <a:off x="552450" y="1839913"/>
            <a:ext cx="981075" cy="863600"/>
            <a:chOff x="1490" y="2886"/>
            <a:chExt cx="618" cy="544"/>
          </a:xfrm>
        </p:grpSpPr>
        <p:sp>
          <p:nvSpPr>
            <p:cNvPr id="573450" name="Oval 10"/>
            <p:cNvSpPr>
              <a:spLocks noChangeArrowheads="1"/>
            </p:cNvSpPr>
            <p:nvPr/>
          </p:nvSpPr>
          <p:spPr bwMode="auto">
            <a:xfrm rot="-630517">
              <a:off x="1837" y="2886"/>
              <a:ext cx="271" cy="544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51" name="Oval 11"/>
            <p:cNvSpPr>
              <a:spLocks noChangeArrowheads="1"/>
            </p:cNvSpPr>
            <p:nvPr/>
          </p:nvSpPr>
          <p:spPr bwMode="auto">
            <a:xfrm>
              <a:off x="1882" y="293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3452" name="Oval 12"/>
            <p:cNvSpPr>
              <a:spLocks noChangeArrowheads="1"/>
            </p:cNvSpPr>
            <p:nvPr/>
          </p:nvSpPr>
          <p:spPr bwMode="auto">
            <a:xfrm>
              <a:off x="1490" y="3117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3453" name="Oval 13"/>
            <p:cNvSpPr>
              <a:spLocks noChangeArrowheads="1"/>
            </p:cNvSpPr>
            <p:nvPr/>
          </p:nvSpPr>
          <p:spPr bwMode="auto">
            <a:xfrm>
              <a:off x="1928" y="3253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3454" name="Line 14"/>
            <p:cNvSpPr>
              <a:spLocks noChangeShapeType="1"/>
            </p:cNvSpPr>
            <p:nvPr/>
          </p:nvSpPr>
          <p:spPr bwMode="auto">
            <a:xfrm flipH="1" flipV="1">
              <a:off x="1746" y="3163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73455" name="Line 15"/>
            <p:cNvSpPr>
              <a:spLocks noChangeShapeType="1"/>
            </p:cNvSpPr>
            <p:nvPr/>
          </p:nvSpPr>
          <p:spPr bwMode="auto">
            <a:xfrm>
              <a:off x="1561" y="3163"/>
              <a:ext cx="14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73456" name="Group 16"/>
          <p:cNvGrpSpPr>
            <a:grpSpLocks/>
          </p:cNvGrpSpPr>
          <p:nvPr/>
        </p:nvGrpSpPr>
        <p:grpSpPr bwMode="auto">
          <a:xfrm>
            <a:off x="3775075" y="3068638"/>
            <a:ext cx="1301750" cy="863600"/>
            <a:chOff x="2310" y="2069"/>
            <a:chExt cx="820" cy="544"/>
          </a:xfrm>
        </p:grpSpPr>
        <p:sp>
          <p:nvSpPr>
            <p:cNvPr id="573457" name="Oval 17"/>
            <p:cNvSpPr>
              <a:spLocks noChangeArrowheads="1"/>
            </p:cNvSpPr>
            <p:nvPr/>
          </p:nvSpPr>
          <p:spPr bwMode="auto">
            <a:xfrm rot="-630517">
              <a:off x="2748" y="2069"/>
              <a:ext cx="271" cy="544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58" name="Oval 18"/>
            <p:cNvSpPr>
              <a:spLocks noChangeArrowheads="1"/>
            </p:cNvSpPr>
            <p:nvPr/>
          </p:nvSpPr>
          <p:spPr bwMode="auto">
            <a:xfrm>
              <a:off x="2446" y="229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3459" name="Oval 19"/>
            <p:cNvSpPr>
              <a:spLocks noChangeArrowheads="1"/>
            </p:cNvSpPr>
            <p:nvPr/>
          </p:nvSpPr>
          <p:spPr bwMode="auto">
            <a:xfrm>
              <a:off x="2809" y="2115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3460" name="Oval 20"/>
            <p:cNvSpPr>
              <a:spLocks noChangeArrowheads="1"/>
            </p:cNvSpPr>
            <p:nvPr/>
          </p:nvSpPr>
          <p:spPr bwMode="auto">
            <a:xfrm>
              <a:off x="2839" y="243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3461" name="Line 21"/>
            <p:cNvSpPr>
              <a:spLocks noChangeShapeType="1"/>
            </p:cNvSpPr>
            <p:nvPr/>
          </p:nvSpPr>
          <p:spPr bwMode="auto">
            <a:xfrm flipH="1" flipV="1">
              <a:off x="2310" y="2341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73462" name="Line 22"/>
            <p:cNvSpPr>
              <a:spLocks noChangeShapeType="1"/>
            </p:cNvSpPr>
            <p:nvPr/>
          </p:nvSpPr>
          <p:spPr bwMode="auto">
            <a:xfrm>
              <a:off x="2990" y="2341"/>
              <a:ext cx="14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73463" name="Group 23"/>
          <p:cNvGrpSpPr>
            <a:grpSpLocks/>
          </p:cNvGrpSpPr>
          <p:nvPr/>
        </p:nvGrpSpPr>
        <p:grpSpPr bwMode="auto">
          <a:xfrm>
            <a:off x="3360738" y="800100"/>
            <a:ext cx="2603500" cy="1001713"/>
            <a:chOff x="2139" y="1447"/>
            <a:chExt cx="1640" cy="631"/>
          </a:xfrm>
        </p:grpSpPr>
        <p:sp>
          <p:nvSpPr>
            <p:cNvPr id="573464" name="Oval 24"/>
            <p:cNvSpPr>
              <a:spLocks noChangeArrowheads="1"/>
            </p:cNvSpPr>
            <p:nvPr/>
          </p:nvSpPr>
          <p:spPr bwMode="auto">
            <a:xfrm rot="1108176">
              <a:off x="2491" y="1523"/>
              <a:ext cx="197" cy="23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65" name="Line 25"/>
            <p:cNvSpPr>
              <a:spLocks noChangeShapeType="1"/>
            </p:cNvSpPr>
            <p:nvPr/>
          </p:nvSpPr>
          <p:spPr bwMode="auto">
            <a:xfrm rot="-1289005">
              <a:off x="3074" y="1580"/>
              <a:ext cx="705" cy="4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73466" name="Oval 26"/>
            <p:cNvSpPr>
              <a:spLocks noChangeArrowheads="1"/>
            </p:cNvSpPr>
            <p:nvPr/>
          </p:nvSpPr>
          <p:spPr bwMode="auto">
            <a:xfrm rot="-1289005">
              <a:off x="2537" y="1541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3467" name="Oval 27"/>
            <p:cNvSpPr>
              <a:spLocks noChangeArrowheads="1"/>
            </p:cNvSpPr>
            <p:nvPr/>
          </p:nvSpPr>
          <p:spPr bwMode="auto">
            <a:xfrm rot="-1289005">
              <a:off x="2930" y="1661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3468" name="Oval 28"/>
            <p:cNvSpPr>
              <a:spLocks noChangeArrowheads="1"/>
            </p:cNvSpPr>
            <p:nvPr/>
          </p:nvSpPr>
          <p:spPr bwMode="auto">
            <a:xfrm rot="-1289005">
              <a:off x="2521" y="161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CC0099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3469" name="Line 29"/>
            <p:cNvSpPr>
              <a:spLocks noChangeShapeType="1"/>
            </p:cNvSpPr>
            <p:nvPr/>
          </p:nvSpPr>
          <p:spPr bwMode="auto">
            <a:xfrm rot="-1289005" flipH="1" flipV="1">
              <a:off x="2139" y="1447"/>
              <a:ext cx="317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73470" name="Line 30"/>
          <p:cNvSpPr>
            <a:spLocks noChangeShapeType="1"/>
          </p:cNvSpPr>
          <p:nvPr/>
        </p:nvSpPr>
        <p:spPr bwMode="auto">
          <a:xfrm>
            <a:off x="1763713" y="2347913"/>
            <a:ext cx="13668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71" name="Line 31"/>
          <p:cNvSpPr>
            <a:spLocks noChangeShapeType="1"/>
          </p:cNvSpPr>
          <p:nvPr/>
        </p:nvSpPr>
        <p:spPr bwMode="auto">
          <a:xfrm>
            <a:off x="1763713" y="2347913"/>
            <a:ext cx="1295400" cy="7921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72" name="Rectangle 32"/>
          <p:cNvSpPr>
            <a:spLocks noChangeArrowheads="1"/>
          </p:cNvSpPr>
          <p:nvPr/>
        </p:nvSpPr>
        <p:spPr bwMode="auto">
          <a:xfrm>
            <a:off x="34925" y="-33338"/>
            <a:ext cx="5991225" cy="6921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Role of the large scattering length</a:t>
            </a:r>
          </a:p>
        </p:txBody>
      </p:sp>
      <p:sp>
        <p:nvSpPr>
          <p:cNvPr id="573473" name="Text Box 33"/>
          <p:cNvSpPr txBox="1">
            <a:spLocks noChangeArrowheads="1"/>
          </p:cNvSpPr>
          <p:nvPr/>
        </p:nvSpPr>
        <p:spPr bwMode="auto">
          <a:xfrm>
            <a:off x="179388" y="2779713"/>
            <a:ext cx="2089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990099"/>
                </a:solidFill>
              </a:rPr>
              <a:t>A</a:t>
            </a:r>
            <a:r>
              <a:rPr lang="en-US" sz="3200" baseline="-25000">
                <a:solidFill>
                  <a:srgbClr val="990099"/>
                </a:solidFill>
              </a:rPr>
              <a:t>2</a:t>
            </a:r>
            <a:r>
              <a:rPr lang="en-US" sz="2400">
                <a:solidFill>
                  <a:srgbClr val="990099"/>
                </a:solidFill>
              </a:rPr>
              <a:t>(v=-1)</a:t>
            </a:r>
            <a:r>
              <a:rPr lang="en-US" sz="3200">
                <a:solidFill>
                  <a:schemeClr val="accent2"/>
                </a:solidFill>
              </a:rPr>
              <a:t>+B</a:t>
            </a:r>
            <a:endParaRPr lang="en-US" sz="2400">
              <a:solidFill>
                <a:schemeClr val="accent2"/>
              </a:solidFill>
              <a:ea typeface="MS PGothic" pitchFamily="34" charset="-128"/>
            </a:endParaRPr>
          </a:p>
        </p:txBody>
      </p:sp>
      <p:sp>
        <p:nvSpPr>
          <p:cNvPr id="573474" name="Text Box 34"/>
          <p:cNvSpPr txBox="1">
            <a:spLocks noChangeArrowheads="1"/>
          </p:cNvSpPr>
          <p:nvPr/>
        </p:nvSpPr>
        <p:spPr bwMode="auto">
          <a:xfrm>
            <a:off x="6481763" y="2041525"/>
            <a:ext cx="2160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990099"/>
                </a:solidFill>
                <a:ea typeface="MS PGothic" pitchFamily="34" charset="-128"/>
              </a:rPr>
              <a:t>A+A</a:t>
            </a:r>
            <a:r>
              <a:rPr lang="en-US" sz="3200">
                <a:solidFill>
                  <a:schemeClr val="accent2"/>
                </a:solidFill>
                <a:ea typeface="MS PGothic" pitchFamily="34" charset="-128"/>
              </a:rPr>
              <a:t>B</a:t>
            </a:r>
            <a:r>
              <a:rPr lang="en-US" sz="2400">
                <a:solidFill>
                  <a:schemeClr val="accent2"/>
                </a:solidFill>
                <a:ea typeface="MS PGothic" pitchFamily="34" charset="-128"/>
              </a:rPr>
              <a:t>(v’&lt;v)</a:t>
            </a:r>
          </a:p>
        </p:txBody>
      </p:sp>
      <p:sp>
        <p:nvSpPr>
          <p:cNvPr id="573475" name="Text Box 35"/>
          <p:cNvSpPr txBox="1">
            <a:spLocks noChangeArrowheads="1"/>
          </p:cNvSpPr>
          <p:nvPr/>
        </p:nvSpPr>
        <p:spPr bwMode="auto">
          <a:xfrm>
            <a:off x="6516688" y="3281363"/>
            <a:ext cx="2160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990099"/>
                </a:solidFill>
                <a:ea typeface="MS PGothic" pitchFamily="34" charset="-128"/>
              </a:rPr>
              <a:t>A+A</a:t>
            </a:r>
            <a:r>
              <a:rPr lang="en-US" sz="3200">
                <a:solidFill>
                  <a:schemeClr val="accent2"/>
                </a:solidFill>
                <a:ea typeface="MS PGothic" pitchFamily="34" charset="-128"/>
              </a:rPr>
              <a:t>B</a:t>
            </a:r>
            <a:r>
              <a:rPr lang="en-US" sz="2400">
                <a:solidFill>
                  <a:schemeClr val="accent2"/>
                </a:solidFill>
                <a:ea typeface="MS PGothic" pitchFamily="34" charset="-128"/>
              </a:rPr>
              <a:t>(v=-1)</a:t>
            </a:r>
          </a:p>
        </p:txBody>
      </p:sp>
      <p:sp>
        <p:nvSpPr>
          <p:cNvPr id="573476" name="Text Box 36"/>
          <p:cNvSpPr txBox="1">
            <a:spLocks noChangeArrowheads="1"/>
          </p:cNvSpPr>
          <p:nvPr/>
        </p:nvSpPr>
        <p:spPr bwMode="auto">
          <a:xfrm>
            <a:off x="6464300" y="919163"/>
            <a:ext cx="2089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990099"/>
                </a:solidFill>
              </a:rPr>
              <a:t>A</a:t>
            </a:r>
            <a:r>
              <a:rPr lang="en-US" sz="3200" baseline="-25000">
                <a:solidFill>
                  <a:srgbClr val="990099"/>
                </a:solidFill>
              </a:rPr>
              <a:t>2</a:t>
            </a:r>
            <a:r>
              <a:rPr lang="en-US" sz="2400">
                <a:solidFill>
                  <a:srgbClr val="990099"/>
                </a:solidFill>
              </a:rPr>
              <a:t>(v’&lt;v)</a:t>
            </a:r>
            <a:r>
              <a:rPr lang="en-US" sz="3200">
                <a:solidFill>
                  <a:schemeClr val="accent2"/>
                </a:solidFill>
              </a:rPr>
              <a:t>+B</a:t>
            </a:r>
            <a:endParaRPr lang="en-US" sz="2400">
              <a:solidFill>
                <a:schemeClr val="accent2"/>
              </a:solidFill>
              <a:ea typeface="MS PGothic" pitchFamily="34" charset="-128"/>
            </a:endParaRPr>
          </a:p>
        </p:txBody>
      </p:sp>
      <p:sp>
        <p:nvSpPr>
          <p:cNvPr id="573477" name="Line 37"/>
          <p:cNvSpPr>
            <a:spLocks noChangeShapeType="1"/>
          </p:cNvSpPr>
          <p:nvPr/>
        </p:nvSpPr>
        <p:spPr bwMode="auto">
          <a:xfrm flipV="1">
            <a:off x="1763713" y="1555750"/>
            <a:ext cx="1295400" cy="7921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78" name="Rectangle 38"/>
          <p:cNvSpPr>
            <a:spLocks noChangeArrowheads="1"/>
          </p:cNvSpPr>
          <p:nvPr/>
        </p:nvSpPr>
        <p:spPr bwMode="auto">
          <a:xfrm>
            <a:off x="3276600" y="2995613"/>
            <a:ext cx="5543550" cy="1081087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479" name="Group 39"/>
          <p:cNvGrpSpPr>
            <a:grpSpLocks/>
          </p:cNvGrpSpPr>
          <p:nvPr/>
        </p:nvGrpSpPr>
        <p:grpSpPr bwMode="auto">
          <a:xfrm>
            <a:off x="5056188" y="4291013"/>
            <a:ext cx="3727450" cy="2320925"/>
            <a:chOff x="567" y="2748"/>
            <a:chExt cx="2176" cy="1372"/>
          </a:xfrm>
        </p:grpSpPr>
        <p:pic>
          <p:nvPicPr>
            <p:cNvPr id="573480" name="Picture 40" descr="scatteringlengthsA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" y="2748"/>
              <a:ext cx="2176" cy="1372"/>
            </a:xfrm>
            <a:prstGeom prst="rect">
              <a:avLst/>
            </a:prstGeom>
            <a:noFill/>
          </p:spPr>
        </p:pic>
        <p:sp>
          <p:nvSpPr>
            <p:cNvPr id="573481" name="Text Box 41"/>
            <p:cNvSpPr txBox="1">
              <a:spLocks noChangeArrowheads="1"/>
            </p:cNvSpPr>
            <p:nvPr/>
          </p:nvSpPr>
          <p:spPr bwMode="auto">
            <a:xfrm>
              <a:off x="1565" y="3521"/>
              <a:ext cx="31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A+A</a:t>
              </a:r>
            </a:p>
          </p:txBody>
        </p:sp>
        <p:sp>
          <p:nvSpPr>
            <p:cNvPr id="573482" name="Text Box 42"/>
            <p:cNvSpPr txBox="1">
              <a:spLocks noChangeArrowheads="1"/>
            </p:cNvSpPr>
            <p:nvPr/>
          </p:nvSpPr>
          <p:spPr bwMode="auto">
            <a:xfrm>
              <a:off x="1111" y="3249"/>
              <a:ext cx="63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8000"/>
                  </a:solidFill>
                </a:rPr>
                <a:t>A+B(</a:t>
              </a:r>
              <a:r>
                <a:rPr lang="en-US" sz="1400" b="1" i="1">
                  <a:solidFill>
                    <a:srgbClr val="008000"/>
                  </a:solidFill>
                </a:rPr>
                <a:t>m</a:t>
              </a:r>
              <a:r>
                <a:rPr lang="en-US" sz="1400" b="1" baseline="-25000">
                  <a:solidFill>
                    <a:srgbClr val="008000"/>
                  </a:solidFill>
                </a:rPr>
                <a:t>F</a:t>
              </a:r>
              <a:r>
                <a:rPr lang="en-US" sz="1400" b="1">
                  <a:solidFill>
                    <a:srgbClr val="008000"/>
                  </a:solidFill>
                </a:rPr>
                <a:t>=2)</a:t>
              </a:r>
            </a:p>
          </p:txBody>
        </p:sp>
        <p:sp>
          <p:nvSpPr>
            <p:cNvPr id="573483" name="Text Box 43"/>
            <p:cNvSpPr txBox="1">
              <a:spLocks noChangeArrowheads="1"/>
            </p:cNvSpPr>
            <p:nvPr/>
          </p:nvSpPr>
          <p:spPr bwMode="auto">
            <a:xfrm>
              <a:off x="1111" y="3022"/>
              <a:ext cx="77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A+B(</a:t>
              </a:r>
              <a:r>
                <a:rPr lang="en-US" sz="1400" b="1" i="1">
                  <a:solidFill>
                    <a:srgbClr val="FF0000"/>
                  </a:solidFill>
                </a:rPr>
                <a:t>m</a:t>
              </a:r>
              <a:r>
                <a:rPr lang="en-US" sz="1400" b="1" baseline="-25000">
                  <a:solidFill>
                    <a:srgbClr val="FF0000"/>
                  </a:solidFill>
                </a:rPr>
                <a:t>F</a:t>
              </a:r>
              <a:r>
                <a:rPr lang="en-US" sz="1400" b="1">
                  <a:solidFill>
                    <a:srgbClr val="FF0000"/>
                  </a:solidFill>
                </a:rPr>
                <a:t>=3)</a:t>
              </a:r>
            </a:p>
          </p:txBody>
        </p:sp>
        <p:sp>
          <p:nvSpPr>
            <p:cNvPr id="573484" name="Text Box 44"/>
            <p:cNvSpPr txBox="1">
              <a:spLocks noChangeArrowheads="1"/>
            </p:cNvSpPr>
            <p:nvPr/>
          </p:nvSpPr>
          <p:spPr bwMode="auto">
            <a:xfrm>
              <a:off x="1837" y="2886"/>
              <a:ext cx="637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3333FF"/>
                  </a:solidFill>
                </a:rPr>
                <a:t>A+B(</a:t>
              </a:r>
              <a:r>
                <a:rPr lang="en-US" sz="1400" b="1" i="1">
                  <a:solidFill>
                    <a:srgbClr val="3333FF"/>
                  </a:solidFill>
                </a:rPr>
                <a:t>m</a:t>
              </a:r>
              <a:r>
                <a:rPr lang="en-US" sz="1400" b="1" baseline="-25000">
                  <a:solidFill>
                    <a:srgbClr val="3333FF"/>
                  </a:solidFill>
                </a:rPr>
                <a:t>F</a:t>
              </a:r>
              <a:r>
                <a:rPr lang="en-US" sz="1400" b="1">
                  <a:solidFill>
                    <a:srgbClr val="3333FF"/>
                  </a:solidFill>
                </a:rPr>
                <a:t>=4)</a:t>
              </a:r>
            </a:p>
          </p:txBody>
        </p:sp>
      </p:grpSp>
      <p:grpSp>
        <p:nvGrpSpPr>
          <p:cNvPr id="573485" name="Group 45"/>
          <p:cNvGrpSpPr>
            <a:grpSpLocks/>
          </p:cNvGrpSpPr>
          <p:nvPr/>
        </p:nvGrpSpPr>
        <p:grpSpPr bwMode="auto">
          <a:xfrm>
            <a:off x="544513" y="4149725"/>
            <a:ext cx="3668712" cy="2403475"/>
            <a:chOff x="343" y="2614"/>
            <a:chExt cx="2311" cy="1514"/>
          </a:xfrm>
        </p:grpSpPr>
        <p:pic>
          <p:nvPicPr>
            <p:cNvPr id="573486" name="Picture 4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3" y="2614"/>
              <a:ext cx="2311" cy="15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573487" name="Text Box 47"/>
            <p:cNvSpPr txBox="1">
              <a:spLocks noChangeArrowheads="1"/>
            </p:cNvSpPr>
            <p:nvPr/>
          </p:nvSpPr>
          <p:spPr bwMode="auto">
            <a:xfrm>
              <a:off x="2232" y="2622"/>
              <a:ext cx="36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>
                  <a:solidFill>
                    <a:srgbClr val="FF3300"/>
                  </a:solidFill>
                  <a:latin typeface="Symbol" pitchFamily="18" charset="2"/>
                </a:rPr>
                <a:t>y(</a:t>
              </a:r>
              <a:r>
                <a:rPr lang="de-DE" i="1">
                  <a:solidFill>
                    <a:srgbClr val="FF3300"/>
                  </a:solidFill>
                  <a:latin typeface="Times New Roman" pitchFamily="18" charset="0"/>
                </a:rPr>
                <a:t>r</a:t>
              </a:r>
              <a:r>
                <a:rPr lang="de-DE">
                  <a:solidFill>
                    <a:srgbClr val="FF3300"/>
                  </a:solidFill>
                  <a:latin typeface="Symbol" pitchFamily="18" charset="2"/>
                </a:rPr>
                <a:t>)</a:t>
              </a:r>
            </a:p>
          </p:txBody>
        </p:sp>
        <p:sp>
          <p:nvSpPr>
            <p:cNvPr id="573488" name="Rectangle 48"/>
            <p:cNvSpPr>
              <a:spLocks noChangeArrowheads="1"/>
            </p:cNvSpPr>
            <p:nvPr/>
          </p:nvSpPr>
          <p:spPr bwMode="auto">
            <a:xfrm>
              <a:off x="925" y="3459"/>
              <a:ext cx="1457" cy="32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73489" name="Object 49"/>
            <p:cNvGraphicFramePr>
              <a:graphicFrameLocks noChangeAspect="1"/>
            </p:cNvGraphicFramePr>
            <p:nvPr/>
          </p:nvGraphicFramePr>
          <p:xfrm>
            <a:off x="1597" y="3259"/>
            <a:ext cx="675" cy="467"/>
          </p:xfrm>
          <a:graphic>
            <a:graphicData uri="http://schemas.openxmlformats.org/presentationml/2006/ole">
              <p:oleObj spid="_x0000_s573489" name="Equation" r:id="rId6" imgW="647640" imgH="419040" progId="Equation.3">
                <p:embed/>
              </p:oleObj>
            </a:graphicData>
          </a:graphic>
        </p:graphicFrame>
        <p:graphicFrame>
          <p:nvGraphicFramePr>
            <p:cNvPr id="573490" name="Object 50"/>
            <p:cNvGraphicFramePr>
              <a:graphicFrameLocks noChangeAspect="1"/>
            </p:cNvGraphicFramePr>
            <p:nvPr/>
          </p:nvGraphicFramePr>
          <p:xfrm>
            <a:off x="1576" y="3805"/>
            <a:ext cx="687" cy="305"/>
          </p:xfrm>
          <a:graphic>
            <a:graphicData uri="http://schemas.openxmlformats.org/presentationml/2006/ole">
              <p:oleObj spid="_x0000_s573490" name="Equation" r:id="rId7" imgW="622080" imgH="27936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836" name="Group 4"/>
          <p:cNvGrpSpPr>
            <a:grpSpLocks/>
          </p:cNvGrpSpPr>
          <p:nvPr/>
        </p:nvGrpSpPr>
        <p:grpSpPr bwMode="auto">
          <a:xfrm>
            <a:off x="6556375" y="690563"/>
            <a:ext cx="2455863" cy="2435225"/>
            <a:chOff x="4175" y="2758"/>
            <a:chExt cx="1547" cy="1534"/>
          </a:xfrm>
        </p:grpSpPr>
        <p:pic>
          <p:nvPicPr>
            <p:cNvPr id="50483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5" y="2758"/>
              <a:ext cx="1547" cy="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4838" name="Text Box 6"/>
            <p:cNvSpPr txBox="1">
              <a:spLocks noChangeArrowheads="1"/>
            </p:cNvSpPr>
            <p:nvPr/>
          </p:nvSpPr>
          <p:spPr bwMode="auto">
            <a:xfrm>
              <a:off x="4717" y="4061"/>
              <a:ext cx="5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Theory</a:t>
              </a:r>
            </a:p>
          </p:txBody>
        </p:sp>
      </p:grpSp>
      <p:grpSp>
        <p:nvGrpSpPr>
          <p:cNvPr id="504839" name="Group 7"/>
          <p:cNvGrpSpPr>
            <a:grpSpLocks/>
          </p:cNvGrpSpPr>
          <p:nvPr/>
        </p:nvGrpSpPr>
        <p:grpSpPr bwMode="auto">
          <a:xfrm>
            <a:off x="22225" y="746125"/>
            <a:ext cx="2317750" cy="2405063"/>
            <a:chOff x="59" y="2793"/>
            <a:chExt cx="1460" cy="1515"/>
          </a:xfrm>
        </p:grpSpPr>
        <p:pic>
          <p:nvPicPr>
            <p:cNvPr id="50484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" y="2793"/>
              <a:ext cx="1460" cy="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4841" name="Text Box 9"/>
            <p:cNvSpPr txBox="1">
              <a:spLocks noChangeArrowheads="1"/>
            </p:cNvSpPr>
            <p:nvPr/>
          </p:nvSpPr>
          <p:spPr bwMode="auto">
            <a:xfrm>
              <a:off x="335" y="4077"/>
              <a:ext cx="9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Experiment</a:t>
              </a:r>
            </a:p>
          </p:txBody>
        </p:sp>
      </p:grpSp>
      <p:grpSp>
        <p:nvGrpSpPr>
          <p:cNvPr id="504842" name="Group 10"/>
          <p:cNvGrpSpPr>
            <a:grpSpLocks/>
          </p:cNvGrpSpPr>
          <p:nvPr/>
        </p:nvGrpSpPr>
        <p:grpSpPr bwMode="auto">
          <a:xfrm>
            <a:off x="554038" y="1782763"/>
            <a:ext cx="1085850" cy="581025"/>
            <a:chOff x="1313" y="3422"/>
            <a:chExt cx="684" cy="366"/>
          </a:xfrm>
        </p:grpSpPr>
        <p:sp>
          <p:nvSpPr>
            <p:cNvPr id="504843" name="Line 11"/>
            <p:cNvSpPr>
              <a:spLocks noChangeShapeType="1"/>
            </p:cNvSpPr>
            <p:nvPr/>
          </p:nvSpPr>
          <p:spPr bwMode="auto">
            <a:xfrm>
              <a:off x="1421" y="3423"/>
              <a:ext cx="19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44" name="Freeform 12"/>
            <p:cNvSpPr>
              <a:spLocks/>
            </p:cNvSpPr>
            <p:nvPr/>
          </p:nvSpPr>
          <p:spPr bwMode="auto">
            <a:xfrm>
              <a:off x="1607" y="3422"/>
              <a:ext cx="122" cy="8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" y="33"/>
                </a:cxn>
                <a:cxn ang="0">
                  <a:pos x="10" y="87"/>
                </a:cxn>
                <a:cxn ang="0">
                  <a:pos x="52" y="115"/>
                </a:cxn>
                <a:cxn ang="0">
                  <a:pos x="119" y="124"/>
                </a:cxn>
                <a:cxn ang="0">
                  <a:pos x="164" y="90"/>
                </a:cxn>
                <a:cxn ang="0">
                  <a:pos x="176" y="43"/>
                </a:cxn>
                <a:cxn ang="0">
                  <a:pos x="158" y="12"/>
                </a:cxn>
                <a:cxn ang="0">
                  <a:pos x="136" y="1"/>
                </a:cxn>
              </a:cxnLst>
              <a:rect l="0" t="0" r="r" b="b"/>
              <a:pathLst>
                <a:path w="177" h="128">
                  <a:moveTo>
                    <a:pt x="16" y="0"/>
                  </a:moveTo>
                  <a:cubicBezTo>
                    <a:pt x="9" y="9"/>
                    <a:pt x="2" y="19"/>
                    <a:pt x="1" y="33"/>
                  </a:cubicBezTo>
                  <a:cubicBezTo>
                    <a:pt x="0" y="47"/>
                    <a:pt x="2" y="73"/>
                    <a:pt x="10" y="87"/>
                  </a:cubicBezTo>
                  <a:cubicBezTo>
                    <a:pt x="18" y="101"/>
                    <a:pt x="34" y="109"/>
                    <a:pt x="52" y="115"/>
                  </a:cubicBezTo>
                  <a:cubicBezTo>
                    <a:pt x="70" y="121"/>
                    <a:pt x="100" y="128"/>
                    <a:pt x="119" y="124"/>
                  </a:cubicBezTo>
                  <a:cubicBezTo>
                    <a:pt x="138" y="120"/>
                    <a:pt x="154" y="104"/>
                    <a:pt x="164" y="90"/>
                  </a:cubicBezTo>
                  <a:cubicBezTo>
                    <a:pt x="174" y="76"/>
                    <a:pt x="177" y="56"/>
                    <a:pt x="176" y="43"/>
                  </a:cubicBezTo>
                  <a:cubicBezTo>
                    <a:pt x="175" y="30"/>
                    <a:pt x="165" y="19"/>
                    <a:pt x="158" y="12"/>
                  </a:cubicBezTo>
                  <a:cubicBezTo>
                    <a:pt x="151" y="5"/>
                    <a:pt x="143" y="3"/>
                    <a:pt x="136" y="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45" name="Line 13"/>
            <p:cNvSpPr>
              <a:spLocks noChangeShapeType="1"/>
            </p:cNvSpPr>
            <p:nvPr/>
          </p:nvSpPr>
          <p:spPr bwMode="auto">
            <a:xfrm>
              <a:off x="1701" y="3422"/>
              <a:ext cx="1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46" name="Line 14"/>
            <p:cNvSpPr>
              <a:spLocks noChangeShapeType="1"/>
            </p:cNvSpPr>
            <p:nvPr/>
          </p:nvSpPr>
          <p:spPr bwMode="auto">
            <a:xfrm>
              <a:off x="1877" y="3422"/>
              <a:ext cx="0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47" name="Freeform 15"/>
            <p:cNvSpPr>
              <a:spLocks/>
            </p:cNvSpPr>
            <p:nvPr/>
          </p:nvSpPr>
          <p:spPr bwMode="auto">
            <a:xfrm>
              <a:off x="1877" y="3554"/>
              <a:ext cx="120" cy="1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7" y="1"/>
                </a:cxn>
                <a:cxn ang="0">
                  <a:pos x="107" y="11"/>
                </a:cxn>
                <a:cxn ang="0">
                  <a:pos x="170" y="65"/>
                </a:cxn>
                <a:cxn ang="0">
                  <a:pos x="146" y="148"/>
                </a:cxn>
                <a:cxn ang="0">
                  <a:pos x="98" y="170"/>
                </a:cxn>
                <a:cxn ang="0">
                  <a:pos x="41" y="167"/>
                </a:cxn>
                <a:cxn ang="0">
                  <a:pos x="0" y="143"/>
                </a:cxn>
              </a:cxnLst>
              <a:rect l="0" t="0" r="r" b="b"/>
              <a:pathLst>
                <a:path w="176" h="173">
                  <a:moveTo>
                    <a:pt x="0" y="10"/>
                  </a:moveTo>
                  <a:cubicBezTo>
                    <a:pt x="14" y="5"/>
                    <a:pt x="29" y="1"/>
                    <a:pt x="47" y="1"/>
                  </a:cubicBezTo>
                  <a:cubicBezTo>
                    <a:pt x="65" y="1"/>
                    <a:pt x="87" y="0"/>
                    <a:pt x="107" y="11"/>
                  </a:cubicBezTo>
                  <a:cubicBezTo>
                    <a:pt x="127" y="22"/>
                    <a:pt x="164" y="42"/>
                    <a:pt x="170" y="65"/>
                  </a:cubicBezTo>
                  <a:cubicBezTo>
                    <a:pt x="176" y="88"/>
                    <a:pt x="158" y="130"/>
                    <a:pt x="146" y="148"/>
                  </a:cubicBezTo>
                  <a:cubicBezTo>
                    <a:pt x="134" y="166"/>
                    <a:pt x="115" y="167"/>
                    <a:pt x="98" y="170"/>
                  </a:cubicBezTo>
                  <a:cubicBezTo>
                    <a:pt x="81" y="173"/>
                    <a:pt x="57" y="171"/>
                    <a:pt x="41" y="167"/>
                  </a:cubicBezTo>
                  <a:cubicBezTo>
                    <a:pt x="25" y="163"/>
                    <a:pt x="12" y="153"/>
                    <a:pt x="0" y="14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48" name="Line 16"/>
            <p:cNvSpPr>
              <a:spLocks noChangeShapeType="1"/>
            </p:cNvSpPr>
            <p:nvPr/>
          </p:nvSpPr>
          <p:spPr bwMode="auto">
            <a:xfrm>
              <a:off x="1877" y="3646"/>
              <a:ext cx="0" cy="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49" name="Line 17"/>
            <p:cNvSpPr>
              <a:spLocks noChangeShapeType="1"/>
            </p:cNvSpPr>
            <p:nvPr/>
          </p:nvSpPr>
          <p:spPr bwMode="auto">
            <a:xfrm flipH="1">
              <a:off x="1722" y="3785"/>
              <a:ext cx="1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50" name="Freeform 18"/>
            <p:cNvSpPr>
              <a:spLocks/>
            </p:cNvSpPr>
            <p:nvPr/>
          </p:nvSpPr>
          <p:spPr bwMode="auto">
            <a:xfrm>
              <a:off x="1608" y="3707"/>
              <a:ext cx="120" cy="79"/>
            </a:xfrm>
            <a:custGeom>
              <a:avLst/>
              <a:gdLst/>
              <a:ahLst/>
              <a:cxnLst>
                <a:cxn ang="0">
                  <a:pos x="159" y="123"/>
                </a:cxn>
                <a:cxn ang="0">
                  <a:pos x="173" y="94"/>
                </a:cxn>
                <a:cxn ang="0">
                  <a:pos x="164" y="48"/>
                </a:cxn>
                <a:cxn ang="0">
                  <a:pos x="126" y="13"/>
                </a:cxn>
                <a:cxn ang="0">
                  <a:pos x="80" y="1"/>
                </a:cxn>
                <a:cxn ang="0">
                  <a:pos x="33" y="22"/>
                </a:cxn>
                <a:cxn ang="0">
                  <a:pos x="5" y="60"/>
                </a:cxn>
                <a:cxn ang="0">
                  <a:pos x="2" y="97"/>
                </a:cxn>
                <a:cxn ang="0">
                  <a:pos x="14" y="123"/>
                </a:cxn>
              </a:cxnLst>
              <a:rect l="0" t="0" r="r" b="b"/>
              <a:pathLst>
                <a:path w="174" h="123">
                  <a:moveTo>
                    <a:pt x="159" y="123"/>
                  </a:moveTo>
                  <a:cubicBezTo>
                    <a:pt x="165" y="114"/>
                    <a:pt x="172" y="106"/>
                    <a:pt x="173" y="94"/>
                  </a:cubicBezTo>
                  <a:cubicBezTo>
                    <a:pt x="174" y="82"/>
                    <a:pt x="172" y="62"/>
                    <a:pt x="164" y="48"/>
                  </a:cubicBezTo>
                  <a:cubicBezTo>
                    <a:pt x="156" y="34"/>
                    <a:pt x="140" y="21"/>
                    <a:pt x="126" y="13"/>
                  </a:cubicBezTo>
                  <a:cubicBezTo>
                    <a:pt x="112" y="5"/>
                    <a:pt x="95" y="0"/>
                    <a:pt x="80" y="1"/>
                  </a:cubicBezTo>
                  <a:cubicBezTo>
                    <a:pt x="65" y="2"/>
                    <a:pt x="46" y="12"/>
                    <a:pt x="33" y="22"/>
                  </a:cubicBezTo>
                  <a:cubicBezTo>
                    <a:pt x="20" y="32"/>
                    <a:pt x="10" y="48"/>
                    <a:pt x="5" y="60"/>
                  </a:cubicBezTo>
                  <a:cubicBezTo>
                    <a:pt x="0" y="72"/>
                    <a:pt x="1" y="87"/>
                    <a:pt x="2" y="97"/>
                  </a:cubicBezTo>
                  <a:cubicBezTo>
                    <a:pt x="3" y="107"/>
                    <a:pt x="8" y="115"/>
                    <a:pt x="14" y="12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51" name="Line 19"/>
            <p:cNvSpPr>
              <a:spLocks noChangeShapeType="1"/>
            </p:cNvSpPr>
            <p:nvPr/>
          </p:nvSpPr>
          <p:spPr bwMode="auto">
            <a:xfrm flipH="1">
              <a:off x="1421" y="3787"/>
              <a:ext cx="1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52" name="Line 20"/>
            <p:cNvSpPr>
              <a:spLocks noChangeShapeType="1"/>
            </p:cNvSpPr>
            <p:nvPr/>
          </p:nvSpPr>
          <p:spPr bwMode="auto">
            <a:xfrm flipV="1">
              <a:off x="1421" y="3656"/>
              <a:ext cx="0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53" name="Freeform 21"/>
            <p:cNvSpPr>
              <a:spLocks/>
            </p:cNvSpPr>
            <p:nvPr/>
          </p:nvSpPr>
          <p:spPr bwMode="auto">
            <a:xfrm>
              <a:off x="1313" y="3550"/>
              <a:ext cx="108" cy="114"/>
            </a:xfrm>
            <a:custGeom>
              <a:avLst/>
              <a:gdLst/>
              <a:ahLst/>
              <a:cxnLst>
                <a:cxn ang="0">
                  <a:pos x="159" y="169"/>
                </a:cxn>
                <a:cxn ang="0">
                  <a:pos x="149" y="170"/>
                </a:cxn>
                <a:cxn ang="0">
                  <a:pos x="128" y="178"/>
                </a:cxn>
                <a:cxn ang="0">
                  <a:pos x="75" y="176"/>
                </a:cxn>
                <a:cxn ang="0">
                  <a:pos x="21" y="139"/>
                </a:cxn>
                <a:cxn ang="0">
                  <a:pos x="3" y="106"/>
                </a:cxn>
                <a:cxn ang="0">
                  <a:pos x="5" y="61"/>
                </a:cxn>
                <a:cxn ang="0">
                  <a:pos x="33" y="23"/>
                </a:cxn>
                <a:cxn ang="0">
                  <a:pos x="90" y="1"/>
                </a:cxn>
                <a:cxn ang="0">
                  <a:pos x="161" y="14"/>
                </a:cxn>
              </a:cxnLst>
              <a:rect l="0" t="0" r="r" b="b"/>
              <a:pathLst>
                <a:path w="161" h="182">
                  <a:moveTo>
                    <a:pt x="159" y="169"/>
                  </a:moveTo>
                  <a:cubicBezTo>
                    <a:pt x="156" y="169"/>
                    <a:pt x="154" y="169"/>
                    <a:pt x="149" y="170"/>
                  </a:cubicBezTo>
                  <a:cubicBezTo>
                    <a:pt x="144" y="171"/>
                    <a:pt x="140" y="177"/>
                    <a:pt x="128" y="178"/>
                  </a:cubicBezTo>
                  <a:cubicBezTo>
                    <a:pt x="116" y="179"/>
                    <a:pt x="93" y="182"/>
                    <a:pt x="75" y="176"/>
                  </a:cubicBezTo>
                  <a:cubicBezTo>
                    <a:pt x="57" y="170"/>
                    <a:pt x="33" y="151"/>
                    <a:pt x="21" y="139"/>
                  </a:cubicBezTo>
                  <a:cubicBezTo>
                    <a:pt x="9" y="127"/>
                    <a:pt x="6" y="119"/>
                    <a:pt x="3" y="106"/>
                  </a:cubicBezTo>
                  <a:cubicBezTo>
                    <a:pt x="0" y="93"/>
                    <a:pt x="0" y="75"/>
                    <a:pt x="5" y="61"/>
                  </a:cubicBezTo>
                  <a:cubicBezTo>
                    <a:pt x="10" y="47"/>
                    <a:pt x="19" y="33"/>
                    <a:pt x="33" y="23"/>
                  </a:cubicBezTo>
                  <a:cubicBezTo>
                    <a:pt x="47" y="13"/>
                    <a:pt x="69" y="2"/>
                    <a:pt x="90" y="1"/>
                  </a:cubicBezTo>
                  <a:cubicBezTo>
                    <a:pt x="111" y="0"/>
                    <a:pt x="136" y="7"/>
                    <a:pt x="161" y="1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54" name="Line 22"/>
            <p:cNvSpPr>
              <a:spLocks noChangeShapeType="1"/>
            </p:cNvSpPr>
            <p:nvPr/>
          </p:nvSpPr>
          <p:spPr bwMode="auto">
            <a:xfrm flipV="1">
              <a:off x="1421" y="3423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04855" name="Object 23"/>
          <p:cNvGraphicFramePr>
            <a:graphicFrameLocks noChangeAspect="1"/>
          </p:cNvGraphicFramePr>
          <p:nvPr/>
        </p:nvGraphicFramePr>
        <p:xfrm>
          <a:off x="2740025" y="1336675"/>
          <a:ext cx="1562100" cy="895350"/>
        </p:xfrm>
        <a:graphic>
          <a:graphicData uri="http://schemas.openxmlformats.org/presentationml/2006/ole">
            <p:oleObj spid="_x0000_s504855" name="PHOTO-PAINT" r:id="rId5" imgW="1561905" imgH="895238" progId="CorelPHOTOPAINT.Image.13">
              <p:embed/>
            </p:oleObj>
          </a:graphicData>
        </a:graphic>
      </p:graphicFrame>
      <p:grpSp>
        <p:nvGrpSpPr>
          <p:cNvPr id="504856" name="Group 24"/>
          <p:cNvGrpSpPr>
            <a:grpSpLocks/>
          </p:cNvGrpSpPr>
          <p:nvPr/>
        </p:nvGrpSpPr>
        <p:grpSpPr bwMode="auto">
          <a:xfrm>
            <a:off x="2735263" y="1331913"/>
            <a:ext cx="1581150" cy="914400"/>
            <a:chOff x="2123" y="662"/>
            <a:chExt cx="990" cy="570"/>
          </a:xfrm>
        </p:grpSpPr>
        <p:sp>
          <p:nvSpPr>
            <p:cNvPr id="504857" name="Line 25"/>
            <p:cNvSpPr>
              <a:spLocks noChangeShapeType="1"/>
            </p:cNvSpPr>
            <p:nvPr/>
          </p:nvSpPr>
          <p:spPr bwMode="auto">
            <a:xfrm>
              <a:off x="2279" y="663"/>
              <a:ext cx="2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58" name="Freeform 26"/>
            <p:cNvSpPr>
              <a:spLocks/>
            </p:cNvSpPr>
            <p:nvPr/>
          </p:nvSpPr>
          <p:spPr bwMode="auto">
            <a:xfrm>
              <a:off x="2548" y="662"/>
              <a:ext cx="177" cy="12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" y="33"/>
                </a:cxn>
                <a:cxn ang="0">
                  <a:pos x="10" y="87"/>
                </a:cxn>
                <a:cxn ang="0">
                  <a:pos x="52" y="115"/>
                </a:cxn>
                <a:cxn ang="0">
                  <a:pos x="119" y="124"/>
                </a:cxn>
                <a:cxn ang="0">
                  <a:pos x="164" y="90"/>
                </a:cxn>
                <a:cxn ang="0">
                  <a:pos x="176" y="43"/>
                </a:cxn>
                <a:cxn ang="0">
                  <a:pos x="158" y="12"/>
                </a:cxn>
                <a:cxn ang="0">
                  <a:pos x="136" y="1"/>
                </a:cxn>
              </a:cxnLst>
              <a:rect l="0" t="0" r="r" b="b"/>
              <a:pathLst>
                <a:path w="177" h="128">
                  <a:moveTo>
                    <a:pt x="16" y="0"/>
                  </a:moveTo>
                  <a:cubicBezTo>
                    <a:pt x="9" y="9"/>
                    <a:pt x="2" y="19"/>
                    <a:pt x="1" y="33"/>
                  </a:cubicBezTo>
                  <a:cubicBezTo>
                    <a:pt x="0" y="47"/>
                    <a:pt x="2" y="73"/>
                    <a:pt x="10" y="87"/>
                  </a:cubicBezTo>
                  <a:cubicBezTo>
                    <a:pt x="18" y="101"/>
                    <a:pt x="34" y="109"/>
                    <a:pt x="52" y="115"/>
                  </a:cubicBezTo>
                  <a:cubicBezTo>
                    <a:pt x="70" y="121"/>
                    <a:pt x="100" y="128"/>
                    <a:pt x="119" y="124"/>
                  </a:cubicBezTo>
                  <a:cubicBezTo>
                    <a:pt x="138" y="120"/>
                    <a:pt x="154" y="104"/>
                    <a:pt x="164" y="90"/>
                  </a:cubicBezTo>
                  <a:cubicBezTo>
                    <a:pt x="174" y="76"/>
                    <a:pt x="177" y="56"/>
                    <a:pt x="176" y="43"/>
                  </a:cubicBezTo>
                  <a:cubicBezTo>
                    <a:pt x="175" y="30"/>
                    <a:pt x="165" y="19"/>
                    <a:pt x="158" y="12"/>
                  </a:cubicBezTo>
                  <a:cubicBezTo>
                    <a:pt x="151" y="5"/>
                    <a:pt x="143" y="3"/>
                    <a:pt x="136" y="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59" name="Line 27"/>
            <p:cNvSpPr>
              <a:spLocks noChangeShapeType="1"/>
            </p:cNvSpPr>
            <p:nvPr/>
          </p:nvSpPr>
          <p:spPr bwMode="auto">
            <a:xfrm>
              <a:off x="2684" y="662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60" name="Line 28"/>
            <p:cNvSpPr>
              <a:spLocks noChangeShapeType="1"/>
            </p:cNvSpPr>
            <p:nvPr/>
          </p:nvSpPr>
          <p:spPr bwMode="auto">
            <a:xfrm>
              <a:off x="2940" y="662"/>
              <a:ext cx="0" cy="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61" name="Freeform 29"/>
            <p:cNvSpPr>
              <a:spLocks/>
            </p:cNvSpPr>
            <p:nvPr/>
          </p:nvSpPr>
          <p:spPr bwMode="auto">
            <a:xfrm>
              <a:off x="2940" y="868"/>
              <a:ext cx="173" cy="17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7" y="1"/>
                </a:cxn>
                <a:cxn ang="0">
                  <a:pos x="107" y="11"/>
                </a:cxn>
                <a:cxn ang="0">
                  <a:pos x="170" y="65"/>
                </a:cxn>
                <a:cxn ang="0">
                  <a:pos x="146" y="148"/>
                </a:cxn>
                <a:cxn ang="0">
                  <a:pos x="98" y="170"/>
                </a:cxn>
                <a:cxn ang="0">
                  <a:pos x="41" y="167"/>
                </a:cxn>
                <a:cxn ang="0">
                  <a:pos x="0" y="143"/>
                </a:cxn>
              </a:cxnLst>
              <a:rect l="0" t="0" r="r" b="b"/>
              <a:pathLst>
                <a:path w="176" h="173">
                  <a:moveTo>
                    <a:pt x="0" y="10"/>
                  </a:moveTo>
                  <a:cubicBezTo>
                    <a:pt x="14" y="5"/>
                    <a:pt x="29" y="1"/>
                    <a:pt x="47" y="1"/>
                  </a:cubicBezTo>
                  <a:cubicBezTo>
                    <a:pt x="65" y="1"/>
                    <a:pt x="87" y="0"/>
                    <a:pt x="107" y="11"/>
                  </a:cubicBezTo>
                  <a:cubicBezTo>
                    <a:pt x="127" y="22"/>
                    <a:pt x="164" y="42"/>
                    <a:pt x="170" y="65"/>
                  </a:cubicBezTo>
                  <a:cubicBezTo>
                    <a:pt x="176" y="88"/>
                    <a:pt x="158" y="130"/>
                    <a:pt x="146" y="148"/>
                  </a:cubicBezTo>
                  <a:cubicBezTo>
                    <a:pt x="134" y="166"/>
                    <a:pt x="115" y="167"/>
                    <a:pt x="98" y="170"/>
                  </a:cubicBezTo>
                  <a:cubicBezTo>
                    <a:pt x="81" y="173"/>
                    <a:pt x="57" y="171"/>
                    <a:pt x="41" y="167"/>
                  </a:cubicBezTo>
                  <a:cubicBezTo>
                    <a:pt x="25" y="163"/>
                    <a:pt x="12" y="153"/>
                    <a:pt x="0" y="14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62" name="Line 30"/>
            <p:cNvSpPr>
              <a:spLocks noChangeShapeType="1"/>
            </p:cNvSpPr>
            <p:nvPr/>
          </p:nvSpPr>
          <p:spPr bwMode="auto">
            <a:xfrm>
              <a:off x="2940" y="1011"/>
              <a:ext cx="0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63" name="Line 31"/>
            <p:cNvSpPr>
              <a:spLocks noChangeShapeType="1"/>
            </p:cNvSpPr>
            <p:nvPr/>
          </p:nvSpPr>
          <p:spPr bwMode="auto">
            <a:xfrm flipH="1">
              <a:off x="2715" y="1227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64" name="Freeform 32"/>
            <p:cNvSpPr>
              <a:spLocks/>
            </p:cNvSpPr>
            <p:nvPr/>
          </p:nvSpPr>
          <p:spPr bwMode="auto">
            <a:xfrm>
              <a:off x="2550" y="1106"/>
              <a:ext cx="174" cy="123"/>
            </a:xfrm>
            <a:custGeom>
              <a:avLst/>
              <a:gdLst/>
              <a:ahLst/>
              <a:cxnLst>
                <a:cxn ang="0">
                  <a:pos x="159" y="123"/>
                </a:cxn>
                <a:cxn ang="0">
                  <a:pos x="173" y="94"/>
                </a:cxn>
                <a:cxn ang="0">
                  <a:pos x="164" y="48"/>
                </a:cxn>
                <a:cxn ang="0">
                  <a:pos x="126" y="13"/>
                </a:cxn>
                <a:cxn ang="0">
                  <a:pos x="80" y="1"/>
                </a:cxn>
                <a:cxn ang="0">
                  <a:pos x="33" y="22"/>
                </a:cxn>
                <a:cxn ang="0">
                  <a:pos x="5" y="60"/>
                </a:cxn>
                <a:cxn ang="0">
                  <a:pos x="2" y="97"/>
                </a:cxn>
                <a:cxn ang="0">
                  <a:pos x="14" y="123"/>
                </a:cxn>
              </a:cxnLst>
              <a:rect l="0" t="0" r="r" b="b"/>
              <a:pathLst>
                <a:path w="174" h="123">
                  <a:moveTo>
                    <a:pt x="159" y="123"/>
                  </a:moveTo>
                  <a:cubicBezTo>
                    <a:pt x="165" y="114"/>
                    <a:pt x="172" y="106"/>
                    <a:pt x="173" y="94"/>
                  </a:cubicBezTo>
                  <a:cubicBezTo>
                    <a:pt x="174" y="82"/>
                    <a:pt x="172" y="62"/>
                    <a:pt x="164" y="48"/>
                  </a:cubicBezTo>
                  <a:cubicBezTo>
                    <a:pt x="156" y="34"/>
                    <a:pt x="140" y="21"/>
                    <a:pt x="126" y="13"/>
                  </a:cubicBezTo>
                  <a:cubicBezTo>
                    <a:pt x="112" y="5"/>
                    <a:pt x="95" y="0"/>
                    <a:pt x="80" y="1"/>
                  </a:cubicBezTo>
                  <a:cubicBezTo>
                    <a:pt x="65" y="2"/>
                    <a:pt x="46" y="12"/>
                    <a:pt x="33" y="22"/>
                  </a:cubicBezTo>
                  <a:cubicBezTo>
                    <a:pt x="20" y="32"/>
                    <a:pt x="10" y="48"/>
                    <a:pt x="5" y="60"/>
                  </a:cubicBezTo>
                  <a:cubicBezTo>
                    <a:pt x="0" y="72"/>
                    <a:pt x="1" y="87"/>
                    <a:pt x="2" y="97"/>
                  </a:cubicBezTo>
                  <a:cubicBezTo>
                    <a:pt x="3" y="107"/>
                    <a:pt x="8" y="115"/>
                    <a:pt x="14" y="1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65" name="Line 33"/>
            <p:cNvSpPr>
              <a:spLocks noChangeShapeType="1"/>
            </p:cNvSpPr>
            <p:nvPr/>
          </p:nvSpPr>
          <p:spPr bwMode="auto">
            <a:xfrm flipH="1">
              <a:off x="2280" y="1230"/>
              <a:ext cx="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66" name="Line 34"/>
            <p:cNvSpPr>
              <a:spLocks noChangeShapeType="1"/>
            </p:cNvSpPr>
            <p:nvPr/>
          </p:nvSpPr>
          <p:spPr bwMode="auto">
            <a:xfrm flipV="1">
              <a:off x="2279" y="1026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67" name="Freeform 35"/>
            <p:cNvSpPr>
              <a:spLocks/>
            </p:cNvSpPr>
            <p:nvPr/>
          </p:nvSpPr>
          <p:spPr bwMode="auto">
            <a:xfrm>
              <a:off x="2123" y="862"/>
              <a:ext cx="157" cy="177"/>
            </a:xfrm>
            <a:custGeom>
              <a:avLst/>
              <a:gdLst/>
              <a:ahLst/>
              <a:cxnLst>
                <a:cxn ang="0">
                  <a:pos x="159" y="169"/>
                </a:cxn>
                <a:cxn ang="0">
                  <a:pos x="149" y="170"/>
                </a:cxn>
                <a:cxn ang="0">
                  <a:pos x="128" y="178"/>
                </a:cxn>
                <a:cxn ang="0">
                  <a:pos x="75" y="176"/>
                </a:cxn>
                <a:cxn ang="0">
                  <a:pos x="21" y="139"/>
                </a:cxn>
                <a:cxn ang="0">
                  <a:pos x="3" y="106"/>
                </a:cxn>
                <a:cxn ang="0">
                  <a:pos x="5" y="61"/>
                </a:cxn>
                <a:cxn ang="0">
                  <a:pos x="33" y="23"/>
                </a:cxn>
                <a:cxn ang="0">
                  <a:pos x="90" y="1"/>
                </a:cxn>
                <a:cxn ang="0">
                  <a:pos x="161" y="14"/>
                </a:cxn>
              </a:cxnLst>
              <a:rect l="0" t="0" r="r" b="b"/>
              <a:pathLst>
                <a:path w="161" h="182">
                  <a:moveTo>
                    <a:pt x="159" y="169"/>
                  </a:moveTo>
                  <a:cubicBezTo>
                    <a:pt x="156" y="169"/>
                    <a:pt x="154" y="169"/>
                    <a:pt x="149" y="170"/>
                  </a:cubicBezTo>
                  <a:cubicBezTo>
                    <a:pt x="144" y="171"/>
                    <a:pt x="140" y="177"/>
                    <a:pt x="128" y="178"/>
                  </a:cubicBezTo>
                  <a:cubicBezTo>
                    <a:pt x="116" y="179"/>
                    <a:pt x="93" y="182"/>
                    <a:pt x="75" y="176"/>
                  </a:cubicBezTo>
                  <a:cubicBezTo>
                    <a:pt x="57" y="170"/>
                    <a:pt x="33" y="151"/>
                    <a:pt x="21" y="139"/>
                  </a:cubicBezTo>
                  <a:cubicBezTo>
                    <a:pt x="9" y="127"/>
                    <a:pt x="6" y="119"/>
                    <a:pt x="3" y="106"/>
                  </a:cubicBezTo>
                  <a:cubicBezTo>
                    <a:pt x="0" y="93"/>
                    <a:pt x="0" y="75"/>
                    <a:pt x="5" y="61"/>
                  </a:cubicBezTo>
                  <a:cubicBezTo>
                    <a:pt x="10" y="47"/>
                    <a:pt x="19" y="33"/>
                    <a:pt x="33" y="23"/>
                  </a:cubicBezTo>
                  <a:cubicBezTo>
                    <a:pt x="47" y="13"/>
                    <a:pt x="69" y="2"/>
                    <a:pt x="90" y="1"/>
                  </a:cubicBezTo>
                  <a:cubicBezTo>
                    <a:pt x="111" y="0"/>
                    <a:pt x="136" y="7"/>
                    <a:pt x="161" y="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68" name="Line 36"/>
            <p:cNvSpPr>
              <a:spLocks noChangeShapeType="1"/>
            </p:cNvSpPr>
            <p:nvPr/>
          </p:nvSpPr>
          <p:spPr bwMode="auto">
            <a:xfrm flipV="1">
              <a:off x="2279" y="663"/>
              <a:ext cx="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4869" name="Group 37"/>
          <p:cNvGrpSpPr>
            <a:grpSpLocks/>
          </p:cNvGrpSpPr>
          <p:nvPr/>
        </p:nvGrpSpPr>
        <p:grpSpPr bwMode="auto">
          <a:xfrm>
            <a:off x="4887913" y="1263650"/>
            <a:ext cx="1470025" cy="990600"/>
            <a:chOff x="2012" y="2117"/>
            <a:chExt cx="1160" cy="720"/>
          </a:xfrm>
        </p:grpSpPr>
        <p:graphicFrame>
          <p:nvGraphicFramePr>
            <p:cNvPr id="504870" name="Object 38"/>
            <p:cNvGraphicFramePr>
              <a:graphicFrameLocks noChangeAspect="1"/>
            </p:cNvGraphicFramePr>
            <p:nvPr/>
          </p:nvGraphicFramePr>
          <p:xfrm>
            <a:off x="2016" y="2197"/>
            <a:ext cx="1152" cy="636"/>
          </p:xfrm>
          <a:graphic>
            <a:graphicData uri="http://schemas.openxmlformats.org/presentationml/2006/ole">
              <p:oleObj spid="_x0000_s504870" name="PHOTO-PAINT" r:id="rId6" imgW="1419048" imgH="656969" progId="CorelPHOTOPAINT.Image.13">
                <p:embed/>
              </p:oleObj>
            </a:graphicData>
          </a:graphic>
        </p:graphicFrame>
        <p:sp>
          <p:nvSpPr>
            <p:cNvPr id="504871" name="AutoShape 39"/>
            <p:cNvSpPr>
              <a:spLocks noChangeArrowheads="1"/>
            </p:cNvSpPr>
            <p:nvPr/>
          </p:nvSpPr>
          <p:spPr bwMode="auto">
            <a:xfrm rot="5400000">
              <a:off x="2505" y="2154"/>
              <a:ext cx="187" cy="195"/>
            </a:xfrm>
            <a:prstGeom prst="flowChartDelay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72" name="Line 40"/>
            <p:cNvSpPr>
              <a:spLocks noChangeShapeType="1"/>
            </p:cNvSpPr>
            <p:nvPr/>
          </p:nvSpPr>
          <p:spPr bwMode="auto">
            <a:xfrm>
              <a:off x="2217" y="2200"/>
              <a:ext cx="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73" name="Line 41"/>
            <p:cNvSpPr>
              <a:spLocks noChangeShapeType="1"/>
            </p:cNvSpPr>
            <p:nvPr/>
          </p:nvSpPr>
          <p:spPr bwMode="auto">
            <a:xfrm>
              <a:off x="2693" y="2200"/>
              <a:ext cx="2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74" name="Rectangle 42"/>
            <p:cNvSpPr>
              <a:spLocks noChangeArrowheads="1"/>
            </p:cNvSpPr>
            <p:nvPr/>
          </p:nvSpPr>
          <p:spPr bwMode="auto">
            <a:xfrm>
              <a:off x="2387" y="2117"/>
              <a:ext cx="411" cy="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75" name="Line 43"/>
            <p:cNvSpPr>
              <a:spLocks noChangeShapeType="1"/>
            </p:cNvSpPr>
            <p:nvPr/>
          </p:nvSpPr>
          <p:spPr bwMode="auto">
            <a:xfrm>
              <a:off x="2217" y="2201"/>
              <a:ext cx="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76" name="Freeform 44"/>
            <p:cNvSpPr>
              <a:spLocks/>
            </p:cNvSpPr>
            <p:nvPr/>
          </p:nvSpPr>
          <p:spPr bwMode="auto">
            <a:xfrm>
              <a:off x="2012" y="2366"/>
              <a:ext cx="207" cy="469"/>
            </a:xfrm>
            <a:custGeom>
              <a:avLst/>
              <a:gdLst/>
              <a:ahLst/>
              <a:cxnLst>
                <a:cxn ang="0">
                  <a:pos x="205" y="43"/>
                </a:cxn>
                <a:cxn ang="0">
                  <a:pos x="180" y="22"/>
                </a:cxn>
                <a:cxn ang="0">
                  <a:pos x="156" y="7"/>
                </a:cxn>
                <a:cxn ang="0">
                  <a:pos x="120" y="3"/>
                </a:cxn>
                <a:cxn ang="0">
                  <a:pos x="81" y="6"/>
                </a:cxn>
                <a:cxn ang="0">
                  <a:pos x="40" y="40"/>
                </a:cxn>
                <a:cxn ang="0">
                  <a:pos x="6" y="91"/>
                </a:cxn>
                <a:cxn ang="0">
                  <a:pos x="1" y="153"/>
                </a:cxn>
                <a:cxn ang="0">
                  <a:pos x="10" y="204"/>
                </a:cxn>
                <a:cxn ang="0">
                  <a:pos x="54" y="258"/>
                </a:cxn>
                <a:cxn ang="0">
                  <a:pos x="120" y="279"/>
                </a:cxn>
                <a:cxn ang="0">
                  <a:pos x="174" y="262"/>
                </a:cxn>
                <a:cxn ang="0">
                  <a:pos x="202" y="234"/>
                </a:cxn>
                <a:cxn ang="0">
                  <a:pos x="204" y="258"/>
                </a:cxn>
                <a:cxn ang="0">
                  <a:pos x="204" y="469"/>
                </a:cxn>
              </a:cxnLst>
              <a:rect l="0" t="0" r="r" b="b"/>
              <a:pathLst>
                <a:path w="207" h="469">
                  <a:moveTo>
                    <a:pt x="205" y="43"/>
                  </a:moveTo>
                  <a:cubicBezTo>
                    <a:pt x="196" y="35"/>
                    <a:pt x="188" y="28"/>
                    <a:pt x="180" y="22"/>
                  </a:cubicBezTo>
                  <a:cubicBezTo>
                    <a:pt x="172" y="16"/>
                    <a:pt x="166" y="10"/>
                    <a:pt x="156" y="7"/>
                  </a:cubicBezTo>
                  <a:cubicBezTo>
                    <a:pt x="146" y="4"/>
                    <a:pt x="132" y="3"/>
                    <a:pt x="120" y="3"/>
                  </a:cubicBezTo>
                  <a:cubicBezTo>
                    <a:pt x="108" y="3"/>
                    <a:pt x="94" y="0"/>
                    <a:pt x="81" y="6"/>
                  </a:cubicBezTo>
                  <a:cubicBezTo>
                    <a:pt x="68" y="12"/>
                    <a:pt x="52" y="26"/>
                    <a:pt x="40" y="40"/>
                  </a:cubicBezTo>
                  <a:cubicBezTo>
                    <a:pt x="28" y="54"/>
                    <a:pt x="12" y="72"/>
                    <a:pt x="6" y="91"/>
                  </a:cubicBezTo>
                  <a:cubicBezTo>
                    <a:pt x="0" y="110"/>
                    <a:pt x="0" y="134"/>
                    <a:pt x="1" y="153"/>
                  </a:cubicBezTo>
                  <a:cubicBezTo>
                    <a:pt x="2" y="172"/>
                    <a:pt x="1" y="186"/>
                    <a:pt x="10" y="204"/>
                  </a:cubicBezTo>
                  <a:cubicBezTo>
                    <a:pt x="19" y="222"/>
                    <a:pt x="36" y="245"/>
                    <a:pt x="54" y="258"/>
                  </a:cubicBezTo>
                  <a:cubicBezTo>
                    <a:pt x="72" y="271"/>
                    <a:pt x="100" y="278"/>
                    <a:pt x="120" y="279"/>
                  </a:cubicBezTo>
                  <a:cubicBezTo>
                    <a:pt x="140" y="280"/>
                    <a:pt x="160" y="270"/>
                    <a:pt x="174" y="262"/>
                  </a:cubicBezTo>
                  <a:cubicBezTo>
                    <a:pt x="188" y="254"/>
                    <a:pt x="197" y="235"/>
                    <a:pt x="202" y="234"/>
                  </a:cubicBezTo>
                  <a:cubicBezTo>
                    <a:pt x="207" y="233"/>
                    <a:pt x="204" y="219"/>
                    <a:pt x="204" y="258"/>
                  </a:cubicBezTo>
                  <a:cubicBezTo>
                    <a:pt x="204" y="297"/>
                    <a:pt x="204" y="435"/>
                    <a:pt x="204" y="46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77" name="Line 45"/>
            <p:cNvSpPr>
              <a:spLocks noChangeShapeType="1"/>
            </p:cNvSpPr>
            <p:nvPr/>
          </p:nvSpPr>
          <p:spPr bwMode="auto">
            <a:xfrm>
              <a:off x="2216" y="2835"/>
              <a:ext cx="2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78" name="Line 46"/>
            <p:cNvSpPr>
              <a:spLocks noChangeShapeType="1"/>
            </p:cNvSpPr>
            <p:nvPr/>
          </p:nvSpPr>
          <p:spPr bwMode="auto">
            <a:xfrm>
              <a:off x="2702" y="2834"/>
              <a:ext cx="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79" name="Line 47"/>
            <p:cNvSpPr>
              <a:spLocks noChangeShapeType="1"/>
            </p:cNvSpPr>
            <p:nvPr/>
          </p:nvSpPr>
          <p:spPr bwMode="auto">
            <a:xfrm flipV="1">
              <a:off x="2962" y="2586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80" name="Line 48"/>
            <p:cNvSpPr>
              <a:spLocks noChangeShapeType="1"/>
            </p:cNvSpPr>
            <p:nvPr/>
          </p:nvSpPr>
          <p:spPr bwMode="auto">
            <a:xfrm>
              <a:off x="2960" y="2201"/>
              <a:ext cx="0" cy="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81" name="Freeform 49"/>
            <p:cNvSpPr>
              <a:spLocks/>
            </p:cNvSpPr>
            <p:nvPr/>
          </p:nvSpPr>
          <p:spPr bwMode="auto">
            <a:xfrm>
              <a:off x="2960" y="2343"/>
              <a:ext cx="212" cy="2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42" y="8"/>
                </a:cxn>
                <a:cxn ang="0">
                  <a:pos x="85" y="3"/>
                </a:cxn>
                <a:cxn ang="0">
                  <a:pos x="135" y="9"/>
                </a:cxn>
                <a:cxn ang="0">
                  <a:pos x="175" y="57"/>
                </a:cxn>
                <a:cxn ang="0">
                  <a:pos x="205" y="110"/>
                </a:cxn>
                <a:cxn ang="0">
                  <a:pos x="207" y="164"/>
                </a:cxn>
                <a:cxn ang="0">
                  <a:pos x="204" y="228"/>
                </a:cxn>
                <a:cxn ang="0">
                  <a:pos x="156" y="279"/>
                </a:cxn>
                <a:cxn ang="0">
                  <a:pos x="87" y="288"/>
                </a:cxn>
                <a:cxn ang="0">
                  <a:pos x="1" y="242"/>
                </a:cxn>
              </a:cxnLst>
              <a:rect l="0" t="0" r="r" b="b"/>
              <a:pathLst>
                <a:path w="212" h="294">
                  <a:moveTo>
                    <a:pt x="0" y="36"/>
                  </a:moveTo>
                  <a:cubicBezTo>
                    <a:pt x="14" y="24"/>
                    <a:pt x="28" y="13"/>
                    <a:pt x="42" y="8"/>
                  </a:cubicBezTo>
                  <a:cubicBezTo>
                    <a:pt x="56" y="3"/>
                    <a:pt x="70" y="3"/>
                    <a:pt x="85" y="3"/>
                  </a:cubicBezTo>
                  <a:cubicBezTo>
                    <a:pt x="100" y="3"/>
                    <a:pt x="120" y="0"/>
                    <a:pt x="135" y="9"/>
                  </a:cubicBezTo>
                  <a:cubicBezTo>
                    <a:pt x="150" y="18"/>
                    <a:pt x="163" y="40"/>
                    <a:pt x="175" y="57"/>
                  </a:cubicBezTo>
                  <a:cubicBezTo>
                    <a:pt x="187" y="74"/>
                    <a:pt x="200" y="92"/>
                    <a:pt x="205" y="110"/>
                  </a:cubicBezTo>
                  <a:cubicBezTo>
                    <a:pt x="210" y="128"/>
                    <a:pt x="207" y="144"/>
                    <a:pt x="207" y="164"/>
                  </a:cubicBezTo>
                  <a:cubicBezTo>
                    <a:pt x="207" y="184"/>
                    <a:pt x="212" y="209"/>
                    <a:pt x="204" y="228"/>
                  </a:cubicBezTo>
                  <a:cubicBezTo>
                    <a:pt x="196" y="247"/>
                    <a:pt x="175" y="269"/>
                    <a:pt x="156" y="279"/>
                  </a:cubicBezTo>
                  <a:cubicBezTo>
                    <a:pt x="137" y="289"/>
                    <a:pt x="113" y="294"/>
                    <a:pt x="87" y="288"/>
                  </a:cubicBezTo>
                  <a:cubicBezTo>
                    <a:pt x="61" y="282"/>
                    <a:pt x="31" y="262"/>
                    <a:pt x="1" y="24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82" name="Freeform 50"/>
            <p:cNvSpPr>
              <a:spLocks/>
            </p:cNvSpPr>
            <p:nvPr/>
          </p:nvSpPr>
          <p:spPr bwMode="auto">
            <a:xfrm>
              <a:off x="2504" y="2703"/>
              <a:ext cx="202" cy="134"/>
            </a:xfrm>
            <a:custGeom>
              <a:avLst/>
              <a:gdLst/>
              <a:ahLst/>
              <a:cxnLst>
                <a:cxn ang="0">
                  <a:pos x="6" y="131"/>
                </a:cxn>
                <a:cxn ang="0">
                  <a:pos x="0" y="108"/>
                </a:cxn>
                <a:cxn ang="0">
                  <a:pos x="3" y="81"/>
                </a:cxn>
                <a:cxn ang="0">
                  <a:pos x="16" y="51"/>
                </a:cxn>
                <a:cxn ang="0">
                  <a:pos x="43" y="21"/>
                </a:cxn>
                <a:cxn ang="0">
                  <a:pos x="75" y="3"/>
                </a:cxn>
                <a:cxn ang="0">
                  <a:pos x="124" y="5"/>
                </a:cxn>
                <a:cxn ang="0">
                  <a:pos x="174" y="30"/>
                </a:cxn>
                <a:cxn ang="0">
                  <a:pos x="198" y="80"/>
                </a:cxn>
                <a:cxn ang="0">
                  <a:pos x="196" y="134"/>
                </a:cxn>
              </a:cxnLst>
              <a:rect l="0" t="0" r="r" b="b"/>
              <a:pathLst>
                <a:path w="202" h="134">
                  <a:moveTo>
                    <a:pt x="6" y="131"/>
                  </a:moveTo>
                  <a:cubicBezTo>
                    <a:pt x="3" y="123"/>
                    <a:pt x="0" y="116"/>
                    <a:pt x="0" y="108"/>
                  </a:cubicBezTo>
                  <a:cubicBezTo>
                    <a:pt x="0" y="100"/>
                    <a:pt x="0" y="90"/>
                    <a:pt x="3" y="81"/>
                  </a:cubicBezTo>
                  <a:cubicBezTo>
                    <a:pt x="6" y="72"/>
                    <a:pt x="9" y="61"/>
                    <a:pt x="16" y="51"/>
                  </a:cubicBezTo>
                  <a:cubicBezTo>
                    <a:pt x="23" y="41"/>
                    <a:pt x="33" y="29"/>
                    <a:pt x="43" y="21"/>
                  </a:cubicBezTo>
                  <a:cubicBezTo>
                    <a:pt x="53" y="13"/>
                    <a:pt x="62" y="6"/>
                    <a:pt x="75" y="3"/>
                  </a:cubicBezTo>
                  <a:cubicBezTo>
                    <a:pt x="88" y="0"/>
                    <a:pt x="108" y="1"/>
                    <a:pt x="124" y="5"/>
                  </a:cubicBezTo>
                  <a:cubicBezTo>
                    <a:pt x="140" y="9"/>
                    <a:pt x="162" y="17"/>
                    <a:pt x="174" y="30"/>
                  </a:cubicBezTo>
                  <a:cubicBezTo>
                    <a:pt x="186" y="43"/>
                    <a:pt x="194" y="63"/>
                    <a:pt x="198" y="80"/>
                  </a:cubicBezTo>
                  <a:cubicBezTo>
                    <a:pt x="202" y="97"/>
                    <a:pt x="199" y="115"/>
                    <a:pt x="196" y="13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4883" name="AutoShape 51"/>
          <p:cNvSpPr>
            <a:spLocks noChangeArrowheads="1"/>
          </p:cNvSpPr>
          <p:nvPr/>
        </p:nvSpPr>
        <p:spPr bwMode="auto">
          <a:xfrm>
            <a:off x="4364038" y="1549400"/>
            <a:ext cx="463550" cy="571500"/>
          </a:xfrm>
          <a:prstGeom prst="leftRightArrow">
            <a:avLst>
              <a:gd name="adj1" fmla="val 53889"/>
              <a:gd name="adj2" fmla="val 3184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84" name="AutoShape 52"/>
          <p:cNvSpPr>
            <a:spLocks noChangeArrowheads="1"/>
          </p:cNvSpPr>
          <p:nvPr/>
        </p:nvSpPr>
        <p:spPr bwMode="auto">
          <a:xfrm>
            <a:off x="2239963" y="1644650"/>
            <a:ext cx="357187" cy="309563"/>
          </a:xfrm>
          <a:prstGeom prst="leftRightArrow">
            <a:avLst>
              <a:gd name="adj1" fmla="val 50000"/>
              <a:gd name="adj2" fmla="val 2307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85" name="AutoShape 53"/>
          <p:cNvSpPr>
            <a:spLocks noChangeArrowheads="1"/>
          </p:cNvSpPr>
          <p:nvPr/>
        </p:nvSpPr>
        <p:spPr bwMode="auto">
          <a:xfrm>
            <a:off x="6423025" y="1622425"/>
            <a:ext cx="357188" cy="309563"/>
          </a:xfrm>
          <a:prstGeom prst="leftRightArrow">
            <a:avLst>
              <a:gd name="adj1" fmla="val 50000"/>
              <a:gd name="adj2" fmla="val 2307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4887" name="Rectangle 55"/>
          <p:cNvSpPr>
            <a:spLocks noChangeArrowheads="1"/>
          </p:cNvSpPr>
          <p:nvPr/>
        </p:nvSpPr>
        <p:spPr bwMode="auto">
          <a:xfrm>
            <a:off x="0" y="0"/>
            <a:ext cx="85375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A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Experimentalists wish list for Theory</a:t>
            </a:r>
            <a:endParaRPr lang="de-AT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4888" name="Text Box 56"/>
          <p:cNvSpPr txBox="1">
            <a:spLocks noChangeArrowheads="1"/>
          </p:cNvSpPr>
          <p:nvPr/>
        </p:nvSpPr>
        <p:spPr bwMode="auto">
          <a:xfrm>
            <a:off x="490538" y="3006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504889" name="Text Box 57"/>
          <p:cNvSpPr txBox="1">
            <a:spLocks noChangeArrowheads="1"/>
          </p:cNvSpPr>
          <p:nvPr/>
        </p:nvSpPr>
        <p:spPr bwMode="auto">
          <a:xfrm>
            <a:off x="525463" y="3221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504890" name="Text Box 58"/>
          <p:cNvSpPr txBox="1">
            <a:spLocks noChangeArrowheads="1"/>
          </p:cNvSpPr>
          <p:nvPr/>
        </p:nvSpPr>
        <p:spPr bwMode="auto">
          <a:xfrm>
            <a:off x="177800" y="4524375"/>
            <a:ext cx="853916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</a:t>
            </a:r>
            <a:r>
              <a:rPr lang="en-US">
                <a:sym typeface="Symbol" pitchFamily="18" charset="2"/>
              </a:rPr>
              <a:t> </a:t>
            </a:r>
            <a:r>
              <a:rPr lang="en-US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Is there any relation for Efimov physics at different Feshbach resonances </a:t>
            </a:r>
            <a:br>
              <a:rPr lang="en-US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</a:br>
            <a:r>
              <a:rPr lang="en-US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    (</a:t>
            </a:r>
            <a:r>
              <a:rPr lang="en-US" sz="1600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133</a:t>
            </a:r>
            <a:r>
              <a:rPr lang="en-US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Cs low fields and Feshbach resonance @ 800G)?</a:t>
            </a:r>
          </a:p>
        </p:txBody>
      </p:sp>
      <p:sp>
        <p:nvSpPr>
          <p:cNvPr id="504891" name="Rectangle 59"/>
          <p:cNvSpPr>
            <a:spLocks noChangeArrowheads="1"/>
          </p:cNvSpPr>
          <p:nvPr/>
        </p:nvSpPr>
        <p:spPr bwMode="auto">
          <a:xfrm>
            <a:off x="192088" y="3351213"/>
            <a:ext cx="97710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</a:t>
            </a:r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Model for finite-range interactions, transition universal to non-universal (</a:t>
            </a:r>
            <a:r>
              <a:rPr lang="de-AT" sz="1600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39</a:t>
            </a:r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 &amp; </a:t>
            </a:r>
            <a:r>
              <a:rPr lang="de-AT" sz="1600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133</a:t>
            </a:r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Cs)?</a:t>
            </a:r>
          </a:p>
        </p:txBody>
      </p:sp>
      <p:sp>
        <p:nvSpPr>
          <p:cNvPr id="504892" name="Rectangle 60"/>
          <p:cNvSpPr>
            <a:spLocks noChangeArrowheads="1"/>
          </p:cNvSpPr>
          <p:nvPr/>
        </p:nvSpPr>
        <p:spPr bwMode="auto">
          <a:xfrm>
            <a:off x="193675" y="4035425"/>
            <a:ext cx="82454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</a:t>
            </a:r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Variation in the short range phase across the Feshbach resonance (</a:t>
            </a:r>
            <a:r>
              <a:rPr lang="de-AT" sz="1600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Li) </a:t>
            </a:r>
            <a:b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– Factor 2?</a:t>
            </a:r>
          </a:p>
        </p:txBody>
      </p:sp>
      <p:sp>
        <p:nvSpPr>
          <p:cNvPr id="504893" name="Rectangle 61"/>
          <p:cNvSpPr>
            <a:spLocks noChangeArrowheads="1"/>
          </p:cNvSpPr>
          <p:nvPr/>
        </p:nvSpPr>
        <p:spPr bwMode="auto">
          <a:xfrm>
            <a:off x="188913" y="5754688"/>
            <a:ext cx="80121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</a:t>
            </a:r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Why does </a:t>
            </a:r>
            <a:r>
              <a:rPr lang="de-AT" sz="1600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 agree so nicely in (F=1,m</a:t>
            </a:r>
            <a:r>
              <a:rPr lang="de-AT" sz="16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=0) and not in (F=1,m</a:t>
            </a:r>
            <a:r>
              <a:rPr lang="de-AT" sz="16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=1)?</a:t>
            </a:r>
          </a:p>
        </p:txBody>
      </p:sp>
      <p:sp>
        <p:nvSpPr>
          <p:cNvPr id="504894" name="Rectangle 62"/>
          <p:cNvSpPr>
            <a:spLocks noChangeArrowheads="1"/>
          </p:cNvSpPr>
          <p:nvPr/>
        </p:nvSpPr>
        <p:spPr bwMode="auto">
          <a:xfrm>
            <a:off x="196850" y="5108575"/>
            <a:ext cx="8497888" cy="611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</a:t>
            </a:r>
            <a:r>
              <a:rPr lang="de-AT"/>
              <a:t> </a:t>
            </a:r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there is no change in the three body parameter in </a:t>
            </a:r>
            <a:r>
              <a:rPr lang="de-AT" sz="1600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 spin mixture for</a:t>
            </a:r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</a:t>
            </a:r>
            <a:b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</a:br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   B ~ 750G and/or </a:t>
            </a:r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a</a:t>
            </a:r>
            <a:r>
              <a:rPr lang="de-AT" sz="16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ij</a:t>
            </a:r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~ l</a:t>
            </a:r>
            <a:r>
              <a:rPr lang="de-AT" sz="1600" b="1" baseline="-25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vdw</a:t>
            </a:r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504895" name="Text Box 63"/>
          <p:cNvSpPr txBox="1">
            <a:spLocks noChangeArrowheads="1"/>
          </p:cNvSpPr>
          <p:nvPr/>
        </p:nvSpPr>
        <p:spPr bwMode="auto">
          <a:xfrm>
            <a:off x="2643188" y="1006475"/>
            <a:ext cx="17526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AT" sz="1600" b="1" u="sng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Coming soon:</a:t>
            </a:r>
          </a:p>
          <a:p>
            <a:pPr algn="ctr"/>
            <a:endParaRPr lang="de-AT" sz="1600" b="1" u="sng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de-AT" sz="16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de-AT" sz="16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de-AT" sz="16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de-AT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Cs data for </a:t>
            </a:r>
          </a:p>
          <a:p>
            <a:pPr algn="ctr"/>
            <a:r>
              <a:rPr lang="de-AT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800G resonance</a:t>
            </a:r>
          </a:p>
        </p:txBody>
      </p:sp>
      <p:sp>
        <p:nvSpPr>
          <p:cNvPr id="504896" name="Rectangle 64"/>
          <p:cNvSpPr>
            <a:spLocks noChangeArrowheads="1"/>
          </p:cNvSpPr>
          <p:nvPr/>
        </p:nvSpPr>
        <p:spPr bwMode="auto">
          <a:xfrm>
            <a:off x="188913" y="3684588"/>
            <a:ext cx="82137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</a:t>
            </a:r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Any connection of Efimov physics from </a:t>
            </a:r>
            <a:r>
              <a:rPr lang="en-US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a&gt;0 to</a:t>
            </a:r>
            <a:r>
              <a:rPr lang="en-US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a&lt;0 via a=0 (</a:t>
            </a:r>
            <a:r>
              <a:rPr lang="en-US" sz="1600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133</a:t>
            </a:r>
            <a:r>
              <a:rPr lang="en-US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Cs)? </a:t>
            </a:r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Factor 1/2?</a:t>
            </a:r>
          </a:p>
        </p:txBody>
      </p:sp>
      <p:sp>
        <p:nvSpPr>
          <p:cNvPr id="504897" name="Rectangle 65"/>
          <p:cNvSpPr>
            <a:spLocks noChangeArrowheads="1"/>
          </p:cNvSpPr>
          <p:nvPr/>
        </p:nvSpPr>
        <p:spPr bwMode="auto">
          <a:xfrm>
            <a:off x="193675" y="6132513"/>
            <a:ext cx="80121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</a:t>
            </a:r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Temperature dependence in </a:t>
            </a:r>
            <a:r>
              <a:rPr lang="de-AT" sz="1600" b="1" baseline="30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133</a:t>
            </a:r>
            <a:r>
              <a:rPr lang="de-AT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Cs halo molecules?</a:t>
            </a:r>
          </a:p>
        </p:txBody>
      </p:sp>
      <p:sp>
        <p:nvSpPr>
          <p:cNvPr id="504899" name="Text Box 67"/>
          <p:cNvSpPr txBox="1">
            <a:spLocks noChangeArrowheads="1"/>
          </p:cNvSpPr>
          <p:nvPr/>
        </p:nvSpPr>
        <p:spPr bwMode="auto">
          <a:xfrm>
            <a:off x="2197100" y="2800350"/>
            <a:ext cx="12874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AT"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&lt;&lt;</a:t>
            </a:r>
            <a:r>
              <a:rPr lang="de-AT"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</a:t>
            </a:r>
          </a:p>
        </p:txBody>
      </p:sp>
      <p:sp>
        <p:nvSpPr>
          <p:cNvPr id="504900" name="Text Box 68"/>
          <p:cNvSpPr txBox="1">
            <a:spLocks noChangeArrowheads="1"/>
          </p:cNvSpPr>
          <p:nvPr/>
        </p:nvSpPr>
        <p:spPr bwMode="auto">
          <a:xfrm>
            <a:off x="5892800" y="2803525"/>
            <a:ext cx="94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de-AT"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</a:t>
            </a:r>
          </a:p>
        </p:txBody>
      </p:sp>
      <p:sp>
        <p:nvSpPr>
          <p:cNvPr id="504901" name="AutoShape 69"/>
          <p:cNvSpPr>
            <a:spLocks noChangeArrowheads="1"/>
          </p:cNvSpPr>
          <p:nvPr/>
        </p:nvSpPr>
        <p:spPr bwMode="auto">
          <a:xfrm>
            <a:off x="3502025" y="2932113"/>
            <a:ext cx="2176463" cy="284162"/>
          </a:xfrm>
          <a:prstGeom prst="leftRightArrow">
            <a:avLst>
              <a:gd name="adj1" fmla="val 50000"/>
              <a:gd name="adj2" fmla="val 15318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90" grpId="0"/>
      <p:bldP spid="504891" grpId="0"/>
      <p:bldP spid="504892" grpId="0"/>
      <p:bldP spid="504893" grpId="0"/>
      <p:bldP spid="504894" grpId="0"/>
      <p:bldP spid="504896" grpId="0"/>
      <p:bldP spid="50489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72072" name="Rectangle 8"/>
          <p:cNvSpPr>
            <a:spLocks noChangeArrowheads="1"/>
          </p:cNvSpPr>
          <p:nvPr/>
        </p:nvSpPr>
        <p:spPr bwMode="auto">
          <a:xfrm>
            <a:off x="-214313" y="-304800"/>
            <a:ext cx="9867901" cy="109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2069" name="AutoShape 5"/>
          <p:cNvSpPr>
            <a:spLocks noChangeArrowheads="1"/>
          </p:cNvSpPr>
          <p:nvPr/>
        </p:nvSpPr>
        <p:spPr bwMode="auto">
          <a:xfrm>
            <a:off x="0" y="50800"/>
            <a:ext cx="3386138" cy="688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100000">
                <a:srgbClr val="080808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A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Caesium-Efimov-Team</a:t>
            </a:r>
          </a:p>
        </p:txBody>
      </p:sp>
      <p:pic>
        <p:nvPicPr>
          <p:cNvPr id="472068" name="Picture 4" descr="team LevT Apr09"/>
          <p:cNvPicPr>
            <a:picLocks noChangeAspect="1" noChangeArrowheads="1"/>
          </p:cNvPicPr>
          <p:nvPr/>
        </p:nvPicPr>
        <p:blipFill>
          <a:blip r:embed="rId2" cstate="print"/>
          <a:srcRect l="7086" t="18898" r="10629" b="9448"/>
          <a:stretch>
            <a:fillRect/>
          </a:stretch>
        </p:blipFill>
        <p:spPr bwMode="auto">
          <a:xfrm>
            <a:off x="0" y="635000"/>
            <a:ext cx="91440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075" name="AutoShape 11"/>
          <p:cNvSpPr>
            <a:spLocks noChangeArrowheads="1"/>
          </p:cNvSpPr>
          <p:nvPr/>
        </p:nvSpPr>
        <p:spPr bwMode="auto">
          <a:xfrm>
            <a:off x="914400" y="1911350"/>
            <a:ext cx="795338" cy="476250"/>
          </a:xfrm>
          <a:prstGeom prst="wedgeRoundRectCallout">
            <a:avLst>
              <a:gd name="adj1" fmla="val 64769"/>
              <a:gd name="adj2" fmla="val 75333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2073" name="Text Box 9"/>
          <p:cNvSpPr txBox="1">
            <a:spLocks noChangeArrowheads="1"/>
          </p:cNvSpPr>
          <p:nvPr/>
        </p:nvSpPr>
        <p:spPr bwMode="auto">
          <a:xfrm>
            <a:off x="971550" y="1941513"/>
            <a:ext cx="7191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AT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M.B.</a:t>
            </a:r>
          </a:p>
        </p:txBody>
      </p:sp>
      <p:sp>
        <p:nvSpPr>
          <p:cNvPr id="472076" name="AutoShape 12"/>
          <p:cNvSpPr>
            <a:spLocks noChangeArrowheads="1"/>
          </p:cNvSpPr>
          <p:nvPr/>
        </p:nvSpPr>
        <p:spPr bwMode="auto">
          <a:xfrm>
            <a:off x="1449388" y="1093788"/>
            <a:ext cx="1233487" cy="676275"/>
          </a:xfrm>
          <a:prstGeom prst="wedgeRoundRectCallout">
            <a:avLst>
              <a:gd name="adj1" fmla="val 45880"/>
              <a:gd name="adj2" fmla="val 11338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472074" name="Text Box 10"/>
          <p:cNvSpPr txBox="1">
            <a:spLocks noChangeArrowheads="1"/>
          </p:cNvSpPr>
          <p:nvPr/>
        </p:nvSpPr>
        <p:spPr bwMode="auto">
          <a:xfrm>
            <a:off x="1547813" y="1087438"/>
            <a:ext cx="10001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AT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Rudi </a:t>
            </a:r>
          </a:p>
          <a:p>
            <a:pPr algn="ctr"/>
            <a:r>
              <a:rPr lang="de-AT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Grimm</a:t>
            </a:r>
          </a:p>
        </p:txBody>
      </p:sp>
      <p:sp>
        <p:nvSpPr>
          <p:cNvPr id="472078" name="AutoShape 14"/>
          <p:cNvSpPr>
            <a:spLocks noChangeArrowheads="1"/>
          </p:cNvSpPr>
          <p:nvPr/>
        </p:nvSpPr>
        <p:spPr bwMode="auto">
          <a:xfrm>
            <a:off x="2801938" y="788988"/>
            <a:ext cx="1570037" cy="736600"/>
          </a:xfrm>
          <a:prstGeom prst="wedgeRoundRectCallout">
            <a:avLst>
              <a:gd name="adj1" fmla="val -17343"/>
              <a:gd name="adj2" fmla="val 15323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472079" name="Text Box 15"/>
          <p:cNvSpPr txBox="1">
            <a:spLocks noChangeArrowheads="1"/>
          </p:cNvSpPr>
          <p:nvPr/>
        </p:nvSpPr>
        <p:spPr bwMode="auto">
          <a:xfrm>
            <a:off x="2881313" y="795338"/>
            <a:ext cx="1441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AT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Francesca</a:t>
            </a:r>
          </a:p>
          <a:p>
            <a:pPr algn="ctr"/>
            <a:r>
              <a:rPr lang="de-AT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Ferlaino</a:t>
            </a:r>
          </a:p>
        </p:txBody>
      </p:sp>
      <p:sp>
        <p:nvSpPr>
          <p:cNvPr id="472080" name="AutoShape 16"/>
          <p:cNvSpPr>
            <a:spLocks noChangeArrowheads="1"/>
          </p:cNvSpPr>
          <p:nvPr/>
        </p:nvSpPr>
        <p:spPr bwMode="auto">
          <a:xfrm>
            <a:off x="7197725" y="1684338"/>
            <a:ext cx="1720850" cy="747712"/>
          </a:xfrm>
          <a:prstGeom prst="wedgeRoundRectCallout">
            <a:avLst>
              <a:gd name="adj1" fmla="val -49630"/>
              <a:gd name="adj2" fmla="val 5913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AT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Alessandro</a:t>
            </a:r>
          </a:p>
          <a:p>
            <a:pPr algn="ctr"/>
            <a:r>
              <a:rPr lang="de-AT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Zenessini</a:t>
            </a:r>
          </a:p>
        </p:txBody>
      </p:sp>
      <p:sp>
        <p:nvSpPr>
          <p:cNvPr id="472081" name="AutoShape 17"/>
          <p:cNvSpPr>
            <a:spLocks noChangeArrowheads="1"/>
          </p:cNvSpPr>
          <p:nvPr/>
        </p:nvSpPr>
        <p:spPr bwMode="auto">
          <a:xfrm>
            <a:off x="5572125" y="909638"/>
            <a:ext cx="1566863" cy="1033462"/>
          </a:xfrm>
          <a:prstGeom prst="wedgeRoundRectCallout">
            <a:avLst>
              <a:gd name="adj1" fmla="val -45644"/>
              <a:gd name="adj2" fmla="val 10683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AT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Hanns-Christoph Nägerl</a:t>
            </a:r>
            <a:r>
              <a:rPr lang="de-AT"/>
              <a:t> </a:t>
            </a:r>
          </a:p>
        </p:txBody>
      </p:sp>
      <p:sp>
        <p:nvSpPr>
          <p:cNvPr id="472082" name="AutoShape 18"/>
          <p:cNvSpPr>
            <a:spLocks noChangeArrowheads="1"/>
          </p:cNvSpPr>
          <p:nvPr/>
        </p:nvSpPr>
        <p:spPr bwMode="auto">
          <a:xfrm>
            <a:off x="4449763" y="1123950"/>
            <a:ext cx="1055687" cy="701675"/>
          </a:xfrm>
          <a:prstGeom prst="wedgeRoundRectCallout">
            <a:avLst>
              <a:gd name="adj1" fmla="val -59324"/>
              <a:gd name="adj2" fmla="val 11674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AT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Walter</a:t>
            </a:r>
          </a:p>
          <a:p>
            <a:pPr algn="ctr"/>
            <a:r>
              <a:rPr lang="de-AT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Harm</a:t>
            </a:r>
            <a:r>
              <a:rPr lang="de-AT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789" name="Group 237"/>
          <p:cNvGrpSpPr>
            <a:grpSpLocks/>
          </p:cNvGrpSpPr>
          <p:nvPr/>
        </p:nvGrpSpPr>
        <p:grpSpPr bwMode="auto">
          <a:xfrm>
            <a:off x="269875" y="1874838"/>
            <a:ext cx="5557838" cy="2665412"/>
            <a:chOff x="170" y="1181"/>
            <a:chExt cx="3501" cy="1679"/>
          </a:xfrm>
        </p:grpSpPr>
        <p:grpSp>
          <p:nvGrpSpPr>
            <p:cNvPr id="407734" name="Group 182"/>
            <p:cNvGrpSpPr>
              <a:grpSpLocks/>
            </p:cNvGrpSpPr>
            <p:nvPr/>
          </p:nvGrpSpPr>
          <p:grpSpPr bwMode="auto">
            <a:xfrm>
              <a:off x="496" y="1445"/>
              <a:ext cx="3175" cy="989"/>
              <a:chOff x="429" y="954"/>
              <a:chExt cx="3295" cy="929"/>
            </a:xfrm>
          </p:grpSpPr>
          <p:sp>
            <p:nvSpPr>
              <p:cNvPr id="407735" name="Freeform 183"/>
              <p:cNvSpPr>
                <a:spLocks/>
              </p:cNvSpPr>
              <p:nvPr/>
            </p:nvSpPr>
            <p:spPr bwMode="auto">
              <a:xfrm>
                <a:off x="800" y="954"/>
                <a:ext cx="2924" cy="784"/>
              </a:xfrm>
              <a:custGeom>
                <a:avLst/>
                <a:gdLst/>
                <a:ahLst/>
                <a:cxnLst>
                  <a:cxn ang="0">
                    <a:pos x="0" y="784"/>
                  </a:cxn>
                  <a:cxn ang="0">
                    <a:pos x="9" y="638"/>
                  </a:cxn>
                  <a:cxn ang="0">
                    <a:pos x="35" y="337"/>
                  </a:cxn>
                  <a:cxn ang="0">
                    <a:pos x="69" y="122"/>
                  </a:cxn>
                  <a:cxn ang="0">
                    <a:pos x="172" y="19"/>
                  </a:cxn>
                  <a:cxn ang="0">
                    <a:pos x="396" y="36"/>
                  </a:cxn>
                  <a:cxn ang="0">
                    <a:pos x="748" y="234"/>
                  </a:cxn>
                  <a:cxn ang="0">
                    <a:pos x="1152" y="380"/>
                  </a:cxn>
                  <a:cxn ang="0">
                    <a:pos x="1866" y="561"/>
                  </a:cxn>
                  <a:cxn ang="0">
                    <a:pos x="2683" y="664"/>
                  </a:cxn>
                </a:cxnLst>
                <a:rect l="0" t="0" r="r" b="b"/>
                <a:pathLst>
                  <a:path w="2683" h="784">
                    <a:moveTo>
                      <a:pt x="0" y="784"/>
                    </a:moveTo>
                    <a:cubicBezTo>
                      <a:pt x="1" y="748"/>
                      <a:pt x="3" y="712"/>
                      <a:pt x="9" y="638"/>
                    </a:cubicBezTo>
                    <a:cubicBezTo>
                      <a:pt x="15" y="564"/>
                      <a:pt x="25" y="423"/>
                      <a:pt x="35" y="337"/>
                    </a:cubicBezTo>
                    <a:cubicBezTo>
                      <a:pt x="45" y="251"/>
                      <a:pt x="46" y="175"/>
                      <a:pt x="69" y="122"/>
                    </a:cubicBezTo>
                    <a:cubicBezTo>
                      <a:pt x="92" y="69"/>
                      <a:pt x="118" y="33"/>
                      <a:pt x="172" y="19"/>
                    </a:cubicBezTo>
                    <a:cubicBezTo>
                      <a:pt x="226" y="5"/>
                      <a:pt x="300" y="0"/>
                      <a:pt x="396" y="36"/>
                    </a:cubicBezTo>
                    <a:cubicBezTo>
                      <a:pt x="492" y="72"/>
                      <a:pt x="622" y="177"/>
                      <a:pt x="748" y="234"/>
                    </a:cubicBezTo>
                    <a:cubicBezTo>
                      <a:pt x="874" y="291"/>
                      <a:pt x="966" y="325"/>
                      <a:pt x="1152" y="380"/>
                    </a:cubicBezTo>
                    <a:cubicBezTo>
                      <a:pt x="1338" y="435"/>
                      <a:pt x="1611" y="514"/>
                      <a:pt x="1866" y="561"/>
                    </a:cubicBezTo>
                    <a:cubicBezTo>
                      <a:pt x="2121" y="608"/>
                      <a:pt x="2402" y="636"/>
                      <a:pt x="2683" y="664"/>
                    </a:cubicBezTo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36" name="Freeform 184"/>
              <p:cNvSpPr>
                <a:spLocks/>
              </p:cNvSpPr>
              <p:nvPr/>
            </p:nvSpPr>
            <p:spPr bwMode="auto">
              <a:xfrm>
                <a:off x="429" y="1548"/>
                <a:ext cx="379" cy="335"/>
              </a:xfrm>
              <a:custGeom>
                <a:avLst/>
                <a:gdLst/>
                <a:ahLst/>
                <a:cxnLst>
                  <a:cxn ang="0">
                    <a:pos x="0" y="233"/>
                  </a:cxn>
                  <a:cxn ang="0">
                    <a:pos x="60" y="96"/>
                  </a:cxn>
                  <a:cxn ang="0">
                    <a:pos x="112" y="302"/>
                  </a:cxn>
                  <a:cxn ang="0">
                    <a:pos x="189" y="1"/>
                  </a:cxn>
                  <a:cxn ang="0">
                    <a:pos x="293" y="311"/>
                  </a:cxn>
                  <a:cxn ang="0">
                    <a:pos x="353" y="147"/>
                  </a:cxn>
                </a:cxnLst>
                <a:rect l="0" t="0" r="r" b="b"/>
                <a:pathLst>
                  <a:path w="353" h="335">
                    <a:moveTo>
                      <a:pt x="0" y="233"/>
                    </a:moveTo>
                    <a:cubicBezTo>
                      <a:pt x="20" y="159"/>
                      <a:pt x="41" y="85"/>
                      <a:pt x="60" y="96"/>
                    </a:cubicBezTo>
                    <a:cubicBezTo>
                      <a:pt x="79" y="107"/>
                      <a:pt x="91" y="318"/>
                      <a:pt x="112" y="302"/>
                    </a:cubicBezTo>
                    <a:cubicBezTo>
                      <a:pt x="133" y="286"/>
                      <a:pt x="159" y="0"/>
                      <a:pt x="189" y="1"/>
                    </a:cubicBezTo>
                    <a:cubicBezTo>
                      <a:pt x="219" y="2"/>
                      <a:pt x="266" y="287"/>
                      <a:pt x="293" y="311"/>
                    </a:cubicBezTo>
                    <a:cubicBezTo>
                      <a:pt x="320" y="335"/>
                      <a:pt x="336" y="241"/>
                      <a:pt x="353" y="147"/>
                    </a:cubicBezTo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7710" name="Line 158"/>
            <p:cNvSpPr>
              <a:spLocks noChangeShapeType="1"/>
            </p:cNvSpPr>
            <p:nvPr/>
          </p:nvSpPr>
          <p:spPr bwMode="auto">
            <a:xfrm>
              <a:off x="471" y="2264"/>
              <a:ext cx="828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7711" name="Text Box 159"/>
            <p:cNvSpPr txBox="1">
              <a:spLocks noChangeArrowheads="1"/>
            </p:cNvSpPr>
            <p:nvPr/>
          </p:nvSpPr>
          <p:spPr bwMode="auto">
            <a:xfrm>
              <a:off x="1426" y="2211"/>
              <a:ext cx="10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1400" b="1" i="1"/>
                <a:t>last bound level</a:t>
              </a:r>
              <a:endParaRPr lang="en-US" sz="1400" b="1" i="1"/>
            </a:p>
          </p:txBody>
        </p:sp>
        <p:sp>
          <p:nvSpPr>
            <p:cNvPr id="407713" name="Line 161"/>
            <p:cNvSpPr>
              <a:spLocks noChangeShapeType="1"/>
            </p:cNvSpPr>
            <p:nvPr/>
          </p:nvSpPr>
          <p:spPr bwMode="auto">
            <a:xfrm flipH="1" flipV="1">
              <a:off x="1308" y="2317"/>
              <a:ext cx="183" cy="2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7717" name="Text Box 165"/>
            <p:cNvSpPr txBox="1">
              <a:spLocks noChangeArrowheads="1"/>
            </p:cNvSpPr>
            <p:nvPr/>
          </p:nvSpPr>
          <p:spPr bwMode="auto">
            <a:xfrm>
              <a:off x="970" y="1181"/>
              <a:ext cx="39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2000" b="1">
                  <a:solidFill>
                    <a:srgbClr val="800000"/>
                  </a:solidFill>
                  <a:latin typeface="Symbol" pitchFamily="18" charset="2"/>
                </a:rPr>
                <a:t>y(</a:t>
              </a:r>
              <a:r>
                <a:rPr lang="de-DE" sz="2000" b="1" i="1">
                  <a:solidFill>
                    <a:srgbClr val="800000"/>
                  </a:solidFill>
                  <a:latin typeface="Times New Roman" pitchFamily="18" charset="0"/>
                </a:rPr>
                <a:t>r</a:t>
              </a:r>
              <a:r>
                <a:rPr lang="de-DE" sz="2000" b="1">
                  <a:solidFill>
                    <a:srgbClr val="800000"/>
                  </a:solidFill>
                  <a:latin typeface="Symbol" pitchFamily="18" charset="2"/>
                </a:rPr>
                <a:t>)</a:t>
              </a:r>
            </a:p>
          </p:txBody>
        </p:sp>
        <p:grpSp>
          <p:nvGrpSpPr>
            <p:cNvPr id="407718" name="Group 166"/>
            <p:cNvGrpSpPr>
              <a:grpSpLocks/>
            </p:cNvGrpSpPr>
            <p:nvPr/>
          </p:nvGrpSpPr>
          <p:grpSpPr bwMode="auto">
            <a:xfrm>
              <a:off x="1529" y="1367"/>
              <a:ext cx="336" cy="278"/>
              <a:chOff x="1403" y="1285"/>
              <a:chExt cx="336" cy="278"/>
            </a:xfrm>
          </p:grpSpPr>
          <p:sp>
            <p:nvSpPr>
              <p:cNvPr id="407719" name="Oval 167"/>
              <p:cNvSpPr>
                <a:spLocks noChangeArrowheads="1"/>
              </p:cNvSpPr>
              <p:nvPr/>
            </p:nvSpPr>
            <p:spPr bwMode="auto">
              <a:xfrm>
                <a:off x="1403" y="1285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7720" name="Oval 168"/>
              <p:cNvSpPr>
                <a:spLocks noChangeArrowheads="1"/>
              </p:cNvSpPr>
              <p:nvPr/>
            </p:nvSpPr>
            <p:spPr bwMode="auto">
              <a:xfrm>
                <a:off x="1619" y="144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7721" name="Line 169"/>
              <p:cNvSpPr>
                <a:spLocks noChangeShapeType="1"/>
              </p:cNvSpPr>
              <p:nvPr/>
            </p:nvSpPr>
            <p:spPr bwMode="auto">
              <a:xfrm>
                <a:off x="1505" y="1372"/>
                <a:ext cx="121" cy="96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7722" name="Text Box 170"/>
            <p:cNvSpPr txBox="1">
              <a:spLocks noChangeArrowheads="1"/>
            </p:cNvSpPr>
            <p:nvPr/>
          </p:nvSpPr>
          <p:spPr bwMode="auto">
            <a:xfrm>
              <a:off x="1722" y="1269"/>
              <a:ext cx="7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>
                  <a:solidFill>
                    <a:srgbClr val="000066"/>
                  </a:solidFill>
                </a:rPr>
                <a:t>halo</a:t>
              </a:r>
              <a:r>
                <a:rPr lang="de-AT" b="1">
                  <a:solidFill>
                    <a:srgbClr val="000066"/>
                  </a:solidFill>
                </a:rPr>
                <a:t> </a:t>
              </a:r>
              <a:r>
                <a:rPr lang="de-AT">
                  <a:solidFill>
                    <a:srgbClr val="000066"/>
                  </a:solidFill>
                </a:rPr>
                <a:t>dimer</a:t>
              </a:r>
            </a:p>
          </p:txBody>
        </p:sp>
        <p:sp>
          <p:nvSpPr>
            <p:cNvPr id="407739" name="Text Box 187"/>
            <p:cNvSpPr txBox="1">
              <a:spLocks noChangeArrowheads="1"/>
            </p:cNvSpPr>
            <p:nvPr/>
          </p:nvSpPr>
          <p:spPr bwMode="auto">
            <a:xfrm>
              <a:off x="170" y="2169"/>
              <a:ext cx="3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sz="1600" b="1">
                  <a:solidFill>
                    <a:srgbClr val="000066"/>
                  </a:solidFill>
                </a:rPr>
                <a:t>kHz</a:t>
              </a:r>
            </a:p>
          </p:txBody>
        </p:sp>
        <p:grpSp>
          <p:nvGrpSpPr>
            <p:cNvPr id="407748" name="Group 196"/>
            <p:cNvGrpSpPr>
              <a:grpSpLocks/>
            </p:cNvGrpSpPr>
            <p:nvPr/>
          </p:nvGrpSpPr>
          <p:grpSpPr bwMode="auto">
            <a:xfrm>
              <a:off x="1898" y="2395"/>
              <a:ext cx="800" cy="465"/>
              <a:chOff x="1839" y="2558"/>
              <a:chExt cx="800" cy="465"/>
            </a:xfrm>
          </p:grpSpPr>
          <p:graphicFrame>
            <p:nvGraphicFramePr>
              <p:cNvPr id="407746" name="Object 194"/>
              <p:cNvGraphicFramePr>
                <a:graphicFrameLocks noChangeAspect="1"/>
              </p:cNvGraphicFramePr>
              <p:nvPr/>
            </p:nvGraphicFramePr>
            <p:xfrm>
              <a:off x="1870" y="2558"/>
              <a:ext cx="665" cy="430"/>
            </p:xfrm>
            <a:graphic>
              <a:graphicData uri="http://schemas.openxmlformats.org/presentationml/2006/ole">
                <p:oleObj spid="_x0000_s407746" name="Formel" r:id="rId4" imgW="647640" imgH="419040" progId="Equation.3">
                  <p:embed/>
                </p:oleObj>
              </a:graphicData>
            </a:graphic>
          </p:graphicFrame>
          <p:sp>
            <p:nvSpPr>
              <p:cNvPr id="407747" name="AutoShape 195"/>
              <p:cNvSpPr>
                <a:spLocks noChangeArrowheads="1"/>
              </p:cNvSpPr>
              <p:nvPr/>
            </p:nvSpPr>
            <p:spPr bwMode="auto">
              <a:xfrm>
                <a:off x="1839" y="2574"/>
                <a:ext cx="800" cy="449"/>
              </a:xfrm>
              <a:prstGeom prst="roundRect">
                <a:avLst>
                  <a:gd name="adj" fmla="val 16667"/>
                </a:avLst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07555" name="Text Box 3"/>
          <p:cNvSpPr txBox="1">
            <a:spLocks noChangeArrowheads="1"/>
          </p:cNvSpPr>
          <p:nvPr/>
        </p:nvSpPr>
        <p:spPr bwMode="auto">
          <a:xfrm>
            <a:off x="63500" y="657225"/>
            <a:ext cx="2416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de-DE" sz="2400" b="1">
                <a:solidFill>
                  <a:schemeClr val="accent2"/>
                </a:solidFill>
                <a:latin typeface="Times New Roman" pitchFamily="18" charset="0"/>
              </a:rPr>
              <a:t>2-body</a:t>
            </a:r>
          </a:p>
        </p:txBody>
      </p:sp>
      <p:grpSp>
        <p:nvGrpSpPr>
          <p:cNvPr id="407691" name="Group 139"/>
          <p:cNvGrpSpPr>
            <a:grpSpLocks/>
          </p:cNvGrpSpPr>
          <p:nvPr/>
        </p:nvGrpSpPr>
        <p:grpSpPr bwMode="auto">
          <a:xfrm>
            <a:off x="614363" y="1133475"/>
            <a:ext cx="1257300" cy="688975"/>
            <a:chOff x="446" y="1049"/>
            <a:chExt cx="792" cy="434"/>
          </a:xfrm>
        </p:grpSpPr>
        <p:sp>
          <p:nvSpPr>
            <p:cNvPr id="407557" name="AutoShape 5"/>
            <p:cNvSpPr>
              <a:spLocks noChangeArrowheads="1"/>
            </p:cNvSpPr>
            <p:nvPr/>
          </p:nvSpPr>
          <p:spPr bwMode="auto">
            <a:xfrm>
              <a:off x="446" y="1049"/>
              <a:ext cx="790" cy="434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59" name="Oval 7"/>
            <p:cNvSpPr>
              <a:spLocks noChangeArrowheads="1"/>
            </p:cNvSpPr>
            <p:nvPr/>
          </p:nvSpPr>
          <p:spPr bwMode="auto">
            <a:xfrm>
              <a:off x="586" y="1144"/>
              <a:ext cx="88" cy="94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4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60" name="Line 8"/>
            <p:cNvSpPr>
              <a:spLocks noChangeShapeType="1"/>
            </p:cNvSpPr>
            <p:nvPr/>
          </p:nvSpPr>
          <p:spPr bwMode="auto">
            <a:xfrm>
              <a:off x="692" y="1213"/>
              <a:ext cx="94" cy="4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7561" name="Line 9"/>
            <p:cNvSpPr>
              <a:spLocks noChangeShapeType="1"/>
            </p:cNvSpPr>
            <p:nvPr/>
          </p:nvSpPr>
          <p:spPr bwMode="auto">
            <a:xfrm flipH="1" flipV="1">
              <a:off x="839" y="1281"/>
              <a:ext cx="95" cy="5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7563" name="Oval 11"/>
            <p:cNvSpPr>
              <a:spLocks noChangeArrowheads="1"/>
            </p:cNvSpPr>
            <p:nvPr/>
          </p:nvSpPr>
          <p:spPr bwMode="auto">
            <a:xfrm>
              <a:off x="933" y="1306"/>
              <a:ext cx="86" cy="93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4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67" name="Text Box 15"/>
            <p:cNvSpPr txBox="1">
              <a:spLocks noChangeArrowheads="1"/>
            </p:cNvSpPr>
            <p:nvPr/>
          </p:nvSpPr>
          <p:spPr bwMode="auto">
            <a:xfrm>
              <a:off x="448" y="1215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Cs</a:t>
              </a:r>
              <a:endParaRPr lang="en-US" b="1" baseline="-25000">
                <a:solidFill>
                  <a:srgbClr val="FF0000"/>
                </a:solidFill>
              </a:endParaRPr>
            </a:p>
          </p:txBody>
        </p:sp>
        <p:sp>
          <p:nvSpPr>
            <p:cNvPr id="407568" name="Text Box 16"/>
            <p:cNvSpPr txBox="1">
              <a:spLocks noChangeArrowheads="1"/>
            </p:cNvSpPr>
            <p:nvPr/>
          </p:nvSpPr>
          <p:spPr bwMode="auto">
            <a:xfrm>
              <a:off x="938" y="1104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Cs</a:t>
              </a:r>
              <a:endParaRPr lang="en-US" b="1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407575" name="Text Box 23"/>
          <p:cNvSpPr txBox="1">
            <a:spLocks noChangeArrowheads="1"/>
          </p:cNvSpPr>
          <p:nvPr/>
        </p:nvSpPr>
        <p:spPr bwMode="auto">
          <a:xfrm>
            <a:off x="6122988" y="631825"/>
            <a:ext cx="199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de-AT" sz="2400" b="1">
                <a:solidFill>
                  <a:schemeClr val="accent2"/>
                </a:solidFill>
                <a:latin typeface="Times New Roman" pitchFamily="18" charset="0"/>
              </a:rPr>
              <a:t>4-body</a:t>
            </a:r>
            <a:endParaRPr lang="de-DE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407694" name="Group 142"/>
          <p:cNvGrpSpPr>
            <a:grpSpLocks/>
          </p:cNvGrpSpPr>
          <p:nvPr/>
        </p:nvGrpSpPr>
        <p:grpSpPr bwMode="auto">
          <a:xfrm>
            <a:off x="5602288" y="1916113"/>
            <a:ext cx="1554162" cy="542925"/>
            <a:chOff x="3431" y="1228"/>
            <a:chExt cx="979" cy="342"/>
          </a:xfrm>
        </p:grpSpPr>
        <p:sp>
          <p:nvSpPr>
            <p:cNvPr id="407572" name="AutoShape 20"/>
            <p:cNvSpPr>
              <a:spLocks noChangeArrowheads="1"/>
            </p:cNvSpPr>
            <p:nvPr/>
          </p:nvSpPr>
          <p:spPr bwMode="auto">
            <a:xfrm>
              <a:off x="3431" y="1228"/>
              <a:ext cx="979" cy="342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76" name="Oval 24"/>
            <p:cNvSpPr>
              <a:spLocks noChangeArrowheads="1"/>
            </p:cNvSpPr>
            <p:nvPr/>
          </p:nvSpPr>
          <p:spPr bwMode="auto">
            <a:xfrm>
              <a:off x="3777" y="1361"/>
              <a:ext cx="73" cy="69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4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77" name="Oval 25"/>
            <p:cNvSpPr>
              <a:spLocks noChangeArrowheads="1"/>
            </p:cNvSpPr>
            <p:nvPr/>
          </p:nvSpPr>
          <p:spPr bwMode="auto">
            <a:xfrm>
              <a:off x="3793" y="1289"/>
              <a:ext cx="71" cy="69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4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78" name="Line 26"/>
            <p:cNvSpPr>
              <a:spLocks noChangeShapeType="1"/>
            </p:cNvSpPr>
            <p:nvPr/>
          </p:nvSpPr>
          <p:spPr bwMode="auto">
            <a:xfrm>
              <a:off x="3850" y="1374"/>
              <a:ext cx="95" cy="4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7579" name="Line 27"/>
            <p:cNvSpPr>
              <a:spLocks noChangeShapeType="1"/>
            </p:cNvSpPr>
            <p:nvPr/>
          </p:nvSpPr>
          <p:spPr bwMode="auto">
            <a:xfrm flipH="1" flipV="1">
              <a:off x="3956" y="1429"/>
              <a:ext cx="73" cy="3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7581" name="Oval 29"/>
            <p:cNvSpPr>
              <a:spLocks noChangeArrowheads="1"/>
            </p:cNvSpPr>
            <p:nvPr/>
          </p:nvSpPr>
          <p:spPr bwMode="auto">
            <a:xfrm>
              <a:off x="4004" y="1467"/>
              <a:ext cx="70" cy="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4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82" name="Oval 30"/>
            <p:cNvSpPr>
              <a:spLocks noChangeArrowheads="1"/>
            </p:cNvSpPr>
            <p:nvPr/>
          </p:nvSpPr>
          <p:spPr bwMode="auto">
            <a:xfrm>
              <a:off x="4041" y="1407"/>
              <a:ext cx="73" cy="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4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88" name="Text Box 36"/>
            <p:cNvSpPr txBox="1">
              <a:spLocks noChangeArrowheads="1"/>
            </p:cNvSpPr>
            <p:nvPr/>
          </p:nvSpPr>
          <p:spPr bwMode="auto">
            <a:xfrm>
              <a:off x="3476" y="1252"/>
              <a:ext cx="3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Cs</a:t>
              </a:r>
              <a:r>
                <a:rPr lang="en-US" b="1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07589" name="Text Box 37"/>
            <p:cNvSpPr txBox="1">
              <a:spLocks noChangeArrowheads="1"/>
            </p:cNvSpPr>
            <p:nvPr/>
          </p:nvSpPr>
          <p:spPr bwMode="auto">
            <a:xfrm>
              <a:off x="4018" y="1236"/>
              <a:ext cx="3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Cs</a:t>
              </a:r>
              <a:r>
                <a:rPr lang="en-US" b="1" baseline="-2500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07688" name="Group 136"/>
          <p:cNvGrpSpPr>
            <a:grpSpLocks/>
          </p:cNvGrpSpPr>
          <p:nvPr/>
        </p:nvGrpSpPr>
        <p:grpSpPr bwMode="auto">
          <a:xfrm>
            <a:off x="7270750" y="1136650"/>
            <a:ext cx="1389063" cy="742950"/>
            <a:chOff x="4786" y="1074"/>
            <a:chExt cx="875" cy="468"/>
          </a:xfrm>
        </p:grpSpPr>
        <p:sp>
          <p:nvSpPr>
            <p:cNvPr id="407574" name="AutoShape 22"/>
            <p:cNvSpPr>
              <a:spLocks noChangeArrowheads="1"/>
            </p:cNvSpPr>
            <p:nvPr/>
          </p:nvSpPr>
          <p:spPr bwMode="auto">
            <a:xfrm>
              <a:off x="4786" y="1074"/>
              <a:ext cx="875" cy="441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91" name="Oval 39"/>
            <p:cNvSpPr>
              <a:spLocks noChangeArrowheads="1"/>
            </p:cNvSpPr>
            <p:nvPr/>
          </p:nvSpPr>
          <p:spPr bwMode="auto">
            <a:xfrm>
              <a:off x="4997" y="1317"/>
              <a:ext cx="73" cy="69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4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92" name="Oval 40"/>
            <p:cNvSpPr>
              <a:spLocks noChangeArrowheads="1"/>
            </p:cNvSpPr>
            <p:nvPr/>
          </p:nvSpPr>
          <p:spPr bwMode="auto">
            <a:xfrm>
              <a:off x="5013" y="1377"/>
              <a:ext cx="71" cy="69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4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93" name="Line 41"/>
            <p:cNvSpPr>
              <a:spLocks noChangeShapeType="1"/>
            </p:cNvSpPr>
            <p:nvPr/>
          </p:nvSpPr>
          <p:spPr bwMode="auto">
            <a:xfrm flipV="1">
              <a:off x="5099" y="1331"/>
              <a:ext cx="95" cy="3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7594" name="Line 42"/>
            <p:cNvSpPr>
              <a:spLocks noChangeShapeType="1"/>
            </p:cNvSpPr>
            <p:nvPr/>
          </p:nvSpPr>
          <p:spPr bwMode="auto">
            <a:xfrm flipH="1" flipV="1">
              <a:off x="5225" y="1349"/>
              <a:ext cx="72" cy="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7596" name="Oval 44"/>
            <p:cNvSpPr>
              <a:spLocks noChangeArrowheads="1"/>
            </p:cNvSpPr>
            <p:nvPr/>
          </p:nvSpPr>
          <p:spPr bwMode="auto">
            <a:xfrm>
              <a:off x="5304" y="1359"/>
              <a:ext cx="70" cy="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4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97" name="Oval 45"/>
            <p:cNvSpPr>
              <a:spLocks noChangeArrowheads="1"/>
            </p:cNvSpPr>
            <p:nvPr/>
          </p:nvSpPr>
          <p:spPr bwMode="auto">
            <a:xfrm>
              <a:off x="5329" y="1195"/>
              <a:ext cx="73" cy="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4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603" name="Line 51"/>
            <p:cNvSpPr>
              <a:spLocks noChangeShapeType="1"/>
            </p:cNvSpPr>
            <p:nvPr/>
          </p:nvSpPr>
          <p:spPr bwMode="auto">
            <a:xfrm flipH="1">
              <a:off x="5221" y="1245"/>
              <a:ext cx="96" cy="4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7605" name="Text Box 53"/>
            <p:cNvSpPr txBox="1">
              <a:spLocks noChangeArrowheads="1"/>
            </p:cNvSpPr>
            <p:nvPr/>
          </p:nvSpPr>
          <p:spPr bwMode="auto">
            <a:xfrm>
              <a:off x="4804" y="1090"/>
              <a:ext cx="3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Cs</a:t>
              </a:r>
              <a:r>
                <a:rPr lang="en-US" b="1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07606" name="Text Box 54"/>
            <p:cNvSpPr txBox="1">
              <a:spLocks noChangeArrowheads="1"/>
            </p:cNvSpPr>
            <p:nvPr/>
          </p:nvSpPr>
          <p:spPr bwMode="auto">
            <a:xfrm>
              <a:off x="5333" y="1311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Cs</a:t>
              </a:r>
              <a:endParaRPr lang="en-US" b="1" baseline="-25000">
                <a:solidFill>
                  <a:srgbClr val="FF0000"/>
                </a:solidFill>
              </a:endParaRPr>
            </a:p>
          </p:txBody>
        </p:sp>
        <p:sp>
          <p:nvSpPr>
            <p:cNvPr id="407607" name="Text Box 55"/>
            <p:cNvSpPr txBox="1">
              <a:spLocks noChangeArrowheads="1"/>
            </p:cNvSpPr>
            <p:nvPr/>
          </p:nvSpPr>
          <p:spPr bwMode="auto">
            <a:xfrm>
              <a:off x="5354" y="1114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Cs</a:t>
              </a:r>
              <a:endParaRPr lang="en-US" b="1" baseline="-25000">
                <a:solidFill>
                  <a:srgbClr val="FF0000"/>
                </a:solidFill>
              </a:endParaRPr>
            </a:p>
          </p:txBody>
        </p:sp>
      </p:grpSp>
      <p:grpSp>
        <p:nvGrpSpPr>
          <p:cNvPr id="407690" name="Group 138"/>
          <p:cNvGrpSpPr>
            <a:grpSpLocks/>
          </p:cNvGrpSpPr>
          <p:nvPr/>
        </p:nvGrpSpPr>
        <p:grpSpPr bwMode="auto">
          <a:xfrm>
            <a:off x="7221538" y="1889125"/>
            <a:ext cx="1446212" cy="558800"/>
            <a:chOff x="4770" y="2313"/>
            <a:chExt cx="860" cy="352"/>
          </a:xfrm>
        </p:grpSpPr>
        <p:sp>
          <p:nvSpPr>
            <p:cNvPr id="407571" name="AutoShape 19"/>
            <p:cNvSpPr>
              <a:spLocks noChangeArrowheads="1"/>
            </p:cNvSpPr>
            <p:nvPr/>
          </p:nvSpPr>
          <p:spPr bwMode="auto">
            <a:xfrm>
              <a:off x="4808" y="2326"/>
              <a:ext cx="800" cy="339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608" name="Oval 56"/>
            <p:cNvSpPr>
              <a:spLocks noChangeArrowheads="1"/>
            </p:cNvSpPr>
            <p:nvPr/>
          </p:nvSpPr>
          <p:spPr bwMode="auto">
            <a:xfrm>
              <a:off x="5049" y="2547"/>
              <a:ext cx="73" cy="69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4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609" name="Oval 57"/>
            <p:cNvSpPr>
              <a:spLocks noChangeArrowheads="1"/>
            </p:cNvSpPr>
            <p:nvPr/>
          </p:nvSpPr>
          <p:spPr bwMode="auto">
            <a:xfrm>
              <a:off x="5122" y="2547"/>
              <a:ext cx="71" cy="69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4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610" name="Line 58"/>
            <p:cNvSpPr>
              <a:spLocks noChangeShapeType="1"/>
            </p:cNvSpPr>
            <p:nvPr/>
          </p:nvSpPr>
          <p:spPr bwMode="auto">
            <a:xfrm flipV="1">
              <a:off x="5176" y="2490"/>
              <a:ext cx="89" cy="4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7611" name="Line 59"/>
            <p:cNvSpPr>
              <a:spLocks noChangeShapeType="1"/>
            </p:cNvSpPr>
            <p:nvPr/>
          </p:nvSpPr>
          <p:spPr bwMode="auto">
            <a:xfrm flipH="1">
              <a:off x="5291" y="2437"/>
              <a:ext cx="81" cy="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7613" name="Oval 61"/>
            <p:cNvSpPr>
              <a:spLocks noChangeArrowheads="1"/>
            </p:cNvSpPr>
            <p:nvPr/>
          </p:nvSpPr>
          <p:spPr bwMode="auto">
            <a:xfrm>
              <a:off x="5377" y="2383"/>
              <a:ext cx="70" cy="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4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614" name="Oval 62"/>
            <p:cNvSpPr>
              <a:spLocks noChangeArrowheads="1"/>
            </p:cNvSpPr>
            <p:nvPr/>
          </p:nvSpPr>
          <p:spPr bwMode="auto">
            <a:xfrm>
              <a:off x="5087" y="2474"/>
              <a:ext cx="73" cy="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4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621" name="Text Box 69"/>
            <p:cNvSpPr txBox="1">
              <a:spLocks noChangeArrowheads="1"/>
            </p:cNvSpPr>
            <p:nvPr/>
          </p:nvSpPr>
          <p:spPr bwMode="auto">
            <a:xfrm>
              <a:off x="4770" y="2313"/>
              <a:ext cx="3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Cs</a:t>
              </a:r>
              <a:r>
                <a:rPr lang="en-US" b="1" baseline="-250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07622" name="Text Box 70"/>
            <p:cNvSpPr txBox="1">
              <a:spLocks noChangeArrowheads="1"/>
            </p:cNvSpPr>
            <p:nvPr/>
          </p:nvSpPr>
          <p:spPr bwMode="auto">
            <a:xfrm>
              <a:off x="5347" y="2419"/>
              <a:ext cx="2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Cs</a:t>
              </a:r>
              <a:endParaRPr lang="en-US" b="1" baseline="-25000">
                <a:solidFill>
                  <a:srgbClr val="FF0000"/>
                </a:solidFill>
              </a:endParaRPr>
            </a:p>
          </p:txBody>
        </p:sp>
      </p:grpSp>
      <p:grpSp>
        <p:nvGrpSpPr>
          <p:cNvPr id="407687" name="Group 135"/>
          <p:cNvGrpSpPr>
            <a:grpSpLocks/>
          </p:cNvGrpSpPr>
          <p:nvPr/>
        </p:nvGrpSpPr>
        <p:grpSpPr bwMode="auto">
          <a:xfrm>
            <a:off x="5589588" y="1103313"/>
            <a:ext cx="1566862" cy="776287"/>
            <a:chOff x="3744" y="1127"/>
            <a:chExt cx="987" cy="489"/>
          </a:xfrm>
        </p:grpSpPr>
        <p:sp>
          <p:nvSpPr>
            <p:cNvPr id="407573" name="AutoShape 21"/>
            <p:cNvSpPr>
              <a:spLocks noChangeArrowheads="1"/>
            </p:cNvSpPr>
            <p:nvPr/>
          </p:nvSpPr>
          <p:spPr bwMode="auto">
            <a:xfrm>
              <a:off x="3744" y="1154"/>
              <a:ext cx="987" cy="435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624" name="Oval 72"/>
            <p:cNvSpPr>
              <a:spLocks noChangeArrowheads="1"/>
            </p:cNvSpPr>
            <p:nvPr/>
          </p:nvSpPr>
          <p:spPr bwMode="auto">
            <a:xfrm>
              <a:off x="4039" y="1457"/>
              <a:ext cx="73" cy="69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4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625" name="Oval 73"/>
            <p:cNvSpPr>
              <a:spLocks noChangeArrowheads="1"/>
            </p:cNvSpPr>
            <p:nvPr/>
          </p:nvSpPr>
          <p:spPr bwMode="auto">
            <a:xfrm>
              <a:off x="4114" y="1250"/>
              <a:ext cx="71" cy="69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4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626" name="Line 74"/>
            <p:cNvSpPr>
              <a:spLocks noChangeShapeType="1"/>
            </p:cNvSpPr>
            <p:nvPr/>
          </p:nvSpPr>
          <p:spPr bwMode="auto">
            <a:xfrm flipV="1">
              <a:off x="4114" y="1446"/>
              <a:ext cx="105" cy="4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7627" name="Line 75"/>
            <p:cNvSpPr>
              <a:spLocks noChangeShapeType="1"/>
            </p:cNvSpPr>
            <p:nvPr/>
          </p:nvSpPr>
          <p:spPr bwMode="auto">
            <a:xfrm flipH="1">
              <a:off x="4227" y="1397"/>
              <a:ext cx="97" cy="4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7629" name="Oval 77"/>
            <p:cNvSpPr>
              <a:spLocks noChangeArrowheads="1"/>
            </p:cNvSpPr>
            <p:nvPr/>
          </p:nvSpPr>
          <p:spPr bwMode="auto">
            <a:xfrm>
              <a:off x="4296" y="1271"/>
              <a:ext cx="70" cy="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4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630" name="Oval 78"/>
            <p:cNvSpPr>
              <a:spLocks noChangeArrowheads="1"/>
            </p:cNvSpPr>
            <p:nvPr/>
          </p:nvSpPr>
          <p:spPr bwMode="auto">
            <a:xfrm>
              <a:off x="4330" y="1352"/>
              <a:ext cx="73" cy="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4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636" name="Text Box 84"/>
            <p:cNvSpPr txBox="1">
              <a:spLocks noChangeArrowheads="1"/>
            </p:cNvSpPr>
            <p:nvPr/>
          </p:nvSpPr>
          <p:spPr bwMode="auto">
            <a:xfrm>
              <a:off x="3777" y="1385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Cs</a:t>
              </a:r>
              <a:endParaRPr lang="en-US" b="1" baseline="-25000">
                <a:solidFill>
                  <a:srgbClr val="FF0000"/>
                </a:solidFill>
              </a:endParaRPr>
            </a:p>
          </p:txBody>
        </p:sp>
        <p:sp>
          <p:nvSpPr>
            <p:cNvPr id="407637" name="Text Box 85"/>
            <p:cNvSpPr txBox="1">
              <a:spLocks noChangeArrowheads="1"/>
            </p:cNvSpPr>
            <p:nvPr/>
          </p:nvSpPr>
          <p:spPr bwMode="auto">
            <a:xfrm>
              <a:off x="4363" y="1303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Cs</a:t>
              </a:r>
              <a:endParaRPr lang="en-US" b="1" baseline="-25000">
                <a:solidFill>
                  <a:srgbClr val="FF0000"/>
                </a:solidFill>
              </a:endParaRPr>
            </a:p>
          </p:txBody>
        </p:sp>
        <p:sp>
          <p:nvSpPr>
            <p:cNvPr id="407638" name="Line 86"/>
            <p:cNvSpPr>
              <a:spLocks noChangeShapeType="1"/>
            </p:cNvSpPr>
            <p:nvPr/>
          </p:nvSpPr>
          <p:spPr bwMode="auto">
            <a:xfrm>
              <a:off x="4172" y="1324"/>
              <a:ext cx="40" cy="9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7639" name="Line 87"/>
            <p:cNvSpPr>
              <a:spLocks noChangeShapeType="1"/>
            </p:cNvSpPr>
            <p:nvPr/>
          </p:nvSpPr>
          <p:spPr bwMode="auto">
            <a:xfrm flipH="1">
              <a:off x="4226" y="1338"/>
              <a:ext cx="68" cy="6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7640" name="Text Box 88"/>
            <p:cNvSpPr txBox="1">
              <a:spLocks noChangeArrowheads="1"/>
            </p:cNvSpPr>
            <p:nvPr/>
          </p:nvSpPr>
          <p:spPr bwMode="auto">
            <a:xfrm>
              <a:off x="4341" y="1127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Cs</a:t>
              </a:r>
              <a:endParaRPr lang="en-US" b="1" baseline="-25000">
                <a:solidFill>
                  <a:srgbClr val="FF0000"/>
                </a:solidFill>
              </a:endParaRPr>
            </a:p>
          </p:txBody>
        </p:sp>
        <p:sp>
          <p:nvSpPr>
            <p:cNvPr id="407641" name="Text Box 89"/>
            <p:cNvSpPr txBox="1">
              <a:spLocks noChangeArrowheads="1"/>
            </p:cNvSpPr>
            <p:nvPr/>
          </p:nvSpPr>
          <p:spPr bwMode="auto">
            <a:xfrm>
              <a:off x="3854" y="1130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Cs</a:t>
              </a:r>
              <a:endParaRPr lang="en-US" b="1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407642" name="Rectangle 90"/>
          <p:cNvSpPr>
            <a:spLocks noChangeArrowheads="1"/>
          </p:cNvSpPr>
          <p:nvPr/>
        </p:nvSpPr>
        <p:spPr bwMode="auto">
          <a:xfrm>
            <a:off x="0" y="614363"/>
            <a:ext cx="9144000" cy="889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7643" name="Text Box 91"/>
          <p:cNvSpPr txBox="1">
            <a:spLocks noChangeArrowheads="1"/>
          </p:cNvSpPr>
          <p:nvPr/>
        </p:nvSpPr>
        <p:spPr bwMode="auto">
          <a:xfrm>
            <a:off x="0" y="39688"/>
            <a:ext cx="282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Few-body physics</a:t>
            </a:r>
            <a:endParaRPr lang="de-AT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7647" name="Text Box 95"/>
          <p:cNvSpPr txBox="1">
            <a:spLocks noChangeArrowheads="1"/>
          </p:cNvSpPr>
          <p:nvPr/>
        </p:nvSpPr>
        <p:spPr bwMode="auto">
          <a:xfrm>
            <a:off x="2538413" y="669925"/>
            <a:ext cx="2416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de-AT" sz="2400" b="1">
                <a:solidFill>
                  <a:schemeClr val="accent2"/>
                </a:solidFill>
                <a:latin typeface="Times New Roman" pitchFamily="18" charset="0"/>
              </a:rPr>
              <a:t>3-body</a:t>
            </a:r>
            <a:endParaRPr lang="de-DE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407692" name="Group 140"/>
          <p:cNvGrpSpPr>
            <a:grpSpLocks/>
          </p:cNvGrpSpPr>
          <p:nvPr/>
        </p:nvGrpSpPr>
        <p:grpSpPr bwMode="auto">
          <a:xfrm>
            <a:off x="3824288" y="1141413"/>
            <a:ext cx="1500187" cy="782637"/>
            <a:chOff x="2635" y="1063"/>
            <a:chExt cx="945" cy="493"/>
          </a:xfrm>
        </p:grpSpPr>
        <p:sp>
          <p:nvSpPr>
            <p:cNvPr id="407646" name="AutoShape 94"/>
            <p:cNvSpPr>
              <a:spLocks noChangeArrowheads="1"/>
            </p:cNvSpPr>
            <p:nvPr/>
          </p:nvSpPr>
          <p:spPr bwMode="auto">
            <a:xfrm>
              <a:off x="2645" y="1063"/>
              <a:ext cx="898" cy="493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7686" name="Group 134"/>
            <p:cNvGrpSpPr>
              <a:grpSpLocks/>
            </p:cNvGrpSpPr>
            <p:nvPr/>
          </p:nvGrpSpPr>
          <p:grpSpPr bwMode="auto">
            <a:xfrm>
              <a:off x="2635" y="1073"/>
              <a:ext cx="945" cy="453"/>
              <a:chOff x="2621" y="1108"/>
              <a:chExt cx="945" cy="453"/>
            </a:xfrm>
          </p:grpSpPr>
          <p:sp>
            <p:nvSpPr>
              <p:cNvPr id="407650" name="Oval 98"/>
              <p:cNvSpPr>
                <a:spLocks noChangeArrowheads="1"/>
              </p:cNvSpPr>
              <p:nvPr/>
            </p:nvSpPr>
            <p:spPr bwMode="auto">
              <a:xfrm>
                <a:off x="2906" y="1337"/>
                <a:ext cx="88" cy="94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tint val="42353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51" name="Line 99"/>
              <p:cNvSpPr>
                <a:spLocks noChangeShapeType="1"/>
              </p:cNvSpPr>
              <p:nvPr/>
            </p:nvSpPr>
            <p:spPr bwMode="auto">
              <a:xfrm>
                <a:off x="3020" y="1374"/>
                <a:ext cx="91" cy="5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52" name="Line 100"/>
              <p:cNvSpPr>
                <a:spLocks noChangeShapeType="1"/>
              </p:cNvSpPr>
              <p:nvPr/>
            </p:nvSpPr>
            <p:spPr bwMode="auto">
              <a:xfrm flipH="1" flipV="1">
                <a:off x="3146" y="1434"/>
                <a:ext cx="88" cy="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53" name="Oval 101"/>
              <p:cNvSpPr>
                <a:spLocks noChangeArrowheads="1"/>
              </p:cNvSpPr>
              <p:nvPr/>
            </p:nvSpPr>
            <p:spPr bwMode="auto">
              <a:xfrm>
                <a:off x="3256" y="1468"/>
                <a:ext cx="88" cy="93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tint val="42353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58" name="Text Box 106"/>
              <p:cNvSpPr txBox="1">
                <a:spLocks noChangeArrowheads="1"/>
              </p:cNvSpPr>
              <p:nvPr/>
            </p:nvSpPr>
            <p:spPr bwMode="auto">
              <a:xfrm>
                <a:off x="2621" y="1108"/>
                <a:ext cx="35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FF0000"/>
                    </a:solidFill>
                  </a:rPr>
                  <a:t>Cs</a:t>
                </a:r>
                <a:r>
                  <a:rPr lang="en-US" b="1" baseline="-250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407659" name="Text Box 107"/>
              <p:cNvSpPr txBox="1">
                <a:spLocks noChangeArrowheads="1"/>
              </p:cNvSpPr>
              <p:nvPr/>
            </p:nvSpPr>
            <p:spPr bwMode="auto">
              <a:xfrm>
                <a:off x="3266" y="1283"/>
                <a:ext cx="3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FF0000"/>
                    </a:solidFill>
                  </a:rPr>
                  <a:t>Cs</a:t>
                </a:r>
                <a:endParaRPr lang="en-US" b="1" baseline="-25000">
                  <a:solidFill>
                    <a:srgbClr val="FF0000"/>
                  </a:solidFill>
                </a:endParaRPr>
              </a:p>
            </p:txBody>
          </p:sp>
          <p:sp>
            <p:nvSpPr>
              <p:cNvPr id="407661" name="Oval 109"/>
              <p:cNvSpPr>
                <a:spLocks noChangeArrowheads="1"/>
              </p:cNvSpPr>
              <p:nvPr/>
            </p:nvSpPr>
            <p:spPr bwMode="auto">
              <a:xfrm>
                <a:off x="2958" y="1257"/>
                <a:ext cx="88" cy="94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tint val="42353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7693" name="Group 141"/>
          <p:cNvGrpSpPr>
            <a:grpSpLocks/>
          </p:cNvGrpSpPr>
          <p:nvPr/>
        </p:nvGrpSpPr>
        <p:grpSpPr bwMode="auto">
          <a:xfrm>
            <a:off x="2270125" y="1125538"/>
            <a:ext cx="1450975" cy="796925"/>
            <a:chOff x="1670" y="1061"/>
            <a:chExt cx="914" cy="502"/>
          </a:xfrm>
        </p:grpSpPr>
        <p:sp>
          <p:nvSpPr>
            <p:cNvPr id="407645" name="AutoShape 93"/>
            <p:cNvSpPr>
              <a:spLocks noChangeArrowheads="1"/>
            </p:cNvSpPr>
            <p:nvPr/>
          </p:nvSpPr>
          <p:spPr bwMode="auto">
            <a:xfrm>
              <a:off x="1709" y="1063"/>
              <a:ext cx="875" cy="50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664" name="Oval 112"/>
            <p:cNvSpPr>
              <a:spLocks noChangeArrowheads="1"/>
            </p:cNvSpPr>
            <p:nvPr/>
          </p:nvSpPr>
          <p:spPr bwMode="auto">
            <a:xfrm>
              <a:off x="1925" y="1424"/>
              <a:ext cx="88" cy="89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4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665" name="Line 113"/>
            <p:cNvSpPr>
              <a:spLocks noChangeShapeType="1"/>
            </p:cNvSpPr>
            <p:nvPr/>
          </p:nvSpPr>
          <p:spPr bwMode="auto">
            <a:xfrm flipV="1">
              <a:off x="2025" y="1431"/>
              <a:ext cx="126" cy="3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7666" name="Line 114"/>
            <p:cNvSpPr>
              <a:spLocks noChangeShapeType="1"/>
            </p:cNvSpPr>
            <p:nvPr/>
          </p:nvSpPr>
          <p:spPr bwMode="auto">
            <a:xfrm flipH="1">
              <a:off x="2185" y="1361"/>
              <a:ext cx="117" cy="5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7667" name="Line 115"/>
            <p:cNvSpPr>
              <a:spLocks noChangeShapeType="1"/>
            </p:cNvSpPr>
            <p:nvPr/>
          </p:nvSpPr>
          <p:spPr bwMode="auto">
            <a:xfrm>
              <a:off x="2165" y="1319"/>
              <a:ext cx="1" cy="8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7668" name="Oval 116"/>
            <p:cNvSpPr>
              <a:spLocks noChangeArrowheads="1"/>
            </p:cNvSpPr>
            <p:nvPr/>
          </p:nvSpPr>
          <p:spPr bwMode="auto">
            <a:xfrm>
              <a:off x="2120" y="1233"/>
              <a:ext cx="86" cy="87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4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669" name="Oval 117"/>
            <p:cNvSpPr>
              <a:spLocks noChangeArrowheads="1"/>
            </p:cNvSpPr>
            <p:nvPr/>
          </p:nvSpPr>
          <p:spPr bwMode="auto">
            <a:xfrm>
              <a:off x="2302" y="1275"/>
              <a:ext cx="88" cy="8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tint val="4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674" name="Text Box 122"/>
            <p:cNvSpPr txBox="1">
              <a:spLocks noChangeArrowheads="1"/>
            </p:cNvSpPr>
            <p:nvPr/>
          </p:nvSpPr>
          <p:spPr bwMode="auto">
            <a:xfrm>
              <a:off x="1670" y="1267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Cs</a:t>
              </a:r>
              <a:endParaRPr lang="en-US" b="1" baseline="-25000">
                <a:solidFill>
                  <a:srgbClr val="FF0000"/>
                </a:solidFill>
              </a:endParaRPr>
            </a:p>
          </p:txBody>
        </p:sp>
        <p:sp>
          <p:nvSpPr>
            <p:cNvPr id="407675" name="Text Box 123"/>
            <p:cNvSpPr txBox="1">
              <a:spLocks noChangeArrowheads="1"/>
            </p:cNvSpPr>
            <p:nvPr/>
          </p:nvSpPr>
          <p:spPr bwMode="auto">
            <a:xfrm>
              <a:off x="2256" y="1104"/>
              <a:ext cx="300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Cs</a:t>
              </a:r>
              <a:endParaRPr lang="en-US" b="1" baseline="-25000">
                <a:solidFill>
                  <a:srgbClr val="FF0000"/>
                </a:solidFill>
              </a:endParaRPr>
            </a:p>
          </p:txBody>
        </p:sp>
        <p:sp>
          <p:nvSpPr>
            <p:cNvPr id="407676" name="Text Box 124"/>
            <p:cNvSpPr txBox="1">
              <a:spLocks noChangeArrowheads="1"/>
            </p:cNvSpPr>
            <p:nvPr/>
          </p:nvSpPr>
          <p:spPr bwMode="auto">
            <a:xfrm>
              <a:off x="1893" y="1061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</a:rPr>
                <a:t>Cs</a:t>
              </a:r>
              <a:endParaRPr lang="en-US" b="1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407678" name="Text Box 126"/>
          <p:cNvSpPr txBox="1">
            <a:spLocks noChangeArrowheads="1"/>
          </p:cNvSpPr>
          <p:nvPr/>
        </p:nvSpPr>
        <p:spPr bwMode="auto">
          <a:xfrm>
            <a:off x="4960938" y="2665413"/>
            <a:ext cx="4017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AT">
                <a:solidFill>
                  <a:schemeClr val="accent2"/>
                </a:solidFill>
              </a:rPr>
              <a:t>In general complex problem:</a:t>
            </a:r>
          </a:p>
          <a:p>
            <a:pPr lvl="1">
              <a:buFontTx/>
              <a:buChar char="•"/>
            </a:pPr>
            <a:r>
              <a:rPr lang="de-AT">
                <a:solidFill>
                  <a:schemeClr val="accent2"/>
                </a:solidFill>
              </a:rPr>
              <a:t> strong dependence on potential</a:t>
            </a:r>
          </a:p>
        </p:txBody>
      </p:sp>
      <p:graphicFrame>
        <p:nvGraphicFramePr>
          <p:cNvPr id="407700" name="Object 148"/>
          <p:cNvGraphicFramePr>
            <a:graphicFrameLocks noGrp="1" noChangeAspect="1"/>
          </p:cNvGraphicFramePr>
          <p:nvPr>
            <p:ph/>
          </p:nvPr>
        </p:nvGraphicFramePr>
        <p:xfrm>
          <a:off x="7153275" y="5165725"/>
          <a:ext cx="1781175" cy="600075"/>
        </p:xfrm>
        <a:graphic>
          <a:graphicData uri="http://schemas.openxmlformats.org/presentationml/2006/ole">
            <p:oleObj spid="_x0000_s407700" name="Formel" r:id="rId5" imgW="1168200" imgH="393480" progId="Equation.3">
              <p:embed/>
            </p:oleObj>
          </a:graphicData>
        </a:graphic>
      </p:graphicFrame>
      <p:sp>
        <p:nvSpPr>
          <p:cNvPr id="407712" name="Text Box 160"/>
          <p:cNvSpPr txBox="1">
            <a:spLocks noChangeArrowheads="1"/>
          </p:cNvSpPr>
          <p:nvPr/>
        </p:nvSpPr>
        <p:spPr bwMode="auto">
          <a:xfrm>
            <a:off x="876300" y="3675063"/>
            <a:ext cx="6445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de-DE" sz="1200" b="1" i="1"/>
              <a:t>many</a:t>
            </a:r>
          </a:p>
          <a:p>
            <a:pPr algn="ctr" eaLnBrk="0" hangingPunct="0"/>
            <a:r>
              <a:rPr lang="de-DE" sz="1200" b="1" i="1"/>
              <a:t>vib.</a:t>
            </a:r>
          </a:p>
          <a:p>
            <a:pPr algn="ctr" eaLnBrk="0" hangingPunct="0"/>
            <a:r>
              <a:rPr lang="de-DE" sz="1200" b="1" i="1"/>
              <a:t>levels</a:t>
            </a:r>
            <a:endParaRPr lang="en-US" sz="1200" b="1" i="1"/>
          </a:p>
        </p:txBody>
      </p:sp>
      <p:grpSp>
        <p:nvGrpSpPr>
          <p:cNvPr id="407787" name="Group 235"/>
          <p:cNvGrpSpPr>
            <a:grpSpLocks/>
          </p:cNvGrpSpPr>
          <p:nvPr/>
        </p:nvGrpSpPr>
        <p:grpSpPr bwMode="auto">
          <a:xfrm>
            <a:off x="879475" y="4306888"/>
            <a:ext cx="2667000" cy="649287"/>
            <a:chOff x="554" y="2713"/>
            <a:chExt cx="1680" cy="409"/>
          </a:xfrm>
        </p:grpSpPr>
        <p:grpSp>
          <p:nvGrpSpPr>
            <p:cNvPr id="407784" name="Group 232"/>
            <p:cNvGrpSpPr>
              <a:grpSpLocks/>
            </p:cNvGrpSpPr>
            <p:nvPr/>
          </p:nvGrpSpPr>
          <p:grpSpPr bwMode="auto">
            <a:xfrm>
              <a:off x="554" y="2713"/>
              <a:ext cx="621" cy="202"/>
              <a:chOff x="554" y="2713"/>
              <a:chExt cx="621" cy="202"/>
            </a:xfrm>
          </p:grpSpPr>
          <p:sp>
            <p:nvSpPr>
              <p:cNvPr id="407714" name="Line 162"/>
              <p:cNvSpPr>
                <a:spLocks noChangeShapeType="1"/>
              </p:cNvSpPr>
              <p:nvPr/>
            </p:nvSpPr>
            <p:spPr bwMode="auto">
              <a:xfrm>
                <a:off x="554" y="2770"/>
                <a:ext cx="40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7723" name="Group 171"/>
              <p:cNvGrpSpPr>
                <a:grpSpLocks/>
              </p:cNvGrpSpPr>
              <p:nvPr/>
            </p:nvGrpSpPr>
            <p:grpSpPr bwMode="auto">
              <a:xfrm>
                <a:off x="557" y="2713"/>
                <a:ext cx="618" cy="202"/>
                <a:chOff x="431" y="2694"/>
                <a:chExt cx="618" cy="202"/>
              </a:xfrm>
            </p:grpSpPr>
            <p:grpSp>
              <p:nvGrpSpPr>
                <p:cNvPr id="407724" name="Group 172"/>
                <p:cNvGrpSpPr>
                  <a:grpSpLocks/>
                </p:cNvGrpSpPr>
                <p:nvPr/>
              </p:nvGrpSpPr>
              <p:grpSpPr bwMode="auto">
                <a:xfrm>
                  <a:off x="431" y="2694"/>
                  <a:ext cx="374" cy="127"/>
                  <a:chOff x="195" y="811"/>
                  <a:chExt cx="3997" cy="908"/>
                </a:xfrm>
              </p:grpSpPr>
              <p:sp>
                <p:nvSpPr>
                  <p:cNvPr id="407725" name="Freeform 173"/>
                  <p:cNvSpPr>
                    <a:spLocks/>
                  </p:cNvSpPr>
                  <p:nvPr/>
                </p:nvSpPr>
                <p:spPr bwMode="auto">
                  <a:xfrm>
                    <a:off x="195" y="811"/>
                    <a:ext cx="1001" cy="905"/>
                  </a:xfrm>
                  <a:custGeom>
                    <a:avLst/>
                    <a:gdLst/>
                    <a:ahLst/>
                    <a:cxnLst>
                      <a:cxn ang="0">
                        <a:pos x="0" y="454"/>
                      </a:cxn>
                      <a:cxn ang="0">
                        <a:pos x="89" y="778"/>
                      </a:cxn>
                      <a:cxn ang="0">
                        <a:pos x="218" y="890"/>
                      </a:cxn>
                      <a:cxn ang="0">
                        <a:pos x="330" y="868"/>
                      </a:cxn>
                      <a:cxn ang="0">
                        <a:pos x="397" y="762"/>
                      </a:cxn>
                      <a:cxn ang="0">
                        <a:pos x="548" y="258"/>
                      </a:cxn>
                      <a:cxn ang="0">
                        <a:pos x="671" y="40"/>
                      </a:cxn>
                      <a:cxn ang="0">
                        <a:pos x="822" y="18"/>
                      </a:cxn>
                      <a:cxn ang="0">
                        <a:pos x="911" y="124"/>
                      </a:cxn>
                      <a:cxn ang="0">
                        <a:pos x="978" y="359"/>
                      </a:cxn>
                      <a:cxn ang="0">
                        <a:pos x="1001" y="465"/>
                      </a:cxn>
                    </a:cxnLst>
                    <a:rect l="0" t="0" r="r" b="b"/>
                    <a:pathLst>
                      <a:path w="1001" h="905">
                        <a:moveTo>
                          <a:pt x="0" y="454"/>
                        </a:moveTo>
                        <a:cubicBezTo>
                          <a:pt x="26" y="579"/>
                          <a:pt x="53" y="705"/>
                          <a:pt x="89" y="778"/>
                        </a:cubicBezTo>
                        <a:cubicBezTo>
                          <a:pt x="125" y="851"/>
                          <a:pt x="178" y="875"/>
                          <a:pt x="218" y="890"/>
                        </a:cubicBezTo>
                        <a:cubicBezTo>
                          <a:pt x="258" y="905"/>
                          <a:pt x="300" y="889"/>
                          <a:pt x="330" y="868"/>
                        </a:cubicBezTo>
                        <a:cubicBezTo>
                          <a:pt x="360" y="847"/>
                          <a:pt x="361" y="863"/>
                          <a:pt x="397" y="762"/>
                        </a:cubicBezTo>
                        <a:cubicBezTo>
                          <a:pt x="433" y="661"/>
                          <a:pt x="502" y="378"/>
                          <a:pt x="548" y="258"/>
                        </a:cubicBezTo>
                        <a:cubicBezTo>
                          <a:pt x="594" y="138"/>
                          <a:pt x="625" y="80"/>
                          <a:pt x="671" y="40"/>
                        </a:cubicBezTo>
                        <a:cubicBezTo>
                          <a:pt x="717" y="0"/>
                          <a:pt x="782" y="4"/>
                          <a:pt x="822" y="18"/>
                        </a:cubicBezTo>
                        <a:cubicBezTo>
                          <a:pt x="862" y="32"/>
                          <a:pt x="885" y="67"/>
                          <a:pt x="911" y="124"/>
                        </a:cubicBezTo>
                        <a:cubicBezTo>
                          <a:pt x="937" y="181"/>
                          <a:pt x="963" y="302"/>
                          <a:pt x="978" y="359"/>
                        </a:cubicBezTo>
                        <a:cubicBezTo>
                          <a:pt x="993" y="416"/>
                          <a:pt x="997" y="440"/>
                          <a:pt x="1001" y="465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7726" name="Freeform 174"/>
                  <p:cNvSpPr>
                    <a:spLocks/>
                  </p:cNvSpPr>
                  <p:nvPr/>
                </p:nvSpPr>
                <p:spPr bwMode="auto">
                  <a:xfrm>
                    <a:off x="1193" y="812"/>
                    <a:ext cx="1001" cy="905"/>
                  </a:xfrm>
                  <a:custGeom>
                    <a:avLst/>
                    <a:gdLst/>
                    <a:ahLst/>
                    <a:cxnLst>
                      <a:cxn ang="0">
                        <a:pos x="0" y="454"/>
                      </a:cxn>
                      <a:cxn ang="0">
                        <a:pos x="89" y="778"/>
                      </a:cxn>
                      <a:cxn ang="0">
                        <a:pos x="218" y="890"/>
                      </a:cxn>
                      <a:cxn ang="0">
                        <a:pos x="330" y="868"/>
                      </a:cxn>
                      <a:cxn ang="0">
                        <a:pos x="397" y="762"/>
                      </a:cxn>
                      <a:cxn ang="0">
                        <a:pos x="548" y="258"/>
                      </a:cxn>
                      <a:cxn ang="0">
                        <a:pos x="671" y="40"/>
                      </a:cxn>
                      <a:cxn ang="0">
                        <a:pos x="822" y="18"/>
                      </a:cxn>
                      <a:cxn ang="0">
                        <a:pos x="911" y="124"/>
                      </a:cxn>
                      <a:cxn ang="0">
                        <a:pos x="978" y="359"/>
                      </a:cxn>
                      <a:cxn ang="0">
                        <a:pos x="1001" y="465"/>
                      </a:cxn>
                    </a:cxnLst>
                    <a:rect l="0" t="0" r="r" b="b"/>
                    <a:pathLst>
                      <a:path w="1001" h="905">
                        <a:moveTo>
                          <a:pt x="0" y="454"/>
                        </a:moveTo>
                        <a:cubicBezTo>
                          <a:pt x="26" y="579"/>
                          <a:pt x="53" y="705"/>
                          <a:pt x="89" y="778"/>
                        </a:cubicBezTo>
                        <a:cubicBezTo>
                          <a:pt x="125" y="851"/>
                          <a:pt x="178" y="875"/>
                          <a:pt x="218" y="890"/>
                        </a:cubicBezTo>
                        <a:cubicBezTo>
                          <a:pt x="258" y="905"/>
                          <a:pt x="300" y="889"/>
                          <a:pt x="330" y="868"/>
                        </a:cubicBezTo>
                        <a:cubicBezTo>
                          <a:pt x="360" y="847"/>
                          <a:pt x="361" y="863"/>
                          <a:pt x="397" y="762"/>
                        </a:cubicBezTo>
                        <a:cubicBezTo>
                          <a:pt x="433" y="661"/>
                          <a:pt x="502" y="378"/>
                          <a:pt x="548" y="258"/>
                        </a:cubicBezTo>
                        <a:cubicBezTo>
                          <a:pt x="594" y="138"/>
                          <a:pt x="625" y="80"/>
                          <a:pt x="671" y="40"/>
                        </a:cubicBezTo>
                        <a:cubicBezTo>
                          <a:pt x="717" y="0"/>
                          <a:pt x="782" y="4"/>
                          <a:pt x="822" y="18"/>
                        </a:cubicBezTo>
                        <a:cubicBezTo>
                          <a:pt x="862" y="32"/>
                          <a:pt x="885" y="67"/>
                          <a:pt x="911" y="124"/>
                        </a:cubicBezTo>
                        <a:cubicBezTo>
                          <a:pt x="937" y="181"/>
                          <a:pt x="963" y="302"/>
                          <a:pt x="978" y="359"/>
                        </a:cubicBezTo>
                        <a:cubicBezTo>
                          <a:pt x="993" y="416"/>
                          <a:pt x="997" y="440"/>
                          <a:pt x="1001" y="465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7727" name="Freeform 175"/>
                  <p:cNvSpPr>
                    <a:spLocks/>
                  </p:cNvSpPr>
                  <p:nvPr/>
                </p:nvSpPr>
                <p:spPr bwMode="auto">
                  <a:xfrm>
                    <a:off x="2193" y="813"/>
                    <a:ext cx="1001" cy="905"/>
                  </a:xfrm>
                  <a:custGeom>
                    <a:avLst/>
                    <a:gdLst/>
                    <a:ahLst/>
                    <a:cxnLst>
                      <a:cxn ang="0">
                        <a:pos x="0" y="454"/>
                      </a:cxn>
                      <a:cxn ang="0">
                        <a:pos x="89" y="778"/>
                      </a:cxn>
                      <a:cxn ang="0">
                        <a:pos x="218" y="890"/>
                      </a:cxn>
                      <a:cxn ang="0">
                        <a:pos x="330" y="868"/>
                      </a:cxn>
                      <a:cxn ang="0">
                        <a:pos x="397" y="762"/>
                      </a:cxn>
                      <a:cxn ang="0">
                        <a:pos x="548" y="258"/>
                      </a:cxn>
                      <a:cxn ang="0">
                        <a:pos x="671" y="40"/>
                      </a:cxn>
                      <a:cxn ang="0">
                        <a:pos x="822" y="18"/>
                      </a:cxn>
                      <a:cxn ang="0">
                        <a:pos x="911" y="124"/>
                      </a:cxn>
                      <a:cxn ang="0">
                        <a:pos x="978" y="359"/>
                      </a:cxn>
                      <a:cxn ang="0">
                        <a:pos x="1001" y="465"/>
                      </a:cxn>
                    </a:cxnLst>
                    <a:rect l="0" t="0" r="r" b="b"/>
                    <a:pathLst>
                      <a:path w="1001" h="905">
                        <a:moveTo>
                          <a:pt x="0" y="454"/>
                        </a:moveTo>
                        <a:cubicBezTo>
                          <a:pt x="26" y="579"/>
                          <a:pt x="53" y="705"/>
                          <a:pt x="89" y="778"/>
                        </a:cubicBezTo>
                        <a:cubicBezTo>
                          <a:pt x="125" y="851"/>
                          <a:pt x="178" y="875"/>
                          <a:pt x="218" y="890"/>
                        </a:cubicBezTo>
                        <a:cubicBezTo>
                          <a:pt x="258" y="905"/>
                          <a:pt x="300" y="889"/>
                          <a:pt x="330" y="868"/>
                        </a:cubicBezTo>
                        <a:cubicBezTo>
                          <a:pt x="360" y="847"/>
                          <a:pt x="361" y="863"/>
                          <a:pt x="397" y="762"/>
                        </a:cubicBezTo>
                        <a:cubicBezTo>
                          <a:pt x="433" y="661"/>
                          <a:pt x="502" y="378"/>
                          <a:pt x="548" y="258"/>
                        </a:cubicBezTo>
                        <a:cubicBezTo>
                          <a:pt x="594" y="138"/>
                          <a:pt x="625" y="80"/>
                          <a:pt x="671" y="40"/>
                        </a:cubicBezTo>
                        <a:cubicBezTo>
                          <a:pt x="717" y="0"/>
                          <a:pt x="782" y="4"/>
                          <a:pt x="822" y="18"/>
                        </a:cubicBezTo>
                        <a:cubicBezTo>
                          <a:pt x="862" y="32"/>
                          <a:pt x="885" y="67"/>
                          <a:pt x="911" y="124"/>
                        </a:cubicBezTo>
                        <a:cubicBezTo>
                          <a:pt x="937" y="181"/>
                          <a:pt x="963" y="302"/>
                          <a:pt x="978" y="359"/>
                        </a:cubicBezTo>
                        <a:cubicBezTo>
                          <a:pt x="993" y="416"/>
                          <a:pt x="997" y="440"/>
                          <a:pt x="1001" y="465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7728" name="Freeform 176"/>
                  <p:cNvSpPr>
                    <a:spLocks/>
                  </p:cNvSpPr>
                  <p:nvPr/>
                </p:nvSpPr>
                <p:spPr bwMode="auto">
                  <a:xfrm>
                    <a:off x="3191" y="814"/>
                    <a:ext cx="1001" cy="905"/>
                  </a:xfrm>
                  <a:custGeom>
                    <a:avLst/>
                    <a:gdLst/>
                    <a:ahLst/>
                    <a:cxnLst>
                      <a:cxn ang="0">
                        <a:pos x="0" y="454"/>
                      </a:cxn>
                      <a:cxn ang="0">
                        <a:pos x="89" y="778"/>
                      </a:cxn>
                      <a:cxn ang="0">
                        <a:pos x="218" y="890"/>
                      </a:cxn>
                      <a:cxn ang="0">
                        <a:pos x="330" y="868"/>
                      </a:cxn>
                      <a:cxn ang="0">
                        <a:pos x="397" y="762"/>
                      </a:cxn>
                      <a:cxn ang="0">
                        <a:pos x="548" y="258"/>
                      </a:cxn>
                      <a:cxn ang="0">
                        <a:pos x="671" y="40"/>
                      </a:cxn>
                      <a:cxn ang="0">
                        <a:pos x="822" y="18"/>
                      </a:cxn>
                      <a:cxn ang="0">
                        <a:pos x="911" y="124"/>
                      </a:cxn>
                      <a:cxn ang="0">
                        <a:pos x="978" y="359"/>
                      </a:cxn>
                      <a:cxn ang="0">
                        <a:pos x="1001" y="465"/>
                      </a:cxn>
                    </a:cxnLst>
                    <a:rect l="0" t="0" r="r" b="b"/>
                    <a:pathLst>
                      <a:path w="1001" h="905">
                        <a:moveTo>
                          <a:pt x="0" y="454"/>
                        </a:moveTo>
                        <a:cubicBezTo>
                          <a:pt x="26" y="579"/>
                          <a:pt x="53" y="705"/>
                          <a:pt x="89" y="778"/>
                        </a:cubicBezTo>
                        <a:cubicBezTo>
                          <a:pt x="125" y="851"/>
                          <a:pt x="178" y="875"/>
                          <a:pt x="218" y="890"/>
                        </a:cubicBezTo>
                        <a:cubicBezTo>
                          <a:pt x="258" y="905"/>
                          <a:pt x="300" y="889"/>
                          <a:pt x="330" y="868"/>
                        </a:cubicBezTo>
                        <a:cubicBezTo>
                          <a:pt x="360" y="847"/>
                          <a:pt x="361" y="863"/>
                          <a:pt x="397" y="762"/>
                        </a:cubicBezTo>
                        <a:cubicBezTo>
                          <a:pt x="433" y="661"/>
                          <a:pt x="502" y="378"/>
                          <a:pt x="548" y="258"/>
                        </a:cubicBezTo>
                        <a:cubicBezTo>
                          <a:pt x="594" y="138"/>
                          <a:pt x="625" y="80"/>
                          <a:pt x="671" y="40"/>
                        </a:cubicBezTo>
                        <a:cubicBezTo>
                          <a:pt x="717" y="0"/>
                          <a:pt x="782" y="4"/>
                          <a:pt x="822" y="18"/>
                        </a:cubicBezTo>
                        <a:cubicBezTo>
                          <a:pt x="862" y="32"/>
                          <a:pt x="885" y="67"/>
                          <a:pt x="911" y="124"/>
                        </a:cubicBezTo>
                        <a:cubicBezTo>
                          <a:pt x="937" y="181"/>
                          <a:pt x="963" y="302"/>
                          <a:pt x="978" y="359"/>
                        </a:cubicBezTo>
                        <a:cubicBezTo>
                          <a:pt x="993" y="416"/>
                          <a:pt x="997" y="440"/>
                          <a:pt x="1001" y="465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7729" name="Group 177"/>
                <p:cNvGrpSpPr>
                  <a:grpSpLocks/>
                </p:cNvGrpSpPr>
                <p:nvPr/>
              </p:nvGrpSpPr>
              <p:grpSpPr bwMode="auto">
                <a:xfrm>
                  <a:off x="855" y="2769"/>
                  <a:ext cx="194" cy="127"/>
                  <a:chOff x="855" y="2769"/>
                  <a:chExt cx="194" cy="127"/>
                </a:xfrm>
              </p:grpSpPr>
              <p:sp>
                <p:nvSpPr>
                  <p:cNvPr id="407730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929" y="2769"/>
                    <a:ext cx="120" cy="1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66"/>
                      </a:gs>
                      <a:gs pos="100000">
                        <a:srgbClr val="0000FF"/>
                      </a:gs>
                    </a:gsLst>
                    <a:path path="rect">
                      <a:fillToRect l="100000" b="10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7731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855" y="2776"/>
                    <a:ext cx="120" cy="1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66"/>
                      </a:gs>
                      <a:gs pos="100000">
                        <a:srgbClr val="0000FF"/>
                      </a:gs>
                    </a:gsLst>
                    <a:path path="rect">
                      <a:fillToRect l="100000" b="10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07732" name="Text Box 180"/>
            <p:cNvSpPr txBox="1">
              <a:spLocks noChangeArrowheads="1"/>
            </p:cNvSpPr>
            <p:nvPr/>
          </p:nvSpPr>
          <p:spPr bwMode="auto">
            <a:xfrm>
              <a:off x="854" y="2891"/>
              <a:ext cx="1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>
                  <a:solidFill>
                    <a:srgbClr val="000066"/>
                  </a:solidFill>
                </a:rPr>
                <a:t>non-universal dimer</a:t>
              </a:r>
            </a:p>
          </p:txBody>
        </p:sp>
      </p:grpSp>
      <p:grpSp>
        <p:nvGrpSpPr>
          <p:cNvPr id="407788" name="Group 236"/>
          <p:cNvGrpSpPr>
            <a:grpSpLocks/>
          </p:cNvGrpSpPr>
          <p:nvPr/>
        </p:nvGrpSpPr>
        <p:grpSpPr bwMode="auto">
          <a:xfrm>
            <a:off x="188913" y="1814513"/>
            <a:ext cx="5738812" cy="3746500"/>
            <a:chOff x="119" y="1143"/>
            <a:chExt cx="3615" cy="2360"/>
          </a:xfrm>
        </p:grpSpPr>
        <p:sp>
          <p:nvSpPr>
            <p:cNvPr id="407707" name="Text Box 155"/>
            <p:cNvSpPr txBox="1">
              <a:spLocks noChangeArrowheads="1"/>
            </p:cNvSpPr>
            <p:nvPr/>
          </p:nvSpPr>
          <p:spPr bwMode="auto">
            <a:xfrm>
              <a:off x="1091" y="2405"/>
              <a:ext cx="6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>
                  <a:solidFill>
                    <a:schemeClr val="accent2"/>
                  </a:solidFill>
                </a:rPr>
                <a:t>U(r)~1/r</a:t>
              </a:r>
              <a:r>
                <a:rPr lang="de-DE" baseline="30000">
                  <a:solidFill>
                    <a:schemeClr val="accent2"/>
                  </a:solidFill>
                </a:rPr>
                <a:t>6</a:t>
              </a:r>
            </a:p>
          </p:txBody>
        </p:sp>
        <p:grpSp>
          <p:nvGrpSpPr>
            <p:cNvPr id="407783" name="Group 231"/>
            <p:cNvGrpSpPr>
              <a:grpSpLocks/>
            </p:cNvGrpSpPr>
            <p:nvPr/>
          </p:nvGrpSpPr>
          <p:grpSpPr bwMode="auto">
            <a:xfrm>
              <a:off x="119" y="1143"/>
              <a:ext cx="3615" cy="2360"/>
              <a:chOff x="119" y="1143"/>
              <a:chExt cx="3615" cy="2360"/>
            </a:xfrm>
          </p:grpSpPr>
          <p:sp>
            <p:nvSpPr>
              <p:cNvPr id="407702" name="Line 150"/>
              <p:cNvSpPr>
                <a:spLocks noChangeShapeType="1"/>
              </p:cNvSpPr>
              <p:nvPr/>
            </p:nvSpPr>
            <p:spPr bwMode="auto">
              <a:xfrm>
                <a:off x="215" y="3206"/>
                <a:ext cx="203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7703" name="Line 151"/>
              <p:cNvSpPr>
                <a:spLocks noChangeShapeType="1"/>
              </p:cNvSpPr>
              <p:nvPr/>
            </p:nvSpPr>
            <p:spPr bwMode="auto">
              <a:xfrm flipV="1">
                <a:off x="221" y="1267"/>
                <a:ext cx="0" cy="19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7704" name="Text Box 152"/>
              <p:cNvSpPr txBox="1">
                <a:spLocks noChangeArrowheads="1"/>
              </p:cNvSpPr>
              <p:nvPr/>
            </p:nvSpPr>
            <p:spPr bwMode="auto">
              <a:xfrm>
                <a:off x="2072" y="3138"/>
                <a:ext cx="584" cy="36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de-DE" sz="3200"/>
                  <a:t>r</a:t>
                </a:r>
              </a:p>
            </p:txBody>
          </p:sp>
          <p:sp>
            <p:nvSpPr>
              <p:cNvPr id="407705" name="Text Box 153"/>
              <p:cNvSpPr txBox="1">
                <a:spLocks noChangeArrowheads="1"/>
              </p:cNvSpPr>
              <p:nvPr/>
            </p:nvSpPr>
            <p:spPr bwMode="auto">
              <a:xfrm>
                <a:off x="119" y="1143"/>
                <a:ext cx="639" cy="297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de-DE" sz="2500">
                    <a:solidFill>
                      <a:srgbClr val="08294A"/>
                    </a:solidFill>
                  </a:rPr>
                  <a:t>U(r)</a:t>
                </a:r>
                <a:endParaRPr lang="de-DE" sz="3200">
                  <a:solidFill>
                    <a:srgbClr val="08294A"/>
                  </a:solidFill>
                </a:endParaRPr>
              </a:p>
            </p:txBody>
          </p:sp>
          <p:sp>
            <p:nvSpPr>
              <p:cNvPr id="407706" name="Freeform 154"/>
              <p:cNvSpPr>
                <a:spLocks/>
              </p:cNvSpPr>
              <p:nvPr/>
            </p:nvSpPr>
            <p:spPr bwMode="auto">
              <a:xfrm>
                <a:off x="379" y="1529"/>
                <a:ext cx="1669" cy="17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2" y="1236"/>
                  </a:cxn>
                  <a:cxn ang="0">
                    <a:pos x="727" y="672"/>
                  </a:cxn>
                  <a:cxn ang="0">
                    <a:pos x="1036" y="545"/>
                  </a:cxn>
                  <a:cxn ang="0">
                    <a:pos x="1591" y="527"/>
                  </a:cxn>
                </a:cxnLst>
                <a:rect l="0" t="0" r="r" b="b"/>
                <a:pathLst>
                  <a:path w="1591" h="1348">
                    <a:moveTo>
                      <a:pt x="0" y="0"/>
                    </a:moveTo>
                    <a:cubicBezTo>
                      <a:pt x="75" y="562"/>
                      <a:pt x="151" y="1124"/>
                      <a:pt x="272" y="1236"/>
                    </a:cubicBezTo>
                    <a:cubicBezTo>
                      <a:pt x="393" y="1348"/>
                      <a:pt x="600" y="787"/>
                      <a:pt x="727" y="672"/>
                    </a:cubicBezTo>
                    <a:cubicBezTo>
                      <a:pt x="854" y="557"/>
                      <a:pt x="892" y="569"/>
                      <a:pt x="1036" y="545"/>
                    </a:cubicBezTo>
                    <a:cubicBezTo>
                      <a:pt x="1180" y="521"/>
                      <a:pt x="1499" y="528"/>
                      <a:pt x="1591" y="527"/>
                    </a:cubicBezTo>
                  </a:path>
                </a:pathLst>
              </a:custGeom>
              <a:noFill/>
              <a:ln w="28575" cap="flat" cmpd="sng">
                <a:solidFill>
                  <a:srgbClr val="0C456A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7708" name="Line 156"/>
              <p:cNvSpPr>
                <a:spLocks noChangeShapeType="1"/>
              </p:cNvSpPr>
              <p:nvPr/>
            </p:nvSpPr>
            <p:spPr bwMode="auto">
              <a:xfrm flipH="1" flipV="1">
                <a:off x="1611" y="2119"/>
                <a:ext cx="232" cy="0"/>
              </a:xfrm>
              <a:prstGeom prst="line">
                <a:avLst/>
              </a:prstGeom>
              <a:noFill/>
              <a:ln w="508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09" name="Line 157"/>
              <p:cNvSpPr>
                <a:spLocks noChangeShapeType="1"/>
              </p:cNvSpPr>
              <p:nvPr/>
            </p:nvSpPr>
            <p:spPr bwMode="auto">
              <a:xfrm>
                <a:off x="461" y="2222"/>
                <a:ext cx="10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7715" name="Oval 163"/>
              <p:cNvSpPr>
                <a:spLocks noChangeArrowheads="1"/>
              </p:cNvSpPr>
              <p:nvPr/>
            </p:nvSpPr>
            <p:spPr bwMode="auto">
              <a:xfrm>
                <a:off x="1868" y="206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7716" name="Oval 164"/>
              <p:cNvSpPr>
                <a:spLocks noChangeArrowheads="1"/>
              </p:cNvSpPr>
              <p:nvPr/>
            </p:nvSpPr>
            <p:spPr bwMode="auto">
              <a:xfrm>
                <a:off x="2106" y="206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7737" name="Text Box 185"/>
              <p:cNvSpPr txBox="1">
                <a:spLocks noChangeArrowheads="1"/>
              </p:cNvSpPr>
              <p:nvPr/>
            </p:nvSpPr>
            <p:spPr bwMode="auto">
              <a:xfrm>
                <a:off x="126" y="3184"/>
                <a:ext cx="13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AT" i="1"/>
                  <a:t>schematic drawing</a:t>
                </a:r>
              </a:p>
            </p:txBody>
          </p:sp>
          <p:sp>
            <p:nvSpPr>
              <p:cNvPr id="407738" name="Rectangle 186"/>
              <p:cNvSpPr>
                <a:spLocks noChangeArrowheads="1"/>
              </p:cNvSpPr>
              <p:nvPr/>
            </p:nvSpPr>
            <p:spPr bwMode="auto">
              <a:xfrm>
                <a:off x="3002" y="2042"/>
                <a:ext cx="732" cy="1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7740" name="Text Box 188"/>
            <p:cNvSpPr txBox="1">
              <a:spLocks noChangeArrowheads="1"/>
            </p:cNvSpPr>
            <p:nvPr/>
          </p:nvSpPr>
          <p:spPr bwMode="auto">
            <a:xfrm>
              <a:off x="258" y="2983"/>
              <a:ext cx="3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sz="1600" b="1">
                  <a:solidFill>
                    <a:srgbClr val="000066"/>
                  </a:solidFill>
                </a:rPr>
                <a:t>THz</a:t>
              </a:r>
            </a:p>
          </p:txBody>
        </p:sp>
      </p:grpSp>
      <p:grpSp>
        <p:nvGrpSpPr>
          <p:cNvPr id="407696" name="Group 144"/>
          <p:cNvGrpSpPr>
            <a:grpSpLocks/>
          </p:cNvGrpSpPr>
          <p:nvPr/>
        </p:nvGrpSpPr>
        <p:grpSpPr bwMode="auto">
          <a:xfrm>
            <a:off x="5743575" y="3355975"/>
            <a:ext cx="4057650" cy="1485900"/>
            <a:chOff x="3240" y="2016"/>
            <a:chExt cx="2556" cy="936"/>
          </a:xfrm>
        </p:grpSpPr>
        <p:sp>
          <p:nvSpPr>
            <p:cNvPr id="407697" name="Text Box 145"/>
            <p:cNvSpPr txBox="1">
              <a:spLocks noChangeArrowheads="1"/>
            </p:cNvSpPr>
            <p:nvPr/>
          </p:nvSpPr>
          <p:spPr bwMode="auto">
            <a:xfrm>
              <a:off x="3564" y="2043"/>
              <a:ext cx="14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sz="2000" b="1">
                  <a:solidFill>
                    <a:srgbClr val="800000"/>
                  </a:solidFill>
                </a:rPr>
                <a:t>Universal regime</a:t>
              </a:r>
            </a:p>
          </p:txBody>
        </p:sp>
        <p:sp>
          <p:nvSpPr>
            <p:cNvPr id="407698" name="Rectangle 146"/>
            <p:cNvSpPr>
              <a:spLocks noChangeArrowheads="1"/>
            </p:cNvSpPr>
            <p:nvPr/>
          </p:nvSpPr>
          <p:spPr bwMode="auto">
            <a:xfrm>
              <a:off x="3355" y="2222"/>
              <a:ext cx="2441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de-DE" sz="2000">
                  <a:solidFill>
                    <a:schemeClr val="accent2"/>
                  </a:solidFill>
                </a:rPr>
                <a:t>scattering length  </a:t>
              </a:r>
              <a:r>
                <a:rPr lang="de-DE" sz="2000"/>
                <a:t>a&gt;&gt;r</a:t>
              </a:r>
              <a:r>
                <a:rPr lang="de-DE" sz="2000" baseline="-25000"/>
                <a:t>0</a:t>
              </a:r>
              <a:r>
                <a:rPr lang="de-DE" sz="2000" i="1" baseline="-25000"/>
                <a:t> </a:t>
              </a:r>
            </a:p>
            <a:p>
              <a:pPr eaLnBrk="0" hangingPunct="0"/>
              <a:r>
                <a:rPr lang="de-DE" i="1"/>
                <a:t>r</a:t>
              </a:r>
              <a:r>
                <a:rPr lang="de-DE" i="1" baseline="-25000"/>
                <a:t>0</a:t>
              </a:r>
              <a:r>
                <a:rPr lang="de-DE" i="1"/>
                <a:t>: range of the potential</a:t>
              </a:r>
            </a:p>
            <a:p>
              <a:pPr eaLnBrk="0" hangingPunct="0"/>
              <a:r>
                <a:rPr lang="de-DE" sz="2000" i="1"/>
                <a:t>r</a:t>
              </a:r>
              <a:r>
                <a:rPr lang="de-DE" sz="2000" i="1" baseline="-25000"/>
                <a:t>0 </a:t>
              </a:r>
              <a:r>
                <a:rPr lang="de-DE" sz="2000" i="1"/>
                <a:t>~ l</a:t>
              </a:r>
              <a:r>
                <a:rPr lang="de-DE" sz="2000" i="1" baseline="-25000"/>
                <a:t>vdW </a:t>
              </a:r>
              <a:r>
                <a:rPr lang="de-DE" sz="2000" i="1"/>
                <a:t>~ 100a</a:t>
              </a:r>
              <a:r>
                <a:rPr lang="de-DE" sz="2000" i="1" baseline="-25000"/>
                <a:t>0  </a:t>
              </a:r>
              <a:r>
                <a:rPr lang="de-DE" sz="2000" i="1"/>
                <a:t>for Cs</a:t>
              </a:r>
              <a:endParaRPr lang="de-DE" sz="2000" i="1" baseline="-25000"/>
            </a:p>
          </p:txBody>
        </p:sp>
        <p:sp>
          <p:nvSpPr>
            <p:cNvPr id="407699" name="AutoShape 147"/>
            <p:cNvSpPr>
              <a:spLocks noChangeArrowheads="1"/>
            </p:cNvSpPr>
            <p:nvPr/>
          </p:nvSpPr>
          <p:spPr bwMode="auto">
            <a:xfrm>
              <a:off x="3240" y="2016"/>
              <a:ext cx="1956" cy="936"/>
            </a:xfrm>
            <a:prstGeom prst="flowChartAlternateProcess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7741" name="Text Box 189"/>
          <p:cNvSpPr txBox="1">
            <a:spLocks noChangeArrowheads="1"/>
          </p:cNvSpPr>
          <p:nvPr/>
        </p:nvSpPr>
        <p:spPr bwMode="auto">
          <a:xfrm>
            <a:off x="4991100" y="4960938"/>
            <a:ext cx="2927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de-DE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­</a:t>
            </a:r>
            <a:r>
              <a:rPr lang="de-DE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wave scattering length:</a:t>
            </a:r>
          </a:p>
        </p:txBody>
      </p:sp>
      <p:sp>
        <p:nvSpPr>
          <p:cNvPr id="407742" name="AutoShape 190"/>
          <p:cNvSpPr>
            <a:spLocks noChangeArrowheads="1"/>
          </p:cNvSpPr>
          <p:nvPr/>
        </p:nvSpPr>
        <p:spPr bwMode="auto">
          <a:xfrm rot="5400000">
            <a:off x="4779962" y="3575051"/>
            <a:ext cx="1306513" cy="487362"/>
          </a:xfrm>
          <a:custGeom>
            <a:avLst/>
            <a:gdLst>
              <a:gd name="G0" fmla="+- 9257 0 0"/>
              <a:gd name="G1" fmla="+- 17141 0 0"/>
              <a:gd name="G2" fmla="+- 6178 0 0"/>
              <a:gd name="G3" fmla="*/ 9257 1 2"/>
              <a:gd name="G4" fmla="+- G3 10800 0"/>
              <a:gd name="G5" fmla="+- 21600 9257 17141"/>
              <a:gd name="G6" fmla="+- 17141 6178 0"/>
              <a:gd name="G7" fmla="*/ G6 1 2"/>
              <a:gd name="G8" fmla="*/ 1714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141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6178 h 21600"/>
              <a:gd name="T4" fmla="*/ 0 w 21600"/>
              <a:gd name="T5" fmla="*/ 19443 h 21600"/>
              <a:gd name="T6" fmla="*/ 8571 w 21600"/>
              <a:gd name="T7" fmla="*/ 21600 h 21600"/>
              <a:gd name="T8" fmla="*/ 17141 w 21600"/>
              <a:gd name="T9" fmla="*/ 14693 h 21600"/>
              <a:gd name="T10" fmla="*/ 21600 w 21600"/>
              <a:gd name="T11" fmla="*/ 617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6178"/>
                </a:lnTo>
                <a:lnTo>
                  <a:pt x="13716" y="6178"/>
                </a:lnTo>
                <a:lnTo>
                  <a:pt x="13716" y="17284"/>
                </a:lnTo>
                <a:lnTo>
                  <a:pt x="0" y="17284"/>
                </a:lnTo>
                <a:lnTo>
                  <a:pt x="0" y="21600"/>
                </a:lnTo>
                <a:lnTo>
                  <a:pt x="17141" y="21600"/>
                </a:lnTo>
                <a:lnTo>
                  <a:pt x="17141" y="6178"/>
                </a:lnTo>
                <a:lnTo>
                  <a:pt x="21600" y="617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7751" name="Rectangle 199"/>
          <p:cNvSpPr>
            <a:spLocks noChangeArrowheads="1"/>
          </p:cNvSpPr>
          <p:nvPr/>
        </p:nvSpPr>
        <p:spPr bwMode="auto">
          <a:xfrm>
            <a:off x="5326063" y="5794375"/>
            <a:ext cx="3851275" cy="1387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407752" name="Group 200"/>
          <p:cNvGrpSpPr>
            <a:grpSpLocks/>
          </p:cNvGrpSpPr>
          <p:nvPr/>
        </p:nvGrpSpPr>
        <p:grpSpPr bwMode="auto">
          <a:xfrm>
            <a:off x="1893888" y="5732463"/>
            <a:ext cx="5519737" cy="1081087"/>
            <a:chOff x="1109" y="3338"/>
            <a:chExt cx="3477" cy="681"/>
          </a:xfrm>
        </p:grpSpPr>
        <p:grpSp>
          <p:nvGrpSpPr>
            <p:cNvPr id="407753" name="Group 201"/>
            <p:cNvGrpSpPr>
              <a:grpSpLocks/>
            </p:cNvGrpSpPr>
            <p:nvPr/>
          </p:nvGrpSpPr>
          <p:grpSpPr bwMode="auto">
            <a:xfrm>
              <a:off x="1109" y="3338"/>
              <a:ext cx="1514" cy="676"/>
              <a:chOff x="181" y="2278"/>
              <a:chExt cx="1514" cy="676"/>
            </a:xfrm>
          </p:grpSpPr>
          <p:sp>
            <p:nvSpPr>
              <p:cNvPr id="407754" name="AutoShape 202"/>
              <p:cNvSpPr>
                <a:spLocks noChangeArrowheads="1"/>
              </p:cNvSpPr>
              <p:nvPr/>
            </p:nvSpPr>
            <p:spPr bwMode="auto">
              <a:xfrm rot="13409007">
                <a:off x="1207" y="2311"/>
                <a:ext cx="488" cy="526"/>
              </a:xfrm>
              <a:custGeom>
                <a:avLst/>
                <a:gdLst>
                  <a:gd name="G0" fmla="+- 7979 0 0"/>
                  <a:gd name="G1" fmla="+- -9018118 0 0"/>
                  <a:gd name="G2" fmla="+- 0 0 -9018118"/>
                  <a:gd name="T0" fmla="*/ 0 256 1"/>
                  <a:gd name="T1" fmla="*/ 180 256 1"/>
                  <a:gd name="G3" fmla="+- -9018118 T0 T1"/>
                  <a:gd name="T2" fmla="*/ 0 256 1"/>
                  <a:gd name="T3" fmla="*/ 90 256 1"/>
                  <a:gd name="G4" fmla="+- -9018118 T2 T3"/>
                  <a:gd name="G5" fmla="*/ G4 2 1"/>
                  <a:gd name="T4" fmla="*/ 90 256 1"/>
                  <a:gd name="T5" fmla="*/ 0 256 1"/>
                  <a:gd name="G6" fmla="+- -9018118 T4 T5"/>
                  <a:gd name="G7" fmla="*/ G6 2 1"/>
                  <a:gd name="G8" fmla="abs -9018118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979"/>
                  <a:gd name="G18" fmla="*/ 7979 1 2"/>
                  <a:gd name="G19" fmla="+- G18 5400 0"/>
                  <a:gd name="G20" fmla="cos G19 -9018118"/>
                  <a:gd name="G21" fmla="sin G19 -9018118"/>
                  <a:gd name="G22" fmla="+- G20 10800 0"/>
                  <a:gd name="G23" fmla="+- G21 10800 0"/>
                  <a:gd name="G24" fmla="+- 10800 0 G20"/>
                  <a:gd name="G25" fmla="+- 7979 10800 0"/>
                  <a:gd name="G26" fmla="?: G9 G17 G25"/>
                  <a:gd name="G27" fmla="?: G9 0 21600"/>
                  <a:gd name="G28" fmla="cos 10800 -9018118"/>
                  <a:gd name="G29" fmla="sin 10800 -9018118"/>
                  <a:gd name="G30" fmla="sin 7979 -9018118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018118 G34 0"/>
                  <a:gd name="G36" fmla="?: G6 G35 G31"/>
                  <a:gd name="G37" fmla="+- 21600 0 G36"/>
                  <a:gd name="G38" fmla="?: G4 0 G33"/>
                  <a:gd name="G39" fmla="?: -9018118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865 w 21600"/>
                  <a:gd name="T15" fmla="*/ 4468 h 21600"/>
                  <a:gd name="T16" fmla="*/ 10800 w 21600"/>
                  <a:gd name="T17" fmla="*/ 2821 h 21600"/>
                  <a:gd name="T18" fmla="*/ 17735 w 21600"/>
                  <a:gd name="T19" fmla="*/ 446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4907" y="5420"/>
                    </a:moveTo>
                    <a:cubicBezTo>
                      <a:pt x="6419" y="3764"/>
                      <a:pt x="8557" y="2820"/>
                      <a:pt x="10800" y="2821"/>
                    </a:cubicBezTo>
                    <a:cubicBezTo>
                      <a:pt x="13042" y="2821"/>
                      <a:pt x="15180" y="3764"/>
                      <a:pt x="16692" y="5420"/>
                    </a:cubicBezTo>
                    <a:lnTo>
                      <a:pt x="18776" y="3518"/>
                    </a:lnTo>
                    <a:cubicBezTo>
                      <a:pt x="16729" y="1276"/>
                      <a:pt x="13834" y="-1"/>
                      <a:pt x="10799" y="0"/>
                    </a:cubicBezTo>
                    <a:cubicBezTo>
                      <a:pt x="7765" y="0"/>
                      <a:pt x="4870" y="1276"/>
                      <a:pt x="2823" y="351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755" name="AutoShape 203"/>
              <p:cNvSpPr>
                <a:spLocks noChangeArrowheads="1"/>
              </p:cNvSpPr>
              <p:nvPr/>
            </p:nvSpPr>
            <p:spPr bwMode="auto">
              <a:xfrm rot="10800000">
                <a:off x="842" y="2381"/>
                <a:ext cx="509" cy="435"/>
              </a:xfrm>
              <a:custGeom>
                <a:avLst/>
                <a:gdLst>
                  <a:gd name="G0" fmla="+- 8354 0 0"/>
                  <a:gd name="G1" fmla="+- -11649920 0 0"/>
                  <a:gd name="G2" fmla="+- 0 0 -11649920"/>
                  <a:gd name="T0" fmla="*/ 0 256 1"/>
                  <a:gd name="T1" fmla="*/ 180 256 1"/>
                  <a:gd name="G3" fmla="+- -11649920 T0 T1"/>
                  <a:gd name="T2" fmla="*/ 0 256 1"/>
                  <a:gd name="T3" fmla="*/ 90 256 1"/>
                  <a:gd name="G4" fmla="+- -11649920 T2 T3"/>
                  <a:gd name="G5" fmla="*/ G4 2 1"/>
                  <a:gd name="T4" fmla="*/ 90 256 1"/>
                  <a:gd name="T5" fmla="*/ 0 256 1"/>
                  <a:gd name="G6" fmla="+- -11649920 T4 T5"/>
                  <a:gd name="G7" fmla="*/ G6 2 1"/>
                  <a:gd name="G8" fmla="abs -1164992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354"/>
                  <a:gd name="G18" fmla="*/ 8354 1 2"/>
                  <a:gd name="G19" fmla="+- G18 5400 0"/>
                  <a:gd name="G20" fmla="cos G19 -11649920"/>
                  <a:gd name="G21" fmla="sin G19 -11649920"/>
                  <a:gd name="G22" fmla="+- G20 10800 0"/>
                  <a:gd name="G23" fmla="+- G21 10800 0"/>
                  <a:gd name="G24" fmla="+- 10800 0 G20"/>
                  <a:gd name="G25" fmla="+- 8354 10800 0"/>
                  <a:gd name="G26" fmla="?: G9 G17 G25"/>
                  <a:gd name="G27" fmla="?: G9 0 21600"/>
                  <a:gd name="G28" fmla="cos 10800 -11649920"/>
                  <a:gd name="G29" fmla="sin 10800 -11649920"/>
                  <a:gd name="G30" fmla="sin 8354 -1164992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649920 G34 0"/>
                  <a:gd name="G36" fmla="?: G6 G35 G31"/>
                  <a:gd name="G37" fmla="+- 21600 0 G36"/>
                  <a:gd name="G38" fmla="?: G4 0 G33"/>
                  <a:gd name="G39" fmla="?: -1164992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230 w 21600"/>
                  <a:gd name="T15" fmla="*/ 10426 h 21600"/>
                  <a:gd name="T16" fmla="*/ 10800 w 21600"/>
                  <a:gd name="T17" fmla="*/ 2446 h 21600"/>
                  <a:gd name="T18" fmla="*/ 20370 w 21600"/>
                  <a:gd name="T19" fmla="*/ 10426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452" y="10474"/>
                    </a:moveTo>
                    <a:cubicBezTo>
                      <a:pt x="2627" y="5990"/>
                      <a:pt x="6313" y="2445"/>
                      <a:pt x="10800" y="2446"/>
                    </a:cubicBezTo>
                    <a:cubicBezTo>
                      <a:pt x="15286" y="2446"/>
                      <a:pt x="18972" y="5990"/>
                      <a:pt x="19147" y="10474"/>
                    </a:cubicBezTo>
                    <a:lnTo>
                      <a:pt x="21591" y="10378"/>
                    </a:lnTo>
                    <a:cubicBezTo>
                      <a:pt x="21365" y="4582"/>
                      <a:pt x="16600" y="-1"/>
                      <a:pt x="10799" y="0"/>
                    </a:cubicBezTo>
                    <a:cubicBezTo>
                      <a:pt x="4999" y="0"/>
                      <a:pt x="234" y="4582"/>
                      <a:pt x="8" y="1037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756" name="AutoShape 204"/>
              <p:cNvSpPr>
                <a:spLocks noChangeArrowheads="1"/>
              </p:cNvSpPr>
              <p:nvPr/>
            </p:nvSpPr>
            <p:spPr bwMode="auto">
              <a:xfrm rot="8268754">
                <a:off x="190" y="2278"/>
                <a:ext cx="415" cy="576"/>
              </a:xfrm>
              <a:custGeom>
                <a:avLst/>
                <a:gdLst>
                  <a:gd name="G0" fmla="+- 7979 0 0"/>
                  <a:gd name="G1" fmla="+- -9018118 0 0"/>
                  <a:gd name="G2" fmla="+- 0 0 -9018118"/>
                  <a:gd name="T0" fmla="*/ 0 256 1"/>
                  <a:gd name="T1" fmla="*/ 180 256 1"/>
                  <a:gd name="G3" fmla="+- -9018118 T0 T1"/>
                  <a:gd name="T2" fmla="*/ 0 256 1"/>
                  <a:gd name="T3" fmla="*/ 90 256 1"/>
                  <a:gd name="G4" fmla="+- -9018118 T2 T3"/>
                  <a:gd name="G5" fmla="*/ G4 2 1"/>
                  <a:gd name="T4" fmla="*/ 90 256 1"/>
                  <a:gd name="T5" fmla="*/ 0 256 1"/>
                  <a:gd name="G6" fmla="+- -9018118 T4 T5"/>
                  <a:gd name="G7" fmla="*/ G6 2 1"/>
                  <a:gd name="G8" fmla="abs -9018118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979"/>
                  <a:gd name="G18" fmla="*/ 7979 1 2"/>
                  <a:gd name="G19" fmla="+- G18 5400 0"/>
                  <a:gd name="G20" fmla="cos G19 -9018118"/>
                  <a:gd name="G21" fmla="sin G19 -9018118"/>
                  <a:gd name="G22" fmla="+- G20 10800 0"/>
                  <a:gd name="G23" fmla="+- G21 10800 0"/>
                  <a:gd name="G24" fmla="+- 10800 0 G20"/>
                  <a:gd name="G25" fmla="+- 7979 10800 0"/>
                  <a:gd name="G26" fmla="?: G9 G17 G25"/>
                  <a:gd name="G27" fmla="?: G9 0 21600"/>
                  <a:gd name="G28" fmla="cos 10800 -9018118"/>
                  <a:gd name="G29" fmla="sin 10800 -9018118"/>
                  <a:gd name="G30" fmla="sin 7979 -9018118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018118 G34 0"/>
                  <a:gd name="G36" fmla="?: G6 G35 G31"/>
                  <a:gd name="G37" fmla="+- 21600 0 G36"/>
                  <a:gd name="G38" fmla="?: G4 0 G33"/>
                  <a:gd name="G39" fmla="?: -9018118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865 w 21600"/>
                  <a:gd name="T15" fmla="*/ 4468 h 21600"/>
                  <a:gd name="T16" fmla="*/ 10800 w 21600"/>
                  <a:gd name="T17" fmla="*/ 2821 h 21600"/>
                  <a:gd name="T18" fmla="*/ 17735 w 21600"/>
                  <a:gd name="T19" fmla="*/ 446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4907" y="5420"/>
                    </a:moveTo>
                    <a:cubicBezTo>
                      <a:pt x="6419" y="3764"/>
                      <a:pt x="8557" y="2820"/>
                      <a:pt x="10800" y="2821"/>
                    </a:cubicBezTo>
                    <a:cubicBezTo>
                      <a:pt x="13042" y="2821"/>
                      <a:pt x="15180" y="3764"/>
                      <a:pt x="16692" y="5420"/>
                    </a:cubicBezTo>
                    <a:lnTo>
                      <a:pt x="18776" y="3518"/>
                    </a:lnTo>
                    <a:cubicBezTo>
                      <a:pt x="16729" y="1276"/>
                      <a:pt x="13834" y="-1"/>
                      <a:pt x="10799" y="0"/>
                    </a:cubicBezTo>
                    <a:cubicBezTo>
                      <a:pt x="7765" y="0"/>
                      <a:pt x="4870" y="1276"/>
                      <a:pt x="2823" y="351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757" name="AutoShape 205"/>
              <p:cNvSpPr>
                <a:spLocks noChangeArrowheads="1"/>
              </p:cNvSpPr>
              <p:nvPr/>
            </p:nvSpPr>
            <p:spPr bwMode="auto">
              <a:xfrm>
                <a:off x="487" y="2417"/>
                <a:ext cx="531" cy="413"/>
              </a:xfrm>
              <a:custGeom>
                <a:avLst/>
                <a:gdLst>
                  <a:gd name="G0" fmla="+- 2426 0 0"/>
                  <a:gd name="G1" fmla="+- 21600 0 2426"/>
                  <a:gd name="G2" fmla="+- 21600 0 242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426" y="10800"/>
                    </a:moveTo>
                    <a:cubicBezTo>
                      <a:pt x="2426" y="15425"/>
                      <a:pt x="6175" y="19174"/>
                      <a:pt x="10800" y="19174"/>
                    </a:cubicBezTo>
                    <a:cubicBezTo>
                      <a:pt x="15425" y="19174"/>
                      <a:pt x="19174" y="15425"/>
                      <a:pt x="19174" y="10800"/>
                    </a:cubicBezTo>
                    <a:cubicBezTo>
                      <a:pt x="19174" y="6175"/>
                      <a:pt x="15425" y="2426"/>
                      <a:pt x="10800" y="2426"/>
                    </a:cubicBezTo>
                    <a:cubicBezTo>
                      <a:pt x="6175" y="2426"/>
                      <a:pt x="2426" y="6175"/>
                      <a:pt x="2426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758" name="AutoShape 206"/>
              <p:cNvSpPr>
                <a:spLocks noChangeArrowheads="1"/>
              </p:cNvSpPr>
              <p:nvPr/>
            </p:nvSpPr>
            <p:spPr bwMode="auto">
              <a:xfrm rot="2609007">
                <a:off x="181" y="2395"/>
                <a:ext cx="443" cy="526"/>
              </a:xfrm>
              <a:custGeom>
                <a:avLst/>
                <a:gdLst>
                  <a:gd name="G0" fmla="+- 7979 0 0"/>
                  <a:gd name="G1" fmla="+- -9018118 0 0"/>
                  <a:gd name="G2" fmla="+- 0 0 -9018118"/>
                  <a:gd name="T0" fmla="*/ 0 256 1"/>
                  <a:gd name="T1" fmla="*/ 180 256 1"/>
                  <a:gd name="G3" fmla="+- -9018118 T0 T1"/>
                  <a:gd name="T2" fmla="*/ 0 256 1"/>
                  <a:gd name="T3" fmla="*/ 90 256 1"/>
                  <a:gd name="G4" fmla="+- -9018118 T2 T3"/>
                  <a:gd name="G5" fmla="*/ G4 2 1"/>
                  <a:gd name="T4" fmla="*/ 90 256 1"/>
                  <a:gd name="T5" fmla="*/ 0 256 1"/>
                  <a:gd name="G6" fmla="+- -9018118 T4 T5"/>
                  <a:gd name="G7" fmla="*/ G6 2 1"/>
                  <a:gd name="G8" fmla="abs -9018118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979"/>
                  <a:gd name="G18" fmla="*/ 7979 1 2"/>
                  <a:gd name="G19" fmla="+- G18 5400 0"/>
                  <a:gd name="G20" fmla="cos G19 -9018118"/>
                  <a:gd name="G21" fmla="sin G19 -9018118"/>
                  <a:gd name="G22" fmla="+- G20 10800 0"/>
                  <a:gd name="G23" fmla="+- G21 10800 0"/>
                  <a:gd name="G24" fmla="+- 10800 0 G20"/>
                  <a:gd name="G25" fmla="+- 7979 10800 0"/>
                  <a:gd name="G26" fmla="?: G9 G17 G25"/>
                  <a:gd name="G27" fmla="?: G9 0 21600"/>
                  <a:gd name="G28" fmla="cos 10800 -9018118"/>
                  <a:gd name="G29" fmla="sin 10800 -9018118"/>
                  <a:gd name="G30" fmla="sin 7979 -9018118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018118 G34 0"/>
                  <a:gd name="G36" fmla="?: G6 G35 G31"/>
                  <a:gd name="G37" fmla="+- 21600 0 G36"/>
                  <a:gd name="G38" fmla="?: G4 0 G33"/>
                  <a:gd name="G39" fmla="?: -9018118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865 w 21600"/>
                  <a:gd name="T15" fmla="*/ 4468 h 21600"/>
                  <a:gd name="T16" fmla="*/ 10800 w 21600"/>
                  <a:gd name="T17" fmla="*/ 2821 h 21600"/>
                  <a:gd name="T18" fmla="*/ 17735 w 21600"/>
                  <a:gd name="T19" fmla="*/ 446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4907" y="5420"/>
                    </a:moveTo>
                    <a:cubicBezTo>
                      <a:pt x="6419" y="3764"/>
                      <a:pt x="8557" y="2820"/>
                      <a:pt x="10800" y="2821"/>
                    </a:cubicBezTo>
                    <a:cubicBezTo>
                      <a:pt x="13042" y="2821"/>
                      <a:pt x="15180" y="3764"/>
                      <a:pt x="16692" y="5420"/>
                    </a:cubicBezTo>
                    <a:lnTo>
                      <a:pt x="18776" y="3518"/>
                    </a:lnTo>
                    <a:cubicBezTo>
                      <a:pt x="16729" y="1276"/>
                      <a:pt x="13834" y="-1"/>
                      <a:pt x="10799" y="0"/>
                    </a:cubicBezTo>
                    <a:cubicBezTo>
                      <a:pt x="7765" y="0"/>
                      <a:pt x="4870" y="1276"/>
                      <a:pt x="2823" y="351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759" name="AutoShape 207"/>
              <p:cNvSpPr>
                <a:spLocks noChangeArrowheads="1"/>
              </p:cNvSpPr>
              <p:nvPr/>
            </p:nvSpPr>
            <p:spPr bwMode="auto">
              <a:xfrm>
                <a:off x="845" y="2409"/>
                <a:ext cx="509" cy="427"/>
              </a:xfrm>
              <a:custGeom>
                <a:avLst/>
                <a:gdLst>
                  <a:gd name="G0" fmla="+- 8354 0 0"/>
                  <a:gd name="G1" fmla="+- -11649920 0 0"/>
                  <a:gd name="G2" fmla="+- 0 0 -11649920"/>
                  <a:gd name="T0" fmla="*/ 0 256 1"/>
                  <a:gd name="T1" fmla="*/ 180 256 1"/>
                  <a:gd name="G3" fmla="+- -11649920 T0 T1"/>
                  <a:gd name="T2" fmla="*/ 0 256 1"/>
                  <a:gd name="T3" fmla="*/ 90 256 1"/>
                  <a:gd name="G4" fmla="+- -11649920 T2 T3"/>
                  <a:gd name="G5" fmla="*/ G4 2 1"/>
                  <a:gd name="T4" fmla="*/ 90 256 1"/>
                  <a:gd name="T5" fmla="*/ 0 256 1"/>
                  <a:gd name="G6" fmla="+- -11649920 T4 T5"/>
                  <a:gd name="G7" fmla="*/ G6 2 1"/>
                  <a:gd name="G8" fmla="abs -1164992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354"/>
                  <a:gd name="G18" fmla="*/ 8354 1 2"/>
                  <a:gd name="G19" fmla="+- G18 5400 0"/>
                  <a:gd name="G20" fmla="cos G19 -11649920"/>
                  <a:gd name="G21" fmla="sin G19 -11649920"/>
                  <a:gd name="G22" fmla="+- G20 10800 0"/>
                  <a:gd name="G23" fmla="+- G21 10800 0"/>
                  <a:gd name="G24" fmla="+- 10800 0 G20"/>
                  <a:gd name="G25" fmla="+- 8354 10800 0"/>
                  <a:gd name="G26" fmla="?: G9 G17 G25"/>
                  <a:gd name="G27" fmla="?: G9 0 21600"/>
                  <a:gd name="G28" fmla="cos 10800 -11649920"/>
                  <a:gd name="G29" fmla="sin 10800 -11649920"/>
                  <a:gd name="G30" fmla="sin 8354 -1164992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649920 G34 0"/>
                  <a:gd name="G36" fmla="?: G6 G35 G31"/>
                  <a:gd name="G37" fmla="+- 21600 0 G36"/>
                  <a:gd name="G38" fmla="?: G4 0 G33"/>
                  <a:gd name="G39" fmla="?: -1164992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230 w 21600"/>
                  <a:gd name="T15" fmla="*/ 10426 h 21600"/>
                  <a:gd name="T16" fmla="*/ 10800 w 21600"/>
                  <a:gd name="T17" fmla="*/ 2446 h 21600"/>
                  <a:gd name="T18" fmla="*/ 20370 w 21600"/>
                  <a:gd name="T19" fmla="*/ 10426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452" y="10474"/>
                    </a:moveTo>
                    <a:cubicBezTo>
                      <a:pt x="2627" y="5990"/>
                      <a:pt x="6313" y="2445"/>
                      <a:pt x="10800" y="2446"/>
                    </a:cubicBezTo>
                    <a:cubicBezTo>
                      <a:pt x="15286" y="2446"/>
                      <a:pt x="18972" y="5990"/>
                      <a:pt x="19147" y="10474"/>
                    </a:cubicBezTo>
                    <a:lnTo>
                      <a:pt x="21591" y="10378"/>
                    </a:lnTo>
                    <a:cubicBezTo>
                      <a:pt x="21365" y="4582"/>
                      <a:pt x="16600" y="-1"/>
                      <a:pt x="10799" y="0"/>
                    </a:cubicBezTo>
                    <a:cubicBezTo>
                      <a:pt x="4999" y="0"/>
                      <a:pt x="234" y="4582"/>
                      <a:pt x="8" y="1037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760" name="AutoShape 208"/>
              <p:cNvSpPr>
                <a:spLocks noChangeArrowheads="1"/>
              </p:cNvSpPr>
              <p:nvPr/>
            </p:nvSpPr>
            <p:spPr bwMode="auto">
              <a:xfrm rot="19068754">
                <a:off x="1227" y="2378"/>
                <a:ext cx="457" cy="576"/>
              </a:xfrm>
              <a:custGeom>
                <a:avLst/>
                <a:gdLst>
                  <a:gd name="G0" fmla="+- 7979 0 0"/>
                  <a:gd name="G1" fmla="+- -9018118 0 0"/>
                  <a:gd name="G2" fmla="+- 0 0 -9018118"/>
                  <a:gd name="T0" fmla="*/ 0 256 1"/>
                  <a:gd name="T1" fmla="*/ 180 256 1"/>
                  <a:gd name="G3" fmla="+- -9018118 T0 T1"/>
                  <a:gd name="T2" fmla="*/ 0 256 1"/>
                  <a:gd name="T3" fmla="*/ 90 256 1"/>
                  <a:gd name="G4" fmla="+- -9018118 T2 T3"/>
                  <a:gd name="G5" fmla="*/ G4 2 1"/>
                  <a:gd name="T4" fmla="*/ 90 256 1"/>
                  <a:gd name="T5" fmla="*/ 0 256 1"/>
                  <a:gd name="G6" fmla="+- -9018118 T4 T5"/>
                  <a:gd name="G7" fmla="*/ G6 2 1"/>
                  <a:gd name="G8" fmla="abs -9018118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979"/>
                  <a:gd name="G18" fmla="*/ 7979 1 2"/>
                  <a:gd name="G19" fmla="+- G18 5400 0"/>
                  <a:gd name="G20" fmla="cos G19 -9018118"/>
                  <a:gd name="G21" fmla="sin G19 -9018118"/>
                  <a:gd name="G22" fmla="+- G20 10800 0"/>
                  <a:gd name="G23" fmla="+- G21 10800 0"/>
                  <a:gd name="G24" fmla="+- 10800 0 G20"/>
                  <a:gd name="G25" fmla="+- 7979 10800 0"/>
                  <a:gd name="G26" fmla="?: G9 G17 G25"/>
                  <a:gd name="G27" fmla="?: G9 0 21600"/>
                  <a:gd name="G28" fmla="cos 10800 -9018118"/>
                  <a:gd name="G29" fmla="sin 10800 -9018118"/>
                  <a:gd name="G30" fmla="sin 7979 -9018118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018118 G34 0"/>
                  <a:gd name="G36" fmla="?: G6 G35 G31"/>
                  <a:gd name="G37" fmla="+- 21600 0 G36"/>
                  <a:gd name="G38" fmla="?: G4 0 G33"/>
                  <a:gd name="G39" fmla="?: -9018118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865 w 21600"/>
                  <a:gd name="T15" fmla="*/ 4468 h 21600"/>
                  <a:gd name="T16" fmla="*/ 10800 w 21600"/>
                  <a:gd name="T17" fmla="*/ 2821 h 21600"/>
                  <a:gd name="T18" fmla="*/ 17735 w 21600"/>
                  <a:gd name="T19" fmla="*/ 446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4907" y="5420"/>
                    </a:moveTo>
                    <a:cubicBezTo>
                      <a:pt x="6419" y="3764"/>
                      <a:pt x="8557" y="2820"/>
                      <a:pt x="10800" y="2821"/>
                    </a:cubicBezTo>
                    <a:cubicBezTo>
                      <a:pt x="13042" y="2821"/>
                      <a:pt x="15180" y="3764"/>
                      <a:pt x="16692" y="5420"/>
                    </a:cubicBezTo>
                    <a:lnTo>
                      <a:pt x="18776" y="3518"/>
                    </a:lnTo>
                    <a:cubicBezTo>
                      <a:pt x="16729" y="1276"/>
                      <a:pt x="13834" y="-1"/>
                      <a:pt x="10799" y="0"/>
                    </a:cubicBezTo>
                    <a:cubicBezTo>
                      <a:pt x="7765" y="0"/>
                      <a:pt x="4870" y="1276"/>
                      <a:pt x="2823" y="351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7761" name="Group 209"/>
            <p:cNvGrpSpPr>
              <a:grpSpLocks/>
            </p:cNvGrpSpPr>
            <p:nvPr/>
          </p:nvGrpSpPr>
          <p:grpSpPr bwMode="auto">
            <a:xfrm>
              <a:off x="3072" y="3343"/>
              <a:ext cx="1514" cy="676"/>
              <a:chOff x="181" y="2278"/>
              <a:chExt cx="1514" cy="676"/>
            </a:xfrm>
          </p:grpSpPr>
          <p:sp>
            <p:nvSpPr>
              <p:cNvPr id="407762" name="AutoShape 210"/>
              <p:cNvSpPr>
                <a:spLocks noChangeArrowheads="1"/>
              </p:cNvSpPr>
              <p:nvPr/>
            </p:nvSpPr>
            <p:spPr bwMode="auto">
              <a:xfrm rot="13409007">
                <a:off x="1207" y="2311"/>
                <a:ext cx="488" cy="526"/>
              </a:xfrm>
              <a:custGeom>
                <a:avLst/>
                <a:gdLst>
                  <a:gd name="G0" fmla="+- 7979 0 0"/>
                  <a:gd name="G1" fmla="+- -9018118 0 0"/>
                  <a:gd name="G2" fmla="+- 0 0 -9018118"/>
                  <a:gd name="T0" fmla="*/ 0 256 1"/>
                  <a:gd name="T1" fmla="*/ 180 256 1"/>
                  <a:gd name="G3" fmla="+- -9018118 T0 T1"/>
                  <a:gd name="T2" fmla="*/ 0 256 1"/>
                  <a:gd name="T3" fmla="*/ 90 256 1"/>
                  <a:gd name="G4" fmla="+- -9018118 T2 T3"/>
                  <a:gd name="G5" fmla="*/ G4 2 1"/>
                  <a:gd name="T4" fmla="*/ 90 256 1"/>
                  <a:gd name="T5" fmla="*/ 0 256 1"/>
                  <a:gd name="G6" fmla="+- -9018118 T4 T5"/>
                  <a:gd name="G7" fmla="*/ G6 2 1"/>
                  <a:gd name="G8" fmla="abs -9018118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979"/>
                  <a:gd name="G18" fmla="*/ 7979 1 2"/>
                  <a:gd name="G19" fmla="+- G18 5400 0"/>
                  <a:gd name="G20" fmla="cos G19 -9018118"/>
                  <a:gd name="G21" fmla="sin G19 -9018118"/>
                  <a:gd name="G22" fmla="+- G20 10800 0"/>
                  <a:gd name="G23" fmla="+- G21 10800 0"/>
                  <a:gd name="G24" fmla="+- 10800 0 G20"/>
                  <a:gd name="G25" fmla="+- 7979 10800 0"/>
                  <a:gd name="G26" fmla="?: G9 G17 G25"/>
                  <a:gd name="G27" fmla="?: G9 0 21600"/>
                  <a:gd name="G28" fmla="cos 10800 -9018118"/>
                  <a:gd name="G29" fmla="sin 10800 -9018118"/>
                  <a:gd name="G30" fmla="sin 7979 -9018118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018118 G34 0"/>
                  <a:gd name="G36" fmla="?: G6 G35 G31"/>
                  <a:gd name="G37" fmla="+- 21600 0 G36"/>
                  <a:gd name="G38" fmla="?: G4 0 G33"/>
                  <a:gd name="G39" fmla="?: -9018118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865 w 21600"/>
                  <a:gd name="T15" fmla="*/ 4468 h 21600"/>
                  <a:gd name="T16" fmla="*/ 10800 w 21600"/>
                  <a:gd name="T17" fmla="*/ 2821 h 21600"/>
                  <a:gd name="T18" fmla="*/ 17735 w 21600"/>
                  <a:gd name="T19" fmla="*/ 446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4907" y="5420"/>
                    </a:moveTo>
                    <a:cubicBezTo>
                      <a:pt x="6419" y="3764"/>
                      <a:pt x="8557" y="2820"/>
                      <a:pt x="10800" y="2821"/>
                    </a:cubicBezTo>
                    <a:cubicBezTo>
                      <a:pt x="13042" y="2821"/>
                      <a:pt x="15180" y="3764"/>
                      <a:pt x="16692" y="5420"/>
                    </a:cubicBezTo>
                    <a:lnTo>
                      <a:pt x="18776" y="3518"/>
                    </a:lnTo>
                    <a:cubicBezTo>
                      <a:pt x="16729" y="1276"/>
                      <a:pt x="13834" y="-1"/>
                      <a:pt x="10799" y="0"/>
                    </a:cubicBezTo>
                    <a:cubicBezTo>
                      <a:pt x="7765" y="0"/>
                      <a:pt x="4870" y="1276"/>
                      <a:pt x="2823" y="351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763" name="AutoShape 211"/>
              <p:cNvSpPr>
                <a:spLocks noChangeArrowheads="1"/>
              </p:cNvSpPr>
              <p:nvPr/>
            </p:nvSpPr>
            <p:spPr bwMode="auto">
              <a:xfrm rot="10800000">
                <a:off x="842" y="2381"/>
                <a:ext cx="509" cy="435"/>
              </a:xfrm>
              <a:custGeom>
                <a:avLst/>
                <a:gdLst>
                  <a:gd name="G0" fmla="+- 8354 0 0"/>
                  <a:gd name="G1" fmla="+- -11649920 0 0"/>
                  <a:gd name="G2" fmla="+- 0 0 -11649920"/>
                  <a:gd name="T0" fmla="*/ 0 256 1"/>
                  <a:gd name="T1" fmla="*/ 180 256 1"/>
                  <a:gd name="G3" fmla="+- -11649920 T0 T1"/>
                  <a:gd name="T2" fmla="*/ 0 256 1"/>
                  <a:gd name="T3" fmla="*/ 90 256 1"/>
                  <a:gd name="G4" fmla="+- -11649920 T2 T3"/>
                  <a:gd name="G5" fmla="*/ G4 2 1"/>
                  <a:gd name="T4" fmla="*/ 90 256 1"/>
                  <a:gd name="T5" fmla="*/ 0 256 1"/>
                  <a:gd name="G6" fmla="+- -11649920 T4 T5"/>
                  <a:gd name="G7" fmla="*/ G6 2 1"/>
                  <a:gd name="G8" fmla="abs -1164992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354"/>
                  <a:gd name="G18" fmla="*/ 8354 1 2"/>
                  <a:gd name="G19" fmla="+- G18 5400 0"/>
                  <a:gd name="G20" fmla="cos G19 -11649920"/>
                  <a:gd name="G21" fmla="sin G19 -11649920"/>
                  <a:gd name="G22" fmla="+- G20 10800 0"/>
                  <a:gd name="G23" fmla="+- G21 10800 0"/>
                  <a:gd name="G24" fmla="+- 10800 0 G20"/>
                  <a:gd name="G25" fmla="+- 8354 10800 0"/>
                  <a:gd name="G26" fmla="?: G9 G17 G25"/>
                  <a:gd name="G27" fmla="?: G9 0 21600"/>
                  <a:gd name="G28" fmla="cos 10800 -11649920"/>
                  <a:gd name="G29" fmla="sin 10800 -11649920"/>
                  <a:gd name="G30" fmla="sin 8354 -1164992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649920 G34 0"/>
                  <a:gd name="G36" fmla="?: G6 G35 G31"/>
                  <a:gd name="G37" fmla="+- 21600 0 G36"/>
                  <a:gd name="G38" fmla="?: G4 0 G33"/>
                  <a:gd name="G39" fmla="?: -1164992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230 w 21600"/>
                  <a:gd name="T15" fmla="*/ 10426 h 21600"/>
                  <a:gd name="T16" fmla="*/ 10800 w 21600"/>
                  <a:gd name="T17" fmla="*/ 2446 h 21600"/>
                  <a:gd name="T18" fmla="*/ 20370 w 21600"/>
                  <a:gd name="T19" fmla="*/ 10426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452" y="10474"/>
                    </a:moveTo>
                    <a:cubicBezTo>
                      <a:pt x="2627" y="5990"/>
                      <a:pt x="6313" y="2445"/>
                      <a:pt x="10800" y="2446"/>
                    </a:cubicBezTo>
                    <a:cubicBezTo>
                      <a:pt x="15286" y="2446"/>
                      <a:pt x="18972" y="5990"/>
                      <a:pt x="19147" y="10474"/>
                    </a:cubicBezTo>
                    <a:lnTo>
                      <a:pt x="21591" y="10378"/>
                    </a:lnTo>
                    <a:cubicBezTo>
                      <a:pt x="21365" y="4582"/>
                      <a:pt x="16600" y="-1"/>
                      <a:pt x="10799" y="0"/>
                    </a:cubicBezTo>
                    <a:cubicBezTo>
                      <a:pt x="4999" y="0"/>
                      <a:pt x="234" y="4582"/>
                      <a:pt x="8" y="1037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764" name="AutoShape 212"/>
              <p:cNvSpPr>
                <a:spLocks noChangeArrowheads="1"/>
              </p:cNvSpPr>
              <p:nvPr/>
            </p:nvSpPr>
            <p:spPr bwMode="auto">
              <a:xfrm rot="8268754">
                <a:off x="190" y="2278"/>
                <a:ext cx="415" cy="576"/>
              </a:xfrm>
              <a:custGeom>
                <a:avLst/>
                <a:gdLst>
                  <a:gd name="G0" fmla="+- 7979 0 0"/>
                  <a:gd name="G1" fmla="+- -9018118 0 0"/>
                  <a:gd name="G2" fmla="+- 0 0 -9018118"/>
                  <a:gd name="T0" fmla="*/ 0 256 1"/>
                  <a:gd name="T1" fmla="*/ 180 256 1"/>
                  <a:gd name="G3" fmla="+- -9018118 T0 T1"/>
                  <a:gd name="T2" fmla="*/ 0 256 1"/>
                  <a:gd name="T3" fmla="*/ 90 256 1"/>
                  <a:gd name="G4" fmla="+- -9018118 T2 T3"/>
                  <a:gd name="G5" fmla="*/ G4 2 1"/>
                  <a:gd name="T4" fmla="*/ 90 256 1"/>
                  <a:gd name="T5" fmla="*/ 0 256 1"/>
                  <a:gd name="G6" fmla="+- -9018118 T4 T5"/>
                  <a:gd name="G7" fmla="*/ G6 2 1"/>
                  <a:gd name="G8" fmla="abs -9018118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979"/>
                  <a:gd name="G18" fmla="*/ 7979 1 2"/>
                  <a:gd name="G19" fmla="+- G18 5400 0"/>
                  <a:gd name="G20" fmla="cos G19 -9018118"/>
                  <a:gd name="G21" fmla="sin G19 -9018118"/>
                  <a:gd name="G22" fmla="+- G20 10800 0"/>
                  <a:gd name="G23" fmla="+- G21 10800 0"/>
                  <a:gd name="G24" fmla="+- 10800 0 G20"/>
                  <a:gd name="G25" fmla="+- 7979 10800 0"/>
                  <a:gd name="G26" fmla="?: G9 G17 G25"/>
                  <a:gd name="G27" fmla="?: G9 0 21600"/>
                  <a:gd name="G28" fmla="cos 10800 -9018118"/>
                  <a:gd name="G29" fmla="sin 10800 -9018118"/>
                  <a:gd name="G30" fmla="sin 7979 -9018118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018118 G34 0"/>
                  <a:gd name="G36" fmla="?: G6 G35 G31"/>
                  <a:gd name="G37" fmla="+- 21600 0 G36"/>
                  <a:gd name="G38" fmla="?: G4 0 G33"/>
                  <a:gd name="G39" fmla="?: -9018118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865 w 21600"/>
                  <a:gd name="T15" fmla="*/ 4468 h 21600"/>
                  <a:gd name="T16" fmla="*/ 10800 w 21600"/>
                  <a:gd name="T17" fmla="*/ 2821 h 21600"/>
                  <a:gd name="T18" fmla="*/ 17735 w 21600"/>
                  <a:gd name="T19" fmla="*/ 446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4907" y="5420"/>
                    </a:moveTo>
                    <a:cubicBezTo>
                      <a:pt x="6419" y="3764"/>
                      <a:pt x="8557" y="2820"/>
                      <a:pt x="10800" y="2821"/>
                    </a:cubicBezTo>
                    <a:cubicBezTo>
                      <a:pt x="13042" y="2821"/>
                      <a:pt x="15180" y="3764"/>
                      <a:pt x="16692" y="5420"/>
                    </a:cubicBezTo>
                    <a:lnTo>
                      <a:pt x="18776" y="3518"/>
                    </a:lnTo>
                    <a:cubicBezTo>
                      <a:pt x="16729" y="1276"/>
                      <a:pt x="13834" y="-1"/>
                      <a:pt x="10799" y="0"/>
                    </a:cubicBezTo>
                    <a:cubicBezTo>
                      <a:pt x="7765" y="0"/>
                      <a:pt x="4870" y="1276"/>
                      <a:pt x="2823" y="351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765" name="AutoShape 213"/>
              <p:cNvSpPr>
                <a:spLocks noChangeArrowheads="1"/>
              </p:cNvSpPr>
              <p:nvPr/>
            </p:nvSpPr>
            <p:spPr bwMode="auto">
              <a:xfrm>
                <a:off x="487" y="2417"/>
                <a:ext cx="531" cy="413"/>
              </a:xfrm>
              <a:custGeom>
                <a:avLst/>
                <a:gdLst>
                  <a:gd name="G0" fmla="+- 2426 0 0"/>
                  <a:gd name="G1" fmla="+- 21600 0 2426"/>
                  <a:gd name="G2" fmla="+- 21600 0 242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426" y="10800"/>
                    </a:moveTo>
                    <a:cubicBezTo>
                      <a:pt x="2426" y="15425"/>
                      <a:pt x="6175" y="19174"/>
                      <a:pt x="10800" y="19174"/>
                    </a:cubicBezTo>
                    <a:cubicBezTo>
                      <a:pt x="15425" y="19174"/>
                      <a:pt x="19174" y="15425"/>
                      <a:pt x="19174" y="10800"/>
                    </a:cubicBezTo>
                    <a:cubicBezTo>
                      <a:pt x="19174" y="6175"/>
                      <a:pt x="15425" y="2426"/>
                      <a:pt x="10800" y="2426"/>
                    </a:cubicBezTo>
                    <a:cubicBezTo>
                      <a:pt x="6175" y="2426"/>
                      <a:pt x="2426" y="6175"/>
                      <a:pt x="2426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766" name="AutoShape 214"/>
              <p:cNvSpPr>
                <a:spLocks noChangeArrowheads="1"/>
              </p:cNvSpPr>
              <p:nvPr/>
            </p:nvSpPr>
            <p:spPr bwMode="auto">
              <a:xfrm rot="2609007">
                <a:off x="181" y="2395"/>
                <a:ext cx="443" cy="526"/>
              </a:xfrm>
              <a:custGeom>
                <a:avLst/>
                <a:gdLst>
                  <a:gd name="G0" fmla="+- 7979 0 0"/>
                  <a:gd name="G1" fmla="+- -9018118 0 0"/>
                  <a:gd name="G2" fmla="+- 0 0 -9018118"/>
                  <a:gd name="T0" fmla="*/ 0 256 1"/>
                  <a:gd name="T1" fmla="*/ 180 256 1"/>
                  <a:gd name="G3" fmla="+- -9018118 T0 T1"/>
                  <a:gd name="T2" fmla="*/ 0 256 1"/>
                  <a:gd name="T3" fmla="*/ 90 256 1"/>
                  <a:gd name="G4" fmla="+- -9018118 T2 T3"/>
                  <a:gd name="G5" fmla="*/ G4 2 1"/>
                  <a:gd name="T4" fmla="*/ 90 256 1"/>
                  <a:gd name="T5" fmla="*/ 0 256 1"/>
                  <a:gd name="G6" fmla="+- -9018118 T4 T5"/>
                  <a:gd name="G7" fmla="*/ G6 2 1"/>
                  <a:gd name="G8" fmla="abs -9018118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979"/>
                  <a:gd name="G18" fmla="*/ 7979 1 2"/>
                  <a:gd name="G19" fmla="+- G18 5400 0"/>
                  <a:gd name="G20" fmla="cos G19 -9018118"/>
                  <a:gd name="G21" fmla="sin G19 -9018118"/>
                  <a:gd name="G22" fmla="+- G20 10800 0"/>
                  <a:gd name="G23" fmla="+- G21 10800 0"/>
                  <a:gd name="G24" fmla="+- 10800 0 G20"/>
                  <a:gd name="G25" fmla="+- 7979 10800 0"/>
                  <a:gd name="G26" fmla="?: G9 G17 G25"/>
                  <a:gd name="G27" fmla="?: G9 0 21600"/>
                  <a:gd name="G28" fmla="cos 10800 -9018118"/>
                  <a:gd name="G29" fmla="sin 10800 -9018118"/>
                  <a:gd name="G30" fmla="sin 7979 -9018118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018118 G34 0"/>
                  <a:gd name="G36" fmla="?: G6 G35 G31"/>
                  <a:gd name="G37" fmla="+- 21600 0 G36"/>
                  <a:gd name="G38" fmla="?: G4 0 G33"/>
                  <a:gd name="G39" fmla="?: -9018118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865 w 21600"/>
                  <a:gd name="T15" fmla="*/ 4468 h 21600"/>
                  <a:gd name="T16" fmla="*/ 10800 w 21600"/>
                  <a:gd name="T17" fmla="*/ 2821 h 21600"/>
                  <a:gd name="T18" fmla="*/ 17735 w 21600"/>
                  <a:gd name="T19" fmla="*/ 446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4907" y="5420"/>
                    </a:moveTo>
                    <a:cubicBezTo>
                      <a:pt x="6419" y="3764"/>
                      <a:pt x="8557" y="2820"/>
                      <a:pt x="10800" y="2821"/>
                    </a:cubicBezTo>
                    <a:cubicBezTo>
                      <a:pt x="13042" y="2821"/>
                      <a:pt x="15180" y="3764"/>
                      <a:pt x="16692" y="5420"/>
                    </a:cubicBezTo>
                    <a:lnTo>
                      <a:pt x="18776" y="3518"/>
                    </a:lnTo>
                    <a:cubicBezTo>
                      <a:pt x="16729" y="1276"/>
                      <a:pt x="13834" y="-1"/>
                      <a:pt x="10799" y="0"/>
                    </a:cubicBezTo>
                    <a:cubicBezTo>
                      <a:pt x="7765" y="0"/>
                      <a:pt x="4870" y="1276"/>
                      <a:pt x="2823" y="351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767" name="AutoShape 215"/>
              <p:cNvSpPr>
                <a:spLocks noChangeArrowheads="1"/>
              </p:cNvSpPr>
              <p:nvPr/>
            </p:nvSpPr>
            <p:spPr bwMode="auto">
              <a:xfrm>
                <a:off x="845" y="2409"/>
                <a:ext cx="509" cy="427"/>
              </a:xfrm>
              <a:custGeom>
                <a:avLst/>
                <a:gdLst>
                  <a:gd name="G0" fmla="+- 8354 0 0"/>
                  <a:gd name="G1" fmla="+- -11649920 0 0"/>
                  <a:gd name="G2" fmla="+- 0 0 -11649920"/>
                  <a:gd name="T0" fmla="*/ 0 256 1"/>
                  <a:gd name="T1" fmla="*/ 180 256 1"/>
                  <a:gd name="G3" fmla="+- -11649920 T0 T1"/>
                  <a:gd name="T2" fmla="*/ 0 256 1"/>
                  <a:gd name="T3" fmla="*/ 90 256 1"/>
                  <a:gd name="G4" fmla="+- -11649920 T2 T3"/>
                  <a:gd name="G5" fmla="*/ G4 2 1"/>
                  <a:gd name="T4" fmla="*/ 90 256 1"/>
                  <a:gd name="T5" fmla="*/ 0 256 1"/>
                  <a:gd name="G6" fmla="+- -11649920 T4 T5"/>
                  <a:gd name="G7" fmla="*/ G6 2 1"/>
                  <a:gd name="G8" fmla="abs -1164992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8354"/>
                  <a:gd name="G18" fmla="*/ 8354 1 2"/>
                  <a:gd name="G19" fmla="+- G18 5400 0"/>
                  <a:gd name="G20" fmla="cos G19 -11649920"/>
                  <a:gd name="G21" fmla="sin G19 -11649920"/>
                  <a:gd name="G22" fmla="+- G20 10800 0"/>
                  <a:gd name="G23" fmla="+- G21 10800 0"/>
                  <a:gd name="G24" fmla="+- 10800 0 G20"/>
                  <a:gd name="G25" fmla="+- 8354 10800 0"/>
                  <a:gd name="G26" fmla="?: G9 G17 G25"/>
                  <a:gd name="G27" fmla="?: G9 0 21600"/>
                  <a:gd name="G28" fmla="cos 10800 -11649920"/>
                  <a:gd name="G29" fmla="sin 10800 -11649920"/>
                  <a:gd name="G30" fmla="sin 8354 -1164992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11649920 G34 0"/>
                  <a:gd name="G36" fmla="?: G6 G35 G31"/>
                  <a:gd name="G37" fmla="+- 21600 0 G36"/>
                  <a:gd name="G38" fmla="?: G4 0 G33"/>
                  <a:gd name="G39" fmla="?: -1164992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230 w 21600"/>
                  <a:gd name="T15" fmla="*/ 10426 h 21600"/>
                  <a:gd name="T16" fmla="*/ 10800 w 21600"/>
                  <a:gd name="T17" fmla="*/ 2446 h 21600"/>
                  <a:gd name="T18" fmla="*/ 20370 w 21600"/>
                  <a:gd name="T19" fmla="*/ 10426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452" y="10474"/>
                    </a:moveTo>
                    <a:cubicBezTo>
                      <a:pt x="2627" y="5990"/>
                      <a:pt x="6313" y="2445"/>
                      <a:pt x="10800" y="2446"/>
                    </a:cubicBezTo>
                    <a:cubicBezTo>
                      <a:pt x="15286" y="2446"/>
                      <a:pt x="18972" y="5990"/>
                      <a:pt x="19147" y="10474"/>
                    </a:cubicBezTo>
                    <a:lnTo>
                      <a:pt x="21591" y="10378"/>
                    </a:lnTo>
                    <a:cubicBezTo>
                      <a:pt x="21365" y="4582"/>
                      <a:pt x="16600" y="-1"/>
                      <a:pt x="10799" y="0"/>
                    </a:cubicBezTo>
                    <a:cubicBezTo>
                      <a:pt x="4999" y="0"/>
                      <a:pt x="234" y="4582"/>
                      <a:pt x="8" y="1037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768" name="AutoShape 216"/>
              <p:cNvSpPr>
                <a:spLocks noChangeArrowheads="1"/>
              </p:cNvSpPr>
              <p:nvPr/>
            </p:nvSpPr>
            <p:spPr bwMode="auto">
              <a:xfrm rot="19068754">
                <a:off x="1227" y="2378"/>
                <a:ext cx="457" cy="576"/>
              </a:xfrm>
              <a:custGeom>
                <a:avLst/>
                <a:gdLst>
                  <a:gd name="G0" fmla="+- 7979 0 0"/>
                  <a:gd name="G1" fmla="+- -9018118 0 0"/>
                  <a:gd name="G2" fmla="+- 0 0 -9018118"/>
                  <a:gd name="T0" fmla="*/ 0 256 1"/>
                  <a:gd name="T1" fmla="*/ 180 256 1"/>
                  <a:gd name="G3" fmla="+- -9018118 T0 T1"/>
                  <a:gd name="T2" fmla="*/ 0 256 1"/>
                  <a:gd name="T3" fmla="*/ 90 256 1"/>
                  <a:gd name="G4" fmla="+- -9018118 T2 T3"/>
                  <a:gd name="G5" fmla="*/ G4 2 1"/>
                  <a:gd name="T4" fmla="*/ 90 256 1"/>
                  <a:gd name="T5" fmla="*/ 0 256 1"/>
                  <a:gd name="G6" fmla="+- -9018118 T4 T5"/>
                  <a:gd name="G7" fmla="*/ G6 2 1"/>
                  <a:gd name="G8" fmla="abs -9018118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979"/>
                  <a:gd name="G18" fmla="*/ 7979 1 2"/>
                  <a:gd name="G19" fmla="+- G18 5400 0"/>
                  <a:gd name="G20" fmla="cos G19 -9018118"/>
                  <a:gd name="G21" fmla="sin G19 -9018118"/>
                  <a:gd name="G22" fmla="+- G20 10800 0"/>
                  <a:gd name="G23" fmla="+- G21 10800 0"/>
                  <a:gd name="G24" fmla="+- 10800 0 G20"/>
                  <a:gd name="G25" fmla="+- 7979 10800 0"/>
                  <a:gd name="G26" fmla="?: G9 G17 G25"/>
                  <a:gd name="G27" fmla="?: G9 0 21600"/>
                  <a:gd name="G28" fmla="cos 10800 -9018118"/>
                  <a:gd name="G29" fmla="sin 10800 -9018118"/>
                  <a:gd name="G30" fmla="sin 7979 -9018118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9018118 G34 0"/>
                  <a:gd name="G36" fmla="?: G6 G35 G31"/>
                  <a:gd name="G37" fmla="+- 21600 0 G36"/>
                  <a:gd name="G38" fmla="?: G4 0 G33"/>
                  <a:gd name="G39" fmla="?: -9018118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3865 w 21600"/>
                  <a:gd name="T15" fmla="*/ 4468 h 21600"/>
                  <a:gd name="T16" fmla="*/ 10800 w 21600"/>
                  <a:gd name="T17" fmla="*/ 2821 h 21600"/>
                  <a:gd name="T18" fmla="*/ 17735 w 21600"/>
                  <a:gd name="T19" fmla="*/ 4468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4907" y="5420"/>
                    </a:moveTo>
                    <a:cubicBezTo>
                      <a:pt x="6419" y="3764"/>
                      <a:pt x="8557" y="2820"/>
                      <a:pt x="10800" y="2821"/>
                    </a:cubicBezTo>
                    <a:cubicBezTo>
                      <a:pt x="13042" y="2821"/>
                      <a:pt x="15180" y="3764"/>
                      <a:pt x="16692" y="5420"/>
                    </a:cubicBezTo>
                    <a:lnTo>
                      <a:pt x="18776" y="3518"/>
                    </a:lnTo>
                    <a:cubicBezTo>
                      <a:pt x="16729" y="1276"/>
                      <a:pt x="13834" y="-1"/>
                      <a:pt x="10799" y="0"/>
                    </a:cubicBezTo>
                    <a:cubicBezTo>
                      <a:pt x="7765" y="0"/>
                      <a:pt x="4870" y="1276"/>
                      <a:pt x="2823" y="351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07769" name="AutoShape 217"/>
          <p:cNvSpPr>
            <a:spLocks noChangeArrowheads="1"/>
          </p:cNvSpPr>
          <p:nvPr/>
        </p:nvSpPr>
        <p:spPr bwMode="auto">
          <a:xfrm>
            <a:off x="703263" y="5888038"/>
            <a:ext cx="1554162" cy="760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/>
              </a:gs>
              <a:gs pos="100000">
                <a:schemeClr val="tx1"/>
              </a:gs>
            </a:gsLst>
            <a:lin ang="0" scaled="1"/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AT" sz="2400" b="1">
                <a:solidFill>
                  <a:srgbClr val="FFFFFF"/>
                </a:solidFill>
                <a:latin typeface="Times New Roman" pitchFamily="18" charset="0"/>
              </a:rPr>
              <a:t>dimers</a:t>
            </a:r>
          </a:p>
        </p:txBody>
      </p:sp>
      <p:sp>
        <p:nvSpPr>
          <p:cNvPr id="407770" name="AutoShape 218"/>
          <p:cNvSpPr>
            <a:spLocks noChangeArrowheads="1"/>
          </p:cNvSpPr>
          <p:nvPr/>
        </p:nvSpPr>
        <p:spPr bwMode="auto">
          <a:xfrm>
            <a:off x="3898900" y="5905500"/>
            <a:ext cx="1554163" cy="760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/>
              </a:gs>
              <a:gs pos="100000">
                <a:schemeClr val="tx1"/>
              </a:gs>
            </a:gsLst>
            <a:lin ang="0" scaled="1"/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AT" sz="2400" b="1">
                <a:solidFill>
                  <a:srgbClr val="FFFFFF"/>
                </a:solidFill>
                <a:latin typeface="Times New Roman" pitchFamily="18" charset="0"/>
              </a:rPr>
              <a:t>trimers</a:t>
            </a:r>
          </a:p>
        </p:txBody>
      </p:sp>
      <p:sp>
        <p:nvSpPr>
          <p:cNvPr id="407771" name="AutoShape 219"/>
          <p:cNvSpPr>
            <a:spLocks noChangeArrowheads="1"/>
          </p:cNvSpPr>
          <p:nvPr/>
        </p:nvSpPr>
        <p:spPr bwMode="auto">
          <a:xfrm>
            <a:off x="7015163" y="5903913"/>
            <a:ext cx="1554162" cy="760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00"/>
              </a:gs>
              <a:gs pos="100000">
                <a:schemeClr val="tx1"/>
              </a:gs>
            </a:gsLst>
            <a:lin ang="0" scaled="1"/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AT" sz="2400" b="1">
                <a:solidFill>
                  <a:srgbClr val="FFFFFF"/>
                </a:solidFill>
                <a:latin typeface="Times New Roman" pitchFamily="18" charset="0"/>
              </a:rPr>
              <a:t>tetramers</a:t>
            </a:r>
          </a:p>
        </p:txBody>
      </p:sp>
      <p:sp>
        <p:nvSpPr>
          <p:cNvPr id="407772" name="Text Box 220"/>
          <p:cNvSpPr txBox="1">
            <a:spLocks noChangeArrowheads="1"/>
          </p:cNvSpPr>
          <p:nvPr/>
        </p:nvSpPr>
        <p:spPr bwMode="auto">
          <a:xfrm>
            <a:off x="0" y="5494338"/>
            <a:ext cx="283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000" b="1"/>
              <a:t>Universal connection:</a:t>
            </a:r>
          </a:p>
        </p:txBody>
      </p:sp>
      <p:grpSp>
        <p:nvGrpSpPr>
          <p:cNvPr id="407773" name="Group 221"/>
          <p:cNvGrpSpPr>
            <a:grpSpLocks/>
          </p:cNvGrpSpPr>
          <p:nvPr/>
        </p:nvGrpSpPr>
        <p:grpSpPr bwMode="auto">
          <a:xfrm>
            <a:off x="2749550" y="5889625"/>
            <a:ext cx="641350" cy="700088"/>
            <a:chOff x="456" y="4794"/>
            <a:chExt cx="404" cy="441"/>
          </a:xfrm>
        </p:grpSpPr>
        <p:sp>
          <p:nvSpPr>
            <p:cNvPr id="407774" name="Oval 222"/>
            <p:cNvSpPr>
              <a:spLocks noChangeArrowheads="1"/>
            </p:cNvSpPr>
            <p:nvPr/>
          </p:nvSpPr>
          <p:spPr bwMode="auto">
            <a:xfrm>
              <a:off x="456" y="4866"/>
              <a:ext cx="404" cy="36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3200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407775" name="Text Box 223"/>
            <p:cNvSpPr txBox="1">
              <a:spLocks noChangeArrowheads="1"/>
            </p:cNvSpPr>
            <p:nvPr/>
          </p:nvSpPr>
          <p:spPr bwMode="auto">
            <a:xfrm>
              <a:off x="498" y="4794"/>
              <a:ext cx="29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sz="3600">
                  <a:solidFill>
                    <a:schemeClr val="bg1"/>
                  </a:solidFill>
                  <a:sym typeface="Symbol" pitchFamily="18" charset="2"/>
                </a:rPr>
                <a:t></a:t>
              </a:r>
            </a:p>
          </p:txBody>
        </p:sp>
      </p:grpSp>
      <p:grpSp>
        <p:nvGrpSpPr>
          <p:cNvPr id="407776" name="Group 224"/>
          <p:cNvGrpSpPr>
            <a:grpSpLocks/>
          </p:cNvGrpSpPr>
          <p:nvPr/>
        </p:nvGrpSpPr>
        <p:grpSpPr bwMode="auto">
          <a:xfrm>
            <a:off x="5907088" y="5981700"/>
            <a:ext cx="641350" cy="641350"/>
            <a:chOff x="1710" y="4987"/>
            <a:chExt cx="404" cy="404"/>
          </a:xfrm>
        </p:grpSpPr>
        <p:sp>
          <p:nvSpPr>
            <p:cNvPr id="407777" name="Oval 225"/>
            <p:cNvSpPr>
              <a:spLocks noChangeArrowheads="1"/>
            </p:cNvSpPr>
            <p:nvPr/>
          </p:nvSpPr>
          <p:spPr bwMode="auto">
            <a:xfrm>
              <a:off x="1710" y="5011"/>
              <a:ext cx="404" cy="36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3200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407778" name="Text Box 226"/>
            <p:cNvSpPr txBox="1">
              <a:spLocks noChangeArrowheads="1"/>
            </p:cNvSpPr>
            <p:nvPr/>
          </p:nvSpPr>
          <p:spPr bwMode="auto">
            <a:xfrm>
              <a:off x="1794" y="4987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sz="360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?</a:t>
              </a:r>
            </a:p>
          </p:txBody>
        </p:sp>
      </p:grpSp>
      <p:grpSp>
        <p:nvGrpSpPr>
          <p:cNvPr id="407779" name="Group 227"/>
          <p:cNvGrpSpPr>
            <a:grpSpLocks/>
          </p:cNvGrpSpPr>
          <p:nvPr/>
        </p:nvGrpSpPr>
        <p:grpSpPr bwMode="auto">
          <a:xfrm>
            <a:off x="695325" y="5886450"/>
            <a:ext cx="7874000" cy="777875"/>
            <a:chOff x="345" y="4359"/>
            <a:chExt cx="4960" cy="490"/>
          </a:xfrm>
        </p:grpSpPr>
        <p:sp>
          <p:nvSpPr>
            <p:cNvPr id="407780" name="AutoShape 228"/>
            <p:cNvSpPr>
              <a:spLocks noChangeArrowheads="1"/>
            </p:cNvSpPr>
            <p:nvPr/>
          </p:nvSpPr>
          <p:spPr bwMode="auto">
            <a:xfrm>
              <a:off x="345" y="4359"/>
              <a:ext cx="979" cy="47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0000"/>
                </a:gs>
                <a:gs pos="100000">
                  <a:schemeClr val="tx1"/>
                </a:gs>
              </a:gsLst>
              <a:lin ang="0" scaled="1"/>
            </a:gra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AT" sz="2400" b="1">
                  <a:solidFill>
                    <a:srgbClr val="FFFFFF"/>
                  </a:solidFill>
                  <a:latin typeface="Times New Roman" pitchFamily="18" charset="0"/>
                </a:rPr>
                <a:t>Halo</a:t>
              </a:r>
            </a:p>
            <a:p>
              <a:pPr algn="ctr"/>
              <a:r>
                <a:rPr lang="de-AT" sz="2400" b="1">
                  <a:solidFill>
                    <a:srgbClr val="FFFFFF"/>
                  </a:solidFill>
                  <a:latin typeface="Times New Roman" pitchFamily="18" charset="0"/>
                </a:rPr>
                <a:t>dimers</a:t>
              </a:r>
            </a:p>
          </p:txBody>
        </p:sp>
        <p:sp>
          <p:nvSpPr>
            <p:cNvPr id="407781" name="AutoShape 229"/>
            <p:cNvSpPr>
              <a:spLocks noChangeArrowheads="1"/>
            </p:cNvSpPr>
            <p:nvPr/>
          </p:nvSpPr>
          <p:spPr bwMode="auto">
            <a:xfrm>
              <a:off x="2364" y="4370"/>
              <a:ext cx="979" cy="47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0000"/>
                </a:gs>
                <a:gs pos="100000">
                  <a:schemeClr val="tx1"/>
                </a:gs>
              </a:gsLst>
              <a:lin ang="0" scaled="1"/>
            </a:gra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AT" sz="2400" b="1">
                  <a:solidFill>
                    <a:srgbClr val="FFFFFF"/>
                  </a:solidFill>
                  <a:latin typeface="Times New Roman" pitchFamily="18" charset="0"/>
                </a:rPr>
                <a:t>Efimov</a:t>
              </a:r>
            </a:p>
            <a:p>
              <a:pPr algn="ctr"/>
              <a:r>
                <a:rPr lang="de-AT" sz="2400" b="1">
                  <a:solidFill>
                    <a:srgbClr val="FFFFFF"/>
                  </a:solidFill>
                  <a:latin typeface="Times New Roman" pitchFamily="18" charset="0"/>
                </a:rPr>
                <a:t>trimers</a:t>
              </a:r>
            </a:p>
          </p:txBody>
        </p:sp>
        <p:sp>
          <p:nvSpPr>
            <p:cNvPr id="407782" name="AutoShape 230"/>
            <p:cNvSpPr>
              <a:spLocks noChangeArrowheads="1"/>
            </p:cNvSpPr>
            <p:nvPr/>
          </p:nvSpPr>
          <p:spPr bwMode="auto">
            <a:xfrm>
              <a:off x="4326" y="4368"/>
              <a:ext cx="979" cy="47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0000"/>
                </a:gs>
                <a:gs pos="100000">
                  <a:schemeClr val="tx1"/>
                </a:gs>
              </a:gsLst>
              <a:lin ang="0" scaled="1"/>
            </a:gra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AT" sz="2400" b="1">
                  <a:solidFill>
                    <a:srgbClr val="FFFFFF"/>
                  </a:solidFill>
                  <a:latin typeface="Times New Roman" pitchFamily="18" charset="0"/>
                </a:rPr>
                <a:t>Universal</a:t>
              </a:r>
            </a:p>
            <a:p>
              <a:pPr algn="ctr"/>
              <a:r>
                <a:rPr lang="de-AT" sz="2400" b="1">
                  <a:solidFill>
                    <a:srgbClr val="FFFFFF"/>
                  </a:solidFill>
                  <a:latin typeface="Times New Roman" pitchFamily="18" charset="0"/>
                </a:rPr>
                <a:t>tetramers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407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407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712" grpId="1"/>
      <p:bldP spid="407741" grpId="0"/>
      <p:bldP spid="407742" grpId="0" animBg="1"/>
      <p:bldP spid="407751" grpId="0"/>
      <p:bldP spid="4077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1" name="Line 11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0" y="28575"/>
            <a:ext cx="631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Ultracold atomic gases as a model system</a:t>
            </a:r>
            <a:endParaRPr lang="de-AT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14818" name="Group 98"/>
          <p:cNvGrpSpPr>
            <a:grpSpLocks/>
          </p:cNvGrpSpPr>
          <p:nvPr/>
        </p:nvGrpSpPr>
        <p:grpSpPr bwMode="auto">
          <a:xfrm>
            <a:off x="347663" y="1425575"/>
            <a:ext cx="8510587" cy="1343025"/>
            <a:chOff x="219" y="898"/>
            <a:chExt cx="5361" cy="846"/>
          </a:xfrm>
        </p:grpSpPr>
        <p:pic>
          <p:nvPicPr>
            <p:cNvPr id="55" name="Picture 4" descr="kno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8" y="898"/>
              <a:ext cx="57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</p:pic>
        <p:graphicFrame>
          <p:nvGraphicFramePr>
            <p:cNvPr id="414726" name="Object 6"/>
            <p:cNvGraphicFramePr>
              <a:graphicFrameLocks noChangeAspect="1"/>
            </p:cNvGraphicFramePr>
            <p:nvPr/>
          </p:nvGraphicFramePr>
          <p:xfrm>
            <a:off x="2604" y="910"/>
            <a:ext cx="1117" cy="605"/>
          </p:xfrm>
          <a:graphic>
            <a:graphicData uri="http://schemas.openxmlformats.org/presentationml/2006/ole">
              <p:oleObj spid="_x0000_s414726" name="Equation" r:id="rId4" imgW="800100" imgH="431800" progId="Equation.3">
                <p:embed/>
              </p:oleObj>
            </a:graphicData>
          </a:graphic>
        </p:graphicFrame>
        <p:graphicFrame>
          <p:nvGraphicFramePr>
            <p:cNvPr id="414727" name="Object 7"/>
            <p:cNvGraphicFramePr>
              <a:graphicFrameLocks noChangeAspect="1"/>
            </p:cNvGraphicFramePr>
            <p:nvPr/>
          </p:nvGraphicFramePr>
          <p:xfrm>
            <a:off x="4525" y="933"/>
            <a:ext cx="1055" cy="570"/>
          </p:xfrm>
          <a:graphic>
            <a:graphicData uri="http://schemas.openxmlformats.org/presentationml/2006/ole">
              <p:oleObj spid="_x0000_s414727" name="Equation" r:id="rId5" imgW="939800" imgH="508000" progId="Equation.3">
                <p:embed/>
              </p:oleObj>
            </a:graphicData>
          </a:graphic>
        </p:graphicFrame>
        <p:sp>
          <p:nvSpPr>
            <p:cNvPr id="414728" name="Text Box 8"/>
            <p:cNvSpPr txBox="1">
              <a:spLocks noChangeArrowheads="1"/>
            </p:cNvSpPr>
            <p:nvPr/>
          </p:nvSpPr>
          <p:spPr bwMode="auto">
            <a:xfrm>
              <a:off x="3460" y="910"/>
              <a:ext cx="98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>
                  <a:solidFill>
                    <a:schemeClr val="accent2"/>
                  </a:solidFill>
                </a:rPr>
                <a:t>Quantum gas</a:t>
              </a:r>
            </a:p>
            <a:p>
              <a:endParaRPr lang="de-AT">
                <a:solidFill>
                  <a:schemeClr val="accent2"/>
                </a:solidFill>
              </a:endParaRPr>
            </a:p>
            <a:p>
              <a:r>
                <a:rPr lang="de-AT">
                  <a:solidFill>
                    <a:schemeClr val="accent2"/>
                  </a:solidFill>
                </a:rPr>
                <a:t>Classical gas</a:t>
              </a:r>
            </a:p>
          </p:txBody>
        </p:sp>
        <p:sp>
          <p:nvSpPr>
            <p:cNvPr id="414729" name="Text Box 9"/>
            <p:cNvSpPr txBox="1">
              <a:spLocks noChangeArrowheads="1"/>
            </p:cNvSpPr>
            <p:nvPr/>
          </p:nvSpPr>
          <p:spPr bwMode="auto">
            <a:xfrm>
              <a:off x="1235" y="1059"/>
              <a:ext cx="1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sz="2000">
                  <a:solidFill>
                    <a:schemeClr val="accent2"/>
                  </a:solidFill>
                </a:rPr>
                <a:t>T ~ 1µK – 20nK</a:t>
              </a:r>
            </a:p>
          </p:txBody>
        </p:sp>
        <p:sp>
          <p:nvSpPr>
            <p:cNvPr id="414730" name="Text Box 10"/>
            <p:cNvSpPr txBox="1">
              <a:spLocks noChangeArrowheads="1"/>
            </p:cNvSpPr>
            <p:nvPr/>
          </p:nvSpPr>
          <p:spPr bwMode="auto">
            <a:xfrm>
              <a:off x="219" y="1532"/>
              <a:ext cx="8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sz="1600" b="1">
                  <a:solidFill>
                    <a:srgbClr val="993300"/>
                  </a:solidFill>
                </a:rPr>
                <a:t>Temperature</a:t>
              </a:r>
            </a:p>
          </p:txBody>
        </p:sp>
      </p:grpSp>
      <p:sp>
        <p:nvSpPr>
          <p:cNvPr id="414731" name="Text Box 11"/>
          <p:cNvSpPr txBox="1">
            <a:spLocks noChangeArrowheads="1"/>
          </p:cNvSpPr>
          <p:nvPr/>
        </p:nvSpPr>
        <p:spPr bwMode="auto">
          <a:xfrm>
            <a:off x="239713" y="776288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b="1">
                <a:solidFill>
                  <a:schemeClr val="accent2"/>
                </a:solidFill>
              </a:rPr>
              <a:t>Control knobs</a:t>
            </a:r>
          </a:p>
        </p:txBody>
      </p:sp>
      <p:grpSp>
        <p:nvGrpSpPr>
          <p:cNvPr id="414732" name="Group 12"/>
          <p:cNvGrpSpPr>
            <a:grpSpLocks/>
          </p:cNvGrpSpPr>
          <p:nvPr/>
        </p:nvGrpSpPr>
        <p:grpSpPr bwMode="auto">
          <a:xfrm>
            <a:off x="304800" y="4876800"/>
            <a:ext cx="4419600" cy="1676400"/>
            <a:chOff x="192" y="3072"/>
            <a:chExt cx="2784" cy="1056"/>
          </a:xfrm>
        </p:grpSpPr>
        <p:sp>
          <p:nvSpPr>
            <p:cNvPr id="53" name="Rounded Rectangle 52"/>
            <p:cNvSpPr>
              <a:spLocks noChangeArrowheads="1"/>
            </p:cNvSpPr>
            <p:nvPr/>
          </p:nvSpPr>
          <p:spPr bwMode="auto">
            <a:xfrm>
              <a:off x="192" y="3072"/>
              <a:ext cx="2784" cy="105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t-IT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pic>
          <p:nvPicPr>
            <p:cNvPr id="58" name="Picture 7" descr="kno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0" y="3168"/>
              <a:ext cx="57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</p:pic>
        <p:sp>
          <p:nvSpPr>
            <p:cNvPr id="414735" name="Text Box 15"/>
            <p:cNvSpPr txBox="1">
              <a:spLocks noChangeArrowheads="1"/>
            </p:cNvSpPr>
            <p:nvPr/>
          </p:nvSpPr>
          <p:spPr bwMode="auto">
            <a:xfrm>
              <a:off x="271" y="3770"/>
              <a:ext cx="8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sz="1600" b="1">
                  <a:solidFill>
                    <a:srgbClr val="993300"/>
                  </a:solidFill>
                </a:rPr>
                <a:t>Interactions</a:t>
              </a:r>
            </a:p>
          </p:txBody>
        </p:sp>
        <p:sp>
          <p:nvSpPr>
            <p:cNvPr id="414736" name="Text Box 16"/>
            <p:cNvSpPr txBox="1">
              <a:spLocks noChangeArrowheads="1"/>
            </p:cNvSpPr>
            <p:nvPr/>
          </p:nvSpPr>
          <p:spPr bwMode="auto">
            <a:xfrm>
              <a:off x="1230" y="3389"/>
              <a:ext cx="1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Interaction strength </a:t>
              </a:r>
              <a:r>
                <a:rPr lang="de-AT" b="1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414817" name="Group 97"/>
          <p:cNvGrpSpPr>
            <a:grpSpLocks/>
          </p:cNvGrpSpPr>
          <p:nvPr/>
        </p:nvGrpSpPr>
        <p:grpSpPr bwMode="auto">
          <a:xfrm>
            <a:off x="414338" y="3008313"/>
            <a:ext cx="8189912" cy="2419350"/>
            <a:chOff x="261" y="1895"/>
            <a:chExt cx="5159" cy="1524"/>
          </a:xfrm>
        </p:grpSpPr>
        <p:pic>
          <p:nvPicPr>
            <p:cNvPr id="70" name="Picture 8" descr="SW_trap_45Grad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562600">
              <a:off x="3277" y="1895"/>
              <a:ext cx="695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6" descr="kno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8" y="1997"/>
              <a:ext cx="57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</p:pic>
        <p:sp>
          <p:nvSpPr>
            <p:cNvPr id="71" name="Text Box 9"/>
            <p:cNvSpPr txBox="1">
              <a:spLocks noChangeArrowheads="1"/>
            </p:cNvSpPr>
            <p:nvPr/>
          </p:nvSpPr>
          <p:spPr bwMode="auto">
            <a:xfrm>
              <a:off x="1860" y="1896"/>
              <a:ext cx="91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de-DE" sz="1600" b="1">
                  <a:solidFill>
                    <a:srgbClr val="404040"/>
                  </a:solidFill>
                  <a:ea typeface="MS PGothic" pitchFamily="34" charset="-128"/>
                </a:rPr>
                <a:t>crossed-beam trap</a:t>
              </a:r>
            </a:p>
          </p:txBody>
        </p:sp>
        <p:grpSp>
          <p:nvGrpSpPr>
            <p:cNvPr id="414740" name="Group 24"/>
            <p:cNvGrpSpPr>
              <a:grpSpLocks/>
            </p:cNvGrpSpPr>
            <p:nvPr/>
          </p:nvGrpSpPr>
          <p:grpSpPr bwMode="auto">
            <a:xfrm>
              <a:off x="1380" y="2181"/>
              <a:ext cx="864" cy="289"/>
              <a:chOff x="155" y="1833"/>
              <a:chExt cx="1108" cy="371"/>
            </a:xfrm>
          </p:grpSpPr>
          <p:sp>
            <p:nvSpPr>
              <p:cNvPr id="86" name="Freeform 25"/>
              <p:cNvSpPr>
                <a:spLocks noChangeAspect="1"/>
              </p:cNvSpPr>
              <p:nvPr/>
            </p:nvSpPr>
            <p:spPr bwMode="auto">
              <a:xfrm>
                <a:off x="155" y="1896"/>
                <a:ext cx="1108" cy="297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0" y="96"/>
                  </a:cxn>
                  <a:cxn ang="0">
                    <a:pos x="718" y="154"/>
                  </a:cxn>
                  <a:cxn ang="0">
                    <a:pos x="1383" y="96"/>
                  </a:cxn>
                  <a:cxn ang="0">
                    <a:pos x="1383" y="0"/>
                  </a:cxn>
                  <a:cxn ang="0">
                    <a:pos x="1527" y="214"/>
                  </a:cxn>
                  <a:cxn ang="0">
                    <a:pos x="1383" y="432"/>
                  </a:cxn>
                  <a:cxn ang="0">
                    <a:pos x="1383" y="336"/>
                  </a:cxn>
                  <a:cxn ang="0">
                    <a:pos x="723" y="274"/>
                  </a:cxn>
                  <a:cxn ang="0">
                    <a:pos x="0" y="334"/>
                  </a:cxn>
                </a:cxnLst>
                <a:rect l="0" t="0" r="r" b="b"/>
                <a:pathLst>
                  <a:path w="1527" h="432">
                    <a:moveTo>
                      <a:pt x="0" y="334"/>
                    </a:moveTo>
                    <a:cubicBezTo>
                      <a:pt x="41" y="206"/>
                      <a:pt x="39" y="211"/>
                      <a:pt x="0" y="96"/>
                    </a:cubicBezTo>
                    <a:cubicBezTo>
                      <a:pt x="104" y="94"/>
                      <a:pt x="478" y="156"/>
                      <a:pt x="718" y="154"/>
                    </a:cubicBezTo>
                    <a:cubicBezTo>
                      <a:pt x="958" y="152"/>
                      <a:pt x="1271" y="128"/>
                      <a:pt x="1383" y="96"/>
                    </a:cubicBezTo>
                    <a:lnTo>
                      <a:pt x="1383" y="0"/>
                    </a:lnTo>
                    <a:lnTo>
                      <a:pt x="1527" y="214"/>
                    </a:lnTo>
                    <a:lnTo>
                      <a:pt x="1383" y="432"/>
                    </a:lnTo>
                    <a:lnTo>
                      <a:pt x="1383" y="336"/>
                    </a:lnTo>
                    <a:cubicBezTo>
                      <a:pt x="1273" y="310"/>
                      <a:pt x="953" y="277"/>
                      <a:pt x="723" y="274"/>
                    </a:cubicBezTo>
                    <a:cubicBezTo>
                      <a:pt x="481" y="274"/>
                      <a:pt x="96" y="334"/>
                      <a:pt x="0" y="3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3300"/>
                  </a:gs>
                  <a:gs pos="100000">
                    <a:schemeClr val="bg1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it-IT">
                  <a:ea typeface="MS PGothic" pitchFamily="34" charset="-128"/>
                </a:endParaRPr>
              </a:p>
            </p:txBody>
          </p:sp>
          <p:sp>
            <p:nvSpPr>
              <p:cNvPr id="87" name="Freeform 26"/>
              <p:cNvSpPr>
                <a:spLocks noChangeAspect="1"/>
              </p:cNvSpPr>
              <p:nvPr/>
            </p:nvSpPr>
            <p:spPr bwMode="auto">
              <a:xfrm rot="-5400000">
                <a:off x="490" y="1898"/>
                <a:ext cx="371" cy="242"/>
              </a:xfrm>
              <a:custGeom>
                <a:avLst/>
                <a:gdLst>
                  <a:gd name="T0" fmla="*/ 0 w 1527"/>
                  <a:gd name="T1" fmla="*/ 334 h 432"/>
                  <a:gd name="T2" fmla="*/ 0 w 1527"/>
                  <a:gd name="T3" fmla="*/ 96 h 432"/>
                  <a:gd name="T4" fmla="*/ 718 w 1527"/>
                  <a:gd name="T5" fmla="*/ 154 h 432"/>
                  <a:gd name="T6" fmla="*/ 1383 w 1527"/>
                  <a:gd name="T7" fmla="*/ 96 h 432"/>
                  <a:gd name="T8" fmla="*/ 1383 w 1527"/>
                  <a:gd name="T9" fmla="*/ 0 h 432"/>
                  <a:gd name="T10" fmla="*/ 1527 w 1527"/>
                  <a:gd name="T11" fmla="*/ 214 h 432"/>
                  <a:gd name="T12" fmla="*/ 1383 w 1527"/>
                  <a:gd name="T13" fmla="*/ 432 h 432"/>
                  <a:gd name="T14" fmla="*/ 1383 w 1527"/>
                  <a:gd name="T15" fmla="*/ 336 h 432"/>
                  <a:gd name="T16" fmla="*/ 723 w 1527"/>
                  <a:gd name="T17" fmla="*/ 274 h 432"/>
                  <a:gd name="T18" fmla="*/ 0 w 1527"/>
                  <a:gd name="T19" fmla="*/ 334 h 4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27"/>
                  <a:gd name="T31" fmla="*/ 0 h 432"/>
                  <a:gd name="T32" fmla="*/ 1527 w 1527"/>
                  <a:gd name="T33" fmla="*/ 432 h 4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27" h="432">
                    <a:moveTo>
                      <a:pt x="0" y="334"/>
                    </a:moveTo>
                    <a:cubicBezTo>
                      <a:pt x="41" y="206"/>
                      <a:pt x="39" y="211"/>
                      <a:pt x="0" y="96"/>
                    </a:cubicBezTo>
                    <a:cubicBezTo>
                      <a:pt x="104" y="94"/>
                      <a:pt x="478" y="156"/>
                      <a:pt x="718" y="154"/>
                    </a:cubicBezTo>
                    <a:cubicBezTo>
                      <a:pt x="958" y="152"/>
                      <a:pt x="1271" y="128"/>
                      <a:pt x="1383" y="96"/>
                    </a:cubicBezTo>
                    <a:lnTo>
                      <a:pt x="1383" y="0"/>
                    </a:lnTo>
                    <a:lnTo>
                      <a:pt x="1527" y="214"/>
                    </a:lnTo>
                    <a:lnTo>
                      <a:pt x="1383" y="432"/>
                    </a:lnTo>
                    <a:lnTo>
                      <a:pt x="1383" y="336"/>
                    </a:lnTo>
                    <a:cubicBezTo>
                      <a:pt x="1273" y="310"/>
                      <a:pt x="953" y="277"/>
                      <a:pt x="723" y="274"/>
                    </a:cubicBezTo>
                    <a:cubicBezTo>
                      <a:pt x="481" y="274"/>
                      <a:pt x="96" y="334"/>
                      <a:pt x="0" y="33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33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anchor="ctr">
                <a:spAutoFit/>
              </a:bodyPr>
              <a:lstStyle/>
              <a:p>
                <a:endParaRPr lang="it-IT">
                  <a:ea typeface="MS PGothic" pitchFamily="34" charset="-128"/>
                </a:endParaRPr>
              </a:p>
            </p:txBody>
          </p:sp>
          <p:sp>
            <p:nvSpPr>
              <p:cNvPr id="414743" name="Oval 27"/>
              <p:cNvSpPr>
                <a:spLocks noChangeArrowheads="1"/>
              </p:cNvSpPr>
              <p:nvPr/>
            </p:nvSpPr>
            <p:spPr bwMode="auto">
              <a:xfrm>
                <a:off x="642" y="1996"/>
                <a:ext cx="89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ea typeface="MS PGothic" pitchFamily="34" charset="-128"/>
                </a:endParaRPr>
              </a:p>
            </p:txBody>
          </p:sp>
          <p:sp>
            <p:nvSpPr>
              <p:cNvPr id="414744" name="Oval 28"/>
              <p:cNvSpPr>
                <a:spLocks noChangeAspect="1" noChangeArrowheads="1"/>
              </p:cNvSpPr>
              <p:nvPr/>
            </p:nvSpPr>
            <p:spPr bwMode="auto">
              <a:xfrm>
                <a:off x="642" y="1996"/>
                <a:ext cx="32" cy="34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ea typeface="MS PGothic" pitchFamily="34" charset="-128"/>
                </a:endParaRPr>
              </a:p>
            </p:txBody>
          </p:sp>
          <p:sp>
            <p:nvSpPr>
              <p:cNvPr id="414745" name="Oval 29"/>
              <p:cNvSpPr>
                <a:spLocks noChangeAspect="1" noChangeArrowheads="1"/>
              </p:cNvSpPr>
              <p:nvPr/>
            </p:nvSpPr>
            <p:spPr bwMode="auto">
              <a:xfrm>
                <a:off x="675" y="2004"/>
                <a:ext cx="31" cy="34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ea typeface="MS PGothic" pitchFamily="34" charset="-128"/>
                </a:endParaRPr>
              </a:p>
            </p:txBody>
          </p:sp>
          <p:sp>
            <p:nvSpPr>
              <p:cNvPr id="414746" name="Oval 30"/>
              <p:cNvSpPr>
                <a:spLocks noChangeAspect="1" noChangeArrowheads="1"/>
              </p:cNvSpPr>
              <p:nvPr/>
            </p:nvSpPr>
            <p:spPr bwMode="auto">
              <a:xfrm>
                <a:off x="667" y="2050"/>
                <a:ext cx="32" cy="34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ea typeface="MS PGothic" pitchFamily="34" charset="-128"/>
                </a:endParaRPr>
              </a:p>
            </p:txBody>
          </p:sp>
          <p:sp>
            <p:nvSpPr>
              <p:cNvPr id="414747" name="Oval 31"/>
              <p:cNvSpPr>
                <a:spLocks noChangeAspect="1" noChangeArrowheads="1"/>
              </p:cNvSpPr>
              <p:nvPr/>
            </p:nvSpPr>
            <p:spPr bwMode="auto">
              <a:xfrm>
                <a:off x="638" y="2026"/>
                <a:ext cx="31" cy="34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ea typeface="MS PGothic" pitchFamily="34" charset="-128"/>
                </a:endParaRPr>
              </a:p>
            </p:txBody>
          </p:sp>
          <p:sp>
            <p:nvSpPr>
              <p:cNvPr id="414748" name="Oval 32"/>
              <p:cNvSpPr>
                <a:spLocks noChangeAspect="1" noChangeArrowheads="1"/>
              </p:cNvSpPr>
              <p:nvPr/>
            </p:nvSpPr>
            <p:spPr bwMode="auto">
              <a:xfrm>
                <a:off x="667" y="2028"/>
                <a:ext cx="32" cy="34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ea typeface="MS PGothic" pitchFamily="34" charset="-128"/>
                </a:endParaRPr>
              </a:p>
            </p:txBody>
          </p:sp>
          <p:sp>
            <p:nvSpPr>
              <p:cNvPr id="414749" name="Oval 33"/>
              <p:cNvSpPr>
                <a:spLocks noChangeAspect="1" noChangeArrowheads="1"/>
              </p:cNvSpPr>
              <p:nvPr/>
            </p:nvSpPr>
            <p:spPr bwMode="auto">
              <a:xfrm>
                <a:off x="664" y="2015"/>
                <a:ext cx="32" cy="34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ea typeface="MS PGothic" pitchFamily="34" charset="-128"/>
                </a:endParaRPr>
              </a:p>
            </p:txBody>
          </p:sp>
        </p:grpSp>
        <p:sp>
          <p:nvSpPr>
            <p:cNvPr id="19486" name="Text Box 35"/>
            <p:cNvSpPr txBox="1">
              <a:spLocks noChangeArrowheads="1"/>
            </p:cNvSpPr>
            <p:nvPr/>
          </p:nvSpPr>
          <p:spPr bwMode="auto">
            <a:xfrm>
              <a:off x="1848" y="2431"/>
              <a:ext cx="10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404040"/>
                  </a:solidFill>
                  <a:latin typeface="Symbol" pitchFamily="18" charset="2"/>
                  <a:ea typeface="MS PGothic" pitchFamily="34" charset="-128"/>
                </a:rPr>
                <a:t>w</a:t>
              </a:r>
              <a:r>
                <a:rPr lang="en-US" sz="2000" baseline="-25000">
                  <a:solidFill>
                    <a:srgbClr val="404040"/>
                  </a:solidFill>
                  <a:ea typeface="MS PGothic" pitchFamily="34" charset="-128"/>
                </a:rPr>
                <a:t>y </a:t>
              </a:r>
              <a:r>
                <a:rPr lang="en-US" sz="2000">
                  <a:solidFill>
                    <a:srgbClr val="404040"/>
                  </a:solidFill>
                  <a:ea typeface="MS PGothic" pitchFamily="34" charset="-128"/>
                </a:rPr>
                <a:t> ≈ </a:t>
              </a:r>
              <a:r>
                <a:rPr lang="en-US" sz="2000" baseline="-25000">
                  <a:solidFill>
                    <a:srgbClr val="404040"/>
                  </a:solidFill>
                  <a:ea typeface="MS PGothic" pitchFamily="34" charset="-128"/>
                </a:rPr>
                <a:t> </a:t>
              </a:r>
              <a:r>
                <a:rPr lang="en-US" sz="2000">
                  <a:solidFill>
                    <a:srgbClr val="404040"/>
                  </a:solidFill>
                  <a:latin typeface="Symbol" pitchFamily="18" charset="2"/>
                  <a:ea typeface="MS PGothic" pitchFamily="34" charset="-128"/>
                </a:rPr>
                <a:t>w </a:t>
              </a:r>
              <a:r>
                <a:rPr lang="en-US" sz="2000" baseline="-25000">
                  <a:solidFill>
                    <a:srgbClr val="404040"/>
                  </a:solidFill>
                  <a:ea typeface="MS PGothic" pitchFamily="34" charset="-128"/>
                </a:rPr>
                <a:t>z</a:t>
              </a:r>
              <a:r>
                <a:rPr lang="en-US" sz="2000">
                  <a:solidFill>
                    <a:srgbClr val="404040"/>
                  </a:solidFill>
                  <a:ea typeface="MS PGothic" pitchFamily="34" charset="-128"/>
                </a:rPr>
                <a:t> ≈ </a:t>
              </a:r>
              <a:r>
                <a:rPr lang="en-US" sz="2000">
                  <a:solidFill>
                    <a:srgbClr val="404040"/>
                  </a:solidFill>
                  <a:latin typeface="Symbol" pitchFamily="18" charset="2"/>
                  <a:ea typeface="MS PGothic" pitchFamily="34" charset="-128"/>
                </a:rPr>
                <a:t>w</a:t>
              </a:r>
              <a:r>
                <a:rPr lang="en-US" sz="2000" baseline="-25000">
                  <a:solidFill>
                    <a:srgbClr val="404040"/>
                  </a:solidFill>
                  <a:ea typeface="MS PGothic" pitchFamily="34" charset="-128"/>
                </a:rPr>
                <a:t>x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1380" y="1992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it-IT">
                  <a:ea typeface="MS PGothic" pitchFamily="34" charset="-128"/>
                </a:rPr>
                <a:t>3D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943" y="1992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it-IT">
                  <a:ea typeface="MS PGothic" pitchFamily="34" charset="-128"/>
                </a:rPr>
                <a:t>2D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416" y="1980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rgbClr val="808080">
                  <a:alpha val="42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it-IT"/>
                <a:t>1D</a:t>
              </a:r>
            </a:p>
          </p:txBody>
        </p:sp>
        <p:sp>
          <p:nvSpPr>
            <p:cNvPr id="414754" name="Text Box 34"/>
            <p:cNvSpPr txBox="1">
              <a:spLocks noChangeArrowheads="1"/>
            </p:cNvSpPr>
            <p:nvPr/>
          </p:nvSpPr>
          <p:spPr bwMode="auto">
            <a:xfrm>
              <a:off x="261" y="2606"/>
              <a:ext cx="7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sz="1600" b="1">
                  <a:solidFill>
                    <a:srgbClr val="993300"/>
                  </a:solidFill>
                </a:rPr>
                <a:t>Geometry</a:t>
              </a:r>
            </a:p>
          </p:txBody>
        </p:sp>
        <p:pic>
          <p:nvPicPr>
            <p:cNvPr id="414755" name="Picture 35" descr="1D"/>
            <p:cNvPicPr>
              <a:picLocks noChangeAspect="1" noChangeArrowheads="1"/>
            </p:cNvPicPr>
            <p:nvPr/>
          </p:nvPicPr>
          <p:blipFill>
            <a:blip r:embed="rId7" cstate="print"/>
            <a:srcRect l="44646" r="20784" b="62592"/>
            <a:stretch>
              <a:fillRect/>
            </a:stretch>
          </p:blipFill>
          <p:spPr bwMode="auto">
            <a:xfrm>
              <a:off x="4765" y="1971"/>
              <a:ext cx="655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4756" name="Group 36"/>
            <p:cNvGrpSpPr>
              <a:grpSpLocks/>
            </p:cNvGrpSpPr>
            <p:nvPr/>
          </p:nvGrpSpPr>
          <p:grpSpPr bwMode="auto">
            <a:xfrm>
              <a:off x="3761" y="2555"/>
              <a:ext cx="1000" cy="864"/>
              <a:chOff x="4349" y="2255"/>
              <a:chExt cx="1000" cy="864"/>
            </a:xfrm>
          </p:grpSpPr>
          <p:pic>
            <p:nvPicPr>
              <p:cNvPr id="414757" name="Picture 41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49" y="2255"/>
                <a:ext cx="1000" cy="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8" name="Oval 46"/>
              <p:cNvSpPr>
                <a:spLocks noChangeArrowheads="1"/>
              </p:cNvSpPr>
              <p:nvPr/>
            </p:nvSpPr>
            <p:spPr bwMode="auto">
              <a:xfrm>
                <a:off x="4640" y="2526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8100" dir="2700000" rotWithShape="0">
                  <a:srgbClr val="808080">
                    <a:alpha val="42999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>
                  <a:ea typeface="MS PGothic" pitchFamily="34" charset="-128"/>
                </a:endParaRPr>
              </a:p>
            </p:txBody>
          </p:sp>
          <p:sp>
            <p:nvSpPr>
              <p:cNvPr id="99" name="Oval 47"/>
              <p:cNvSpPr>
                <a:spLocks noChangeArrowheads="1"/>
              </p:cNvSpPr>
              <p:nvPr/>
            </p:nvSpPr>
            <p:spPr bwMode="auto">
              <a:xfrm>
                <a:off x="4867" y="2617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8100" dir="2700000" rotWithShape="0">
                  <a:srgbClr val="808080">
                    <a:alpha val="42999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>
                  <a:ea typeface="MS PGothic" pitchFamily="34" charset="-128"/>
                </a:endParaRPr>
              </a:p>
            </p:txBody>
          </p:sp>
          <p:sp>
            <p:nvSpPr>
              <p:cNvPr id="100" name="Oval 48"/>
              <p:cNvSpPr>
                <a:spLocks noChangeArrowheads="1"/>
              </p:cNvSpPr>
              <p:nvPr/>
            </p:nvSpPr>
            <p:spPr bwMode="auto">
              <a:xfrm>
                <a:off x="5094" y="2708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8100" dir="2700000" rotWithShape="0">
                  <a:srgbClr val="808080">
                    <a:alpha val="42999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>
                  <a:ea typeface="MS PGothic" pitchFamily="34" charset="-128"/>
                </a:endParaRPr>
              </a:p>
            </p:txBody>
          </p:sp>
          <p:sp>
            <p:nvSpPr>
              <p:cNvPr id="101" name="Oval 49"/>
              <p:cNvSpPr>
                <a:spLocks noChangeArrowheads="1"/>
              </p:cNvSpPr>
              <p:nvPr/>
            </p:nvSpPr>
            <p:spPr bwMode="auto">
              <a:xfrm>
                <a:off x="4504" y="2708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8100" dir="2700000" rotWithShape="0">
                  <a:srgbClr val="808080">
                    <a:alpha val="42999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>
                  <a:ea typeface="MS PGothic" pitchFamily="34" charset="-128"/>
                </a:endParaRPr>
              </a:p>
            </p:txBody>
          </p:sp>
          <p:sp>
            <p:nvSpPr>
              <p:cNvPr id="102" name="Oval 50"/>
              <p:cNvSpPr>
                <a:spLocks noChangeArrowheads="1"/>
              </p:cNvSpPr>
              <p:nvPr/>
            </p:nvSpPr>
            <p:spPr bwMode="auto">
              <a:xfrm>
                <a:off x="4731" y="2799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8100" dir="2700000" rotWithShape="0">
                  <a:srgbClr val="808080">
                    <a:alpha val="42999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>
                  <a:ea typeface="MS PGothic" pitchFamily="34" charset="-128"/>
                </a:endParaRPr>
              </a:p>
            </p:txBody>
          </p:sp>
          <p:sp>
            <p:nvSpPr>
              <p:cNvPr id="103" name="Oval 51"/>
              <p:cNvSpPr>
                <a:spLocks noChangeArrowheads="1"/>
              </p:cNvSpPr>
              <p:nvPr/>
            </p:nvSpPr>
            <p:spPr bwMode="auto">
              <a:xfrm>
                <a:off x="4958" y="2890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8100" dir="2700000" rotWithShape="0">
                  <a:srgbClr val="808080">
                    <a:alpha val="42999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>
                  <a:ea typeface="MS PGothic" pitchFamily="34" charset="-128"/>
                </a:endParaRPr>
              </a:p>
            </p:txBody>
          </p:sp>
          <p:sp>
            <p:nvSpPr>
              <p:cNvPr id="104" name="Oval 52"/>
              <p:cNvSpPr>
                <a:spLocks noChangeArrowheads="1"/>
              </p:cNvSpPr>
              <p:nvPr/>
            </p:nvSpPr>
            <p:spPr bwMode="auto">
              <a:xfrm>
                <a:off x="4776" y="2344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8100" dir="2700000" rotWithShape="0">
                  <a:srgbClr val="808080">
                    <a:alpha val="42999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>
                  <a:ea typeface="MS PGothic" pitchFamily="34" charset="-128"/>
                </a:endParaRPr>
              </a:p>
            </p:txBody>
          </p:sp>
          <p:sp>
            <p:nvSpPr>
              <p:cNvPr id="105" name="Oval 53"/>
              <p:cNvSpPr>
                <a:spLocks noChangeArrowheads="1"/>
              </p:cNvSpPr>
              <p:nvPr/>
            </p:nvSpPr>
            <p:spPr bwMode="auto">
              <a:xfrm>
                <a:off x="5003" y="2435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8100" dir="2700000" rotWithShape="0">
                  <a:srgbClr val="808080">
                    <a:alpha val="42999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>
                  <a:ea typeface="MS PGothic" pitchFamily="34" charset="-128"/>
                </a:endParaRPr>
              </a:p>
            </p:txBody>
          </p:sp>
          <p:sp>
            <p:nvSpPr>
              <p:cNvPr id="106" name="Oval 54"/>
              <p:cNvSpPr>
                <a:spLocks noChangeArrowheads="1"/>
              </p:cNvSpPr>
              <p:nvPr/>
            </p:nvSpPr>
            <p:spPr bwMode="auto">
              <a:xfrm>
                <a:off x="5230" y="2526"/>
                <a:ext cx="72" cy="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8100" dir="2700000" rotWithShape="0">
                  <a:srgbClr val="808080">
                    <a:alpha val="42999"/>
                  </a:srgbClr>
                </a:outerShdw>
              </a:effectLst>
            </p:spPr>
            <p:txBody>
              <a:bodyPr wrap="none" anchor="ctr"/>
              <a:lstStyle/>
              <a:p>
                <a:endParaRPr lang="it-IT">
                  <a:ea typeface="MS PGothic" pitchFamily="34" charset="-128"/>
                </a:endParaRPr>
              </a:p>
            </p:txBody>
          </p:sp>
        </p:grpSp>
        <p:sp>
          <p:nvSpPr>
            <p:cNvPr id="109" name="Text Box 9"/>
            <p:cNvSpPr txBox="1">
              <a:spLocks noChangeArrowheads="1"/>
            </p:cNvSpPr>
            <p:nvPr/>
          </p:nvSpPr>
          <p:spPr bwMode="auto">
            <a:xfrm>
              <a:off x="3016" y="2654"/>
              <a:ext cx="9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 b="1">
                  <a:solidFill>
                    <a:srgbClr val="404040"/>
                  </a:solidFill>
                  <a:ea typeface="MS PGothic" pitchFamily="34" charset="-128"/>
                </a:rPr>
                <a:t>optical</a:t>
              </a:r>
              <a:r>
                <a:rPr lang="de-DE" sz="1600">
                  <a:solidFill>
                    <a:srgbClr val="404040"/>
                  </a:solidFill>
                  <a:ea typeface="MS PGothic" pitchFamily="34" charset="-128"/>
                </a:rPr>
                <a:t> </a:t>
              </a:r>
              <a:r>
                <a:rPr lang="de-DE" sz="1600" b="1">
                  <a:solidFill>
                    <a:srgbClr val="404040"/>
                  </a:solidFill>
                  <a:ea typeface="MS PGothic" pitchFamily="34" charset="-128"/>
                </a:rPr>
                <a:t>lattice</a:t>
              </a:r>
            </a:p>
          </p:txBody>
        </p:sp>
        <p:sp>
          <p:nvSpPr>
            <p:cNvPr id="108" name="Text Box 9"/>
            <p:cNvSpPr txBox="1">
              <a:spLocks noChangeArrowheads="1"/>
            </p:cNvSpPr>
            <p:nvPr/>
          </p:nvSpPr>
          <p:spPr bwMode="auto">
            <a:xfrm>
              <a:off x="2994" y="2424"/>
              <a:ext cx="10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600" b="1">
                  <a:solidFill>
                    <a:srgbClr val="404040"/>
                  </a:solidFill>
                  <a:ea typeface="MS PGothic" pitchFamily="34" charset="-128"/>
                </a:rPr>
                <a:t>„pancake“ trap</a:t>
              </a:r>
            </a:p>
          </p:txBody>
        </p:sp>
      </p:grpSp>
      <p:sp>
        <p:nvSpPr>
          <p:cNvPr id="414819" name="Rectangle 99"/>
          <p:cNvSpPr>
            <a:spLocks noChangeArrowheads="1"/>
          </p:cNvSpPr>
          <p:nvPr/>
        </p:nvSpPr>
        <p:spPr bwMode="auto">
          <a:xfrm>
            <a:off x="4743450" y="2343150"/>
            <a:ext cx="4572000" cy="4743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4815" name="Group 95"/>
          <p:cNvGrpSpPr>
            <a:grpSpLocks/>
          </p:cNvGrpSpPr>
          <p:nvPr/>
        </p:nvGrpSpPr>
        <p:grpSpPr bwMode="auto">
          <a:xfrm>
            <a:off x="4686300" y="3238500"/>
            <a:ext cx="4457700" cy="3619500"/>
            <a:chOff x="2916" y="2124"/>
            <a:chExt cx="2808" cy="2280"/>
          </a:xfrm>
        </p:grpSpPr>
        <p:sp>
          <p:nvSpPr>
            <p:cNvPr id="414805" name="Rectangle 85"/>
            <p:cNvSpPr>
              <a:spLocks noChangeArrowheads="1"/>
            </p:cNvSpPr>
            <p:nvPr/>
          </p:nvSpPr>
          <p:spPr bwMode="auto">
            <a:xfrm>
              <a:off x="2940" y="2124"/>
              <a:ext cx="2784" cy="22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4806" name="Picture 86" descr="300_historischer_schalter_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6" y="2256"/>
              <a:ext cx="732" cy="976"/>
            </a:xfrm>
            <a:prstGeom prst="rect">
              <a:avLst/>
            </a:prstGeom>
            <a:noFill/>
          </p:spPr>
        </p:pic>
        <p:sp>
          <p:nvSpPr>
            <p:cNvPr id="414807" name="Text Box 87"/>
            <p:cNvSpPr txBox="1">
              <a:spLocks noChangeArrowheads="1"/>
            </p:cNvSpPr>
            <p:nvPr/>
          </p:nvSpPr>
          <p:spPr bwMode="auto">
            <a:xfrm>
              <a:off x="3026" y="3206"/>
              <a:ext cx="6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b="1">
                  <a:solidFill>
                    <a:srgbClr val="993300"/>
                  </a:solidFill>
                </a:rPr>
                <a:t>Mixtures</a:t>
              </a:r>
            </a:p>
          </p:txBody>
        </p:sp>
        <p:sp>
          <p:nvSpPr>
            <p:cNvPr id="414808" name="Text Box 88"/>
            <p:cNvSpPr txBox="1">
              <a:spLocks noChangeArrowheads="1"/>
            </p:cNvSpPr>
            <p:nvPr/>
          </p:nvSpPr>
          <p:spPr bwMode="auto">
            <a:xfrm>
              <a:off x="3686" y="2255"/>
              <a:ext cx="2038" cy="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de-DE">
                  <a:solidFill>
                    <a:schemeClr val="accent2"/>
                  </a:solidFill>
                </a:rPr>
                <a:t> different interactions</a:t>
              </a:r>
            </a:p>
            <a:p>
              <a:pPr>
                <a:buFontTx/>
                <a:buChar char="•"/>
              </a:pPr>
              <a:r>
                <a:rPr lang="de-DE">
                  <a:solidFill>
                    <a:schemeClr val="accent2"/>
                  </a:solidFill>
                </a:rPr>
                <a:t> different mass ratios</a:t>
              </a:r>
            </a:p>
            <a:p>
              <a:pPr>
                <a:buFontTx/>
                <a:buChar char="•"/>
              </a:pPr>
              <a:r>
                <a:rPr lang="de-DE">
                  <a:solidFill>
                    <a:schemeClr val="accent2"/>
                  </a:solidFill>
                </a:rPr>
                <a:t> Bosonic / Fermionic systems</a:t>
              </a:r>
            </a:p>
          </p:txBody>
        </p:sp>
        <p:sp>
          <p:nvSpPr>
            <p:cNvPr id="414809" name="Oval 89"/>
            <p:cNvSpPr>
              <a:spLocks noChangeArrowheads="1"/>
            </p:cNvSpPr>
            <p:nvPr/>
          </p:nvSpPr>
          <p:spPr bwMode="auto">
            <a:xfrm>
              <a:off x="3780" y="3228"/>
              <a:ext cx="552" cy="55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10" name="Oval 90"/>
            <p:cNvSpPr>
              <a:spLocks noChangeArrowheads="1"/>
            </p:cNvSpPr>
            <p:nvPr/>
          </p:nvSpPr>
          <p:spPr bwMode="auto">
            <a:xfrm>
              <a:off x="4732" y="2992"/>
              <a:ext cx="228" cy="228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3366FF">
                    <a:gamma/>
                    <a:shade val="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11" name="Oval 91"/>
            <p:cNvSpPr>
              <a:spLocks noChangeArrowheads="1"/>
            </p:cNvSpPr>
            <p:nvPr/>
          </p:nvSpPr>
          <p:spPr bwMode="auto">
            <a:xfrm>
              <a:off x="4672" y="3684"/>
              <a:ext cx="552" cy="55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12" name="AutoShape 92"/>
            <p:cNvSpPr>
              <a:spLocks noChangeArrowheads="1"/>
            </p:cNvSpPr>
            <p:nvPr/>
          </p:nvSpPr>
          <p:spPr bwMode="auto">
            <a:xfrm rot="9327736">
              <a:off x="4313" y="3118"/>
              <a:ext cx="406" cy="290"/>
            </a:xfrm>
            <a:prstGeom prst="leftRightArrow">
              <a:avLst>
                <a:gd name="adj1" fmla="val 50000"/>
                <a:gd name="adj2" fmla="val 28000"/>
              </a:avLst>
            </a:prstGeom>
            <a:gradFill rotWithShape="1">
              <a:gsLst>
                <a:gs pos="0">
                  <a:srgbClr val="3366FF"/>
                </a:gs>
                <a:gs pos="100000">
                  <a:srgbClr val="CC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13" name="AutoShape 93"/>
            <p:cNvSpPr>
              <a:spLocks noChangeArrowheads="1"/>
            </p:cNvSpPr>
            <p:nvPr/>
          </p:nvSpPr>
          <p:spPr bwMode="auto">
            <a:xfrm rot="4960240">
              <a:off x="4712" y="3326"/>
              <a:ext cx="383" cy="265"/>
            </a:xfrm>
            <a:prstGeom prst="leftRightArrow">
              <a:avLst>
                <a:gd name="adj1" fmla="val 50000"/>
                <a:gd name="adj2" fmla="val 28906"/>
              </a:avLst>
            </a:prstGeom>
            <a:gradFill rotWithShape="1">
              <a:gsLst>
                <a:gs pos="0">
                  <a:srgbClr val="3366FF"/>
                </a:gs>
                <a:gs pos="100000">
                  <a:srgbClr val="CC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14" name="AutoShape 94"/>
            <p:cNvSpPr>
              <a:spLocks noChangeArrowheads="1"/>
            </p:cNvSpPr>
            <p:nvPr/>
          </p:nvSpPr>
          <p:spPr bwMode="auto">
            <a:xfrm rot="12411219">
              <a:off x="4293" y="3626"/>
              <a:ext cx="406" cy="290"/>
            </a:xfrm>
            <a:prstGeom prst="leftRightArrow">
              <a:avLst>
                <a:gd name="adj1" fmla="val 50000"/>
                <a:gd name="adj2" fmla="val 2800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4816" name="Group 96"/>
          <p:cNvGrpSpPr>
            <a:grpSpLocks/>
          </p:cNvGrpSpPr>
          <p:nvPr/>
        </p:nvGrpSpPr>
        <p:grpSpPr bwMode="auto">
          <a:xfrm>
            <a:off x="4114800" y="704850"/>
            <a:ext cx="5029200" cy="2800350"/>
            <a:chOff x="2592" y="444"/>
            <a:chExt cx="3168" cy="1764"/>
          </a:xfrm>
        </p:grpSpPr>
        <p:sp>
          <p:nvSpPr>
            <p:cNvPr id="414770" name="Rectangle 50"/>
            <p:cNvSpPr>
              <a:spLocks noChangeArrowheads="1"/>
            </p:cNvSpPr>
            <p:nvPr/>
          </p:nvSpPr>
          <p:spPr bwMode="auto">
            <a:xfrm>
              <a:off x="2592" y="444"/>
              <a:ext cx="3168" cy="17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4771" name="Group 51"/>
            <p:cNvGrpSpPr>
              <a:grpSpLocks/>
            </p:cNvGrpSpPr>
            <p:nvPr/>
          </p:nvGrpSpPr>
          <p:grpSpPr bwMode="auto">
            <a:xfrm>
              <a:off x="2981" y="458"/>
              <a:ext cx="2407" cy="1750"/>
              <a:chOff x="2969" y="446"/>
              <a:chExt cx="2407" cy="1750"/>
            </a:xfrm>
          </p:grpSpPr>
          <p:sp>
            <p:nvSpPr>
              <p:cNvPr id="414772" name="Text Box 52"/>
              <p:cNvSpPr txBox="1">
                <a:spLocks noChangeArrowheads="1"/>
              </p:cNvSpPr>
              <p:nvPr/>
            </p:nvSpPr>
            <p:spPr bwMode="auto">
              <a:xfrm>
                <a:off x="3156" y="1584"/>
                <a:ext cx="42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AT" sz="1600" b="1">
                    <a:solidFill>
                      <a:srgbClr val="993300"/>
                    </a:solidFill>
                  </a:rPr>
                  <a:t>State</a:t>
                </a:r>
              </a:p>
            </p:txBody>
          </p:sp>
          <p:pic>
            <p:nvPicPr>
              <p:cNvPr id="414773" name="Picture 53" descr="l_Schalterplatte3er_web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969" y="892"/>
                <a:ext cx="864" cy="743"/>
              </a:xfrm>
              <a:prstGeom prst="rect">
                <a:avLst/>
              </a:prstGeom>
              <a:noFill/>
            </p:spPr>
          </p:pic>
          <p:grpSp>
            <p:nvGrpSpPr>
              <p:cNvPr id="414774" name="Group 54"/>
              <p:cNvGrpSpPr>
                <a:grpSpLocks/>
              </p:cNvGrpSpPr>
              <p:nvPr/>
            </p:nvGrpSpPr>
            <p:grpSpPr bwMode="auto">
              <a:xfrm>
                <a:off x="3979" y="446"/>
                <a:ext cx="1397" cy="1750"/>
                <a:chOff x="3979" y="446"/>
                <a:chExt cx="1397" cy="1750"/>
              </a:xfrm>
            </p:grpSpPr>
            <p:grpSp>
              <p:nvGrpSpPr>
                <p:cNvPr id="414775" name="Group 55"/>
                <p:cNvGrpSpPr>
                  <a:grpSpLocks/>
                </p:cNvGrpSpPr>
                <p:nvPr/>
              </p:nvGrpSpPr>
              <p:grpSpPr bwMode="auto">
                <a:xfrm>
                  <a:off x="4042" y="1525"/>
                  <a:ext cx="1334" cy="671"/>
                  <a:chOff x="113" y="3022"/>
                  <a:chExt cx="1334" cy="671"/>
                </a:xfrm>
              </p:grpSpPr>
              <p:sp>
                <p:nvSpPr>
                  <p:cNvPr id="414776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8" y="3461"/>
                    <a:ext cx="459" cy="23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de-DE">
                        <a:solidFill>
                          <a:srgbClr val="990099"/>
                        </a:solidFill>
                      </a:rPr>
                      <a:t>m</a:t>
                    </a:r>
                    <a:r>
                      <a:rPr lang="de-DE" baseline="-25000">
                        <a:solidFill>
                          <a:srgbClr val="990099"/>
                        </a:solidFill>
                      </a:rPr>
                      <a:t>F</a:t>
                    </a:r>
                    <a:r>
                      <a:rPr lang="de-DE">
                        <a:solidFill>
                          <a:srgbClr val="990099"/>
                        </a:solidFill>
                      </a:rPr>
                      <a:t>=3</a:t>
                    </a:r>
                  </a:p>
                </p:txBody>
              </p:sp>
              <p:sp>
                <p:nvSpPr>
                  <p:cNvPr id="414777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5" y="3060"/>
                    <a:ext cx="778" cy="21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78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5" y="3132"/>
                    <a:ext cx="778" cy="14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79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5" y="3207"/>
                    <a:ext cx="778" cy="7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80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5" y="3279"/>
                    <a:ext cx="77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81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65" y="3279"/>
                    <a:ext cx="778" cy="14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82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65" y="3279"/>
                    <a:ext cx="778" cy="7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83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113" y="3022"/>
                    <a:ext cx="340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600"/>
                      <a:t>F=3</a:t>
                    </a:r>
                    <a:endParaRPr lang="en-US" sz="1600"/>
                  </a:p>
                </p:txBody>
              </p:sp>
              <p:sp>
                <p:nvSpPr>
                  <p:cNvPr id="414784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65" y="3279"/>
                    <a:ext cx="778" cy="219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785" name="Group 65"/>
                <p:cNvGrpSpPr>
                  <a:grpSpLocks/>
                </p:cNvGrpSpPr>
                <p:nvPr/>
              </p:nvGrpSpPr>
              <p:grpSpPr bwMode="auto">
                <a:xfrm>
                  <a:off x="4019" y="446"/>
                  <a:ext cx="1339" cy="1532"/>
                  <a:chOff x="90" y="1739"/>
                  <a:chExt cx="1339" cy="1736"/>
                </a:xfrm>
              </p:grpSpPr>
              <p:sp>
                <p:nvSpPr>
                  <p:cNvPr id="414786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" y="1739"/>
                    <a:ext cx="459" cy="2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04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r>
                      <a:rPr lang="en-US">
                        <a:solidFill>
                          <a:srgbClr val="0000FF"/>
                        </a:solidFill>
                      </a:rPr>
                      <a:t>m</a:t>
                    </a:r>
                    <a:r>
                      <a:rPr lang="en-US" baseline="-25000">
                        <a:solidFill>
                          <a:srgbClr val="0000FF"/>
                        </a:solidFill>
                      </a:rPr>
                      <a:t>F</a:t>
                    </a:r>
                    <a:r>
                      <a:rPr lang="en-US">
                        <a:solidFill>
                          <a:srgbClr val="0000FF"/>
                        </a:solidFill>
                      </a:rPr>
                      <a:t>=4</a:t>
                    </a:r>
                  </a:p>
                </p:txBody>
              </p:sp>
              <p:sp>
                <p:nvSpPr>
                  <p:cNvPr id="414787" name="Line 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" y="1952"/>
                    <a:ext cx="779" cy="34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88" name="Line 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" y="2038"/>
                    <a:ext cx="779" cy="259"/>
                  </a:xfrm>
                  <a:prstGeom prst="line">
                    <a:avLst/>
                  </a:prstGeom>
                  <a:noFill/>
                  <a:ln w="19050">
                    <a:solidFill>
                      <a:srgbClr val="0033CC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89" name="Line 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" y="2124"/>
                    <a:ext cx="779" cy="173"/>
                  </a:xfrm>
                  <a:prstGeom prst="line">
                    <a:avLst/>
                  </a:prstGeom>
                  <a:noFill/>
                  <a:ln w="19050">
                    <a:solidFill>
                      <a:srgbClr val="0033CC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90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" y="2211"/>
                    <a:ext cx="779" cy="8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91" name="Line 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" y="2297"/>
                    <a:ext cx="77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92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342" y="2297"/>
                    <a:ext cx="779" cy="345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93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42" y="2297"/>
                    <a:ext cx="779" cy="25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94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342" y="2297"/>
                    <a:ext cx="779" cy="173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95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342" y="2297"/>
                    <a:ext cx="779" cy="8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96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90" y="2011"/>
                    <a:ext cx="351" cy="2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de-DE" sz="1600"/>
                      <a:t>F=4</a:t>
                    </a:r>
                    <a:endParaRPr lang="en-US" sz="1600"/>
                  </a:p>
                </p:txBody>
              </p:sp>
              <p:sp>
                <p:nvSpPr>
                  <p:cNvPr id="414797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1116" y="1875"/>
                    <a:ext cx="196" cy="2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04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r>
                      <a:rPr lang="en-US">
                        <a:solidFill>
                          <a:srgbClr val="0033CC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414798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1116" y="1997"/>
                    <a:ext cx="196" cy="2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04000"/>
                      </a:lnSpc>
                      <a:buClr>
                        <a:srgbClr val="000000"/>
                      </a:buClr>
                      <a:buSzPct val="100000"/>
                      <a:buFont typeface="Arial" pitchFamily="34" charset="0"/>
                      <a:buNone/>
                    </a:pPr>
                    <a:r>
                      <a:rPr lang="en-US">
                        <a:solidFill>
                          <a:srgbClr val="0033CC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414799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85" y="2125"/>
                    <a:ext cx="0" cy="1350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800" name="Line 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75" y="2087"/>
                    <a:ext cx="0" cy="1358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801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4" y="2068"/>
                    <a:ext cx="0" cy="1342"/>
                  </a:xfrm>
                  <a:prstGeom prst="line">
                    <a:avLst/>
                  </a:pr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 type="triangle" w="lg" len="lg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802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5" y="2648"/>
                    <a:ext cx="762" cy="2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sz="1400" b="1">
                        <a:solidFill>
                          <a:srgbClr val="FF0000"/>
                        </a:solidFill>
                      </a:rPr>
                      <a:t>MW transfer</a:t>
                    </a:r>
                  </a:p>
                </p:txBody>
              </p:sp>
            </p:grpSp>
            <p:sp>
              <p:nvSpPr>
                <p:cNvPr id="41480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3979" y="455"/>
                  <a:ext cx="65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>
                      <a:solidFill>
                        <a:schemeClr val="accent2"/>
                      </a:solidFill>
                    </a:rPr>
                    <a:t>caesium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8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Freeform 2"/>
          <p:cNvSpPr>
            <a:spLocks/>
          </p:cNvSpPr>
          <p:nvPr/>
        </p:nvSpPr>
        <p:spPr bwMode="auto">
          <a:xfrm>
            <a:off x="6611938" y="1912938"/>
            <a:ext cx="849312" cy="271462"/>
          </a:xfrm>
          <a:custGeom>
            <a:avLst/>
            <a:gdLst/>
            <a:ahLst/>
            <a:cxnLst>
              <a:cxn ang="0">
                <a:pos x="0" y="181"/>
              </a:cxn>
              <a:cxn ang="0">
                <a:pos x="318" y="0"/>
              </a:cxn>
              <a:cxn ang="0">
                <a:pos x="635" y="181"/>
              </a:cxn>
            </a:cxnLst>
            <a:rect l="0" t="0" r="r" b="b"/>
            <a:pathLst>
              <a:path w="635" h="181">
                <a:moveTo>
                  <a:pt x="0" y="181"/>
                </a:moveTo>
                <a:cubicBezTo>
                  <a:pt x="106" y="90"/>
                  <a:pt x="212" y="0"/>
                  <a:pt x="318" y="0"/>
                </a:cubicBezTo>
                <a:cubicBezTo>
                  <a:pt x="424" y="0"/>
                  <a:pt x="529" y="90"/>
                  <a:pt x="635" y="181"/>
                </a:cubicBezTo>
              </a:path>
            </a:pathLst>
          </a:custGeom>
          <a:noFill/>
          <a:ln w="25400" cap="flat">
            <a:solidFill>
              <a:srgbClr val="E82C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20867" name="Group 3"/>
          <p:cNvGrpSpPr>
            <a:grpSpLocks/>
          </p:cNvGrpSpPr>
          <p:nvPr/>
        </p:nvGrpSpPr>
        <p:grpSpPr bwMode="auto">
          <a:xfrm>
            <a:off x="5521325" y="612775"/>
            <a:ext cx="2967038" cy="2287588"/>
            <a:chOff x="3695" y="589"/>
            <a:chExt cx="1341" cy="1279"/>
          </a:xfrm>
        </p:grpSpPr>
        <p:sp>
          <p:nvSpPr>
            <p:cNvPr id="420868" name="Line 4"/>
            <p:cNvSpPr>
              <a:spLocks noChangeShapeType="1"/>
            </p:cNvSpPr>
            <p:nvPr/>
          </p:nvSpPr>
          <p:spPr bwMode="auto">
            <a:xfrm flipV="1">
              <a:off x="3801" y="1348"/>
              <a:ext cx="43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0869" name="Freeform 5"/>
            <p:cNvSpPr>
              <a:spLocks/>
            </p:cNvSpPr>
            <p:nvPr/>
          </p:nvSpPr>
          <p:spPr bwMode="auto">
            <a:xfrm>
              <a:off x="3695" y="589"/>
              <a:ext cx="1341" cy="12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2" y="1236"/>
                </a:cxn>
                <a:cxn ang="0">
                  <a:pos x="727" y="672"/>
                </a:cxn>
                <a:cxn ang="0">
                  <a:pos x="1036" y="545"/>
                </a:cxn>
                <a:cxn ang="0">
                  <a:pos x="1591" y="527"/>
                </a:cxn>
              </a:cxnLst>
              <a:rect l="0" t="0" r="r" b="b"/>
              <a:pathLst>
                <a:path w="1591" h="1348">
                  <a:moveTo>
                    <a:pt x="0" y="0"/>
                  </a:moveTo>
                  <a:cubicBezTo>
                    <a:pt x="75" y="562"/>
                    <a:pt x="151" y="1124"/>
                    <a:pt x="272" y="1236"/>
                  </a:cubicBezTo>
                  <a:cubicBezTo>
                    <a:pt x="393" y="1348"/>
                    <a:pt x="600" y="787"/>
                    <a:pt x="727" y="672"/>
                  </a:cubicBezTo>
                  <a:cubicBezTo>
                    <a:pt x="854" y="557"/>
                    <a:pt x="892" y="569"/>
                    <a:pt x="1036" y="545"/>
                  </a:cubicBezTo>
                  <a:cubicBezTo>
                    <a:pt x="1180" y="521"/>
                    <a:pt x="1499" y="528"/>
                    <a:pt x="1591" y="527"/>
                  </a:cubicBezTo>
                </a:path>
              </a:pathLst>
            </a:custGeom>
            <a:noFill/>
            <a:ln w="28575" cap="flat" cmpd="sng">
              <a:solidFill>
                <a:srgbClr val="0C456A"/>
              </a:solidFill>
              <a:prstDash val="solid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0870" name="Text Box 6"/>
          <p:cNvSpPr txBox="1">
            <a:spLocks noChangeArrowheads="1"/>
          </p:cNvSpPr>
          <p:nvPr/>
        </p:nvSpPr>
        <p:spPr bwMode="auto">
          <a:xfrm>
            <a:off x="6792913" y="15922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de-DE" sz="1200" i="1">
              <a:solidFill>
                <a:srgbClr val="FF0000"/>
              </a:solidFill>
            </a:endParaRPr>
          </a:p>
        </p:txBody>
      </p:sp>
      <p:sp>
        <p:nvSpPr>
          <p:cNvPr id="420871" name="Text Box 7"/>
          <p:cNvSpPr txBox="1">
            <a:spLocks noChangeArrowheads="1"/>
          </p:cNvSpPr>
          <p:nvPr/>
        </p:nvSpPr>
        <p:spPr bwMode="auto">
          <a:xfrm>
            <a:off x="1319213" y="3597275"/>
            <a:ext cx="3651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/>
              <a:t>magnetic moment of bound state</a:t>
            </a:r>
          </a:p>
          <a:p>
            <a:pPr eaLnBrk="0" hangingPunct="0"/>
            <a:r>
              <a:rPr lang="de-DE"/>
              <a:t>differs from the magnetic moment </a:t>
            </a:r>
          </a:p>
          <a:p>
            <a:pPr eaLnBrk="0" hangingPunct="0"/>
            <a:r>
              <a:rPr lang="de-DE"/>
              <a:t>of the incident channel</a:t>
            </a:r>
          </a:p>
        </p:txBody>
      </p:sp>
      <p:grpSp>
        <p:nvGrpSpPr>
          <p:cNvPr id="420872" name="Group 8"/>
          <p:cNvGrpSpPr>
            <a:grpSpLocks/>
          </p:cNvGrpSpPr>
          <p:nvPr/>
        </p:nvGrpSpPr>
        <p:grpSpPr bwMode="auto">
          <a:xfrm>
            <a:off x="5613400" y="3971925"/>
            <a:ext cx="2314575" cy="2193925"/>
            <a:chOff x="3536" y="2502"/>
            <a:chExt cx="1458" cy="1382"/>
          </a:xfrm>
        </p:grpSpPr>
        <p:sp>
          <p:nvSpPr>
            <p:cNvPr id="420873" name="Freeform 9"/>
            <p:cNvSpPr>
              <a:spLocks/>
            </p:cNvSpPr>
            <p:nvPr/>
          </p:nvSpPr>
          <p:spPr bwMode="auto">
            <a:xfrm>
              <a:off x="3536" y="2502"/>
              <a:ext cx="573" cy="933"/>
            </a:xfrm>
            <a:custGeom>
              <a:avLst/>
              <a:gdLst/>
              <a:ahLst/>
              <a:cxnLst>
                <a:cxn ang="0">
                  <a:pos x="0" y="900"/>
                </a:cxn>
                <a:cxn ang="0">
                  <a:pos x="517" y="785"/>
                </a:cxn>
                <a:cxn ang="0">
                  <a:pos x="582" y="0"/>
                </a:cxn>
              </a:cxnLst>
              <a:rect l="0" t="0" r="r" b="b"/>
              <a:pathLst>
                <a:path w="614" h="935">
                  <a:moveTo>
                    <a:pt x="0" y="900"/>
                  </a:moveTo>
                  <a:cubicBezTo>
                    <a:pt x="85" y="881"/>
                    <a:pt x="420" y="935"/>
                    <a:pt x="517" y="785"/>
                  </a:cubicBezTo>
                  <a:cubicBezTo>
                    <a:pt x="614" y="635"/>
                    <a:pt x="569" y="164"/>
                    <a:pt x="58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874" name="Freeform 10"/>
            <p:cNvSpPr>
              <a:spLocks/>
            </p:cNvSpPr>
            <p:nvPr/>
          </p:nvSpPr>
          <p:spPr bwMode="auto">
            <a:xfrm>
              <a:off x="4085" y="3411"/>
              <a:ext cx="909" cy="467"/>
            </a:xfrm>
            <a:custGeom>
              <a:avLst/>
              <a:gdLst/>
              <a:ahLst/>
              <a:cxnLst>
                <a:cxn ang="0">
                  <a:pos x="973" y="7"/>
                </a:cxn>
                <a:cxn ang="0">
                  <a:pos x="229" y="25"/>
                </a:cxn>
                <a:cxn ang="0">
                  <a:pos x="37" y="157"/>
                </a:cxn>
                <a:cxn ang="0">
                  <a:pos x="7" y="469"/>
                </a:cxn>
              </a:cxnLst>
              <a:rect l="0" t="0" r="r" b="b"/>
              <a:pathLst>
                <a:path w="973" h="469">
                  <a:moveTo>
                    <a:pt x="973" y="7"/>
                  </a:moveTo>
                  <a:cubicBezTo>
                    <a:pt x="849" y="9"/>
                    <a:pt x="385" y="0"/>
                    <a:pt x="229" y="25"/>
                  </a:cubicBezTo>
                  <a:cubicBezTo>
                    <a:pt x="73" y="50"/>
                    <a:pt x="74" y="83"/>
                    <a:pt x="37" y="157"/>
                  </a:cubicBezTo>
                  <a:cubicBezTo>
                    <a:pt x="0" y="231"/>
                    <a:pt x="13" y="404"/>
                    <a:pt x="7" y="46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875" name="Line 11"/>
            <p:cNvSpPr>
              <a:spLocks noChangeShapeType="1"/>
            </p:cNvSpPr>
            <p:nvPr/>
          </p:nvSpPr>
          <p:spPr bwMode="auto">
            <a:xfrm flipV="1">
              <a:off x="4087" y="2753"/>
              <a:ext cx="0" cy="113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876" name="Group 12"/>
          <p:cNvGrpSpPr>
            <a:grpSpLocks/>
          </p:cNvGrpSpPr>
          <p:nvPr/>
        </p:nvGrpSpPr>
        <p:grpSpPr bwMode="auto">
          <a:xfrm>
            <a:off x="4813300" y="3489325"/>
            <a:ext cx="4030663" cy="3381375"/>
            <a:chOff x="3032" y="2198"/>
            <a:chExt cx="2539" cy="2130"/>
          </a:xfrm>
        </p:grpSpPr>
        <p:sp>
          <p:nvSpPr>
            <p:cNvPr id="420877" name="Line 13"/>
            <p:cNvSpPr>
              <a:spLocks noChangeShapeType="1"/>
            </p:cNvSpPr>
            <p:nvPr/>
          </p:nvSpPr>
          <p:spPr bwMode="auto">
            <a:xfrm>
              <a:off x="3463" y="3394"/>
              <a:ext cx="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878" name="Line 14"/>
            <p:cNvSpPr>
              <a:spLocks noChangeShapeType="1"/>
            </p:cNvSpPr>
            <p:nvPr/>
          </p:nvSpPr>
          <p:spPr bwMode="auto">
            <a:xfrm flipV="1">
              <a:off x="4090" y="3909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0879" name="Group 15"/>
            <p:cNvGrpSpPr>
              <a:grpSpLocks/>
            </p:cNvGrpSpPr>
            <p:nvPr/>
          </p:nvGrpSpPr>
          <p:grpSpPr bwMode="auto">
            <a:xfrm>
              <a:off x="3032" y="2198"/>
              <a:ext cx="2539" cy="2130"/>
              <a:chOff x="3032" y="2198"/>
              <a:chExt cx="2539" cy="2130"/>
            </a:xfrm>
          </p:grpSpPr>
          <p:sp>
            <p:nvSpPr>
              <p:cNvPr id="420880" name="Text Box 16"/>
              <p:cNvSpPr txBox="1">
                <a:spLocks noChangeArrowheads="1"/>
              </p:cNvSpPr>
              <p:nvPr/>
            </p:nvSpPr>
            <p:spPr bwMode="auto">
              <a:xfrm>
                <a:off x="5038" y="3960"/>
                <a:ext cx="533" cy="36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de-DE" sz="3200">
                    <a:solidFill>
                      <a:srgbClr val="08294A"/>
                    </a:solidFill>
                  </a:rPr>
                  <a:t>B</a:t>
                </a:r>
              </a:p>
            </p:txBody>
          </p:sp>
          <p:sp>
            <p:nvSpPr>
              <p:cNvPr id="420881" name="Line 17"/>
              <p:cNvSpPr>
                <a:spLocks noChangeShapeType="1"/>
              </p:cNvSpPr>
              <p:nvPr/>
            </p:nvSpPr>
            <p:spPr bwMode="auto">
              <a:xfrm>
                <a:off x="3502" y="3918"/>
                <a:ext cx="1790" cy="0"/>
              </a:xfrm>
              <a:prstGeom prst="line">
                <a:avLst/>
              </a:prstGeom>
              <a:noFill/>
              <a:ln w="28575">
                <a:solidFill>
                  <a:srgbClr val="0C456A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0882" name="Line 18"/>
              <p:cNvSpPr>
                <a:spLocks noChangeShapeType="1"/>
              </p:cNvSpPr>
              <p:nvPr/>
            </p:nvSpPr>
            <p:spPr bwMode="auto">
              <a:xfrm flipV="1">
                <a:off x="3502" y="2379"/>
                <a:ext cx="0" cy="1539"/>
              </a:xfrm>
              <a:prstGeom prst="line">
                <a:avLst/>
              </a:prstGeom>
              <a:noFill/>
              <a:ln w="28575">
                <a:solidFill>
                  <a:srgbClr val="0C456A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0883" name="Text Box 19"/>
              <p:cNvSpPr txBox="1">
                <a:spLocks noChangeArrowheads="1"/>
              </p:cNvSpPr>
              <p:nvPr/>
            </p:nvSpPr>
            <p:spPr bwMode="auto">
              <a:xfrm>
                <a:off x="3062" y="2198"/>
                <a:ext cx="534" cy="36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de-DE" sz="3200">
                    <a:solidFill>
                      <a:srgbClr val="08294A"/>
                    </a:solidFill>
                  </a:rPr>
                  <a:t>a</a:t>
                </a:r>
              </a:p>
            </p:txBody>
          </p:sp>
          <p:sp>
            <p:nvSpPr>
              <p:cNvPr id="420884" name="Text Box 20"/>
              <p:cNvSpPr txBox="1">
                <a:spLocks noChangeArrowheads="1"/>
              </p:cNvSpPr>
              <p:nvPr/>
            </p:nvSpPr>
            <p:spPr bwMode="auto">
              <a:xfrm>
                <a:off x="3032" y="3191"/>
                <a:ext cx="533" cy="36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de-DE" sz="3200">
                    <a:solidFill>
                      <a:srgbClr val="08294A"/>
                    </a:solidFill>
                  </a:rPr>
                  <a:t>a</a:t>
                </a:r>
                <a:r>
                  <a:rPr lang="de-DE" sz="3200" baseline="-25000">
                    <a:solidFill>
                      <a:srgbClr val="08294A"/>
                    </a:solidFill>
                  </a:rPr>
                  <a:t>bg</a:t>
                </a:r>
              </a:p>
            </p:txBody>
          </p:sp>
          <p:sp>
            <p:nvSpPr>
              <p:cNvPr id="420885" name="Rectangle 21"/>
              <p:cNvSpPr>
                <a:spLocks noChangeArrowheads="1"/>
              </p:cNvSpPr>
              <p:nvPr/>
            </p:nvSpPr>
            <p:spPr bwMode="auto">
              <a:xfrm>
                <a:off x="3935" y="3963"/>
                <a:ext cx="38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de-DE" sz="3200">
                    <a:solidFill>
                      <a:srgbClr val="08294A"/>
                    </a:solidFill>
                  </a:rPr>
                  <a:t>B</a:t>
                </a:r>
                <a:r>
                  <a:rPr lang="de-DE" sz="3200" baseline="-25000">
                    <a:solidFill>
                      <a:srgbClr val="08294A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420886" name="Group 22"/>
          <p:cNvGrpSpPr>
            <a:grpSpLocks/>
          </p:cNvGrpSpPr>
          <p:nvPr/>
        </p:nvGrpSpPr>
        <p:grpSpPr bwMode="auto">
          <a:xfrm>
            <a:off x="168275" y="720725"/>
            <a:ext cx="4017963" cy="3892550"/>
            <a:chOff x="113" y="482"/>
            <a:chExt cx="3237" cy="2926"/>
          </a:xfrm>
        </p:grpSpPr>
        <p:grpSp>
          <p:nvGrpSpPr>
            <p:cNvPr id="420887" name="Group 23"/>
            <p:cNvGrpSpPr>
              <a:grpSpLocks/>
            </p:cNvGrpSpPr>
            <p:nvPr/>
          </p:nvGrpSpPr>
          <p:grpSpPr bwMode="auto">
            <a:xfrm>
              <a:off x="113" y="482"/>
              <a:ext cx="3237" cy="2926"/>
              <a:chOff x="2652" y="981"/>
              <a:chExt cx="3237" cy="2926"/>
            </a:xfrm>
          </p:grpSpPr>
          <p:grpSp>
            <p:nvGrpSpPr>
              <p:cNvPr id="420888" name="Group 24"/>
              <p:cNvGrpSpPr>
                <a:grpSpLocks noChangeAspect="1"/>
              </p:cNvGrpSpPr>
              <p:nvPr/>
            </p:nvGrpSpPr>
            <p:grpSpPr bwMode="auto">
              <a:xfrm>
                <a:off x="2652" y="1842"/>
                <a:ext cx="2257" cy="2065"/>
                <a:chOff x="1292" y="2251"/>
                <a:chExt cx="1504" cy="1376"/>
              </a:xfrm>
            </p:grpSpPr>
            <p:sp>
              <p:nvSpPr>
                <p:cNvPr id="420889" name="Freeform 25"/>
                <p:cNvSpPr>
                  <a:spLocks noChangeAspect="1"/>
                </p:cNvSpPr>
                <p:nvPr/>
              </p:nvSpPr>
              <p:spPr bwMode="auto">
                <a:xfrm>
                  <a:off x="1292" y="2251"/>
                  <a:ext cx="1504" cy="13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2" y="1236"/>
                    </a:cxn>
                    <a:cxn ang="0">
                      <a:pos x="727" y="672"/>
                    </a:cxn>
                    <a:cxn ang="0">
                      <a:pos x="1036" y="545"/>
                    </a:cxn>
                    <a:cxn ang="0">
                      <a:pos x="1591" y="527"/>
                    </a:cxn>
                  </a:cxnLst>
                  <a:rect l="0" t="0" r="r" b="b"/>
                  <a:pathLst>
                    <a:path w="1591" h="1348">
                      <a:moveTo>
                        <a:pt x="0" y="0"/>
                      </a:moveTo>
                      <a:cubicBezTo>
                        <a:pt x="75" y="562"/>
                        <a:pt x="151" y="1124"/>
                        <a:pt x="272" y="1236"/>
                      </a:cubicBezTo>
                      <a:cubicBezTo>
                        <a:pt x="393" y="1348"/>
                        <a:pt x="600" y="787"/>
                        <a:pt x="727" y="672"/>
                      </a:cubicBezTo>
                      <a:cubicBezTo>
                        <a:pt x="854" y="557"/>
                        <a:pt x="892" y="569"/>
                        <a:pt x="1036" y="545"/>
                      </a:cubicBezTo>
                      <a:cubicBezTo>
                        <a:pt x="1180" y="521"/>
                        <a:pt x="1499" y="528"/>
                        <a:pt x="1591" y="527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0890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1383" y="2840"/>
                  <a:ext cx="726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891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1383" y="2886"/>
                  <a:ext cx="646" cy="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892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1416" y="3113"/>
                  <a:ext cx="453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893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1474" y="3339"/>
                  <a:ext cx="272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894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1383" y="2976"/>
                  <a:ext cx="567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0895" name="Group 31"/>
              <p:cNvGrpSpPr>
                <a:grpSpLocks noChangeAspect="1"/>
              </p:cNvGrpSpPr>
              <p:nvPr/>
            </p:nvGrpSpPr>
            <p:grpSpPr bwMode="auto">
              <a:xfrm>
                <a:off x="2652" y="1412"/>
                <a:ext cx="2257" cy="2065"/>
                <a:chOff x="1292" y="2251"/>
                <a:chExt cx="1504" cy="1376"/>
              </a:xfrm>
            </p:grpSpPr>
            <p:sp>
              <p:nvSpPr>
                <p:cNvPr id="420896" name="Freeform 32"/>
                <p:cNvSpPr>
                  <a:spLocks noChangeAspect="1"/>
                </p:cNvSpPr>
                <p:nvPr/>
              </p:nvSpPr>
              <p:spPr bwMode="auto">
                <a:xfrm>
                  <a:off x="1292" y="2251"/>
                  <a:ext cx="1504" cy="13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2" y="1236"/>
                    </a:cxn>
                    <a:cxn ang="0">
                      <a:pos x="727" y="672"/>
                    </a:cxn>
                    <a:cxn ang="0">
                      <a:pos x="1036" y="545"/>
                    </a:cxn>
                    <a:cxn ang="0">
                      <a:pos x="1591" y="527"/>
                    </a:cxn>
                  </a:cxnLst>
                  <a:rect l="0" t="0" r="r" b="b"/>
                  <a:pathLst>
                    <a:path w="1591" h="1348">
                      <a:moveTo>
                        <a:pt x="0" y="0"/>
                      </a:moveTo>
                      <a:cubicBezTo>
                        <a:pt x="75" y="562"/>
                        <a:pt x="151" y="1124"/>
                        <a:pt x="272" y="1236"/>
                      </a:cubicBezTo>
                      <a:cubicBezTo>
                        <a:pt x="393" y="1348"/>
                        <a:pt x="600" y="787"/>
                        <a:pt x="727" y="672"/>
                      </a:cubicBezTo>
                      <a:cubicBezTo>
                        <a:pt x="854" y="557"/>
                        <a:pt x="892" y="569"/>
                        <a:pt x="1036" y="545"/>
                      </a:cubicBezTo>
                      <a:cubicBezTo>
                        <a:pt x="1180" y="521"/>
                        <a:pt x="1499" y="528"/>
                        <a:pt x="1591" y="527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66006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0897" name="Line 33"/>
                <p:cNvSpPr>
                  <a:spLocks noChangeAspect="1" noChangeShapeType="1"/>
                </p:cNvSpPr>
                <p:nvPr/>
              </p:nvSpPr>
              <p:spPr bwMode="auto">
                <a:xfrm>
                  <a:off x="1383" y="2840"/>
                  <a:ext cx="726" cy="0"/>
                </a:xfrm>
                <a:prstGeom prst="line">
                  <a:avLst/>
                </a:prstGeom>
                <a:noFill/>
                <a:ln w="19050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898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1383" y="2886"/>
                  <a:ext cx="646" cy="1"/>
                </a:xfrm>
                <a:prstGeom prst="line">
                  <a:avLst/>
                </a:prstGeom>
                <a:noFill/>
                <a:ln w="19050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899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1416" y="3113"/>
                  <a:ext cx="453" cy="0"/>
                </a:xfrm>
                <a:prstGeom prst="line">
                  <a:avLst/>
                </a:prstGeom>
                <a:noFill/>
                <a:ln w="19050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00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1474" y="3339"/>
                  <a:ext cx="272" cy="0"/>
                </a:xfrm>
                <a:prstGeom prst="line">
                  <a:avLst/>
                </a:prstGeom>
                <a:noFill/>
                <a:ln w="19050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01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1383" y="2976"/>
                  <a:ext cx="567" cy="0"/>
                </a:xfrm>
                <a:prstGeom prst="line">
                  <a:avLst/>
                </a:prstGeom>
                <a:noFill/>
                <a:ln w="19050">
                  <a:solidFill>
                    <a:srgbClr val="6600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0902" name="Group 38"/>
              <p:cNvGrpSpPr>
                <a:grpSpLocks noChangeAspect="1"/>
              </p:cNvGrpSpPr>
              <p:nvPr/>
            </p:nvGrpSpPr>
            <p:grpSpPr bwMode="auto">
              <a:xfrm>
                <a:off x="2652" y="981"/>
                <a:ext cx="2257" cy="2065"/>
                <a:chOff x="1292" y="2251"/>
                <a:chExt cx="1504" cy="1376"/>
              </a:xfrm>
            </p:grpSpPr>
            <p:sp>
              <p:nvSpPr>
                <p:cNvPr id="420903" name="Freeform 39"/>
                <p:cNvSpPr>
                  <a:spLocks noChangeAspect="1"/>
                </p:cNvSpPr>
                <p:nvPr/>
              </p:nvSpPr>
              <p:spPr bwMode="auto">
                <a:xfrm>
                  <a:off x="1292" y="2251"/>
                  <a:ext cx="1504" cy="13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2" y="1236"/>
                    </a:cxn>
                    <a:cxn ang="0">
                      <a:pos x="727" y="672"/>
                    </a:cxn>
                    <a:cxn ang="0">
                      <a:pos x="1036" y="545"/>
                    </a:cxn>
                    <a:cxn ang="0">
                      <a:pos x="1591" y="527"/>
                    </a:cxn>
                  </a:cxnLst>
                  <a:rect l="0" t="0" r="r" b="b"/>
                  <a:pathLst>
                    <a:path w="1591" h="1348">
                      <a:moveTo>
                        <a:pt x="0" y="0"/>
                      </a:moveTo>
                      <a:cubicBezTo>
                        <a:pt x="75" y="562"/>
                        <a:pt x="151" y="1124"/>
                        <a:pt x="272" y="1236"/>
                      </a:cubicBezTo>
                      <a:cubicBezTo>
                        <a:pt x="393" y="1348"/>
                        <a:pt x="600" y="787"/>
                        <a:pt x="727" y="672"/>
                      </a:cubicBezTo>
                      <a:cubicBezTo>
                        <a:pt x="854" y="557"/>
                        <a:pt x="892" y="569"/>
                        <a:pt x="1036" y="545"/>
                      </a:cubicBezTo>
                      <a:cubicBezTo>
                        <a:pt x="1180" y="521"/>
                        <a:pt x="1499" y="528"/>
                        <a:pt x="1591" y="527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33CC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0904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1383" y="2840"/>
                  <a:ext cx="72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05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1383" y="2886"/>
                  <a:ext cx="646" cy="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06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1416" y="3113"/>
                  <a:ext cx="453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07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1474" y="3339"/>
                  <a:ext cx="272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08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1383" y="2976"/>
                  <a:ext cx="567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0909" name="Text Box 45"/>
              <p:cNvSpPr txBox="1">
                <a:spLocks noChangeArrowheads="1"/>
              </p:cNvSpPr>
              <p:nvPr/>
            </p:nvSpPr>
            <p:spPr bwMode="auto">
              <a:xfrm>
                <a:off x="4975" y="2535"/>
                <a:ext cx="900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F=3+F=3</a:t>
                </a:r>
              </a:p>
            </p:txBody>
          </p:sp>
          <p:sp>
            <p:nvSpPr>
              <p:cNvPr id="420910" name="Text Box 46"/>
              <p:cNvSpPr txBox="1">
                <a:spLocks noChangeArrowheads="1"/>
              </p:cNvSpPr>
              <p:nvPr/>
            </p:nvSpPr>
            <p:spPr bwMode="auto">
              <a:xfrm>
                <a:off x="4989" y="2110"/>
                <a:ext cx="900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660066"/>
                    </a:solidFill>
                  </a:rPr>
                  <a:t>F=3+F=4</a:t>
                </a:r>
              </a:p>
            </p:txBody>
          </p:sp>
          <p:sp>
            <p:nvSpPr>
              <p:cNvPr id="420911" name="Text Box 47"/>
              <p:cNvSpPr txBox="1">
                <a:spLocks noChangeArrowheads="1"/>
              </p:cNvSpPr>
              <p:nvPr/>
            </p:nvSpPr>
            <p:spPr bwMode="auto">
              <a:xfrm>
                <a:off x="4989" y="1661"/>
                <a:ext cx="900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33CC"/>
                    </a:solidFill>
                  </a:rPr>
                  <a:t>F=4+F=4</a:t>
                </a:r>
              </a:p>
            </p:txBody>
          </p:sp>
          <p:sp>
            <p:nvSpPr>
              <p:cNvPr id="420912" name="Line 48"/>
              <p:cNvSpPr>
                <a:spLocks noChangeShapeType="1"/>
              </p:cNvSpPr>
              <p:nvPr/>
            </p:nvSpPr>
            <p:spPr bwMode="auto">
              <a:xfrm flipH="1">
                <a:off x="2765" y="2645"/>
                <a:ext cx="208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13" name="Oval 49"/>
              <p:cNvSpPr>
                <a:spLocks noChangeArrowheads="1"/>
              </p:cNvSpPr>
              <p:nvPr/>
            </p:nvSpPr>
            <p:spPr bwMode="auto">
              <a:xfrm>
                <a:off x="4670" y="2523"/>
                <a:ext cx="83" cy="91"/>
              </a:xfrm>
              <a:prstGeom prst="ellipse">
                <a:avLst/>
              </a:prstGeom>
              <a:solidFill>
                <a:srgbClr val="E82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914" name="Line 50"/>
              <p:cNvSpPr>
                <a:spLocks noChangeShapeType="1"/>
              </p:cNvSpPr>
              <p:nvPr/>
            </p:nvSpPr>
            <p:spPr bwMode="auto">
              <a:xfrm flipH="1" flipV="1">
                <a:off x="4419" y="2569"/>
                <a:ext cx="209" cy="0"/>
              </a:xfrm>
              <a:prstGeom prst="line">
                <a:avLst/>
              </a:prstGeom>
              <a:noFill/>
              <a:ln w="508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15" name="Oval 51"/>
              <p:cNvSpPr>
                <a:spLocks noChangeArrowheads="1"/>
              </p:cNvSpPr>
              <p:nvPr/>
            </p:nvSpPr>
            <p:spPr bwMode="auto">
              <a:xfrm>
                <a:off x="4807" y="2523"/>
                <a:ext cx="83" cy="91"/>
              </a:xfrm>
              <a:prstGeom prst="ellipse">
                <a:avLst/>
              </a:prstGeom>
              <a:solidFill>
                <a:srgbClr val="E82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916" name="Text Box 52"/>
            <p:cNvSpPr txBox="1">
              <a:spLocks noChangeArrowheads="1"/>
            </p:cNvSpPr>
            <p:nvPr/>
          </p:nvSpPr>
          <p:spPr bwMode="auto">
            <a:xfrm>
              <a:off x="2471" y="2250"/>
              <a:ext cx="87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(example Cs)</a:t>
              </a:r>
            </a:p>
          </p:txBody>
        </p:sp>
      </p:grp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4597400" y="673100"/>
            <a:ext cx="4546600" cy="3362325"/>
            <a:chOff x="2896" y="424"/>
            <a:chExt cx="2864" cy="2118"/>
          </a:xfrm>
        </p:grpSpPr>
        <p:sp>
          <p:nvSpPr>
            <p:cNvPr id="420918" name="Oval 54"/>
            <p:cNvSpPr>
              <a:spLocks noChangeArrowheads="1"/>
            </p:cNvSpPr>
            <p:nvPr/>
          </p:nvSpPr>
          <p:spPr bwMode="auto">
            <a:xfrm>
              <a:off x="4950" y="1278"/>
              <a:ext cx="75" cy="86"/>
            </a:xfrm>
            <a:prstGeom prst="ellipse">
              <a:avLst/>
            </a:prstGeom>
            <a:solidFill>
              <a:srgbClr val="E82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19" name="Line 55"/>
            <p:cNvSpPr>
              <a:spLocks noChangeShapeType="1"/>
            </p:cNvSpPr>
            <p:nvPr/>
          </p:nvSpPr>
          <p:spPr bwMode="auto">
            <a:xfrm flipH="1" flipV="1">
              <a:off x="4720" y="1322"/>
              <a:ext cx="191" cy="0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920" name="Oval 56"/>
            <p:cNvSpPr>
              <a:spLocks noChangeArrowheads="1"/>
            </p:cNvSpPr>
            <p:nvPr/>
          </p:nvSpPr>
          <p:spPr bwMode="auto">
            <a:xfrm>
              <a:off x="5075" y="1278"/>
              <a:ext cx="75" cy="86"/>
            </a:xfrm>
            <a:prstGeom prst="ellipse">
              <a:avLst/>
            </a:prstGeom>
            <a:solidFill>
              <a:srgbClr val="E82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0921" name="Group 57"/>
            <p:cNvGrpSpPr>
              <a:grpSpLocks/>
            </p:cNvGrpSpPr>
            <p:nvPr/>
          </p:nvGrpSpPr>
          <p:grpSpPr bwMode="auto">
            <a:xfrm>
              <a:off x="2896" y="424"/>
              <a:ext cx="2864" cy="2118"/>
              <a:chOff x="2896" y="424"/>
              <a:chExt cx="2864" cy="2118"/>
            </a:xfrm>
          </p:grpSpPr>
          <p:grpSp>
            <p:nvGrpSpPr>
              <p:cNvPr id="420922" name="Group 58"/>
              <p:cNvGrpSpPr>
                <a:grpSpLocks/>
              </p:cNvGrpSpPr>
              <p:nvPr/>
            </p:nvGrpSpPr>
            <p:grpSpPr bwMode="auto">
              <a:xfrm>
                <a:off x="2896" y="424"/>
                <a:ext cx="2864" cy="2118"/>
                <a:chOff x="2896" y="424"/>
                <a:chExt cx="2864" cy="2118"/>
              </a:xfrm>
            </p:grpSpPr>
            <p:sp>
              <p:nvSpPr>
                <p:cNvPr id="420923" name="Line 59"/>
                <p:cNvSpPr>
                  <a:spLocks noChangeShapeType="1"/>
                </p:cNvSpPr>
                <p:nvPr/>
              </p:nvSpPr>
              <p:spPr bwMode="auto">
                <a:xfrm>
                  <a:off x="3386" y="2268"/>
                  <a:ext cx="203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0924" name="Line 60"/>
                <p:cNvSpPr>
                  <a:spLocks noChangeShapeType="1"/>
                </p:cNvSpPr>
                <p:nvPr/>
              </p:nvSpPr>
              <p:spPr bwMode="auto">
                <a:xfrm flipH="1" flipV="1">
                  <a:off x="3386" y="424"/>
                  <a:ext cx="7" cy="185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0925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5238" y="2178"/>
                  <a:ext cx="480" cy="364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de-DE" sz="3200"/>
                    <a:t>r</a:t>
                  </a:r>
                </a:p>
              </p:txBody>
            </p:sp>
            <p:sp>
              <p:nvSpPr>
                <p:cNvPr id="42092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896" y="436"/>
                  <a:ext cx="526" cy="29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de-DE" sz="2500">
                      <a:solidFill>
                        <a:srgbClr val="08294A"/>
                      </a:solidFill>
                    </a:rPr>
                    <a:t>U(r)</a:t>
                  </a:r>
                  <a:endParaRPr lang="de-DE" sz="3200">
                    <a:solidFill>
                      <a:srgbClr val="08294A"/>
                    </a:solidFill>
                  </a:endParaRPr>
                </a:p>
              </p:txBody>
            </p:sp>
            <p:sp>
              <p:nvSpPr>
                <p:cNvPr id="420927" name="Freeform 63"/>
                <p:cNvSpPr>
                  <a:spLocks/>
                </p:cNvSpPr>
                <p:nvPr/>
              </p:nvSpPr>
              <p:spPr bwMode="auto">
                <a:xfrm>
                  <a:off x="3463" y="829"/>
                  <a:ext cx="1787" cy="150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2" y="1236"/>
                    </a:cxn>
                    <a:cxn ang="0">
                      <a:pos x="727" y="672"/>
                    </a:cxn>
                    <a:cxn ang="0">
                      <a:pos x="1036" y="545"/>
                    </a:cxn>
                    <a:cxn ang="0">
                      <a:pos x="1591" y="527"/>
                    </a:cxn>
                  </a:cxnLst>
                  <a:rect l="0" t="0" r="r" b="b"/>
                  <a:pathLst>
                    <a:path w="1591" h="1348">
                      <a:moveTo>
                        <a:pt x="0" y="0"/>
                      </a:moveTo>
                      <a:cubicBezTo>
                        <a:pt x="75" y="562"/>
                        <a:pt x="151" y="1124"/>
                        <a:pt x="272" y="1236"/>
                      </a:cubicBezTo>
                      <a:cubicBezTo>
                        <a:pt x="393" y="1348"/>
                        <a:pt x="600" y="787"/>
                        <a:pt x="727" y="672"/>
                      </a:cubicBezTo>
                      <a:cubicBezTo>
                        <a:pt x="854" y="557"/>
                        <a:pt x="892" y="569"/>
                        <a:pt x="1036" y="545"/>
                      </a:cubicBezTo>
                      <a:cubicBezTo>
                        <a:pt x="1180" y="521"/>
                        <a:pt x="1499" y="528"/>
                        <a:pt x="1591" y="527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0928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603" y="987"/>
                  <a:ext cx="1157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de-DE">
                      <a:solidFill>
                        <a:schemeClr val="accent2"/>
                      </a:solidFill>
                    </a:rPr>
                    <a:t>incident channel</a:t>
                  </a:r>
                </a:p>
              </p:txBody>
            </p:sp>
            <p:sp>
              <p:nvSpPr>
                <p:cNvPr id="420929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5234" y="1163"/>
                  <a:ext cx="36" cy="219"/>
                </a:xfrm>
                <a:prstGeom prst="line">
                  <a:avLst/>
                </a:prstGeom>
                <a:noFill/>
                <a:ln w="25400">
                  <a:solidFill>
                    <a:srgbClr val="8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30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4200" y="1529"/>
                  <a:ext cx="217" cy="213"/>
                </a:xfrm>
                <a:prstGeom prst="line">
                  <a:avLst/>
                </a:prstGeom>
                <a:noFill/>
                <a:ln w="25400">
                  <a:solidFill>
                    <a:srgbClr val="99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31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4409" y="1651"/>
                  <a:ext cx="869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de-DE">
                      <a:solidFill>
                        <a:schemeClr val="accent2"/>
                      </a:solidFill>
                    </a:rPr>
                    <a:t>bound state</a:t>
                  </a:r>
                </a:p>
              </p:txBody>
            </p:sp>
          </p:grpSp>
          <p:sp>
            <p:nvSpPr>
              <p:cNvPr id="420932" name="Line 68"/>
              <p:cNvSpPr>
                <a:spLocks noChangeShapeType="1"/>
              </p:cNvSpPr>
              <p:nvPr/>
            </p:nvSpPr>
            <p:spPr bwMode="auto">
              <a:xfrm>
                <a:off x="3538" y="1412"/>
                <a:ext cx="11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0933" name="Line 69"/>
              <p:cNvSpPr>
                <a:spLocks noChangeShapeType="1"/>
              </p:cNvSpPr>
              <p:nvPr/>
            </p:nvSpPr>
            <p:spPr bwMode="auto">
              <a:xfrm>
                <a:off x="3552" y="1490"/>
                <a:ext cx="84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0934" name="AutoShape 70"/>
          <p:cNvSpPr>
            <a:spLocks/>
          </p:cNvSpPr>
          <p:nvPr/>
        </p:nvSpPr>
        <p:spPr bwMode="auto">
          <a:xfrm>
            <a:off x="5249863" y="2259013"/>
            <a:ext cx="88900" cy="107950"/>
          </a:xfrm>
          <a:prstGeom prst="leftBrace">
            <a:avLst>
              <a:gd name="adj1" fmla="val 10119"/>
              <a:gd name="adj2" fmla="val 50000"/>
            </a:avLst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935" name="Line 71"/>
          <p:cNvSpPr>
            <a:spLocks noChangeShapeType="1"/>
          </p:cNvSpPr>
          <p:nvPr/>
        </p:nvSpPr>
        <p:spPr bwMode="auto">
          <a:xfrm>
            <a:off x="5626100" y="5400675"/>
            <a:ext cx="2259013" cy="11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20936" name="Object 72"/>
          <p:cNvGraphicFramePr>
            <a:graphicFrameLocks noGrp="1" noChangeAspect="1"/>
          </p:cNvGraphicFramePr>
          <p:nvPr>
            <p:ph/>
          </p:nvPr>
        </p:nvGraphicFramePr>
        <p:xfrm>
          <a:off x="4137025" y="2000250"/>
          <a:ext cx="1090613" cy="666750"/>
        </p:xfrm>
        <a:graphic>
          <a:graphicData uri="http://schemas.openxmlformats.org/presentationml/2006/ole">
            <p:oleObj spid="_x0000_s420936" name="Formel" r:id="rId4" imgW="736560" imgH="482400" progId="Equation.3">
              <p:embed/>
            </p:oleObj>
          </a:graphicData>
        </a:graphic>
      </p:graphicFrame>
      <p:sp>
        <p:nvSpPr>
          <p:cNvPr id="420937" name="Line 73"/>
          <p:cNvSpPr>
            <a:spLocks noChangeShapeType="1"/>
          </p:cNvSpPr>
          <p:nvPr/>
        </p:nvSpPr>
        <p:spPr bwMode="auto">
          <a:xfrm>
            <a:off x="7885113" y="3959225"/>
            <a:ext cx="11112" cy="2270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20938" name="Group 74"/>
          <p:cNvGrpSpPr>
            <a:grpSpLocks/>
          </p:cNvGrpSpPr>
          <p:nvPr/>
        </p:nvGrpSpPr>
        <p:grpSpPr bwMode="auto">
          <a:xfrm>
            <a:off x="247650" y="4962525"/>
            <a:ext cx="4506913" cy="1727200"/>
            <a:chOff x="156" y="3126"/>
            <a:chExt cx="2839" cy="1088"/>
          </a:xfrm>
        </p:grpSpPr>
        <p:sp>
          <p:nvSpPr>
            <p:cNvPr id="420939" name="Rectangle 75"/>
            <p:cNvSpPr>
              <a:spLocks noChangeArrowheads="1"/>
            </p:cNvSpPr>
            <p:nvPr/>
          </p:nvSpPr>
          <p:spPr bwMode="auto">
            <a:xfrm>
              <a:off x="156" y="3138"/>
              <a:ext cx="2839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20940" name="Picture 76" descr="feshbachresonanceequat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" y="3385"/>
              <a:ext cx="2837" cy="829"/>
            </a:xfrm>
            <a:prstGeom prst="rect">
              <a:avLst/>
            </a:prstGeom>
            <a:noFill/>
          </p:spPr>
        </p:pic>
        <p:sp>
          <p:nvSpPr>
            <p:cNvPr id="420941" name="Text Box 77"/>
            <p:cNvSpPr txBox="1">
              <a:spLocks noChangeArrowheads="1"/>
            </p:cNvSpPr>
            <p:nvPr/>
          </p:nvSpPr>
          <p:spPr bwMode="auto">
            <a:xfrm>
              <a:off x="166" y="3126"/>
              <a:ext cx="15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sz="2000">
                  <a:solidFill>
                    <a:srgbClr val="000000"/>
                  </a:solidFill>
                </a:rPr>
                <a:t>Tunable interaction:</a:t>
              </a:r>
            </a:p>
          </p:txBody>
        </p:sp>
      </p:grpSp>
      <p:sp>
        <p:nvSpPr>
          <p:cNvPr id="420942" name="Text Box 78"/>
          <p:cNvSpPr txBox="1">
            <a:spLocks noChangeArrowheads="1"/>
          </p:cNvSpPr>
          <p:nvPr/>
        </p:nvSpPr>
        <p:spPr bwMode="auto">
          <a:xfrm>
            <a:off x="6597650" y="4067175"/>
            <a:ext cx="245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b="1">
                <a:solidFill>
                  <a:srgbClr val="000066"/>
                </a:solidFill>
              </a:rPr>
              <a:t>Feshbach resonance</a:t>
            </a:r>
          </a:p>
        </p:txBody>
      </p:sp>
      <p:sp>
        <p:nvSpPr>
          <p:cNvPr id="420943" name="Text Box 79"/>
          <p:cNvSpPr txBox="1">
            <a:spLocks noChangeArrowheads="1"/>
          </p:cNvSpPr>
          <p:nvPr/>
        </p:nvSpPr>
        <p:spPr bwMode="auto">
          <a:xfrm>
            <a:off x="0" y="0"/>
            <a:ext cx="6392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Magnetic</a:t>
            </a:r>
            <a:r>
              <a:rPr lang="de-DE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tunability of the scattering length</a:t>
            </a:r>
            <a:endParaRPr lang="de-AT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9.71548E-8 L -0.00018 0.039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1.418E-6 L -0.15416 1.418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20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3886 L -0.00243 0.0837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17 1.418E-6 L -0.25 1.418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20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6" grpId="0" animBg="1"/>
      <p:bldP spid="420934" grpId="0" animBg="1"/>
      <p:bldP spid="420935" grpId="0" animBg="1"/>
      <p:bldP spid="420935" grpId="1" animBg="1"/>
      <p:bldP spid="420937" grpId="0" animBg="1"/>
      <p:bldP spid="420937" grpId="1" animBg="1"/>
      <p:bldP spid="420937" grpId="2" animBg="1"/>
      <p:bldP spid="4209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Line 2"/>
          <p:cNvSpPr>
            <a:spLocks noChangeShapeType="1"/>
          </p:cNvSpPr>
          <p:nvPr/>
        </p:nvSpPr>
        <p:spPr bwMode="auto">
          <a:xfrm flipV="1">
            <a:off x="4524375" y="1252538"/>
            <a:ext cx="34925" cy="4037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11" name="Text Box 3"/>
          <p:cNvSpPr txBox="1">
            <a:spLocks noChangeArrowheads="1"/>
          </p:cNvSpPr>
          <p:nvPr/>
        </p:nvSpPr>
        <p:spPr bwMode="auto">
          <a:xfrm>
            <a:off x="3990975" y="830263"/>
            <a:ext cx="1117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energy</a:t>
            </a:r>
          </a:p>
        </p:txBody>
      </p:sp>
      <p:sp>
        <p:nvSpPr>
          <p:cNvPr id="427012" name="Line 4"/>
          <p:cNvSpPr>
            <a:spLocks noChangeShapeType="1"/>
          </p:cNvSpPr>
          <p:nvPr/>
        </p:nvSpPr>
        <p:spPr bwMode="auto">
          <a:xfrm>
            <a:off x="817563" y="1797050"/>
            <a:ext cx="7561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7013" name="Oval 5"/>
          <p:cNvSpPr>
            <a:spLocks noChangeArrowheads="1"/>
          </p:cNvSpPr>
          <p:nvPr/>
        </p:nvSpPr>
        <p:spPr bwMode="auto">
          <a:xfrm>
            <a:off x="6445250" y="1568450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7014" name="Oval 6"/>
          <p:cNvSpPr>
            <a:spLocks noChangeArrowheads="1"/>
          </p:cNvSpPr>
          <p:nvPr/>
        </p:nvSpPr>
        <p:spPr bwMode="auto">
          <a:xfrm>
            <a:off x="6721475" y="1568450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7015" name="Text Box 7"/>
          <p:cNvSpPr txBox="1">
            <a:spLocks noChangeArrowheads="1"/>
          </p:cNvSpPr>
          <p:nvPr/>
        </p:nvSpPr>
        <p:spPr bwMode="auto">
          <a:xfrm>
            <a:off x="2228850" y="809625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Times New Roman" pitchFamily="18" charset="0"/>
              </a:rPr>
              <a:t>a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&lt;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27016" name="Text Box 8"/>
          <p:cNvSpPr txBox="1">
            <a:spLocks noChangeArrowheads="1"/>
          </p:cNvSpPr>
          <p:nvPr/>
        </p:nvSpPr>
        <p:spPr bwMode="auto">
          <a:xfrm>
            <a:off x="6302375" y="80645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Times New Roman" pitchFamily="18" charset="0"/>
              </a:rPr>
              <a:t>a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&gt;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0</a:t>
            </a:r>
          </a:p>
        </p:txBody>
      </p:sp>
      <p:graphicFrame>
        <p:nvGraphicFramePr>
          <p:cNvPr id="427017" name="Object 9"/>
          <p:cNvGraphicFramePr>
            <a:graphicFrameLocks noChangeAspect="1"/>
          </p:cNvGraphicFramePr>
          <p:nvPr/>
        </p:nvGraphicFramePr>
        <p:xfrm>
          <a:off x="7883525" y="1906588"/>
          <a:ext cx="520700" cy="317500"/>
        </p:xfrm>
        <a:graphic>
          <a:graphicData uri="http://schemas.openxmlformats.org/presentationml/2006/ole">
            <p:oleObj spid="_x0000_s427017" name="Formel" r:id="rId4" imgW="520560" imgH="317160" progId="Equation.3">
              <p:embed/>
            </p:oleObj>
          </a:graphicData>
        </a:graphic>
      </p:graphicFrame>
      <p:sp>
        <p:nvSpPr>
          <p:cNvPr id="427018" name="Oval 10"/>
          <p:cNvSpPr>
            <a:spLocks noChangeArrowheads="1"/>
          </p:cNvSpPr>
          <p:nvPr/>
        </p:nvSpPr>
        <p:spPr bwMode="auto">
          <a:xfrm>
            <a:off x="1943100" y="1581150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7019" name="Oval 11"/>
          <p:cNvSpPr>
            <a:spLocks noChangeArrowheads="1"/>
          </p:cNvSpPr>
          <p:nvPr/>
        </p:nvSpPr>
        <p:spPr bwMode="auto">
          <a:xfrm>
            <a:off x="2244725" y="1577975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7020" name="Oval 12"/>
          <p:cNvSpPr>
            <a:spLocks noChangeArrowheads="1"/>
          </p:cNvSpPr>
          <p:nvPr/>
        </p:nvSpPr>
        <p:spPr bwMode="auto">
          <a:xfrm>
            <a:off x="7423150" y="3965575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7021" name="Oval 13"/>
          <p:cNvSpPr>
            <a:spLocks noChangeArrowheads="1"/>
          </p:cNvSpPr>
          <p:nvPr/>
        </p:nvSpPr>
        <p:spPr bwMode="auto">
          <a:xfrm>
            <a:off x="7546975" y="3965575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7022" name="Rectangle 14"/>
          <p:cNvSpPr>
            <a:spLocks noChangeArrowheads="1"/>
          </p:cNvSpPr>
          <p:nvPr/>
        </p:nvSpPr>
        <p:spPr bwMode="auto">
          <a:xfrm>
            <a:off x="0" y="-35401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Two-particle picture</a:t>
            </a:r>
            <a:endParaRPr lang="de-AT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7023" name="Text Box 15"/>
          <p:cNvSpPr txBox="1">
            <a:spLocks noChangeArrowheads="1"/>
          </p:cNvSpPr>
          <p:nvPr/>
        </p:nvSpPr>
        <p:spPr bwMode="auto">
          <a:xfrm>
            <a:off x="2208213" y="1100138"/>
            <a:ext cx="134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Times New Roman" pitchFamily="18" charset="0"/>
              </a:rPr>
              <a:t>attractive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27024" name="Text Box 16"/>
          <p:cNvSpPr txBox="1">
            <a:spLocks noChangeArrowheads="1"/>
          </p:cNvSpPr>
          <p:nvPr/>
        </p:nvSpPr>
        <p:spPr bwMode="auto">
          <a:xfrm>
            <a:off x="6286500" y="1068388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Times New Roman" pitchFamily="18" charset="0"/>
              </a:rPr>
              <a:t>repulsive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27025" name="Text Box 17"/>
          <p:cNvSpPr txBox="1">
            <a:spLocks noChangeArrowheads="1"/>
          </p:cNvSpPr>
          <p:nvPr/>
        </p:nvSpPr>
        <p:spPr bwMode="auto">
          <a:xfrm>
            <a:off x="7148513" y="2974975"/>
            <a:ext cx="893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2400">
                <a:solidFill>
                  <a:srgbClr val="0000CC"/>
                </a:solidFill>
                <a:latin typeface="Times New Roman" pitchFamily="18" charset="0"/>
              </a:rPr>
              <a:t>halo</a:t>
            </a:r>
          </a:p>
          <a:p>
            <a:pPr eaLnBrk="0" hangingPunct="0"/>
            <a:r>
              <a:rPr lang="de-DE" sz="2400">
                <a:solidFill>
                  <a:srgbClr val="0000CC"/>
                </a:solidFill>
                <a:latin typeface="Times New Roman" pitchFamily="18" charset="0"/>
              </a:rPr>
              <a:t>dimer</a:t>
            </a:r>
          </a:p>
        </p:txBody>
      </p:sp>
      <p:grpSp>
        <p:nvGrpSpPr>
          <p:cNvPr id="427026" name="Group 18"/>
          <p:cNvGrpSpPr>
            <a:grpSpLocks/>
          </p:cNvGrpSpPr>
          <p:nvPr/>
        </p:nvGrpSpPr>
        <p:grpSpPr bwMode="auto">
          <a:xfrm>
            <a:off x="7962900" y="3079750"/>
            <a:ext cx="1058863" cy="701675"/>
            <a:chOff x="4944" y="1904"/>
            <a:chExt cx="667" cy="442"/>
          </a:xfrm>
        </p:grpSpPr>
        <p:sp>
          <p:nvSpPr>
            <p:cNvPr id="427027" name="Rectangle 19"/>
            <p:cNvSpPr>
              <a:spLocks noChangeArrowheads="1"/>
            </p:cNvSpPr>
            <p:nvPr/>
          </p:nvSpPr>
          <p:spPr bwMode="auto">
            <a:xfrm>
              <a:off x="4946" y="1904"/>
              <a:ext cx="665" cy="4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7028" name="Group 20"/>
            <p:cNvGrpSpPr>
              <a:grpSpLocks noChangeAspect="1"/>
            </p:cNvGrpSpPr>
            <p:nvPr/>
          </p:nvGrpSpPr>
          <p:grpSpPr bwMode="auto">
            <a:xfrm>
              <a:off x="4944" y="1912"/>
              <a:ext cx="657" cy="434"/>
              <a:chOff x="249" y="2024"/>
              <a:chExt cx="1668" cy="1102"/>
            </a:xfrm>
          </p:grpSpPr>
          <p:pic>
            <p:nvPicPr>
              <p:cNvPr id="427029" name="Picture 2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62471"/>
              <a:stretch>
                <a:fillRect/>
              </a:stretch>
            </p:blipFill>
            <p:spPr bwMode="auto">
              <a:xfrm>
                <a:off x="521" y="2024"/>
                <a:ext cx="975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27030" name="Picture 2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5797"/>
              <a:stretch>
                <a:fillRect/>
              </a:stretch>
            </p:blipFill>
            <p:spPr bwMode="auto">
              <a:xfrm>
                <a:off x="249" y="2568"/>
                <a:ext cx="1668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427093" name="Rectangle 85"/>
          <p:cNvSpPr>
            <a:spLocks noChangeArrowheads="1"/>
          </p:cNvSpPr>
          <p:nvPr/>
        </p:nvSpPr>
        <p:spPr bwMode="auto">
          <a:xfrm>
            <a:off x="7486650" y="4705350"/>
            <a:ext cx="120015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7094" name="Line 86"/>
          <p:cNvSpPr>
            <a:spLocks noChangeShapeType="1"/>
          </p:cNvSpPr>
          <p:nvPr/>
        </p:nvSpPr>
        <p:spPr bwMode="auto">
          <a:xfrm>
            <a:off x="5219700" y="573405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27128" name="Group 120"/>
          <p:cNvGrpSpPr>
            <a:grpSpLocks/>
          </p:cNvGrpSpPr>
          <p:nvPr/>
        </p:nvGrpSpPr>
        <p:grpSpPr bwMode="auto">
          <a:xfrm>
            <a:off x="60325" y="1781175"/>
            <a:ext cx="5060950" cy="3729038"/>
            <a:chOff x="38" y="1122"/>
            <a:chExt cx="3188" cy="2349"/>
          </a:xfrm>
        </p:grpSpPr>
        <p:grpSp>
          <p:nvGrpSpPr>
            <p:cNvPr id="427031" name="Group 23"/>
            <p:cNvGrpSpPr>
              <a:grpSpLocks/>
            </p:cNvGrpSpPr>
            <p:nvPr/>
          </p:nvGrpSpPr>
          <p:grpSpPr bwMode="auto">
            <a:xfrm>
              <a:off x="144" y="1137"/>
              <a:ext cx="2976" cy="2334"/>
              <a:chOff x="120" y="1329"/>
              <a:chExt cx="3492" cy="3162"/>
            </a:xfrm>
          </p:grpSpPr>
          <p:pic>
            <p:nvPicPr>
              <p:cNvPr id="427032" name="Picture 24" descr="aa_A_vs_B_model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2976" r="7874"/>
              <a:stretch>
                <a:fillRect/>
              </a:stretch>
            </p:blipFill>
            <p:spPr bwMode="auto">
              <a:xfrm>
                <a:off x="228" y="1638"/>
                <a:ext cx="3384" cy="285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7033" name="Rectangle 25"/>
              <p:cNvSpPr>
                <a:spLocks noChangeArrowheads="1"/>
              </p:cNvSpPr>
              <p:nvPr/>
            </p:nvSpPr>
            <p:spPr bwMode="auto">
              <a:xfrm>
                <a:off x="654" y="1329"/>
                <a:ext cx="2822" cy="35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7034" name="Rectangle 26"/>
              <p:cNvSpPr>
                <a:spLocks noChangeArrowheads="1"/>
              </p:cNvSpPr>
              <p:nvPr/>
            </p:nvSpPr>
            <p:spPr bwMode="auto">
              <a:xfrm>
                <a:off x="707" y="3034"/>
                <a:ext cx="372" cy="2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7035" name="Rectangle 27"/>
              <p:cNvSpPr>
                <a:spLocks noChangeArrowheads="1"/>
              </p:cNvSpPr>
              <p:nvPr/>
            </p:nvSpPr>
            <p:spPr bwMode="auto">
              <a:xfrm>
                <a:off x="2252" y="2976"/>
                <a:ext cx="372" cy="2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7036" name="Rectangle 28"/>
              <p:cNvSpPr>
                <a:spLocks noChangeAspect="1" noChangeArrowheads="1"/>
              </p:cNvSpPr>
              <p:nvPr/>
            </p:nvSpPr>
            <p:spPr bwMode="auto">
              <a:xfrm rot="-126995">
                <a:off x="3055" y="3094"/>
                <a:ext cx="268" cy="1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7037" name="Rectangle 29"/>
              <p:cNvSpPr>
                <a:spLocks noChangeAspect="1" noChangeArrowheads="1"/>
              </p:cNvSpPr>
              <p:nvPr/>
            </p:nvSpPr>
            <p:spPr bwMode="auto">
              <a:xfrm rot="-126995">
                <a:off x="3092" y="3034"/>
                <a:ext cx="269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7038" name="Group 30"/>
              <p:cNvGrpSpPr>
                <a:grpSpLocks/>
              </p:cNvGrpSpPr>
              <p:nvPr/>
            </p:nvGrpSpPr>
            <p:grpSpPr bwMode="auto">
              <a:xfrm>
                <a:off x="120" y="1847"/>
                <a:ext cx="1006" cy="1987"/>
                <a:chOff x="1153" y="-2149"/>
                <a:chExt cx="951" cy="1814"/>
              </a:xfrm>
            </p:grpSpPr>
            <p:sp>
              <p:nvSpPr>
                <p:cNvPr id="427039" name="Freeform 31"/>
                <p:cNvSpPr>
                  <a:spLocks/>
                </p:cNvSpPr>
                <p:nvPr/>
              </p:nvSpPr>
              <p:spPr bwMode="auto">
                <a:xfrm>
                  <a:off x="1588" y="-1404"/>
                  <a:ext cx="516" cy="1060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200" y="68"/>
                    </a:cxn>
                    <a:cxn ang="0">
                      <a:pos x="67" y="363"/>
                    </a:cxn>
                    <a:cxn ang="0">
                      <a:pos x="0" y="1060"/>
                    </a:cxn>
                  </a:cxnLst>
                  <a:rect l="0" t="0" r="r" b="b"/>
                  <a:pathLst>
                    <a:path w="516" h="1060">
                      <a:moveTo>
                        <a:pt x="516" y="0"/>
                      </a:moveTo>
                      <a:cubicBezTo>
                        <a:pt x="464" y="11"/>
                        <a:pt x="275" y="8"/>
                        <a:pt x="200" y="68"/>
                      </a:cubicBezTo>
                      <a:cubicBezTo>
                        <a:pt x="125" y="128"/>
                        <a:pt x="100" y="198"/>
                        <a:pt x="67" y="363"/>
                      </a:cubicBezTo>
                      <a:cubicBezTo>
                        <a:pt x="34" y="528"/>
                        <a:pt x="14" y="915"/>
                        <a:pt x="0" y="106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040" name="Freeform 32"/>
                <p:cNvSpPr>
                  <a:spLocks/>
                </p:cNvSpPr>
                <p:nvPr/>
              </p:nvSpPr>
              <p:spPr bwMode="auto">
                <a:xfrm>
                  <a:off x="1153" y="-2144"/>
                  <a:ext cx="412" cy="692"/>
                </a:xfrm>
                <a:custGeom>
                  <a:avLst/>
                  <a:gdLst/>
                  <a:ahLst/>
                  <a:cxnLst>
                    <a:cxn ang="0">
                      <a:pos x="0" y="692"/>
                    </a:cxn>
                    <a:cxn ang="0">
                      <a:pos x="244" y="626"/>
                    </a:cxn>
                    <a:cxn ang="0">
                      <a:pos x="352" y="460"/>
                    </a:cxn>
                    <a:cxn ang="0">
                      <a:pos x="412" y="0"/>
                    </a:cxn>
                  </a:cxnLst>
                  <a:rect l="0" t="0" r="r" b="b"/>
                  <a:pathLst>
                    <a:path w="412" h="692">
                      <a:moveTo>
                        <a:pt x="0" y="692"/>
                      </a:moveTo>
                      <a:cubicBezTo>
                        <a:pt x="40" y="681"/>
                        <a:pt x="185" y="665"/>
                        <a:pt x="244" y="626"/>
                      </a:cubicBezTo>
                      <a:cubicBezTo>
                        <a:pt x="303" y="587"/>
                        <a:pt x="324" y="564"/>
                        <a:pt x="352" y="460"/>
                      </a:cubicBezTo>
                      <a:cubicBezTo>
                        <a:pt x="380" y="356"/>
                        <a:pt x="400" y="96"/>
                        <a:pt x="412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041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575" y="-2149"/>
                  <a:ext cx="0" cy="181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27095" name="Text Box 87"/>
            <p:cNvSpPr txBox="1">
              <a:spLocks noChangeArrowheads="1"/>
            </p:cNvSpPr>
            <p:nvPr/>
          </p:nvSpPr>
          <p:spPr bwMode="auto">
            <a:xfrm>
              <a:off x="38" y="1122"/>
              <a:ext cx="318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2000">
                  <a:solidFill>
                    <a:srgbClr val="0000CC"/>
                  </a:solidFill>
                  <a:latin typeface="Times New Roman" pitchFamily="18" charset="0"/>
                </a:rPr>
                <a:t>s-wave resonances for Cs in  F</a:t>
              </a:r>
              <a:r>
                <a:rPr lang="de-DE" sz="2000" baseline="-2500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  <a:r>
                <a:rPr lang="de-DE" sz="2000">
                  <a:solidFill>
                    <a:srgbClr val="0000CC"/>
                  </a:solidFill>
                  <a:latin typeface="Times New Roman" pitchFamily="18" charset="0"/>
                </a:rPr>
                <a:t>=3 F</a:t>
              </a:r>
              <a:r>
                <a:rPr lang="de-DE" sz="2000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de-DE" sz="2000">
                  <a:solidFill>
                    <a:srgbClr val="0000CC"/>
                  </a:solidFill>
                  <a:latin typeface="Times New Roman" pitchFamily="18" charset="0"/>
                </a:rPr>
                <a:t>=3 channel</a:t>
              </a:r>
            </a:p>
          </p:txBody>
        </p:sp>
      </p:grpSp>
      <p:sp>
        <p:nvSpPr>
          <p:cNvPr id="427122" name="Rectangle 114"/>
          <p:cNvSpPr>
            <a:spLocks noChangeArrowheads="1"/>
          </p:cNvSpPr>
          <p:nvPr/>
        </p:nvSpPr>
        <p:spPr bwMode="auto">
          <a:xfrm>
            <a:off x="-266700" y="5086350"/>
            <a:ext cx="6743700" cy="1771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latin typeface="Castellar" pitchFamily="18" charset="0"/>
            </a:endParaRPr>
          </a:p>
        </p:txBody>
      </p:sp>
      <p:grpSp>
        <p:nvGrpSpPr>
          <p:cNvPr id="427127" name="Group 119"/>
          <p:cNvGrpSpPr>
            <a:grpSpLocks/>
          </p:cNvGrpSpPr>
          <p:nvPr/>
        </p:nvGrpSpPr>
        <p:grpSpPr bwMode="auto">
          <a:xfrm>
            <a:off x="819150" y="2190750"/>
            <a:ext cx="5829300" cy="4273550"/>
            <a:chOff x="516" y="1380"/>
            <a:chExt cx="3672" cy="2692"/>
          </a:xfrm>
        </p:grpSpPr>
        <p:sp>
          <p:nvSpPr>
            <p:cNvPr id="427118" name="Line 110"/>
            <p:cNvSpPr>
              <a:spLocks noChangeShapeType="1"/>
            </p:cNvSpPr>
            <p:nvPr/>
          </p:nvSpPr>
          <p:spPr bwMode="auto">
            <a:xfrm>
              <a:off x="852" y="4056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7124" name="Group 116"/>
            <p:cNvGrpSpPr>
              <a:grpSpLocks/>
            </p:cNvGrpSpPr>
            <p:nvPr/>
          </p:nvGrpSpPr>
          <p:grpSpPr bwMode="auto">
            <a:xfrm>
              <a:off x="516" y="1380"/>
              <a:ext cx="3672" cy="2692"/>
              <a:chOff x="516" y="1380"/>
              <a:chExt cx="3672" cy="2692"/>
            </a:xfrm>
          </p:grpSpPr>
          <p:sp>
            <p:nvSpPr>
              <p:cNvPr id="427097" name="Rectangle 89"/>
              <p:cNvSpPr>
                <a:spLocks noChangeArrowheads="1"/>
              </p:cNvSpPr>
              <p:nvPr/>
            </p:nvSpPr>
            <p:spPr bwMode="auto">
              <a:xfrm>
                <a:off x="864" y="1380"/>
                <a:ext cx="3324" cy="25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7123" name="Group 115"/>
              <p:cNvGrpSpPr>
                <a:grpSpLocks/>
              </p:cNvGrpSpPr>
              <p:nvPr/>
            </p:nvGrpSpPr>
            <p:grpSpPr bwMode="auto">
              <a:xfrm>
                <a:off x="516" y="1803"/>
                <a:ext cx="3476" cy="2269"/>
                <a:chOff x="516" y="1803"/>
                <a:chExt cx="3476" cy="2269"/>
              </a:xfrm>
            </p:grpSpPr>
            <p:sp>
              <p:nvSpPr>
                <p:cNvPr id="427099" name="Oval 91"/>
                <p:cNvSpPr>
                  <a:spLocks noChangeArrowheads="1"/>
                </p:cNvSpPr>
                <p:nvPr/>
              </p:nvSpPr>
              <p:spPr bwMode="auto">
                <a:xfrm>
                  <a:off x="516" y="2040"/>
                  <a:ext cx="516" cy="492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27100" name="Group 92"/>
                <p:cNvGrpSpPr>
                  <a:grpSpLocks/>
                </p:cNvGrpSpPr>
                <p:nvPr/>
              </p:nvGrpSpPr>
              <p:grpSpPr bwMode="auto">
                <a:xfrm>
                  <a:off x="823" y="2051"/>
                  <a:ext cx="3169" cy="2013"/>
                  <a:chOff x="6" y="2026"/>
                  <a:chExt cx="2130" cy="1389"/>
                </a:xfrm>
              </p:grpSpPr>
              <p:pic>
                <p:nvPicPr>
                  <p:cNvPr id="427101" name="Picture 93" descr="Cs33scattlength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341" y="2068"/>
                    <a:ext cx="1752" cy="1146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27102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157"/>
                    <a:ext cx="194" cy="1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de-DE" sz="1000" b="1"/>
                      <a:t>50 G</a:t>
                    </a:r>
                  </a:p>
                </p:txBody>
              </p:sp>
              <p:sp>
                <p:nvSpPr>
                  <p:cNvPr id="427103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2" y="3157"/>
                    <a:ext cx="223" cy="1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de-DE" sz="1000" b="1"/>
                      <a:t>100 G</a:t>
                    </a:r>
                  </a:p>
                </p:txBody>
              </p:sp>
              <p:sp>
                <p:nvSpPr>
                  <p:cNvPr id="427104" name="Text Box 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" y="2863"/>
                    <a:ext cx="214" cy="1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de-DE" sz="1000" b="1"/>
                      <a:t>-1000</a:t>
                    </a:r>
                  </a:p>
                </p:txBody>
              </p:sp>
              <p:sp>
                <p:nvSpPr>
                  <p:cNvPr id="42710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" y="2448"/>
                    <a:ext cx="196" cy="1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de-DE" sz="1000" b="1"/>
                      <a:t>1000</a:t>
                    </a:r>
                  </a:p>
                </p:txBody>
              </p:sp>
              <p:sp>
                <p:nvSpPr>
                  <p:cNvPr id="427106" name="Text Box 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" y="2237"/>
                    <a:ext cx="196" cy="1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de-DE" sz="1000" b="1"/>
                      <a:t>2000</a:t>
                    </a:r>
                  </a:p>
                </p:txBody>
              </p:sp>
              <p:sp>
                <p:nvSpPr>
                  <p:cNvPr id="427107" name="Text Box 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" y="3072"/>
                    <a:ext cx="214" cy="1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de-DE" sz="1000" b="1"/>
                      <a:t>-2000</a:t>
                    </a:r>
                  </a:p>
                </p:txBody>
              </p:sp>
              <p:sp>
                <p:nvSpPr>
                  <p:cNvPr id="427108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6" y="2026"/>
                    <a:ext cx="196" cy="1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de-DE" sz="1000" b="1"/>
                      <a:t>3000</a:t>
                    </a:r>
                  </a:p>
                </p:txBody>
              </p:sp>
              <p:sp>
                <p:nvSpPr>
                  <p:cNvPr id="427109" name="Text 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3" y="2656"/>
                    <a:ext cx="108" cy="1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de-DE" sz="1000" b="1"/>
                      <a:t>0</a:t>
                    </a:r>
                  </a:p>
                </p:txBody>
              </p:sp>
              <p:sp>
                <p:nvSpPr>
                  <p:cNvPr id="427110" name="Text Box 1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8" y="3283"/>
                    <a:ext cx="691" cy="1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de-DE" sz="1400"/>
                      <a:t>magnetic field  (G)</a:t>
                    </a:r>
                  </a:p>
                </p:txBody>
              </p:sp>
              <p:sp>
                <p:nvSpPr>
                  <p:cNvPr id="427111" name="Text Box 103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-290" y="2687"/>
                    <a:ext cx="707" cy="1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de-DE" sz="1200"/>
                      <a:t>scattering length  (</a:t>
                    </a:r>
                    <a:r>
                      <a:rPr lang="de-DE" sz="1200" i="1"/>
                      <a:t>a</a:t>
                    </a:r>
                    <a:r>
                      <a:rPr lang="de-DE" sz="1200" baseline="-25000"/>
                      <a:t>0</a:t>
                    </a:r>
                    <a:r>
                      <a:rPr lang="de-DE" sz="1200"/>
                      <a:t>)</a:t>
                    </a:r>
                  </a:p>
                </p:txBody>
              </p:sp>
              <p:sp>
                <p:nvSpPr>
                  <p:cNvPr id="427112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" y="3157"/>
                    <a:ext cx="107" cy="1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de-DE" sz="1000" b="1"/>
                      <a:t>0</a:t>
                    </a:r>
                  </a:p>
                </p:txBody>
              </p:sp>
              <p:sp>
                <p:nvSpPr>
                  <p:cNvPr id="427113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219" y="3326"/>
                    <a:ext cx="35" cy="44"/>
                  </a:xfrm>
                  <a:prstGeom prst="ellipse">
                    <a:avLst/>
                  </a:prstGeom>
                  <a:noFill/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7114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416" y="2720"/>
                    <a:ext cx="1641" cy="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7115" name="Text 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13" y="3157"/>
                    <a:ext cx="223" cy="1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de-DE" sz="1000" b="1"/>
                      <a:t>150 G</a:t>
                    </a:r>
                  </a:p>
                </p:txBody>
              </p:sp>
            </p:grpSp>
            <p:sp>
              <p:nvSpPr>
                <p:cNvPr id="427116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612" y="1836"/>
                  <a:ext cx="480" cy="25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117" name="Line 109"/>
                <p:cNvSpPr>
                  <a:spLocks noChangeShapeType="1"/>
                </p:cNvSpPr>
                <p:nvPr/>
              </p:nvSpPr>
              <p:spPr bwMode="auto">
                <a:xfrm>
                  <a:off x="556" y="2428"/>
                  <a:ext cx="300" cy="16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119" name="Line 111"/>
                <p:cNvSpPr>
                  <a:spLocks noChangeShapeType="1"/>
                </p:cNvSpPr>
                <p:nvPr/>
              </p:nvSpPr>
              <p:spPr bwMode="auto">
                <a:xfrm>
                  <a:off x="1084" y="1840"/>
                  <a:ext cx="28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120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3956" y="1844"/>
                  <a:ext cx="12" cy="22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121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1026" y="1803"/>
                  <a:ext cx="2767" cy="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de-DE" sz="2400">
                      <a:solidFill>
                        <a:srgbClr val="0000CC"/>
                      </a:solidFill>
                      <a:latin typeface="Times New Roman" pitchFamily="18" charset="0"/>
                    </a:rPr>
                    <a:t>s-wave + d-wave resonances in Cs</a:t>
                  </a:r>
                </a:p>
              </p:txBody>
            </p:sp>
          </p:grpSp>
        </p:grpSp>
      </p:grpSp>
      <p:sp>
        <p:nvSpPr>
          <p:cNvPr id="427070" name="Freeform 62"/>
          <p:cNvSpPr>
            <a:spLocks/>
          </p:cNvSpPr>
          <p:nvPr/>
        </p:nvSpPr>
        <p:spPr bwMode="auto">
          <a:xfrm>
            <a:off x="4543425" y="1801813"/>
            <a:ext cx="3835400" cy="453707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83" y="0"/>
              </a:cxn>
              <a:cxn ang="0">
                <a:pos x="140" y="6"/>
              </a:cxn>
              <a:cxn ang="0">
                <a:pos x="192" y="12"/>
              </a:cxn>
              <a:cxn ang="0">
                <a:pos x="249" y="18"/>
              </a:cxn>
              <a:cxn ang="0">
                <a:pos x="306" y="24"/>
              </a:cxn>
              <a:cxn ang="0">
                <a:pos x="357" y="36"/>
              </a:cxn>
              <a:cxn ang="0">
                <a:pos x="415" y="48"/>
              </a:cxn>
              <a:cxn ang="0">
                <a:pos x="472" y="66"/>
              </a:cxn>
              <a:cxn ang="0">
                <a:pos x="523" y="78"/>
              </a:cxn>
              <a:cxn ang="0">
                <a:pos x="581" y="96"/>
              </a:cxn>
              <a:cxn ang="0">
                <a:pos x="638" y="114"/>
              </a:cxn>
              <a:cxn ang="0">
                <a:pos x="689" y="138"/>
              </a:cxn>
              <a:cxn ang="0">
                <a:pos x="746" y="156"/>
              </a:cxn>
              <a:cxn ang="0">
                <a:pos x="804" y="180"/>
              </a:cxn>
              <a:cxn ang="0">
                <a:pos x="855" y="210"/>
              </a:cxn>
              <a:cxn ang="0">
                <a:pos x="912" y="233"/>
              </a:cxn>
              <a:cxn ang="0">
                <a:pos x="970" y="263"/>
              </a:cxn>
              <a:cxn ang="0">
                <a:pos x="1021" y="293"/>
              </a:cxn>
              <a:cxn ang="0">
                <a:pos x="1078" y="323"/>
              </a:cxn>
              <a:cxn ang="0">
                <a:pos x="1136" y="359"/>
              </a:cxn>
              <a:cxn ang="0">
                <a:pos x="1187" y="395"/>
              </a:cxn>
              <a:cxn ang="0">
                <a:pos x="1244" y="431"/>
              </a:cxn>
              <a:cxn ang="0">
                <a:pos x="1301" y="467"/>
              </a:cxn>
              <a:cxn ang="0">
                <a:pos x="1359" y="508"/>
              </a:cxn>
              <a:cxn ang="0">
                <a:pos x="1410" y="550"/>
              </a:cxn>
              <a:cxn ang="0">
                <a:pos x="1467" y="592"/>
              </a:cxn>
              <a:cxn ang="0">
                <a:pos x="1525" y="640"/>
              </a:cxn>
              <a:cxn ang="0">
                <a:pos x="1576" y="688"/>
              </a:cxn>
              <a:cxn ang="0">
                <a:pos x="1633" y="736"/>
              </a:cxn>
              <a:cxn ang="0">
                <a:pos x="1690" y="784"/>
              </a:cxn>
              <a:cxn ang="0">
                <a:pos x="1742" y="837"/>
              </a:cxn>
              <a:cxn ang="0">
                <a:pos x="1799" y="885"/>
              </a:cxn>
              <a:cxn ang="0">
                <a:pos x="1856" y="945"/>
              </a:cxn>
              <a:cxn ang="0">
                <a:pos x="1907" y="999"/>
              </a:cxn>
              <a:cxn ang="0">
                <a:pos x="1965" y="1059"/>
              </a:cxn>
              <a:cxn ang="0">
                <a:pos x="2022" y="1118"/>
              </a:cxn>
              <a:cxn ang="0">
                <a:pos x="2073" y="1178"/>
              </a:cxn>
              <a:cxn ang="0">
                <a:pos x="2131" y="1244"/>
              </a:cxn>
              <a:cxn ang="0">
                <a:pos x="2188" y="1304"/>
              </a:cxn>
              <a:cxn ang="0">
                <a:pos x="2239" y="1369"/>
              </a:cxn>
              <a:cxn ang="0">
                <a:pos x="2296" y="1441"/>
              </a:cxn>
              <a:cxn ang="0">
                <a:pos x="2354" y="1507"/>
              </a:cxn>
              <a:cxn ang="0">
                <a:pos x="2405" y="1579"/>
              </a:cxn>
              <a:cxn ang="0">
                <a:pos x="2462" y="1656"/>
              </a:cxn>
              <a:cxn ang="0">
                <a:pos x="2520" y="1728"/>
              </a:cxn>
              <a:cxn ang="0">
                <a:pos x="2571" y="1806"/>
              </a:cxn>
              <a:cxn ang="0">
                <a:pos x="2628" y="1884"/>
              </a:cxn>
              <a:cxn ang="0">
                <a:pos x="2686" y="1961"/>
              </a:cxn>
              <a:cxn ang="0">
                <a:pos x="2743" y="2045"/>
              </a:cxn>
            </a:cxnLst>
            <a:rect l="0" t="0" r="r" b="b"/>
            <a:pathLst>
              <a:path w="2743" h="2045">
                <a:moveTo>
                  <a:pt x="0" y="0"/>
                </a:moveTo>
                <a:lnTo>
                  <a:pt x="26" y="0"/>
                </a:lnTo>
                <a:lnTo>
                  <a:pt x="58" y="0"/>
                </a:lnTo>
                <a:lnTo>
                  <a:pt x="83" y="0"/>
                </a:lnTo>
                <a:lnTo>
                  <a:pt x="109" y="0"/>
                </a:lnTo>
                <a:lnTo>
                  <a:pt x="140" y="6"/>
                </a:lnTo>
                <a:lnTo>
                  <a:pt x="166" y="6"/>
                </a:lnTo>
                <a:lnTo>
                  <a:pt x="192" y="12"/>
                </a:lnTo>
                <a:lnTo>
                  <a:pt x="223" y="12"/>
                </a:lnTo>
                <a:lnTo>
                  <a:pt x="249" y="18"/>
                </a:lnTo>
                <a:lnTo>
                  <a:pt x="274" y="24"/>
                </a:lnTo>
                <a:lnTo>
                  <a:pt x="306" y="24"/>
                </a:lnTo>
                <a:lnTo>
                  <a:pt x="332" y="30"/>
                </a:lnTo>
                <a:lnTo>
                  <a:pt x="357" y="36"/>
                </a:lnTo>
                <a:lnTo>
                  <a:pt x="389" y="42"/>
                </a:lnTo>
                <a:lnTo>
                  <a:pt x="415" y="48"/>
                </a:lnTo>
                <a:lnTo>
                  <a:pt x="440" y="54"/>
                </a:lnTo>
                <a:lnTo>
                  <a:pt x="472" y="66"/>
                </a:lnTo>
                <a:lnTo>
                  <a:pt x="498" y="72"/>
                </a:lnTo>
                <a:lnTo>
                  <a:pt x="523" y="78"/>
                </a:lnTo>
                <a:lnTo>
                  <a:pt x="555" y="90"/>
                </a:lnTo>
                <a:lnTo>
                  <a:pt x="581" y="96"/>
                </a:lnTo>
                <a:lnTo>
                  <a:pt x="606" y="108"/>
                </a:lnTo>
                <a:lnTo>
                  <a:pt x="638" y="114"/>
                </a:lnTo>
                <a:lnTo>
                  <a:pt x="664" y="126"/>
                </a:lnTo>
                <a:lnTo>
                  <a:pt x="689" y="138"/>
                </a:lnTo>
                <a:lnTo>
                  <a:pt x="721" y="144"/>
                </a:lnTo>
                <a:lnTo>
                  <a:pt x="746" y="156"/>
                </a:lnTo>
                <a:lnTo>
                  <a:pt x="772" y="168"/>
                </a:lnTo>
                <a:lnTo>
                  <a:pt x="804" y="180"/>
                </a:lnTo>
                <a:lnTo>
                  <a:pt x="829" y="192"/>
                </a:lnTo>
                <a:lnTo>
                  <a:pt x="855" y="210"/>
                </a:lnTo>
                <a:lnTo>
                  <a:pt x="887" y="222"/>
                </a:lnTo>
                <a:lnTo>
                  <a:pt x="912" y="233"/>
                </a:lnTo>
                <a:lnTo>
                  <a:pt x="938" y="245"/>
                </a:lnTo>
                <a:lnTo>
                  <a:pt x="970" y="263"/>
                </a:lnTo>
                <a:lnTo>
                  <a:pt x="995" y="275"/>
                </a:lnTo>
                <a:lnTo>
                  <a:pt x="1021" y="293"/>
                </a:lnTo>
                <a:lnTo>
                  <a:pt x="1053" y="311"/>
                </a:lnTo>
                <a:lnTo>
                  <a:pt x="1078" y="323"/>
                </a:lnTo>
                <a:lnTo>
                  <a:pt x="1104" y="341"/>
                </a:lnTo>
                <a:lnTo>
                  <a:pt x="1136" y="359"/>
                </a:lnTo>
                <a:lnTo>
                  <a:pt x="1161" y="377"/>
                </a:lnTo>
                <a:lnTo>
                  <a:pt x="1187" y="395"/>
                </a:lnTo>
                <a:lnTo>
                  <a:pt x="1218" y="413"/>
                </a:lnTo>
                <a:lnTo>
                  <a:pt x="1244" y="431"/>
                </a:lnTo>
                <a:lnTo>
                  <a:pt x="1269" y="449"/>
                </a:lnTo>
                <a:lnTo>
                  <a:pt x="1301" y="467"/>
                </a:lnTo>
                <a:lnTo>
                  <a:pt x="1327" y="491"/>
                </a:lnTo>
                <a:lnTo>
                  <a:pt x="1359" y="508"/>
                </a:lnTo>
                <a:lnTo>
                  <a:pt x="1384" y="526"/>
                </a:lnTo>
                <a:lnTo>
                  <a:pt x="1410" y="550"/>
                </a:lnTo>
                <a:lnTo>
                  <a:pt x="1442" y="574"/>
                </a:lnTo>
                <a:lnTo>
                  <a:pt x="1467" y="592"/>
                </a:lnTo>
                <a:lnTo>
                  <a:pt x="1493" y="616"/>
                </a:lnTo>
                <a:lnTo>
                  <a:pt x="1525" y="640"/>
                </a:lnTo>
                <a:lnTo>
                  <a:pt x="1550" y="664"/>
                </a:lnTo>
                <a:lnTo>
                  <a:pt x="1576" y="688"/>
                </a:lnTo>
                <a:lnTo>
                  <a:pt x="1608" y="712"/>
                </a:lnTo>
                <a:lnTo>
                  <a:pt x="1633" y="736"/>
                </a:lnTo>
                <a:lnTo>
                  <a:pt x="1659" y="760"/>
                </a:lnTo>
                <a:lnTo>
                  <a:pt x="1690" y="784"/>
                </a:lnTo>
                <a:lnTo>
                  <a:pt x="1716" y="807"/>
                </a:lnTo>
                <a:lnTo>
                  <a:pt x="1742" y="837"/>
                </a:lnTo>
                <a:lnTo>
                  <a:pt x="1773" y="861"/>
                </a:lnTo>
                <a:lnTo>
                  <a:pt x="1799" y="885"/>
                </a:lnTo>
                <a:lnTo>
                  <a:pt x="1824" y="915"/>
                </a:lnTo>
                <a:lnTo>
                  <a:pt x="1856" y="945"/>
                </a:lnTo>
                <a:lnTo>
                  <a:pt x="1882" y="969"/>
                </a:lnTo>
                <a:lnTo>
                  <a:pt x="1907" y="999"/>
                </a:lnTo>
                <a:lnTo>
                  <a:pt x="1939" y="1029"/>
                </a:lnTo>
                <a:lnTo>
                  <a:pt x="1965" y="1059"/>
                </a:lnTo>
                <a:lnTo>
                  <a:pt x="1990" y="1088"/>
                </a:lnTo>
                <a:lnTo>
                  <a:pt x="2022" y="1118"/>
                </a:lnTo>
                <a:lnTo>
                  <a:pt x="2048" y="1148"/>
                </a:lnTo>
                <a:lnTo>
                  <a:pt x="2073" y="1178"/>
                </a:lnTo>
                <a:lnTo>
                  <a:pt x="2105" y="1208"/>
                </a:lnTo>
                <a:lnTo>
                  <a:pt x="2131" y="1244"/>
                </a:lnTo>
                <a:lnTo>
                  <a:pt x="2156" y="1274"/>
                </a:lnTo>
                <a:lnTo>
                  <a:pt x="2188" y="1304"/>
                </a:lnTo>
                <a:lnTo>
                  <a:pt x="2214" y="1340"/>
                </a:lnTo>
                <a:lnTo>
                  <a:pt x="2239" y="1369"/>
                </a:lnTo>
                <a:lnTo>
                  <a:pt x="2271" y="1405"/>
                </a:lnTo>
                <a:lnTo>
                  <a:pt x="2296" y="1441"/>
                </a:lnTo>
                <a:lnTo>
                  <a:pt x="2322" y="1477"/>
                </a:lnTo>
                <a:lnTo>
                  <a:pt x="2354" y="1507"/>
                </a:lnTo>
                <a:lnTo>
                  <a:pt x="2379" y="1543"/>
                </a:lnTo>
                <a:lnTo>
                  <a:pt x="2405" y="1579"/>
                </a:lnTo>
                <a:lnTo>
                  <a:pt x="2437" y="1615"/>
                </a:lnTo>
                <a:lnTo>
                  <a:pt x="2462" y="1656"/>
                </a:lnTo>
                <a:lnTo>
                  <a:pt x="2488" y="1692"/>
                </a:lnTo>
                <a:lnTo>
                  <a:pt x="2520" y="1728"/>
                </a:lnTo>
                <a:lnTo>
                  <a:pt x="2545" y="1764"/>
                </a:lnTo>
                <a:lnTo>
                  <a:pt x="2571" y="1806"/>
                </a:lnTo>
                <a:lnTo>
                  <a:pt x="2603" y="1842"/>
                </a:lnTo>
                <a:lnTo>
                  <a:pt x="2628" y="1884"/>
                </a:lnTo>
                <a:lnTo>
                  <a:pt x="2654" y="1919"/>
                </a:lnTo>
                <a:lnTo>
                  <a:pt x="2686" y="1961"/>
                </a:lnTo>
                <a:lnTo>
                  <a:pt x="2711" y="2003"/>
                </a:lnTo>
                <a:lnTo>
                  <a:pt x="2743" y="2045"/>
                </a:lnTo>
              </a:path>
            </a:pathLst>
          </a:custGeom>
          <a:noFill/>
          <a:ln w="381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7126" name="Rectangle 118"/>
          <p:cNvSpPr>
            <a:spLocks noChangeArrowheads="1"/>
          </p:cNvSpPr>
          <p:nvPr/>
        </p:nvSpPr>
        <p:spPr bwMode="auto">
          <a:xfrm>
            <a:off x="7391400" y="4705350"/>
            <a:ext cx="1257300" cy="171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7092" name="Text Box 84"/>
          <p:cNvSpPr txBox="1">
            <a:spLocks noChangeArrowheads="1"/>
          </p:cNvSpPr>
          <p:nvPr/>
        </p:nvSpPr>
        <p:spPr bwMode="auto">
          <a:xfrm>
            <a:off x="5292725" y="5084763"/>
            <a:ext cx="3717925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2400">
                <a:solidFill>
                  <a:srgbClr val="0000CC"/>
                </a:solidFill>
                <a:latin typeface="Times New Roman" pitchFamily="18" charset="0"/>
              </a:rPr>
              <a:t>bound state in open channel:</a:t>
            </a:r>
          </a:p>
          <a:p>
            <a:pPr eaLnBrk="0" hangingPunct="0"/>
            <a:r>
              <a:rPr lang="de-DE" sz="2400">
                <a:solidFill>
                  <a:srgbClr val="0000CC"/>
                </a:solidFill>
                <a:latin typeface="Times New Roman" pitchFamily="18" charset="0"/>
              </a:rPr>
              <a:t>               E</a:t>
            </a:r>
            <a:r>
              <a:rPr lang="de-DE" sz="2400" baseline="-25000">
                <a:solidFill>
                  <a:srgbClr val="0000CC"/>
                </a:solidFill>
                <a:latin typeface="Times New Roman" pitchFamily="18" charset="0"/>
              </a:rPr>
              <a:t>B</a:t>
            </a:r>
            <a:r>
              <a:rPr lang="de-DE" sz="2400">
                <a:solidFill>
                  <a:srgbClr val="0000CC"/>
                </a:solidFill>
                <a:latin typeface="Times New Roman" pitchFamily="18" charset="0"/>
              </a:rPr>
              <a:t>~10kHz</a:t>
            </a:r>
          </a:p>
          <a:p>
            <a:pPr eaLnBrk="0" hangingPunct="0"/>
            <a:r>
              <a:rPr lang="de-DE" sz="2400">
                <a:solidFill>
                  <a:srgbClr val="0000CC"/>
                </a:solidFill>
                <a:latin typeface="Times New Roman" pitchFamily="18" charset="0"/>
              </a:rPr>
              <a:t>background scattering length</a:t>
            </a:r>
          </a:p>
          <a:p>
            <a:pPr eaLnBrk="0" hangingPunct="0"/>
            <a:r>
              <a:rPr lang="de-DE" sz="2400">
                <a:solidFill>
                  <a:srgbClr val="0000CC"/>
                </a:solidFill>
                <a:latin typeface="Times New Roman" pitchFamily="18" charset="0"/>
              </a:rPr>
              <a:t>               a</a:t>
            </a:r>
            <a:r>
              <a:rPr lang="de-DE" sz="2400" baseline="-25000">
                <a:solidFill>
                  <a:srgbClr val="0000CC"/>
                </a:solidFill>
                <a:latin typeface="Times New Roman" pitchFamily="18" charset="0"/>
              </a:rPr>
              <a:t>bg</a:t>
            </a:r>
            <a:r>
              <a:rPr lang="de-DE" sz="2400">
                <a:solidFill>
                  <a:srgbClr val="0000CC"/>
                </a:solidFill>
                <a:latin typeface="Times New Roman" pitchFamily="18" charset="0"/>
              </a:rPr>
              <a:t>~2000a</a:t>
            </a:r>
            <a:r>
              <a:rPr lang="de-DE" sz="2400" baseline="-2500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427071" name="Group 63"/>
          <p:cNvGrpSpPr>
            <a:grpSpLocks/>
          </p:cNvGrpSpPr>
          <p:nvPr/>
        </p:nvGrpSpPr>
        <p:grpSpPr bwMode="auto">
          <a:xfrm>
            <a:off x="-609600" y="5118100"/>
            <a:ext cx="5973763" cy="1662113"/>
            <a:chOff x="867" y="2432"/>
            <a:chExt cx="3972" cy="1815"/>
          </a:xfrm>
        </p:grpSpPr>
        <p:sp>
          <p:nvSpPr>
            <p:cNvPr id="427072" name="Rectangle 64"/>
            <p:cNvSpPr>
              <a:spLocks noChangeArrowheads="1"/>
            </p:cNvSpPr>
            <p:nvPr/>
          </p:nvSpPr>
          <p:spPr bwMode="auto">
            <a:xfrm>
              <a:off x="881" y="2886"/>
              <a:ext cx="3810" cy="317"/>
            </a:xfrm>
            <a:prstGeom prst="rect">
              <a:avLst/>
            </a:prstGeom>
            <a:pattFill prst="ltUpDiag">
              <a:fgClr>
                <a:schemeClr val="bg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7073" name="Line 65"/>
            <p:cNvSpPr>
              <a:spLocks noChangeShapeType="1"/>
            </p:cNvSpPr>
            <p:nvPr/>
          </p:nvSpPr>
          <p:spPr bwMode="auto">
            <a:xfrm>
              <a:off x="881" y="3022"/>
              <a:ext cx="381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7074" name="Line 66"/>
            <p:cNvSpPr>
              <a:spLocks noChangeShapeType="1"/>
            </p:cNvSpPr>
            <p:nvPr/>
          </p:nvSpPr>
          <p:spPr bwMode="auto">
            <a:xfrm>
              <a:off x="1879" y="2614"/>
              <a:ext cx="0" cy="16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7075" name="Group 67"/>
            <p:cNvGrpSpPr>
              <a:grpSpLocks/>
            </p:cNvGrpSpPr>
            <p:nvPr/>
          </p:nvGrpSpPr>
          <p:grpSpPr bwMode="auto">
            <a:xfrm>
              <a:off x="867" y="3022"/>
              <a:ext cx="3873" cy="1225"/>
              <a:chOff x="846" y="3022"/>
              <a:chExt cx="3848" cy="1225"/>
            </a:xfrm>
          </p:grpSpPr>
          <p:sp>
            <p:nvSpPr>
              <p:cNvPr id="427076" name="Freeform 68"/>
              <p:cNvSpPr>
                <a:spLocks/>
              </p:cNvSpPr>
              <p:nvPr/>
            </p:nvSpPr>
            <p:spPr bwMode="auto">
              <a:xfrm>
                <a:off x="1474" y="3113"/>
                <a:ext cx="635" cy="1134"/>
              </a:xfrm>
              <a:custGeom>
                <a:avLst/>
                <a:gdLst/>
                <a:ahLst/>
                <a:cxnLst>
                  <a:cxn ang="0">
                    <a:pos x="0" y="1134"/>
                  </a:cxn>
                  <a:cxn ang="0">
                    <a:pos x="317" y="362"/>
                  </a:cxn>
                  <a:cxn ang="0">
                    <a:pos x="453" y="90"/>
                  </a:cxn>
                  <a:cxn ang="0">
                    <a:pos x="635" y="0"/>
                  </a:cxn>
                </a:cxnLst>
                <a:rect l="0" t="0" r="r" b="b"/>
                <a:pathLst>
                  <a:path w="635" h="1134">
                    <a:moveTo>
                      <a:pt x="0" y="1134"/>
                    </a:moveTo>
                    <a:cubicBezTo>
                      <a:pt x="120" y="835"/>
                      <a:pt x="241" y="536"/>
                      <a:pt x="317" y="362"/>
                    </a:cubicBezTo>
                    <a:cubicBezTo>
                      <a:pt x="393" y="188"/>
                      <a:pt x="400" y="150"/>
                      <a:pt x="453" y="90"/>
                    </a:cubicBezTo>
                    <a:cubicBezTo>
                      <a:pt x="506" y="30"/>
                      <a:pt x="552" y="15"/>
                      <a:pt x="635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77" name="Freeform 69"/>
              <p:cNvSpPr>
                <a:spLocks/>
              </p:cNvSpPr>
              <p:nvPr/>
            </p:nvSpPr>
            <p:spPr bwMode="auto">
              <a:xfrm>
                <a:off x="2109" y="3022"/>
                <a:ext cx="1182" cy="92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888" y="78"/>
                  </a:cxn>
                  <a:cxn ang="0">
                    <a:pos x="1137" y="51"/>
                  </a:cxn>
                  <a:cxn ang="0">
                    <a:pos x="1221" y="0"/>
                  </a:cxn>
                </a:cxnLst>
                <a:rect l="0" t="0" r="r" b="b"/>
                <a:pathLst>
                  <a:path w="1221" h="99">
                    <a:moveTo>
                      <a:pt x="0" y="99"/>
                    </a:moveTo>
                    <a:cubicBezTo>
                      <a:pt x="148" y="95"/>
                      <a:pt x="699" y="86"/>
                      <a:pt x="888" y="78"/>
                    </a:cubicBezTo>
                    <a:cubicBezTo>
                      <a:pt x="1077" y="70"/>
                      <a:pt x="1082" y="64"/>
                      <a:pt x="1137" y="51"/>
                    </a:cubicBezTo>
                    <a:cubicBezTo>
                      <a:pt x="1192" y="38"/>
                      <a:pt x="1204" y="11"/>
                      <a:pt x="1221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78" name="Freeform 70"/>
              <p:cNvSpPr>
                <a:spLocks/>
              </p:cNvSpPr>
              <p:nvPr/>
            </p:nvSpPr>
            <p:spPr bwMode="auto">
              <a:xfrm>
                <a:off x="846" y="3022"/>
                <a:ext cx="945" cy="80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623" y="72"/>
                  </a:cxn>
                  <a:cxn ang="0">
                    <a:pos x="864" y="47"/>
                  </a:cxn>
                  <a:cxn ang="0">
                    <a:pos x="945" y="0"/>
                  </a:cxn>
                </a:cxnLst>
                <a:rect l="0" t="0" r="r" b="b"/>
                <a:pathLst>
                  <a:path w="945" h="80">
                    <a:moveTo>
                      <a:pt x="0" y="80"/>
                    </a:moveTo>
                    <a:cubicBezTo>
                      <a:pt x="104" y="79"/>
                      <a:pt x="479" y="78"/>
                      <a:pt x="623" y="72"/>
                    </a:cubicBezTo>
                    <a:cubicBezTo>
                      <a:pt x="767" y="66"/>
                      <a:pt x="810" y="59"/>
                      <a:pt x="864" y="47"/>
                    </a:cubicBezTo>
                    <a:cubicBezTo>
                      <a:pt x="917" y="35"/>
                      <a:pt x="929" y="10"/>
                      <a:pt x="945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79" name="Freeform 71"/>
              <p:cNvSpPr>
                <a:spLocks/>
              </p:cNvSpPr>
              <p:nvPr/>
            </p:nvSpPr>
            <p:spPr bwMode="auto">
              <a:xfrm>
                <a:off x="3742" y="3113"/>
                <a:ext cx="635" cy="1134"/>
              </a:xfrm>
              <a:custGeom>
                <a:avLst/>
                <a:gdLst/>
                <a:ahLst/>
                <a:cxnLst>
                  <a:cxn ang="0">
                    <a:pos x="0" y="1134"/>
                  </a:cxn>
                  <a:cxn ang="0">
                    <a:pos x="317" y="362"/>
                  </a:cxn>
                  <a:cxn ang="0">
                    <a:pos x="453" y="90"/>
                  </a:cxn>
                  <a:cxn ang="0">
                    <a:pos x="635" y="0"/>
                  </a:cxn>
                </a:cxnLst>
                <a:rect l="0" t="0" r="r" b="b"/>
                <a:pathLst>
                  <a:path w="635" h="1134">
                    <a:moveTo>
                      <a:pt x="0" y="1134"/>
                    </a:moveTo>
                    <a:cubicBezTo>
                      <a:pt x="120" y="835"/>
                      <a:pt x="241" y="536"/>
                      <a:pt x="317" y="362"/>
                    </a:cubicBezTo>
                    <a:cubicBezTo>
                      <a:pt x="393" y="188"/>
                      <a:pt x="400" y="150"/>
                      <a:pt x="453" y="90"/>
                    </a:cubicBezTo>
                    <a:cubicBezTo>
                      <a:pt x="506" y="30"/>
                      <a:pt x="552" y="15"/>
                      <a:pt x="635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80" name="Freeform 72"/>
              <p:cNvSpPr>
                <a:spLocks/>
              </p:cNvSpPr>
              <p:nvPr/>
            </p:nvSpPr>
            <p:spPr bwMode="auto">
              <a:xfrm>
                <a:off x="4373" y="3099"/>
                <a:ext cx="321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21" y="0"/>
                  </a:cxn>
                </a:cxnLst>
                <a:rect l="0" t="0" r="r" b="b"/>
                <a:pathLst>
                  <a:path w="321" h="15">
                    <a:moveTo>
                      <a:pt x="0" y="15"/>
                    </a:moveTo>
                    <a:cubicBezTo>
                      <a:pt x="53" y="13"/>
                      <a:pt x="254" y="3"/>
                      <a:pt x="321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81" name="Freeform 73"/>
              <p:cNvSpPr>
                <a:spLocks/>
              </p:cNvSpPr>
              <p:nvPr/>
            </p:nvSpPr>
            <p:spPr bwMode="auto">
              <a:xfrm>
                <a:off x="2925" y="3113"/>
                <a:ext cx="635" cy="1134"/>
              </a:xfrm>
              <a:custGeom>
                <a:avLst/>
                <a:gdLst/>
                <a:ahLst/>
                <a:cxnLst>
                  <a:cxn ang="0">
                    <a:pos x="0" y="1134"/>
                  </a:cxn>
                  <a:cxn ang="0">
                    <a:pos x="317" y="362"/>
                  </a:cxn>
                  <a:cxn ang="0">
                    <a:pos x="453" y="90"/>
                  </a:cxn>
                  <a:cxn ang="0">
                    <a:pos x="635" y="0"/>
                  </a:cxn>
                </a:cxnLst>
                <a:rect l="0" t="0" r="r" b="b"/>
                <a:pathLst>
                  <a:path w="635" h="1134">
                    <a:moveTo>
                      <a:pt x="0" y="1134"/>
                    </a:moveTo>
                    <a:cubicBezTo>
                      <a:pt x="120" y="835"/>
                      <a:pt x="241" y="536"/>
                      <a:pt x="317" y="362"/>
                    </a:cubicBezTo>
                    <a:cubicBezTo>
                      <a:pt x="393" y="188"/>
                      <a:pt x="400" y="150"/>
                      <a:pt x="453" y="90"/>
                    </a:cubicBezTo>
                    <a:cubicBezTo>
                      <a:pt x="506" y="30"/>
                      <a:pt x="552" y="15"/>
                      <a:pt x="635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82" name="Freeform 74"/>
              <p:cNvSpPr>
                <a:spLocks/>
              </p:cNvSpPr>
              <p:nvPr/>
            </p:nvSpPr>
            <p:spPr bwMode="auto">
              <a:xfrm>
                <a:off x="3560" y="3022"/>
                <a:ext cx="363" cy="92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888" y="78"/>
                  </a:cxn>
                  <a:cxn ang="0">
                    <a:pos x="1137" y="51"/>
                  </a:cxn>
                  <a:cxn ang="0">
                    <a:pos x="1221" y="0"/>
                  </a:cxn>
                </a:cxnLst>
                <a:rect l="0" t="0" r="r" b="b"/>
                <a:pathLst>
                  <a:path w="1221" h="99">
                    <a:moveTo>
                      <a:pt x="0" y="99"/>
                    </a:moveTo>
                    <a:cubicBezTo>
                      <a:pt x="148" y="95"/>
                      <a:pt x="699" y="86"/>
                      <a:pt x="888" y="78"/>
                    </a:cubicBezTo>
                    <a:cubicBezTo>
                      <a:pt x="1077" y="70"/>
                      <a:pt x="1082" y="64"/>
                      <a:pt x="1137" y="51"/>
                    </a:cubicBezTo>
                    <a:cubicBezTo>
                      <a:pt x="1192" y="38"/>
                      <a:pt x="1204" y="11"/>
                      <a:pt x="1221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7083" name="Text Box 75"/>
            <p:cNvSpPr txBox="1">
              <a:spLocks noChangeArrowheads="1"/>
            </p:cNvSpPr>
            <p:nvPr/>
          </p:nvSpPr>
          <p:spPr bwMode="auto">
            <a:xfrm>
              <a:off x="1879" y="2522"/>
              <a:ext cx="297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sz="2000"/>
                <a:t>E</a:t>
              </a:r>
              <a:r>
                <a:rPr lang="de-AT" sz="2000" baseline="-25000"/>
                <a:t>b</a:t>
              </a:r>
            </a:p>
          </p:txBody>
        </p:sp>
        <p:sp>
          <p:nvSpPr>
            <p:cNvPr id="427084" name="Text Box 76"/>
            <p:cNvSpPr txBox="1">
              <a:spLocks noChangeArrowheads="1"/>
            </p:cNvSpPr>
            <p:nvPr/>
          </p:nvSpPr>
          <p:spPr bwMode="auto">
            <a:xfrm>
              <a:off x="4604" y="2772"/>
              <a:ext cx="235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AT" sz="2000"/>
                <a:t>B</a:t>
              </a:r>
            </a:p>
          </p:txBody>
        </p:sp>
        <p:grpSp>
          <p:nvGrpSpPr>
            <p:cNvPr id="427085" name="Group 77"/>
            <p:cNvGrpSpPr>
              <a:grpSpLocks/>
            </p:cNvGrpSpPr>
            <p:nvPr/>
          </p:nvGrpSpPr>
          <p:grpSpPr bwMode="auto">
            <a:xfrm>
              <a:off x="1817" y="2432"/>
              <a:ext cx="2155" cy="590"/>
              <a:chOff x="1768" y="2432"/>
              <a:chExt cx="2155" cy="590"/>
            </a:xfrm>
          </p:grpSpPr>
          <p:sp>
            <p:nvSpPr>
              <p:cNvPr id="427086" name="Line 78"/>
              <p:cNvSpPr>
                <a:spLocks noChangeShapeType="1"/>
              </p:cNvSpPr>
              <p:nvPr/>
            </p:nvSpPr>
            <p:spPr bwMode="auto">
              <a:xfrm>
                <a:off x="1768" y="2432"/>
                <a:ext cx="0" cy="5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87" name="Line 79"/>
              <p:cNvSpPr>
                <a:spLocks noChangeShapeType="1"/>
              </p:cNvSpPr>
              <p:nvPr/>
            </p:nvSpPr>
            <p:spPr bwMode="auto">
              <a:xfrm>
                <a:off x="3923" y="2432"/>
                <a:ext cx="0" cy="5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88" name="Line 80"/>
              <p:cNvSpPr>
                <a:spLocks noChangeShapeType="1"/>
              </p:cNvSpPr>
              <p:nvPr/>
            </p:nvSpPr>
            <p:spPr bwMode="auto">
              <a:xfrm>
                <a:off x="3264" y="2432"/>
                <a:ext cx="0" cy="5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7130" name="Text Box 122"/>
          <p:cNvSpPr txBox="1">
            <a:spLocks noChangeArrowheads="1"/>
          </p:cNvSpPr>
          <p:nvPr/>
        </p:nvSpPr>
        <p:spPr bwMode="auto">
          <a:xfrm>
            <a:off x="-38100" y="607536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CC0000"/>
                </a:solidFill>
              </a:rPr>
              <a:t>44(6)</a:t>
            </a:r>
          </a:p>
        </p:txBody>
      </p:sp>
      <p:sp>
        <p:nvSpPr>
          <p:cNvPr id="427131" name="Text Box 123"/>
          <p:cNvSpPr txBox="1">
            <a:spLocks noChangeArrowheads="1"/>
          </p:cNvSpPr>
          <p:nvPr/>
        </p:nvSpPr>
        <p:spPr bwMode="auto">
          <a:xfrm>
            <a:off x="2006600" y="615791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CC0000"/>
                </a:solidFill>
              </a:rPr>
              <a:t>34(7)</a:t>
            </a:r>
          </a:p>
        </p:txBody>
      </p:sp>
      <p:sp>
        <p:nvSpPr>
          <p:cNvPr id="427132" name="Text Box 124"/>
          <p:cNvSpPr txBox="1">
            <a:spLocks noChangeArrowheads="1"/>
          </p:cNvSpPr>
          <p:nvPr/>
        </p:nvSpPr>
        <p:spPr bwMode="auto">
          <a:xfrm>
            <a:off x="3289300" y="616426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CC0000"/>
                </a:solidFill>
              </a:rPr>
              <a:t>34(6)</a:t>
            </a:r>
          </a:p>
        </p:txBody>
      </p:sp>
      <p:sp>
        <p:nvSpPr>
          <p:cNvPr id="427133" name="Text Box 125"/>
          <p:cNvSpPr txBox="1">
            <a:spLocks noChangeArrowheads="1"/>
          </p:cNvSpPr>
          <p:nvPr/>
        </p:nvSpPr>
        <p:spPr bwMode="auto">
          <a:xfrm>
            <a:off x="4368800" y="6491288"/>
            <a:ext cx="166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rgbClr val="CC0000"/>
                </a:solidFill>
              </a:rPr>
              <a:t>F1 F2 </a:t>
            </a:r>
            <a:r>
              <a:rPr lang="de-DE" b="1">
                <a:solidFill>
                  <a:srgbClr val="CC0000"/>
                </a:solidFill>
              </a:rPr>
              <a:t>(F1+F2)</a:t>
            </a:r>
          </a:p>
        </p:txBody>
      </p:sp>
      <p:grpSp>
        <p:nvGrpSpPr>
          <p:cNvPr id="427136" name="Group 128"/>
          <p:cNvGrpSpPr>
            <a:grpSpLocks/>
          </p:cNvGrpSpPr>
          <p:nvPr/>
        </p:nvGrpSpPr>
        <p:grpSpPr bwMode="auto">
          <a:xfrm>
            <a:off x="-38100" y="6562725"/>
            <a:ext cx="1905000" cy="366713"/>
            <a:chOff x="-24" y="4134"/>
            <a:chExt cx="1200" cy="231"/>
          </a:xfrm>
        </p:grpSpPr>
        <p:sp>
          <p:nvSpPr>
            <p:cNvPr id="427135" name="Rectangle 127"/>
            <p:cNvSpPr>
              <a:spLocks noChangeArrowheads="1"/>
            </p:cNvSpPr>
            <p:nvPr/>
          </p:nvSpPr>
          <p:spPr bwMode="auto">
            <a:xfrm>
              <a:off x="0" y="4140"/>
              <a:ext cx="117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7134" name="Text Box 126"/>
            <p:cNvSpPr txBox="1">
              <a:spLocks noChangeArrowheads="1"/>
            </p:cNvSpPr>
            <p:nvPr/>
          </p:nvSpPr>
          <p:spPr bwMode="auto">
            <a:xfrm>
              <a:off x="-24" y="4134"/>
              <a:ext cx="1188" cy="23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E. Tiesinga et al.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94" grpId="0" animBg="1"/>
      <p:bldP spid="427126" grpId="0" animBg="1"/>
      <p:bldP spid="427126" grpId="1" animBg="1"/>
      <p:bldP spid="427092" grpId="0"/>
      <p:bldP spid="427092" grpId="1"/>
      <p:bldP spid="427130" grpId="0"/>
      <p:bldP spid="427130" grpId="1"/>
      <p:bldP spid="427131" grpId="0"/>
      <p:bldP spid="427131" grpId="1"/>
      <p:bldP spid="427132" grpId="0"/>
      <p:bldP spid="427132" grpId="1"/>
      <p:bldP spid="427133" grpId="0"/>
      <p:bldP spid="42713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104" name="Line 72"/>
          <p:cNvSpPr>
            <a:spLocks noChangeShapeType="1"/>
          </p:cNvSpPr>
          <p:nvPr/>
        </p:nvSpPr>
        <p:spPr bwMode="auto">
          <a:xfrm flipH="1" flipV="1">
            <a:off x="4559300" y="1252538"/>
            <a:ext cx="3175" cy="5008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39" name="Text Box 7"/>
          <p:cNvSpPr txBox="1">
            <a:spLocks noChangeArrowheads="1"/>
          </p:cNvSpPr>
          <p:nvPr/>
        </p:nvSpPr>
        <p:spPr bwMode="auto">
          <a:xfrm>
            <a:off x="3990975" y="830263"/>
            <a:ext cx="1117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energy</a:t>
            </a:r>
          </a:p>
        </p:txBody>
      </p:sp>
      <p:sp>
        <p:nvSpPr>
          <p:cNvPr id="300040" name="Freeform 8"/>
          <p:cNvSpPr>
            <a:spLocks/>
          </p:cNvSpPr>
          <p:nvPr/>
        </p:nvSpPr>
        <p:spPr bwMode="auto">
          <a:xfrm>
            <a:off x="4089400" y="1800225"/>
            <a:ext cx="1371600" cy="27622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1" name="Freeform 9"/>
          <p:cNvSpPr>
            <a:spLocks/>
          </p:cNvSpPr>
          <p:nvPr/>
        </p:nvSpPr>
        <p:spPr bwMode="auto">
          <a:xfrm>
            <a:off x="4319588" y="1806575"/>
            <a:ext cx="684212" cy="69850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2" name="Line 10"/>
          <p:cNvSpPr>
            <a:spLocks noChangeShapeType="1"/>
          </p:cNvSpPr>
          <p:nvPr/>
        </p:nvSpPr>
        <p:spPr bwMode="auto">
          <a:xfrm>
            <a:off x="817563" y="1797050"/>
            <a:ext cx="7561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3" name="Freeform 11"/>
          <p:cNvSpPr>
            <a:spLocks/>
          </p:cNvSpPr>
          <p:nvPr/>
        </p:nvSpPr>
        <p:spPr bwMode="auto">
          <a:xfrm>
            <a:off x="4543425" y="1801813"/>
            <a:ext cx="3835400" cy="453707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83" y="0"/>
              </a:cxn>
              <a:cxn ang="0">
                <a:pos x="140" y="6"/>
              </a:cxn>
              <a:cxn ang="0">
                <a:pos x="192" y="12"/>
              </a:cxn>
              <a:cxn ang="0">
                <a:pos x="249" y="18"/>
              </a:cxn>
              <a:cxn ang="0">
                <a:pos x="306" y="24"/>
              </a:cxn>
              <a:cxn ang="0">
                <a:pos x="357" y="36"/>
              </a:cxn>
              <a:cxn ang="0">
                <a:pos x="415" y="48"/>
              </a:cxn>
              <a:cxn ang="0">
                <a:pos x="472" y="66"/>
              </a:cxn>
              <a:cxn ang="0">
                <a:pos x="523" y="78"/>
              </a:cxn>
              <a:cxn ang="0">
                <a:pos x="581" y="96"/>
              </a:cxn>
              <a:cxn ang="0">
                <a:pos x="638" y="114"/>
              </a:cxn>
              <a:cxn ang="0">
                <a:pos x="689" y="138"/>
              </a:cxn>
              <a:cxn ang="0">
                <a:pos x="746" y="156"/>
              </a:cxn>
              <a:cxn ang="0">
                <a:pos x="804" y="180"/>
              </a:cxn>
              <a:cxn ang="0">
                <a:pos x="855" y="210"/>
              </a:cxn>
              <a:cxn ang="0">
                <a:pos x="912" y="233"/>
              </a:cxn>
              <a:cxn ang="0">
                <a:pos x="970" y="263"/>
              </a:cxn>
              <a:cxn ang="0">
                <a:pos x="1021" y="293"/>
              </a:cxn>
              <a:cxn ang="0">
                <a:pos x="1078" y="323"/>
              </a:cxn>
              <a:cxn ang="0">
                <a:pos x="1136" y="359"/>
              </a:cxn>
              <a:cxn ang="0">
                <a:pos x="1187" y="395"/>
              </a:cxn>
              <a:cxn ang="0">
                <a:pos x="1244" y="431"/>
              </a:cxn>
              <a:cxn ang="0">
                <a:pos x="1301" y="467"/>
              </a:cxn>
              <a:cxn ang="0">
                <a:pos x="1359" y="508"/>
              </a:cxn>
              <a:cxn ang="0">
                <a:pos x="1410" y="550"/>
              </a:cxn>
              <a:cxn ang="0">
                <a:pos x="1467" y="592"/>
              </a:cxn>
              <a:cxn ang="0">
                <a:pos x="1525" y="640"/>
              </a:cxn>
              <a:cxn ang="0">
                <a:pos x="1576" y="688"/>
              </a:cxn>
              <a:cxn ang="0">
                <a:pos x="1633" y="736"/>
              </a:cxn>
              <a:cxn ang="0">
                <a:pos x="1690" y="784"/>
              </a:cxn>
              <a:cxn ang="0">
                <a:pos x="1742" y="837"/>
              </a:cxn>
              <a:cxn ang="0">
                <a:pos x="1799" y="885"/>
              </a:cxn>
              <a:cxn ang="0">
                <a:pos x="1856" y="945"/>
              </a:cxn>
              <a:cxn ang="0">
                <a:pos x="1907" y="999"/>
              </a:cxn>
              <a:cxn ang="0">
                <a:pos x="1965" y="1059"/>
              </a:cxn>
              <a:cxn ang="0">
                <a:pos x="2022" y="1118"/>
              </a:cxn>
              <a:cxn ang="0">
                <a:pos x="2073" y="1178"/>
              </a:cxn>
              <a:cxn ang="0">
                <a:pos x="2131" y="1244"/>
              </a:cxn>
              <a:cxn ang="0">
                <a:pos x="2188" y="1304"/>
              </a:cxn>
              <a:cxn ang="0">
                <a:pos x="2239" y="1369"/>
              </a:cxn>
              <a:cxn ang="0">
                <a:pos x="2296" y="1441"/>
              </a:cxn>
              <a:cxn ang="0">
                <a:pos x="2354" y="1507"/>
              </a:cxn>
              <a:cxn ang="0">
                <a:pos x="2405" y="1579"/>
              </a:cxn>
              <a:cxn ang="0">
                <a:pos x="2462" y="1656"/>
              </a:cxn>
              <a:cxn ang="0">
                <a:pos x="2520" y="1728"/>
              </a:cxn>
              <a:cxn ang="0">
                <a:pos x="2571" y="1806"/>
              </a:cxn>
              <a:cxn ang="0">
                <a:pos x="2628" y="1884"/>
              </a:cxn>
              <a:cxn ang="0">
                <a:pos x="2686" y="1961"/>
              </a:cxn>
              <a:cxn ang="0">
                <a:pos x="2743" y="2045"/>
              </a:cxn>
            </a:cxnLst>
            <a:rect l="0" t="0" r="r" b="b"/>
            <a:pathLst>
              <a:path w="2743" h="2045">
                <a:moveTo>
                  <a:pt x="0" y="0"/>
                </a:moveTo>
                <a:lnTo>
                  <a:pt x="26" y="0"/>
                </a:lnTo>
                <a:lnTo>
                  <a:pt x="58" y="0"/>
                </a:lnTo>
                <a:lnTo>
                  <a:pt x="83" y="0"/>
                </a:lnTo>
                <a:lnTo>
                  <a:pt x="109" y="0"/>
                </a:lnTo>
                <a:lnTo>
                  <a:pt x="140" y="6"/>
                </a:lnTo>
                <a:lnTo>
                  <a:pt x="166" y="6"/>
                </a:lnTo>
                <a:lnTo>
                  <a:pt x="192" y="12"/>
                </a:lnTo>
                <a:lnTo>
                  <a:pt x="223" y="12"/>
                </a:lnTo>
                <a:lnTo>
                  <a:pt x="249" y="18"/>
                </a:lnTo>
                <a:lnTo>
                  <a:pt x="274" y="24"/>
                </a:lnTo>
                <a:lnTo>
                  <a:pt x="306" y="24"/>
                </a:lnTo>
                <a:lnTo>
                  <a:pt x="332" y="30"/>
                </a:lnTo>
                <a:lnTo>
                  <a:pt x="357" y="36"/>
                </a:lnTo>
                <a:lnTo>
                  <a:pt x="389" y="42"/>
                </a:lnTo>
                <a:lnTo>
                  <a:pt x="415" y="48"/>
                </a:lnTo>
                <a:lnTo>
                  <a:pt x="440" y="54"/>
                </a:lnTo>
                <a:lnTo>
                  <a:pt x="472" y="66"/>
                </a:lnTo>
                <a:lnTo>
                  <a:pt x="498" y="72"/>
                </a:lnTo>
                <a:lnTo>
                  <a:pt x="523" y="78"/>
                </a:lnTo>
                <a:lnTo>
                  <a:pt x="555" y="90"/>
                </a:lnTo>
                <a:lnTo>
                  <a:pt x="581" y="96"/>
                </a:lnTo>
                <a:lnTo>
                  <a:pt x="606" y="108"/>
                </a:lnTo>
                <a:lnTo>
                  <a:pt x="638" y="114"/>
                </a:lnTo>
                <a:lnTo>
                  <a:pt x="664" y="126"/>
                </a:lnTo>
                <a:lnTo>
                  <a:pt x="689" y="138"/>
                </a:lnTo>
                <a:lnTo>
                  <a:pt x="721" y="144"/>
                </a:lnTo>
                <a:lnTo>
                  <a:pt x="746" y="156"/>
                </a:lnTo>
                <a:lnTo>
                  <a:pt x="772" y="168"/>
                </a:lnTo>
                <a:lnTo>
                  <a:pt x="804" y="180"/>
                </a:lnTo>
                <a:lnTo>
                  <a:pt x="829" y="192"/>
                </a:lnTo>
                <a:lnTo>
                  <a:pt x="855" y="210"/>
                </a:lnTo>
                <a:lnTo>
                  <a:pt x="887" y="222"/>
                </a:lnTo>
                <a:lnTo>
                  <a:pt x="912" y="233"/>
                </a:lnTo>
                <a:lnTo>
                  <a:pt x="938" y="245"/>
                </a:lnTo>
                <a:lnTo>
                  <a:pt x="970" y="263"/>
                </a:lnTo>
                <a:lnTo>
                  <a:pt x="995" y="275"/>
                </a:lnTo>
                <a:lnTo>
                  <a:pt x="1021" y="293"/>
                </a:lnTo>
                <a:lnTo>
                  <a:pt x="1053" y="311"/>
                </a:lnTo>
                <a:lnTo>
                  <a:pt x="1078" y="323"/>
                </a:lnTo>
                <a:lnTo>
                  <a:pt x="1104" y="341"/>
                </a:lnTo>
                <a:lnTo>
                  <a:pt x="1136" y="359"/>
                </a:lnTo>
                <a:lnTo>
                  <a:pt x="1161" y="377"/>
                </a:lnTo>
                <a:lnTo>
                  <a:pt x="1187" y="395"/>
                </a:lnTo>
                <a:lnTo>
                  <a:pt x="1218" y="413"/>
                </a:lnTo>
                <a:lnTo>
                  <a:pt x="1244" y="431"/>
                </a:lnTo>
                <a:lnTo>
                  <a:pt x="1269" y="449"/>
                </a:lnTo>
                <a:lnTo>
                  <a:pt x="1301" y="467"/>
                </a:lnTo>
                <a:lnTo>
                  <a:pt x="1327" y="491"/>
                </a:lnTo>
                <a:lnTo>
                  <a:pt x="1359" y="508"/>
                </a:lnTo>
                <a:lnTo>
                  <a:pt x="1384" y="526"/>
                </a:lnTo>
                <a:lnTo>
                  <a:pt x="1410" y="550"/>
                </a:lnTo>
                <a:lnTo>
                  <a:pt x="1442" y="574"/>
                </a:lnTo>
                <a:lnTo>
                  <a:pt x="1467" y="592"/>
                </a:lnTo>
                <a:lnTo>
                  <a:pt x="1493" y="616"/>
                </a:lnTo>
                <a:lnTo>
                  <a:pt x="1525" y="640"/>
                </a:lnTo>
                <a:lnTo>
                  <a:pt x="1550" y="664"/>
                </a:lnTo>
                <a:lnTo>
                  <a:pt x="1576" y="688"/>
                </a:lnTo>
                <a:lnTo>
                  <a:pt x="1608" y="712"/>
                </a:lnTo>
                <a:lnTo>
                  <a:pt x="1633" y="736"/>
                </a:lnTo>
                <a:lnTo>
                  <a:pt x="1659" y="760"/>
                </a:lnTo>
                <a:lnTo>
                  <a:pt x="1690" y="784"/>
                </a:lnTo>
                <a:lnTo>
                  <a:pt x="1716" y="807"/>
                </a:lnTo>
                <a:lnTo>
                  <a:pt x="1742" y="837"/>
                </a:lnTo>
                <a:lnTo>
                  <a:pt x="1773" y="861"/>
                </a:lnTo>
                <a:lnTo>
                  <a:pt x="1799" y="885"/>
                </a:lnTo>
                <a:lnTo>
                  <a:pt x="1824" y="915"/>
                </a:lnTo>
                <a:lnTo>
                  <a:pt x="1856" y="945"/>
                </a:lnTo>
                <a:lnTo>
                  <a:pt x="1882" y="969"/>
                </a:lnTo>
                <a:lnTo>
                  <a:pt x="1907" y="999"/>
                </a:lnTo>
                <a:lnTo>
                  <a:pt x="1939" y="1029"/>
                </a:lnTo>
                <a:lnTo>
                  <a:pt x="1965" y="1059"/>
                </a:lnTo>
                <a:lnTo>
                  <a:pt x="1990" y="1088"/>
                </a:lnTo>
                <a:lnTo>
                  <a:pt x="2022" y="1118"/>
                </a:lnTo>
                <a:lnTo>
                  <a:pt x="2048" y="1148"/>
                </a:lnTo>
                <a:lnTo>
                  <a:pt x="2073" y="1178"/>
                </a:lnTo>
                <a:lnTo>
                  <a:pt x="2105" y="1208"/>
                </a:lnTo>
                <a:lnTo>
                  <a:pt x="2131" y="1244"/>
                </a:lnTo>
                <a:lnTo>
                  <a:pt x="2156" y="1274"/>
                </a:lnTo>
                <a:lnTo>
                  <a:pt x="2188" y="1304"/>
                </a:lnTo>
                <a:lnTo>
                  <a:pt x="2214" y="1340"/>
                </a:lnTo>
                <a:lnTo>
                  <a:pt x="2239" y="1369"/>
                </a:lnTo>
                <a:lnTo>
                  <a:pt x="2271" y="1405"/>
                </a:lnTo>
                <a:lnTo>
                  <a:pt x="2296" y="1441"/>
                </a:lnTo>
                <a:lnTo>
                  <a:pt x="2322" y="1477"/>
                </a:lnTo>
                <a:lnTo>
                  <a:pt x="2354" y="1507"/>
                </a:lnTo>
                <a:lnTo>
                  <a:pt x="2379" y="1543"/>
                </a:lnTo>
                <a:lnTo>
                  <a:pt x="2405" y="1579"/>
                </a:lnTo>
                <a:lnTo>
                  <a:pt x="2437" y="1615"/>
                </a:lnTo>
                <a:lnTo>
                  <a:pt x="2462" y="1656"/>
                </a:lnTo>
                <a:lnTo>
                  <a:pt x="2488" y="1692"/>
                </a:lnTo>
                <a:lnTo>
                  <a:pt x="2520" y="1728"/>
                </a:lnTo>
                <a:lnTo>
                  <a:pt x="2545" y="1764"/>
                </a:lnTo>
                <a:lnTo>
                  <a:pt x="2571" y="1806"/>
                </a:lnTo>
                <a:lnTo>
                  <a:pt x="2603" y="1842"/>
                </a:lnTo>
                <a:lnTo>
                  <a:pt x="2628" y="1884"/>
                </a:lnTo>
                <a:lnTo>
                  <a:pt x="2654" y="1919"/>
                </a:lnTo>
                <a:lnTo>
                  <a:pt x="2686" y="1961"/>
                </a:lnTo>
                <a:lnTo>
                  <a:pt x="2711" y="2003"/>
                </a:lnTo>
                <a:lnTo>
                  <a:pt x="2743" y="2045"/>
                </a:lnTo>
              </a:path>
            </a:pathLst>
          </a:custGeom>
          <a:noFill/>
          <a:ln w="381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0044" name="Oval 12"/>
          <p:cNvSpPr>
            <a:spLocks noChangeArrowheads="1"/>
          </p:cNvSpPr>
          <p:nvPr/>
        </p:nvSpPr>
        <p:spPr bwMode="auto">
          <a:xfrm>
            <a:off x="6445250" y="1568450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0045" name="Oval 13"/>
          <p:cNvSpPr>
            <a:spLocks noChangeArrowheads="1"/>
          </p:cNvSpPr>
          <p:nvPr/>
        </p:nvSpPr>
        <p:spPr bwMode="auto">
          <a:xfrm>
            <a:off x="6721475" y="1568450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0046" name="Oval 14"/>
          <p:cNvSpPr>
            <a:spLocks noChangeArrowheads="1"/>
          </p:cNvSpPr>
          <p:nvPr/>
        </p:nvSpPr>
        <p:spPr bwMode="auto">
          <a:xfrm>
            <a:off x="7423150" y="3965575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0047" name="Oval 15"/>
          <p:cNvSpPr>
            <a:spLocks noChangeArrowheads="1"/>
          </p:cNvSpPr>
          <p:nvPr/>
        </p:nvSpPr>
        <p:spPr bwMode="auto">
          <a:xfrm>
            <a:off x="7546975" y="3965575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0049" name="Line 17"/>
          <p:cNvSpPr>
            <a:spLocks noChangeShapeType="1"/>
          </p:cNvSpPr>
          <p:nvPr/>
        </p:nvSpPr>
        <p:spPr bwMode="auto">
          <a:xfrm>
            <a:off x="817563" y="1730375"/>
            <a:ext cx="3757612" cy="3175"/>
          </a:xfrm>
          <a:prstGeom prst="line">
            <a:avLst/>
          </a:prstGeom>
          <a:noFill/>
          <a:ln w="139700">
            <a:pattFill prst="wdUpDiag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50" name="Freeform 18"/>
          <p:cNvSpPr>
            <a:spLocks/>
          </p:cNvSpPr>
          <p:nvPr/>
        </p:nvSpPr>
        <p:spPr bwMode="auto">
          <a:xfrm>
            <a:off x="4595813" y="1735138"/>
            <a:ext cx="3792537" cy="4408487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83" y="0"/>
              </a:cxn>
              <a:cxn ang="0">
                <a:pos x="140" y="6"/>
              </a:cxn>
              <a:cxn ang="0">
                <a:pos x="192" y="12"/>
              </a:cxn>
              <a:cxn ang="0">
                <a:pos x="249" y="18"/>
              </a:cxn>
              <a:cxn ang="0">
                <a:pos x="306" y="24"/>
              </a:cxn>
              <a:cxn ang="0">
                <a:pos x="357" y="36"/>
              </a:cxn>
              <a:cxn ang="0">
                <a:pos x="415" y="48"/>
              </a:cxn>
              <a:cxn ang="0">
                <a:pos x="472" y="66"/>
              </a:cxn>
              <a:cxn ang="0">
                <a:pos x="523" y="78"/>
              </a:cxn>
              <a:cxn ang="0">
                <a:pos x="581" y="96"/>
              </a:cxn>
              <a:cxn ang="0">
                <a:pos x="638" y="114"/>
              </a:cxn>
              <a:cxn ang="0">
                <a:pos x="689" y="138"/>
              </a:cxn>
              <a:cxn ang="0">
                <a:pos x="746" y="156"/>
              </a:cxn>
              <a:cxn ang="0">
                <a:pos x="804" y="180"/>
              </a:cxn>
              <a:cxn ang="0">
                <a:pos x="855" y="210"/>
              </a:cxn>
              <a:cxn ang="0">
                <a:pos x="912" y="233"/>
              </a:cxn>
              <a:cxn ang="0">
                <a:pos x="970" y="263"/>
              </a:cxn>
              <a:cxn ang="0">
                <a:pos x="1021" y="293"/>
              </a:cxn>
              <a:cxn ang="0">
                <a:pos x="1078" y="323"/>
              </a:cxn>
              <a:cxn ang="0">
                <a:pos x="1136" y="359"/>
              </a:cxn>
              <a:cxn ang="0">
                <a:pos x="1187" y="395"/>
              </a:cxn>
              <a:cxn ang="0">
                <a:pos x="1244" y="431"/>
              </a:cxn>
              <a:cxn ang="0">
                <a:pos x="1301" y="467"/>
              </a:cxn>
              <a:cxn ang="0">
                <a:pos x="1359" y="508"/>
              </a:cxn>
              <a:cxn ang="0">
                <a:pos x="1410" y="550"/>
              </a:cxn>
              <a:cxn ang="0">
                <a:pos x="1467" y="592"/>
              </a:cxn>
              <a:cxn ang="0">
                <a:pos x="1525" y="640"/>
              </a:cxn>
              <a:cxn ang="0">
                <a:pos x="1576" y="688"/>
              </a:cxn>
              <a:cxn ang="0">
                <a:pos x="1633" y="736"/>
              </a:cxn>
              <a:cxn ang="0">
                <a:pos x="1690" y="784"/>
              </a:cxn>
              <a:cxn ang="0">
                <a:pos x="1742" y="837"/>
              </a:cxn>
              <a:cxn ang="0">
                <a:pos x="1799" y="885"/>
              </a:cxn>
              <a:cxn ang="0">
                <a:pos x="1856" y="945"/>
              </a:cxn>
              <a:cxn ang="0">
                <a:pos x="1907" y="999"/>
              </a:cxn>
              <a:cxn ang="0">
                <a:pos x="1965" y="1059"/>
              </a:cxn>
              <a:cxn ang="0">
                <a:pos x="2022" y="1118"/>
              </a:cxn>
              <a:cxn ang="0">
                <a:pos x="2073" y="1178"/>
              </a:cxn>
              <a:cxn ang="0">
                <a:pos x="2131" y="1244"/>
              </a:cxn>
              <a:cxn ang="0">
                <a:pos x="2188" y="1304"/>
              </a:cxn>
              <a:cxn ang="0">
                <a:pos x="2239" y="1369"/>
              </a:cxn>
              <a:cxn ang="0">
                <a:pos x="2296" y="1441"/>
              </a:cxn>
              <a:cxn ang="0">
                <a:pos x="2354" y="1507"/>
              </a:cxn>
              <a:cxn ang="0">
                <a:pos x="2405" y="1579"/>
              </a:cxn>
              <a:cxn ang="0">
                <a:pos x="2462" y="1656"/>
              </a:cxn>
              <a:cxn ang="0">
                <a:pos x="2520" y="1728"/>
              </a:cxn>
              <a:cxn ang="0">
                <a:pos x="2571" y="1806"/>
              </a:cxn>
              <a:cxn ang="0">
                <a:pos x="2628" y="1884"/>
              </a:cxn>
              <a:cxn ang="0">
                <a:pos x="2686" y="1961"/>
              </a:cxn>
              <a:cxn ang="0">
                <a:pos x="2743" y="2045"/>
              </a:cxn>
            </a:cxnLst>
            <a:rect l="0" t="0" r="r" b="b"/>
            <a:pathLst>
              <a:path w="2743" h="2045">
                <a:moveTo>
                  <a:pt x="0" y="0"/>
                </a:moveTo>
                <a:lnTo>
                  <a:pt x="26" y="0"/>
                </a:lnTo>
                <a:lnTo>
                  <a:pt x="58" y="0"/>
                </a:lnTo>
                <a:lnTo>
                  <a:pt x="83" y="0"/>
                </a:lnTo>
                <a:lnTo>
                  <a:pt x="109" y="0"/>
                </a:lnTo>
                <a:lnTo>
                  <a:pt x="140" y="6"/>
                </a:lnTo>
                <a:lnTo>
                  <a:pt x="166" y="6"/>
                </a:lnTo>
                <a:lnTo>
                  <a:pt x="192" y="12"/>
                </a:lnTo>
                <a:lnTo>
                  <a:pt x="223" y="12"/>
                </a:lnTo>
                <a:lnTo>
                  <a:pt x="249" y="18"/>
                </a:lnTo>
                <a:lnTo>
                  <a:pt x="274" y="24"/>
                </a:lnTo>
                <a:lnTo>
                  <a:pt x="306" y="24"/>
                </a:lnTo>
                <a:lnTo>
                  <a:pt x="332" y="30"/>
                </a:lnTo>
                <a:lnTo>
                  <a:pt x="357" y="36"/>
                </a:lnTo>
                <a:lnTo>
                  <a:pt x="389" y="42"/>
                </a:lnTo>
                <a:lnTo>
                  <a:pt x="415" y="48"/>
                </a:lnTo>
                <a:lnTo>
                  <a:pt x="440" y="54"/>
                </a:lnTo>
                <a:lnTo>
                  <a:pt x="472" y="66"/>
                </a:lnTo>
                <a:lnTo>
                  <a:pt x="498" y="72"/>
                </a:lnTo>
                <a:lnTo>
                  <a:pt x="523" y="78"/>
                </a:lnTo>
                <a:lnTo>
                  <a:pt x="555" y="90"/>
                </a:lnTo>
                <a:lnTo>
                  <a:pt x="581" y="96"/>
                </a:lnTo>
                <a:lnTo>
                  <a:pt x="606" y="108"/>
                </a:lnTo>
                <a:lnTo>
                  <a:pt x="638" y="114"/>
                </a:lnTo>
                <a:lnTo>
                  <a:pt x="664" y="126"/>
                </a:lnTo>
                <a:lnTo>
                  <a:pt x="689" y="138"/>
                </a:lnTo>
                <a:lnTo>
                  <a:pt x="721" y="144"/>
                </a:lnTo>
                <a:lnTo>
                  <a:pt x="746" y="156"/>
                </a:lnTo>
                <a:lnTo>
                  <a:pt x="772" y="168"/>
                </a:lnTo>
                <a:lnTo>
                  <a:pt x="804" y="180"/>
                </a:lnTo>
                <a:lnTo>
                  <a:pt x="829" y="192"/>
                </a:lnTo>
                <a:lnTo>
                  <a:pt x="855" y="210"/>
                </a:lnTo>
                <a:lnTo>
                  <a:pt x="887" y="222"/>
                </a:lnTo>
                <a:lnTo>
                  <a:pt x="912" y="233"/>
                </a:lnTo>
                <a:lnTo>
                  <a:pt x="938" y="245"/>
                </a:lnTo>
                <a:lnTo>
                  <a:pt x="970" y="263"/>
                </a:lnTo>
                <a:lnTo>
                  <a:pt x="995" y="275"/>
                </a:lnTo>
                <a:lnTo>
                  <a:pt x="1021" y="293"/>
                </a:lnTo>
                <a:lnTo>
                  <a:pt x="1053" y="311"/>
                </a:lnTo>
                <a:lnTo>
                  <a:pt x="1078" y="323"/>
                </a:lnTo>
                <a:lnTo>
                  <a:pt x="1104" y="341"/>
                </a:lnTo>
                <a:lnTo>
                  <a:pt x="1136" y="359"/>
                </a:lnTo>
                <a:lnTo>
                  <a:pt x="1161" y="377"/>
                </a:lnTo>
                <a:lnTo>
                  <a:pt x="1187" y="395"/>
                </a:lnTo>
                <a:lnTo>
                  <a:pt x="1218" y="413"/>
                </a:lnTo>
                <a:lnTo>
                  <a:pt x="1244" y="431"/>
                </a:lnTo>
                <a:lnTo>
                  <a:pt x="1269" y="449"/>
                </a:lnTo>
                <a:lnTo>
                  <a:pt x="1301" y="467"/>
                </a:lnTo>
                <a:lnTo>
                  <a:pt x="1327" y="491"/>
                </a:lnTo>
                <a:lnTo>
                  <a:pt x="1359" y="508"/>
                </a:lnTo>
                <a:lnTo>
                  <a:pt x="1384" y="526"/>
                </a:lnTo>
                <a:lnTo>
                  <a:pt x="1410" y="550"/>
                </a:lnTo>
                <a:lnTo>
                  <a:pt x="1442" y="574"/>
                </a:lnTo>
                <a:lnTo>
                  <a:pt x="1467" y="592"/>
                </a:lnTo>
                <a:lnTo>
                  <a:pt x="1493" y="616"/>
                </a:lnTo>
                <a:lnTo>
                  <a:pt x="1525" y="640"/>
                </a:lnTo>
                <a:lnTo>
                  <a:pt x="1550" y="664"/>
                </a:lnTo>
                <a:lnTo>
                  <a:pt x="1576" y="688"/>
                </a:lnTo>
                <a:lnTo>
                  <a:pt x="1608" y="712"/>
                </a:lnTo>
                <a:lnTo>
                  <a:pt x="1633" y="736"/>
                </a:lnTo>
                <a:lnTo>
                  <a:pt x="1659" y="760"/>
                </a:lnTo>
                <a:lnTo>
                  <a:pt x="1690" y="784"/>
                </a:lnTo>
                <a:lnTo>
                  <a:pt x="1716" y="807"/>
                </a:lnTo>
                <a:lnTo>
                  <a:pt x="1742" y="837"/>
                </a:lnTo>
                <a:lnTo>
                  <a:pt x="1773" y="861"/>
                </a:lnTo>
                <a:lnTo>
                  <a:pt x="1799" y="885"/>
                </a:lnTo>
                <a:lnTo>
                  <a:pt x="1824" y="915"/>
                </a:lnTo>
                <a:lnTo>
                  <a:pt x="1856" y="945"/>
                </a:lnTo>
                <a:lnTo>
                  <a:pt x="1882" y="969"/>
                </a:lnTo>
                <a:lnTo>
                  <a:pt x="1907" y="999"/>
                </a:lnTo>
                <a:lnTo>
                  <a:pt x="1939" y="1029"/>
                </a:lnTo>
                <a:lnTo>
                  <a:pt x="1965" y="1059"/>
                </a:lnTo>
                <a:lnTo>
                  <a:pt x="1990" y="1088"/>
                </a:lnTo>
                <a:lnTo>
                  <a:pt x="2022" y="1118"/>
                </a:lnTo>
                <a:lnTo>
                  <a:pt x="2048" y="1148"/>
                </a:lnTo>
                <a:lnTo>
                  <a:pt x="2073" y="1178"/>
                </a:lnTo>
                <a:lnTo>
                  <a:pt x="2105" y="1208"/>
                </a:lnTo>
                <a:lnTo>
                  <a:pt x="2131" y="1244"/>
                </a:lnTo>
                <a:lnTo>
                  <a:pt x="2156" y="1274"/>
                </a:lnTo>
                <a:lnTo>
                  <a:pt x="2188" y="1304"/>
                </a:lnTo>
                <a:lnTo>
                  <a:pt x="2214" y="1340"/>
                </a:lnTo>
                <a:lnTo>
                  <a:pt x="2239" y="1369"/>
                </a:lnTo>
                <a:lnTo>
                  <a:pt x="2271" y="1405"/>
                </a:lnTo>
                <a:lnTo>
                  <a:pt x="2296" y="1441"/>
                </a:lnTo>
                <a:lnTo>
                  <a:pt x="2322" y="1477"/>
                </a:lnTo>
                <a:lnTo>
                  <a:pt x="2354" y="1507"/>
                </a:lnTo>
                <a:lnTo>
                  <a:pt x="2379" y="1543"/>
                </a:lnTo>
                <a:lnTo>
                  <a:pt x="2405" y="1579"/>
                </a:lnTo>
                <a:lnTo>
                  <a:pt x="2437" y="1615"/>
                </a:lnTo>
                <a:lnTo>
                  <a:pt x="2462" y="1656"/>
                </a:lnTo>
                <a:lnTo>
                  <a:pt x="2488" y="1692"/>
                </a:lnTo>
                <a:lnTo>
                  <a:pt x="2520" y="1728"/>
                </a:lnTo>
                <a:lnTo>
                  <a:pt x="2545" y="1764"/>
                </a:lnTo>
                <a:lnTo>
                  <a:pt x="2571" y="1806"/>
                </a:lnTo>
                <a:lnTo>
                  <a:pt x="2603" y="1842"/>
                </a:lnTo>
                <a:lnTo>
                  <a:pt x="2628" y="1884"/>
                </a:lnTo>
                <a:lnTo>
                  <a:pt x="2654" y="1919"/>
                </a:lnTo>
                <a:lnTo>
                  <a:pt x="2686" y="1961"/>
                </a:lnTo>
                <a:lnTo>
                  <a:pt x="2711" y="2003"/>
                </a:lnTo>
                <a:lnTo>
                  <a:pt x="2743" y="2045"/>
                </a:lnTo>
              </a:path>
            </a:pathLst>
          </a:custGeom>
          <a:noFill/>
          <a:ln w="139700">
            <a:pattFill prst="wdUpDiag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0051" name="Oval 19"/>
          <p:cNvSpPr>
            <a:spLocks noChangeArrowheads="1"/>
          </p:cNvSpPr>
          <p:nvPr/>
        </p:nvSpPr>
        <p:spPr bwMode="auto">
          <a:xfrm>
            <a:off x="2555875" y="1574800"/>
            <a:ext cx="192088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0052" name="Oval 20"/>
          <p:cNvSpPr>
            <a:spLocks noChangeArrowheads="1"/>
          </p:cNvSpPr>
          <p:nvPr/>
        </p:nvSpPr>
        <p:spPr bwMode="auto">
          <a:xfrm>
            <a:off x="7031038" y="1565275"/>
            <a:ext cx="192087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0053" name="Oval 21"/>
          <p:cNvSpPr>
            <a:spLocks noChangeArrowheads="1"/>
          </p:cNvSpPr>
          <p:nvPr/>
        </p:nvSpPr>
        <p:spPr bwMode="auto">
          <a:xfrm>
            <a:off x="8005763" y="3962400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0062" name="Text Box 30"/>
          <p:cNvSpPr txBox="1">
            <a:spLocks noChangeArrowheads="1"/>
          </p:cNvSpPr>
          <p:nvPr/>
        </p:nvSpPr>
        <p:spPr bwMode="auto">
          <a:xfrm>
            <a:off x="2228850" y="809625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Times New Roman" pitchFamily="18" charset="0"/>
              </a:rPr>
              <a:t>a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&lt;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00063" name="Text Box 31"/>
          <p:cNvSpPr txBox="1">
            <a:spLocks noChangeArrowheads="1"/>
          </p:cNvSpPr>
          <p:nvPr/>
        </p:nvSpPr>
        <p:spPr bwMode="auto">
          <a:xfrm>
            <a:off x="6302375" y="80645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Times New Roman" pitchFamily="18" charset="0"/>
              </a:rPr>
              <a:t>a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&gt;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0</a:t>
            </a:r>
          </a:p>
        </p:txBody>
      </p:sp>
      <p:grpSp>
        <p:nvGrpSpPr>
          <p:cNvPr id="300065" name="Group 33"/>
          <p:cNvGrpSpPr>
            <a:grpSpLocks/>
          </p:cNvGrpSpPr>
          <p:nvPr/>
        </p:nvGrpSpPr>
        <p:grpSpPr bwMode="auto">
          <a:xfrm>
            <a:off x="3613150" y="1806575"/>
            <a:ext cx="2873375" cy="1174750"/>
            <a:chOff x="2276" y="1138"/>
            <a:chExt cx="1810" cy="740"/>
          </a:xfrm>
        </p:grpSpPr>
        <p:sp>
          <p:nvSpPr>
            <p:cNvPr id="300066" name="Freeform 34"/>
            <p:cNvSpPr>
              <a:spLocks/>
            </p:cNvSpPr>
            <p:nvPr/>
          </p:nvSpPr>
          <p:spPr bwMode="auto">
            <a:xfrm>
              <a:off x="2276" y="1138"/>
              <a:ext cx="1810" cy="74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09" y="1080"/>
                </a:cxn>
                <a:cxn ang="0">
                  <a:pos x="1295" y="1656"/>
                </a:cxn>
                <a:cxn ang="0">
                  <a:pos x="2989" y="1873"/>
                </a:cxn>
                <a:cxn ang="0">
                  <a:pos x="3669" y="2054"/>
                </a:cxn>
                <a:cxn ang="0">
                  <a:pos x="4032" y="2236"/>
                </a:cxn>
                <a:cxn ang="0">
                  <a:pos x="4169" y="2400"/>
                </a:cxn>
              </a:cxnLst>
              <a:rect l="0" t="0" r="r" b="b"/>
              <a:pathLst>
                <a:path w="4169" h="2400">
                  <a:moveTo>
                    <a:pt x="41" y="0"/>
                  </a:moveTo>
                  <a:cubicBezTo>
                    <a:pt x="68" y="180"/>
                    <a:pt x="0" y="804"/>
                    <a:pt x="209" y="1080"/>
                  </a:cubicBezTo>
                  <a:cubicBezTo>
                    <a:pt x="418" y="1356"/>
                    <a:pt x="832" y="1524"/>
                    <a:pt x="1295" y="1656"/>
                  </a:cubicBezTo>
                  <a:cubicBezTo>
                    <a:pt x="1758" y="1788"/>
                    <a:pt x="2593" y="1807"/>
                    <a:pt x="2989" y="1873"/>
                  </a:cubicBezTo>
                  <a:cubicBezTo>
                    <a:pt x="3385" y="1939"/>
                    <a:pt x="3495" y="1994"/>
                    <a:pt x="3669" y="2054"/>
                  </a:cubicBezTo>
                  <a:cubicBezTo>
                    <a:pt x="3843" y="2114"/>
                    <a:pt x="3949" y="2178"/>
                    <a:pt x="4032" y="2236"/>
                  </a:cubicBezTo>
                  <a:cubicBezTo>
                    <a:pt x="4115" y="2294"/>
                    <a:pt x="4141" y="2366"/>
                    <a:pt x="4169" y="240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0067" name="Group 35"/>
            <p:cNvGrpSpPr>
              <a:grpSpLocks/>
            </p:cNvGrpSpPr>
            <p:nvPr/>
          </p:nvGrpSpPr>
          <p:grpSpPr bwMode="auto">
            <a:xfrm>
              <a:off x="2614" y="1510"/>
              <a:ext cx="198" cy="188"/>
              <a:chOff x="1318" y="3004"/>
              <a:chExt cx="198" cy="188"/>
            </a:xfrm>
          </p:grpSpPr>
          <p:sp>
            <p:nvSpPr>
              <p:cNvPr id="300068" name="Oval 36"/>
              <p:cNvSpPr>
                <a:spLocks noChangeArrowheads="1"/>
              </p:cNvSpPr>
              <p:nvPr/>
            </p:nvSpPr>
            <p:spPr bwMode="auto">
              <a:xfrm>
                <a:off x="1318" y="307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0069" name="Oval 37"/>
              <p:cNvSpPr>
                <a:spLocks noChangeArrowheads="1"/>
              </p:cNvSpPr>
              <p:nvPr/>
            </p:nvSpPr>
            <p:spPr bwMode="auto">
              <a:xfrm>
                <a:off x="1396" y="307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0070" name="Oval 38"/>
              <p:cNvSpPr>
                <a:spLocks noChangeArrowheads="1"/>
              </p:cNvSpPr>
              <p:nvPr/>
            </p:nvSpPr>
            <p:spPr bwMode="auto">
              <a:xfrm>
                <a:off x="1358" y="3004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00071" name="Freeform 39"/>
          <p:cNvSpPr>
            <a:spLocks/>
          </p:cNvSpPr>
          <p:nvPr/>
        </p:nvSpPr>
        <p:spPr bwMode="auto">
          <a:xfrm>
            <a:off x="2690813" y="1800225"/>
            <a:ext cx="5383212" cy="3878263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00072" name="Group 40"/>
          <p:cNvGrpSpPr>
            <a:grpSpLocks/>
          </p:cNvGrpSpPr>
          <p:nvPr/>
        </p:nvGrpSpPr>
        <p:grpSpPr bwMode="auto">
          <a:xfrm>
            <a:off x="3676650" y="4073525"/>
            <a:ext cx="314325" cy="298450"/>
            <a:chOff x="2316" y="2566"/>
            <a:chExt cx="198" cy="188"/>
          </a:xfrm>
        </p:grpSpPr>
        <p:sp>
          <p:nvSpPr>
            <p:cNvPr id="300073" name="Oval 41"/>
            <p:cNvSpPr>
              <a:spLocks noChangeArrowheads="1"/>
            </p:cNvSpPr>
            <p:nvPr/>
          </p:nvSpPr>
          <p:spPr bwMode="auto">
            <a:xfrm>
              <a:off x="2316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0074" name="Oval 42"/>
            <p:cNvSpPr>
              <a:spLocks noChangeArrowheads="1"/>
            </p:cNvSpPr>
            <p:nvPr/>
          </p:nvSpPr>
          <p:spPr bwMode="auto">
            <a:xfrm>
              <a:off x="2394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0075" name="Oval 43"/>
            <p:cNvSpPr>
              <a:spLocks noChangeArrowheads="1"/>
            </p:cNvSpPr>
            <p:nvPr/>
          </p:nvSpPr>
          <p:spPr bwMode="auto">
            <a:xfrm>
              <a:off x="2356" y="256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0076" name="Oval 44"/>
          <p:cNvSpPr>
            <a:spLocks noChangeArrowheads="1"/>
          </p:cNvSpPr>
          <p:nvPr/>
        </p:nvSpPr>
        <p:spPr bwMode="auto">
          <a:xfrm>
            <a:off x="1943100" y="1581150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0077" name="Oval 45"/>
          <p:cNvSpPr>
            <a:spLocks noChangeArrowheads="1"/>
          </p:cNvSpPr>
          <p:nvPr/>
        </p:nvSpPr>
        <p:spPr bwMode="auto">
          <a:xfrm>
            <a:off x="2244725" y="1577975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0084" name="Rectangle 52"/>
          <p:cNvSpPr>
            <a:spLocks noChangeArrowheads="1"/>
          </p:cNvSpPr>
          <p:nvPr/>
        </p:nvSpPr>
        <p:spPr bwMode="auto">
          <a:xfrm>
            <a:off x="0" y="-35401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Efimov scenario</a:t>
            </a:r>
            <a:endParaRPr lang="de-AT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0090" name="Text Box 58"/>
          <p:cNvSpPr txBox="1">
            <a:spLocks noChangeArrowheads="1"/>
          </p:cNvSpPr>
          <p:nvPr/>
        </p:nvSpPr>
        <p:spPr bwMode="auto">
          <a:xfrm>
            <a:off x="177800" y="3752850"/>
            <a:ext cx="2851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2800" b="1">
                <a:solidFill>
                  <a:schemeClr val="accent2"/>
                </a:solidFill>
                <a:latin typeface="Times New Roman" pitchFamily="18" charset="0"/>
              </a:rPr>
              <a:t>„Efimov – states“</a:t>
            </a:r>
          </a:p>
        </p:txBody>
      </p:sp>
      <p:sp>
        <p:nvSpPr>
          <p:cNvPr id="300092" name="Text Box 60"/>
          <p:cNvSpPr txBox="1">
            <a:spLocks noChangeArrowheads="1"/>
          </p:cNvSpPr>
          <p:nvPr/>
        </p:nvSpPr>
        <p:spPr bwMode="auto">
          <a:xfrm>
            <a:off x="7148513" y="2974975"/>
            <a:ext cx="893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2400">
                <a:solidFill>
                  <a:srgbClr val="0000CC"/>
                </a:solidFill>
                <a:latin typeface="Times New Roman" pitchFamily="18" charset="0"/>
              </a:rPr>
              <a:t>halo</a:t>
            </a:r>
          </a:p>
          <a:p>
            <a:pPr eaLnBrk="0" hangingPunct="0"/>
            <a:r>
              <a:rPr lang="de-DE" sz="2400">
                <a:solidFill>
                  <a:srgbClr val="0000CC"/>
                </a:solidFill>
                <a:latin typeface="Times New Roman" pitchFamily="18" charset="0"/>
              </a:rPr>
              <a:t>dimer</a:t>
            </a:r>
          </a:p>
        </p:txBody>
      </p:sp>
      <p:grpSp>
        <p:nvGrpSpPr>
          <p:cNvPr id="300093" name="Group 61"/>
          <p:cNvGrpSpPr>
            <a:grpSpLocks/>
          </p:cNvGrpSpPr>
          <p:nvPr/>
        </p:nvGrpSpPr>
        <p:grpSpPr bwMode="auto">
          <a:xfrm>
            <a:off x="7962900" y="3079750"/>
            <a:ext cx="1058863" cy="701675"/>
            <a:chOff x="4944" y="1904"/>
            <a:chExt cx="667" cy="442"/>
          </a:xfrm>
        </p:grpSpPr>
        <p:sp>
          <p:nvSpPr>
            <p:cNvPr id="300094" name="Rectangle 62"/>
            <p:cNvSpPr>
              <a:spLocks noChangeArrowheads="1"/>
            </p:cNvSpPr>
            <p:nvPr/>
          </p:nvSpPr>
          <p:spPr bwMode="auto">
            <a:xfrm>
              <a:off x="4946" y="1904"/>
              <a:ext cx="665" cy="4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0095" name="Group 63"/>
            <p:cNvGrpSpPr>
              <a:grpSpLocks noChangeAspect="1"/>
            </p:cNvGrpSpPr>
            <p:nvPr/>
          </p:nvGrpSpPr>
          <p:grpSpPr bwMode="auto">
            <a:xfrm>
              <a:off x="4944" y="1912"/>
              <a:ext cx="657" cy="434"/>
              <a:chOff x="249" y="2024"/>
              <a:chExt cx="1668" cy="1102"/>
            </a:xfrm>
          </p:grpSpPr>
          <p:pic>
            <p:nvPicPr>
              <p:cNvPr id="300096" name="Picture 6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62471"/>
              <a:stretch>
                <a:fillRect/>
              </a:stretch>
            </p:blipFill>
            <p:spPr bwMode="auto">
              <a:xfrm>
                <a:off x="521" y="2024"/>
                <a:ext cx="975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0097" name="Picture 6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5797"/>
              <a:stretch>
                <a:fillRect/>
              </a:stretch>
            </p:blipFill>
            <p:spPr bwMode="auto">
              <a:xfrm>
                <a:off x="249" y="2568"/>
                <a:ext cx="1668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300099" name="Group 67"/>
          <p:cNvGrpSpPr>
            <a:grpSpLocks/>
          </p:cNvGrpSpPr>
          <p:nvPr/>
        </p:nvGrpSpPr>
        <p:grpSpPr bwMode="auto">
          <a:xfrm>
            <a:off x="2697163" y="1862138"/>
            <a:ext cx="3284537" cy="2681287"/>
            <a:chOff x="1699" y="1173"/>
            <a:chExt cx="2069" cy="1689"/>
          </a:xfrm>
        </p:grpSpPr>
        <p:sp>
          <p:nvSpPr>
            <p:cNvPr id="300060" name="Text Box 28"/>
            <p:cNvSpPr txBox="1">
              <a:spLocks noChangeArrowheads="1"/>
            </p:cNvSpPr>
            <p:nvPr/>
          </p:nvSpPr>
          <p:spPr bwMode="auto">
            <a:xfrm>
              <a:off x="1699" y="1173"/>
              <a:ext cx="6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×</a:t>
              </a: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22.7</a:t>
              </a:r>
              <a:endParaRPr lang="de-DE" sz="2800">
                <a:latin typeface="Times New Roman" pitchFamily="18" charset="0"/>
                <a:cs typeface="Times New Roman" pitchFamily="18" charset="0"/>
                <a:sym typeface="cmr7" pitchFamily="34" charset="0"/>
              </a:endParaRPr>
            </a:p>
          </p:txBody>
        </p:sp>
        <p:sp>
          <p:nvSpPr>
            <p:cNvPr id="300058" name="Line 26"/>
            <p:cNvSpPr>
              <a:spLocks noChangeShapeType="1"/>
            </p:cNvSpPr>
            <p:nvPr/>
          </p:nvSpPr>
          <p:spPr bwMode="auto">
            <a:xfrm>
              <a:off x="2942" y="1680"/>
              <a:ext cx="0" cy="1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0059" name="Line 27"/>
            <p:cNvSpPr>
              <a:spLocks noChangeShapeType="1"/>
            </p:cNvSpPr>
            <p:nvPr/>
          </p:nvSpPr>
          <p:spPr bwMode="auto">
            <a:xfrm flipH="1">
              <a:off x="1743" y="1204"/>
              <a:ext cx="5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0061" name="Text Box 29"/>
            <p:cNvSpPr txBox="1">
              <a:spLocks noChangeArrowheads="1"/>
            </p:cNvSpPr>
            <p:nvPr/>
          </p:nvSpPr>
          <p:spPr bwMode="auto">
            <a:xfrm>
              <a:off x="2906" y="2182"/>
              <a:ext cx="86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×</a:t>
              </a: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(22.7)</a:t>
              </a:r>
              <a:r>
                <a:rPr lang="en-US" sz="2800" b="1" baseline="30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de-DE" sz="2800" b="1" baseline="30000">
                <a:latin typeface="Times New Roman" pitchFamily="18" charset="0"/>
                <a:sym typeface="cmr7" pitchFamily="34" charset="0"/>
              </a:endParaRPr>
            </a:p>
          </p:txBody>
        </p:sp>
        <p:sp>
          <p:nvSpPr>
            <p:cNvPr id="300098" name="Rectangle 66"/>
            <p:cNvSpPr>
              <a:spLocks noChangeArrowheads="1"/>
            </p:cNvSpPr>
            <p:nvPr/>
          </p:nvSpPr>
          <p:spPr bwMode="auto">
            <a:xfrm>
              <a:off x="2812" y="1763"/>
              <a:ext cx="180" cy="3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0086" name="AutoShape 54"/>
          <p:cNvSpPr>
            <a:spLocks noChangeArrowheads="1"/>
          </p:cNvSpPr>
          <p:nvPr/>
        </p:nvSpPr>
        <p:spPr bwMode="auto">
          <a:xfrm>
            <a:off x="2297113" y="5276850"/>
            <a:ext cx="5468937" cy="1216025"/>
          </a:xfrm>
          <a:prstGeom prst="wedgeRoundRectCallout">
            <a:avLst>
              <a:gd name="adj1" fmla="val -63120"/>
              <a:gd name="adj2" fmla="val -30810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rect">
              <a:fillToRect l="50000" t="50000" r="50000" b="50000"/>
            </a:path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de-DE"/>
          </a:p>
        </p:txBody>
      </p:sp>
      <p:grpSp>
        <p:nvGrpSpPr>
          <p:cNvPr id="300101" name="Group 69"/>
          <p:cNvGrpSpPr>
            <a:grpSpLocks/>
          </p:cNvGrpSpPr>
          <p:nvPr/>
        </p:nvGrpSpPr>
        <p:grpSpPr bwMode="auto">
          <a:xfrm>
            <a:off x="2205038" y="5314950"/>
            <a:ext cx="5611812" cy="1573213"/>
            <a:chOff x="1389" y="3348"/>
            <a:chExt cx="3535" cy="991"/>
          </a:xfrm>
        </p:grpSpPr>
        <p:sp>
          <p:nvSpPr>
            <p:cNvPr id="300087" name="Text Box 55"/>
            <p:cNvSpPr txBox="1">
              <a:spLocks noChangeArrowheads="1"/>
            </p:cNvSpPr>
            <p:nvPr/>
          </p:nvSpPr>
          <p:spPr bwMode="auto">
            <a:xfrm>
              <a:off x="1411" y="3348"/>
              <a:ext cx="3513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de-DE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...there exists an infinite series of weakly </a:t>
              </a:r>
            </a:p>
            <a:p>
              <a:pPr algn="ctr"/>
              <a:r>
                <a:rPr lang="de-DE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bound trimer states for resonant </a:t>
              </a:r>
            </a:p>
            <a:p>
              <a:pPr algn="ctr"/>
              <a:r>
                <a:rPr lang="de-DE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two-body interaction...</a:t>
              </a:r>
              <a:endParaRPr lang="de-AT" sz="2400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00088" name="Text Box 13"/>
            <p:cNvSpPr txBox="1">
              <a:spLocks noChangeArrowheads="1"/>
            </p:cNvSpPr>
            <p:nvPr/>
          </p:nvSpPr>
          <p:spPr bwMode="auto">
            <a:xfrm>
              <a:off x="1389" y="4089"/>
              <a:ext cx="29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AT" sz="2000">
                  <a:latin typeface="Times New Roman" pitchFamily="18" charset="0"/>
                </a:rPr>
                <a:t>V. Efimov, Phys. Lett. B </a:t>
              </a:r>
              <a:r>
                <a:rPr lang="de-AT" sz="2000" b="1">
                  <a:latin typeface="Times New Roman" pitchFamily="18" charset="0"/>
                </a:rPr>
                <a:t>33</a:t>
              </a:r>
              <a:r>
                <a:rPr lang="de-AT" sz="2000">
                  <a:latin typeface="Times New Roman" pitchFamily="18" charset="0"/>
                </a:rPr>
                <a:t>, 563-664 (1970)</a:t>
              </a:r>
            </a:p>
          </p:txBody>
        </p:sp>
      </p:grpSp>
      <p:grpSp>
        <p:nvGrpSpPr>
          <p:cNvPr id="300106" name="Group 74"/>
          <p:cNvGrpSpPr>
            <a:grpSpLocks/>
          </p:cNvGrpSpPr>
          <p:nvPr/>
        </p:nvGrpSpPr>
        <p:grpSpPr bwMode="auto">
          <a:xfrm>
            <a:off x="3443288" y="4665663"/>
            <a:ext cx="2720975" cy="457200"/>
            <a:chOff x="2169" y="2939"/>
            <a:chExt cx="1714" cy="288"/>
          </a:xfrm>
        </p:grpSpPr>
        <p:sp>
          <p:nvSpPr>
            <p:cNvPr id="300105" name="Rectangle 73"/>
            <p:cNvSpPr>
              <a:spLocks noChangeArrowheads="1"/>
            </p:cNvSpPr>
            <p:nvPr/>
          </p:nvSpPr>
          <p:spPr bwMode="auto">
            <a:xfrm>
              <a:off x="2785" y="3001"/>
              <a:ext cx="181" cy="1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54" name="Text Box 22"/>
            <p:cNvSpPr txBox="1">
              <a:spLocks noChangeArrowheads="1"/>
            </p:cNvSpPr>
            <p:nvPr/>
          </p:nvSpPr>
          <p:spPr bwMode="auto">
            <a:xfrm>
              <a:off x="2169" y="2939"/>
              <a:ext cx="17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2400">
                  <a:solidFill>
                    <a:srgbClr val="FF3300"/>
                  </a:solidFill>
                  <a:latin typeface="Times New Roman" pitchFamily="18" charset="0"/>
                </a:rPr>
                <a:t>weakly bound trimer</a:t>
              </a:r>
            </a:p>
          </p:txBody>
        </p:sp>
      </p:grpSp>
      <p:grpSp>
        <p:nvGrpSpPr>
          <p:cNvPr id="300108" name="Group 76"/>
          <p:cNvGrpSpPr>
            <a:grpSpLocks/>
          </p:cNvGrpSpPr>
          <p:nvPr/>
        </p:nvGrpSpPr>
        <p:grpSpPr bwMode="auto">
          <a:xfrm>
            <a:off x="3444875" y="2659063"/>
            <a:ext cx="2416175" cy="822325"/>
            <a:chOff x="2170" y="1675"/>
            <a:chExt cx="1522" cy="518"/>
          </a:xfrm>
        </p:grpSpPr>
        <p:sp>
          <p:nvSpPr>
            <p:cNvPr id="300107" name="Rectangle 75"/>
            <p:cNvSpPr>
              <a:spLocks noChangeArrowheads="1"/>
            </p:cNvSpPr>
            <p:nvPr/>
          </p:nvSpPr>
          <p:spPr bwMode="auto">
            <a:xfrm>
              <a:off x="2456" y="1753"/>
              <a:ext cx="749" cy="3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55" name="Text Box 23"/>
            <p:cNvSpPr txBox="1">
              <a:spLocks noChangeArrowheads="1"/>
            </p:cNvSpPr>
            <p:nvPr/>
          </p:nvSpPr>
          <p:spPr bwMode="auto">
            <a:xfrm>
              <a:off x="2170" y="1675"/>
              <a:ext cx="152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2400">
                  <a:solidFill>
                    <a:srgbClr val="FF3300"/>
                  </a:solidFill>
                  <a:latin typeface="Times New Roman" pitchFamily="18" charset="0"/>
                </a:rPr>
                <a:t>even more weakly</a:t>
              </a:r>
            </a:p>
            <a:p>
              <a:pPr algn="ctr" eaLnBrk="0" hangingPunct="0"/>
              <a:r>
                <a:rPr lang="de-DE" sz="2400">
                  <a:solidFill>
                    <a:srgbClr val="FF3300"/>
                  </a:solidFill>
                  <a:latin typeface="Times New Roman" pitchFamily="18" charset="0"/>
                </a:rPr>
                <a:t>bound trimer</a:t>
              </a:r>
            </a:p>
          </p:txBody>
        </p:sp>
      </p:grpSp>
      <p:graphicFrame>
        <p:nvGraphicFramePr>
          <p:cNvPr id="300109" name="Object 77"/>
          <p:cNvGraphicFramePr>
            <a:graphicFrameLocks noChangeAspect="1"/>
          </p:cNvGraphicFramePr>
          <p:nvPr/>
        </p:nvGraphicFramePr>
        <p:xfrm>
          <a:off x="7883525" y="1906588"/>
          <a:ext cx="520700" cy="317500"/>
        </p:xfrm>
        <a:graphic>
          <a:graphicData uri="http://schemas.openxmlformats.org/presentationml/2006/ole">
            <p:oleObj spid="_x0000_s300109" name="Formel" r:id="rId5" imgW="520560" imgH="317160" progId="Equation.3">
              <p:embed/>
            </p:oleObj>
          </a:graphicData>
        </a:graphic>
      </p:graphicFrame>
      <p:pic>
        <p:nvPicPr>
          <p:cNvPr id="300110" name="Picture 78" descr="180px-Vitaly_efimo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538" y="4610100"/>
            <a:ext cx="1465262" cy="2171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40" grpId="0" animBg="1"/>
      <p:bldP spid="300041" grpId="0" animBg="1"/>
      <p:bldP spid="300051" grpId="0" animBg="1"/>
      <p:bldP spid="300052" grpId="0" animBg="1"/>
      <p:bldP spid="300053" grpId="0" animBg="1"/>
      <p:bldP spid="300071" grpId="0" animBg="1"/>
      <p:bldP spid="3000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Line 4"/>
          <p:cNvSpPr>
            <a:spLocks noChangeShapeType="1"/>
          </p:cNvSpPr>
          <p:nvPr/>
        </p:nvSpPr>
        <p:spPr bwMode="auto">
          <a:xfrm>
            <a:off x="798513" y="1720850"/>
            <a:ext cx="3757612" cy="3175"/>
          </a:xfrm>
          <a:prstGeom prst="line">
            <a:avLst/>
          </a:prstGeom>
          <a:noFill/>
          <a:ln w="139700">
            <a:pattFill prst="wdUpDiag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087" name="Line 7"/>
          <p:cNvSpPr>
            <a:spLocks noChangeShapeType="1"/>
          </p:cNvSpPr>
          <p:nvPr/>
        </p:nvSpPr>
        <p:spPr bwMode="auto">
          <a:xfrm>
            <a:off x="817563" y="1797050"/>
            <a:ext cx="7561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098" name="Text Box 18"/>
          <p:cNvSpPr txBox="1">
            <a:spLocks noChangeArrowheads="1"/>
          </p:cNvSpPr>
          <p:nvPr/>
        </p:nvSpPr>
        <p:spPr bwMode="auto">
          <a:xfrm>
            <a:off x="2228850" y="809625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Times New Roman" pitchFamily="18" charset="0"/>
              </a:rPr>
              <a:t>a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&lt;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302100" name="Group 20"/>
          <p:cNvGrpSpPr>
            <a:grpSpLocks/>
          </p:cNvGrpSpPr>
          <p:nvPr/>
        </p:nvGrpSpPr>
        <p:grpSpPr bwMode="auto">
          <a:xfrm>
            <a:off x="3613150" y="1806575"/>
            <a:ext cx="2873375" cy="1174750"/>
            <a:chOff x="2276" y="1138"/>
            <a:chExt cx="1810" cy="740"/>
          </a:xfrm>
        </p:grpSpPr>
        <p:sp>
          <p:nvSpPr>
            <p:cNvPr id="302101" name="Freeform 21"/>
            <p:cNvSpPr>
              <a:spLocks/>
            </p:cNvSpPr>
            <p:nvPr/>
          </p:nvSpPr>
          <p:spPr bwMode="auto">
            <a:xfrm>
              <a:off x="2276" y="1138"/>
              <a:ext cx="1810" cy="74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09" y="1080"/>
                </a:cxn>
                <a:cxn ang="0">
                  <a:pos x="1295" y="1656"/>
                </a:cxn>
                <a:cxn ang="0">
                  <a:pos x="2989" y="1873"/>
                </a:cxn>
                <a:cxn ang="0">
                  <a:pos x="3669" y="2054"/>
                </a:cxn>
                <a:cxn ang="0">
                  <a:pos x="4032" y="2236"/>
                </a:cxn>
                <a:cxn ang="0">
                  <a:pos x="4169" y="2400"/>
                </a:cxn>
              </a:cxnLst>
              <a:rect l="0" t="0" r="r" b="b"/>
              <a:pathLst>
                <a:path w="4169" h="2400">
                  <a:moveTo>
                    <a:pt x="41" y="0"/>
                  </a:moveTo>
                  <a:cubicBezTo>
                    <a:pt x="68" y="180"/>
                    <a:pt x="0" y="804"/>
                    <a:pt x="209" y="1080"/>
                  </a:cubicBezTo>
                  <a:cubicBezTo>
                    <a:pt x="418" y="1356"/>
                    <a:pt x="832" y="1524"/>
                    <a:pt x="1295" y="1656"/>
                  </a:cubicBezTo>
                  <a:cubicBezTo>
                    <a:pt x="1758" y="1788"/>
                    <a:pt x="2593" y="1807"/>
                    <a:pt x="2989" y="1873"/>
                  </a:cubicBezTo>
                  <a:cubicBezTo>
                    <a:pt x="3385" y="1939"/>
                    <a:pt x="3495" y="1994"/>
                    <a:pt x="3669" y="2054"/>
                  </a:cubicBezTo>
                  <a:cubicBezTo>
                    <a:pt x="3843" y="2114"/>
                    <a:pt x="3949" y="2178"/>
                    <a:pt x="4032" y="2236"/>
                  </a:cubicBezTo>
                  <a:cubicBezTo>
                    <a:pt x="4115" y="2294"/>
                    <a:pt x="4141" y="2366"/>
                    <a:pt x="4169" y="240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2102" name="Group 22"/>
            <p:cNvGrpSpPr>
              <a:grpSpLocks/>
            </p:cNvGrpSpPr>
            <p:nvPr/>
          </p:nvGrpSpPr>
          <p:grpSpPr bwMode="auto">
            <a:xfrm>
              <a:off x="2614" y="1510"/>
              <a:ext cx="198" cy="188"/>
              <a:chOff x="1318" y="3004"/>
              <a:chExt cx="198" cy="188"/>
            </a:xfrm>
          </p:grpSpPr>
          <p:sp>
            <p:nvSpPr>
              <p:cNvPr id="302103" name="Oval 23"/>
              <p:cNvSpPr>
                <a:spLocks noChangeArrowheads="1"/>
              </p:cNvSpPr>
              <p:nvPr/>
            </p:nvSpPr>
            <p:spPr bwMode="auto">
              <a:xfrm>
                <a:off x="1318" y="307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2104" name="Oval 24"/>
              <p:cNvSpPr>
                <a:spLocks noChangeArrowheads="1"/>
              </p:cNvSpPr>
              <p:nvPr/>
            </p:nvSpPr>
            <p:spPr bwMode="auto">
              <a:xfrm>
                <a:off x="1396" y="307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2105" name="Oval 25"/>
              <p:cNvSpPr>
                <a:spLocks noChangeArrowheads="1"/>
              </p:cNvSpPr>
              <p:nvPr/>
            </p:nvSpPr>
            <p:spPr bwMode="auto">
              <a:xfrm>
                <a:off x="1358" y="3004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D60093"/>
                  </a:gs>
                  <a:gs pos="100000">
                    <a:srgbClr val="D60093">
                      <a:gamma/>
                      <a:shade val="46275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02106" name="Freeform 26"/>
          <p:cNvSpPr>
            <a:spLocks/>
          </p:cNvSpPr>
          <p:nvPr/>
        </p:nvSpPr>
        <p:spPr bwMode="auto">
          <a:xfrm>
            <a:off x="2690813" y="1800225"/>
            <a:ext cx="5383212" cy="3878263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02107" name="Group 27"/>
          <p:cNvGrpSpPr>
            <a:grpSpLocks/>
          </p:cNvGrpSpPr>
          <p:nvPr/>
        </p:nvGrpSpPr>
        <p:grpSpPr bwMode="auto">
          <a:xfrm>
            <a:off x="3676650" y="4073525"/>
            <a:ext cx="314325" cy="298450"/>
            <a:chOff x="2316" y="2566"/>
            <a:chExt cx="198" cy="188"/>
          </a:xfrm>
        </p:grpSpPr>
        <p:sp>
          <p:nvSpPr>
            <p:cNvPr id="302108" name="Oval 28"/>
            <p:cNvSpPr>
              <a:spLocks noChangeArrowheads="1"/>
            </p:cNvSpPr>
            <p:nvPr/>
          </p:nvSpPr>
          <p:spPr bwMode="auto">
            <a:xfrm>
              <a:off x="2316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2109" name="Oval 29"/>
            <p:cNvSpPr>
              <a:spLocks noChangeArrowheads="1"/>
            </p:cNvSpPr>
            <p:nvPr/>
          </p:nvSpPr>
          <p:spPr bwMode="auto">
            <a:xfrm>
              <a:off x="2394" y="263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2110" name="Oval 30"/>
            <p:cNvSpPr>
              <a:spLocks noChangeArrowheads="1"/>
            </p:cNvSpPr>
            <p:nvPr/>
          </p:nvSpPr>
          <p:spPr bwMode="auto">
            <a:xfrm>
              <a:off x="2356" y="256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D60093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2118" name="Line 38"/>
          <p:cNvSpPr>
            <a:spLocks noChangeShapeType="1"/>
          </p:cNvSpPr>
          <p:nvPr/>
        </p:nvSpPr>
        <p:spPr bwMode="auto">
          <a:xfrm>
            <a:off x="1058863" y="619125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02119" name="Line 39"/>
          <p:cNvSpPr>
            <a:spLocks noChangeShapeType="1"/>
          </p:cNvSpPr>
          <p:nvPr/>
        </p:nvSpPr>
        <p:spPr bwMode="auto">
          <a:xfrm>
            <a:off x="1101725" y="6105525"/>
            <a:ext cx="2020888" cy="3175"/>
          </a:xfrm>
          <a:prstGeom prst="line">
            <a:avLst/>
          </a:prstGeom>
          <a:noFill/>
          <a:ln w="139700">
            <a:pattFill prst="wdUpDiag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120" name="Text Box 40"/>
          <p:cNvSpPr txBox="1">
            <a:spLocks noChangeArrowheads="1"/>
          </p:cNvSpPr>
          <p:nvPr/>
        </p:nvSpPr>
        <p:spPr bwMode="auto">
          <a:xfrm>
            <a:off x="963613" y="6227763"/>
            <a:ext cx="2352675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de-DE" b="1"/>
              <a:t>deeply bound dimer</a:t>
            </a:r>
          </a:p>
        </p:txBody>
      </p:sp>
      <p:sp>
        <p:nvSpPr>
          <p:cNvPr id="302121" name="Oval 41"/>
          <p:cNvSpPr>
            <a:spLocks noChangeArrowheads="1"/>
          </p:cNvSpPr>
          <p:nvPr/>
        </p:nvSpPr>
        <p:spPr bwMode="auto">
          <a:xfrm>
            <a:off x="1952625" y="1579563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2122" name="Oval 42"/>
          <p:cNvSpPr>
            <a:spLocks noChangeArrowheads="1"/>
          </p:cNvSpPr>
          <p:nvPr/>
        </p:nvSpPr>
        <p:spPr bwMode="auto">
          <a:xfrm>
            <a:off x="2254250" y="1576388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2123" name="Oval 43"/>
          <p:cNvSpPr>
            <a:spLocks noChangeArrowheads="1"/>
          </p:cNvSpPr>
          <p:nvPr/>
        </p:nvSpPr>
        <p:spPr bwMode="auto">
          <a:xfrm>
            <a:off x="2555875" y="1573213"/>
            <a:ext cx="190500" cy="190500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2125" name="Line 45"/>
          <p:cNvSpPr>
            <a:spLocks noChangeShapeType="1"/>
          </p:cNvSpPr>
          <p:nvPr/>
        </p:nvSpPr>
        <p:spPr bwMode="auto">
          <a:xfrm>
            <a:off x="1063625" y="6196013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02151" name="Rectangle 71"/>
          <p:cNvSpPr>
            <a:spLocks noChangeArrowheads="1"/>
          </p:cNvSpPr>
          <p:nvPr/>
        </p:nvSpPr>
        <p:spPr bwMode="auto">
          <a:xfrm>
            <a:off x="0" y="-35401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Trap loss</a:t>
            </a:r>
            <a:endParaRPr lang="de-AT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2159" name="Rectangle 79"/>
          <p:cNvSpPr>
            <a:spLocks noChangeArrowheads="1"/>
          </p:cNvSpPr>
          <p:nvPr/>
        </p:nvSpPr>
        <p:spPr bwMode="auto">
          <a:xfrm>
            <a:off x="4610100" y="-1941513"/>
            <a:ext cx="3802063" cy="10810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083" name="Freeform 3"/>
          <p:cNvSpPr>
            <a:spLocks/>
          </p:cNvSpPr>
          <p:nvPr/>
        </p:nvSpPr>
        <p:spPr bwMode="auto">
          <a:xfrm>
            <a:off x="4586288" y="1905000"/>
            <a:ext cx="3792537" cy="4408488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83" y="0"/>
              </a:cxn>
              <a:cxn ang="0">
                <a:pos x="140" y="6"/>
              </a:cxn>
              <a:cxn ang="0">
                <a:pos x="192" y="12"/>
              </a:cxn>
              <a:cxn ang="0">
                <a:pos x="249" y="18"/>
              </a:cxn>
              <a:cxn ang="0">
                <a:pos x="306" y="24"/>
              </a:cxn>
              <a:cxn ang="0">
                <a:pos x="357" y="36"/>
              </a:cxn>
              <a:cxn ang="0">
                <a:pos x="415" y="48"/>
              </a:cxn>
              <a:cxn ang="0">
                <a:pos x="472" y="66"/>
              </a:cxn>
              <a:cxn ang="0">
                <a:pos x="523" y="78"/>
              </a:cxn>
              <a:cxn ang="0">
                <a:pos x="581" y="96"/>
              </a:cxn>
              <a:cxn ang="0">
                <a:pos x="638" y="114"/>
              </a:cxn>
              <a:cxn ang="0">
                <a:pos x="689" y="138"/>
              </a:cxn>
              <a:cxn ang="0">
                <a:pos x="746" y="156"/>
              </a:cxn>
              <a:cxn ang="0">
                <a:pos x="804" y="180"/>
              </a:cxn>
              <a:cxn ang="0">
                <a:pos x="855" y="210"/>
              </a:cxn>
              <a:cxn ang="0">
                <a:pos x="912" y="233"/>
              </a:cxn>
              <a:cxn ang="0">
                <a:pos x="970" y="263"/>
              </a:cxn>
              <a:cxn ang="0">
                <a:pos x="1021" y="293"/>
              </a:cxn>
              <a:cxn ang="0">
                <a:pos x="1078" y="323"/>
              </a:cxn>
              <a:cxn ang="0">
                <a:pos x="1136" y="359"/>
              </a:cxn>
              <a:cxn ang="0">
                <a:pos x="1187" y="395"/>
              </a:cxn>
              <a:cxn ang="0">
                <a:pos x="1244" y="431"/>
              </a:cxn>
              <a:cxn ang="0">
                <a:pos x="1301" y="467"/>
              </a:cxn>
              <a:cxn ang="0">
                <a:pos x="1359" y="508"/>
              </a:cxn>
              <a:cxn ang="0">
                <a:pos x="1410" y="550"/>
              </a:cxn>
              <a:cxn ang="0">
                <a:pos x="1467" y="592"/>
              </a:cxn>
              <a:cxn ang="0">
                <a:pos x="1525" y="640"/>
              </a:cxn>
              <a:cxn ang="0">
                <a:pos x="1576" y="688"/>
              </a:cxn>
              <a:cxn ang="0">
                <a:pos x="1633" y="736"/>
              </a:cxn>
              <a:cxn ang="0">
                <a:pos x="1690" y="784"/>
              </a:cxn>
              <a:cxn ang="0">
                <a:pos x="1742" y="837"/>
              </a:cxn>
              <a:cxn ang="0">
                <a:pos x="1799" y="885"/>
              </a:cxn>
              <a:cxn ang="0">
                <a:pos x="1856" y="945"/>
              </a:cxn>
              <a:cxn ang="0">
                <a:pos x="1907" y="999"/>
              </a:cxn>
              <a:cxn ang="0">
                <a:pos x="1965" y="1059"/>
              </a:cxn>
              <a:cxn ang="0">
                <a:pos x="2022" y="1118"/>
              </a:cxn>
              <a:cxn ang="0">
                <a:pos x="2073" y="1178"/>
              </a:cxn>
              <a:cxn ang="0">
                <a:pos x="2131" y="1244"/>
              </a:cxn>
              <a:cxn ang="0">
                <a:pos x="2188" y="1304"/>
              </a:cxn>
              <a:cxn ang="0">
                <a:pos x="2239" y="1369"/>
              </a:cxn>
              <a:cxn ang="0">
                <a:pos x="2296" y="1441"/>
              </a:cxn>
              <a:cxn ang="0">
                <a:pos x="2354" y="1507"/>
              </a:cxn>
              <a:cxn ang="0">
                <a:pos x="2405" y="1579"/>
              </a:cxn>
              <a:cxn ang="0">
                <a:pos x="2462" y="1656"/>
              </a:cxn>
              <a:cxn ang="0">
                <a:pos x="2520" y="1728"/>
              </a:cxn>
              <a:cxn ang="0">
                <a:pos x="2571" y="1806"/>
              </a:cxn>
              <a:cxn ang="0">
                <a:pos x="2628" y="1884"/>
              </a:cxn>
              <a:cxn ang="0">
                <a:pos x="2686" y="1961"/>
              </a:cxn>
              <a:cxn ang="0">
                <a:pos x="2743" y="2045"/>
              </a:cxn>
            </a:cxnLst>
            <a:rect l="0" t="0" r="r" b="b"/>
            <a:pathLst>
              <a:path w="2743" h="2045">
                <a:moveTo>
                  <a:pt x="0" y="0"/>
                </a:moveTo>
                <a:lnTo>
                  <a:pt x="26" y="0"/>
                </a:lnTo>
                <a:lnTo>
                  <a:pt x="58" y="0"/>
                </a:lnTo>
                <a:lnTo>
                  <a:pt x="83" y="0"/>
                </a:lnTo>
                <a:lnTo>
                  <a:pt x="109" y="0"/>
                </a:lnTo>
                <a:lnTo>
                  <a:pt x="140" y="6"/>
                </a:lnTo>
                <a:lnTo>
                  <a:pt x="166" y="6"/>
                </a:lnTo>
                <a:lnTo>
                  <a:pt x="192" y="12"/>
                </a:lnTo>
                <a:lnTo>
                  <a:pt x="223" y="12"/>
                </a:lnTo>
                <a:lnTo>
                  <a:pt x="249" y="18"/>
                </a:lnTo>
                <a:lnTo>
                  <a:pt x="274" y="24"/>
                </a:lnTo>
                <a:lnTo>
                  <a:pt x="306" y="24"/>
                </a:lnTo>
                <a:lnTo>
                  <a:pt x="332" y="30"/>
                </a:lnTo>
                <a:lnTo>
                  <a:pt x="357" y="36"/>
                </a:lnTo>
                <a:lnTo>
                  <a:pt x="389" y="42"/>
                </a:lnTo>
                <a:lnTo>
                  <a:pt x="415" y="48"/>
                </a:lnTo>
                <a:lnTo>
                  <a:pt x="440" y="54"/>
                </a:lnTo>
                <a:lnTo>
                  <a:pt x="472" y="66"/>
                </a:lnTo>
                <a:lnTo>
                  <a:pt x="498" y="72"/>
                </a:lnTo>
                <a:lnTo>
                  <a:pt x="523" y="78"/>
                </a:lnTo>
                <a:lnTo>
                  <a:pt x="555" y="90"/>
                </a:lnTo>
                <a:lnTo>
                  <a:pt x="581" y="96"/>
                </a:lnTo>
                <a:lnTo>
                  <a:pt x="606" y="108"/>
                </a:lnTo>
                <a:lnTo>
                  <a:pt x="638" y="114"/>
                </a:lnTo>
                <a:lnTo>
                  <a:pt x="664" y="126"/>
                </a:lnTo>
                <a:lnTo>
                  <a:pt x="689" y="138"/>
                </a:lnTo>
                <a:lnTo>
                  <a:pt x="721" y="144"/>
                </a:lnTo>
                <a:lnTo>
                  <a:pt x="746" y="156"/>
                </a:lnTo>
                <a:lnTo>
                  <a:pt x="772" y="168"/>
                </a:lnTo>
                <a:lnTo>
                  <a:pt x="804" y="180"/>
                </a:lnTo>
                <a:lnTo>
                  <a:pt x="829" y="192"/>
                </a:lnTo>
                <a:lnTo>
                  <a:pt x="855" y="210"/>
                </a:lnTo>
                <a:lnTo>
                  <a:pt x="887" y="222"/>
                </a:lnTo>
                <a:lnTo>
                  <a:pt x="912" y="233"/>
                </a:lnTo>
                <a:lnTo>
                  <a:pt x="938" y="245"/>
                </a:lnTo>
                <a:lnTo>
                  <a:pt x="970" y="263"/>
                </a:lnTo>
                <a:lnTo>
                  <a:pt x="995" y="275"/>
                </a:lnTo>
                <a:lnTo>
                  <a:pt x="1021" y="293"/>
                </a:lnTo>
                <a:lnTo>
                  <a:pt x="1053" y="311"/>
                </a:lnTo>
                <a:lnTo>
                  <a:pt x="1078" y="323"/>
                </a:lnTo>
                <a:lnTo>
                  <a:pt x="1104" y="341"/>
                </a:lnTo>
                <a:lnTo>
                  <a:pt x="1136" y="359"/>
                </a:lnTo>
                <a:lnTo>
                  <a:pt x="1161" y="377"/>
                </a:lnTo>
                <a:lnTo>
                  <a:pt x="1187" y="395"/>
                </a:lnTo>
                <a:lnTo>
                  <a:pt x="1218" y="413"/>
                </a:lnTo>
                <a:lnTo>
                  <a:pt x="1244" y="431"/>
                </a:lnTo>
                <a:lnTo>
                  <a:pt x="1269" y="449"/>
                </a:lnTo>
                <a:lnTo>
                  <a:pt x="1301" y="467"/>
                </a:lnTo>
                <a:lnTo>
                  <a:pt x="1327" y="491"/>
                </a:lnTo>
                <a:lnTo>
                  <a:pt x="1359" y="508"/>
                </a:lnTo>
                <a:lnTo>
                  <a:pt x="1384" y="526"/>
                </a:lnTo>
                <a:lnTo>
                  <a:pt x="1410" y="550"/>
                </a:lnTo>
                <a:lnTo>
                  <a:pt x="1442" y="574"/>
                </a:lnTo>
                <a:lnTo>
                  <a:pt x="1467" y="592"/>
                </a:lnTo>
                <a:lnTo>
                  <a:pt x="1493" y="616"/>
                </a:lnTo>
                <a:lnTo>
                  <a:pt x="1525" y="640"/>
                </a:lnTo>
                <a:lnTo>
                  <a:pt x="1550" y="664"/>
                </a:lnTo>
                <a:lnTo>
                  <a:pt x="1576" y="688"/>
                </a:lnTo>
                <a:lnTo>
                  <a:pt x="1608" y="712"/>
                </a:lnTo>
                <a:lnTo>
                  <a:pt x="1633" y="736"/>
                </a:lnTo>
                <a:lnTo>
                  <a:pt x="1659" y="760"/>
                </a:lnTo>
                <a:lnTo>
                  <a:pt x="1690" y="784"/>
                </a:lnTo>
                <a:lnTo>
                  <a:pt x="1716" y="807"/>
                </a:lnTo>
                <a:lnTo>
                  <a:pt x="1742" y="837"/>
                </a:lnTo>
                <a:lnTo>
                  <a:pt x="1773" y="861"/>
                </a:lnTo>
                <a:lnTo>
                  <a:pt x="1799" y="885"/>
                </a:lnTo>
                <a:lnTo>
                  <a:pt x="1824" y="915"/>
                </a:lnTo>
                <a:lnTo>
                  <a:pt x="1856" y="945"/>
                </a:lnTo>
                <a:lnTo>
                  <a:pt x="1882" y="969"/>
                </a:lnTo>
                <a:lnTo>
                  <a:pt x="1907" y="999"/>
                </a:lnTo>
                <a:lnTo>
                  <a:pt x="1939" y="1029"/>
                </a:lnTo>
                <a:lnTo>
                  <a:pt x="1965" y="1059"/>
                </a:lnTo>
                <a:lnTo>
                  <a:pt x="1990" y="1088"/>
                </a:lnTo>
                <a:lnTo>
                  <a:pt x="2022" y="1118"/>
                </a:lnTo>
                <a:lnTo>
                  <a:pt x="2048" y="1148"/>
                </a:lnTo>
                <a:lnTo>
                  <a:pt x="2073" y="1178"/>
                </a:lnTo>
                <a:lnTo>
                  <a:pt x="2105" y="1208"/>
                </a:lnTo>
                <a:lnTo>
                  <a:pt x="2131" y="1244"/>
                </a:lnTo>
                <a:lnTo>
                  <a:pt x="2156" y="1274"/>
                </a:lnTo>
                <a:lnTo>
                  <a:pt x="2188" y="1304"/>
                </a:lnTo>
                <a:lnTo>
                  <a:pt x="2214" y="1340"/>
                </a:lnTo>
                <a:lnTo>
                  <a:pt x="2239" y="1369"/>
                </a:lnTo>
                <a:lnTo>
                  <a:pt x="2271" y="1405"/>
                </a:lnTo>
                <a:lnTo>
                  <a:pt x="2296" y="1441"/>
                </a:lnTo>
                <a:lnTo>
                  <a:pt x="2322" y="1477"/>
                </a:lnTo>
                <a:lnTo>
                  <a:pt x="2354" y="1507"/>
                </a:lnTo>
                <a:lnTo>
                  <a:pt x="2379" y="1543"/>
                </a:lnTo>
                <a:lnTo>
                  <a:pt x="2405" y="1579"/>
                </a:lnTo>
                <a:lnTo>
                  <a:pt x="2437" y="1615"/>
                </a:lnTo>
                <a:lnTo>
                  <a:pt x="2462" y="1656"/>
                </a:lnTo>
                <a:lnTo>
                  <a:pt x="2488" y="1692"/>
                </a:lnTo>
                <a:lnTo>
                  <a:pt x="2520" y="1728"/>
                </a:lnTo>
                <a:lnTo>
                  <a:pt x="2545" y="1764"/>
                </a:lnTo>
                <a:lnTo>
                  <a:pt x="2571" y="1806"/>
                </a:lnTo>
                <a:lnTo>
                  <a:pt x="2603" y="1842"/>
                </a:lnTo>
                <a:lnTo>
                  <a:pt x="2628" y="1884"/>
                </a:lnTo>
                <a:lnTo>
                  <a:pt x="2654" y="1919"/>
                </a:lnTo>
                <a:lnTo>
                  <a:pt x="2686" y="1961"/>
                </a:lnTo>
                <a:lnTo>
                  <a:pt x="2711" y="2003"/>
                </a:lnTo>
                <a:lnTo>
                  <a:pt x="2743" y="2045"/>
                </a:lnTo>
              </a:path>
            </a:pathLst>
          </a:custGeom>
          <a:noFill/>
          <a:ln w="139700">
            <a:pattFill prst="wdUpDiag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085" name="Freeform 5"/>
          <p:cNvSpPr>
            <a:spLocks/>
          </p:cNvSpPr>
          <p:nvPr/>
        </p:nvSpPr>
        <p:spPr bwMode="auto">
          <a:xfrm>
            <a:off x="4089400" y="1800225"/>
            <a:ext cx="1371600" cy="27622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086" name="Freeform 6"/>
          <p:cNvSpPr>
            <a:spLocks/>
          </p:cNvSpPr>
          <p:nvPr/>
        </p:nvSpPr>
        <p:spPr bwMode="auto">
          <a:xfrm>
            <a:off x="4319588" y="1820863"/>
            <a:ext cx="684212" cy="69850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209" y="1080"/>
              </a:cxn>
              <a:cxn ang="0">
                <a:pos x="1295" y="1656"/>
              </a:cxn>
              <a:cxn ang="0">
                <a:pos x="2989" y="1873"/>
              </a:cxn>
              <a:cxn ang="0">
                <a:pos x="3669" y="2054"/>
              </a:cxn>
              <a:cxn ang="0">
                <a:pos x="4032" y="2236"/>
              </a:cxn>
              <a:cxn ang="0">
                <a:pos x="4169" y="2400"/>
              </a:cxn>
            </a:cxnLst>
            <a:rect l="0" t="0" r="r" b="b"/>
            <a:pathLst>
              <a:path w="4169" h="2400">
                <a:moveTo>
                  <a:pt x="41" y="0"/>
                </a:moveTo>
                <a:cubicBezTo>
                  <a:pt x="68" y="180"/>
                  <a:pt x="0" y="804"/>
                  <a:pt x="209" y="1080"/>
                </a:cubicBezTo>
                <a:cubicBezTo>
                  <a:pt x="418" y="1356"/>
                  <a:pt x="832" y="1524"/>
                  <a:pt x="1295" y="1656"/>
                </a:cubicBezTo>
                <a:cubicBezTo>
                  <a:pt x="1758" y="1788"/>
                  <a:pt x="2593" y="1807"/>
                  <a:pt x="2989" y="1873"/>
                </a:cubicBezTo>
                <a:cubicBezTo>
                  <a:pt x="3385" y="1939"/>
                  <a:pt x="3495" y="1994"/>
                  <a:pt x="3669" y="2054"/>
                </a:cubicBezTo>
                <a:cubicBezTo>
                  <a:pt x="3843" y="2114"/>
                  <a:pt x="3949" y="2178"/>
                  <a:pt x="4032" y="2236"/>
                </a:cubicBezTo>
                <a:cubicBezTo>
                  <a:pt x="4115" y="2294"/>
                  <a:pt x="4141" y="2366"/>
                  <a:pt x="4169" y="240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088" name="Freeform 8"/>
          <p:cNvSpPr>
            <a:spLocks/>
          </p:cNvSpPr>
          <p:nvPr/>
        </p:nvSpPr>
        <p:spPr bwMode="auto">
          <a:xfrm>
            <a:off x="4543425" y="1987550"/>
            <a:ext cx="3835400" cy="453707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83" y="0"/>
              </a:cxn>
              <a:cxn ang="0">
                <a:pos x="140" y="6"/>
              </a:cxn>
              <a:cxn ang="0">
                <a:pos x="192" y="12"/>
              </a:cxn>
              <a:cxn ang="0">
                <a:pos x="249" y="18"/>
              </a:cxn>
              <a:cxn ang="0">
                <a:pos x="306" y="24"/>
              </a:cxn>
              <a:cxn ang="0">
                <a:pos x="357" y="36"/>
              </a:cxn>
              <a:cxn ang="0">
                <a:pos x="415" y="48"/>
              </a:cxn>
              <a:cxn ang="0">
                <a:pos x="472" y="66"/>
              </a:cxn>
              <a:cxn ang="0">
                <a:pos x="523" y="78"/>
              </a:cxn>
              <a:cxn ang="0">
                <a:pos x="581" y="96"/>
              </a:cxn>
              <a:cxn ang="0">
                <a:pos x="638" y="114"/>
              </a:cxn>
              <a:cxn ang="0">
                <a:pos x="689" y="138"/>
              </a:cxn>
              <a:cxn ang="0">
                <a:pos x="746" y="156"/>
              </a:cxn>
              <a:cxn ang="0">
                <a:pos x="804" y="180"/>
              </a:cxn>
              <a:cxn ang="0">
                <a:pos x="855" y="210"/>
              </a:cxn>
              <a:cxn ang="0">
                <a:pos x="912" y="233"/>
              </a:cxn>
              <a:cxn ang="0">
                <a:pos x="970" y="263"/>
              </a:cxn>
              <a:cxn ang="0">
                <a:pos x="1021" y="293"/>
              </a:cxn>
              <a:cxn ang="0">
                <a:pos x="1078" y="323"/>
              </a:cxn>
              <a:cxn ang="0">
                <a:pos x="1136" y="359"/>
              </a:cxn>
              <a:cxn ang="0">
                <a:pos x="1187" y="395"/>
              </a:cxn>
              <a:cxn ang="0">
                <a:pos x="1244" y="431"/>
              </a:cxn>
              <a:cxn ang="0">
                <a:pos x="1301" y="467"/>
              </a:cxn>
              <a:cxn ang="0">
                <a:pos x="1359" y="508"/>
              </a:cxn>
              <a:cxn ang="0">
                <a:pos x="1410" y="550"/>
              </a:cxn>
              <a:cxn ang="0">
                <a:pos x="1467" y="592"/>
              </a:cxn>
              <a:cxn ang="0">
                <a:pos x="1525" y="640"/>
              </a:cxn>
              <a:cxn ang="0">
                <a:pos x="1576" y="688"/>
              </a:cxn>
              <a:cxn ang="0">
                <a:pos x="1633" y="736"/>
              </a:cxn>
              <a:cxn ang="0">
                <a:pos x="1690" y="784"/>
              </a:cxn>
              <a:cxn ang="0">
                <a:pos x="1742" y="837"/>
              </a:cxn>
              <a:cxn ang="0">
                <a:pos x="1799" y="885"/>
              </a:cxn>
              <a:cxn ang="0">
                <a:pos x="1856" y="945"/>
              </a:cxn>
              <a:cxn ang="0">
                <a:pos x="1907" y="999"/>
              </a:cxn>
              <a:cxn ang="0">
                <a:pos x="1965" y="1059"/>
              </a:cxn>
              <a:cxn ang="0">
                <a:pos x="2022" y="1118"/>
              </a:cxn>
              <a:cxn ang="0">
                <a:pos x="2073" y="1178"/>
              </a:cxn>
              <a:cxn ang="0">
                <a:pos x="2131" y="1244"/>
              </a:cxn>
              <a:cxn ang="0">
                <a:pos x="2188" y="1304"/>
              </a:cxn>
              <a:cxn ang="0">
                <a:pos x="2239" y="1369"/>
              </a:cxn>
              <a:cxn ang="0">
                <a:pos x="2296" y="1441"/>
              </a:cxn>
              <a:cxn ang="0">
                <a:pos x="2354" y="1507"/>
              </a:cxn>
              <a:cxn ang="0">
                <a:pos x="2405" y="1579"/>
              </a:cxn>
              <a:cxn ang="0">
                <a:pos x="2462" y="1656"/>
              </a:cxn>
              <a:cxn ang="0">
                <a:pos x="2520" y="1728"/>
              </a:cxn>
              <a:cxn ang="0">
                <a:pos x="2571" y="1806"/>
              </a:cxn>
              <a:cxn ang="0">
                <a:pos x="2628" y="1884"/>
              </a:cxn>
              <a:cxn ang="0">
                <a:pos x="2686" y="1961"/>
              </a:cxn>
              <a:cxn ang="0">
                <a:pos x="2743" y="2045"/>
              </a:cxn>
            </a:cxnLst>
            <a:rect l="0" t="0" r="r" b="b"/>
            <a:pathLst>
              <a:path w="2743" h="2045">
                <a:moveTo>
                  <a:pt x="0" y="0"/>
                </a:moveTo>
                <a:lnTo>
                  <a:pt x="26" y="0"/>
                </a:lnTo>
                <a:lnTo>
                  <a:pt x="58" y="0"/>
                </a:lnTo>
                <a:lnTo>
                  <a:pt x="83" y="0"/>
                </a:lnTo>
                <a:lnTo>
                  <a:pt x="109" y="0"/>
                </a:lnTo>
                <a:lnTo>
                  <a:pt x="140" y="6"/>
                </a:lnTo>
                <a:lnTo>
                  <a:pt x="166" y="6"/>
                </a:lnTo>
                <a:lnTo>
                  <a:pt x="192" y="12"/>
                </a:lnTo>
                <a:lnTo>
                  <a:pt x="223" y="12"/>
                </a:lnTo>
                <a:lnTo>
                  <a:pt x="249" y="18"/>
                </a:lnTo>
                <a:lnTo>
                  <a:pt x="274" y="24"/>
                </a:lnTo>
                <a:lnTo>
                  <a:pt x="306" y="24"/>
                </a:lnTo>
                <a:lnTo>
                  <a:pt x="332" y="30"/>
                </a:lnTo>
                <a:lnTo>
                  <a:pt x="357" y="36"/>
                </a:lnTo>
                <a:lnTo>
                  <a:pt x="389" y="42"/>
                </a:lnTo>
                <a:lnTo>
                  <a:pt x="415" y="48"/>
                </a:lnTo>
                <a:lnTo>
                  <a:pt x="440" y="54"/>
                </a:lnTo>
                <a:lnTo>
                  <a:pt x="472" y="66"/>
                </a:lnTo>
                <a:lnTo>
                  <a:pt x="498" y="72"/>
                </a:lnTo>
                <a:lnTo>
                  <a:pt x="523" y="78"/>
                </a:lnTo>
                <a:lnTo>
                  <a:pt x="555" y="90"/>
                </a:lnTo>
                <a:lnTo>
                  <a:pt x="581" y="96"/>
                </a:lnTo>
                <a:lnTo>
                  <a:pt x="606" y="108"/>
                </a:lnTo>
                <a:lnTo>
                  <a:pt x="638" y="114"/>
                </a:lnTo>
                <a:lnTo>
                  <a:pt x="664" y="126"/>
                </a:lnTo>
                <a:lnTo>
                  <a:pt x="689" y="138"/>
                </a:lnTo>
                <a:lnTo>
                  <a:pt x="721" y="144"/>
                </a:lnTo>
                <a:lnTo>
                  <a:pt x="746" y="156"/>
                </a:lnTo>
                <a:lnTo>
                  <a:pt x="772" y="168"/>
                </a:lnTo>
                <a:lnTo>
                  <a:pt x="804" y="180"/>
                </a:lnTo>
                <a:lnTo>
                  <a:pt x="829" y="192"/>
                </a:lnTo>
                <a:lnTo>
                  <a:pt x="855" y="210"/>
                </a:lnTo>
                <a:lnTo>
                  <a:pt x="887" y="222"/>
                </a:lnTo>
                <a:lnTo>
                  <a:pt x="912" y="233"/>
                </a:lnTo>
                <a:lnTo>
                  <a:pt x="938" y="245"/>
                </a:lnTo>
                <a:lnTo>
                  <a:pt x="970" y="263"/>
                </a:lnTo>
                <a:lnTo>
                  <a:pt x="995" y="275"/>
                </a:lnTo>
                <a:lnTo>
                  <a:pt x="1021" y="293"/>
                </a:lnTo>
                <a:lnTo>
                  <a:pt x="1053" y="311"/>
                </a:lnTo>
                <a:lnTo>
                  <a:pt x="1078" y="323"/>
                </a:lnTo>
                <a:lnTo>
                  <a:pt x="1104" y="341"/>
                </a:lnTo>
                <a:lnTo>
                  <a:pt x="1136" y="359"/>
                </a:lnTo>
                <a:lnTo>
                  <a:pt x="1161" y="377"/>
                </a:lnTo>
                <a:lnTo>
                  <a:pt x="1187" y="395"/>
                </a:lnTo>
                <a:lnTo>
                  <a:pt x="1218" y="413"/>
                </a:lnTo>
                <a:lnTo>
                  <a:pt x="1244" y="431"/>
                </a:lnTo>
                <a:lnTo>
                  <a:pt x="1269" y="449"/>
                </a:lnTo>
                <a:lnTo>
                  <a:pt x="1301" y="467"/>
                </a:lnTo>
                <a:lnTo>
                  <a:pt x="1327" y="491"/>
                </a:lnTo>
                <a:lnTo>
                  <a:pt x="1359" y="508"/>
                </a:lnTo>
                <a:lnTo>
                  <a:pt x="1384" y="526"/>
                </a:lnTo>
                <a:lnTo>
                  <a:pt x="1410" y="550"/>
                </a:lnTo>
                <a:lnTo>
                  <a:pt x="1442" y="574"/>
                </a:lnTo>
                <a:lnTo>
                  <a:pt x="1467" y="592"/>
                </a:lnTo>
                <a:lnTo>
                  <a:pt x="1493" y="616"/>
                </a:lnTo>
                <a:lnTo>
                  <a:pt x="1525" y="640"/>
                </a:lnTo>
                <a:lnTo>
                  <a:pt x="1550" y="664"/>
                </a:lnTo>
                <a:lnTo>
                  <a:pt x="1576" y="688"/>
                </a:lnTo>
                <a:lnTo>
                  <a:pt x="1608" y="712"/>
                </a:lnTo>
                <a:lnTo>
                  <a:pt x="1633" y="736"/>
                </a:lnTo>
                <a:lnTo>
                  <a:pt x="1659" y="760"/>
                </a:lnTo>
                <a:lnTo>
                  <a:pt x="1690" y="784"/>
                </a:lnTo>
                <a:lnTo>
                  <a:pt x="1716" y="807"/>
                </a:lnTo>
                <a:lnTo>
                  <a:pt x="1742" y="837"/>
                </a:lnTo>
                <a:lnTo>
                  <a:pt x="1773" y="861"/>
                </a:lnTo>
                <a:lnTo>
                  <a:pt x="1799" y="885"/>
                </a:lnTo>
                <a:lnTo>
                  <a:pt x="1824" y="915"/>
                </a:lnTo>
                <a:lnTo>
                  <a:pt x="1856" y="945"/>
                </a:lnTo>
                <a:lnTo>
                  <a:pt x="1882" y="969"/>
                </a:lnTo>
                <a:lnTo>
                  <a:pt x="1907" y="999"/>
                </a:lnTo>
                <a:lnTo>
                  <a:pt x="1939" y="1029"/>
                </a:lnTo>
                <a:lnTo>
                  <a:pt x="1965" y="1059"/>
                </a:lnTo>
                <a:lnTo>
                  <a:pt x="1990" y="1088"/>
                </a:lnTo>
                <a:lnTo>
                  <a:pt x="2022" y="1118"/>
                </a:lnTo>
                <a:lnTo>
                  <a:pt x="2048" y="1148"/>
                </a:lnTo>
                <a:lnTo>
                  <a:pt x="2073" y="1178"/>
                </a:lnTo>
                <a:lnTo>
                  <a:pt x="2105" y="1208"/>
                </a:lnTo>
                <a:lnTo>
                  <a:pt x="2131" y="1244"/>
                </a:lnTo>
                <a:lnTo>
                  <a:pt x="2156" y="1274"/>
                </a:lnTo>
                <a:lnTo>
                  <a:pt x="2188" y="1304"/>
                </a:lnTo>
                <a:lnTo>
                  <a:pt x="2214" y="1340"/>
                </a:lnTo>
                <a:lnTo>
                  <a:pt x="2239" y="1369"/>
                </a:lnTo>
                <a:lnTo>
                  <a:pt x="2271" y="1405"/>
                </a:lnTo>
                <a:lnTo>
                  <a:pt x="2296" y="1441"/>
                </a:lnTo>
                <a:lnTo>
                  <a:pt x="2322" y="1477"/>
                </a:lnTo>
                <a:lnTo>
                  <a:pt x="2354" y="1507"/>
                </a:lnTo>
                <a:lnTo>
                  <a:pt x="2379" y="1543"/>
                </a:lnTo>
                <a:lnTo>
                  <a:pt x="2405" y="1579"/>
                </a:lnTo>
                <a:lnTo>
                  <a:pt x="2437" y="1615"/>
                </a:lnTo>
                <a:lnTo>
                  <a:pt x="2462" y="1656"/>
                </a:lnTo>
                <a:lnTo>
                  <a:pt x="2488" y="1692"/>
                </a:lnTo>
                <a:lnTo>
                  <a:pt x="2520" y="1728"/>
                </a:lnTo>
                <a:lnTo>
                  <a:pt x="2545" y="1764"/>
                </a:lnTo>
                <a:lnTo>
                  <a:pt x="2571" y="1806"/>
                </a:lnTo>
                <a:lnTo>
                  <a:pt x="2603" y="1842"/>
                </a:lnTo>
                <a:lnTo>
                  <a:pt x="2628" y="1884"/>
                </a:lnTo>
                <a:lnTo>
                  <a:pt x="2654" y="1919"/>
                </a:lnTo>
                <a:lnTo>
                  <a:pt x="2686" y="1961"/>
                </a:lnTo>
                <a:lnTo>
                  <a:pt x="2711" y="2003"/>
                </a:lnTo>
                <a:lnTo>
                  <a:pt x="2743" y="2045"/>
                </a:lnTo>
              </a:path>
            </a:pathLst>
          </a:custGeom>
          <a:noFill/>
          <a:ln w="381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152" name="Rectangle 72"/>
          <p:cNvSpPr>
            <a:spLocks noChangeArrowheads="1"/>
          </p:cNvSpPr>
          <p:nvPr/>
        </p:nvSpPr>
        <p:spPr bwMode="auto">
          <a:xfrm>
            <a:off x="4573588" y="676275"/>
            <a:ext cx="4570412" cy="6148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2000">
              <a:latin typeface="Times New Roman" pitchFamily="18" charset="0"/>
            </a:endParaRPr>
          </a:p>
        </p:txBody>
      </p:sp>
      <p:sp>
        <p:nvSpPr>
          <p:cNvPr id="302156" name="Text Box 76"/>
          <p:cNvSpPr txBox="1">
            <a:spLocks noChangeArrowheads="1"/>
          </p:cNvSpPr>
          <p:nvPr/>
        </p:nvSpPr>
        <p:spPr bwMode="auto">
          <a:xfrm>
            <a:off x="3990975" y="830263"/>
            <a:ext cx="1117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energy</a:t>
            </a:r>
          </a:p>
        </p:txBody>
      </p:sp>
      <p:sp>
        <p:nvSpPr>
          <p:cNvPr id="302157" name="Line 77"/>
          <p:cNvSpPr>
            <a:spLocks noChangeShapeType="1"/>
          </p:cNvSpPr>
          <p:nvPr/>
        </p:nvSpPr>
        <p:spPr bwMode="auto">
          <a:xfrm flipH="1" flipV="1">
            <a:off x="4559300" y="1238250"/>
            <a:ext cx="3175" cy="5008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161" name="Freeform 81"/>
          <p:cNvSpPr>
            <a:spLocks/>
          </p:cNvSpPr>
          <p:nvPr/>
        </p:nvSpPr>
        <p:spPr bwMode="auto">
          <a:xfrm rot="10800000">
            <a:off x="5202238" y="3125788"/>
            <a:ext cx="3292475" cy="3516312"/>
          </a:xfrm>
          <a:custGeom>
            <a:avLst/>
            <a:gdLst/>
            <a:ahLst/>
            <a:cxnLst>
              <a:cxn ang="0">
                <a:pos x="0" y="3311"/>
              </a:cxn>
              <a:cxn ang="0">
                <a:pos x="1497" y="0"/>
              </a:cxn>
              <a:cxn ang="0">
                <a:pos x="2994" y="3311"/>
              </a:cxn>
            </a:cxnLst>
            <a:rect l="0" t="0" r="r" b="b"/>
            <a:pathLst>
              <a:path w="2994" h="3311">
                <a:moveTo>
                  <a:pt x="0" y="3311"/>
                </a:moveTo>
                <a:cubicBezTo>
                  <a:pt x="499" y="1655"/>
                  <a:pt x="998" y="0"/>
                  <a:pt x="1497" y="0"/>
                </a:cubicBezTo>
                <a:cubicBezTo>
                  <a:pt x="1996" y="0"/>
                  <a:pt x="2495" y="1655"/>
                  <a:pt x="2994" y="3311"/>
                </a:cubicBezTo>
              </a:path>
            </a:pathLst>
          </a:custGeom>
          <a:noFill/>
          <a:ln w="635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162" name="Oval 96"/>
          <p:cNvSpPr>
            <a:spLocks noChangeArrowheads="1"/>
          </p:cNvSpPr>
          <p:nvPr/>
        </p:nvSpPr>
        <p:spPr bwMode="auto">
          <a:xfrm>
            <a:off x="7805738" y="4179888"/>
            <a:ext cx="193675" cy="207962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30044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02163" name="Oval 96"/>
          <p:cNvSpPr>
            <a:spLocks noChangeArrowheads="1"/>
          </p:cNvSpPr>
          <p:nvPr/>
        </p:nvSpPr>
        <p:spPr bwMode="auto">
          <a:xfrm>
            <a:off x="6950075" y="6076950"/>
            <a:ext cx="193675" cy="207963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30044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02164" name="Oval 96"/>
          <p:cNvSpPr>
            <a:spLocks noChangeArrowheads="1"/>
          </p:cNvSpPr>
          <p:nvPr/>
        </p:nvSpPr>
        <p:spPr bwMode="auto">
          <a:xfrm>
            <a:off x="5846763" y="4719638"/>
            <a:ext cx="193675" cy="207962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30044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grpSp>
        <p:nvGrpSpPr>
          <p:cNvPr id="302165" name="Group 85"/>
          <p:cNvGrpSpPr>
            <a:grpSpLocks/>
          </p:cNvGrpSpPr>
          <p:nvPr/>
        </p:nvGrpSpPr>
        <p:grpSpPr bwMode="auto">
          <a:xfrm>
            <a:off x="6750050" y="5226050"/>
            <a:ext cx="363538" cy="511175"/>
            <a:chOff x="5242" y="2725"/>
            <a:chExt cx="229" cy="322"/>
          </a:xfrm>
        </p:grpSpPr>
        <p:sp>
          <p:nvSpPr>
            <p:cNvPr id="302166" name="Oval 91"/>
            <p:cNvSpPr>
              <a:spLocks noChangeArrowheads="1"/>
            </p:cNvSpPr>
            <p:nvPr/>
          </p:nvSpPr>
          <p:spPr bwMode="auto">
            <a:xfrm rot="513126">
              <a:off x="5242" y="2725"/>
              <a:ext cx="229" cy="322"/>
            </a:xfrm>
            <a:prstGeom prst="ellipse">
              <a:avLst/>
            </a:prstGeom>
            <a:solidFill>
              <a:srgbClr val="993366">
                <a:alpha val="5294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2167" name="Oval 96"/>
            <p:cNvSpPr>
              <a:spLocks noChangeArrowheads="1"/>
            </p:cNvSpPr>
            <p:nvPr/>
          </p:nvSpPr>
          <p:spPr bwMode="auto">
            <a:xfrm>
              <a:off x="5304" y="2767"/>
              <a:ext cx="122" cy="13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630044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302168" name="Oval 96"/>
            <p:cNvSpPr>
              <a:spLocks noChangeArrowheads="1"/>
            </p:cNvSpPr>
            <p:nvPr/>
          </p:nvSpPr>
          <p:spPr bwMode="auto">
            <a:xfrm>
              <a:off x="5285" y="2876"/>
              <a:ext cx="122" cy="131"/>
            </a:xfrm>
            <a:prstGeom prst="ellipse">
              <a:avLst/>
            </a:prstGeom>
            <a:gradFill rotWithShape="1">
              <a:gsLst>
                <a:gs pos="0">
                  <a:srgbClr val="D60093"/>
                </a:gs>
                <a:gs pos="100000">
                  <a:srgbClr val="630044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de-DE"/>
            </a:p>
          </p:txBody>
        </p:sp>
      </p:grpSp>
      <p:sp>
        <p:nvSpPr>
          <p:cNvPr id="302169" name="Oval 96"/>
          <p:cNvSpPr>
            <a:spLocks noChangeArrowheads="1"/>
          </p:cNvSpPr>
          <p:nvPr/>
        </p:nvSpPr>
        <p:spPr bwMode="auto">
          <a:xfrm>
            <a:off x="6618288" y="5314950"/>
            <a:ext cx="193675" cy="207963"/>
          </a:xfrm>
          <a:prstGeom prst="ellipse">
            <a:avLst/>
          </a:prstGeom>
          <a:gradFill rotWithShape="1">
            <a:gsLst>
              <a:gs pos="0">
                <a:srgbClr val="D60093"/>
              </a:gs>
              <a:gs pos="100000">
                <a:srgbClr val="630044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graphicFrame>
        <p:nvGraphicFramePr>
          <p:cNvPr id="302202" name="Object 122"/>
          <p:cNvGraphicFramePr>
            <a:graphicFrameLocks noChangeAspect="1"/>
          </p:cNvGraphicFramePr>
          <p:nvPr/>
        </p:nvGraphicFramePr>
        <p:xfrm>
          <a:off x="5537200" y="669925"/>
          <a:ext cx="2139950" cy="711200"/>
        </p:xfrm>
        <a:graphic>
          <a:graphicData uri="http://schemas.openxmlformats.org/presentationml/2006/ole">
            <p:oleObj spid="_x0000_s302202" name="Equation" r:id="rId4" imgW="761760" imgH="253800" progId="Equation.3">
              <p:embed/>
            </p:oleObj>
          </a:graphicData>
        </a:graphic>
      </p:graphicFrame>
      <p:sp>
        <p:nvSpPr>
          <p:cNvPr id="302219" name="Rectangle 139"/>
          <p:cNvSpPr>
            <a:spLocks noChangeArrowheads="1"/>
          </p:cNvSpPr>
          <p:nvPr/>
        </p:nvSpPr>
        <p:spPr bwMode="auto">
          <a:xfrm>
            <a:off x="704850" y="5429250"/>
            <a:ext cx="2876550" cy="1181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023 L 0.08802 0.083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2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1007 0.1689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0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01945 -0.08773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02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5097E-6 L -0.00261 0.6232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2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51434E-6 L -0.03663 0.6195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2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7 -0.01296 L 0.36076 -0.5958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02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29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092 L 0.19861 -0.3367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02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16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44253 -1.0011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02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5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121" grpId="0" animBg="1"/>
      <p:bldP spid="302122" grpId="0" animBg="1"/>
      <p:bldP spid="302123" grpId="0" animBg="1"/>
      <p:bldP spid="302162" grpId="0" animBg="1"/>
      <p:bldP spid="302162" grpId="1" animBg="1"/>
      <p:bldP spid="302163" grpId="0" animBg="1"/>
      <p:bldP spid="302163" grpId="1" animBg="1"/>
      <p:bldP spid="302164" grpId="0" animBg="1"/>
      <p:bldP spid="302164" grpId="1" animBg="1"/>
      <p:bldP spid="302169" grpId="0" animBg="1"/>
      <p:bldP spid="302169" grpId="1" animBg="1"/>
      <p:bldP spid="302219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2175</Words>
  <Application>Microsoft Office PowerPoint</Application>
  <PresentationFormat>On-screen Show (4:3)</PresentationFormat>
  <Paragraphs>632</Paragraphs>
  <Slides>33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51" baseType="lpstr">
      <vt:lpstr>Arial</vt:lpstr>
      <vt:lpstr>Times New Roman</vt:lpstr>
      <vt:lpstr>Lucida Sans</vt:lpstr>
      <vt:lpstr>Symbol</vt:lpstr>
      <vt:lpstr>MS PGothic</vt:lpstr>
      <vt:lpstr>Castellar</vt:lpstr>
      <vt:lpstr>cmr7</vt:lpstr>
      <vt:lpstr>BlairMdITC TT-Medium</vt:lpstr>
      <vt:lpstr>cmmi7</vt:lpstr>
      <vt:lpstr>Wingdings</vt:lpstr>
      <vt:lpstr>Calibri</vt:lpstr>
      <vt:lpstr>Standarddesign</vt:lpstr>
      <vt:lpstr>Microsoft Formel-Editor 3.0</vt:lpstr>
      <vt:lpstr>Microsoft Equation 3.0</vt:lpstr>
      <vt:lpstr>Microsoft Equation</vt:lpstr>
      <vt:lpstr>Origin Graph</vt:lpstr>
      <vt:lpstr>Corel PHOTO-PAINT X3 Image</vt:lpstr>
      <vt:lpstr>Graph</vt:lpstr>
      <vt:lpstr>The Efimov Effect  in Ultracold Gases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Overview experimental Efimov physics</vt:lpstr>
      <vt:lpstr>Successive Efimov Features – bosonic system (39K)</vt:lpstr>
      <vt:lpstr>Slide 20</vt:lpstr>
      <vt:lpstr>Slide 21</vt:lpstr>
      <vt:lpstr>Successive Efimov Features – bosonic system (7Li – F=1,mF=1)</vt:lpstr>
      <vt:lpstr>Slide 23</vt:lpstr>
      <vt:lpstr>Slide 24</vt:lpstr>
      <vt:lpstr>Efimov Resonances – Heteronuclear systems (41K + 87Rb)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Uni Innsbruck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Martin Berninger</dc:creator>
  <cp:lastModifiedBy>coates</cp:lastModifiedBy>
  <cp:revision>274</cp:revision>
  <dcterms:created xsi:type="dcterms:W3CDTF">2009-04-15T11:58:18Z</dcterms:created>
  <dcterms:modified xsi:type="dcterms:W3CDTF">2010-03-19T17:28:51Z</dcterms:modified>
</cp:coreProperties>
</file>