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89" r:id="rId5"/>
    <p:sldId id="259" r:id="rId6"/>
    <p:sldId id="293" r:id="rId7"/>
    <p:sldId id="262" r:id="rId8"/>
    <p:sldId id="268" r:id="rId9"/>
    <p:sldId id="290" r:id="rId10"/>
    <p:sldId id="282" r:id="rId11"/>
    <p:sldId id="261" r:id="rId12"/>
    <p:sldId id="283" r:id="rId13"/>
    <p:sldId id="269" r:id="rId14"/>
    <p:sldId id="284" r:id="rId15"/>
    <p:sldId id="285" r:id="rId16"/>
    <p:sldId id="267" r:id="rId17"/>
    <p:sldId id="286" r:id="rId18"/>
    <p:sldId id="288" r:id="rId19"/>
    <p:sldId id="287" r:id="rId20"/>
    <p:sldId id="29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6:29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1555 24575,'6'-8'0,"1"0"0,0 1 0,0 0 0,1 0 0,-1 0 0,18-10 0,-6 3 0,88-62-122,4 4 0,3 5-1,3 5 1,170-65 0,-133 74-263,223-46 0,168 14-201,-351 69 489,0 9 0,0 8 0,0 8 0,-1 9 0,334 75 1,-467-79 105,153 39-29,-155-37 81,87 40 0,-136-53 36,0 2 0,-1-1 0,1 2 0,-1-1 0,0 1 0,0 0 0,-1 0 1,9 10-1,-13-13-34,-1 0 0,0 1 1,0-1-1,0 1 0,0-1 1,-1 1-1,1 0 0,-1 0 1,0-1-1,0 1 0,0 0 1,0 0-1,-1 0 0,0 0 1,0 0-1,0 0 0,0 0 1,-1 0-1,1 0 0,-1 0 0,0 0 1,-2 5-1,-4 8-48,0 0 0,-1 0 0,-1-1 0,0 0 0,-2-1-1,1 0 1,-2-1 0,-16 17 0,12-15-19,-1-1 0,0 0 1,-1-2-1,-1 0 0,0-1 0,-30 14 0,42-22 4,-1-1 0,1-1 0,-1 1 0,0-1 0,0-1 0,0 0 0,0 0 0,0 0 0,0-1 0,0 0 0,0 0 0,0-1 0,0 0 0,0-1 0,0 0 0,-10-4 0,7 2 0,0-2 0,0 0 0,1 0 0,0-1 0,0 0 0,0-1 0,1 0 0,0 0 0,0-1 0,-8-12 0,-5-8 0,2-1 0,1-1 0,2-1 0,1-1 0,-15-41 0,-45-177 0,75 248 0,-64-281 0,55 228 0,4 0 0,2-1 0,3-60 0,2 97 0,1 0 0,1 0 0,1 0 0,0 0 0,2 0 0,8-21 0,-9 31 0,0 0 0,0 1 0,0-1 0,1 1 0,1 1 0,0-1 0,0 1 0,0 0 0,1 0 0,0 1 0,1 0 0,18-11 0,-7 8 0,0 0 0,1 1 0,0 1 0,1 0 0,26-4 0,-11 6 0,0 1 0,51 0 0,188 8 0,-215 2 0,0 2 0,93 24 0,53 32-335,209 97 0,236 91 212,-520-202 112,419 141-73,9-48 0,-521-134 101,186 31 509,-160-31-311,99-1-1,260-9-214,-430 2 0,-20 0 0,-36-4 0,52 2 0,0 0 0,1 0 0,-1-1 0,0-1 0,1 1 0,0-1 0,-9-6 0,-18-12 0,2-2 0,-45-39 0,-54-65 0,43 41 0,56 56 0,16 15 0,1 0 0,0-1 0,1 0 0,-19-29 0,25 22-1365,10 9-5461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7:44:02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9:20:56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1 322 24575,'8'0'0,"41"0"0,-1 1 0,49 9 0,144 19 0,-19-3 0,-141-16 0,83 1 0,82-12 0,-100 0 0,38 2 0,200-3 0,-198-11 0,73-2 0,-220 15 0,283-2 0,-4 26 0,24 35 0,-314-56 0,46 0 0,-90-8 0,-1 0 0,1-2 0,-30-15 0,31 13 0,-1-1 0,1 0 0,0-1 0,1-1 0,1 0 0,0-1 0,0 0 0,-12-18 0,21 26 0,-1 0 0,0 0 0,-1 1 0,1 0 0,-1 0 0,0 0 0,0 1 0,0 0 0,-11-5 0,8 5 0,1-1 0,0 0 0,0-1 0,0 0 0,-7-6 0,-29-32 0,34 31 0,-1 1 0,0 1 0,0 0 0,-1 0 0,-1 2 0,-22-14 0,16 13-227,0-1-1,1 0 1,0-2-1,1 0 1,-23-21-1,23 17-6598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9:20:5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418 0 24575,'-4'1'0,"1"0"0,-1 0 0,1 0 0,-1 1 0,1-1 0,0 1 0,0 0 0,-1 0 0,1 0 0,1 0 0,-1 0 0,0 1 0,-2 2 0,-4 3 0,-39 36 0,-53 61 0,34-32 0,-56 65-1365,100-114-5461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8:29:30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411 164 24575,'1'106'0,"-3"116"0,-3-190 0,-1-19 0,5-13 0,1 0 0,0 0 0,0 0 0,-1 0 0,1 1 0,0-1 0,-1 0 0,1 0 0,0 0 0,-1 0 0,1 0 0,0 0 0,-1 0 0,1 0 0,0 0 0,-1 0 0,1 0 0,0 0 0,-1 0 0,1 0 0,0 0 0,-1 0 0,1 0 0,0-1 0,-1 1 0,1 0 0,0 0 0,0 0 0,-1-1 0,1 1 0,0 0 0,0 0 0,-1 0 0,1-1 0,0 1 0,-6-6 0,1-1 0,0 1 0,0-1 0,1 0 0,0-1 0,-6-11 0,-16-52 0,-20-108 0,-6-16 0,51 193 0,1 0 0,-1 0 0,0 0 0,1 0 0,-1 1 0,0-1 0,0 0 0,0 0 0,0 1 0,0-1 0,-1 1 0,1-1 0,-1 1 0,1-1 0,-3-1 0,3 3 0,0 0 0,-1 0 0,1 0 0,0 0 0,0 0 0,0 0 0,0 0 0,0 0 0,0 0 0,-1 1 0,1-1 0,0 0 0,0 1 0,0-1 0,0 1 0,0-1 0,0 1 0,0 0 0,0-1 0,1 1 0,-1 0 0,0 0 0,0-1 0,0 1 0,1 0 0,-1 0 0,0 0 0,0 1 0,-11 16 0,1 0 0,1 0 0,0 1 0,2 1 0,-10 29 0,2-5 0,3-13-341,0 0 0,-2-1-1,-21 31 1,21-40-6485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23:11:2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5211 36 24575,'-1'2'0,"0"0"0,0 1 0,-1-1 0,1 0 0,-1 0 0,1 0 0,-1 0 0,0 0 0,0 0 0,0-1 0,0 1 0,0 0 0,0-1 0,0 0 0,-5 2 0,0 2 0,-27 17 0,-1-2 0,-1-1 0,-53 19 0,-120 30 0,170-58 0,0-2 0,-1-2 0,-46 2 0,-122-6 0,142-3 0,-39-5 0,-167-31 0,-20-3 0,188 32 0,-264-8 0,357 16 0,0 1 0,0 1 0,0-1 0,0 2 0,1 0 0,-1 0 0,1 1 0,0 0 0,0 0 0,0 1 0,0 1 0,1 0 0,-13 10 0,0 0 0,0-2 0,-48 23 0,-15 9 0,74-39 0,1 0 0,0 1 0,1 0 0,0 1 0,-15 17 0,-5 7 0,21-25 0,1 0 0,0 0 0,0 1 0,-9 16 0,-12 21 0,21-36 0,0 1 0,1-1 0,0 1 0,0 1 0,-4 15 0,11-33 0,0-1 0,-1 0 0,1 0 0,-1 0 0,-1 1 0,1-1 0,-1 0 0,-1 0 0,1 1 0,-1-1 0,0 1 0,0-1 0,-1 1 0,0 0 0,0 0 0,-5-8 0,-7-1 0,0 0 0,0 1 0,-1 0 0,-1 1 0,-29-16 0,37 24 0,-116-68 0,110 64 0,0 1 0,0 0 0,-1 1 0,1 1 0,-21-5 0,-1 1 0,0 1 0,-56-4 0,-79 1 0,96 9 0,59 2 0,-17-2 0,-59 5 0,69 2 0,1 1 0,-26 9 0,4-1 0,0-4 0,-78 6 0,10-2 0,-95 27 0,177-36 0,0-1 0,1-2 0,-44-3 0,5 0 0,10 3 0,-1-3 0,-98-16 0,-102-36 0,252 51 0,1 0 0,-1 0 0,1-1 0,0 1 0,0-2 0,0 1 0,1-1 0,-1 0 0,1 0 0,0-1 0,-5-7 0,-16-12 0,18 16 0,1 0 0,1-1 0,0 1 0,0-2 0,0 1 0,-5-15 0,-11-15 0,23 39 0,-4-5-227,0 0-1,0-1 1,1 1-1,0-1 1,-3-11-1,4 9-6598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23:11:30.0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2765 0 24575,'-2'1'0,"1"0"0,-1 1 0,1-1 0,-1 0 0,1 1 0,0-1 0,0 1 0,0-1 0,0 1 0,0-1 0,0 1 0,0 0 0,1-1 0,-1 1 0,0 2 0,-3 4 0,-1 2 0,-4 8 0,-1-1 0,-1 1 0,0-2 0,-1 0 0,-1 0 0,0-1 0,-21 17 0,24-24 0,0-1 0,-1 0 0,0-1 0,0 0 0,0 0 0,-1-2 0,1 1 0,-1-1 0,-1-1 0,1 0 0,-18 1 0,-32 3 0,-115 21 0,129-20 0,-2-2 0,1-2 0,0-2 0,-52-4 0,10 0 0,75 2 0,1 0 0,-1 1 0,-30 6 0,40-5 0,0 0 0,1 0 0,-1 0 0,0 1 0,1 0 0,0 0 0,0 0 0,0 1 0,0 0 0,0 0 0,1 0 0,-1 0 0,-3 6 0,0-1 0,-1 0 0,1-1 0,-13 9 0,13-11 0,0 0 0,1 1 0,-1 0 0,1 0 0,-9 13 0,12-13 0,1 1 0,0 0 0,0 0 0,0 0 0,1 0 0,0 0 0,0 1 0,1-1 0,0 1 0,1-1 0,0 1 0,0-1 0,2 10 0,-3-27 0,1 1 0,-1-1 0,-1 0 0,0 1 0,0-1 0,-1 1 0,1-1 0,-2 1 0,1 0 0,-1 0 0,-1 1 0,1-1 0,-1 1 0,-1 0 0,-8-9 0,-7-3 0,0 1 0,-1 0 0,-2 2 0,1 1 0,-2 1 0,-35-16 0,0-2 0,44 22 0,0 1 0,0 1 0,0 0 0,-30-8 0,45 16 0,-34-9 0,0 1 0,-1 1 0,-71-3 0,70 11 0,-53 8 0,73-7 0,-32-1 0,40-2 0,0 1 0,1 0 0,-1 0 0,0 1 0,0 0 0,1 0 0,-1 1 0,0 0 0,1 1 0,0 0 0,-12 6 0,14-6 0,0-1 0,1 1 0,-1-1 0,0 0 0,-1 0 0,1-1 0,0 0 0,-12 1 0,-57-4 0,32 0 0,-48 4 0,-88-4 0,175 1 0,0 0 0,0 0 0,0-1 0,0 1 0,0-1 0,0 0 0,1 0 0,-1 0 0,1-1 0,-1 1 0,1-1 0,0 0 0,-3-3 0,-37-45 0,42 50 0,-5-7-105,0 0 0,0 0 0,1 0 0,0-1 0,0 0 0,1 0 0,0 0 0,1 0 0,0-1 0,1 1 0,-1-1 0,0-13 0,3 13-6721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42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24575,'5'0'0,"1"1"0,-1 0 0,1 1 0,-1-1 0,1 1 0,-1 0 0,0 0 0,0 0 0,0 1 0,0 0 0,7 5 0,6 5 0,22 23 0,-38-34 0,126 128 0,-107-108 0,-1 0 0,34 49 0,-31-39 0,-21-30 0,-1 0 0,1 0 0,-1 0 0,1 0 0,0 0 0,0-1 0,0 1 0,0-1 0,0 1 0,0-1 0,0 0 0,0 0 0,1 0 0,2 1 0,-3-1 0,-1-1 0,1 0 0,-1 0 0,0-1 0,1 1 0,-1 0 0,0 0 0,1-1 0,-1 1 0,0 0 0,1-1 0,-1 0 0,0 1 0,0-1 0,0 0 0,0 1 0,1-1 0,-1 0 0,0 0 0,0 0 0,0 0 0,-1 0 0,1 0 0,0 0 0,0 0 0,0-1 0,0-1 0,21-40 0,7-11 0,12-16 245,-32 53-475,0 1 0,1 0 0,0 1 0,1 0 0,1 0 0,26-24 0,-21 25-6596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59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0 129 24575,'82'2'0,"90"-4"0,-156-1 0,0 0 0,-1 0 0,1-2 0,-1 0 0,18-8 0,70-39 0,-92 46 0,57-33-1365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6:29:5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24575,'-7'7'0,"-1"0"0,0-1 0,-12 7 0,-17 14 0,-19 32 0,37-36 0,-26 21 0,23-24 0,0 0 0,1 2 0,-31 42 0,33-40 160,-25 27 0,-4 4-1845,35-38-5141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5:17:30.3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24575,'3'0'0,"0"1"0,0-1 0,0 1 0,0 0 0,0 0 0,0 0 0,0 1 0,-1-1 0,1 1 0,0-1 0,-1 1 0,0 0 0,1 0 0,-1 0 0,3 4 0,31 39 0,-33-40 0,91 154 0,-39-61 0,12 9 0,109 130 0,104 81 0,-156-185-55,201 217-387,-17 12 137,-252-286 305,-4 3 0,-3 2 0,51 114 0,-98-191 0,32 69 268,2-2-1,53 76 0,-39-69-267,47 96 0,-26-41 0,179 334 0,-221-404 0,3-2 0,51 76 0,-26-51 0,-31-45 0,52 63 0,0-19 0,4-3 0,3-4 0,117 83 0,678 504 0,-812-611 0,168 126 0,16-19 0,-69-61 0,372 192 0,192 53 0,-556-249-706,239 161-1,83 41 230,-213-131 331,74 28 564,-164-90 62,-140-66-195,-2 3-1,-3 2 1,100 88-1,-132-103-284,114 110 0,-144-135 45,-3-4-94,1 1 1,-1 0-1,1 0 0,-1 0 1,1 0-1,0-1 1,-1 1-1,1 0 0,0 0 1,-1-1-1,1 1 1,0 0-1,0-1 0,0 1 1,0-1-1,0 0 0,0 1 1,0-1-1,-1 1 1,1-1-1,0 0 0,0 0 1,0 0-1,0 0 0,0 0 1,0 0-1,1 0 1,0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5:17:31.7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10781 1 24575,'-39'1'0,"1"1"0,-1 3 0,1 1 0,1 1 0,-1 2 0,1 2 0,-66 29 0,-318 176-349,12 30-294,263-157 456,-1062 598-2058,1004-580 1812,-687 374-1919,-861 596-855,1036-565 2958,31 30 0,500-387 1018,-78 62 1758,-18-19-629,-51 28 74,14 18 381,169-128-1958,-46 28-395,-77 62 0,-137 161 0,317-280 0,-41 27 0,-40 39 0,-8 21 0,-309 229 0,166-176 0,202-134 210,62-45-1785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15:16:4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24575,'245'-1'0,"276"3"0,-430 3 0,130 24 0,88 36 0,-247-50 0,100 19 0,209 18 0,-335-49 0,369 20 0,-310-21 0,-1 4 0,0 4 0,128 30 0,-162-24 0,148 32 0,-159-39 0,0-3 0,66 1 0,801-11 0,-548-22 0,-100 3 0,675 13 0,-562 13 0,-320-3 0,-152-39 0,35 6 0,-67-54 0,39 26 0,0 6 0,-127-63 0,-7 6 0,211 107 342,12 2-2049,7 2-5119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15:16:5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0 24575,'-4'0'0,"-12"5"0,-8 7 0,1 5 0,-1 5 0,-1 4 0,-2 2 0,0 1 0,0-5 0,-2-1 0,6 1 0,1 0 0,4 1 0,1 1 0,3 1 0,-1-4 0,2-6-8191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7:43:5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24575,'4'0'0,"1"-1"0,-1 0 0,0 0 0,-1 0 0,1 0 0,6-3 0,12-4 0,21 1 0,0 2 0,1 2 0,83 4 0,-43 1 0,-62-2 0,-1-2 0,1 0 0,38-10 0,-22 6 0,1 1 0,-1 2 0,71 4 0,-45 0 0,484 0 0,-444 4 0,183 34 0,-183-22 0,-9-1 151,-8 0-909,150 6 0,-214-22-6068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7:43:58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24575,'91'2'0,"103"-4"0,-107-11 0,-55 7 0,47-3 0,422 8 0,-240 3 0,-217-2 0,89 3 0,-117-1 0,0 0 0,0 2 0,0 0 0,0 0 0,0 1 0,15 8 0,-12-4 0,0-1 0,0-1 0,1-1 0,0 0 0,0-2 0,0 0 0,1-1 0,-1-2 0,34 0 0,-21-2 0,0-2 0,-1-1 0,0-2 0,63-19 0,-11 2-1365,-59 15-5461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7:44:00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24575,'18'0'0,"0"0"0,1 1 0,32 7 0,-44-6 0,0 0 0,0 1 0,-1 0 0,1 0 0,-1 1 0,1-1 0,-1 1 0,-1 1 0,1-1 0,0 1 0,-1 0 0,8 10 0,21 21 0,69 57 0,-68-63 0,61 60 0,46 37 0,-63-77 0,-57-37 0,-1 0 0,0 1 0,19 18 0,-11-5 0,1-1 0,58 39 0,-14-11 0,-58-41 0,0-1 0,1 0 0,0-1 0,1-1 0,19 8 0,-26-13 0,54 22 0,-61-24 0,1-1 0,0 1 0,-1 0 0,1 0 0,-1 0 0,0 1 0,0 0 0,0 0 0,-1 0 0,4 4 0,-6-6 0,0 0 0,-1 0 0,1-1 0,-1 1 0,0 0 0,1 0 0,-1-1 0,0 1 0,0 0 0,0 0 0,0 0 0,0 0 0,-1-1 0,1 1 0,-1 0 0,1 0 0,-1-1 0,1 1 0,-1 0 0,0-1 0,0 1 0,0 0 0,0-1 0,0 1 0,0-1 0,0 0 0,0 1 0,-1-1 0,1 0 0,-1 0 0,-1 1 0,-6 6 0,0-1 0,0-1 0,-15 8 0,-1 0 0,1 2 0,0 0 0,-36 33 0,52-42 0,0 0 0,-1 0 0,0-1 0,0 0 0,-1-1 0,1 0 0,-1 0 0,-14 4 0,5-2 0,1 2 0,0 0 0,1 1 0,0 1 0,0 1 0,-15 14 0,9-8 0,-47 28 0,-15-4 0,-34 19 0,-10 10 0,70-39 0,-69 46 0,112-66-170,0 0-1,-1-2 0,-1 0 1,0-1-1,0 0 0,-1-2 1,-33 10-1,34-15-6655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49CA-3C45-A66A-B635-A6794D4BB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51A8C-935A-5920-9E3A-B0E5566F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B7BA-AEEB-D247-FDAF-08FA5B7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855D1-C072-E050-A56E-E1813CD5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94CE-F288-56AE-CE23-EC0F8D64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0D85-E2CD-9586-440F-42263D7D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550DB-AB36-F664-C59B-26579F36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4520-3849-CD53-5D9D-8DB65408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6CFF-307F-1283-266E-4BE66E18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FACE2-AF17-8BDB-51A3-1D8AC0C4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19021-90D3-14C4-C4CE-F5E84F5D6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DC2B7-BD2B-B19C-F129-B6B6EF94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5DCD-D299-8BB1-1311-C486E55E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16CC2-7CBE-06A7-97D6-F2B6998D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E3898-ED88-C490-F1DD-39D2BB0E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281-159C-D83A-0C4D-E7A4BBBD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2348-D395-BA7F-F8C2-C162CF1D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63AE-BBB2-F807-19CE-674D24CD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7CE19-D0FD-1AEC-1BEE-1F216935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D3D3-8BBE-BC33-05CD-3E9569E1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83C8-F9E4-26E6-DD26-0C3C404D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917F2-EC5F-19D8-8FC2-068EFBA0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B1D0-4DA0-6D56-9A17-4E83149A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66AF9-5F98-78D6-ECBE-A611DF70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08718-A9EC-BE61-4EF2-EDE26119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86E3-4421-D0D5-E0BC-50F525F6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F3A3-F2F0-6ABD-EC77-E67932E81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F74C1-346E-AE0E-3CA7-0198C9E3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85C2B-5AB3-E6CC-4CBB-6E5F7FF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10B2-7608-227C-C667-5AFF6F72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13ACC-685E-6F28-A6C5-6795238A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7874-90E4-AEB7-DA72-EE073D83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DA53-DBF3-59FA-BC2F-5934BCB8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6C77F-B4B2-CC8E-1429-BC903936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25BEA-B44F-3B58-773D-533659BDB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8AB2-4DFF-6D16-4D0E-CB348327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1D9CC-5C32-74B3-A8CF-DD66B389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2466E-3408-7B03-C99C-399F5EE1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13031-7FE6-5239-2B5D-178E91BD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CEA1-9175-E39F-EF42-047319A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8F46C-2A2F-EBA7-6DE7-2F5DBDD1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30492-A8C9-7FF5-8843-7246204D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0BC1A-EB57-C3FA-2E95-B57550CA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F91C6-66BF-0184-9B91-2DDE381B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18984-CDE8-2ED8-2BA1-33F09D5D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EBF69-BD0B-BBC2-6BB3-C3F325E6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6092-B53C-0BB7-7765-695239BD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0F8F-7904-019C-DF03-CECA9C64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230E1-0F26-0AA2-6136-0A9FD5BF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B5E41-97F4-0529-4FBD-9E184AAC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F02DD-9926-18FE-98F4-6CCF1EA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E0377-33D1-BED1-E4DB-D028C05B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0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826D-8274-D12B-22D2-62C6B06A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7FCD4-BF87-EACE-B85C-792CA72D2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1AFB3-12D8-8DDD-FAE0-B620BC3A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7DFED-E844-FBE0-28C7-455490B7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29F97-4D76-E372-2924-A153CA08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86ECD-EF7A-BE3A-FC45-18C50E3C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48D5-BD3C-05F9-D969-3D4C9916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69A6-EA19-A626-A78F-A8D96217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C2A-EDDA-F4C5-82ED-12790941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8404-E570-49ED-B8AA-8702C3CBAC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EDEA1-E4AA-8DA2-F938-7237648E2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F866C-734D-6087-9E3C-BD98D4A56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BB3C-DADE-45FC-A8B0-C8D3533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customXml" Target="../ink/ink13.xml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customXml" Target="../ink/ink15.xml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customXml" Target="../ink/ink14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customXml" Target="../ink/ink5.xm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54C4-FD61-BF62-AE0E-51DE5172A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573" y="473030"/>
            <a:ext cx="9144000" cy="1127170"/>
          </a:xfrm>
        </p:spPr>
        <p:txBody>
          <a:bodyPr/>
          <a:lstStyle/>
          <a:p>
            <a:r>
              <a:rPr lang="en-US" dirty="0"/>
              <a:t>Neutrino Oscillations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6DBCD-FBE4-2F67-5A26-292C960BE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406" y="1773238"/>
            <a:ext cx="9144000" cy="1655762"/>
          </a:xfrm>
        </p:spPr>
        <p:txBody>
          <a:bodyPr/>
          <a:lstStyle/>
          <a:p>
            <a:r>
              <a:rPr lang="en-US" dirty="0"/>
              <a:t>Michelle Thran, University of Chicago</a:t>
            </a:r>
          </a:p>
          <a:p>
            <a:r>
              <a:rPr lang="en-US" dirty="0"/>
              <a:t>August 16,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6E3D4-0BF8-714E-9F73-F98BC38D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19" y="2860720"/>
            <a:ext cx="4143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883-670F-8DB9-5473-6C4AF457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8744"/>
            <a:ext cx="10515600" cy="1325563"/>
          </a:xfrm>
        </p:spPr>
        <p:txBody>
          <a:bodyPr/>
          <a:lstStyle/>
          <a:p>
            <a:r>
              <a:rPr lang="en-US" dirty="0"/>
              <a:t>Geometric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0830F-D325-A530-CC59-FF8D86A8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08" y="1910861"/>
            <a:ext cx="5243796" cy="4938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FD757-0CA5-A0E2-BCF1-2B5E4285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44" y="2067639"/>
            <a:ext cx="3099135" cy="1405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3CD9D-81EA-6BDC-9072-F3700B0EE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011" y="2067639"/>
            <a:ext cx="2142316" cy="959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DCCCC-2657-D729-73F4-BD1D5068B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6382"/>
            <a:ext cx="2303050" cy="10468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3CFA6-32B8-E9F7-E99F-AF3888D19078}"/>
              </a:ext>
            </a:extLst>
          </p:cNvPr>
          <p:cNvCxnSpPr/>
          <p:nvPr/>
        </p:nvCxnSpPr>
        <p:spPr>
          <a:xfrm flipH="1">
            <a:off x="3301153" y="3937847"/>
            <a:ext cx="202353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0ADFAE-654C-875A-9717-DC7C63B1999C}"/>
              </a:ext>
            </a:extLst>
          </p:cNvPr>
          <p:cNvCxnSpPr>
            <a:cxnSpLocks/>
          </p:cNvCxnSpPr>
          <p:nvPr/>
        </p:nvCxnSpPr>
        <p:spPr>
          <a:xfrm>
            <a:off x="3301153" y="3937847"/>
            <a:ext cx="0" cy="116416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ADB4A5-A93B-7432-A39B-952B0041A576}"/>
              </a:ext>
            </a:extLst>
          </p:cNvPr>
          <p:cNvSpPr txBox="1"/>
          <p:nvPr/>
        </p:nvSpPr>
        <p:spPr>
          <a:xfrm>
            <a:off x="7594599" y="4155386"/>
            <a:ext cx="3843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</a:rPr>
              <a:t>Projection determines probability of flavor oscillation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995681A-AEE8-1E6B-7922-7593FBACA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08" y="1185718"/>
            <a:ext cx="36099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1E3F-D493-A713-D54F-2307E63F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Mikheyev</a:t>
            </a:r>
            <a:r>
              <a:rPr lang="en-US" dirty="0"/>
              <a:t> Smirnov Wolfenstein (MSW)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D50-773B-C2D0-8C83-67B31082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65" y="1814497"/>
            <a:ext cx="6964680" cy="4351338"/>
          </a:xfrm>
        </p:spPr>
        <p:txBody>
          <a:bodyPr/>
          <a:lstStyle/>
          <a:p>
            <a:r>
              <a:rPr lang="en-US" dirty="0"/>
              <a:t>Introduces “matter potential” to effective Hamiltonian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0CB8B-AC6C-39B3-4D87-58D778A1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883287"/>
            <a:ext cx="3555683" cy="2477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1D9A86-44CE-D30D-2CEA-B27404B1B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153" y="1405216"/>
            <a:ext cx="2665095" cy="2478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B82A42-22D6-CC07-A443-AB5B04716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12" y="3180978"/>
            <a:ext cx="4049982" cy="1404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014654-2716-B080-CC70-F873E13EF670}"/>
              </a:ext>
            </a:extLst>
          </p:cNvPr>
          <p:cNvSpPr txBox="1"/>
          <p:nvPr/>
        </p:nvSpPr>
        <p:spPr>
          <a:xfrm>
            <a:off x="8402320" y="6360795"/>
            <a:ext cx="274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Kayser</a:t>
            </a:r>
            <a:r>
              <a:rPr lang="en-US" dirty="0"/>
              <a:t> (2001)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E9342A-BC6C-5330-5826-939BFB263F1B}"/>
              </a:ext>
            </a:extLst>
          </p:cNvPr>
          <p:cNvSpPr txBox="1"/>
          <p:nvPr/>
        </p:nvSpPr>
        <p:spPr>
          <a:xfrm>
            <a:off x="81892" y="5011947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Case of sun: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7239F7-D08C-85BB-5B4C-7D711391D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572" y="4750210"/>
            <a:ext cx="3900341" cy="903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1F9554-01E8-E330-79FB-76FC5032E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957" y="3472252"/>
            <a:ext cx="2380688" cy="1058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92BA85-ECFB-77E9-C0B2-5BA3D8310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30336"/>
            <a:ext cx="1560195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A23F-4EE0-1E6F-D59F-3DB4F751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0"/>
            <a:ext cx="10515600" cy="1325563"/>
          </a:xfrm>
        </p:spPr>
        <p:txBody>
          <a:bodyPr/>
          <a:lstStyle/>
          <a:p>
            <a:r>
              <a:rPr lang="en-US" dirty="0"/>
              <a:t>Geometric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A89D-420B-E885-78EE-D6897B45C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1" y="1325563"/>
            <a:ext cx="4855039" cy="4828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25B9E-B97C-7EE6-5094-E947CAD547D9}"/>
              </a:ext>
            </a:extLst>
          </p:cNvPr>
          <p:cNvSpPr/>
          <p:nvPr/>
        </p:nvSpPr>
        <p:spPr>
          <a:xfrm>
            <a:off x="4744720" y="2783840"/>
            <a:ext cx="833120" cy="782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ECB8C8-D2E6-0AEC-7FF9-959C3F3A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1445735"/>
            <a:ext cx="4910621" cy="48284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046F8-1238-9697-D81D-FC0ED6DFE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8" y="1189955"/>
            <a:ext cx="4858444" cy="4962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87EC2B-66B1-E927-E0D7-877D60BF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80" y="1653226"/>
            <a:ext cx="4855039" cy="44992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E25A93-91AB-64B0-E804-B4E07B187FE7}"/>
              </a:ext>
            </a:extLst>
          </p:cNvPr>
          <p:cNvSpPr txBox="1"/>
          <p:nvPr/>
        </p:nvSpPr>
        <p:spPr>
          <a:xfrm>
            <a:off x="4995298" y="2432262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CCFF"/>
                </a:solidFill>
              </a:rPr>
              <a:t>Later time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8DE57-DF9E-4B84-E346-18E30B62753B}"/>
              </a:ext>
            </a:extLst>
          </p:cNvPr>
          <p:cNvGrpSpPr/>
          <p:nvPr/>
        </p:nvGrpSpPr>
        <p:grpSpPr>
          <a:xfrm>
            <a:off x="5221867" y="3011200"/>
            <a:ext cx="1260360" cy="327600"/>
            <a:chOff x="5211840" y="3084440"/>
            <a:chExt cx="12603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FCC932-BC3C-0D0F-B364-8FE8139B03EE}"/>
                    </a:ext>
                  </a:extLst>
                </p14:cNvPr>
                <p14:cNvContentPartPr/>
                <p14:nvPr/>
              </p14:nvContentPartPr>
              <p14:xfrm>
                <a:off x="5211840" y="3084440"/>
                <a:ext cx="1238400" cy="167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FCC932-BC3C-0D0F-B364-8FE8139B03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94200" y="3066440"/>
                  <a:ext cx="1274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34A27C-D167-3686-D3B5-46B2B28CCAD5}"/>
                    </a:ext>
                  </a:extLst>
                </p14:cNvPr>
                <p14:cNvContentPartPr/>
                <p14:nvPr/>
              </p14:nvContentPartPr>
              <p14:xfrm>
                <a:off x="6321360" y="3261200"/>
                <a:ext cx="150840" cy="150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34A27C-D167-3686-D3B5-46B2B28CCA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03360" y="3243200"/>
                  <a:ext cx="1864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DB461-1027-CD43-CFCF-B412BC8EFCDB}"/>
                  </a:ext>
                </a:extLst>
              </p14:cNvPr>
              <p14:cNvContentPartPr/>
              <p14:nvPr/>
            </p14:nvContentPartPr>
            <p14:xfrm>
              <a:off x="4474920" y="865400"/>
              <a:ext cx="148680" cy="193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DB461-1027-CD43-CFCF-B412BC8EFC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5920" y="856760"/>
                <a:ext cx="16632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701B5181-C8AD-29B8-5EAD-05643187B89C}"/>
              </a:ext>
            </a:extLst>
          </p:cNvPr>
          <p:cNvSpPr/>
          <p:nvPr/>
        </p:nvSpPr>
        <p:spPr>
          <a:xfrm>
            <a:off x="5801360" y="822960"/>
            <a:ext cx="203200" cy="27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29B8BB-EC95-5BB2-3048-AA0BC161D67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293" b="27649"/>
          <a:stretch/>
        </p:blipFill>
        <p:spPr>
          <a:xfrm>
            <a:off x="4995298" y="318954"/>
            <a:ext cx="6821442" cy="11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21FEB763-A2C6-549D-A0C5-F57B7204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3" y="590485"/>
            <a:ext cx="5628645" cy="4824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E62CFEFD-C44D-5380-C3B1-2B62EB94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4" y="724500"/>
            <a:ext cx="5628645" cy="4690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186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graph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9BE244B-F517-DF36-6426-8DCF339A3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8" y="1868488"/>
            <a:ext cx="5295900" cy="4402138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539E2-4883-F591-FC7A-44CB7A5F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MSW Antineutrinos</a:t>
            </a:r>
          </a:p>
        </p:txBody>
      </p:sp>
      <p:pic>
        <p:nvPicPr>
          <p:cNvPr id="9" name="Picture 8" descr="A group of graphs and diagrams&#10;&#10;Description automatically generated">
            <a:extLst>
              <a:ext uri="{FF2B5EF4-FFF2-40B4-BE49-F238E27FC236}">
                <a16:creationId xmlns:a16="http://schemas.microsoft.com/office/drawing/2014/main" id="{83877C7A-A3BA-4E08-7ABE-3ABAAF92A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82" y="1731283"/>
            <a:ext cx="5295900" cy="4539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84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BC37-A10F-3FB6-104D-72BE993A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Universe Neutrinos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3B346-0F00-5E90-C47D-B2524F3B3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4604"/>
                <a:ext cx="10825480" cy="4351338"/>
              </a:xfrm>
            </p:spPr>
            <p:txBody>
              <a:bodyPr/>
              <a:lstStyle/>
              <a:p>
                <a:r>
                  <a:rPr lang="en-US" dirty="0"/>
                  <a:t>As universe cools, various particles decouple from primordial plasma (occurs when MFP becomes larger than particle horizon)</a:t>
                </a:r>
              </a:p>
              <a:p>
                <a:r>
                  <a:rPr lang="en-US" dirty="0"/>
                  <a:t>In temperature range 100-1 MeV, neutrinos in thermal equilibrium. Electron neutrinos decouple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1.3 MeV, other neutrinos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1.5 MeV</a:t>
                </a:r>
              </a:p>
              <a:p>
                <a:r>
                  <a:rPr lang="en-US" dirty="0"/>
                  <a:t>These “relic neutrinos” now redshifted beyond current observational capabilities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/>
                  <a:t> MeV)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3B346-0F00-5E90-C47D-B2524F3B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4604"/>
                <a:ext cx="10825480" cy="4351338"/>
              </a:xfrm>
              <a:blipFill>
                <a:blip r:embed="rId2"/>
                <a:stretch>
                  <a:fillRect l="-1014" t="-2241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07CDB5A-1D60-198B-F50C-9FAA72748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1" t="14927" r="19134" b="40937"/>
          <a:stretch/>
        </p:blipFill>
        <p:spPr>
          <a:xfrm>
            <a:off x="10424858" y="2249215"/>
            <a:ext cx="1020907" cy="451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3753B-40B6-638F-5C94-B9295CA52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5" t="23365" r="25140" b="21807"/>
          <a:stretch/>
        </p:blipFill>
        <p:spPr>
          <a:xfrm>
            <a:off x="9643154" y="2333297"/>
            <a:ext cx="781704" cy="36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55F9BC-23F5-861F-48FF-26DD2AD58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350" y="4510450"/>
            <a:ext cx="6386219" cy="870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5B8014-B18D-02CB-EBC3-ADCFDF5C48AA}"/>
              </a:ext>
            </a:extLst>
          </p:cNvPr>
          <p:cNvSpPr txBox="1"/>
          <p:nvPr/>
        </p:nvSpPr>
        <p:spPr>
          <a:xfrm>
            <a:off x="945931" y="5507010"/>
            <a:ext cx="10205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the spectrum and flavor content of these neutrinos when they decouple in the early universe?</a:t>
            </a:r>
          </a:p>
        </p:txBody>
      </p:sp>
    </p:spTree>
    <p:extLst>
      <p:ext uri="{BB962C8B-B14F-4D97-AF65-F5344CB8AC3E}">
        <p14:creationId xmlns:p14="http://schemas.microsoft.com/office/powerpoint/2010/main" val="372702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685D-5FE9-04C7-4728-449762D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35"/>
            <a:ext cx="10515600" cy="1325563"/>
          </a:xfrm>
        </p:spPr>
        <p:txBody>
          <a:bodyPr/>
          <a:lstStyle/>
          <a:p>
            <a:r>
              <a:rPr lang="en-US" dirty="0"/>
              <a:t>Early Universe Toy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3385-8ABC-629F-4ED8-9C0EB883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798"/>
            <a:ext cx="10515600" cy="4351338"/>
          </a:xfrm>
        </p:spPr>
        <p:txBody>
          <a:bodyPr/>
          <a:lstStyle/>
          <a:p>
            <a:r>
              <a:rPr lang="en-US" sz="2400" dirty="0"/>
              <a:t>Hamiltonian with vacuum and “thermal potential” terms from electron-positron and neutrino-antineutrino scattering potentials </a:t>
            </a:r>
          </a:p>
          <a:p>
            <a:r>
              <a:rPr lang="en-US" sz="2400" dirty="0"/>
              <a:t>Assume 2 flavors and neglect spin degrees of freedom </a:t>
            </a:r>
          </a:p>
          <a:p>
            <a:r>
              <a:rPr lang="en-US" sz="2400" dirty="0"/>
              <a:t>Allow for “simple” inelastic collision terms that may have flavor-dependent scattering amplitudes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Assume non-degenerate bath of neutrinos and targets (i.e. ignore Pauli blocking) </a:t>
            </a:r>
          </a:p>
          <a:p>
            <a:r>
              <a:rPr lang="en-US" sz="2400" dirty="0"/>
              <a:t>Instead of continuous energy distribution, assume n discrete “energy bins”</a:t>
            </a:r>
          </a:p>
          <a:p>
            <a:r>
              <a:rPr lang="en-US" sz="2400" dirty="0"/>
              <a:t>Work in Bloch form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2DD48-2C68-ECEB-27D8-F9B56AFE7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3" b="22447"/>
          <a:stretch/>
        </p:blipFill>
        <p:spPr>
          <a:xfrm>
            <a:off x="4618158" y="3334756"/>
            <a:ext cx="4215524" cy="3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685D-5FE9-04C7-4728-449762D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-225368"/>
            <a:ext cx="10515600" cy="1325563"/>
          </a:xfrm>
        </p:spPr>
        <p:txBody>
          <a:bodyPr/>
          <a:lstStyle/>
          <a:p>
            <a:r>
              <a:rPr lang="en-US" dirty="0"/>
              <a:t>Form of QKEs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3385-8ABC-629F-4ED8-9C0EB883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54271" y="1222438"/>
            <a:ext cx="1128406" cy="18474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1D66-CA3C-BF76-7755-78EEB009C70C}"/>
              </a:ext>
            </a:extLst>
          </p:cNvPr>
          <p:cNvSpPr txBox="1"/>
          <p:nvPr/>
        </p:nvSpPr>
        <p:spPr>
          <a:xfrm>
            <a:off x="1291455" y="2739009"/>
            <a:ext cx="285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Familiar time evolution 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20693-A015-C554-AEE8-9A624D936711}"/>
              </a:ext>
            </a:extLst>
          </p:cNvPr>
          <p:cNvSpPr txBox="1"/>
          <p:nvPr/>
        </p:nvSpPr>
        <p:spPr>
          <a:xfrm>
            <a:off x="4367805" y="2739009"/>
            <a:ext cx="15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CCFF"/>
                </a:solidFill>
              </a:rPr>
              <a:t>Collision terms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4513A8-7B24-4A03-CBE9-7A00C655D847}"/>
              </a:ext>
            </a:extLst>
          </p:cNvPr>
          <p:cNvSpPr txBox="1"/>
          <p:nvPr/>
        </p:nvSpPr>
        <p:spPr>
          <a:xfrm>
            <a:off x="5939774" y="437413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 Hamiltonian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C9E8812-B13D-50B1-F4FB-7630ED2F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0" r="6365" b="14211"/>
          <a:stretch/>
        </p:blipFill>
        <p:spPr>
          <a:xfrm>
            <a:off x="5837204" y="924170"/>
            <a:ext cx="3000375" cy="369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6E2DE-3D4E-DC6B-5E21-25D443636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7" b="14750"/>
          <a:stretch/>
        </p:blipFill>
        <p:spPr>
          <a:xfrm>
            <a:off x="6289128" y="1293502"/>
            <a:ext cx="4147645" cy="89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681B3-F967-1FC9-8FFB-6F5C619A9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9" r="2478" b="8686"/>
          <a:stretch/>
        </p:blipFill>
        <p:spPr>
          <a:xfrm>
            <a:off x="6495114" y="2252581"/>
            <a:ext cx="4933176" cy="7533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04DC01-262E-8277-F837-8A9E9765159B}"/>
                  </a:ext>
                </a:extLst>
              </p14:cNvPr>
              <p14:cNvContentPartPr/>
              <p14:nvPr/>
            </p14:nvContentPartPr>
            <p14:xfrm>
              <a:off x="2196464" y="2427226"/>
              <a:ext cx="1876320" cy="223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04DC01-262E-8277-F837-8A9E97651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824" y="2418586"/>
                <a:ext cx="1893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08514C-FFBE-D0B2-BF99-5ED82B4DD137}"/>
                  </a:ext>
                </a:extLst>
              </p14:cNvPr>
              <p14:cNvContentPartPr/>
              <p14:nvPr/>
            </p14:nvContentPartPr>
            <p14:xfrm>
              <a:off x="4455336" y="2439826"/>
              <a:ext cx="995760" cy="210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08514C-FFBE-D0B2-BF99-5ED82B4DD1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6336" y="2430826"/>
                <a:ext cx="1013400" cy="2282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C0432D6-A5E5-CEBD-9AC5-A318B9AE75EF}"/>
              </a:ext>
            </a:extLst>
          </p:cNvPr>
          <p:cNvSpPr txBox="1"/>
          <p:nvPr/>
        </p:nvSpPr>
        <p:spPr>
          <a:xfrm>
            <a:off x="378581" y="449248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Collisions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07D1C5-2D15-A16D-8DA8-8FAB91F07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135" y="4782311"/>
            <a:ext cx="7258050" cy="19240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C16732-F0DD-68BA-3DC7-C4D086C9A3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456" b="8183"/>
          <a:stretch/>
        </p:blipFill>
        <p:spPr>
          <a:xfrm>
            <a:off x="8854081" y="5293387"/>
            <a:ext cx="1422703" cy="6659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920F2B-C688-E9FA-146D-3CDAFAF85A27}"/>
              </a:ext>
            </a:extLst>
          </p:cNvPr>
          <p:cNvSpPr txBox="1"/>
          <p:nvPr/>
        </p:nvSpPr>
        <p:spPr>
          <a:xfrm>
            <a:off x="9145839" y="557403"/>
            <a:ext cx="280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Thermal terms dominate at </a:t>
            </a:r>
          </a:p>
          <a:p>
            <a:r>
              <a:rPr lang="en-US" dirty="0">
                <a:solidFill>
                  <a:srgbClr val="FF0000"/>
                </a:solidFill>
              </a:rPr>
              <a:t>higher temperatures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042111-7A67-497C-ADAC-A735D588E6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134" b="27464"/>
          <a:stretch/>
        </p:blipFill>
        <p:spPr>
          <a:xfrm>
            <a:off x="7358781" y="3191509"/>
            <a:ext cx="4591415" cy="5650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AE9839-8E29-EE2D-2616-AF8C1EBD6C3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808" b="8262"/>
          <a:stretch/>
        </p:blipFill>
        <p:spPr>
          <a:xfrm>
            <a:off x="7911331" y="3709210"/>
            <a:ext cx="2807802" cy="6471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BEAEAA-AD3A-EF72-B9A6-1A1773085E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834" b="15221"/>
          <a:stretch/>
        </p:blipFill>
        <p:spPr>
          <a:xfrm>
            <a:off x="8063273" y="4551102"/>
            <a:ext cx="3000376" cy="646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3416ADF-B9D3-95A5-6238-5C72269123F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4039" b="16782"/>
          <a:stretch/>
        </p:blipFill>
        <p:spPr>
          <a:xfrm>
            <a:off x="378581" y="818114"/>
            <a:ext cx="5150363" cy="15526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F0F09C-17FF-50E4-A7A3-FB875384C68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8897" b="38205"/>
          <a:stretch/>
        </p:blipFill>
        <p:spPr>
          <a:xfrm>
            <a:off x="1182879" y="3527954"/>
            <a:ext cx="3541765" cy="5765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CB02C5-EDC9-2D98-3A97-E7B559A96E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7283" b="14089"/>
          <a:stretch/>
        </p:blipFill>
        <p:spPr>
          <a:xfrm>
            <a:off x="4817952" y="3414213"/>
            <a:ext cx="1733676" cy="70393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B3A30F-2558-4CDC-AF6B-67154124B455}"/>
              </a:ext>
            </a:extLst>
          </p:cNvPr>
          <p:cNvSpPr txBox="1"/>
          <p:nvPr/>
        </p:nvSpPr>
        <p:spPr>
          <a:xfrm>
            <a:off x="241804" y="3160262"/>
            <a:ext cx="25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7D31"/>
                </a:solidFill>
              </a:rPr>
              <a:t>Bloch form (for neutrino)</a:t>
            </a:r>
          </a:p>
        </p:txBody>
      </p:sp>
    </p:spTree>
    <p:extLst>
      <p:ext uri="{BB962C8B-B14F-4D97-AF65-F5344CB8AC3E}">
        <p14:creationId xmlns:p14="http://schemas.microsoft.com/office/powerpoint/2010/main" val="3965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7" grpId="0"/>
      <p:bldP spid="27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EBCDD-AEC9-2109-18B5-9402B01E3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5" r="335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CDB22-6A03-0B46-ADF7-C49EBDCF2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9" r="11693"/>
          <a:stretch/>
        </p:blipFill>
        <p:spPr>
          <a:xfrm>
            <a:off x="6231458" y="246983"/>
            <a:ext cx="5656918" cy="6364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E3631A-3162-6D00-B383-7888A173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389"/>
            <a:ext cx="6461760" cy="6285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02D6BA-77B1-2DF7-6B4C-0F36AE10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991" y="566720"/>
            <a:ext cx="5975952" cy="584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BC320D-26AC-9E2B-007F-A6A02999FD4C}"/>
              </a:ext>
            </a:extLst>
          </p:cNvPr>
          <p:cNvSpPr txBox="1"/>
          <p:nvPr/>
        </p:nvSpPr>
        <p:spPr>
          <a:xfrm>
            <a:off x="679669" y="344389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CCFF"/>
                </a:solidFill>
              </a:rPr>
              <a:t>neutrino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F0CD5-821F-AA58-68AC-24EAD039642A}"/>
              </a:ext>
            </a:extLst>
          </p:cNvPr>
          <p:cNvSpPr txBox="1"/>
          <p:nvPr/>
        </p:nvSpPr>
        <p:spPr>
          <a:xfrm>
            <a:off x="9590339" y="263702"/>
            <a:ext cx="2005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D7D31"/>
                </a:solidFill>
              </a:rPr>
              <a:t>antineutrino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F6E41EF-D96D-9E21-D0D5-EC4D095A93EE}"/>
                  </a:ext>
                </a:extLst>
              </p14:cNvPr>
              <p14:cNvContentPartPr/>
              <p14:nvPr/>
            </p14:nvContentPartPr>
            <p14:xfrm>
              <a:off x="7873800" y="4084160"/>
              <a:ext cx="234000" cy="137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F6E41EF-D96D-9E21-D0D5-EC4D095A93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5160" y="4075520"/>
                <a:ext cx="251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528B5F-28F0-D493-EAED-5F03CBC51C20}"/>
                  </a:ext>
                </a:extLst>
              </p14:cNvPr>
              <p14:cNvContentPartPr/>
              <p14:nvPr/>
            </p14:nvContentPartPr>
            <p14:xfrm>
              <a:off x="8280600" y="4139240"/>
              <a:ext cx="197280" cy="47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528B5F-28F0-D493-EAED-5F03CBC51C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17600" y="4076240"/>
                <a:ext cx="32292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3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CD73C98-056B-F34F-DFE6-B38094EC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" y="204893"/>
            <a:ext cx="7476190" cy="6448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830DBA-B26D-88A8-0A5B-0399AC9DC698}"/>
              </a:ext>
            </a:extLst>
          </p:cNvPr>
          <p:cNvSpPr txBox="1"/>
          <p:nvPr/>
        </p:nvSpPr>
        <p:spPr>
          <a:xfrm>
            <a:off x="7987862" y="2270234"/>
            <a:ext cx="39800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Mass basis does not correspond to flavor basis!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Mass (anti-)/alignment for neutrino/antineutrino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Precession is adiabatic (polarization vectors “track” Hamiltonian vector”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5970-ACC0-6753-02C3-5C48F7B5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6725-00F5-E6B9-E580-78E66E53A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neutrinos</a:t>
            </a:r>
          </a:p>
          <a:p>
            <a:r>
              <a:rPr lang="en-US" dirty="0"/>
              <a:t>Solar neutrino problem and MSW</a:t>
            </a:r>
          </a:p>
          <a:p>
            <a:r>
              <a:rPr lang="en-US" dirty="0"/>
              <a:t>Early Universe neutrinos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53BF1-C232-7DF8-02AC-5F65C9F8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3"/>
          <a:stretch/>
        </p:blipFill>
        <p:spPr>
          <a:xfrm>
            <a:off x="9078039" y="3900912"/>
            <a:ext cx="1502791" cy="1249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EB171-29C9-6C42-545A-E0669D43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005" y="2022809"/>
            <a:ext cx="1238795" cy="1245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55D8F-35CF-8ADE-696D-25CDF4D0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675" y="695951"/>
            <a:ext cx="1362935" cy="1245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1E88F-A29C-9481-55EA-AE0C474FD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011" y="5032375"/>
            <a:ext cx="1362935" cy="1245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96EB0-DBD5-BC34-A875-76BC4B05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496" y="1399851"/>
            <a:ext cx="1362935" cy="1245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94936-BC80-FEC5-BEE9-A835CDA29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3"/>
          <a:stretch/>
        </p:blipFill>
        <p:spPr>
          <a:xfrm>
            <a:off x="8086360" y="1926952"/>
            <a:ext cx="1502791" cy="1249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14A48D-87A7-D109-A47E-E1D396FFA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3"/>
          <a:stretch/>
        </p:blipFill>
        <p:spPr>
          <a:xfrm>
            <a:off x="9983006" y="174321"/>
            <a:ext cx="1502791" cy="1249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5D7F7C-4ECA-4F7C-5A27-EF2AD318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401" y="5437764"/>
            <a:ext cx="1238795" cy="1245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45F527-8CE3-7327-3724-0E8748D8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03" y="174321"/>
            <a:ext cx="1238795" cy="1245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D6A233-5F49-0BB3-A86B-AF0E8A61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4561449"/>
            <a:ext cx="1238795" cy="1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energy and neutrinos&#10;&#10;Description automatically generated with medium confidence">
            <a:extLst>
              <a:ext uri="{FF2B5EF4-FFF2-40B4-BE49-F238E27FC236}">
                <a16:creationId xmlns:a16="http://schemas.microsoft.com/office/drawing/2014/main" id="{C936874B-4338-360A-5154-47B5F9342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12" y="1139007"/>
            <a:ext cx="8014975" cy="4579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69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54E7-3A4B-C3A7-6A22-BE57FCA3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84AFA-245A-6E2B-C339-11E046C5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 thanks to:</a:t>
            </a:r>
          </a:p>
          <a:p>
            <a:r>
              <a:rPr lang="en-US" dirty="0"/>
              <a:t>Vincenzo </a:t>
            </a:r>
            <a:r>
              <a:rPr lang="en-US" dirty="0" err="1"/>
              <a:t>Cirigliano</a:t>
            </a:r>
            <a:endParaRPr lang="en-US" dirty="0"/>
          </a:p>
          <a:p>
            <a:r>
              <a:rPr lang="en-US" dirty="0"/>
              <a:t>NSF </a:t>
            </a:r>
          </a:p>
          <a:p>
            <a:r>
              <a:rPr lang="en-US" dirty="0"/>
              <a:t>All of you :)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AFDA6-6214-6686-7010-25ADA2E8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05" y="2435638"/>
            <a:ext cx="1238795" cy="1245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13C6D-7CB1-B7CC-C2F2-A6484D7F6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3"/>
          <a:stretch/>
        </p:blipFill>
        <p:spPr>
          <a:xfrm>
            <a:off x="8159933" y="1997734"/>
            <a:ext cx="1502791" cy="1249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38294-EBC2-9887-7EAF-7A5575A9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344" y="404948"/>
            <a:ext cx="1362935" cy="1245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2D05-A9E9-C0FD-983A-000C3EAC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81" y="5207333"/>
            <a:ext cx="1238795" cy="1245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B1D78-2C99-35F2-361C-AD1A4ABE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750" y="58079"/>
            <a:ext cx="1238795" cy="1245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7C0E0-84F1-0F42-F336-FE10C70FB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3"/>
          <a:stretch/>
        </p:blipFill>
        <p:spPr>
          <a:xfrm>
            <a:off x="3488084" y="3957838"/>
            <a:ext cx="1502791" cy="1249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36955-E84B-606F-7298-DF6BE07FF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3"/>
          <a:stretch/>
        </p:blipFill>
        <p:spPr>
          <a:xfrm>
            <a:off x="10551279" y="4853970"/>
            <a:ext cx="1502791" cy="1249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4E6E2-ECAD-0FB0-EDF3-720C4BB9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71" y="3058596"/>
            <a:ext cx="1362935" cy="1245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19484-F2C7-3CA9-7DAC-EA74F7AE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2" y="5065985"/>
            <a:ext cx="1362935" cy="1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BA66-42F3-861C-4854-791B9F5C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-79750"/>
            <a:ext cx="10515600" cy="1325563"/>
          </a:xfrm>
        </p:spPr>
        <p:txBody>
          <a:bodyPr/>
          <a:lstStyle/>
          <a:p>
            <a:r>
              <a:rPr lang="en-US" dirty="0"/>
              <a:t>Neutrinos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6C0BC-3735-AE71-725D-EFC6A4608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5040" y="1043680"/>
                <a:ext cx="5603240" cy="4351338"/>
              </a:xfrm>
            </p:spPr>
            <p:txBody>
              <a:bodyPr/>
              <a:lstStyle/>
              <a:p>
                <a:r>
                  <a:rPr lang="en-US" dirty="0"/>
                  <a:t>Chargeless, three leptonic flavors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µ</m:t>
                        </m:r>
                      </m:sub>
                    </m:sSub>
                  </m:oMath>
                </a14:m>
                <a:r>
                  <a:rPr lang="en-US" dirty="0"/>
                  <a:t>) associated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="0" dirty="0"/>
                  <a:t> in weak interaction</a:t>
                </a:r>
              </a:p>
              <a:p>
                <a:r>
                  <a:rPr lang="en-US" dirty="0"/>
                  <a:t>Each flavor is a linear combination of 3 mass eigenstates</a:t>
                </a:r>
              </a:p>
              <a:p>
                <a:endParaRPr lang="en-US" b="0" dirty="0"/>
              </a:p>
              <a:p>
                <a:endParaRPr lang="en-US" b="1" dirty="0"/>
              </a:p>
              <a:p>
                <a:r>
                  <a:rPr lang="en-US" b="1" dirty="0"/>
                  <a:t>A neutrino’s flavor may oscillate as it propagates!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6C0BC-3735-AE71-725D-EFC6A4608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040" y="1043680"/>
                <a:ext cx="5603240" cy="4351338"/>
              </a:xfrm>
              <a:blipFill>
                <a:blip r:embed="rId2"/>
                <a:stretch>
                  <a:fillRect l="-1959" t="-2241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B97BF-BFA1-3D75-E517-36DDBA380415}"/>
                  </a:ext>
                </a:extLst>
              </p:cNvPr>
              <p:cNvSpPr txBox="1"/>
              <p:nvPr/>
            </p:nvSpPr>
            <p:spPr>
              <a:xfrm>
                <a:off x="7633521" y="4956667"/>
                <a:ext cx="322072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r>
                  <a:rPr lang="en-US" sz="4000" b="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B97BF-BFA1-3D75-E517-36DDBA38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21" y="4956667"/>
                <a:ext cx="3220720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1A2235-D5F9-7AA4-3F55-EDFDE4A7B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22" y="365125"/>
            <a:ext cx="4453518" cy="426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CD989-6D09-D20F-F0B6-584515157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65"/>
          <a:stretch/>
        </p:blipFill>
        <p:spPr>
          <a:xfrm>
            <a:off x="355040" y="5281769"/>
            <a:ext cx="1465759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2D0D6-DD85-517B-F608-FD8658A0D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08" y="5070809"/>
            <a:ext cx="1238795" cy="12459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7100DD1-5994-3036-43A7-5209CBAF0D77}"/>
              </a:ext>
            </a:extLst>
          </p:cNvPr>
          <p:cNvGrpSpPr/>
          <p:nvPr/>
        </p:nvGrpSpPr>
        <p:grpSpPr>
          <a:xfrm>
            <a:off x="1875879" y="5364596"/>
            <a:ext cx="2737440" cy="559800"/>
            <a:chOff x="1930440" y="5292320"/>
            <a:chExt cx="273744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0C5C1E-0907-8649-65E5-7AEE75E678AF}"/>
                    </a:ext>
                  </a:extLst>
                </p14:cNvPr>
                <p14:cNvContentPartPr/>
                <p14:nvPr/>
              </p14:nvContentPartPr>
              <p14:xfrm>
                <a:off x="1930440" y="5292320"/>
                <a:ext cx="2737440" cy="559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0C5C1E-0907-8649-65E5-7AEE75E678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1440" y="5283680"/>
                  <a:ext cx="27550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022573-C648-91A1-47AC-1334AB72A8DE}"/>
                    </a:ext>
                  </a:extLst>
                </p14:cNvPr>
                <p14:cNvContentPartPr/>
                <p14:nvPr/>
              </p14:nvContentPartPr>
              <p14:xfrm>
                <a:off x="4453680" y="5648720"/>
                <a:ext cx="159120" cy="16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022573-C648-91A1-47AC-1334AB72A8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44680" y="5639720"/>
                  <a:ext cx="176760" cy="183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BE3650-E467-954A-51C7-E2952F153D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697" b="16041"/>
          <a:stretch/>
        </p:blipFill>
        <p:spPr>
          <a:xfrm>
            <a:off x="1490031" y="3195889"/>
            <a:ext cx="4992101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7B2C-AD34-8CE8-B504-AE1307CE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flavor/mass state approximation?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71DE-4F30-1243-0A7F-A1A0F810A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Practical! Far less computation</a:t>
            </a:r>
          </a:p>
          <a:p>
            <a:r>
              <a:rPr lang="en-US" dirty="0"/>
              <a:t>Not difficult to scale up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6F1D4-821C-CE4D-FD50-28CB030A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867" y="3586276"/>
            <a:ext cx="2708140" cy="247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9101-14CC-AB84-7CC7-61C88E81A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3"/>
          <a:stretch/>
        </p:blipFill>
        <p:spPr>
          <a:xfrm>
            <a:off x="1008993" y="3724872"/>
            <a:ext cx="2810785" cy="2337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EB540-D9A9-D0D6-437A-194C2C48E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72" y="3586276"/>
            <a:ext cx="2332255" cy="23456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6E0AC3-D58C-DA2A-212B-C2EB371E6188}"/>
              </a:ext>
            </a:extLst>
          </p:cNvPr>
          <p:cNvGrpSpPr/>
          <p:nvPr/>
        </p:nvGrpSpPr>
        <p:grpSpPr>
          <a:xfrm>
            <a:off x="4369345" y="3352721"/>
            <a:ext cx="3881160" cy="2762640"/>
            <a:chOff x="4369345" y="3352721"/>
            <a:chExt cx="3881160" cy="27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BF8AF3-9462-BF82-1193-C05EEDB51207}"/>
                    </a:ext>
                  </a:extLst>
                </p14:cNvPr>
                <p14:cNvContentPartPr/>
                <p14:nvPr/>
              </p14:nvContentPartPr>
              <p14:xfrm>
                <a:off x="4582105" y="3352721"/>
                <a:ext cx="3120480" cy="2762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BF8AF3-9462-BF82-1193-C05EEDB512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9105" y="3290081"/>
                  <a:ext cx="3246120" cy="28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AD890F-319C-2105-1F37-8722D13BEBA3}"/>
                    </a:ext>
                  </a:extLst>
                </p14:cNvPr>
                <p14:cNvContentPartPr/>
                <p14:nvPr/>
              </p14:nvContentPartPr>
              <p14:xfrm>
                <a:off x="4369345" y="3457481"/>
                <a:ext cx="3881160" cy="2595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AD890F-319C-2105-1F37-8722D13BEB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06705" y="3394841"/>
                  <a:ext cx="4006800" cy="27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885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FCF6-157E-2FE9-5F65-B56926E6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A2102-BB15-52F0-9926-0471FCF35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produced in nuclear fusion (proton-proton chain reaction)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-flux measured on Earth from Sun a third of theorized value!</a:t>
                </a:r>
              </a:p>
              <a:p>
                <a:r>
                  <a:rPr lang="en-US" dirty="0"/>
                  <a:t>Resolution: flavor oscillation!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A2102-BB15-52F0-9926-0471FCF35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B04D459-0C55-FBCC-DA17-EE190F0CB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1423"/>
            <a:ext cx="9194800" cy="35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8A0B-B54A-79A9-DF7F-9F94B0F9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6954"/>
            <a:ext cx="10515600" cy="1325563"/>
          </a:xfrm>
        </p:spPr>
        <p:txBody>
          <a:bodyPr/>
          <a:lstStyle/>
          <a:p>
            <a:r>
              <a:rPr lang="en-US" dirty="0"/>
              <a:t>Flavor Oscillation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4F969-475A-F8E6-6813-BAA7BE4A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5083" y="6875846"/>
            <a:ext cx="1122801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C2CA1-ED21-FE44-9DB3-20AC1706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5" b="7354"/>
          <a:stretch/>
        </p:blipFill>
        <p:spPr>
          <a:xfrm>
            <a:off x="4005363" y="1460937"/>
            <a:ext cx="4181273" cy="1148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38C3-DB00-96D2-6FEA-5AEE8227A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12" b="12618"/>
          <a:stretch/>
        </p:blipFill>
        <p:spPr>
          <a:xfrm>
            <a:off x="2715282" y="2592558"/>
            <a:ext cx="3717872" cy="1572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39EB81-44DC-C753-9D7A-915D55DDD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82" b="28743"/>
          <a:stretch/>
        </p:blipFill>
        <p:spPr>
          <a:xfrm>
            <a:off x="6096000" y="3324039"/>
            <a:ext cx="2204721" cy="762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71FC8-7AA9-E47A-1A7E-D0BAF6D284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23" b="15471"/>
          <a:stretch/>
        </p:blipFill>
        <p:spPr>
          <a:xfrm>
            <a:off x="2450879" y="4177444"/>
            <a:ext cx="6724652" cy="714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092B3-3376-3C9B-8B77-98A50F25C1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28" b="14773"/>
          <a:stretch/>
        </p:blipFill>
        <p:spPr>
          <a:xfrm>
            <a:off x="2943553" y="5397063"/>
            <a:ext cx="6474504" cy="827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AF6205-046B-9F3C-78CD-3C5899C77440}"/>
              </a:ext>
            </a:extLst>
          </p:cNvPr>
          <p:cNvSpPr/>
          <p:nvPr/>
        </p:nvSpPr>
        <p:spPr>
          <a:xfrm>
            <a:off x="2564524" y="5293361"/>
            <a:ext cx="6853533" cy="11179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5F2E6-8A67-11FC-5EFD-5F19C87686E6}"/>
              </a:ext>
            </a:extLst>
          </p:cNvPr>
          <p:cNvSpPr txBox="1"/>
          <p:nvPr/>
        </p:nvSpPr>
        <p:spPr>
          <a:xfrm>
            <a:off x="96317" y="2853375"/>
            <a:ext cx="261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 evolution of mass eigenstates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AB10D-9E37-F999-A433-5E7199CD1474}"/>
              </a:ext>
            </a:extLst>
          </p:cNvPr>
          <p:cNvSpPr txBox="1"/>
          <p:nvPr/>
        </p:nvSpPr>
        <p:spPr>
          <a:xfrm>
            <a:off x="8595360" y="3453539"/>
            <a:ext cx="340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Relativistic approximation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E30C2F-8DF2-5DAE-A0CF-425DA36167F8}"/>
              </a:ext>
            </a:extLst>
          </p:cNvPr>
          <p:cNvSpPr txBox="1"/>
          <p:nvPr/>
        </p:nvSpPr>
        <p:spPr>
          <a:xfrm>
            <a:off x="96316" y="4119132"/>
            <a:ext cx="2618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 evolution of flavor eigenstate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8BFB0C-64C7-C67A-5C76-E09A20C780DA}"/>
              </a:ext>
            </a:extLst>
          </p:cNvPr>
          <p:cNvSpPr txBox="1"/>
          <p:nvPr/>
        </p:nvSpPr>
        <p:spPr>
          <a:xfrm>
            <a:off x="0" y="5360452"/>
            <a:ext cx="3819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Amplitude of flavor oscillation</a:t>
            </a:r>
          </a:p>
        </p:txBody>
      </p:sp>
    </p:spTree>
    <p:extLst>
      <p:ext uri="{BB962C8B-B14F-4D97-AF65-F5344CB8AC3E}">
        <p14:creationId xmlns:p14="http://schemas.microsoft.com/office/powerpoint/2010/main" val="41007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9209-4C90-39A5-03D3-9C13D51A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7380-1599-D6BF-8220-82EC6F3F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Flavor oscillation dynamics can be modeled with “effective Hamiltonian” and Schrodinger equation</a:t>
            </a:r>
          </a:p>
          <a:p>
            <a:r>
              <a:rPr lang="en-US" dirty="0"/>
              <a:t>“vacuum effective Hamiltonian” is related to relationship between mass and flavor eigenstates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096F0A-2936-CB44-0EA7-BE93B07B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44" y="4768850"/>
            <a:ext cx="3114675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354DF-2F6A-E86D-EFCE-CDAABCAE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02" y="4106047"/>
            <a:ext cx="6297048" cy="14343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BDA00F5-11F1-A784-D71B-662E22848390}"/>
              </a:ext>
            </a:extLst>
          </p:cNvPr>
          <p:cNvSpPr/>
          <p:nvPr/>
        </p:nvSpPr>
        <p:spPr>
          <a:xfrm>
            <a:off x="1356802" y="4106046"/>
            <a:ext cx="6700078" cy="1786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3457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6244-9FF4-2E14-DF7B-83DA9221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0" y="191585"/>
            <a:ext cx="11069952" cy="1325563"/>
          </a:xfrm>
        </p:spPr>
        <p:txBody>
          <a:bodyPr/>
          <a:lstStyle/>
          <a:p>
            <a:r>
              <a:rPr lang="en-US" dirty="0"/>
              <a:t>Density Matrix (bear with me!)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80A632-4355-0087-0F7F-49EBF0E41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72" y="5068772"/>
            <a:ext cx="4521617" cy="150720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D759E6D-41BE-6BCE-CA24-1BE1263158D4}"/>
              </a:ext>
            </a:extLst>
          </p:cNvPr>
          <p:cNvSpPr txBox="1"/>
          <p:nvPr/>
        </p:nvSpPr>
        <p:spPr>
          <a:xfrm>
            <a:off x="853484" y="5316233"/>
            <a:ext cx="236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 evolution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D8EE778-026B-BEA1-E755-7E4CC91E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0" y="3526585"/>
            <a:ext cx="10281125" cy="11612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5151B4C-290F-5C5B-DA45-038C5DDC3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24" b="12389"/>
          <a:stretch/>
        </p:blipFill>
        <p:spPr>
          <a:xfrm>
            <a:off x="873500" y="1797600"/>
            <a:ext cx="3550603" cy="76505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D8E106-319B-6BB1-D7D1-71B09F45DD5D}"/>
              </a:ext>
            </a:extLst>
          </p:cNvPr>
          <p:cNvSpPr txBox="1"/>
          <p:nvPr/>
        </p:nvSpPr>
        <p:spPr>
          <a:xfrm>
            <a:off x="5968616" y="1305606"/>
            <a:ext cx="497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 evolution (Schrodinger eq!)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140BB1-7971-3DC8-AE45-3D15297B3C71}"/>
              </a:ext>
            </a:extLst>
          </p:cNvPr>
          <p:cNvSpPr txBox="1"/>
          <p:nvPr/>
        </p:nvSpPr>
        <p:spPr>
          <a:xfrm>
            <a:off x="688408" y="1408761"/>
            <a:ext cx="269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Vanilla formalism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999B6A-F147-48CB-1911-AB1AD889C411}"/>
              </a:ext>
            </a:extLst>
          </p:cNvPr>
          <p:cNvGrpSpPr/>
          <p:nvPr/>
        </p:nvGrpSpPr>
        <p:grpSpPr>
          <a:xfrm>
            <a:off x="4958160" y="2141600"/>
            <a:ext cx="2286000" cy="342000"/>
            <a:chOff x="4958160" y="2141600"/>
            <a:chExt cx="22860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6F04FC-E992-C1FB-74F8-122D4333D854}"/>
                    </a:ext>
                  </a:extLst>
                </p14:cNvPr>
                <p14:cNvContentPartPr/>
                <p14:nvPr/>
              </p14:nvContentPartPr>
              <p14:xfrm>
                <a:off x="4958160" y="2141600"/>
                <a:ext cx="2284920" cy="206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6F04FC-E992-C1FB-74F8-122D4333D8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49160" y="2132600"/>
                  <a:ext cx="2302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FD8D7E-D8CD-35DA-16B6-870F9E6064DA}"/>
                    </a:ext>
                  </a:extLst>
                </p14:cNvPr>
                <p14:cNvContentPartPr/>
                <p14:nvPr/>
              </p14:nvContentPartPr>
              <p14:xfrm>
                <a:off x="7118520" y="2356880"/>
                <a:ext cx="125640" cy="12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FD8D7E-D8CD-35DA-16B6-870F9E6064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9520" y="2347880"/>
                  <a:ext cx="143280" cy="14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4B68DCCD-EE79-624A-396E-CFBA9E2A5F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372" b="21686"/>
          <a:stretch/>
        </p:blipFill>
        <p:spPr>
          <a:xfrm>
            <a:off x="688408" y="2845290"/>
            <a:ext cx="5279073" cy="46150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036F6EF-2D78-2D5C-62E5-DD60906D31DD}"/>
              </a:ext>
            </a:extLst>
          </p:cNvPr>
          <p:cNvSpPr txBox="1"/>
          <p:nvPr/>
        </p:nvSpPr>
        <p:spPr>
          <a:xfrm>
            <a:off x="8065670" y="4656378"/>
            <a:ext cx="3122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i-th</a:t>
            </a:r>
            <a:r>
              <a:rPr lang="en-US" sz="2000" dirty="0">
                <a:solidFill>
                  <a:srgbClr val="FF0000"/>
                </a:solidFill>
              </a:rPr>
              <a:t> diagonal gives probability of observing </a:t>
            </a:r>
            <a:r>
              <a:rPr lang="en-US" sz="2000" dirty="0" err="1">
                <a:solidFill>
                  <a:srgbClr val="FF0000"/>
                </a:solidFill>
              </a:rPr>
              <a:t>i-th</a:t>
            </a:r>
            <a:r>
              <a:rPr lang="en-US" sz="2000" dirty="0">
                <a:solidFill>
                  <a:srgbClr val="FF0000"/>
                </a:solidFill>
              </a:rPr>
              <a:t> state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50A7C9-DF13-0D11-D767-12D67A524A70}"/>
              </a:ext>
            </a:extLst>
          </p:cNvPr>
          <p:cNvSpPr txBox="1"/>
          <p:nvPr/>
        </p:nvSpPr>
        <p:spPr>
          <a:xfrm>
            <a:off x="688408" y="3327818"/>
            <a:ext cx="38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Density Matrix formalism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AC99241-7013-F2D0-370D-D51584E64F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4695" b="6904"/>
          <a:stretch/>
        </p:blipFill>
        <p:spPr>
          <a:xfrm>
            <a:off x="7446987" y="1868810"/>
            <a:ext cx="2358430" cy="7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6244-9FF4-2E14-DF7B-83DA9221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0" y="191585"/>
            <a:ext cx="11069952" cy="1325563"/>
          </a:xfrm>
        </p:spPr>
        <p:txBody>
          <a:bodyPr/>
          <a:lstStyle/>
          <a:p>
            <a:r>
              <a:rPr lang="en-US" dirty="0"/>
              <a:t>Bloch Form (bear with me pt 2!)</a:t>
            </a:r>
          </a:p>
        </p:txBody>
      </p:sp>
      <p:pic>
        <p:nvPicPr>
          <p:cNvPr id="11" name="Picture 10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9BD33132-8344-E5ED-FA2C-449B1A53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/>
          <a:stretch/>
        </p:blipFill>
        <p:spPr>
          <a:xfrm>
            <a:off x="9562139" y="1653219"/>
            <a:ext cx="2224611" cy="2444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4C300C-E1B0-24A3-1505-9D1C8940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2" y="1870947"/>
            <a:ext cx="7206194" cy="20086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165E6F8-4419-85AF-4231-3FA4F32F4FB1}"/>
              </a:ext>
            </a:extLst>
          </p:cNvPr>
          <p:cNvGrpSpPr/>
          <p:nvPr/>
        </p:nvGrpSpPr>
        <p:grpSpPr>
          <a:xfrm>
            <a:off x="1774420" y="5481868"/>
            <a:ext cx="981360" cy="592920"/>
            <a:chOff x="7538640" y="5486000"/>
            <a:chExt cx="98136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86D69C-D483-805A-8BA8-9DB2A1B8B30A}"/>
                    </a:ext>
                  </a:extLst>
                </p14:cNvPr>
                <p14:cNvContentPartPr/>
                <p14:nvPr/>
              </p14:nvContentPartPr>
              <p14:xfrm>
                <a:off x="7538640" y="5688680"/>
                <a:ext cx="826560" cy="42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86D69C-D483-805A-8BA8-9DB2A1B8B3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0640" y="5670680"/>
                  <a:ext cx="862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4ED7DD-1976-0727-6D91-A051D7A4ACDD}"/>
                    </a:ext>
                  </a:extLst>
                </p14:cNvPr>
                <p14:cNvContentPartPr/>
                <p14:nvPr/>
              </p14:nvContentPartPr>
              <p14:xfrm>
                <a:off x="7578960" y="5861840"/>
                <a:ext cx="761400" cy="32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4ED7DD-1976-0727-6D91-A051D7A4AC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60969" y="5843840"/>
                  <a:ext cx="797023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C8AA25-973C-E5EE-5434-808B74103EBD}"/>
                    </a:ext>
                  </a:extLst>
                </p14:cNvPr>
                <p14:cNvContentPartPr/>
                <p14:nvPr/>
              </p14:nvContentPartPr>
              <p14:xfrm>
                <a:off x="8066760" y="5486000"/>
                <a:ext cx="453240" cy="592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C8AA25-973C-E5EE-5434-808B74103E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48760" y="5468000"/>
                  <a:ext cx="48888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3F840F-E767-992D-018D-C8F96BE86A3A}"/>
                    </a:ext>
                  </a:extLst>
                </p14:cNvPr>
                <p14:cNvContentPartPr/>
                <p14:nvPr/>
              </p14:nvContentPartPr>
              <p14:xfrm>
                <a:off x="8331360" y="5892440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3F840F-E767-992D-018D-C8F96BE86A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13360" y="5874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4BD066E-20C7-5505-5513-91F16027B6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6082" y="5238746"/>
            <a:ext cx="2303050" cy="10468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92DDB79-BCAE-2150-D3B0-C055A28C911B}"/>
              </a:ext>
            </a:extLst>
          </p:cNvPr>
          <p:cNvSpPr txBox="1"/>
          <p:nvPr/>
        </p:nvSpPr>
        <p:spPr>
          <a:xfrm>
            <a:off x="6339540" y="5542834"/>
            <a:ext cx="433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 evolution in Pauli-basis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56D13F-0F78-9A31-3ED1-3B95585A0B4C}"/>
              </a:ext>
            </a:extLst>
          </p:cNvPr>
          <p:cNvSpPr/>
          <p:nvPr/>
        </p:nvSpPr>
        <p:spPr>
          <a:xfrm>
            <a:off x="3020381" y="5151119"/>
            <a:ext cx="2338752" cy="14122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12985</TotalTime>
  <Words>482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Neutrino Oscillations</vt:lpstr>
      <vt:lpstr>Outline:</vt:lpstr>
      <vt:lpstr>Neutrinos</vt:lpstr>
      <vt:lpstr>Two flavor/mass state approximation?</vt:lpstr>
      <vt:lpstr>Solar Neutrino Problem</vt:lpstr>
      <vt:lpstr>Flavor Oscillation Mechanism</vt:lpstr>
      <vt:lpstr>Effective Hamiltonian</vt:lpstr>
      <vt:lpstr>Density Matrix (bear with me!)</vt:lpstr>
      <vt:lpstr>Bloch Form (bear with me pt 2!)</vt:lpstr>
      <vt:lpstr>Geometric Picture</vt:lpstr>
      <vt:lpstr>Mikheyev Smirnov Wolfenstein (MSW) Effect</vt:lpstr>
      <vt:lpstr>Geometric Picture</vt:lpstr>
      <vt:lpstr>PowerPoint Presentation</vt:lpstr>
      <vt:lpstr>MSW Antineutrinos</vt:lpstr>
      <vt:lpstr>Early Universe Neutrinos</vt:lpstr>
      <vt:lpstr>Early Universe Toy Model</vt:lpstr>
      <vt:lpstr>Form of QKEs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Oscillations</dc:title>
  <dc:creator>Michelle Thran</dc:creator>
  <cp:lastModifiedBy>Michelle Thran</cp:lastModifiedBy>
  <cp:revision>13</cp:revision>
  <dcterms:created xsi:type="dcterms:W3CDTF">2023-07-04T23:15:05Z</dcterms:created>
  <dcterms:modified xsi:type="dcterms:W3CDTF">2023-08-16T21:18:34Z</dcterms:modified>
</cp:coreProperties>
</file>