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3_63A2E21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1"/>
  </p:notesMasterIdLst>
  <p:sldIdLst>
    <p:sldId id="256" r:id="rId2"/>
    <p:sldId id="282" r:id="rId3"/>
    <p:sldId id="283" r:id="rId4"/>
    <p:sldId id="273" r:id="rId5"/>
    <p:sldId id="258" r:id="rId6"/>
    <p:sldId id="259" r:id="rId7"/>
    <p:sldId id="274" r:id="rId8"/>
    <p:sldId id="260" r:id="rId9"/>
    <p:sldId id="261" r:id="rId10"/>
    <p:sldId id="263" r:id="rId11"/>
    <p:sldId id="281" r:id="rId12"/>
    <p:sldId id="262" r:id="rId13"/>
    <p:sldId id="277" r:id="rId14"/>
    <p:sldId id="268" r:id="rId15"/>
    <p:sldId id="278" r:id="rId16"/>
    <p:sldId id="269" r:id="rId17"/>
    <p:sldId id="267" r:id="rId18"/>
    <p:sldId id="266" r:id="rId19"/>
    <p:sldId id="270" r:id="rId20"/>
    <p:sldId id="276" r:id="rId21"/>
    <p:sldId id="288" r:id="rId22"/>
    <p:sldId id="272" r:id="rId23"/>
    <p:sldId id="289" r:id="rId24"/>
    <p:sldId id="287" r:id="rId25"/>
    <p:sldId id="286" r:id="rId26"/>
    <p:sldId id="271" r:id="rId27"/>
    <p:sldId id="279" r:id="rId28"/>
    <p:sldId id="284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582667-6102-27E7-ED8E-01A166EB4B6B}" name="Guest User" initials="GU" userId="Guest User" providerId="Windows Live"/>
  <p188:author id="{3840F6B7-01CE-55CC-AD45-08B5DD9B54D4}" name="Kiara Ruffin" initials="KR" userId="dd3cc0f1c440bdf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17D62"/>
    <a:srgbClr val="ED7D31"/>
    <a:srgbClr val="D17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D60108-1566-4B4D-8AA9-5A143F2580C4}" v="2187" dt="2023-10-24T19:22:20.7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03_63A2E2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9B2950-AED5-4D0C-B1C8-F3E85E5B4D77}" authorId="{95582667-6102-27E7-ED8E-01A166EB4B6B}" status="resolved" created="2023-08-15T02:01:00.51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71619088" sldId="259"/>
      <ac:spMk id="2" creationId="{9082FECF-FC09-4424-4A34-FA8C0117C283}"/>
      <ac:txMk cp="23">
        <ac:context len="46" hash="916026881"/>
      </ac:txMk>
    </ac:txMkLst>
    <p188:pos x="7218405" y="360405"/>
    <p188:txBody>
      <a:bodyPr/>
      <a:lstStyle/>
      <a:p>
        <a:r>
          <a:rPr lang="en-US"/>
          <a:t>use 'for' instead of 'of', I would also suggest adding 'particles' to the title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A835F4-5256-4C83-8913-E3DD50A440F6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9B0ECE0-7DB7-4341-BC4E-18A619AD62A5}">
      <dgm:prSet/>
      <dgm:spPr/>
      <dgm:t>
        <a:bodyPr/>
        <a:lstStyle/>
        <a:p>
          <a:r>
            <a:rPr lang="en-US"/>
            <a:t>Dark Matter</a:t>
          </a:r>
        </a:p>
      </dgm:t>
    </dgm:pt>
    <dgm:pt modelId="{9A68DF47-CB01-4580-91CC-9C72C2EABE3B}" type="parTrans" cxnId="{EECEDD68-38D2-4B19-8B31-232950CEAC29}">
      <dgm:prSet/>
      <dgm:spPr/>
      <dgm:t>
        <a:bodyPr/>
        <a:lstStyle/>
        <a:p>
          <a:endParaRPr lang="en-US"/>
        </a:p>
      </dgm:t>
    </dgm:pt>
    <dgm:pt modelId="{FC27B187-4C26-4417-9D5B-2D946C06CFA1}" type="sibTrans" cxnId="{EECEDD68-38D2-4B19-8B31-232950CEAC29}">
      <dgm:prSet/>
      <dgm:spPr/>
      <dgm:t>
        <a:bodyPr/>
        <a:lstStyle/>
        <a:p>
          <a:endParaRPr lang="en-US"/>
        </a:p>
      </dgm:t>
    </dgm:pt>
    <dgm:pt modelId="{44A65B4F-71B3-4B0C-A7D1-FCA06C3BFA00}">
      <dgm:prSet/>
      <dgm:spPr/>
      <dgm:t>
        <a:bodyPr/>
        <a:lstStyle/>
        <a:p>
          <a:r>
            <a:rPr lang="en-US"/>
            <a:t>Properties and Definition of Dark Matter</a:t>
          </a:r>
        </a:p>
      </dgm:t>
    </dgm:pt>
    <dgm:pt modelId="{DA6C01FA-412F-480E-967C-475B27974267}" type="parTrans" cxnId="{AA83D6E0-6013-41CA-A76D-BAA4F752EA05}">
      <dgm:prSet/>
      <dgm:spPr/>
      <dgm:t>
        <a:bodyPr/>
        <a:lstStyle/>
        <a:p>
          <a:endParaRPr lang="en-US"/>
        </a:p>
      </dgm:t>
    </dgm:pt>
    <dgm:pt modelId="{C5707263-3163-49BD-81FD-140ED7138174}" type="sibTrans" cxnId="{AA83D6E0-6013-41CA-A76D-BAA4F752EA05}">
      <dgm:prSet/>
      <dgm:spPr/>
      <dgm:t>
        <a:bodyPr/>
        <a:lstStyle/>
        <a:p>
          <a:endParaRPr lang="en-US"/>
        </a:p>
      </dgm:t>
    </dgm:pt>
    <dgm:pt modelId="{7175FD05-1547-48FF-BAE5-FFD155A5664D}">
      <dgm:prSet/>
      <dgm:spPr/>
      <dgm:t>
        <a:bodyPr/>
        <a:lstStyle/>
        <a:p>
          <a:r>
            <a:rPr lang="en-US"/>
            <a:t>Candidates for Dark Matter</a:t>
          </a:r>
        </a:p>
      </dgm:t>
    </dgm:pt>
    <dgm:pt modelId="{F2FBCB94-5076-4FA1-8EBD-41758CC863FE}" type="parTrans" cxnId="{38C5352D-D488-4D77-A5DC-0865F7CCEA7B}">
      <dgm:prSet/>
      <dgm:spPr/>
      <dgm:t>
        <a:bodyPr/>
        <a:lstStyle/>
        <a:p>
          <a:endParaRPr lang="en-US"/>
        </a:p>
      </dgm:t>
    </dgm:pt>
    <dgm:pt modelId="{FA005E7C-6A79-4E8C-B1B9-5274E52CE679}" type="sibTrans" cxnId="{38C5352D-D488-4D77-A5DC-0865F7CCEA7B}">
      <dgm:prSet/>
      <dgm:spPr/>
      <dgm:t>
        <a:bodyPr/>
        <a:lstStyle/>
        <a:p>
          <a:endParaRPr lang="en-US"/>
        </a:p>
      </dgm:t>
    </dgm:pt>
    <dgm:pt modelId="{0EF3C2BF-F9AC-40B5-A47F-5166D649D9D5}">
      <dgm:prSet/>
      <dgm:spPr/>
      <dgm:t>
        <a:bodyPr/>
        <a:lstStyle/>
        <a:p>
          <a:r>
            <a:rPr lang="en-US"/>
            <a:t>The Axion </a:t>
          </a:r>
        </a:p>
      </dgm:t>
    </dgm:pt>
    <dgm:pt modelId="{AFB906FA-ACC8-4BE8-BB87-2C2B5C2D7D48}" type="parTrans" cxnId="{7A5B4459-C67D-4166-9FEB-34DD6028730E}">
      <dgm:prSet/>
      <dgm:spPr/>
      <dgm:t>
        <a:bodyPr/>
        <a:lstStyle/>
        <a:p>
          <a:endParaRPr lang="en-US"/>
        </a:p>
      </dgm:t>
    </dgm:pt>
    <dgm:pt modelId="{8EA66F55-90E6-43F0-9D95-F6FEF2727265}" type="sibTrans" cxnId="{7A5B4459-C67D-4166-9FEB-34DD6028730E}">
      <dgm:prSet/>
      <dgm:spPr/>
      <dgm:t>
        <a:bodyPr/>
        <a:lstStyle/>
        <a:p>
          <a:endParaRPr lang="en-US"/>
        </a:p>
      </dgm:t>
    </dgm:pt>
    <dgm:pt modelId="{E6055C53-7C90-4696-9376-9DE0EC6E9AA8}">
      <dgm:prSet/>
      <dgm:spPr/>
      <dgm:t>
        <a:bodyPr/>
        <a:lstStyle/>
        <a:p>
          <a:r>
            <a:rPr lang="en-US"/>
            <a:t>Properties and Discovery of the Axion</a:t>
          </a:r>
        </a:p>
      </dgm:t>
    </dgm:pt>
    <dgm:pt modelId="{FB9FA540-8837-4E34-B5DB-4BE61F4AEF50}" type="parTrans" cxnId="{B74458AD-B620-4422-B7CF-1C5878AA7016}">
      <dgm:prSet/>
      <dgm:spPr/>
      <dgm:t>
        <a:bodyPr/>
        <a:lstStyle/>
        <a:p>
          <a:endParaRPr lang="en-US"/>
        </a:p>
      </dgm:t>
    </dgm:pt>
    <dgm:pt modelId="{B3489D55-A0FE-4333-B05E-DA5D6C95BC8A}" type="sibTrans" cxnId="{B74458AD-B620-4422-B7CF-1C5878AA7016}">
      <dgm:prSet/>
      <dgm:spPr/>
      <dgm:t>
        <a:bodyPr/>
        <a:lstStyle/>
        <a:p>
          <a:endParaRPr lang="en-US"/>
        </a:p>
      </dgm:t>
    </dgm:pt>
    <dgm:pt modelId="{FAC37D74-27F5-4E6A-99FF-3B203B9C8A43}">
      <dgm:prSet/>
      <dgm:spPr/>
      <dgm:t>
        <a:bodyPr/>
        <a:lstStyle/>
        <a:p>
          <a:r>
            <a:rPr lang="en-US"/>
            <a:t>The Axion Haloscope</a:t>
          </a:r>
        </a:p>
      </dgm:t>
    </dgm:pt>
    <dgm:pt modelId="{90C025F9-C3E2-4BC9-8749-ACFCA302CF94}" type="parTrans" cxnId="{08B9E170-2C54-4548-AF58-C1C701C4FC5A}">
      <dgm:prSet/>
      <dgm:spPr/>
      <dgm:t>
        <a:bodyPr/>
        <a:lstStyle/>
        <a:p>
          <a:endParaRPr lang="en-US"/>
        </a:p>
      </dgm:t>
    </dgm:pt>
    <dgm:pt modelId="{82591072-644D-4E4C-A887-8BEA8A64D9A5}" type="sibTrans" cxnId="{08B9E170-2C54-4548-AF58-C1C701C4FC5A}">
      <dgm:prSet/>
      <dgm:spPr/>
      <dgm:t>
        <a:bodyPr/>
        <a:lstStyle/>
        <a:p>
          <a:endParaRPr lang="en-US"/>
        </a:p>
      </dgm:t>
    </dgm:pt>
    <dgm:pt modelId="{F0E19950-F5C5-4176-BC45-71E39F4A77DD}">
      <dgm:prSet/>
      <dgm:spPr/>
      <dgm:t>
        <a:bodyPr/>
        <a:lstStyle/>
        <a:p>
          <a:r>
            <a:rPr lang="en-US"/>
            <a:t>Relationship between electrodynamics and Axions</a:t>
          </a:r>
        </a:p>
      </dgm:t>
    </dgm:pt>
    <dgm:pt modelId="{6330DCC9-BFEE-4CC7-91E6-168C23E5FDFA}" type="parTrans" cxnId="{406FB491-98DE-4B0E-83CE-4D359755D9D6}">
      <dgm:prSet/>
      <dgm:spPr/>
      <dgm:t>
        <a:bodyPr/>
        <a:lstStyle/>
        <a:p>
          <a:endParaRPr lang="en-US"/>
        </a:p>
      </dgm:t>
    </dgm:pt>
    <dgm:pt modelId="{AFEEFE31-7332-4BE1-9620-40608B3B2AE1}" type="sibTrans" cxnId="{406FB491-98DE-4B0E-83CE-4D359755D9D6}">
      <dgm:prSet/>
      <dgm:spPr/>
      <dgm:t>
        <a:bodyPr/>
        <a:lstStyle/>
        <a:p>
          <a:endParaRPr lang="en-US"/>
        </a:p>
      </dgm:t>
    </dgm:pt>
    <dgm:pt modelId="{905D4CE7-9EC9-4203-A62F-67C0F84E8663}">
      <dgm:prSet/>
      <dgm:spPr/>
      <dgm:t>
        <a:bodyPr/>
        <a:lstStyle/>
        <a:p>
          <a:r>
            <a:rPr lang="en-US" dirty="0"/>
            <a:t>My Research: Alternative Methods and Findings</a:t>
          </a:r>
        </a:p>
      </dgm:t>
    </dgm:pt>
    <dgm:pt modelId="{14F88D48-2FFA-40C4-8E0B-CBB30F24DA40}" type="parTrans" cxnId="{C685B33E-F089-4287-9DED-67EC463485B1}">
      <dgm:prSet/>
      <dgm:spPr/>
      <dgm:t>
        <a:bodyPr/>
        <a:lstStyle/>
        <a:p>
          <a:endParaRPr lang="en-US"/>
        </a:p>
      </dgm:t>
    </dgm:pt>
    <dgm:pt modelId="{F11D6642-A8EB-4ACA-A678-E8505B78E1DD}" type="sibTrans" cxnId="{C685B33E-F089-4287-9DED-67EC463485B1}">
      <dgm:prSet/>
      <dgm:spPr/>
      <dgm:t>
        <a:bodyPr/>
        <a:lstStyle/>
        <a:p>
          <a:endParaRPr lang="en-US"/>
        </a:p>
      </dgm:t>
    </dgm:pt>
    <dgm:pt modelId="{F7A27A05-15A6-4E65-9F20-5921BECD2DE9}">
      <dgm:prSet/>
      <dgm:spPr/>
      <dgm:t>
        <a:bodyPr/>
        <a:lstStyle/>
        <a:p>
          <a:r>
            <a:rPr lang="en-US" dirty="0"/>
            <a:t>RF Axion </a:t>
          </a:r>
          <a:r>
            <a:rPr lang="en-US" dirty="0" err="1"/>
            <a:t>Haloscope</a:t>
          </a:r>
          <a:endParaRPr lang="en-US" dirty="0"/>
        </a:p>
      </dgm:t>
    </dgm:pt>
    <dgm:pt modelId="{F5F35366-A891-43C7-941C-42DA13711CA2}" type="parTrans" cxnId="{8B901083-0491-45C7-A168-D6D6A716AE62}">
      <dgm:prSet/>
      <dgm:spPr/>
      <dgm:t>
        <a:bodyPr/>
        <a:lstStyle/>
        <a:p>
          <a:endParaRPr lang="en-US"/>
        </a:p>
      </dgm:t>
    </dgm:pt>
    <dgm:pt modelId="{B7891E10-6A75-4E18-B0DC-186BB054B4BC}" type="sibTrans" cxnId="{8B901083-0491-45C7-A168-D6D6A716AE62}">
      <dgm:prSet/>
      <dgm:spPr/>
      <dgm:t>
        <a:bodyPr/>
        <a:lstStyle/>
        <a:p>
          <a:endParaRPr lang="en-US"/>
        </a:p>
      </dgm:t>
    </dgm:pt>
    <dgm:pt modelId="{41A445D2-8B0D-4579-B97F-67D44BD72879}">
      <dgm:prSet/>
      <dgm:spPr/>
      <dgm:t>
        <a:bodyPr/>
        <a:lstStyle/>
        <a:p>
          <a:r>
            <a:rPr lang="en-US" dirty="0"/>
            <a:t>Axion Parametric Amplification and Other Phenomena</a:t>
          </a:r>
        </a:p>
      </dgm:t>
    </dgm:pt>
    <dgm:pt modelId="{CE7887A5-F563-47D3-B434-A43A698A5D70}" type="parTrans" cxnId="{A7C2AFBB-EFDB-4649-99CA-CB91BF0330C3}">
      <dgm:prSet/>
      <dgm:spPr/>
      <dgm:t>
        <a:bodyPr/>
        <a:lstStyle/>
        <a:p>
          <a:endParaRPr lang="en-US"/>
        </a:p>
      </dgm:t>
    </dgm:pt>
    <dgm:pt modelId="{9C6CABA8-DB70-413D-BD0E-57DA5ED3F903}" type="sibTrans" cxnId="{A7C2AFBB-EFDB-4649-99CA-CB91BF0330C3}">
      <dgm:prSet/>
      <dgm:spPr/>
      <dgm:t>
        <a:bodyPr/>
        <a:lstStyle/>
        <a:p>
          <a:endParaRPr lang="en-US"/>
        </a:p>
      </dgm:t>
    </dgm:pt>
    <dgm:pt modelId="{94CD93D6-31E2-4315-8751-C7E5B69DA466}">
      <dgm:prSet/>
      <dgm:spPr/>
      <dgm:t>
        <a:bodyPr/>
        <a:lstStyle/>
        <a:p>
          <a:r>
            <a:rPr lang="en-US" dirty="0"/>
            <a:t>Future Work and Reflections</a:t>
          </a:r>
        </a:p>
      </dgm:t>
    </dgm:pt>
    <dgm:pt modelId="{76EBE567-74CA-42C3-B004-F863439D73C2}" type="sibTrans" cxnId="{FA4C8D19-DCD2-43A3-9467-5643AFAFA30C}">
      <dgm:prSet/>
      <dgm:spPr/>
      <dgm:t>
        <a:bodyPr/>
        <a:lstStyle/>
        <a:p>
          <a:endParaRPr lang="en-US"/>
        </a:p>
      </dgm:t>
    </dgm:pt>
    <dgm:pt modelId="{DED5B0F3-6B5A-4606-826C-AE8092325EA5}" type="parTrans" cxnId="{FA4C8D19-DCD2-43A3-9467-5643AFAFA30C}">
      <dgm:prSet/>
      <dgm:spPr/>
      <dgm:t>
        <a:bodyPr/>
        <a:lstStyle/>
        <a:p>
          <a:endParaRPr lang="en-US"/>
        </a:p>
      </dgm:t>
    </dgm:pt>
    <dgm:pt modelId="{62F1C05A-A916-4C33-A317-8F42AC7831F3}">
      <dgm:prSet/>
      <dgm:spPr/>
      <dgm:t>
        <a:bodyPr/>
        <a:lstStyle/>
        <a:p>
          <a:r>
            <a:rPr lang="en-US" dirty="0"/>
            <a:t>The Future of the Project and Questions that I have</a:t>
          </a:r>
        </a:p>
      </dgm:t>
    </dgm:pt>
    <dgm:pt modelId="{B0061A6D-FFCF-42EC-8433-A834B34C624A}" type="sibTrans" cxnId="{A0D18F4A-6560-4DD4-99D6-CD15A6A4F0A1}">
      <dgm:prSet/>
      <dgm:spPr/>
      <dgm:t>
        <a:bodyPr/>
        <a:lstStyle/>
        <a:p>
          <a:endParaRPr lang="en-US"/>
        </a:p>
      </dgm:t>
    </dgm:pt>
    <dgm:pt modelId="{A62E8A73-8E34-43E1-BEE8-856B1C6D2BFC}" type="parTrans" cxnId="{A0D18F4A-6560-4DD4-99D6-CD15A6A4F0A1}">
      <dgm:prSet/>
      <dgm:spPr/>
      <dgm:t>
        <a:bodyPr/>
        <a:lstStyle/>
        <a:p>
          <a:endParaRPr lang="en-US"/>
        </a:p>
      </dgm:t>
    </dgm:pt>
    <dgm:pt modelId="{F4CC6DC4-2857-4208-B8A4-453282155497}">
      <dgm:prSet/>
      <dgm:spPr/>
      <dgm:t>
        <a:bodyPr/>
        <a:lstStyle/>
        <a:p>
          <a:endParaRPr lang="en-US" dirty="0"/>
        </a:p>
      </dgm:t>
    </dgm:pt>
    <dgm:pt modelId="{A6D02D8C-0EA1-47D7-A27D-613E020039E9}" type="parTrans" cxnId="{70345A21-463B-4E6C-ABC6-DE96622BF408}">
      <dgm:prSet/>
      <dgm:spPr/>
      <dgm:t>
        <a:bodyPr/>
        <a:lstStyle/>
        <a:p>
          <a:endParaRPr lang="en-US"/>
        </a:p>
      </dgm:t>
    </dgm:pt>
    <dgm:pt modelId="{277638BF-A76E-4476-923F-C790C94A41F1}" type="sibTrans" cxnId="{70345A21-463B-4E6C-ABC6-DE96622BF408}">
      <dgm:prSet/>
      <dgm:spPr/>
      <dgm:t>
        <a:bodyPr/>
        <a:lstStyle/>
        <a:p>
          <a:endParaRPr lang="en-US"/>
        </a:p>
      </dgm:t>
    </dgm:pt>
    <dgm:pt modelId="{3BAED66E-5BBC-4D14-B979-D8F12C09562B}">
      <dgm:prSet/>
      <dgm:spPr/>
      <dgm:t>
        <a:bodyPr/>
        <a:lstStyle/>
        <a:p>
          <a:r>
            <a:rPr lang="en-US" dirty="0"/>
            <a:t>Pictures of my time at ADMX</a:t>
          </a:r>
        </a:p>
      </dgm:t>
    </dgm:pt>
    <dgm:pt modelId="{A43E6E48-1D5D-4C9C-973E-06E477659FF7}" type="parTrans" cxnId="{CB53A329-CD43-478A-9FE8-50C5DD2F19B3}">
      <dgm:prSet/>
      <dgm:spPr/>
      <dgm:t>
        <a:bodyPr/>
        <a:lstStyle/>
        <a:p>
          <a:endParaRPr lang="en-US"/>
        </a:p>
      </dgm:t>
    </dgm:pt>
    <dgm:pt modelId="{5C4776CC-03EC-4D76-B000-314D27B5435F}" type="sibTrans" cxnId="{CB53A329-CD43-478A-9FE8-50C5DD2F19B3}">
      <dgm:prSet/>
      <dgm:spPr/>
      <dgm:t>
        <a:bodyPr/>
        <a:lstStyle/>
        <a:p>
          <a:endParaRPr lang="en-US"/>
        </a:p>
      </dgm:t>
    </dgm:pt>
    <dgm:pt modelId="{AFB676CE-FC3C-448D-B194-B5730FD7645F}" type="pres">
      <dgm:prSet presAssocID="{EBA835F4-5256-4C83-8913-E3DD50A440F6}" presName="linear" presStyleCnt="0">
        <dgm:presLayoutVars>
          <dgm:dir/>
          <dgm:animLvl val="lvl"/>
          <dgm:resizeHandles val="exact"/>
        </dgm:presLayoutVars>
      </dgm:prSet>
      <dgm:spPr/>
    </dgm:pt>
    <dgm:pt modelId="{F94ACD0C-D5F6-4F02-96B4-FC84DC16A6E7}" type="pres">
      <dgm:prSet presAssocID="{99B0ECE0-7DB7-4341-BC4E-18A619AD62A5}" presName="parentLin" presStyleCnt="0"/>
      <dgm:spPr/>
    </dgm:pt>
    <dgm:pt modelId="{47A450E4-5884-4D11-BD5B-5DD62B9211A3}" type="pres">
      <dgm:prSet presAssocID="{99B0ECE0-7DB7-4341-BC4E-18A619AD62A5}" presName="parentLeftMargin" presStyleLbl="node1" presStyleIdx="0" presStyleCnt="4"/>
      <dgm:spPr/>
    </dgm:pt>
    <dgm:pt modelId="{BA35DB8F-1D32-43D5-8F7C-05910A938103}" type="pres">
      <dgm:prSet presAssocID="{99B0ECE0-7DB7-4341-BC4E-18A619AD62A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EAC03D0-8C1F-4DCB-9352-E33C4774D7E9}" type="pres">
      <dgm:prSet presAssocID="{99B0ECE0-7DB7-4341-BC4E-18A619AD62A5}" presName="negativeSpace" presStyleCnt="0"/>
      <dgm:spPr/>
    </dgm:pt>
    <dgm:pt modelId="{B11BB701-B093-473D-A933-6099658EBDA2}" type="pres">
      <dgm:prSet presAssocID="{99B0ECE0-7DB7-4341-BC4E-18A619AD62A5}" presName="childText" presStyleLbl="conFgAcc1" presStyleIdx="0" presStyleCnt="4">
        <dgm:presLayoutVars>
          <dgm:bulletEnabled val="1"/>
        </dgm:presLayoutVars>
      </dgm:prSet>
      <dgm:spPr/>
    </dgm:pt>
    <dgm:pt modelId="{931FDD3E-0520-467F-B406-344725CEA28C}" type="pres">
      <dgm:prSet presAssocID="{FC27B187-4C26-4417-9D5B-2D946C06CFA1}" presName="spaceBetweenRectangles" presStyleCnt="0"/>
      <dgm:spPr/>
    </dgm:pt>
    <dgm:pt modelId="{2516FDF3-9A9C-4838-8CA2-99959C79DD5C}" type="pres">
      <dgm:prSet presAssocID="{0EF3C2BF-F9AC-40B5-A47F-5166D649D9D5}" presName="parentLin" presStyleCnt="0"/>
      <dgm:spPr/>
    </dgm:pt>
    <dgm:pt modelId="{899EF394-40DF-4043-A5E4-0BF89EB76457}" type="pres">
      <dgm:prSet presAssocID="{0EF3C2BF-F9AC-40B5-A47F-5166D649D9D5}" presName="parentLeftMargin" presStyleLbl="node1" presStyleIdx="0" presStyleCnt="4"/>
      <dgm:spPr/>
    </dgm:pt>
    <dgm:pt modelId="{863BD415-A7F8-495A-B97D-859E2536377E}" type="pres">
      <dgm:prSet presAssocID="{0EF3C2BF-F9AC-40B5-A47F-5166D649D9D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9540E01-498B-427A-912C-BBDA948AC3DF}" type="pres">
      <dgm:prSet presAssocID="{0EF3C2BF-F9AC-40B5-A47F-5166D649D9D5}" presName="negativeSpace" presStyleCnt="0"/>
      <dgm:spPr/>
    </dgm:pt>
    <dgm:pt modelId="{443167F9-2002-4B2B-9B2B-E5DC69AE40F4}" type="pres">
      <dgm:prSet presAssocID="{0EF3C2BF-F9AC-40B5-A47F-5166D649D9D5}" presName="childText" presStyleLbl="conFgAcc1" presStyleIdx="1" presStyleCnt="4">
        <dgm:presLayoutVars>
          <dgm:bulletEnabled val="1"/>
        </dgm:presLayoutVars>
      </dgm:prSet>
      <dgm:spPr/>
    </dgm:pt>
    <dgm:pt modelId="{342E62FE-2606-4092-B579-E754061D6A13}" type="pres">
      <dgm:prSet presAssocID="{8EA66F55-90E6-43F0-9D95-F6FEF2727265}" presName="spaceBetweenRectangles" presStyleCnt="0"/>
      <dgm:spPr/>
    </dgm:pt>
    <dgm:pt modelId="{98494768-5AD4-4CF9-8ABF-FDF43EEA24F9}" type="pres">
      <dgm:prSet presAssocID="{905D4CE7-9EC9-4203-A62F-67C0F84E8663}" presName="parentLin" presStyleCnt="0"/>
      <dgm:spPr/>
    </dgm:pt>
    <dgm:pt modelId="{1C312EB2-A62A-4670-83AE-BD08C6822410}" type="pres">
      <dgm:prSet presAssocID="{905D4CE7-9EC9-4203-A62F-67C0F84E8663}" presName="parentLeftMargin" presStyleLbl="node1" presStyleIdx="1" presStyleCnt="4"/>
      <dgm:spPr/>
    </dgm:pt>
    <dgm:pt modelId="{999DD728-57DD-4A47-830C-B21C87ED15CA}" type="pres">
      <dgm:prSet presAssocID="{905D4CE7-9EC9-4203-A62F-67C0F84E86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B385D16-810A-4A74-A52C-90AC339D47CC}" type="pres">
      <dgm:prSet presAssocID="{905D4CE7-9EC9-4203-A62F-67C0F84E8663}" presName="negativeSpace" presStyleCnt="0"/>
      <dgm:spPr/>
    </dgm:pt>
    <dgm:pt modelId="{B00D3F5E-1214-4AFA-84B6-AD9E2161B9D5}" type="pres">
      <dgm:prSet presAssocID="{905D4CE7-9EC9-4203-A62F-67C0F84E8663}" presName="childText" presStyleLbl="conFgAcc1" presStyleIdx="2" presStyleCnt="4">
        <dgm:presLayoutVars>
          <dgm:bulletEnabled val="1"/>
        </dgm:presLayoutVars>
      </dgm:prSet>
      <dgm:spPr/>
    </dgm:pt>
    <dgm:pt modelId="{A5FCF318-9BFC-4F41-93D5-F15A581E4932}" type="pres">
      <dgm:prSet presAssocID="{F11D6642-A8EB-4ACA-A678-E8505B78E1DD}" presName="spaceBetweenRectangles" presStyleCnt="0"/>
      <dgm:spPr/>
    </dgm:pt>
    <dgm:pt modelId="{AF5127B1-3339-4E9C-ACB0-59B48CF5E8B1}" type="pres">
      <dgm:prSet presAssocID="{94CD93D6-31E2-4315-8751-C7E5B69DA466}" presName="parentLin" presStyleCnt="0"/>
      <dgm:spPr/>
    </dgm:pt>
    <dgm:pt modelId="{352DFC3E-3E40-4B2A-B795-2CE9116BCDBB}" type="pres">
      <dgm:prSet presAssocID="{94CD93D6-31E2-4315-8751-C7E5B69DA466}" presName="parentLeftMargin" presStyleLbl="node1" presStyleIdx="2" presStyleCnt="4"/>
      <dgm:spPr/>
    </dgm:pt>
    <dgm:pt modelId="{153BE526-C259-407A-807D-840477C7DEB3}" type="pres">
      <dgm:prSet presAssocID="{94CD93D6-31E2-4315-8751-C7E5B69DA46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0B793D8-D942-4017-8155-5B4DD5EC2DD8}" type="pres">
      <dgm:prSet presAssocID="{94CD93D6-31E2-4315-8751-C7E5B69DA466}" presName="negativeSpace" presStyleCnt="0"/>
      <dgm:spPr/>
    </dgm:pt>
    <dgm:pt modelId="{E4464C3F-2278-4E50-AB40-F5332B90398A}" type="pres">
      <dgm:prSet presAssocID="{94CD93D6-31E2-4315-8751-C7E5B69DA46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C7160013-9D42-4BCD-A173-63B4E50D242D}" type="presOf" srcId="{99B0ECE0-7DB7-4341-BC4E-18A619AD62A5}" destId="{BA35DB8F-1D32-43D5-8F7C-05910A938103}" srcOrd="1" destOrd="0" presId="urn:microsoft.com/office/officeart/2005/8/layout/list1"/>
    <dgm:cxn modelId="{FA4C8D19-DCD2-43A3-9467-5643AFAFA30C}" srcId="{EBA835F4-5256-4C83-8913-E3DD50A440F6}" destId="{94CD93D6-31E2-4315-8751-C7E5B69DA466}" srcOrd="3" destOrd="0" parTransId="{DED5B0F3-6B5A-4606-826C-AE8092325EA5}" sibTransId="{76EBE567-74CA-42C3-B004-F863439D73C2}"/>
    <dgm:cxn modelId="{1F8DB919-2E1D-4DEA-A942-A572D58B0685}" type="presOf" srcId="{94CD93D6-31E2-4315-8751-C7E5B69DA466}" destId="{153BE526-C259-407A-807D-840477C7DEB3}" srcOrd="1" destOrd="0" presId="urn:microsoft.com/office/officeart/2005/8/layout/list1"/>
    <dgm:cxn modelId="{70345A21-463B-4E6C-ABC6-DE96622BF408}" srcId="{94CD93D6-31E2-4315-8751-C7E5B69DA466}" destId="{F4CC6DC4-2857-4208-B8A4-453282155497}" srcOrd="2" destOrd="0" parTransId="{A6D02D8C-0EA1-47D7-A27D-613E020039E9}" sibTransId="{277638BF-A76E-4476-923F-C790C94A41F1}"/>
    <dgm:cxn modelId="{47397129-36D9-4F25-9073-372D097A4FBD}" type="presOf" srcId="{F4CC6DC4-2857-4208-B8A4-453282155497}" destId="{E4464C3F-2278-4E50-AB40-F5332B90398A}" srcOrd="0" destOrd="2" presId="urn:microsoft.com/office/officeart/2005/8/layout/list1"/>
    <dgm:cxn modelId="{CB53A329-CD43-478A-9FE8-50C5DD2F19B3}" srcId="{94CD93D6-31E2-4315-8751-C7E5B69DA466}" destId="{3BAED66E-5BBC-4D14-B979-D8F12C09562B}" srcOrd="1" destOrd="0" parTransId="{A43E6E48-1D5D-4C9C-973E-06E477659FF7}" sibTransId="{5C4776CC-03EC-4D76-B000-314D27B5435F}"/>
    <dgm:cxn modelId="{FE933F2B-4279-45B3-BA98-C01EF862BB96}" type="presOf" srcId="{EBA835F4-5256-4C83-8913-E3DD50A440F6}" destId="{AFB676CE-FC3C-448D-B194-B5730FD7645F}" srcOrd="0" destOrd="0" presId="urn:microsoft.com/office/officeart/2005/8/layout/list1"/>
    <dgm:cxn modelId="{38C5352D-D488-4D77-A5DC-0865F7CCEA7B}" srcId="{99B0ECE0-7DB7-4341-BC4E-18A619AD62A5}" destId="{7175FD05-1547-48FF-BAE5-FFD155A5664D}" srcOrd="1" destOrd="0" parTransId="{F2FBCB94-5076-4FA1-8EBD-41758CC863FE}" sibTransId="{FA005E7C-6A79-4E8C-B1B9-5274E52CE679}"/>
    <dgm:cxn modelId="{3570A736-1CF7-42CF-8A33-507379D995E9}" type="presOf" srcId="{0EF3C2BF-F9AC-40B5-A47F-5166D649D9D5}" destId="{863BD415-A7F8-495A-B97D-859E2536377E}" srcOrd="1" destOrd="0" presId="urn:microsoft.com/office/officeart/2005/8/layout/list1"/>
    <dgm:cxn modelId="{C685B33E-F089-4287-9DED-67EC463485B1}" srcId="{EBA835F4-5256-4C83-8913-E3DD50A440F6}" destId="{905D4CE7-9EC9-4203-A62F-67C0F84E8663}" srcOrd="2" destOrd="0" parTransId="{14F88D48-2FFA-40C4-8E0B-CBB30F24DA40}" sibTransId="{F11D6642-A8EB-4ACA-A678-E8505B78E1DD}"/>
    <dgm:cxn modelId="{EECEDD68-38D2-4B19-8B31-232950CEAC29}" srcId="{EBA835F4-5256-4C83-8913-E3DD50A440F6}" destId="{99B0ECE0-7DB7-4341-BC4E-18A619AD62A5}" srcOrd="0" destOrd="0" parTransId="{9A68DF47-CB01-4580-91CC-9C72C2EABE3B}" sibTransId="{FC27B187-4C26-4417-9D5B-2D946C06CFA1}"/>
    <dgm:cxn modelId="{A0D18F4A-6560-4DD4-99D6-CD15A6A4F0A1}" srcId="{94CD93D6-31E2-4315-8751-C7E5B69DA466}" destId="{62F1C05A-A916-4C33-A317-8F42AC7831F3}" srcOrd="0" destOrd="0" parTransId="{A62E8A73-8E34-43E1-BEE8-856B1C6D2BFC}" sibTransId="{B0061A6D-FFCF-42EC-8433-A834B34C624A}"/>
    <dgm:cxn modelId="{08B9E170-2C54-4548-AF58-C1C701C4FC5A}" srcId="{0EF3C2BF-F9AC-40B5-A47F-5166D649D9D5}" destId="{FAC37D74-27F5-4E6A-99FF-3B203B9C8A43}" srcOrd="1" destOrd="0" parTransId="{90C025F9-C3E2-4BC9-8749-ACFCA302CF94}" sibTransId="{82591072-644D-4E4C-A887-8BEA8A64D9A5}"/>
    <dgm:cxn modelId="{FD20FF72-6A80-41A1-8A6F-C29D981DC2CF}" type="presOf" srcId="{905D4CE7-9EC9-4203-A62F-67C0F84E8663}" destId="{1C312EB2-A62A-4670-83AE-BD08C6822410}" srcOrd="0" destOrd="0" presId="urn:microsoft.com/office/officeart/2005/8/layout/list1"/>
    <dgm:cxn modelId="{B9745A55-1E7F-4C84-B65E-CC3C66FF7859}" type="presOf" srcId="{44A65B4F-71B3-4B0C-A7D1-FCA06C3BFA00}" destId="{B11BB701-B093-473D-A933-6099658EBDA2}" srcOrd="0" destOrd="0" presId="urn:microsoft.com/office/officeart/2005/8/layout/list1"/>
    <dgm:cxn modelId="{AB971979-9AE3-4DF1-8548-7D4B35F60664}" type="presOf" srcId="{0EF3C2BF-F9AC-40B5-A47F-5166D649D9D5}" destId="{899EF394-40DF-4043-A5E4-0BF89EB76457}" srcOrd="0" destOrd="0" presId="urn:microsoft.com/office/officeart/2005/8/layout/list1"/>
    <dgm:cxn modelId="{7A5B4459-C67D-4166-9FEB-34DD6028730E}" srcId="{EBA835F4-5256-4C83-8913-E3DD50A440F6}" destId="{0EF3C2BF-F9AC-40B5-A47F-5166D649D9D5}" srcOrd="1" destOrd="0" parTransId="{AFB906FA-ACC8-4BE8-BB87-2C2B5C2D7D48}" sibTransId="{8EA66F55-90E6-43F0-9D95-F6FEF2727265}"/>
    <dgm:cxn modelId="{2E3F0E5A-65AC-4F18-949E-3F324E997330}" type="presOf" srcId="{94CD93D6-31E2-4315-8751-C7E5B69DA466}" destId="{352DFC3E-3E40-4B2A-B795-2CE9116BCDBB}" srcOrd="0" destOrd="0" presId="urn:microsoft.com/office/officeart/2005/8/layout/list1"/>
    <dgm:cxn modelId="{01F20683-D83A-46A9-9A80-A9E657FE0A68}" type="presOf" srcId="{F0E19950-F5C5-4176-BC45-71E39F4A77DD}" destId="{443167F9-2002-4B2B-9B2B-E5DC69AE40F4}" srcOrd="0" destOrd="2" presId="urn:microsoft.com/office/officeart/2005/8/layout/list1"/>
    <dgm:cxn modelId="{8B901083-0491-45C7-A168-D6D6A716AE62}" srcId="{905D4CE7-9EC9-4203-A62F-67C0F84E8663}" destId="{F7A27A05-15A6-4E65-9F20-5921BECD2DE9}" srcOrd="0" destOrd="0" parTransId="{F5F35366-A891-43C7-941C-42DA13711CA2}" sibTransId="{B7891E10-6A75-4E18-B0DC-186BB054B4BC}"/>
    <dgm:cxn modelId="{406FB491-98DE-4B0E-83CE-4D359755D9D6}" srcId="{0EF3C2BF-F9AC-40B5-A47F-5166D649D9D5}" destId="{F0E19950-F5C5-4176-BC45-71E39F4A77DD}" srcOrd="2" destOrd="0" parTransId="{6330DCC9-BFEE-4CC7-91E6-168C23E5FDFA}" sibTransId="{AFEEFE31-7332-4BE1-9620-40608B3B2AE1}"/>
    <dgm:cxn modelId="{F8FDAC95-78B2-425E-AC12-F028250F7706}" type="presOf" srcId="{99B0ECE0-7DB7-4341-BC4E-18A619AD62A5}" destId="{47A450E4-5884-4D11-BD5B-5DD62B9211A3}" srcOrd="0" destOrd="0" presId="urn:microsoft.com/office/officeart/2005/8/layout/list1"/>
    <dgm:cxn modelId="{B74458AD-B620-4422-B7CF-1C5878AA7016}" srcId="{0EF3C2BF-F9AC-40B5-A47F-5166D649D9D5}" destId="{E6055C53-7C90-4696-9376-9DE0EC6E9AA8}" srcOrd="0" destOrd="0" parTransId="{FB9FA540-8837-4E34-B5DB-4BE61F4AEF50}" sibTransId="{B3489D55-A0FE-4333-B05E-DA5D6C95BC8A}"/>
    <dgm:cxn modelId="{2E46C8B0-6705-424D-BEF4-56FDDB38F59A}" type="presOf" srcId="{7175FD05-1547-48FF-BAE5-FFD155A5664D}" destId="{B11BB701-B093-473D-A933-6099658EBDA2}" srcOrd="0" destOrd="1" presId="urn:microsoft.com/office/officeart/2005/8/layout/list1"/>
    <dgm:cxn modelId="{A7C2AFBB-EFDB-4649-99CA-CB91BF0330C3}" srcId="{905D4CE7-9EC9-4203-A62F-67C0F84E8663}" destId="{41A445D2-8B0D-4579-B97F-67D44BD72879}" srcOrd="1" destOrd="0" parTransId="{CE7887A5-F563-47D3-B434-A43A698A5D70}" sibTransId="{9C6CABA8-DB70-413D-BD0E-57DA5ED3F903}"/>
    <dgm:cxn modelId="{9C358FC7-49EA-4373-B5CF-AAF9F3BBB5F1}" type="presOf" srcId="{41A445D2-8B0D-4579-B97F-67D44BD72879}" destId="{B00D3F5E-1214-4AFA-84B6-AD9E2161B9D5}" srcOrd="0" destOrd="1" presId="urn:microsoft.com/office/officeart/2005/8/layout/list1"/>
    <dgm:cxn modelId="{D534C0CC-B0D4-4E46-9D32-AFA81F73B634}" type="presOf" srcId="{905D4CE7-9EC9-4203-A62F-67C0F84E8663}" destId="{999DD728-57DD-4A47-830C-B21C87ED15CA}" srcOrd="1" destOrd="0" presId="urn:microsoft.com/office/officeart/2005/8/layout/list1"/>
    <dgm:cxn modelId="{0C3213D4-2F2E-4C6E-BFBC-CD81E40DCB22}" type="presOf" srcId="{E6055C53-7C90-4696-9376-9DE0EC6E9AA8}" destId="{443167F9-2002-4B2B-9B2B-E5DC69AE40F4}" srcOrd="0" destOrd="0" presId="urn:microsoft.com/office/officeart/2005/8/layout/list1"/>
    <dgm:cxn modelId="{AA83D6E0-6013-41CA-A76D-BAA4F752EA05}" srcId="{99B0ECE0-7DB7-4341-BC4E-18A619AD62A5}" destId="{44A65B4F-71B3-4B0C-A7D1-FCA06C3BFA00}" srcOrd="0" destOrd="0" parTransId="{DA6C01FA-412F-480E-967C-475B27974267}" sibTransId="{C5707263-3163-49BD-81FD-140ED7138174}"/>
    <dgm:cxn modelId="{94DB57E5-77E9-43B4-8B05-6E1716A0CBDD}" type="presOf" srcId="{62F1C05A-A916-4C33-A317-8F42AC7831F3}" destId="{E4464C3F-2278-4E50-AB40-F5332B90398A}" srcOrd="0" destOrd="0" presId="urn:microsoft.com/office/officeart/2005/8/layout/list1"/>
    <dgm:cxn modelId="{1CEF47EC-E6B2-48AB-A266-884B1130FB9B}" type="presOf" srcId="{3BAED66E-5BBC-4D14-B979-D8F12C09562B}" destId="{E4464C3F-2278-4E50-AB40-F5332B90398A}" srcOrd="0" destOrd="1" presId="urn:microsoft.com/office/officeart/2005/8/layout/list1"/>
    <dgm:cxn modelId="{582C5EEE-AC29-4C77-BB58-B988A9095F8C}" type="presOf" srcId="{FAC37D74-27F5-4E6A-99FF-3B203B9C8A43}" destId="{443167F9-2002-4B2B-9B2B-E5DC69AE40F4}" srcOrd="0" destOrd="1" presId="urn:microsoft.com/office/officeart/2005/8/layout/list1"/>
    <dgm:cxn modelId="{F69EC3EE-19C2-43E4-8A61-49939B110D2F}" type="presOf" srcId="{F7A27A05-15A6-4E65-9F20-5921BECD2DE9}" destId="{B00D3F5E-1214-4AFA-84B6-AD9E2161B9D5}" srcOrd="0" destOrd="0" presId="urn:microsoft.com/office/officeart/2005/8/layout/list1"/>
    <dgm:cxn modelId="{55D02E25-D588-4DD2-AC93-44D1753BA0DB}" type="presParOf" srcId="{AFB676CE-FC3C-448D-B194-B5730FD7645F}" destId="{F94ACD0C-D5F6-4F02-96B4-FC84DC16A6E7}" srcOrd="0" destOrd="0" presId="urn:microsoft.com/office/officeart/2005/8/layout/list1"/>
    <dgm:cxn modelId="{1A7D999F-476C-4CDD-993D-120AE8EC4562}" type="presParOf" srcId="{F94ACD0C-D5F6-4F02-96B4-FC84DC16A6E7}" destId="{47A450E4-5884-4D11-BD5B-5DD62B9211A3}" srcOrd="0" destOrd="0" presId="urn:microsoft.com/office/officeart/2005/8/layout/list1"/>
    <dgm:cxn modelId="{1B2BAAFF-B67B-46A0-87F4-B8D83C5CA188}" type="presParOf" srcId="{F94ACD0C-D5F6-4F02-96B4-FC84DC16A6E7}" destId="{BA35DB8F-1D32-43D5-8F7C-05910A938103}" srcOrd="1" destOrd="0" presId="urn:microsoft.com/office/officeart/2005/8/layout/list1"/>
    <dgm:cxn modelId="{02DC8034-AEB9-483A-BB67-518D8E837516}" type="presParOf" srcId="{AFB676CE-FC3C-448D-B194-B5730FD7645F}" destId="{BEAC03D0-8C1F-4DCB-9352-E33C4774D7E9}" srcOrd="1" destOrd="0" presId="urn:microsoft.com/office/officeart/2005/8/layout/list1"/>
    <dgm:cxn modelId="{613D4F80-01E9-42F5-940B-BA7DA6FC86CC}" type="presParOf" srcId="{AFB676CE-FC3C-448D-B194-B5730FD7645F}" destId="{B11BB701-B093-473D-A933-6099658EBDA2}" srcOrd="2" destOrd="0" presId="urn:microsoft.com/office/officeart/2005/8/layout/list1"/>
    <dgm:cxn modelId="{3CC68CBD-40D8-4195-86FB-A7D6E94C9E4D}" type="presParOf" srcId="{AFB676CE-FC3C-448D-B194-B5730FD7645F}" destId="{931FDD3E-0520-467F-B406-344725CEA28C}" srcOrd="3" destOrd="0" presId="urn:microsoft.com/office/officeart/2005/8/layout/list1"/>
    <dgm:cxn modelId="{DA1567AF-BF04-4C4F-BBDB-34D9C7719A5E}" type="presParOf" srcId="{AFB676CE-FC3C-448D-B194-B5730FD7645F}" destId="{2516FDF3-9A9C-4838-8CA2-99959C79DD5C}" srcOrd="4" destOrd="0" presId="urn:microsoft.com/office/officeart/2005/8/layout/list1"/>
    <dgm:cxn modelId="{60A8DCED-5150-4B8A-A7BC-E91243D4048E}" type="presParOf" srcId="{2516FDF3-9A9C-4838-8CA2-99959C79DD5C}" destId="{899EF394-40DF-4043-A5E4-0BF89EB76457}" srcOrd="0" destOrd="0" presId="urn:microsoft.com/office/officeart/2005/8/layout/list1"/>
    <dgm:cxn modelId="{7F9DC28D-6A83-412E-A5C3-5E4C33715AB1}" type="presParOf" srcId="{2516FDF3-9A9C-4838-8CA2-99959C79DD5C}" destId="{863BD415-A7F8-495A-B97D-859E2536377E}" srcOrd="1" destOrd="0" presId="urn:microsoft.com/office/officeart/2005/8/layout/list1"/>
    <dgm:cxn modelId="{BFA3486D-5396-45B3-B829-957C3F1C6A7E}" type="presParOf" srcId="{AFB676CE-FC3C-448D-B194-B5730FD7645F}" destId="{09540E01-498B-427A-912C-BBDA948AC3DF}" srcOrd="5" destOrd="0" presId="urn:microsoft.com/office/officeart/2005/8/layout/list1"/>
    <dgm:cxn modelId="{0CDC36C3-ED86-4E82-B1FF-D3E8A240DAE8}" type="presParOf" srcId="{AFB676CE-FC3C-448D-B194-B5730FD7645F}" destId="{443167F9-2002-4B2B-9B2B-E5DC69AE40F4}" srcOrd="6" destOrd="0" presId="urn:microsoft.com/office/officeart/2005/8/layout/list1"/>
    <dgm:cxn modelId="{39AF1CC2-5BFA-4501-835D-35BEAA9F8C37}" type="presParOf" srcId="{AFB676CE-FC3C-448D-B194-B5730FD7645F}" destId="{342E62FE-2606-4092-B579-E754061D6A13}" srcOrd="7" destOrd="0" presId="urn:microsoft.com/office/officeart/2005/8/layout/list1"/>
    <dgm:cxn modelId="{89DCE77E-03B8-49BA-AE81-36FA98869AD7}" type="presParOf" srcId="{AFB676CE-FC3C-448D-B194-B5730FD7645F}" destId="{98494768-5AD4-4CF9-8ABF-FDF43EEA24F9}" srcOrd="8" destOrd="0" presId="urn:microsoft.com/office/officeart/2005/8/layout/list1"/>
    <dgm:cxn modelId="{221BD0A7-6ED4-496A-9C77-4F94808825CE}" type="presParOf" srcId="{98494768-5AD4-4CF9-8ABF-FDF43EEA24F9}" destId="{1C312EB2-A62A-4670-83AE-BD08C6822410}" srcOrd="0" destOrd="0" presId="urn:microsoft.com/office/officeart/2005/8/layout/list1"/>
    <dgm:cxn modelId="{F8862780-8CFE-4575-ACB0-2F995BEB5529}" type="presParOf" srcId="{98494768-5AD4-4CF9-8ABF-FDF43EEA24F9}" destId="{999DD728-57DD-4A47-830C-B21C87ED15CA}" srcOrd="1" destOrd="0" presId="urn:microsoft.com/office/officeart/2005/8/layout/list1"/>
    <dgm:cxn modelId="{97443D22-661C-4E7E-ACB6-095A0EEDD211}" type="presParOf" srcId="{AFB676CE-FC3C-448D-B194-B5730FD7645F}" destId="{AB385D16-810A-4A74-A52C-90AC339D47CC}" srcOrd="9" destOrd="0" presId="urn:microsoft.com/office/officeart/2005/8/layout/list1"/>
    <dgm:cxn modelId="{109ED248-1077-4C8D-871D-5156A39D0191}" type="presParOf" srcId="{AFB676CE-FC3C-448D-B194-B5730FD7645F}" destId="{B00D3F5E-1214-4AFA-84B6-AD9E2161B9D5}" srcOrd="10" destOrd="0" presId="urn:microsoft.com/office/officeart/2005/8/layout/list1"/>
    <dgm:cxn modelId="{874ED080-2448-43D7-9805-94890CEAAD8A}" type="presParOf" srcId="{AFB676CE-FC3C-448D-B194-B5730FD7645F}" destId="{A5FCF318-9BFC-4F41-93D5-F15A581E4932}" srcOrd="11" destOrd="0" presId="urn:microsoft.com/office/officeart/2005/8/layout/list1"/>
    <dgm:cxn modelId="{83593574-8D3A-4986-81FC-6E247524834D}" type="presParOf" srcId="{AFB676CE-FC3C-448D-B194-B5730FD7645F}" destId="{AF5127B1-3339-4E9C-ACB0-59B48CF5E8B1}" srcOrd="12" destOrd="0" presId="urn:microsoft.com/office/officeart/2005/8/layout/list1"/>
    <dgm:cxn modelId="{A5C11194-A07A-41A2-8B3C-F3840FA3C98C}" type="presParOf" srcId="{AF5127B1-3339-4E9C-ACB0-59B48CF5E8B1}" destId="{352DFC3E-3E40-4B2A-B795-2CE9116BCDBB}" srcOrd="0" destOrd="0" presId="urn:microsoft.com/office/officeart/2005/8/layout/list1"/>
    <dgm:cxn modelId="{31C58283-DBB5-4F03-82BD-3BD7E0D299C3}" type="presParOf" srcId="{AF5127B1-3339-4E9C-ACB0-59B48CF5E8B1}" destId="{153BE526-C259-407A-807D-840477C7DEB3}" srcOrd="1" destOrd="0" presId="urn:microsoft.com/office/officeart/2005/8/layout/list1"/>
    <dgm:cxn modelId="{7CA916E3-94B6-43D0-ADC9-B18B3C390860}" type="presParOf" srcId="{AFB676CE-FC3C-448D-B194-B5730FD7645F}" destId="{50B793D8-D942-4017-8155-5B4DD5EC2DD8}" srcOrd="13" destOrd="0" presId="urn:microsoft.com/office/officeart/2005/8/layout/list1"/>
    <dgm:cxn modelId="{60EA0F4A-90B4-4C0B-9A7E-6186EE38D1C7}" type="presParOf" srcId="{AFB676CE-FC3C-448D-B194-B5730FD7645F}" destId="{E4464C3F-2278-4E50-AB40-F5332B90398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1BB701-B093-473D-A933-6099658EBDA2}">
      <dsp:nvSpPr>
        <dsp:cNvPr id="0" name=""/>
        <dsp:cNvSpPr/>
      </dsp:nvSpPr>
      <dsp:spPr>
        <a:xfrm>
          <a:off x="0" y="431644"/>
          <a:ext cx="6301601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9074" tIns="333248" rIns="4890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Properties and Definition of Dark Matter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Candidates for Dark Matter</a:t>
          </a:r>
        </a:p>
      </dsp:txBody>
      <dsp:txXfrm>
        <a:off x="0" y="431644"/>
        <a:ext cx="6301601" cy="932400"/>
      </dsp:txXfrm>
    </dsp:sp>
    <dsp:sp modelId="{BA35DB8F-1D32-43D5-8F7C-05910A938103}">
      <dsp:nvSpPr>
        <dsp:cNvPr id="0" name=""/>
        <dsp:cNvSpPr/>
      </dsp:nvSpPr>
      <dsp:spPr>
        <a:xfrm>
          <a:off x="315080" y="195484"/>
          <a:ext cx="4411120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730" tIns="0" rIns="16673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Dark Matter</a:t>
          </a:r>
        </a:p>
      </dsp:txBody>
      <dsp:txXfrm>
        <a:off x="338137" y="218541"/>
        <a:ext cx="4365006" cy="426206"/>
      </dsp:txXfrm>
    </dsp:sp>
    <dsp:sp modelId="{443167F9-2002-4B2B-9B2B-E5DC69AE40F4}">
      <dsp:nvSpPr>
        <dsp:cNvPr id="0" name=""/>
        <dsp:cNvSpPr/>
      </dsp:nvSpPr>
      <dsp:spPr>
        <a:xfrm>
          <a:off x="0" y="1686604"/>
          <a:ext cx="6301601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9074" tIns="333248" rIns="4890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Properties and Discovery of the Axion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The Axion Haloscope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Relationship between electrodynamics and Axions</a:t>
          </a:r>
        </a:p>
      </dsp:txBody>
      <dsp:txXfrm>
        <a:off x="0" y="1686604"/>
        <a:ext cx="6301601" cy="1209600"/>
      </dsp:txXfrm>
    </dsp:sp>
    <dsp:sp modelId="{863BD415-A7F8-495A-B97D-859E2536377E}">
      <dsp:nvSpPr>
        <dsp:cNvPr id="0" name=""/>
        <dsp:cNvSpPr/>
      </dsp:nvSpPr>
      <dsp:spPr>
        <a:xfrm>
          <a:off x="315080" y="1450444"/>
          <a:ext cx="4411120" cy="472320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730" tIns="0" rIns="16673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The Axion </a:t>
          </a:r>
        </a:p>
      </dsp:txBody>
      <dsp:txXfrm>
        <a:off x="338137" y="1473501"/>
        <a:ext cx="4365006" cy="426206"/>
      </dsp:txXfrm>
    </dsp:sp>
    <dsp:sp modelId="{B00D3F5E-1214-4AFA-84B6-AD9E2161B9D5}">
      <dsp:nvSpPr>
        <dsp:cNvPr id="0" name=""/>
        <dsp:cNvSpPr/>
      </dsp:nvSpPr>
      <dsp:spPr>
        <a:xfrm>
          <a:off x="0" y="3218764"/>
          <a:ext cx="6301601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9074" tIns="333248" rIns="4890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RF Axion </a:t>
          </a:r>
          <a:r>
            <a:rPr lang="en-US" sz="1600" kern="1200" dirty="0" err="1"/>
            <a:t>Haloscope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Axion Parametric Amplification and Other Phenomena</a:t>
          </a:r>
        </a:p>
      </dsp:txBody>
      <dsp:txXfrm>
        <a:off x="0" y="3218764"/>
        <a:ext cx="6301601" cy="932400"/>
      </dsp:txXfrm>
    </dsp:sp>
    <dsp:sp modelId="{999DD728-57DD-4A47-830C-B21C87ED15CA}">
      <dsp:nvSpPr>
        <dsp:cNvPr id="0" name=""/>
        <dsp:cNvSpPr/>
      </dsp:nvSpPr>
      <dsp:spPr>
        <a:xfrm>
          <a:off x="315080" y="2982604"/>
          <a:ext cx="4411120" cy="472320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730" tIns="0" rIns="16673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My Research: Alternative Methods and Findings</a:t>
          </a:r>
        </a:p>
      </dsp:txBody>
      <dsp:txXfrm>
        <a:off x="338137" y="3005661"/>
        <a:ext cx="4365006" cy="426206"/>
      </dsp:txXfrm>
    </dsp:sp>
    <dsp:sp modelId="{E4464C3F-2278-4E50-AB40-F5332B90398A}">
      <dsp:nvSpPr>
        <dsp:cNvPr id="0" name=""/>
        <dsp:cNvSpPr/>
      </dsp:nvSpPr>
      <dsp:spPr>
        <a:xfrm>
          <a:off x="0" y="4473724"/>
          <a:ext cx="6301601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9074" tIns="333248" rIns="489074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The Future of the Project and Questions that I have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Pictures of my time at ADMX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>
        <a:off x="0" y="4473724"/>
        <a:ext cx="6301601" cy="1209600"/>
      </dsp:txXfrm>
    </dsp:sp>
    <dsp:sp modelId="{153BE526-C259-407A-807D-840477C7DEB3}">
      <dsp:nvSpPr>
        <dsp:cNvPr id="0" name=""/>
        <dsp:cNvSpPr/>
      </dsp:nvSpPr>
      <dsp:spPr>
        <a:xfrm>
          <a:off x="315080" y="4237564"/>
          <a:ext cx="4411120" cy="47232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730" tIns="0" rIns="16673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Future Work and Reflections</a:t>
          </a:r>
        </a:p>
      </dsp:txBody>
      <dsp:txXfrm>
        <a:off x="338137" y="4260621"/>
        <a:ext cx="4365006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4:19:12.26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13T04:19:13.22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BE63D-E9EF-4AED-BDF3-484B54E1AFCD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E5247-D215-480B-8991-6872E9F9B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4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56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</a:t>
            </a:r>
            <a:r>
              <a:rPr lang="en-US"/>
              <a:t>most popular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50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kkmnkkmnnp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79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6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26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Pump 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21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Pump tone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E5247-D215-480B-8991-6872E9F9BC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86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FECAE-8F70-DAA9-B5E3-90397D2B4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E87CE-0CEC-5548-6433-D5EF16AAA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8BA54-8026-55E5-330B-6F56B548D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DB978-E976-41AD-AFCA-AE2157982865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5C984-AF69-7961-A43C-88BFA0AB1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9CDA7-5695-A23E-1F1D-DFEF5326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94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F9B4-D164-A968-50B1-ADE2A6DB7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92F20-32A9-1E7F-4B9F-907CF64D9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00928-71DC-012F-F309-A3FB0018D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9F467-0048-4E19-83E2-79032FFD4EC6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5A585-2A37-EF15-CE1E-C4C7E5CCD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BA46-6889-A41E-F900-EBCD2DBD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95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EE2ACA-CFC2-4D3F-8AA1-19444E26C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E39EDB-815D-9056-8BCF-9C304CA87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30D7F-590E-258F-8C04-979235CF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33B35-CCD0-4970-BE57-370FC38E9C29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03C9D-5E97-37A3-601D-8F839D1D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B0B1C-D1BE-CE59-35B4-475F46B5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3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1D50A-9562-2A21-E61E-868F20C8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E5CF7-47E0-9346-E0FC-3BA16BEA4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9003E-6DEE-BC42-E3EB-D28DEE696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E8F00-4989-4900-A805-498A11DCBBDA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04FCA-5F37-E078-7900-E711E9E18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A6B2D-417C-9519-9F3F-F83BF3E4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8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DA33C-AB6F-99B7-8503-0CCAB9B89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533CB-1E24-6CE7-03A1-7CBEEB20F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88347E-FE0D-60B5-6CF3-590E0F1E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C898-1A47-4CD7-A6B6-5C012A46ED39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AFF07-FB88-5DDF-84BE-FE8E61DB3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5CD5A-A839-4BF7-FA1F-08D8E8F57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12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A8D87-AA3E-240C-6302-56ACC2382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34330-B90E-D4E7-DB7C-CC4039A3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28C78-181A-89CC-166A-8CCBBF75E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F0BA2-59A3-8AA7-5EA3-891C4B22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FF2A2-2326-41DA-8C96-D1E0207A0D79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9AD96-378D-A66B-FA45-35F08AEA3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69B995-3AD4-59B8-A8F5-52DB141A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06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FAC5-0F89-AEA9-B5EB-FB84FA8D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8E20C-EAA1-7020-0123-2045E86C4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D59706-9DFE-809F-E0D1-921378F27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6DDFA6-BBA8-C0DD-73F6-CE01137564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A20C1-54D6-6B4A-2506-45ABAEE3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D56C1B-7F49-D691-3F42-4E95A787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C0DB9-B7EE-4CA7-9C50-CF284F7B03C3}" type="datetime1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96A89-3B1F-EA91-B6A5-CFDBDF46B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0156B8-B8EA-09A6-18BE-46E8CBC8B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D57D-B080-8B7A-E68B-4A56949BD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A4FFE-39FE-DDCB-0C78-F4DE2AF48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D3287-FA73-4083-862F-6392E953948B}" type="datetime1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CCE6E2-E3EA-CC15-1744-BFE8720E5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7CABF9-A991-DC76-B05F-353651340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696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BFBA0-0C8F-1F4E-FE46-746F57E9D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529C7-AEAA-43DE-ADA6-F5CEA8CEB62E}" type="datetime1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A8742-5135-E6A6-4293-A908E208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D83D75-F01E-2A6B-E834-B5F788CA7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02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10B4C-FAD6-B347-F9E3-1E8678B2C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067B5-1F3D-C222-0728-3EB340DEE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18A8D-59B1-4CA2-BCCC-C0A65A504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CCF33-D79D-7185-23EB-A48F1880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78F7D-AE19-4E45-B2E9-D01B8D52F904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6EAB6-FB7F-FFE3-EAE2-5556A98C8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5E23C-43C2-5385-BC83-23051F03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88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68D92-3239-3E75-B40F-1954DDF0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9EF19-A0EA-872B-5722-9DA325727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E375C8-AE77-8703-FDE0-ECDBB0EDA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AFB40-A796-A5CA-35F9-B6B297BDA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A2F0A-F694-4FA9-B40A-72A66C0DFBD9}" type="datetime1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6B1C8F-E8E1-7A72-E61C-90E82DE9D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Kiara Ruffin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CE84F-2830-93D9-68AB-FEE82E79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06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673FE1-4B12-57D8-9FB9-69E8B481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8EDEC-71F0-21A0-7084-F9B0553AD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2E4D2-4D51-1683-DE3F-6BBFD9810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F5F6E-38B0-4CE3-BFBC-14AABBE9BBD5}" type="datetime1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5A489-38F5-3A4E-C31D-D34063A89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Kiara Ruffin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688FA-3EE3-3C67-9147-C93C9500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E8731-D761-4320-9F33-3FECA257E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32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8/10/relationships/comments" Target="../comments/modernComment_103_63A2E21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olorful clouds and stars in space&#10;&#10;Description automatically generated">
            <a:extLst>
              <a:ext uri="{FF2B5EF4-FFF2-40B4-BE49-F238E27FC236}">
                <a16:creationId xmlns:a16="http://schemas.microsoft.com/office/drawing/2014/main" id="{3F02AA5C-2AA3-B70C-0A50-61FC8D5A3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3536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74013-F49E-C2DA-4A77-2E93F954C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New Ways for Finding Axion Dark Matter </a:t>
            </a:r>
            <a:endParaRPr lang="en-US" sz="4800" dirty="0"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BA86E7-2E2F-FEA8-3600-16F1A808C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000" dirty="0">
                <a:solidFill>
                  <a:schemeClr val="bg1"/>
                </a:solidFill>
              </a:rPr>
              <a:t>Kiara Ruffin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University of Virginia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Advisor: Dr. Gray Rybka</a:t>
            </a:r>
          </a:p>
          <a:p>
            <a:pPr algn="l"/>
            <a:r>
              <a:rPr lang="en-US" sz="2000" dirty="0">
                <a:solidFill>
                  <a:schemeClr val="bg1"/>
                </a:solidFill>
              </a:rPr>
              <a:t>17 August 2023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04261-BB00-8979-A5FC-FF562F5AC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019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1040AB-ECB9-FD41-9331-BACB7E89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654" y="160644"/>
            <a:ext cx="4635609" cy="651811"/>
          </a:xfrm>
        </p:spPr>
        <p:txBody>
          <a:bodyPr anchor="b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Axion </a:t>
            </a:r>
            <a:r>
              <a:rPr lang="en-US" sz="3800" dirty="0" err="1">
                <a:solidFill>
                  <a:schemeClr val="bg1"/>
                </a:solidFill>
              </a:rPr>
              <a:t>Haloscope</a:t>
            </a:r>
            <a:endParaRPr lang="en-US" sz="3800" dirty="0">
              <a:solidFill>
                <a:schemeClr val="bg1"/>
              </a:solidFill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6E68-33C4-D992-2F24-BB66C408E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03748" y="6356350"/>
            <a:ext cx="125005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1E8731-D761-4320-9F33-3FECA257E0C7}" type="slidenum">
              <a:rPr lang="en-US" smtClean="0">
                <a:solidFill>
                  <a:schemeClr val="bg1">
                    <a:lumMod val="50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Content Placeholder 18" descr="A diagram of a cylinder with a tube and diagram&#10;&#10;Description automatically generated">
            <a:extLst>
              <a:ext uri="{FF2B5EF4-FFF2-40B4-BE49-F238E27FC236}">
                <a16:creationId xmlns:a16="http://schemas.microsoft.com/office/drawing/2014/main" id="{B321324A-0543-8BB6-F816-AEEAFDB97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/>
          <a:stretch/>
        </p:blipFill>
        <p:spPr>
          <a:xfrm>
            <a:off x="1048776" y="1007221"/>
            <a:ext cx="10305023" cy="5690135"/>
          </a:xfrm>
        </p:spPr>
      </p:pic>
    </p:spTree>
    <p:extLst>
      <p:ext uri="{BB962C8B-B14F-4D97-AF65-F5344CB8AC3E}">
        <p14:creationId xmlns:p14="http://schemas.microsoft.com/office/powerpoint/2010/main" val="2852462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3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AE996-2119-059E-403B-968B31B0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Maxwell’s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2BCAA51-105C-D002-FAD5-E7FB92311A2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2437" y="3060675"/>
                <a:ext cx="5162550" cy="286228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200" dirty="0">
                    <a:solidFill>
                      <a:schemeClr val="bg1">
                        <a:alpha val="80000"/>
                      </a:schemeClr>
                    </a:solidFill>
                  </a:rPr>
                  <a:t>Gauss’ Law: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200" b="0" i="1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num>
                      <m:den>
                        <m:sSub>
                          <m:sSubPr>
                            <m:ctrlPr>
                              <a:rPr lang="en-US" sz="2200" i="1">
                                <a:solidFill>
                                  <a:schemeClr val="accent2">
                                    <a:lumMod val="60000"/>
                                    <a:lumOff val="40000"/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>
                                <a:solidFill>
                                  <a:schemeClr val="accent2">
                                    <a:lumMod val="60000"/>
                                    <a:lumOff val="40000"/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200" b="0" i="0">
                                <a:solidFill>
                                  <a:schemeClr val="accent2">
                                    <a:lumMod val="60000"/>
                                    <a:lumOff val="40000"/>
                                    <a:alpha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2200" i="1" dirty="0">
                  <a:solidFill>
                    <a:schemeClr val="bg1">
                      <a:alpha val="80000"/>
                    </a:schemeClr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chemeClr val="bg1">
                        <a:alpha val="80000"/>
                      </a:schemeClr>
                    </a:solidFill>
                    <a:ea typeface="Cambria Math" panose="02040503050406030204" pitchFamily="18" charset="0"/>
                  </a:rPr>
                  <a:t>Gauss’ Law of Magnetism: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⋅</m:t>
                    </m:r>
                    <m:r>
                      <a:rPr lang="en-US" sz="2200" b="0" i="1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200" dirty="0">
                  <a:solidFill>
                    <a:schemeClr val="accent2">
                      <a:lumMod val="60000"/>
                      <a:lumOff val="40000"/>
                      <a:alpha val="8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chemeClr val="bg1">
                        <a:alpha val="80000"/>
                      </a:schemeClr>
                    </a:solidFill>
                    <a:ea typeface="Cambria Math" panose="02040503050406030204" pitchFamily="18" charset="0"/>
                  </a:rPr>
                  <a:t>Faraday’s Law: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200" b="0" i="1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220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200" dirty="0">
                  <a:solidFill>
                    <a:schemeClr val="bg1">
                      <a:alpha val="8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200" dirty="0">
                    <a:solidFill>
                      <a:schemeClr val="bg1">
                        <a:alpha val="80000"/>
                      </a:schemeClr>
                    </a:solidFill>
                    <a:ea typeface="Cambria Math" panose="02040503050406030204" pitchFamily="18" charset="0"/>
                  </a:rPr>
                  <a:t>Ampere’s Law: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200" b="0" smtClean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200" b="0" i="1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200" b="0" i="1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200" b="0" i="0">
                        <a:solidFill>
                          <a:schemeClr val="accent2">
                            <a:lumMod val="60000"/>
                            <a:lumOff val="40000"/>
                            <a:alpha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200" b="0" i="0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200" b="0" i="1">
                            <a:solidFill>
                              <a:schemeClr val="accent2">
                                <a:lumMod val="60000"/>
                                <a:lumOff val="40000"/>
                                <a:alpha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200" b="0" dirty="0">
                  <a:solidFill>
                    <a:schemeClr val="bg1">
                      <a:alpha val="8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200" b="0" dirty="0">
                  <a:solidFill>
                    <a:schemeClr val="bg1">
                      <a:alpha val="8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200" dirty="0">
                  <a:solidFill>
                    <a:schemeClr val="bg1">
                      <a:alpha val="8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2200" dirty="0">
                  <a:solidFill>
                    <a:schemeClr val="bg1">
                      <a:alpha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72BCAA51-105C-D002-FAD5-E7FB92311A2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2437" y="3060675"/>
                <a:ext cx="5162550" cy="2862288"/>
              </a:xfrm>
              <a:blipFill>
                <a:blip r:embed="rId2"/>
                <a:stretch>
                  <a:fillRect l="-1535" t="-1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BF4897-7D49-70E0-DDAD-9CB2563D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50" r="13714" b="1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73" name="Group 41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74" name="Freeform: Shape 42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Freeform: Shape 43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D2FFC-91F7-DA5D-AAD3-4FFB615D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4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87C8E-0B09-23B4-4487-C03A1D5C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635" y="1250575"/>
            <a:ext cx="4604274" cy="4163210"/>
          </a:xfrm>
        </p:spPr>
        <p:txBody>
          <a:bodyPr anchor="ctr">
            <a:norm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</a:rPr>
              <a:t>Axion Electrodynamics</a:t>
            </a: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C2C57604-0CFD-4023-B9BD-107166A2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76" y="1100949"/>
            <a:ext cx="4996593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98CB7-9AA8-5C00-02DD-5A31E0BF89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93224" y="860612"/>
                <a:ext cx="4797909" cy="5023821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Maxwell’s Equations are a huge component of Axion electrodynamics. There is an incidence of coupling between the Axion and the Photon. 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000" i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en-US" sz="2000" i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i="1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 sz="2000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𝐽</m:t>
                    </m:r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(E</a:t>
                </a:r>
                <a:r>
                  <a:rPr lang="en-US" sz="20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∇</m:t>
                    </m:r>
                    <m:r>
                      <a:rPr lang="en-US" sz="200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sz="2000" b="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000" b="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f>
                      <m:fPr>
                        <m:ctrlP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b="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00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000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000" b="0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b="0" dirty="0">
                  <a:solidFill>
                    <a:schemeClr val="accent2">
                      <a:lumMod val="60000"/>
                      <a:lumOff val="4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2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0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2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b="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r>
                            <a:rPr lang="en-US" sz="2000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sz="2000" b="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accent2"/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1600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ea typeface="Cambria Math" panose="02040503050406030204" pitchFamily="18" charset="0"/>
                  </a:rPr>
                  <a:t>*the highlighted region indicates the Axion and Photon coupling present in the equation.</a:t>
                </a:r>
                <a:endParaRPr lang="en-US" sz="1600" b="0" dirty="0">
                  <a:solidFill>
                    <a:schemeClr val="accent2">
                      <a:lumMod val="60000"/>
                      <a:lumOff val="4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98CB7-9AA8-5C00-02DD-5A31E0BF8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3224" y="860612"/>
                <a:ext cx="4797909" cy="5023821"/>
              </a:xfrm>
              <a:blipFill>
                <a:blip r:embed="rId2"/>
                <a:stretch>
                  <a:fillRect l="-12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6D293C-C13F-7D4D-C9A6-09DD6CE4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98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87C8E-0B09-23B4-4487-C03A1D5C6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Axions and the Electromagnetic Field</a:t>
            </a:r>
          </a:p>
        </p:txBody>
      </p:sp>
      <p:cxnSp>
        <p:nvCxnSpPr>
          <p:cNvPr id="54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98CB7-9AA8-5C00-02DD-5A31E0BF89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1108061"/>
                <a:ext cx="5008901" cy="4571972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The principals of Gauss’ Law and Ampere’s Law are combined leaving you with the derived Helmholtz Wave Equation: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sz="2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000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sz="2000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200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sz="2000" i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000" i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𝐽</m:t>
                          </m:r>
                        </m:num>
                        <m:den>
                          <m:r>
                            <a:rPr lang="en-US" sz="2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Axions can simulate a current propagating through a wire by acting like electromagnetic waves with the added current term.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C98CB7-9AA8-5C00-02DD-5A31E0BF89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1108061"/>
                <a:ext cx="5008901" cy="4571972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8961-30C2-A52B-0AC1-A441A425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1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09ED8-2930-7614-84BF-0E7D7DACC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Coupling between Axions and Photons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26885-6921-C1B4-F910-4EB49DA8F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When using a resonant cavity, there is an incidence of coupling between Axions and Photons.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The Axion elastically scatters into a photon obtained from a source with an external magnetic field. Another photon is then released from this interaction. This is known as the inverse Primakoff Effect.</a:t>
            </a:r>
          </a:p>
        </p:txBody>
      </p:sp>
      <p:pic>
        <p:nvPicPr>
          <p:cNvPr id="37" name="Content Placeholder 36" descr="A diagram of a curve&#10;&#10;Description automatically generated">
            <a:extLst>
              <a:ext uri="{FF2B5EF4-FFF2-40B4-BE49-F238E27FC236}">
                <a16:creationId xmlns:a16="http://schemas.microsoft.com/office/drawing/2014/main" id="{EA2E58CE-0092-4B48-75DE-BBDBCC9DC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29" y="1825625"/>
            <a:ext cx="5103342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784C25-EB02-BE5D-53E4-C9A7ABBD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04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6B59CE-C621-AA95-BA7C-5930CB8E3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01"/>
            <a:ext cx="10515600" cy="53975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Axion Mass and Coupling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74E0D6-35CA-88DE-D2A4-69D33228E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15</a:t>
            </a:fld>
            <a:endParaRPr lang="en-US"/>
          </a:p>
        </p:txBody>
      </p:sp>
      <p:pic>
        <p:nvPicPr>
          <p:cNvPr id="8" name="Content Placeholder 7" descr="A diagram of a structure&#10;&#10;Description automatically generated">
            <a:extLst>
              <a:ext uri="{FF2B5EF4-FFF2-40B4-BE49-F238E27FC236}">
                <a16:creationId xmlns:a16="http://schemas.microsoft.com/office/drawing/2014/main" id="{44C3E325-B612-593E-FBE6-95119EC81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475" y="1059902"/>
            <a:ext cx="7921050" cy="529644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31D8A5-2160-D177-012F-496B964A4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29100" y="6270625"/>
            <a:ext cx="4114800" cy="365125"/>
          </a:xfrm>
        </p:spPr>
        <p:txBody>
          <a:bodyPr/>
          <a:lstStyle/>
          <a:p>
            <a:r>
              <a:rPr lang="en-US" dirty="0"/>
              <a:t>Source: Ciaran O'Hare</a:t>
            </a:r>
          </a:p>
        </p:txBody>
      </p:sp>
    </p:spTree>
    <p:extLst>
      <p:ext uri="{BB962C8B-B14F-4D97-AF65-F5344CB8AC3E}">
        <p14:creationId xmlns:p14="http://schemas.microsoft.com/office/powerpoint/2010/main" val="32827100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C3F12-9C6B-4202-E263-5E048496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</a:rPr>
              <a:t>Axion Power Equation</a:t>
            </a:r>
          </a:p>
        </p:txBody>
      </p:sp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0ED11-CDFB-9A90-71EF-CB65D795E8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0" y="1108061"/>
                <a:ext cx="5008901" cy="4571972"/>
              </a:xfrm>
            </p:spPr>
            <p:txBody>
              <a:bodyPr anchor="ctr">
                <a:normAutofit fontScale="92500" lnSpcReduction="2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30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  <m:sup>
                          <m:r>
                            <a:rPr lang="en-US" sz="30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30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sSubSup>
                        <m:sSubSup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b>
                        <m:sSub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𝑚𝑛</m:t>
                          </m:r>
                          <m:r>
                            <a:rPr lang="en-US" sz="3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sSub>
                        <m:sSub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0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sz="3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3000" b="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Terms: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- The Coupling Constant</a:t>
                </a:r>
              </a:p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V - Volume of the Cavity </a:t>
                </a:r>
                <a:endParaRPr lang="en-US" sz="16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6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- Magnetic Field Strength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𝑚𝑛</m:t>
                        </m:r>
                        <m:r>
                          <a:rPr lang="en-US" sz="16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- The Form Factor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- The “Quality of the Cavity”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16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 - Dark Matter Density</a:t>
                </a:r>
              </a:p>
              <a:p>
                <a:pPr marL="0" indent="0" algn="ctr">
                  <a:buNone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600" dirty="0">
                    <a:solidFill>
                      <a:schemeClr val="bg1"/>
                    </a:solidFill>
                  </a:rPr>
                  <a:t>The Axion Signal Power is </a:t>
                </a:r>
                <a:r>
                  <a:rPr lang="en-US" sz="16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≂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2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sz="1600" b="0" i="0" kern="12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−23</m:t>
                        </m:r>
                      </m:sup>
                    </m:sSup>
                    <m:r>
                      <a:rPr lang="en-US" sz="1600" i="1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1600" dirty="0">
                    <a:solidFill>
                      <a:schemeClr val="bg1"/>
                    </a:solidFill>
                  </a:rPr>
                  <a:t>Watts</a:t>
                </a:r>
              </a:p>
              <a:p>
                <a:pPr marL="0" indent="0" algn="ctr">
                  <a:buNone/>
                </a:pPr>
                <a:endParaRPr lang="en-US" sz="1600" dirty="0">
                  <a:solidFill>
                    <a:schemeClr val="bg1"/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1400" dirty="0">
                    <a:solidFill>
                      <a:schemeClr val="bg1"/>
                    </a:solidFill>
                  </a:rPr>
                  <a:t>*Assumes Axion frequency is on resonance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F0ED11-CDFB-9A90-71EF-CB65D795E8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0" y="1108061"/>
                <a:ext cx="5008901" cy="4571972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16032-7F99-0207-36AD-8F28DA98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74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9BEE2B-C8A9-6E3E-62AB-5CC9ABBA3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6200" dirty="0">
                <a:solidFill>
                  <a:schemeClr val="bg1"/>
                </a:solidFill>
              </a:rPr>
              <a:t>Quality and Energy Loss in the Cavity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43FDE-36AD-9ECD-6B4E-C35A00C57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481" y="1774811"/>
            <a:ext cx="5008901" cy="457197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The Quality factor or Q quantifies how little loss there is in the cavity.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Having a higher Q means that there is less loss in the cavity</a:t>
            </a:r>
          </a:p>
          <a:p>
            <a:r>
              <a:rPr lang="en-US" sz="2000" dirty="0">
                <a:solidFill>
                  <a:schemeClr val="bg1"/>
                </a:solidFill>
              </a:rPr>
              <a:t>It also means that a larger incidence of stored energy in cavity points to a small amount of power being distributed within the cavity.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405E0-F983-78F4-5C46-7D0D7A08CCC4}"/>
                  </a:ext>
                </a:extLst>
              </p:cNvPr>
              <p:cNvSpPr txBox="1"/>
              <p:nvPr/>
            </p:nvSpPr>
            <p:spPr>
              <a:xfrm>
                <a:off x="7096125" y="1198582"/>
                <a:ext cx="3028950" cy="8794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loss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DF405E0-F983-78F4-5C46-7D0D7A08C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6125" y="1198582"/>
                <a:ext cx="3028950" cy="8794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71FAF-730C-EDA4-4F1A-543679AB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69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3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9FC46-1F32-EF44-E2CC-45BA531F0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Form Factor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15CE40C-808D-AA80-E52C-668819B2D2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8906" y="1715151"/>
                <a:ext cx="5217173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The form factor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𝑛𝑚</m:t>
                        </m:r>
                        <m:r>
                          <a:rPr lang="en-US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represents the overlap of the E and B fields.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the E and B fields cancel out or neglect to, then the form factor is zero.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If there is overlap between the E and B field, the form factor is near 1. 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900" dirty="0">
                    <a:solidFill>
                      <a:schemeClr val="bg1"/>
                    </a:solidFill>
                  </a:rPr>
                  <a:t>*The </a:t>
                </a:r>
                <a:r>
                  <a:rPr lang="en-US" sz="1900" dirty="0">
                    <a:solidFill>
                      <a:srgbClr val="FF0000"/>
                    </a:solidFill>
                  </a:rPr>
                  <a:t>red lines </a:t>
                </a:r>
                <a:r>
                  <a:rPr lang="en-US" sz="1900" dirty="0">
                    <a:solidFill>
                      <a:schemeClr val="bg1"/>
                    </a:solidFill>
                  </a:rPr>
                  <a:t>represent the </a:t>
                </a:r>
                <a:r>
                  <a:rPr lang="en-US" sz="1900" dirty="0">
                    <a:solidFill>
                      <a:srgbClr val="FF0000"/>
                    </a:solidFill>
                  </a:rPr>
                  <a:t>B Field, </a:t>
                </a:r>
                <a:r>
                  <a:rPr lang="en-US" sz="1900" dirty="0">
                    <a:solidFill>
                      <a:schemeClr val="bg1"/>
                    </a:solidFill>
                  </a:rPr>
                  <a:t>and the </a:t>
                </a:r>
                <a:r>
                  <a:rPr lang="en-US" sz="1900" dirty="0">
                    <a:solidFill>
                      <a:schemeClr val="accent1"/>
                    </a:solidFill>
                  </a:rPr>
                  <a:t>blues lines </a:t>
                </a:r>
                <a:r>
                  <a:rPr lang="en-US" sz="1900" dirty="0">
                    <a:solidFill>
                      <a:schemeClr val="bg1"/>
                    </a:solidFill>
                  </a:rPr>
                  <a:t>represent the </a:t>
                </a:r>
                <a:r>
                  <a:rPr lang="en-US" sz="1900" dirty="0">
                    <a:solidFill>
                      <a:schemeClr val="accent1"/>
                    </a:solidFill>
                  </a:rPr>
                  <a:t>E Field. 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15CE40C-808D-AA80-E52C-668819B2D2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8906" y="1715151"/>
                <a:ext cx="5217173" cy="4351338"/>
              </a:xfrm>
              <a:blipFill>
                <a:blip r:embed="rId3"/>
                <a:stretch>
                  <a:fillRect l="-2103" t="-2801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aphic 4">
            <a:extLst>
              <a:ext uri="{FF2B5EF4-FFF2-40B4-BE49-F238E27FC236}">
                <a16:creationId xmlns:a16="http://schemas.microsoft.com/office/drawing/2014/main" id="{D92F9A1A-77F4-4E16-958B-64BB489FF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22349" y="739986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37" name="Freeform: Shape 16">
              <a:extLst>
                <a:ext uri="{FF2B5EF4-FFF2-40B4-BE49-F238E27FC236}">
                  <a16:creationId xmlns:a16="http://schemas.microsoft.com/office/drawing/2014/main" id="{819A42ED-6B91-49E6-9BDB-6339893E9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17">
              <a:extLst>
                <a:ext uri="{FF2B5EF4-FFF2-40B4-BE49-F238E27FC236}">
                  <a16:creationId xmlns:a16="http://schemas.microsoft.com/office/drawing/2014/main" id="{3B732C3B-202D-4B4E-9C2B-283338B2A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18">
              <a:extLst>
                <a:ext uri="{FF2B5EF4-FFF2-40B4-BE49-F238E27FC236}">
                  <a16:creationId xmlns:a16="http://schemas.microsoft.com/office/drawing/2014/main" id="{E38433EC-2142-4B86-B9BA-25AFE26299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19">
              <a:extLst>
                <a:ext uri="{FF2B5EF4-FFF2-40B4-BE49-F238E27FC236}">
                  <a16:creationId xmlns:a16="http://schemas.microsoft.com/office/drawing/2014/main" id="{2F3A02D8-E8AA-47DC-B215-ED01D604E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20">
              <a:extLst>
                <a:ext uri="{FF2B5EF4-FFF2-40B4-BE49-F238E27FC236}">
                  <a16:creationId xmlns:a16="http://schemas.microsoft.com/office/drawing/2014/main" id="{B1A156CC-0ACD-4554-947F-A9FD30B6A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21">
              <a:extLst>
                <a:ext uri="{FF2B5EF4-FFF2-40B4-BE49-F238E27FC236}">
                  <a16:creationId xmlns:a16="http://schemas.microsoft.com/office/drawing/2014/main" id="{BBACA1F0-7581-48CC-BB3D-29D84E66B1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22">
              <a:extLst>
                <a:ext uri="{FF2B5EF4-FFF2-40B4-BE49-F238E27FC236}">
                  <a16:creationId xmlns:a16="http://schemas.microsoft.com/office/drawing/2014/main" id="{48C34CDB-6796-4AA3-9001-DA5B717D7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23">
              <a:extLst>
                <a:ext uri="{FF2B5EF4-FFF2-40B4-BE49-F238E27FC236}">
                  <a16:creationId xmlns:a16="http://schemas.microsoft.com/office/drawing/2014/main" id="{79D783F9-0F69-4135-9961-9BAB1C1A6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24">
              <a:extLst>
                <a:ext uri="{FF2B5EF4-FFF2-40B4-BE49-F238E27FC236}">
                  <a16:creationId xmlns:a16="http://schemas.microsoft.com/office/drawing/2014/main" id="{4FFBBC22-B7E4-49E9-9BD1-36B5F62991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25">
              <a:extLst>
                <a:ext uri="{FF2B5EF4-FFF2-40B4-BE49-F238E27FC236}">
                  <a16:creationId xmlns:a16="http://schemas.microsoft.com/office/drawing/2014/main" id="{1E179D1A-1F7F-41FF-A993-7DB78E9EB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26">
              <a:extLst>
                <a:ext uri="{FF2B5EF4-FFF2-40B4-BE49-F238E27FC236}">
                  <a16:creationId xmlns:a16="http://schemas.microsoft.com/office/drawing/2014/main" id="{8565B3A8-B9D8-4EA9-B3DA-DDB2A574BB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27">
              <a:extLst>
                <a:ext uri="{FF2B5EF4-FFF2-40B4-BE49-F238E27FC236}">
                  <a16:creationId xmlns:a16="http://schemas.microsoft.com/office/drawing/2014/main" id="{8891E65D-798E-4741-A582-606A9152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28">
              <a:extLst>
                <a:ext uri="{FF2B5EF4-FFF2-40B4-BE49-F238E27FC236}">
                  <a16:creationId xmlns:a16="http://schemas.microsoft.com/office/drawing/2014/main" id="{A8BAB8E0-D711-471F-8EB7-6F8C42092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9" name="Picture 8" descr="A diagram of a cylinder&#10;&#10;Description automatically generated">
            <a:extLst>
              <a:ext uri="{FF2B5EF4-FFF2-40B4-BE49-F238E27FC236}">
                <a16:creationId xmlns:a16="http://schemas.microsoft.com/office/drawing/2014/main" id="{26AAA8FF-C3FD-49AD-B110-FA9BCFF076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13" y="322504"/>
            <a:ext cx="2835777" cy="2931037"/>
          </a:xfrm>
          <a:prstGeom prst="rect">
            <a:avLst/>
          </a:prstGeom>
        </p:spPr>
      </p:pic>
      <p:pic>
        <p:nvPicPr>
          <p:cNvPr id="7" name="Picture 6" descr="A diagram of a cylinder&#10;&#10;Description automatically generated">
            <a:extLst>
              <a:ext uri="{FF2B5EF4-FFF2-40B4-BE49-F238E27FC236}">
                <a16:creationId xmlns:a16="http://schemas.microsoft.com/office/drawing/2014/main" id="{C0865565-26FB-A084-B850-3FFC8E876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316" y="3376158"/>
            <a:ext cx="2862873" cy="29310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C4C270DE-0BEB-4372-B440-7EADA6FAF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3877" y="4618784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32">
            <a:extLst>
              <a:ext uri="{FF2B5EF4-FFF2-40B4-BE49-F238E27FC236}">
                <a16:creationId xmlns:a16="http://schemas.microsoft.com/office/drawing/2014/main" id="{757ACA0C-8702-4043-8D4D-582EAED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3877" y="4618784"/>
            <a:ext cx="365021" cy="36502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F1BE6DAE-CF31-15BF-D3A2-9008BD65CF5D}"/>
                  </a:ext>
                </a:extLst>
              </p14:cNvPr>
              <p14:cNvContentPartPr/>
              <p14:nvPr/>
            </p14:nvContentPartPr>
            <p14:xfrm>
              <a:off x="6391380" y="4790925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F1BE6DAE-CF31-15BF-D3A2-9008BD65CF5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2380" y="478192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2BA365F-15EA-A247-D707-03667C535E09}"/>
                  </a:ext>
                </a:extLst>
              </p14:cNvPr>
              <p14:cNvContentPartPr/>
              <p14:nvPr/>
            </p14:nvContentPartPr>
            <p14:xfrm>
              <a:off x="6581820" y="4819365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2BA365F-15EA-A247-D707-03667C535E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72820" y="481036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543A0-DB5B-416B-5234-742A278F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118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426B77A7-24F6-36DA-C9A5-19694E8D63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30" r="9092" b="1123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174539-7EBA-513E-F675-6D9F00F06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My Research: Alternative Methods and Findings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46B7C-CBC1-BC03-C409-13A1ED1A7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0" y="4872922"/>
            <a:ext cx="4023359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04AC7-89F0-44F1-2687-2D0A150F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73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80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DFF050-4A2F-E199-61C6-2684411DB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Overview</a:t>
            </a:r>
          </a:p>
        </p:txBody>
      </p:sp>
      <p:grpSp>
        <p:nvGrpSpPr>
          <p:cNvPr id="85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08"/>
            <a:ext cx="1910252" cy="709661"/>
            <a:chOff x="2267504" y="2540250"/>
            <a:chExt cx="1990951" cy="739642"/>
          </a:xfrm>
          <a:solidFill>
            <a:schemeClr val="bg1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D17B5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3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40" name="Content Placeholder 2">
            <a:extLst>
              <a:ext uri="{FF2B5EF4-FFF2-40B4-BE49-F238E27FC236}">
                <a16:creationId xmlns:a16="http://schemas.microsoft.com/office/drawing/2014/main" id="{56AC97DD-34AB-6DC7-99D8-70C1F73473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661574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A0718-DFEB-6D0A-6E7C-64E87190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425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292B6-25DD-CECF-9C3D-8EB34B68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327" y="706196"/>
            <a:ext cx="4800600" cy="132556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Parametric Amplification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963788" y="2026340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0664D-466F-0AEE-EE6F-E7460E8D3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28" y="2287648"/>
            <a:ext cx="4562272" cy="3711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In the Axion Radio Frequency </a:t>
            </a:r>
            <a:r>
              <a:rPr lang="en-US" sz="2000" dirty="0" err="1">
                <a:solidFill>
                  <a:schemeClr val="bg1"/>
                </a:solidFill>
              </a:rPr>
              <a:t>Haloscope</a:t>
            </a:r>
            <a:r>
              <a:rPr lang="en-US" sz="2000" dirty="0">
                <a:solidFill>
                  <a:schemeClr val="bg1"/>
                </a:solidFill>
              </a:rPr>
              <a:t>, you have an occurrence that would be comparable to Parametric Amplification where the Axions amplify signals already in the cavity.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Part of my project consisted of studying the effects and tracking the behavior Axion signal re-amplification.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3E202-D802-3DDE-462B-73F18CF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C9E23-D4CC-F519-E6C4-008274CF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164" y="2355439"/>
            <a:ext cx="4121253" cy="3164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87C7E3-1EE1-3183-96D2-DF35859E2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2038" y="2770003"/>
            <a:ext cx="35055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4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C3F12-9C6B-4202-E263-5E048496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31016"/>
            <a:ext cx="3932030" cy="1339221"/>
          </a:xfrm>
        </p:spPr>
        <p:txBody>
          <a:bodyPr anchor="ctr">
            <a:no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</a:rPr>
              <a:t>Run-Away Amplification</a:t>
            </a:r>
          </a:p>
        </p:txBody>
      </p:sp>
      <p:cxnSp>
        <p:nvCxnSpPr>
          <p:cNvPr id="3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16032-7F99-0207-36AD-8F28DA98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21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633C2FE-3E6E-59FB-5483-D9110325BA04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6157353" y="618303"/>
                <a:ext cx="6221446" cy="59783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Axion Wave Equation written in terms of Parametric Amplification:</a:t>
                </a:r>
              </a:p>
              <a:p>
                <a:pPr marL="0" indent="0">
                  <a:buNone/>
                </a:pPr>
                <a:endParaRPr lang="en-US" sz="180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−ⅈ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𝑖𝑔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𝛾𝛾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1800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80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−ⅈ</m:t>
                          </m:r>
                          <m:f>
                            <m:f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den>
                          </m:f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𝛾𝛾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sSub>
                        <m:sSubPr>
                          <m:ctrlP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8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b="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Conditions: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Loss Term: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−ⅈ</m:t>
                    </m:r>
                    <m:f>
                      <m:fPr>
                        <m:ctrlP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8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Gain Term: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𝑖𝑔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𝛾𝛾</m:t>
                        </m:r>
                      </m:sub>
                    </m:sSub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sSub>
                      <m:sSubPr>
                        <m:ctrlP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1800" i="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8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US" sz="1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18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, then there is growth</a:t>
                </a:r>
              </a:p>
              <a:p>
                <a:pPr marL="0" indent="0">
                  <a:buNone/>
                </a:pPr>
                <a:r>
                  <a:rPr lang="en-US" sz="1800" dirty="0">
                    <a:solidFill>
                      <a:schemeClr val="bg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800" b="0" i="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1800" dirty="0">
                    <a:solidFill>
                      <a:schemeClr val="bg1"/>
                    </a:solidFill>
                  </a:rPr>
                  <a:t>, then there is decay</a:t>
                </a:r>
              </a:p>
              <a:p>
                <a:pPr marL="0" indent="0">
                  <a:buNone/>
                </a:pPr>
                <a:endParaRPr lang="en-US" sz="1800" dirty="0"/>
              </a:p>
              <a:p>
                <a:endParaRPr lang="en-US" sz="1600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0633C2FE-3E6E-59FB-5483-D9110325BA04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7353" y="618303"/>
                <a:ext cx="6221446" cy="5978368"/>
              </a:xfrm>
              <a:prstGeom prst="rect">
                <a:avLst/>
              </a:prstGeom>
              <a:blipFill>
                <a:blip r:embed="rId2"/>
                <a:stretch>
                  <a:fillRect l="-2253" t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0C304485-7C52-A59F-A996-AA27CCF16059}"/>
              </a:ext>
            </a:extLst>
          </p:cNvPr>
          <p:cNvSpPr/>
          <p:nvPr/>
        </p:nvSpPr>
        <p:spPr>
          <a:xfrm>
            <a:off x="926170" y="1936430"/>
            <a:ext cx="4107971" cy="31527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een blue and red lines&#10;&#10;Description automatically generated">
            <a:extLst>
              <a:ext uri="{FF2B5EF4-FFF2-40B4-BE49-F238E27FC236}">
                <a16:creationId xmlns:a16="http://schemas.microsoft.com/office/drawing/2014/main" id="{F0A15431-52CF-EACE-94C0-05C96E858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231" y="2220273"/>
            <a:ext cx="3501313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74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202F42-3ACB-C6D7-A9CE-8EA77B1EB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RF Axion </a:t>
            </a:r>
            <a:r>
              <a:rPr lang="en-US" sz="3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Haloscope</a:t>
            </a: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0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B2B1C-C804-639F-33C2-F63D1CF5CD8C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897769" y="1909192"/>
                <a:ext cx="4586513" cy="3647710"/>
              </a:xfrm>
            </p:spPr>
            <p:txBody>
              <a:bodyPr vert="horz" lIns="91440" tIns="45720" rIns="91440" bIns="45720" rtlCol="0">
                <a:normAutofit/>
              </a:bodyPr>
              <a:lstStyle/>
              <a:p>
                <a:pPr marL="0"/>
                <a:r>
                  <a:rPr lang="en-US" sz="2000">
                    <a:solidFill>
                      <a:schemeClr val="bg1"/>
                    </a:solidFill>
                  </a:rPr>
                  <a:t>The RF Axion Haloscope takes the idea of the standard Axion Haloscope and expands it to the notion that every field is dynamic.</a:t>
                </a:r>
              </a:p>
              <a:p>
                <a:r>
                  <a:rPr lang="en-US" sz="2000">
                    <a:solidFill>
                      <a:schemeClr val="bg1"/>
                    </a:solidFill>
                  </a:rPr>
                  <a:t>The Axion Field becomes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ⅈ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>
                  <a:solidFill>
                    <a:schemeClr val="bg1"/>
                  </a:solidFill>
                </a:endParaRPr>
              </a:p>
              <a:p>
                <a:r>
                  <a:rPr lang="en-US" sz="2000">
                    <a:solidFill>
                      <a:schemeClr val="bg1"/>
                    </a:solidFill>
                  </a:rPr>
                  <a:t>The Magnetic Field becomes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ⅈ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>
                  <a:solidFill>
                    <a:schemeClr val="bg1"/>
                  </a:solidFill>
                </a:endParaRPr>
              </a:p>
              <a:p>
                <a:r>
                  <a:rPr lang="en-US" sz="2000">
                    <a:solidFill>
                      <a:schemeClr val="bg1"/>
                    </a:solidFill>
                  </a:rPr>
                  <a:t>The Electric Field becomes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ⅇ</m:t>
                        </m:r>
                      </m:e>
                      <m:sup>
                        <m:r>
                          <a:rPr lang="en-US" sz="2000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ⅈ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000" b="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endParaRPr lang="en-US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BB2B1C-C804-639F-33C2-F63D1CF5CD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897769" y="1909192"/>
                <a:ext cx="4586513" cy="3647710"/>
              </a:xfrm>
              <a:blipFill>
                <a:blip r:embed="rId2"/>
                <a:stretch>
                  <a:fillRect l="-1328" t="-1669" r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diagram of a cylinder&#10;&#10;Description automatically generated">
            <a:extLst>
              <a:ext uri="{FF2B5EF4-FFF2-40B4-BE49-F238E27FC236}">
                <a16:creationId xmlns:a16="http://schemas.microsoft.com/office/drawing/2014/main" id="{227C543E-0DC7-BD60-7B48-56C19787D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2" t="-626" r="60513"/>
          <a:stretch/>
        </p:blipFill>
        <p:spPr>
          <a:xfrm>
            <a:off x="7094742" y="1514578"/>
            <a:ext cx="3620883" cy="44369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9B086-7F26-28BF-BD77-2453DA75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3257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292B6-25DD-CECF-9C3D-8EB34B68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28" y="684836"/>
            <a:ext cx="8272548" cy="1325563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Input = Output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963788" y="2026340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90664D-466F-0AEE-EE6F-E7460E8D35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2028" y="2188959"/>
                <a:ext cx="5225822" cy="3711571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What if we made an output photon the same as the input photon?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We found a mode that has a non-zero form factor with itself.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The cavity is tuned to a frequency of </a:t>
                </a:r>
                <a:r>
                  <a:rPr lang="en-US" sz="20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∆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r>
                          <a:rPr lang="en-US" sz="20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000" dirty="0">
                  <a:solidFill>
                    <a:schemeClr val="bg1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  <a:p>
                <a:r>
                  <a:rPr lang="en-US" sz="2000" dirty="0">
                    <a:solidFill>
                      <a:schemeClr val="bg1"/>
                    </a:solidFill>
                  </a:rPr>
                  <a:t>We find that more and more photons produced with this method!</a:t>
                </a:r>
              </a:p>
              <a:p>
                <a:pPr marL="0" indent="0">
                  <a:buNone/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790664D-466F-0AEE-EE6F-E7460E8D3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2028" y="2188959"/>
                <a:ext cx="5225822" cy="3711571"/>
              </a:xfrm>
              <a:blipFill>
                <a:blip r:embed="rId3"/>
                <a:stretch>
                  <a:fillRect l="-1167" b="-1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3E202-D802-3DDE-462B-73F18CF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C9E23-D4CC-F519-E6C4-008274CF5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164" y="2355439"/>
            <a:ext cx="4121253" cy="3164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F000A5-F7DA-F9EC-D4CE-E6EAEFC49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038" y="2770003"/>
            <a:ext cx="350550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66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1FE6C-0561-453D-10A0-CFDF8995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8995" y="217488"/>
            <a:ext cx="9434658" cy="88965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Will Run-Away Amplification Happen?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068916" y="5597879"/>
            <a:ext cx="40076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B9D27-8F16-07EC-4D30-E46C33327273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7145940" y="1669713"/>
                <a:ext cx="2926794" cy="3869244"/>
              </a:xfrm>
            </p:spPr>
            <p:txBody>
              <a:bodyPr>
                <a:normAutofit/>
              </a:bodyPr>
              <a:lstStyle/>
              <a:p>
                <a:pPr marL="256032" lvl="1" indent="0" defTabSz="512064">
                  <a:spcBef>
                    <a:spcPts val="280"/>
                  </a:spcBef>
                  <a:buNone/>
                </a:pPr>
                <a:r>
                  <a:rPr lang="en-US" sz="20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Scenario #2: Possibly</a:t>
                </a:r>
              </a:p>
              <a:p>
                <a:pPr marL="256032" lvl="1" indent="0" defTabSz="512064">
                  <a:spcBef>
                    <a:spcPts val="280"/>
                  </a:spcBef>
                  <a:buNone/>
                </a:pPr>
                <a:endParaRPr lang="en-US" sz="16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  <a:p>
                <a:pPr marL="384048" lvl="1" indent="-128016" defTabSz="512064">
                  <a:spcBef>
                    <a:spcPts val="280"/>
                  </a:spcBef>
                </a:pPr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Some theoretical models suggest there is a potential for extra-dense (approximately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kern="12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sz="1600" b="0" i="1" kern="120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times as dense as normal) dark matter clumps.</a:t>
                </a:r>
              </a:p>
              <a:p>
                <a:pPr marL="256032" lvl="1" indent="0" defTabSz="512064">
                  <a:spcBef>
                    <a:spcPts val="280"/>
                  </a:spcBef>
                  <a:buNone/>
                </a:pPr>
                <a:endParaRPr lang="en-US" sz="16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  <a:p>
                <a:pPr marL="384048" lvl="1" indent="-128016" defTabSz="512064">
                  <a:spcBef>
                    <a:spcPts val="280"/>
                  </a:spcBef>
                </a:pPr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Chance for future advancement and production in high Q resonators are possible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87B9D27-8F16-07EC-4D30-E46C33327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7145940" y="1669713"/>
                <a:ext cx="2926794" cy="3869244"/>
              </a:xfrm>
              <a:blipFill>
                <a:blip r:embed="rId3"/>
                <a:stretch>
                  <a:fillRect t="-1732" r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DFED86-EDEA-7138-46DB-DF624EBCB7E3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1838965" y="1670236"/>
                <a:ext cx="2926794" cy="3517527"/>
              </a:xfrm>
            </p:spPr>
            <p:txBody>
              <a:bodyPr>
                <a:normAutofit/>
              </a:bodyPr>
              <a:lstStyle/>
              <a:p>
                <a:pPr marL="256032" lvl="1" indent="0" defTabSz="512064">
                  <a:spcBef>
                    <a:spcPts val="280"/>
                  </a:spcBef>
                  <a:buNone/>
                </a:pPr>
                <a:r>
                  <a:rPr lang="en-US" sz="2000" dirty="0">
                    <a:solidFill>
                      <a:schemeClr val="bg1"/>
                    </a:solidFill>
                  </a:rPr>
                  <a:t>Scenario #1: Not Likely</a:t>
                </a:r>
              </a:p>
              <a:p>
                <a:pPr marL="384048" lvl="1" indent="-128016" defTabSz="512064">
                  <a:spcBef>
                    <a:spcPts val="280"/>
                  </a:spcBef>
                </a:pPr>
                <a:endParaRPr lang="en-US" sz="16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  <a:p>
                <a:pPr marL="384048" lvl="1" indent="-128016" defTabSz="512064">
                  <a:spcBef>
                    <a:spcPts val="280"/>
                  </a:spcBef>
                </a:pPr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Resonators with a </a:t>
                </a:r>
                <a14:m>
                  <m:oMath xmlns:m="http://schemas.openxmlformats.org/officeDocument/2006/math">
                    <m:r>
                      <a:rPr lang="en-US" sz="1600" i="1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1600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lang="en-US" sz="1600" i="1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 for run-away amplification to occur.</a:t>
                </a:r>
              </a:p>
              <a:p>
                <a:pPr marL="384048" lvl="1" indent="-128016" defTabSz="512064">
                  <a:spcBef>
                    <a:spcPts val="280"/>
                  </a:spcBef>
                </a:pPr>
                <a:endParaRPr lang="en-US" sz="1600" kern="1200" dirty="0">
                  <a:solidFill>
                    <a:schemeClr val="bg1"/>
                  </a:solidFill>
                  <a:latin typeface="+mn-lt"/>
                  <a:ea typeface="+mn-ea"/>
                  <a:cs typeface="+mn-cs"/>
                </a:endParaRPr>
              </a:p>
              <a:p>
                <a:pPr marL="384048" lvl="1" indent="-128016" defTabSz="512064">
                  <a:spcBef>
                    <a:spcPts val="280"/>
                  </a:spcBef>
                </a:pPr>
                <a:r>
                  <a:rPr lang="en-US" sz="1600" kern="1200" dirty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rPr>
                  <a:t>Currently, the highest superconducting resonators can only produce </a:t>
                </a:r>
                <a14:m>
                  <m:oMath xmlns:m="http://schemas.openxmlformats.org/officeDocument/2006/math">
                    <m:r>
                      <a:rPr lang="en-US" sz="1600" i="1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1600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  <m:sSup>
                      <m:sSupPr>
                        <m:ctrlPr>
                          <a:rPr lang="en-US" sz="1600" i="1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en-US" sz="1600" kern="12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11</m:t>
                        </m:r>
                      </m:sup>
                    </m:sSup>
                    <m:r>
                      <a:rPr lang="en-US" sz="1600" i="1" kern="12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DFED86-EDEA-7138-46DB-DF624EBCB7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1838965" y="1670236"/>
                <a:ext cx="2926794" cy="3517527"/>
              </a:xfrm>
              <a:blipFill>
                <a:blip r:embed="rId4"/>
                <a:stretch>
                  <a:fillRect t="-1906" r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D77A2-493A-243C-5E80-FAC8313DE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28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0528D-A3E0-5F43-DAD7-391F12683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54819"/>
            <a:ext cx="6124576" cy="267836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Future Work and Reflections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B3D18-0921-705C-EE42-488FB14036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8702" y="4414180"/>
            <a:ext cx="6128274" cy="884538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253338B-EC15-4112-B0AA-4135021E9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1"/>
            <a:ext cx="4572002" cy="6858002"/>
          </a:xfrm>
          <a:custGeom>
            <a:avLst/>
            <a:gdLst>
              <a:gd name="connsiteX0" fmla="*/ 4214994 w 4572002"/>
              <a:gd name="connsiteY0" fmla="*/ 6564620 h 6858002"/>
              <a:gd name="connsiteX1" fmla="*/ 4214994 w 4572002"/>
              <a:gd name="connsiteY1" fmla="*/ 6564621 h 6858002"/>
              <a:gd name="connsiteX2" fmla="*/ 4237474 w 4572002"/>
              <a:gd name="connsiteY2" fmla="*/ 6588626 h 6858002"/>
              <a:gd name="connsiteX3" fmla="*/ 4254096 w 4572002"/>
              <a:gd name="connsiteY3" fmla="*/ 6625225 h 6858002"/>
              <a:gd name="connsiteX4" fmla="*/ 4247001 w 4572002"/>
              <a:gd name="connsiteY4" fmla="*/ 6662540 h 6858002"/>
              <a:gd name="connsiteX5" fmla="*/ 4247000 w 4572002"/>
              <a:gd name="connsiteY5" fmla="*/ 6662541 h 6858002"/>
              <a:gd name="connsiteX6" fmla="*/ 4246999 w 4572002"/>
              <a:gd name="connsiteY6" fmla="*/ 6662544 h 6858002"/>
              <a:gd name="connsiteX7" fmla="*/ 4235550 w 4572002"/>
              <a:gd name="connsiteY7" fmla="*/ 6683027 h 6858002"/>
              <a:gd name="connsiteX8" fmla="*/ 4232403 w 4572002"/>
              <a:gd name="connsiteY8" fmla="*/ 6702976 h 6858002"/>
              <a:gd name="connsiteX9" fmla="*/ 4232403 w 4572002"/>
              <a:gd name="connsiteY9" fmla="*/ 6702977 h 6858002"/>
              <a:gd name="connsiteX10" fmla="*/ 4246238 w 4572002"/>
              <a:gd name="connsiteY10" fmla="*/ 6742553 h 6858002"/>
              <a:gd name="connsiteX11" fmla="*/ 4246239 w 4572002"/>
              <a:gd name="connsiteY11" fmla="*/ 6742555 h 6858002"/>
              <a:gd name="connsiteX12" fmla="*/ 4265716 w 4572002"/>
              <a:gd name="connsiteY12" fmla="*/ 6812062 h 6858002"/>
              <a:gd name="connsiteX13" fmla="*/ 4265717 w 4572002"/>
              <a:gd name="connsiteY13" fmla="*/ 6812064 h 6858002"/>
              <a:gd name="connsiteX14" fmla="*/ 4265717 w 4572002"/>
              <a:gd name="connsiteY14" fmla="*/ 6812063 h 6858002"/>
              <a:gd name="connsiteX15" fmla="*/ 4265716 w 4572002"/>
              <a:gd name="connsiteY15" fmla="*/ 6812062 h 6858002"/>
              <a:gd name="connsiteX16" fmla="*/ 4260942 w 4572002"/>
              <a:gd name="connsiteY16" fmla="*/ 6776800 h 6858002"/>
              <a:gd name="connsiteX17" fmla="*/ 4246239 w 4572002"/>
              <a:gd name="connsiteY17" fmla="*/ 6742555 h 6858002"/>
              <a:gd name="connsiteX18" fmla="*/ 4246238 w 4572002"/>
              <a:gd name="connsiteY18" fmla="*/ 6742552 h 6858002"/>
              <a:gd name="connsiteX19" fmla="*/ 4232403 w 4572002"/>
              <a:gd name="connsiteY19" fmla="*/ 6702976 h 6858002"/>
              <a:gd name="connsiteX20" fmla="*/ 4246999 w 4572002"/>
              <a:gd name="connsiteY20" fmla="*/ 6662544 h 6858002"/>
              <a:gd name="connsiteX21" fmla="*/ 4247000 w 4572002"/>
              <a:gd name="connsiteY21" fmla="*/ 6662542 h 6858002"/>
              <a:gd name="connsiteX22" fmla="*/ 4247001 w 4572002"/>
              <a:gd name="connsiteY22" fmla="*/ 6662540 h 6858002"/>
              <a:gd name="connsiteX23" fmla="*/ 4254084 w 4572002"/>
              <a:gd name="connsiteY23" fmla="*/ 6645552 h 6858002"/>
              <a:gd name="connsiteX24" fmla="*/ 4254096 w 4572002"/>
              <a:gd name="connsiteY24" fmla="*/ 6625225 h 6858002"/>
              <a:gd name="connsiteX25" fmla="*/ 4254096 w 4572002"/>
              <a:gd name="connsiteY25" fmla="*/ 6625224 h 6858002"/>
              <a:gd name="connsiteX26" fmla="*/ 4237474 w 4572002"/>
              <a:gd name="connsiteY26" fmla="*/ 6588625 h 6858002"/>
              <a:gd name="connsiteX27" fmla="*/ 4295315 w 4572002"/>
              <a:gd name="connsiteY27" fmla="*/ 6438981 h 6858002"/>
              <a:gd name="connsiteX28" fmla="*/ 4275385 w 4572002"/>
              <a:gd name="connsiteY28" fmla="*/ 6463840 h 6858002"/>
              <a:gd name="connsiteX29" fmla="*/ 4275382 w 4572002"/>
              <a:gd name="connsiteY29" fmla="*/ 6463849 h 6858002"/>
              <a:gd name="connsiteX30" fmla="*/ 4261587 w 4572002"/>
              <a:gd name="connsiteY30" fmla="*/ 6513012 h 6858002"/>
              <a:gd name="connsiteX31" fmla="*/ 4242781 w 4572002"/>
              <a:gd name="connsiteY31" fmla="*/ 6546194 h 6858002"/>
              <a:gd name="connsiteX32" fmla="*/ 4242781 w 4572002"/>
              <a:gd name="connsiteY32" fmla="*/ 6546195 h 6858002"/>
              <a:gd name="connsiteX33" fmla="*/ 4259120 w 4572002"/>
              <a:gd name="connsiteY33" fmla="*/ 6521804 h 6858002"/>
              <a:gd name="connsiteX34" fmla="*/ 4261587 w 4572002"/>
              <a:gd name="connsiteY34" fmla="*/ 6513012 h 6858002"/>
              <a:gd name="connsiteX35" fmla="*/ 4264398 w 4572002"/>
              <a:gd name="connsiteY35" fmla="*/ 6508052 h 6858002"/>
              <a:gd name="connsiteX36" fmla="*/ 4275382 w 4572002"/>
              <a:gd name="connsiteY36" fmla="*/ 6463849 h 6858002"/>
              <a:gd name="connsiteX37" fmla="*/ 4275385 w 4572002"/>
              <a:gd name="connsiteY37" fmla="*/ 6463841 h 6858002"/>
              <a:gd name="connsiteX38" fmla="*/ 4295315 w 4572002"/>
              <a:gd name="connsiteY38" fmla="*/ 6438981 h 6858002"/>
              <a:gd name="connsiteX39" fmla="*/ 4381289 w 4572002"/>
              <a:gd name="connsiteY39" fmla="*/ 6365204 h 6858002"/>
              <a:gd name="connsiteX40" fmla="*/ 4380008 w 4572002"/>
              <a:gd name="connsiteY40" fmla="*/ 6387910 h 6858002"/>
              <a:gd name="connsiteX41" fmla="*/ 4378243 w 4572002"/>
              <a:gd name="connsiteY41" fmla="*/ 6391549 h 6858002"/>
              <a:gd name="connsiteX42" fmla="*/ 4370589 w 4572002"/>
              <a:gd name="connsiteY42" fmla="*/ 6407332 h 6858002"/>
              <a:gd name="connsiteX43" fmla="*/ 4370589 w 4572002"/>
              <a:gd name="connsiteY43" fmla="*/ 6407333 h 6858002"/>
              <a:gd name="connsiteX44" fmla="*/ 4378243 w 4572002"/>
              <a:gd name="connsiteY44" fmla="*/ 6391549 h 6858002"/>
              <a:gd name="connsiteX45" fmla="*/ 4380008 w 4572002"/>
              <a:gd name="connsiteY45" fmla="*/ 6387910 h 6858002"/>
              <a:gd name="connsiteX46" fmla="*/ 4142220 w 4572002"/>
              <a:gd name="connsiteY46" fmla="*/ 4221391 h 6858002"/>
              <a:gd name="connsiteX47" fmla="*/ 4142220 w 4572002"/>
              <a:gd name="connsiteY47" fmla="*/ 4221392 h 6858002"/>
              <a:gd name="connsiteX48" fmla="*/ 4147936 w 4572002"/>
              <a:gd name="connsiteY48" fmla="*/ 4253015 h 6858002"/>
              <a:gd name="connsiteX49" fmla="*/ 4187752 w 4572002"/>
              <a:gd name="connsiteY49" fmla="*/ 4324646 h 6858002"/>
              <a:gd name="connsiteX50" fmla="*/ 4196706 w 4572002"/>
              <a:gd name="connsiteY50" fmla="*/ 4363891 h 6858002"/>
              <a:gd name="connsiteX51" fmla="*/ 4195944 w 4572002"/>
              <a:gd name="connsiteY51" fmla="*/ 4482004 h 6858002"/>
              <a:gd name="connsiteX52" fmla="*/ 4135934 w 4572002"/>
              <a:gd name="connsiteY52" fmla="*/ 4659174 h 6858002"/>
              <a:gd name="connsiteX53" fmla="*/ 4127932 w 4572002"/>
              <a:gd name="connsiteY53" fmla="*/ 4677655 h 6858002"/>
              <a:gd name="connsiteX54" fmla="*/ 4118025 w 4572002"/>
              <a:gd name="connsiteY54" fmla="*/ 4767764 h 6858002"/>
              <a:gd name="connsiteX55" fmla="*/ 4116716 w 4572002"/>
              <a:gd name="connsiteY55" fmla="*/ 4800483 h 6858002"/>
              <a:gd name="connsiteX56" fmla="*/ 4116716 w 4572002"/>
              <a:gd name="connsiteY56" fmla="*/ 4800484 h 6858002"/>
              <a:gd name="connsiteX57" fmla="*/ 4131552 w 4572002"/>
              <a:gd name="connsiteY57" fmla="*/ 4828917 h 6858002"/>
              <a:gd name="connsiteX58" fmla="*/ 4153733 w 4572002"/>
              <a:gd name="connsiteY58" fmla="*/ 4863343 h 6858002"/>
              <a:gd name="connsiteX59" fmla="*/ 4161262 w 4572002"/>
              <a:gd name="connsiteY59" fmla="*/ 4889275 h 6858002"/>
              <a:gd name="connsiteX60" fmla="*/ 4159557 w 4572002"/>
              <a:gd name="connsiteY60" fmla="*/ 4912168 h 6858002"/>
              <a:gd name="connsiteX61" fmla="*/ 4158155 w 4572002"/>
              <a:gd name="connsiteY61" fmla="*/ 4933804 h 6858002"/>
              <a:gd name="connsiteX62" fmla="*/ 4158155 w 4572002"/>
              <a:gd name="connsiteY62" fmla="*/ 4933805 h 6858002"/>
              <a:gd name="connsiteX63" fmla="*/ 4162914 w 4572002"/>
              <a:gd name="connsiteY63" fmla="*/ 4952673 h 6858002"/>
              <a:gd name="connsiteX64" fmla="*/ 4165707 w 4572002"/>
              <a:gd name="connsiteY64" fmla="*/ 4957454 h 6858002"/>
              <a:gd name="connsiteX65" fmla="*/ 4166985 w 4572002"/>
              <a:gd name="connsiteY65" fmla="*/ 4961456 h 6858002"/>
              <a:gd name="connsiteX66" fmla="*/ 4182989 w 4572002"/>
              <a:gd name="connsiteY66" fmla="*/ 4987038 h 6858002"/>
              <a:gd name="connsiteX67" fmla="*/ 4209468 w 4572002"/>
              <a:gd name="connsiteY67" fmla="*/ 5041522 h 6858002"/>
              <a:gd name="connsiteX68" fmla="*/ 4216684 w 4572002"/>
              <a:gd name="connsiteY68" fmla="*/ 5072376 h 6858002"/>
              <a:gd name="connsiteX69" fmla="*/ 4222587 w 4572002"/>
              <a:gd name="connsiteY69" fmla="*/ 5087441 h 6858002"/>
              <a:gd name="connsiteX70" fmla="*/ 4235615 w 4572002"/>
              <a:gd name="connsiteY70" fmla="*/ 5133220 h 6858002"/>
              <a:gd name="connsiteX71" fmla="*/ 4235616 w 4572002"/>
              <a:gd name="connsiteY71" fmla="*/ 5133225 h 6858002"/>
              <a:gd name="connsiteX72" fmla="*/ 4228901 w 4572002"/>
              <a:gd name="connsiteY72" fmla="*/ 5166113 h 6858002"/>
              <a:gd name="connsiteX73" fmla="*/ 4228901 w 4572002"/>
              <a:gd name="connsiteY73" fmla="*/ 5166114 h 6858002"/>
              <a:gd name="connsiteX74" fmla="*/ 4229593 w 4572002"/>
              <a:gd name="connsiteY74" fmla="*/ 5172091 h 6858002"/>
              <a:gd name="connsiteX75" fmla="*/ 4232139 w 4572002"/>
              <a:gd name="connsiteY75" fmla="*/ 5179068 h 6858002"/>
              <a:gd name="connsiteX76" fmla="*/ 4231973 w 4572002"/>
              <a:gd name="connsiteY76" fmla="*/ 5229434 h 6858002"/>
              <a:gd name="connsiteX77" fmla="*/ 4225669 w 4572002"/>
              <a:gd name="connsiteY77" fmla="*/ 5241089 h 6858002"/>
              <a:gd name="connsiteX78" fmla="*/ 4208517 w 4572002"/>
              <a:gd name="connsiteY78" fmla="*/ 5272796 h 6858002"/>
              <a:gd name="connsiteX79" fmla="*/ 4184613 w 4572002"/>
              <a:gd name="connsiteY79" fmla="*/ 5312288 h 6858002"/>
              <a:gd name="connsiteX80" fmla="*/ 4183557 w 4572002"/>
              <a:gd name="connsiteY80" fmla="*/ 5321350 h 6858002"/>
              <a:gd name="connsiteX81" fmla="*/ 4181083 w 4572002"/>
              <a:gd name="connsiteY81" fmla="*/ 5326163 h 6858002"/>
              <a:gd name="connsiteX82" fmla="*/ 4179637 w 4572002"/>
              <a:gd name="connsiteY82" fmla="*/ 5355014 h 6858002"/>
              <a:gd name="connsiteX83" fmla="*/ 4179637 w 4572002"/>
              <a:gd name="connsiteY83" fmla="*/ 5355015 h 6858002"/>
              <a:gd name="connsiteX84" fmla="*/ 4184513 w 4572002"/>
              <a:gd name="connsiteY84" fmla="*/ 5385385 h 6858002"/>
              <a:gd name="connsiteX85" fmla="*/ 4192704 w 4572002"/>
              <a:gd name="connsiteY85" fmla="*/ 5425583 h 6858002"/>
              <a:gd name="connsiteX86" fmla="*/ 4204327 w 4572002"/>
              <a:gd name="connsiteY86" fmla="*/ 5480638 h 6858002"/>
              <a:gd name="connsiteX87" fmla="*/ 4208850 w 4572002"/>
              <a:gd name="connsiteY87" fmla="*/ 5507668 h 6858002"/>
              <a:gd name="connsiteX88" fmla="*/ 4198232 w 4572002"/>
              <a:gd name="connsiteY88" fmla="*/ 5531692 h 6858002"/>
              <a:gd name="connsiteX89" fmla="*/ 4198231 w 4572002"/>
              <a:gd name="connsiteY89" fmla="*/ 5531693 h 6858002"/>
              <a:gd name="connsiteX90" fmla="*/ 4188085 w 4572002"/>
              <a:gd name="connsiteY90" fmla="*/ 5547578 h 6858002"/>
              <a:gd name="connsiteX91" fmla="*/ 4188085 w 4572002"/>
              <a:gd name="connsiteY91" fmla="*/ 5547579 h 6858002"/>
              <a:gd name="connsiteX92" fmla="*/ 4197659 w 4572002"/>
              <a:gd name="connsiteY92" fmla="*/ 5562747 h 6858002"/>
              <a:gd name="connsiteX93" fmla="*/ 4268907 w 4572002"/>
              <a:gd name="connsiteY93" fmla="*/ 5704484 h 6858002"/>
              <a:gd name="connsiteX94" fmla="*/ 4274812 w 4572002"/>
              <a:gd name="connsiteY94" fmla="*/ 5740489 h 6858002"/>
              <a:gd name="connsiteX95" fmla="*/ 4283578 w 4572002"/>
              <a:gd name="connsiteY95" fmla="*/ 5760874 h 6858002"/>
              <a:gd name="connsiteX96" fmla="*/ 4371973 w 4572002"/>
              <a:gd name="connsiteY96" fmla="*/ 5883752 h 6858002"/>
              <a:gd name="connsiteX97" fmla="*/ 4371974 w 4572002"/>
              <a:gd name="connsiteY97" fmla="*/ 5883757 h 6858002"/>
              <a:gd name="connsiteX98" fmla="*/ 4389877 w 4572002"/>
              <a:gd name="connsiteY98" fmla="*/ 5935946 h 6858002"/>
              <a:gd name="connsiteX99" fmla="*/ 4389878 w 4572002"/>
              <a:gd name="connsiteY99" fmla="*/ 5935950 h 6858002"/>
              <a:gd name="connsiteX100" fmla="*/ 4386259 w 4572002"/>
              <a:gd name="connsiteY100" fmla="*/ 5993290 h 6858002"/>
              <a:gd name="connsiteX101" fmla="*/ 4386259 w 4572002"/>
              <a:gd name="connsiteY101" fmla="*/ 5993291 h 6858002"/>
              <a:gd name="connsiteX102" fmla="*/ 4379782 w 4572002"/>
              <a:gd name="connsiteY102" fmla="*/ 6026440 h 6858002"/>
              <a:gd name="connsiteX103" fmla="*/ 4323583 w 4572002"/>
              <a:gd name="connsiteY103" fmla="*/ 6108738 h 6858002"/>
              <a:gd name="connsiteX104" fmla="*/ 4309890 w 4572002"/>
              <a:gd name="connsiteY104" fmla="*/ 6133314 h 6858002"/>
              <a:gd name="connsiteX105" fmla="*/ 4309890 w 4572002"/>
              <a:gd name="connsiteY105" fmla="*/ 6133315 h 6858002"/>
              <a:gd name="connsiteX106" fmla="*/ 4313591 w 4572002"/>
              <a:gd name="connsiteY106" fmla="*/ 6143190 h 6858002"/>
              <a:gd name="connsiteX107" fmla="*/ 4325486 w 4572002"/>
              <a:gd name="connsiteY107" fmla="*/ 6155600 h 6858002"/>
              <a:gd name="connsiteX108" fmla="*/ 4325488 w 4572002"/>
              <a:gd name="connsiteY108" fmla="*/ 6155603 h 6858002"/>
              <a:gd name="connsiteX109" fmla="*/ 4364160 w 4572002"/>
              <a:gd name="connsiteY109" fmla="*/ 6228757 h 6858002"/>
              <a:gd name="connsiteX110" fmla="*/ 4381497 w 4572002"/>
              <a:gd name="connsiteY110" fmla="*/ 6361540 h 6858002"/>
              <a:gd name="connsiteX111" fmla="*/ 4381497 w 4572002"/>
              <a:gd name="connsiteY111" fmla="*/ 6361539 h 6858002"/>
              <a:gd name="connsiteX112" fmla="*/ 4364160 w 4572002"/>
              <a:gd name="connsiteY112" fmla="*/ 6228756 h 6858002"/>
              <a:gd name="connsiteX113" fmla="*/ 4325488 w 4572002"/>
              <a:gd name="connsiteY113" fmla="*/ 6155602 h 6858002"/>
              <a:gd name="connsiteX114" fmla="*/ 4325486 w 4572002"/>
              <a:gd name="connsiteY114" fmla="*/ 6155600 h 6858002"/>
              <a:gd name="connsiteX115" fmla="*/ 4309890 w 4572002"/>
              <a:gd name="connsiteY115" fmla="*/ 6133315 h 6858002"/>
              <a:gd name="connsiteX116" fmla="*/ 4323583 w 4572002"/>
              <a:gd name="connsiteY116" fmla="*/ 6108739 h 6858002"/>
              <a:gd name="connsiteX117" fmla="*/ 4379782 w 4572002"/>
              <a:gd name="connsiteY117" fmla="*/ 6026441 h 6858002"/>
              <a:gd name="connsiteX118" fmla="*/ 4386259 w 4572002"/>
              <a:gd name="connsiteY118" fmla="*/ 5993292 h 6858002"/>
              <a:gd name="connsiteX119" fmla="*/ 4386259 w 4572002"/>
              <a:gd name="connsiteY119" fmla="*/ 5993290 h 6858002"/>
              <a:gd name="connsiteX120" fmla="*/ 4389712 w 4572002"/>
              <a:gd name="connsiteY120" fmla="*/ 5964477 h 6858002"/>
              <a:gd name="connsiteX121" fmla="*/ 4389878 w 4572002"/>
              <a:gd name="connsiteY121" fmla="*/ 5935950 h 6858002"/>
              <a:gd name="connsiteX122" fmla="*/ 4389878 w 4572002"/>
              <a:gd name="connsiteY122" fmla="*/ 5935949 h 6858002"/>
              <a:gd name="connsiteX123" fmla="*/ 4389877 w 4572002"/>
              <a:gd name="connsiteY123" fmla="*/ 5935946 h 6858002"/>
              <a:gd name="connsiteX124" fmla="*/ 4382997 w 4572002"/>
              <a:gd name="connsiteY124" fmla="*/ 5909351 h 6858002"/>
              <a:gd name="connsiteX125" fmla="*/ 4371974 w 4572002"/>
              <a:gd name="connsiteY125" fmla="*/ 5883757 h 6858002"/>
              <a:gd name="connsiteX126" fmla="*/ 4371973 w 4572002"/>
              <a:gd name="connsiteY126" fmla="*/ 5883751 h 6858002"/>
              <a:gd name="connsiteX127" fmla="*/ 4283578 w 4572002"/>
              <a:gd name="connsiteY127" fmla="*/ 5760873 h 6858002"/>
              <a:gd name="connsiteX128" fmla="*/ 4274812 w 4572002"/>
              <a:gd name="connsiteY128" fmla="*/ 5740488 h 6858002"/>
              <a:gd name="connsiteX129" fmla="*/ 4268907 w 4572002"/>
              <a:gd name="connsiteY129" fmla="*/ 5704483 h 6858002"/>
              <a:gd name="connsiteX130" fmla="*/ 4197659 w 4572002"/>
              <a:gd name="connsiteY130" fmla="*/ 5562746 h 6858002"/>
              <a:gd name="connsiteX131" fmla="*/ 4188085 w 4572002"/>
              <a:gd name="connsiteY131" fmla="*/ 5547578 h 6858002"/>
              <a:gd name="connsiteX132" fmla="*/ 4198231 w 4572002"/>
              <a:gd name="connsiteY132" fmla="*/ 5531694 h 6858002"/>
              <a:gd name="connsiteX133" fmla="*/ 4198232 w 4572002"/>
              <a:gd name="connsiteY133" fmla="*/ 5531692 h 6858002"/>
              <a:gd name="connsiteX134" fmla="*/ 4206630 w 4572002"/>
              <a:gd name="connsiteY134" fmla="*/ 5520422 h 6858002"/>
              <a:gd name="connsiteX135" fmla="*/ 4208850 w 4572002"/>
              <a:gd name="connsiteY135" fmla="*/ 5507668 h 6858002"/>
              <a:gd name="connsiteX136" fmla="*/ 4208850 w 4572002"/>
              <a:gd name="connsiteY136" fmla="*/ 5507667 h 6858002"/>
              <a:gd name="connsiteX137" fmla="*/ 4204327 w 4572002"/>
              <a:gd name="connsiteY137" fmla="*/ 5480637 h 6858002"/>
              <a:gd name="connsiteX138" fmla="*/ 4192704 w 4572002"/>
              <a:gd name="connsiteY138" fmla="*/ 5425582 h 6858002"/>
              <a:gd name="connsiteX139" fmla="*/ 4184513 w 4572002"/>
              <a:gd name="connsiteY139" fmla="*/ 5385384 h 6858002"/>
              <a:gd name="connsiteX140" fmla="*/ 4179637 w 4572002"/>
              <a:gd name="connsiteY140" fmla="*/ 5355014 h 6858002"/>
              <a:gd name="connsiteX141" fmla="*/ 4183557 w 4572002"/>
              <a:gd name="connsiteY141" fmla="*/ 5321350 h 6858002"/>
              <a:gd name="connsiteX142" fmla="*/ 4208517 w 4572002"/>
              <a:gd name="connsiteY142" fmla="*/ 5272797 h 6858002"/>
              <a:gd name="connsiteX143" fmla="*/ 4225669 w 4572002"/>
              <a:gd name="connsiteY143" fmla="*/ 5241089 h 6858002"/>
              <a:gd name="connsiteX144" fmla="*/ 4231973 w 4572002"/>
              <a:gd name="connsiteY144" fmla="*/ 5229433 h 6858002"/>
              <a:gd name="connsiteX145" fmla="*/ 4232139 w 4572002"/>
              <a:gd name="connsiteY145" fmla="*/ 5179068 h 6858002"/>
              <a:gd name="connsiteX146" fmla="*/ 4232139 w 4572002"/>
              <a:gd name="connsiteY146" fmla="*/ 5179067 h 6858002"/>
              <a:gd name="connsiteX147" fmla="*/ 4229593 w 4572002"/>
              <a:gd name="connsiteY147" fmla="*/ 5172090 h 6858002"/>
              <a:gd name="connsiteX148" fmla="*/ 4228901 w 4572002"/>
              <a:gd name="connsiteY148" fmla="*/ 5166114 h 6858002"/>
              <a:gd name="connsiteX149" fmla="*/ 4235616 w 4572002"/>
              <a:gd name="connsiteY149" fmla="*/ 5133225 h 6858002"/>
              <a:gd name="connsiteX150" fmla="*/ 4235616 w 4572002"/>
              <a:gd name="connsiteY150" fmla="*/ 5133224 h 6858002"/>
              <a:gd name="connsiteX151" fmla="*/ 4235615 w 4572002"/>
              <a:gd name="connsiteY151" fmla="*/ 5133220 h 6858002"/>
              <a:gd name="connsiteX152" fmla="*/ 4228473 w 4572002"/>
              <a:gd name="connsiteY152" fmla="*/ 5102461 h 6858002"/>
              <a:gd name="connsiteX153" fmla="*/ 4222587 w 4572002"/>
              <a:gd name="connsiteY153" fmla="*/ 5087441 h 6858002"/>
              <a:gd name="connsiteX154" fmla="*/ 4222582 w 4572002"/>
              <a:gd name="connsiteY154" fmla="*/ 5087423 h 6858002"/>
              <a:gd name="connsiteX155" fmla="*/ 4209468 w 4572002"/>
              <a:gd name="connsiteY155" fmla="*/ 5041521 h 6858002"/>
              <a:gd name="connsiteX156" fmla="*/ 4182989 w 4572002"/>
              <a:gd name="connsiteY156" fmla="*/ 4987037 h 6858002"/>
              <a:gd name="connsiteX157" fmla="*/ 4165707 w 4572002"/>
              <a:gd name="connsiteY157" fmla="*/ 4957454 h 6858002"/>
              <a:gd name="connsiteX158" fmla="*/ 4158155 w 4572002"/>
              <a:gd name="connsiteY158" fmla="*/ 4933805 h 6858002"/>
              <a:gd name="connsiteX159" fmla="*/ 4159557 w 4572002"/>
              <a:gd name="connsiteY159" fmla="*/ 4912169 h 6858002"/>
              <a:gd name="connsiteX160" fmla="*/ 4161262 w 4572002"/>
              <a:gd name="connsiteY160" fmla="*/ 4889276 h 6858002"/>
              <a:gd name="connsiteX161" fmla="*/ 4161262 w 4572002"/>
              <a:gd name="connsiteY161" fmla="*/ 4889275 h 6858002"/>
              <a:gd name="connsiteX162" fmla="*/ 4156484 w 4572002"/>
              <a:gd name="connsiteY162" fmla="*/ 4867614 h 6858002"/>
              <a:gd name="connsiteX163" fmla="*/ 4153733 w 4572002"/>
              <a:gd name="connsiteY163" fmla="*/ 4863343 h 6858002"/>
              <a:gd name="connsiteX164" fmla="*/ 4151983 w 4572002"/>
              <a:gd name="connsiteY164" fmla="*/ 4857317 h 6858002"/>
              <a:gd name="connsiteX165" fmla="*/ 4131552 w 4572002"/>
              <a:gd name="connsiteY165" fmla="*/ 4828916 h 6858002"/>
              <a:gd name="connsiteX166" fmla="*/ 4116716 w 4572002"/>
              <a:gd name="connsiteY166" fmla="*/ 4800483 h 6858002"/>
              <a:gd name="connsiteX167" fmla="*/ 4118025 w 4572002"/>
              <a:gd name="connsiteY167" fmla="*/ 4767765 h 6858002"/>
              <a:gd name="connsiteX168" fmla="*/ 4127932 w 4572002"/>
              <a:gd name="connsiteY168" fmla="*/ 4677656 h 6858002"/>
              <a:gd name="connsiteX169" fmla="*/ 4135934 w 4572002"/>
              <a:gd name="connsiteY169" fmla="*/ 4659175 h 6858002"/>
              <a:gd name="connsiteX170" fmla="*/ 4195944 w 4572002"/>
              <a:gd name="connsiteY170" fmla="*/ 4482005 h 6858002"/>
              <a:gd name="connsiteX171" fmla="*/ 4196706 w 4572002"/>
              <a:gd name="connsiteY171" fmla="*/ 4363891 h 6858002"/>
              <a:gd name="connsiteX172" fmla="*/ 4196706 w 4572002"/>
              <a:gd name="connsiteY172" fmla="*/ 4363890 h 6858002"/>
              <a:gd name="connsiteX173" fmla="*/ 4187752 w 4572002"/>
              <a:gd name="connsiteY173" fmla="*/ 4324645 h 6858002"/>
              <a:gd name="connsiteX174" fmla="*/ 4147936 w 4572002"/>
              <a:gd name="connsiteY174" fmla="*/ 4253014 h 6858002"/>
              <a:gd name="connsiteX175" fmla="*/ 4211111 w 4572002"/>
              <a:gd name="connsiteY175" fmla="*/ 2836172 h 6858002"/>
              <a:gd name="connsiteX176" fmla="*/ 4202421 w 4572002"/>
              <a:gd name="connsiteY176" fmla="*/ 2848793 h 6858002"/>
              <a:gd name="connsiteX177" fmla="*/ 4186816 w 4572002"/>
              <a:gd name="connsiteY177" fmla="*/ 2897785 h 6858002"/>
              <a:gd name="connsiteX178" fmla="*/ 4185787 w 4572002"/>
              <a:gd name="connsiteY178" fmla="*/ 2903551 h 6858002"/>
              <a:gd name="connsiteX179" fmla="*/ 4182513 w 4572002"/>
              <a:gd name="connsiteY179" fmla="*/ 2914328 h 6858002"/>
              <a:gd name="connsiteX180" fmla="*/ 4177882 w 4572002"/>
              <a:gd name="connsiteY180" fmla="*/ 2947858 h 6858002"/>
              <a:gd name="connsiteX181" fmla="*/ 4177881 w 4572002"/>
              <a:gd name="connsiteY181" fmla="*/ 2947862 h 6858002"/>
              <a:gd name="connsiteX182" fmla="*/ 4177881 w 4572002"/>
              <a:gd name="connsiteY182" fmla="*/ 2947863 h 6858002"/>
              <a:gd name="connsiteX183" fmla="*/ 4181465 w 4572002"/>
              <a:gd name="connsiteY183" fmla="*/ 2982149 h 6858002"/>
              <a:gd name="connsiteX184" fmla="*/ 4193158 w 4572002"/>
              <a:gd name="connsiteY184" fmla="*/ 3077402 h 6858002"/>
              <a:gd name="connsiteX185" fmla="*/ 4180703 w 4572002"/>
              <a:gd name="connsiteY185" fmla="*/ 3172654 h 6858002"/>
              <a:gd name="connsiteX186" fmla="*/ 4133076 w 4572002"/>
              <a:gd name="connsiteY186" fmla="*/ 3489467 h 6858002"/>
              <a:gd name="connsiteX187" fmla="*/ 4110977 w 4572002"/>
              <a:gd name="connsiteY187" fmla="*/ 3544713 h 6858002"/>
              <a:gd name="connsiteX188" fmla="*/ 4093355 w 4572002"/>
              <a:gd name="connsiteY188" fmla="*/ 3574408 h 6858002"/>
              <a:gd name="connsiteX189" fmla="*/ 4093355 w 4572002"/>
              <a:gd name="connsiteY189" fmla="*/ 3574409 h 6858002"/>
              <a:gd name="connsiteX190" fmla="*/ 4105453 w 4572002"/>
              <a:gd name="connsiteY190" fmla="*/ 3606818 h 6858002"/>
              <a:gd name="connsiteX191" fmla="*/ 4118979 w 4572002"/>
              <a:gd name="connsiteY191" fmla="*/ 3630633 h 6858002"/>
              <a:gd name="connsiteX192" fmla="*/ 4136708 w 4572002"/>
              <a:gd name="connsiteY192" fmla="*/ 3654416 h 6858002"/>
              <a:gd name="connsiteX193" fmla="*/ 4140382 w 4572002"/>
              <a:gd name="connsiteY193" fmla="*/ 3668940 h 6858002"/>
              <a:gd name="connsiteX194" fmla="*/ 4143220 w 4572002"/>
              <a:gd name="connsiteY194" fmla="*/ 3680164 h 6858002"/>
              <a:gd name="connsiteX195" fmla="*/ 4139172 w 4572002"/>
              <a:gd name="connsiteY195" fmla="*/ 3734837 h 6858002"/>
              <a:gd name="connsiteX196" fmla="*/ 4139172 w 4572002"/>
              <a:gd name="connsiteY196" fmla="*/ 3734838 h 6858002"/>
              <a:gd name="connsiteX197" fmla="*/ 4139554 w 4572002"/>
              <a:gd name="connsiteY197" fmla="*/ 3754653 h 6858002"/>
              <a:gd name="connsiteX198" fmla="*/ 4145911 w 4572002"/>
              <a:gd name="connsiteY198" fmla="*/ 3789776 h 6858002"/>
              <a:gd name="connsiteX199" fmla="*/ 4130980 w 4572002"/>
              <a:gd name="connsiteY199" fmla="*/ 3822472 h 6858002"/>
              <a:gd name="connsiteX200" fmla="*/ 4116645 w 4572002"/>
              <a:gd name="connsiteY200" fmla="*/ 3852619 h 6858002"/>
              <a:gd name="connsiteX201" fmla="*/ 4116645 w 4572002"/>
              <a:gd name="connsiteY201" fmla="*/ 3852620 h 6858002"/>
              <a:gd name="connsiteX202" fmla="*/ 4117425 w 4572002"/>
              <a:gd name="connsiteY202" fmla="*/ 3868764 h 6858002"/>
              <a:gd name="connsiteX203" fmla="*/ 4126028 w 4572002"/>
              <a:gd name="connsiteY203" fmla="*/ 3885337 h 6858002"/>
              <a:gd name="connsiteX204" fmla="*/ 4126028 w 4572002"/>
              <a:gd name="connsiteY204" fmla="*/ 3885339 h 6858002"/>
              <a:gd name="connsiteX205" fmla="*/ 4148409 w 4572002"/>
              <a:gd name="connsiteY205" fmla="*/ 3923125 h 6858002"/>
              <a:gd name="connsiteX206" fmla="*/ 4157913 w 4572002"/>
              <a:gd name="connsiteY206" fmla="*/ 3962160 h 6858002"/>
              <a:gd name="connsiteX207" fmla="*/ 4142221 w 4572002"/>
              <a:gd name="connsiteY207" fmla="*/ 4043838 h 6858002"/>
              <a:gd name="connsiteX208" fmla="*/ 4142220 w 4572002"/>
              <a:gd name="connsiteY208" fmla="*/ 4043839 h 6858002"/>
              <a:gd name="connsiteX209" fmla="*/ 4127099 w 4572002"/>
              <a:gd name="connsiteY209" fmla="*/ 4103825 h 6858002"/>
              <a:gd name="connsiteX210" fmla="*/ 4127099 w 4572002"/>
              <a:gd name="connsiteY210" fmla="*/ 4103826 h 6858002"/>
              <a:gd name="connsiteX211" fmla="*/ 4129066 w 4572002"/>
              <a:gd name="connsiteY211" fmla="*/ 4134256 h 6858002"/>
              <a:gd name="connsiteX212" fmla="*/ 4138410 w 4572002"/>
              <a:gd name="connsiteY212" fmla="*/ 4165382 h 6858002"/>
              <a:gd name="connsiteX213" fmla="*/ 4138410 w 4572002"/>
              <a:gd name="connsiteY213" fmla="*/ 4165384 h 6858002"/>
              <a:gd name="connsiteX214" fmla="*/ 4142315 w 4572002"/>
              <a:gd name="connsiteY214" fmla="*/ 4192388 h 6858002"/>
              <a:gd name="connsiteX215" fmla="*/ 4142315 w 4572002"/>
              <a:gd name="connsiteY215" fmla="*/ 4192387 h 6858002"/>
              <a:gd name="connsiteX216" fmla="*/ 4138410 w 4572002"/>
              <a:gd name="connsiteY216" fmla="*/ 4165383 h 6858002"/>
              <a:gd name="connsiteX217" fmla="*/ 4138410 w 4572002"/>
              <a:gd name="connsiteY217" fmla="*/ 4165382 h 6858002"/>
              <a:gd name="connsiteX218" fmla="*/ 4127099 w 4572002"/>
              <a:gd name="connsiteY218" fmla="*/ 4103826 h 6858002"/>
              <a:gd name="connsiteX219" fmla="*/ 4142220 w 4572002"/>
              <a:gd name="connsiteY219" fmla="*/ 4043840 h 6858002"/>
              <a:gd name="connsiteX220" fmla="*/ 4142221 w 4572002"/>
              <a:gd name="connsiteY220" fmla="*/ 4043838 h 6858002"/>
              <a:gd name="connsiteX221" fmla="*/ 4155523 w 4572002"/>
              <a:gd name="connsiteY221" fmla="*/ 4002410 h 6858002"/>
              <a:gd name="connsiteX222" fmla="*/ 4157913 w 4572002"/>
              <a:gd name="connsiteY222" fmla="*/ 3962160 h 6858002"/>
              <a:gd name="connsiteX223" fmla="*/ 4157913 w 4572002"/>
              <a:gd name="connsiteY223" fmla="*/ 3962159 h 6858002"/>
              <a:gd name="connsiteX224" fmla="*/ 4126028 w 4572002"/>
              <a:gd name="connsiteY224" fmla="*/ 3885338 h 6858002"/>
              <a:gd name="connsiteX225" fmla="*/ 4126028 w 4572002"/>
              <a:gd name="connsiteY225" fmla="*/ 3885337 h 6858002"/>
              <a:gd name="connsiteX226" fmla="*/ 4116645 w 4572002"/>
              <a:gd name="connsiteY226" fmla="*/ 3852620 h 6858002"/>
              <a:gd name="connsiteX227" fmla="*/ 4130980 w 4572002"/>
              <a:gd name="connsiteY227" fmla="*/ 3822473 h 6858002"/>
              <a:gd name="connsiteX228" fmla="*/ 4145911 w 4572002"/>
              <a:gd name="connsiteY228" fmla="*/ 3789777 h 6858002"/>
              <a:gd name="connsiteX229" fmla="*/ 4145911 w 4572002"/>
              <a:gd name="connsiteY229" fmla="*/ 3789776 h 6858002"/>
              <a:gd name="connsiteX230" fmla="*/ 4139554 w 4572002"/>
              <a:gd name="connsiteY230" fmla="*/ 3754652 h 6858002"/>
              <a:gd name="connsiteX231" fmla="*/ 4139172 w 4572002"/>
              <a:gd name="connsiteY231" fmla="*/ 3734838 h 6858002"/>
              <a:gd name="connsiteX232" fmla="*/ 4143220 w 4572002"/>
              <a:gd name="connsiteY232" fmla="*/ 3680164 h 6858002"/>
              <a:gd name="connsiteX233" fmla="*/ 4143220 w 4572002"/>
              <a:gd name="connsiteY233" fmla="*/ 3680163 h 6858002"/>
              <a:gd name="connsiteX234" fmla="*/ 4140382 w 4572002"/>
              <a:gd name="connsiteY234" fmla="*/ 3668940 h 6858002"/>
              <a:gd name="connsiteX235" fmla="*/ 4136708 w 4572002"/>
              <a:gd name="connsiteY235" fmla="*/ 3654416 h 6858002"/>
              <a:gd name="connsiteX236" fmla="*/ 4136708 w 4572002"/>
              <a:gd name="connsiteY236" fmla="*/ 3654416 h 6858002"/>
              <a:gd name="connsiteX237" fmla="*/ 4136708 w 4572002"/>
              <a:gd name="connsiteY237" fmla="*/ 3654415 h 6858002"/>
              <a:gd name="connsiteX238" fmla="*/ 4118979 w 4572002"/>
              <a:gd name="connsiteY238" fmla="*/ 3630632 h 6858002"/>
              <a:gd name="connsiteX239" fmla="*/ 4105453 w 4572002"/>
              <a:gd name="connsiteY239" fmla="*/ 3606817 h 6858002"/>
              <a:gd name="connsiteX240" fmla="*/ 4095707 w 4572002"/>
              <a:gd name="connsiteY240" fmla="*/ 3587174 h 6858002"/>
              <a:gd name="connsiteX241" fmla="*/ 4093355 w 4572002"/>
              <a:gd name="connsiteY241" fmla="*/ 3574408 h 6858002"/>
              <a:gd name="connsiteX242" fmla="*/ 4098434 w 4572002"/>
              <a:gd name="connsiteY242" fmla="*/ 3562321 h 6858002"/>
              <a:gd name="connsiteX243" fmla="*/ 4110977 w 4572002"/>
              <a:gd name="connsiteY243" fmla="*/ 3544714 h 6858002"/>
              <a:gd name="connsiteX244" fmla="*/ 4133076 w 4572002"/>
              <a:gd name="connsiteY244" fmla="*/ 3489468 h 6858002"/>
              <a:gd name="connsiteX245" fmla="*/ 4180703 w 4572002"/>
              <a:gd name="connsiteY245" fmla="*/ 3172655 h 6858002"/>
              <a:gd name="connsiteX246" fmla="*/ 4193158 w 4572002"/>
              <a:gd name="connsiteY246" fmla="*/ 3077402 h 6858002"/>
              <a:gd name="connsiteX247" fmla="*/ 4193158 w 4572002"/>
              <a:gd name="connsiteY247" fmla="*/ 3077401 h 6858002"/>
              <a:gd name="connsiteX248" fmla="*/ 4181465 w 4572002"/>
              <a:gd name="connsiteY248" fmla="*/ 2982148 h 6858002"/>
              <a:gd name="connsiteX249" fmla="*/ 4177881 w 4572002"/>
              <a:gd name="connsiteY249" fmla="*/ 2947863 h 6858002"/>
              <a:gd name="connsiteX250" fmla="*/ 4177882 w 4572002"/>
              <a:gd name="connsiteY250" fmla="*/ 2947858 h 6858002"/>
              <a:gd name="connsiteX251" fmla="*/ 4185787 w 4572002"/>
              <a:gd name="connsiteY251" fmla="*/ 2903551 h 6858002"/>
              <a:gd name="connsiteX252" fmla="*/ 4202421 w 4572002"/>
              <a:gd name="connsiteY252" fmla="*/ 2848794 h 6858002"/>
              <a:gd name="connsiteX253" fmla="*/ 4211111 w 4572002"/>
              <a:gd name="connsiteY253" fmla="*/ 2836173 h 6858002"/>
              <a:gd name="connsiteX254" fmla="*/ 3726625 w 4572002"/>
              <a:gd name="connsiteY254" fmla="*/ 1508458 h 6858002"/>
              <a:gd name="connsiteX255" fmla="*/ 3698531 w 4572002"/>
              <a:gd name="connsiteY255" fmla="*/ 1596214 h 6858002"/>
              <a:gd name="connsiteX256" fmla="*/ 3700436 w 4572002"/>
              <a:gd name="connsiteY256" fmla="*/ 1624981 h 6858002"/>
              <a:gd name="connsiteX257" fmla="*/ 3757017 w 4572002"/>
              <a:gd name="connsiteY257" fmla="*/ 1697754 h 6858002"/>
              <a:gd name="connsiteX258" fmla="*/ 3779686 w 4572002"/>
              <a:gd name="connsiteY258" fmla="*/ 1733189 h 6858002"/>
              <a:gd name="connsiteX259" fmla="*/ 3821407 w 4572002"/>
              <a:gd name="connsiteY259" fmla="*/ 1833776 h 6858002"/>
              <a:gd name="connsiteX260" fmla="*/ 3829028 w 4572002"/>
              <a:gd name="connsiteY260" fmla="*/ 1842159 h 6858002"/>
              <a:gd name="connsiteX261" fmla="*/ 3919519 w 4572002"/>
              <a:gd name="connsiteY261" fmla="*/ 1916455 h 6858002"/>
              <a:gd name="connsiteX262" fmla="*/ 3934949 w 4572002"/>
              <a:gd name="connsiteY262" fmla="*/ 1933220 h 6858002"/>
              <a:gd name="connsiteX263" fmla="*/ 3958954 w 4572002"/>
              <a:gd name="connsiteY263" fmla="*/ 1953414 h 6858002"/>
              <a:gd name="connsiteX264" fmla="*/ 4005437 w 4572002"/>
              <a:gd name="connsiteY264" fmla="*/ 2016470 h 6858002"/>
              <a:gd name="connsiteX265" fmla="*/ 4020296 w 4572002"/>
              <a:gd name="connsiteY265" fmla="*/ 2094579 h 6858002"/>
              <a:gd name="connsiteX266" fmla="*/ 4042967 w 4572002"/>
              <a:gd name="connsiteY266" fmla="*/ 2188880 h 6858002"/>
              <a:gd name="connsiteX267" fmla="*/ 4058207 w 4572002"/>
              <a:gd name="connsiteY267" fmla="*/ 2228315 h 6858002"/>
              <a:gd name="connsiteX268" fmla="*/ 4087164 w 4572002"/>
              <a:gd name="connsiteY268" fmla="*/ 2334045 h 6858002"/>
              <a:gd name="connsiteX269" fmla="*/ 4111549 w 4572002"/>
              <a:gd name="connsiteY269" fmla="*/ 2409486 h 6858002"/>
              <a:gd name="connsiteX270" fmla="*/ 4128650 w 4572002"/>
              <a:gd name="connsiteY270" fmla="*/ 2435913 h 6858002"/>
              <a:gd name="connsiteX271" fmla="*/ 4134481 w 4572002"/>
              <a:gd name="connsiteY271" fmla="*/ 2463018 h 6858002"/>
              <a:gd name="connsiteX272" fmla="*/ 4125839 w 4572002"/>
              <a:gd name="connsiteY272" fmla="*/ 2518262 h 6858002"/>
              <a:gd name="connsiteX273" fmla="*/ 4125838 w 4572002"/>
              <a:gd name="connsiteY273" fmla="*/ 2518264 h 6858002"/>
              <a:gd name="connsiteX274" fmla="*/ 4122194 w 4572002"/>
              <a:gd name="connsiteY274" fmla="*/ 2545006 h 6858002"/>
              <a:gd name="connsiteX275" fmla="*/ 4122194 w 4572002"/>
              <a:gd name="connsiteY275" fmla="*/ 2545007 h 6858002"/>
              <a:gd name="connsiteX276" fmla="*/ 4126408 w 4572002"/>
              <a:gd name="connsiteY276" fmla="*/ 2571035 h 6858002"/>
              <a:gd name="connsiteX277" fmla="*/ 4199563 w 4572002"/>
              <a:gd name="connsiteY277" fmla="*/ 2668002 h 6858002"/>
              <a:gd name="connsiteX278" fmla="*/ 4247953 w 4572002"/>
              <a:gd name="connsiteY278" fmla="*/ 2745349 h 6858002"/>
              <a:gd name="connsiteX279" fmla="*/ 4247954 w 4572002"/>
              <a:gd name="connsiteY279" fmla="*/ 2745352 h 6858002"/>
              <a:gd name="connsiteX280" fmla="*/ 4253873 w 4572002"/>
              <a:gd name="connsiteY280" fmla="*/ 2778006 h 6858002"/>
              <a:gd name="connsiteX281" fmla="*/ 4253453 w 4572002"/>
              <a:gd name="connsiteY281" fmla="*/ 2785440 h 6858002"/>
              <a:gd name="connsiteX282" fmla="*/ 4243374 w 4572002"/>
              <a:gd name="connsiteY282" fmla="*/ 2811780 h 6858002"/>
              <a:gd name="connsiteX283" fmla="*/ 4243371 w 4572002"/>
              <a:gd name="connsiteY283" fmla="*/ 2811787 h 6858002"/>
              <a:gd name="connsiteX284" fmla="*/ 4243372 w 4572002"/>
              <a:gd name="connsiteY284" fmla="*/ 2811787 h 6858002"/>
              <a:gd name="connsiteX285" fmla="*/ 4243374 w 4572002"/>
              <a:gd name="connsiteY285" fmla="*/ 2811780 h 6858002"/>
              <a:gd name="connsiteX286" fmla="*/ 4253025 w 4572002"/>
              <a:gd name="connsiteY286" fmla="*/ 2793023 h 6858002"/>
              <a:gd name="connsiteX287" fmla="*/ 4253453 w 4572002"/>
              <a:gd name="connsiteY287" fmla="*/ 2785440 h 6858002"/>
              <a:gd name="connsiteX288" fmla="*/ 4254654 w 4572002"/>
              <a:gd name="connsiteY288" fmla="*/ 2782305 h 6858002"/>
              <a:gd name="connsiteX289" fmla="*/ 4253873 w 4572002"/>
              <a:gd name="connsiteY289" fmla="*/ 2778006 h 6858002"/>
              <a:gd name="connsiteX290" fmla="*/ 4254284 w 4572002"/>
              <a:gd name="connsiteY290" fmla="*/ 2770758 h 6858002"/>
              <a:gd name="connsiteX291" fmla="*/ 4247954 w 4572002"/>
              <a:gd name="connsiteY291" fmla="*/ 2745352 h 6858002"/>
              <a:gd name="connsiteX292" fmla="*/ 4247953 w 4572002"/>
              <a:gd name="connsiteY292" fmla="*/ 2745348 h 6858002"/>
              <a:gd name="connsiteX293" fmla="*/ 4199563 w 4572002"/>
              <a:gd name="connsiteY293" fmla="*/ 2668001 h 6858002"/>
              <a:gd name="connsiteX294" fmla="*/ 4126408 w 4572002"/>
              <a:gd name="connsiteY294" fmla="*/ 2571034 h 6858002"/>
              <a:gd name="connsiteX295" fmla="*/ 4122194 w 4572002"/>
              <a:gd name="connsiteY295" fmla="*/ 2545007 h 6858002"/>
              <a:gd name="connsiteX296" fmla="*/ 4125838 w 4572002"/>
              <a:gd name="connsiteY296" fmla="*/ 2518265 h 6858002"/>
              <a:gd name="connsiteX297" fmla="*/ 4125839 w 4572002"/>
              <a:gd name="connsiteY297" fmla="*/ 2518262 h 6858002"/>
              <a:gd name="connsiteX298" fmla="*/ 4132419 w 4572002"/>
              <a:gd name="connsiteY298" fmla="*/ 2490551 h 6858002"/>
              <a:gd name="connsiteX299" fmla="*/ 4134481 w 4572002"/>
              <a:gd name="connsiteY299" fmla="*/ 2463018 h 6858002"/>
              <a:gd name="connsiteX300" fmla="*/ 4134481 w 4572002"/>
              <a:gd name="connsiteY300" fmla="*/ 2463017 h 6858002"/>
              <a:gd name="connsiteX301" fmla="*/ 4111549 w 4572002"/>
              <a:gd name="connsiteY301" fmla="*/ 2409485 h 6858002"/>
              <a:gd name="connsiteX302" fmla="*/ 4087164 w 4572002"/>
              <a:gd name="connsiteY302" fmla="*/ 2334044 h 6858002"/>
              <a:gd name="connsiteX303" fmla="*/ 4058207 w 4572002"/>
              <a:gd name="connsiteY303" fmla="*/ 2228314 h 6858002"/>
              <a:gd name="connsiteX304" fmla="*/ 4042967 w 4572002"/>
              <a:gd name="connsiteY304" fmla="*/ 2188879 h 6858002"/>
              <a:gd name="connsiteX305" fmla="*/ 4020296 w 4572002"/>
              <a:gd name="connsiteY305" fmla="*/ 2094578 h 6858002"/>
              <a:gd name="connsiteX306" fmla="*/ 4005437 w 4572002"/>
              <a:gd name="connsiteY306" fmla="*/ 2016469 h 6858002"/>
              <a:gd name="connsiteX307" fmla="*/ 3958954 w 4572002"/>
              <a:gd name="connsiteY307" fmla="*/ 1953413 h 6858002"/>
              <a:gd name="connsiteX308" fmla="*/ 3934949 w 4572002"/>
              <a:gd name="connsiteY308" fmla="*/ 1933219 h 6858002"/>
              <a:gd name="connsiteX309" fmla="*/ 3919519 w 4572002"/>
              <a:gd name="connsiteY309" fmla="*/ 1916454 h 6858002"/>
              <a:gd name="connsiteX310" fmla="*/ 3829028 w 4572002"/>
              <a:gd name="connsiteY310" fmla="*/ 1842158 h 6858002"/>
              <a:gd name="connsiteX311" fmla="*/ 3821407 w 4572002"/>
              <a:gd name="connsiteY311" fmla="*/ 1833775 h 6858002"/>
              <a:gd name="connsiteX312" fmla="*/ 3779686 w 4572002"/>
              <a:gd name="connsiteY312" fmla="*/ 1733188 h 6858002"/>
              <a:gd name="connsiteX313" fmla="*/ 3757018 w 4572002"/>
              <a:gd name="connsiteY313" fmla="*/ 1697753 h 6858002"/>
              <a:gd name="connsiteX314" fmla="*/ 3700436 w 4572002"/>
              <a:gd name="connsiteY314" fmla="*/ 1624980 h 6858002"/>
              <a:gd name="connsiteX315" fmla="*/ 3698532 w 4572002"/>
              <a:gd name="connsiteY315" fmla="*/ 1596213 h 6858002"/>
              <a:gd name="connsiteX316" fmla="*/ 3745230 w 4572002"/>
              <a:gd name="connsiteY316" fmla="*/ 1459073 h 6858002"/>
              <a:gd name="connsiteX317" fmla="*/ 3745229 w 4572002"/>
              <a:gd name="connsiteY317" fmla="*/ 1459074 h 6858002"/>
              <a:gd name="connsiteX318" fmla="*/ 3736012 w 4572002"/>
              <a:gd name="connsiteY318" fmla="*/ 1481572 h 6858002"/>
              <a:gd name="connsiteX319" fmla="*/ 3764423 w 4572002"/>
              <a:gd name="connsiteY319" fmla="*/ 1268758 h 6858002"/>
              <a:gd name="connsiteX320" fmla="*/ 3769590 w 4572002"/>
              <a:gd name="connsiteY320" fmla="*/ 1286070 h 6858002"/>
              <a:gd name="connsiteX321" fmla="*/ 3791927 w 4572002"/>
              <a:gd name="connsiteY321" fmla="*/ 1350628 h 6858002"/>
              <a:gd name="connsiteX322" fmla="*/ 3786333 w 4572002"/>
              <a:gd name="connsiteY322" fmla="*/ 1413840 h 6858002"/>
              <a:gd name="connsiteX323" fmla="*/ 3791928 w 4572002"/>
              <a:gd name="connsiteY323" fmla="*/ 1350627 h 6858002"/>
              <a:gd name="connsiteX324" fmla="*/ 3769590 w 4572002"/>
              <a:gd name="connsiteY324" fmla="*/ 1286069 h 6858002"/>
              <a:gd name="connsiteX325" fmla="*/ 3706152 w 4572002"/>
              <a:gd name="connsiteY325" fmla="*/ 773035 h 6858002"/>
              <a:gd name="connsiteX326" fmla="*/ 3706152 w 4572002"/>
              <a:gd name="connsiteY326" fmla="*/ 773036 h 6858002"/>
              <a:gd name="connsiteX327" fmla="*/ 3714152 w 4572002"/>
              <a:gd name="connsiteY327" fmla="*/ 854380 h 6858002"/>
              <a:gd name="connsiteX328" fmla="*/ 3745205 w 4572002"/>
              <a:gd name="connsiteY328" fmla="*/ 915344 h 6858002"/>
              <a:gd name="connsiteX329" fmla="*/ 3755683 w 4572002"/>
              <a:gd name="connsiteY329" fmla="*/ 927156 h 6858002"/>
              <a:gd name="connsiteX330" fmla="*/ 3752063 w 4572002"/>
              <a:gd name="connsiteY330" fmla="*/ 1097088 h 6858002"/>
              <a:gd name="connsiteX331" fmla="*/ 3747681 w 4572002"/>
              <a:gd name="connsiteY331" fmla="*/ 1123186 h 6858002"/>
              <a:gd name="connsiteX332" fmla="*/ 3772400 w 4572002"/>
              <a:gd name="connsiteY332" fmla="*/ 1184029 h 6858002"/>
              <a:gd name="connsiteX333" fmla="*/ 3747682 w 4572002"/>
              <a:gd name="connsiteY333" fmla="*/ 1123185 h 6858002"/>
              <a:gd name="connsiteX334" fmla="*/ 3752064 w 4572002"/>
              <a:gd name="connsiteY334" fmla="*/ 1097087 h 6858002"/>
              <a:gd name="connsiteX335" fmla="*/ 3755684 w 4572002"/>
              <a:gd name="connsiteY335" fmla="*/ 927155 h 6858002"/>
              <a:gd name="connsiteX336" fmla="*/ 3745206 w 4572002"/>
              <a:gd name="connsiteY336" fmla="*/ 915343 h 6858002"/>
              <a:gd name="connsiteX337" fmla="*/ 3714152 w 4572002"/>
              <a:gd name="connsiteY337" fmla="*/ 854379 h 6858002"/>
              <a:gd name="connsiteX338" fmla="*/ 3761553 w 4572002"/>
              <a:gd name="connsiteY338" fmla="*/ 517851 h 6858002"/>
              <a:gd name="connsiteX339" fmla="*/ 3752635 w 4572002"/>
              <a:gd name="connsiteY339" fmla="*/ 556048 h 6858002"/>
              <a:gd name="connsiteX340" fmla="*/ 3746157 w 4572002"/>
              <a:gd name="connsiteY340" fmla="*/ 580051 h 6858002"/>
              <a:gd name="connsiteX341" fmla="*/ 3742776 w 4572002"/>
              <a:gd name="connsiteY341" fmla="*/ 642538 h 6858002"/>
              <a:gd name="connsiteX342" fmla="*/ 3730253 w 4572002"/>
              <a:gd name="connsiteY342" fmla="*/ 694928 h 6858002"/>
              <a:gd name="connsiteX343" fmla="*/ 3742777 w 4572002"/>
              <a:gd name="connsiteY343" fmla="*/ 642537 h 6858002"/>
              <a:gd name="connsiteX344" fmla="*/ 3746158 w 4572002"/>
              <a:gd name="connsiteY344" fmla="*/ 580050 h 6858002"/>
              <a:gd name="connsiteX345" fmla="*/ 3752636 w 4572002"/>
              <a:gd name="connsiteY345" fmla="*/ 556047 h 6858002"/>
              <a:gd name="connsiteX346" fmla="*/ 3774848 w 4572002"/>
              <a:gd name="connsiteY346" fmla="*/ 298169 h 6858002"/>
              <a:gd name="connsiteX347" fmla="*/ 3760065 w 4572002"/>
              <a:gd name="connsiteY347" fmla="*/ 313534 h 6858002"/>
              <a:gd name="connsiteX348" fmla="*/ 3759493 w 4572002"/>
              <a:gd name="connsiteY348" fmla="*/ 338871 h 6858002"/>
              <a:gd name="connsiteX349" fmla="*/ 3759500 w 4572002"/>
              <a:gd name="connsiteY349" fmla="*/ 338900 h 6858002"/>
              <a:gd name="connsiteX350" fmla="*/ 3769400 w 4572002"/>
              <a:gd name="connsiteY350" fmla="*/ 395640 h 6858002"/>
              <a:gd name="connsiteX351" fmla="*/ 3765590 w 4572002"/>
              <a:gd name="connsiteY351" fmla="*/ 367328 h 6858002"/>
              <a:gd name="connsiteX352" fmla="*/ 3759500 w 4572002"/>
              <a:gd name="connsiteY352" fmla="*/ 338900 h 6858002"/>
              <a:gd name="connsiteX353" fmla="*/ 3759494 w 4572002"/>
              <a:gd name="connsiteY353" fmla="*/ 338870 h 6858002"/>
              <a:gd name="connsiteX354" fmla="*/ 3760066 w 4572002"/>
              <a:gd name="connsiteY354" fmla="*/ 313533 h 6858002"/>
              <a:gd name="connsiteX355" fmla="*/ 3782393 w 4572002"/>
              <a:gd name="connsiteY355" fmla="*/ 281568 h 6858002"/>
              <a:gd name="connsiteX356" fmla="*/ 3777498 w 4572002"/>
              <a:gd name="connsiteY356" fmla="*/ 295415 h 6858002"/>
              <a:gd name="connsiteX357" fmla="*/ 3777499 w 4572002"/>
              <a:gd name="connsiteY357" fmla="*/ 295415 h 6858002"/>
              <a:gd name="connsiteX358" fmla="*/ 3769073 w 4572002"/>
              <a:gd name="connsiteY358" fmla="*/ 24486 h 6858002"/>
              <a:gd name="connsiteX359" fmla="*/ 3766810 w 4572002"/>
              <a:gd name="connsiteY359" fmla="*/ 74129 h 6858002"/>
              <a:gd name="connsiteX360" fmla="*/ 3772734 w 4572002"/>
              <a:gd name="connsiteY360" fmla="*/ 125861 h 6858002"/>
              <a:gd name="connsiteX361" fmla="*/ 3777129 w 4572002"/>
              <a:gd name="connsiteY361" fmla="*/ 153387 h 6858002"/>
              <a:gd name="connsiteX362" fmla="*/ 3785402 w 4572002"/>
              <a:gd name="connsiteY362" fmla="*/ 228944 h 6858002"/>
              <a:gd name="connsiteX363" fmla="*/ 3780943 w 4572002"/>
              <a:gd name="connsiteY363" fmla="*/ 177271 h 6858002"/>
              <a:gd name="connsiteX364" fmla="*/ 3777129 w 4572002"/>
              <a:gd name="connsiteY364" fmla="*/ 153387 h 6858002"/>
              <a:gd name="connsiteX365" fmla="*/ 3776930 w 4572002"/>
              <a:gd name="connsiteY365" fmla="*/ 151569 h 6858002"/>
              <a:gd name="connsiteX366" fmla="*/ 3766811 w 4572002"/>
              <a:gd name="connsiteY366" fmla="*/ 74129 h 6858002"/>
              <a:gd name="connsiteX367" fmla="*/ 3766492 w 4572002"/>
              <a:gd name="connsiteY367" fmla="*/ 0 h 6858002"/>
              <a:gd name="connsiteX368" fmla="*/ 4230600 w 4572002"/>
              <a:gd name="connsiteY368" fmla="*/ 0 h 6858002"/>
              <a:gd name="connsiteX369" fmla="*/ 4229473 w 4572002"/>
              <a:gd name="connsiteY369" fmla="*/ 2817 h 6858002"/>
              <a:gd name="connsiteX370" fmla="*/ 4215375 w 4572002"/>
              <a:gd name="connsiteY370" fmla="*/ 63587 h 6858002"/>
              <a:gd name="connsiteX371" fmla="*/ 4201468 w 4572002"/>
              <a:gd name="connsiteY371" fmla="*/ 176939 h 6858002"/>
              <a:gd name="connsiteX372" fmla="*/ 4193466 w 4572002"/>
              <a:gd name="connsiteY372" fmla="*/ 200182 h 6858002"/>
              <a:gd name="connsiteX373" fmla="*/ 4155554 w 4572002"/>
              <a:gd name="connsiteY373" fmla="*/ 340774 h 6858002"/>
              <a:gd name="connsiteX374" fmla="*/ 4156319 w 4572002"/>
              <a:gd name="connsiteY374" fmla="*/ 453364 h 6858002"/>
              <a:gd name="connsiteX375" fmla="*/ 4158033 w 4572002"/>
              <a:gd name="connsiteY375" fmla="*/ 462126 h 6858002"/>
              <a:gd name="connsiteX376" fmla="*/ 4170605 w 4572002"/>
              <a:gd name="connsiteY376" fmla="*/ 505182 h 6858002"/>
              <a:gd name="connsiteX377" fmla="*/ 4167177 w 4572002"/>
              <a:gd name="connsiteY377" fmla="*/ 571860 h 6858002"/>
              <a:gd name="connsiteX378" fmla="*/ 4149840 w 4572002"/>
              <a:gd name="connsiteY378" fmla="*/ 617772 h 6858002"/>
              <a:gd name="connsiteX379" fmla="*/ 4149078 w 4572002"/>
              <a:gd name="connsiteY379" fmla="*/ 674923 h 6858002"/>
              <a:gd name="connsiteX380" fmla="*/ 4159937 w 4572002"/>
              <a:gd name="connsiteY380" fmla="*/ 740268 h 6858002"/>
              <a:gd name="connsiteX381" fmla="*/ 4162223 w 4572002"/>
              <a:gd name="connsiteY381" fmla="*/ 769605 h 6858002"/>
              <a:gd name="connsiteX382" fmla="*/ 4184703 w 4572002"/>
              <a:gd name="connsiteY382" fmla="*/ 850189 h 6858002"/>
              <a:gd name="connsiteX383" fmla="*/ 4179179 w 4572002"/>
              <a:gd name="connsiteY383" fmla="*/ 898198 h 6858002"/>
              <a:gd name="connsiteX384" fmla="*/ 4164319 w 4572002"/>
              <a:gd name="connsiteY384" fmla="*/ 945444 h 6858002"/>
              <a:gd name="connsiteX385" fmla="*/ 4150030 w 4572002"/>
              <a:gd name="connsiteY385" fmla="*/ 975733 h 6858002"/>
              <a:gd name="connsiteX386" fmla="*/ 4139934 w 4572002"/>
              <a:gd name="connsiteY386" fmla="*/ 1036887 h 6858002"/>
              <a:gd name="connsiteX387" fmla="*/ 4141458 w 4572002"/>
              <a:gd name="connsiteY387" fmla="*/ 1048125 h 6858002"/>
              <a:gd name="connsiteX388" fmla="*/ 4154032 w 4572002"/>
              <a:gd name="connsiteY388" fmla="*/ 1230633 h 6858002"/>
              <a:gd name="connsiteX389" fmla="*/ 4174225 w 4572002"/>
              <a:gd name="connsiteY389" fmla="*/ 1303024 h 6858002"/>
              <a:gd name="connsiteX390" fmla="*/ 4176701 w 4572002"/>
              <a:gd name="connsiteY390" fmla="*/ 1318456 h 6858002"/>
              <a:gd name="connsiteX391" fmla="*/ 4199372 w 4572002"/>
              <a:gd name="connsiteY391" fmla="*/ 1472575 h 6858002"/>
              <a:gd name="connsiteX392" fmla="*/ 4200325 w 4572002"/>
              <a:gd name="connsiteY392" fmla="*/ 1489720 h 6858002"/>
              <a:gd name="connsiteX393" fmla="*/ 4196324 w 4572002"/>
              <a:gd name="connsiteY393" fmla="*/ 1537537 h 6858002"/>
              <a:gd name="connsiteX394" fmla="*/ 4237474 w 4572002"/>
              <a:gd name="connsiteY394" fmla="*/ 1650317 h 6858002"/>
              <a:gd name="connsiteX395" fmla="*/ 4251572 w 4572002"/>
              <a:gd name="connsiteY395" fmla="*/ 1763287 h 6858002"/>
              <a:gd name="connsiteX396" fmla="*/ 4251380 w 4572002"/>
              <a:gd name="connsiteY396" fmla="*/ 1825393 h 6858002"/>
              <a:gd name="connsiteX397" fmla="*/ 4261478 w 4572002"/>
              <a:gd name="connsiteY397" fmla="*/ 1869780 h 6858002"/>
              <a:gd name="connsiteX398" fmla="*/ 4292149 w 4572002"/>
              <a:gd name="connsiteY398" fmla="*/ 1978940 h 6858002"/>
              <a:gd name="connsiteX399" fmla="*/ 4296911 w 4572002"/>
              <a:gd name="connsiteY399" fmla="*/ 2030378 h 6858002"/>
              <a:gd name="connsiteX400" fmla="*/ 4307201 w 4572002"/>
              <a:gd name="connsiteY400" fmla="*/ 2085054 h 6858002"/>
              <a:gd name="connsiteX401" fmla="*/ 4353302 w 4572002"/>
              <a:gd name="connsiteY401" fmla="*/ 2220312 h 6858002"/>
              <a:gd name="connsiteX402" fmla="*/ 4350636 w 4572002"/>
              <a:gd name="connsiteY402" fmla="*/ 2330806 h 6858002"/>
              <a:gd name="connsiteX403" fmla="*/ 4351206 w 4572002"/>
              <a:gd name="connsiteY403" fmla="*/ 2401292 h 6858002"/>
              <a:gd name="connsiteX404" fmla="*/ 4366446 w 4572002"/>
              <a:gd name="connsiteY404" fmla="*/ 2485307 h 6858002"/>
              <a:gd name="connsiteX405" fmla="*/ 4388736 w 4572002"/>
              <a:gd name="connsiteY405" fmla="*/ 2554079 h 6858002"/>
              <a:gd name="connsiteX406" fmla="*/ 4406453 w 4572002"/>
              <a:gd name="connsiteY406" fmla="*/ 2649143 h 6858002"/>
              <a:gd name="connsiteX407" fmla="*/ 4440554 w 4572002"/>
              <a:gd name="connsiteY407" fmla="*/ 2743826 h 6858002"/>
              <a:gd name="connsiteX408" fmla="*/ 4466653 w 4572002"/>
              <a:gd name="connsiteY408" fmla="*/ 2809930 h 6858002"/>
              <a:gd name="connsiteX409" fmla="*/ 4489705 w 4572002"/>
              <a:gd name="connsiteY409" fmla="*/ 2901943 h 6858002"/>
              <a:gd name="connsiteX410" fmla="*/ 4505897 w 4572002"/>
              <a:gd name="connsiteY410" fmla="*/ 3042728 h 6858002"/>
              <a:gd name="connsiteX411" fmla="*/ 4507613 w 4572002"/>
              <a:gd name="connsiteY411" fmla="*/ 3107500 h 6858002"/>
              <a:gd name="connsiteX412" fmla="*/ 4545521 w 4572002"/>
              <a:gd name="connsiteY412" fmla="*/ 3209993 h 6858002"/>
              <a:gd name="connsiteX413" fmla="*/ 4563811 w 4572002"/>
              <a:gd name="connsiteY413" fmla="*/ 3253809 h 6858002"/>
              <a:gd name="connsiteX414" fmla="*/ 4548570 w 4572002"/>
              <a:gd name="connsiteY414" fmla="*/ 3293244 h 6858002"/>
              <a:gd name="connsiteX415" fmla="*/ 4531043 w 4572002"/>
              <a:gd name="connsiteY415" fmla="*/ 3318771 h 6858002"/>
              <a:gd name="connsiteX416" fmla="*/ 4545904 w 4572002"/>
              <a:gd name="connsiteY416" fmla="*/ 3399546 h 6858002"/>
              <a:gd name="connsiteX417" fmla="*/ 4561524 w 4572002"/>
              <a:gd name="connsiteY417" fmla="*/ 3485275 h 6858002"/>
              <a:gd name="connsiteX418" fmla="*/ 4572002 w 4572002"/>
              <a:gd name="connsiteY418" fmla="*/ 3546617 h 6858002"/>
              <a:gd name="connsiteX419" fmla="*/ 4563620 w 4572002"/>
              <a:gd name="connsiteY419" fmla="*/ 3623201 h 6858002"/>
              <a:gd name="connsiteX420" fmla="*/ 4560192 w 4572002"/>
              <a:gd name="connsiteY420" fmla="*/ 3683591 h 6858002"/>
              <a:gd name="connsiteX421" fmla="*/ 4550476 w 4572002"/>
              <a:gd name="connsiteY421" fmla="*/ 3732361 h 6858002"/>
              <a:gd name="connsiteX422" fmla="*/ 4544759 w 4572002"/>
              <a:gd name="connsiteY422" fmla="*/ 3749506 h 6858002"/>
              <a:gd name="connsiteX423" fmla="*/ 4500182 w 4572002"/>
              <a:gd name="connsiteY423" fmla="*/ 3885338 h 6858002"/>
              <a:gd name="connsiteX424" fmla="*/ 4464557 w 4572002"/>
              <a:gd name="connsiteY424" fmla="*/ 4030503 h 6858002"/>
              <a:gd name="connsiteX425" fmla="*/ 4487039 w 4572002"/>
              <a:gd name="connsiteY425" fmla="*/ 4124614 h 6858002"/>
              <a:gd name="connsiteX426" fmla="*/ 4486656 w 4572002"/>
              <a:gd name="connsiteY426" fmla="*/ 4159667 h 6858002"/>
              <a:gd name="connsiteX427" fmla="*/ 4491801 w 4572002"/>
              <a:gd name="connsiteY427" fmla="*/ 4320837 h 6858002"/>
              <a:gd name="connsiteX428" fmla="*/ 4497325 w 4572002"/>
              <a:gd name="connsiteY428" fmla="*/ 4349222 h 6858002"/>
              <a:gd name="connsiteX429" fmla="*/ 4474653 w 4572002"/>
              <a:gd name="connsiteY429" fmla="*/ 4502579 h 6858002"/>
              <a:gd name="connsiteX430" fmla="*/ 4470844 w 4572002"/>
              <a:gd name="connsiteY430" fmla="*/ 4558207 h 6858002"/>
              <a:gd name="connsiteX431" fmla="*/ 4464557 w 4572002"/>
              <a:gd name="connsiteY431" fmla="*/ 4609452 h 6858002"/>
              <a:gd name="connsiteX432" fmla="*/ 4463033 w 4572002"/>
              <a:gd name="connsiteY432" fmla="*/ 4681083 h 6858002"/>
              <a:gd name="connsiteX433" fmla="*/ 4465891 w 4572002"/>
              <a:gd name="connsiteY433" fmla="*/ 4755381 h 6858002"/>
              <a:gd name="connsiteX434" fmla="*/ 4465319 w 4572002"/>
              <a:gd name="connsiteY434" fmla="*/ 4838250 h 6858002"/>
              <a:gd name="connsiteX435" fmla="*/ 4460367 w 4572002"/>
              <a:gd name="connsiteY435" fmla="*/ 4871019 h 6858002"/>
              <a:gd name="connsiteX436" fmla="*/ 4463795 w 4572002"/>
              <a:gd name="connsiteY436" fmla="*/ 4959602 h 6858002"/>
              <a:gd name="connsiteX437" fmla="*/ 4458082 w 4572002"/>
              <a:gd name="connsiteY437" fmla="*/ 5006086 h 6858002"/>
              <a:gd name="connsiteX438" fmla="*/ 4456937 w 4572002"/>
              <a:gd name="connsiteY438" fmla="*/ 5082670 h 6858002"/>
              <a:gd name="connsiteX439" fmla="*/ 4455603 w 4572002"/>
              <a:gd name="connsiteY439" fmla="*/ 5107627 h 6858002"/>
              <a:gd name="connsiteX440" fmla="*/ 4454840 w 4572002"/>
              <a:gd name="connsiteY440" fmla="*/ 5129916 h 6858002"/>
              <a:gd name="connsiteX441" fmla="*/ 4470464 w 4572002"/>
              <a:gd name="connsiteY441" fmla="*/ 5206308 h 6858002"/>
              <a:gd name="connsiteX442" fmla="*/ 4471415 w 4572002"/>
              <a:gd name="connsiteY442" fmla="*/ 5274129 h 6858002"/>
              <a:gd name="connsiteX443" fmla="*/ 4483990 w 4572002"/>
              <a:gd name="connsiteY443" fmla="*/ 5393005 h 6858002"/>
              <a:gd name="connsiteX444" fmla="*/ 4479607 w 4572002"/>
              <a:gd name="connsiteY444" fmla="*/ 5419295 h 6858002"/>
              <a:gd name="connsiteX445" fmla="*/ 4477894 w 4572002"/>
              <a:gd name="connsiteY445" fmla="*/ 5501594 h 6858002"/>
              <a:gd name="connsiteX446" fmla="*/ 4476560 w 4572002"/>
              <a:gd name="connsiteY446" fmla="*/ 5548460 h 6858002"/>
              <a:gd name="connsiteX447" fmla="*/ 4485703 w 4572002"/>
              <a:gd name="connsiteY447" fmla="*/ 5606372 h 6858002"/>
              <a:gd name="connsiteX448" fmla="*/ 4505134 w 4572002"/>
              <a:gd name="connsiteY448" fmla="*/ 5706959 h 6858002"/>
              <a:gd name="connsiteX449" fmla="*/ 4508183 w 4572002"/>
              <a:gd name="connsiteY449" fmla="*/ 5733440 h 6858002"/>
              <a:gd name="connsiteX450" fmla="*/ 4517519 w 4572002"/>
              <a:gd name="connsiteY450" fmla="*/ 5781830 h 6858002"/>
              <a:gd name="connsiteX451" fmla="*/ 4519234 w 4572002"/>
              <a:gd name="connsiteY451" fmla="*/ 5790592 h 6858002"/>
              <a:gd name="connsiteX452" fmla="*/ 4542855 w 4572002"/>
              <a:gd name="connsiteY452" fmla="*/ 5864318 h 6858002"/>
              <a:gd name="connsiteX453" fmla="*/ 4544759 w 4572002"/>
              <a:gd name="connsiteY453" fmla="*/ 5902610 h 6858002"/>
              <a:gd name="connsiteX454" fmla="*/ 4544951 w 4572002"/>
              <a:gd name="connsiteY454" fmla="*/ 6012723 h 6858002"/>
              <a:gd name="connsiteX455" fmla="*/ 4541332 w 4572002"/>
              <a:gd name="connsiteY455" fmla="*/ 6059397 h 6858002"/>
              <a:gd name="connsiteX456" fmla="*/ 4527426 w 4572002"/>
              <a:gd name="connsiteY456" fmla="*/ 6171605 h 6858002"/>
              <a:gd name="connsiteX457" fmla="*/ 4520568 w 4572002"/>
              <a:gd name="connsiteY457" fmla="*/ 6242093 h 6858002"/>
              <a:gd name="connsiteX458" fmla="*/ 4509706 w 4572002"/>
              <a:gd name="connsiteY458" fmla="*/ 6323058 h 6858002"/>
              <a:gd name="connsiteX459" fmla="*/ 4502848 w 4572002"/>
              <a:gd name="connsiteY459" fmla="*/ 6415833 h 6858002"/>
              <a:gd name="connsiteX460" fmla="*/ 4482084 w 4572002"/>
              <a:gd name="connsiteY460" fmla="*/ 6584812 h 6858002"/>
              <a:gd name="connsiteX461" fmla="*/ 4460557 w 4572002"/>
              <a:gd name="connsiteY461" fmla="*/ 6748458 h 6858002"/>
              <a:gd name="connsiteX462" fmla="*/ 4441507 w 4572002"/>
              <a:gd name="connsiteY462" fmla="*/ 6815516 h 6858002"/>
              <a:gd name="connsiteX463" fmla="*/ 4431806 w 4572002"/>
              <a:gd name="connsiteY463" fmla="*/ 6858001 h 6858002"/>
              <a:gd name="connsiteX464" fmla="*/ 4259554 w 4572002"/>
              <a:gd name="connsiteY464" fmla="*/ 6858001 h 6858002"/>
              <a:gd name="connsiteX465" fmla="*/ 4259554 w 4572002"/>
              <a:gd name="connsiteY465" fmla="*/ 6858002 h 6858002"/>
              <a:gd name="connsiteX466" fmla="*/ 0 w 4572002"/>
              <a:gd name="connsiteY466" fmla="*/ 6858002 h 6858002"/>
              <a:gd name="connsiteX467" fmla="*/ 0 w 4572002"/>
              <a:gd name="connsiteY467" fmla="*/ 2 h 6858002"/>
              <a:gd name="connsiteX468" fmla="*/ 3766492 w 4572002"/>
              <a:gd name="connsiteY468" fmla="*/ 1 h 6858002"/>
              <a:gd name="connsiteX469" fmla="*/ 3769210 w 4572002"/>
              <a:gd name="connsiteY469" fmla="*/ 21486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</a:cxnLst>
            <a:rect l="l" t="t" r="r" b="b"/>
            <a:pathLst>
              <a:path w="4572002" h="6858002">
                <a:moveTo>
                  <a:pt x="4214994" y="6564620"/>
                </a:moveTo>
                <a:lnTo>
                  <a:pt x="4214994" y="6564621"/>
                </a:lnTo>
                <a:cubicBezTo>
                  <a:pt x="4225281" y="6575479"/>
                  <a:pt x="4231378" y="6582147"/>
                  <a:pt x="4237474" y="6588626"/>
                </a:cubicBezTo>
                <a:lnTo>
                  <a:pt x="4254096" y="6625225"/>
                </a:lnTo>
                <a:lnTo>
                  <a:pt x="4247001" y="6662540"/>
                </a:lnTo>
                <a:lnTo>
                  <a:pt x="4247000" y="6662541"/>
                </a:lnTo>
                <a:lnTo>
                  <a:pt x="4246999" y="6662544"/>
                </a:lnTo>
                <a:lnTo>
                  <a:pt x="4235550" y="6683027"/>
                </a:lnTo>
                <a:lnTo>
                  <a:pt x="4232403" y="6702976"/>
                </a:lnTo>
                <a:lnTo>
                  <a:pt x="4232403" y="6702977"/>
                </a:lnTo>
                <a:cubicBezTo>
                  <a:pt x="4232808" y="6716169"/>
                  <a:pt x="4237951" y="6729219"/>
                  <a:pt x="4246238" y="6742553"/>
                </a:cubicBezTo>
                <a:lnTo>
                  <a:pt x="4246239" y="6742555"/>
                </a:lnTo>
                <a:lnTo>
                  <a:pt x="4265716" y="6812062"/>
                </a:lnTo>
                <a:lnTo>
                  <a:pt x="4265717" y="6812064"/>
                </a:lnTo>
                <a:lnTo>
                  <a:pt x="4265717" y="6812063"/>
                </a:lnTo>
                <a:lnTo>
                  <a:pt x="4265716" y="6812062"/>
                </a:lnTo>
                <a:lnTo>
                  <a:pt x="4260942" y="6776800"/>
                </a:lnTo>
                <a:lnTo>
                  <a:pt x="4246239" y="6742555"/>
                </a:lnTo>
                <a:lnTo>
                  <a:pt x="4246238" y="6742552"/>
                </a:lnTo>
                <a:lnTo>
                  <a:pt x="4232403" y="6702976"/>
                </a:lnTo>
                <a:lnTo>
                  <a:pt x="4246999" y="6662544"/>
                </a:lnTo>
                <a:lnTo>
                  <a:pt x="4247000" y="6662542"/>
                </a:lnTo>
                <a:lnTo>
                  <a:pt x="4247001" y="6662540"/>
                </a:lnTo>
                <a:lnTo>
                  <a:pt x="4254084" y="6645552"/>
                </a:lnTo>
                <a:lnTo>
                  <a:pt x="4254096" y="6625225"/>
                </a:lnTo>
                <a:lnTo>
                  <a:pt x="4254096" y="6625224"/>
                </a:lnTo>
                <a:cubicBezTo>
                  <a:pt x="4252000" y="6611341"/>
                  <a:pt x="4245951" y="6597578"/>
                  <a:pt x="4237474" y="6588625"/>
                </a:cubicBezTo>
                <a:close/>
                <a:moveTo>
                  <a:pt x="4295315" y="6438981"/>
                </a:moveTo>
                <a:lnTo>
                  <a:pt x="4275385" y="6463840"/>
                </a:lnTo>
                <a:lnTo>
                  <a:pt x="4275382" y="6463849"/>
                </a:lnTo>
                <a:lnTo>
                  <a:pt x="4261587" y="6513012"/>
                </a:lnTo>
                <a:lnTo>
                  <a:pt x="4242781" y="6546194"/>
                </a:lnTo>
                <a:lnTo>
                  <a:pt x="4242781" y="6546195"/>
                </a:lnTo>
                <a:lnTo>
                  <a:pt x="4259120" y="6521804"/>
                </a:lnTo>
                <a:lnTo>
                  <a:pt x="4261587" y="6513012"/>
                </a:lnTo>
                <a:lnTo>
                  <a:pt x="4264398" y="6508052"/>
                </a:lnTo>
                <a:lnTo>
                  <a:pt x="4275382" y="6463849"/>
                </a:lnTo>
                <a:lnTo>
                  <a:pt x="4275385" y="6463841"/>
                </a:lnTo>
                <a:cubicBezTo>
                  <a:pt x="4278336" y="6451650"/>
                  <a:pt x="4285813" y="6444077"/>
                  <a:pt x="4295315" y="6438981"/>
                </a:cubicBezTo>
                <a:close/>
                <a:moveTo>
                  <a:pt x="4381289" y="6365204"/>
                </a:moveTo>
                <a:lnTo>
                  <a:pt x="4380008" y="6387910"/>
                </a:lnTo>
                <a:lnTo>
                  <a:pt x="4378243" y="6391549"/>
                </a:lnTo>
                <a:lnTo>
                  <a:pt x="4370589" y="6407332"/>
                </a:lnTo>
                <a:lnTo>
                  <a:pt x="4370589" y="6407333"/>
                </a:lnTo>
                <a:lnTo>
                  <a:pt x="4378243" y="6391549"/>
                </a:lnTo>
                <a:lnTo>
                  <a:pt x="4380008" y="6387910"/>
                </a:lnTo>
                <a:close/>
                <a:moveTo>
                  <a:pt x="4142220" y="4221391"/>
                </a:moveTo>
                <a:lnTo>
                  <a:pt x="4142220" y="4221392"/>
                </a:lnTo>
                <a:cubicBezTo>
                  <a:pt x="4142982" y="4232061"/>
                  <a:pt x="4143172" y="4243873"/>
                  <a:pt x="4147936" y="4253015"/>
                </a:cubicBezTo>
                <a:cubicBezTo>
                  <a:pt x="4160129" y="4277402"/>
                  <a:pt x="4175749" y="4300071"/>
                  <a:pt x="4187752" y="4324646"/>
                </a:cubicBezTo>
                <a:lnTo>
                  <a:pt x="4196706" y="4363891"/>
                </a:lnTo>
                <a:lnTo>
                  <a:pt x="4195944" y="4482004"/>
                </a:lnTo>
                <a:cubicBezTo>
                  <a:pt x="4193276" y="4546776"/>
                  <a:pt x="4192704" y="4612500"/>
                  <a:pt x="4135934" y="4659174"/>
                </a:cubicBezTo>
                <a:cubicBezTo>
                  <a:pt x="4131362" y="4662986"/>
                  <a:pt x="4128694" y="4671176"/>
                  <a:pt x="4127932" y="4677655"/>
                </a:cubicBezTo>
                <a:cubicBezTo>
                  <a:pt x="4124313" y="4707564"/>
                  <a:pt x="4123931" y="4738235"/>
                  <a:pt x="4118025" y="4767764"/>
                </a:cubicBezTo>
                <a:cubicBezTo>
                  <a:pt x="4115644" y="4779575"/>
                  <a:pt x="4114835" y="4790387"/>
                  <a:pt x="4116716" y="4800483"/>
                </a:cubicBezTo>
                <a:lnTo>
                  <a:pt x="4116716" y="4800484"/>
                </a:lnTo>
                <a:cubicBezTo>
                  <a:pt x="4118597" y="4810581"/>
                  <a:pt x="4123170" y="4819964"/>
                  <a:pt x="4131552" y="4828917"/>
                </a:cubicBezTo>
                <a:lnTo>
                  <a:pt x="4153733" y="4863343"/>
                </a:lnTo>
                <a:lnTo>
                  <a:pt x="4161262" y="4889275"/>
                </a:lnTo>
                <a:lnTo>
                  <a:pt x="4159557" y="4912168"/>
                </a:lnTo>
                <a:cubicBezTo>
                  <a:pt x="4157842" y="4919978"/>
                  <a:pt x="4157485" y="4927122"/>
                  <a:pt x="4158155" y="4933804"/>
                </a:cubicBezTo>
                <a:lnTo>
                  <a:pt x="4158155" y="4933805"/>
                </a:lnTo>
                <a:lnTo>
                  <a:pt x="4162914" y="4952673"/>
                </a:lnTo>
                <a:lnTo>
                  <a:pt x="4165707" y="4957454"/>
                </a:lnTo>
                <a:lnTo>
                  <a:pt x="4166985" y="4961456"/>
                </a:lnTo>
                <a:cubicBezTo>
                  <a:pt x="4171496" y="4970097"/>
                  <a:pt x="4177202" y="4978394"/>
                  <a:pt x="4182989" y="4987038"/>
                </a:cubicBezTo>
                <a:cubicBezTo>
                  <a:pt x="4194228" y="5003802"/>
                  <a:pt x="4208326" y="5022853"/>
                  <a:pt x="4209468" y="5041522"/>
                </a:cubicBezTo>
                <a:cubicBezTo>
                  <a:pt x="4210087" y="5052096"/>
                  <a:pt x="4213005" y="5062300"/>
                  <a:pt x="4216684" y="5072376"/>
                </a:cubicBezTo>
                <a:lnTo>
                  <a:pt x="4222587" y="5087441"/>
                </a:lnTo>
                <a:lnTo>
                  <a:pt x="4235615" y="5133220"/>
                </a:lnTo>
                <a:lnTo>
                  <a:pt x="4235616" y="5133225"/>
                </a:lnTo>
                <a:lnTo>
                  <a:pt x="4228901" y="5166113"/>
                </a:lnTo>
                <a:lnTo>
                  <a:pt x="4228901" y="5166114"/>
                </a:lnTo>
                <a:cubicBezTo>
                  <a:pt x="4228139" y="5167638"/>
                  <a:pt x="4228712" y="5169781"/>
                  <a:pt x="4229593" y="5172091"/>
                </a:cubicBezTo>
                <a:lnTo>
                  <a:pt x="4232139" y="5179068"/>
                </a:lnTo>
                <a:cubicBezTo>
                  <a:pt x="4235759" y="5196595"/>
                  <a:pt x="4235807" y="5213598"/>
                  <a:pt x="4231973" y="5229434"/>
                </a:cubicBezTo>
                <a:lnTo>
                  <a:pt x="4225669" y="5241089"/>
                </a:lnTo>
                <a:lnTo>
                  <a:pt x="4208517" y="5272796"/>
                </a:lnTo>
                <a:cubicBezTo>
                  <a:pt x="4196871" y="5285441"/>
                  <a:pt x="4189165" y="5298595"/>
                  <a:pt x="4184613" y="5312288"/>
                </a:cubicBezTo>
                <a:lnTo>
                  <a:pt x="4183557" y="5321350"/>
                </a:lnTo>
                <a:lnTo>
                  <a:pt x="4181083" y="5326163"/>
                </a:lnTo>
                <a:lnTo>
                  <a:pt x="4179637" y="5355014"/>
                </a:lnTo>
                <a:lnTo>
                  <a:pt x="4179637" y="5355015"/>
                </a:lnTo>
                <a:cubicBezTo>
                  <a:pt x="4180286" y="5364883"/>
                  <a:pt x="4181989" y="5375003"/>
                  <a:pt x="4184513" y="5385385"/>
                </a:cubicBezTo>
                <a:cubicBezTo>
                  <a:pt x="4187752" y="5398722"/>
                  <a:pt x="4190038" y="5412058"/>
                  <a:pt x="4192704" y="5425583"/>
                </a:cubicBezTo>
                <a:cubicBezTo>
                  <a:pt x="4196514" y="5443871"/>
                  <a:pt x="4200516" y="5462352"/>
                  <a:pt x="4204327" y="5480638"/>
                </a:cubicBezTo>
                <a:lnTo>
                  <a:pt x="4208850" y="5507668"/>
                </a:lnTo>
                <a:lnTo>
                  <a:pt x="4198232" y="5531692"/>
                </a:lnTo>
                <a:lnTo>
                  <a:pt x="4198231" y="5531693"/>
                </a:lnTo>
                <a:cubicBezTo>
                  <a:pt x="4191181" y="5537600"/>
                  <a:pt x="4187989" y="5542649"/>
                  <a:pt x="4188085" y="5547578"/>
                </a:cubicBezTo>
                <a:lnTo>
                  <a:pt x="4188085" y="5547579"/>
                </a:lnTo>
                <a:cubicBezTo>
                  <a:pt x="4188180" y="5552508"/>
                  <a:pt x="4191562" y="5557318"/>
                  <a:pt x="4197659" y="5562747"/>
                </a:cubicBezTo>
                <a:cubicBezTo>
                  <a:pt x="4240332" y="5600468"/>
                  <a:pt x="4267003" y="5646190"/>
                  <a:pt x="4268907" y="5704484"/>
                </a:cubicBezTo>
                <a:cubicBezTo>
                  <a:pt x="4269289" y="5716486"/>
                  <a:pt x="4271954" y="5728679"/>
                  <a:pt x="4274812" y="5740489"/>
                </a:cubicBezTo>
                <a:cubicBezTo>
                  <a:pt x="4276527" y="5747729"/>
                  <a:pt x="4278433" y="5756494"/>
                  <a:pt x="4283578" y="5760874"/>
                </a:cubicBezTo>
                <a:cubicBezTo>
                  <a:pt x="4322821" y="5794975"/>
                  <a:pt x="4350063" y="5837458"/>
                  <a:pt x="4371973" y="5883752"/>
                </a:cubicBezTo>
                <a:lnTo>
                  <a:pt x="4371974" y="5883757"/>
                </a:lnTo>
                <a:lnTo>
                  <a:pt x="4389877" y="5935946"/>
                </a:lnTo>
                <a:lnTo>
                  <a:pt x="4389878" y="5935950"/>
                </a:lnTo>
                <a:lnTo>
                  <a:pt x="4386259" y="5993290"/>
                </a:lnTo>
                <a:lnTo>
                  <a:pt x="4386259" y="5993291"/>
                </a:lnTo>
                <a:cubicBezTo>
                  <a:pt x="4385116" y="6004531"/>
                  <a:pt x="4385306" y="6017485"/>
                  <a:pt x="4379782" y="6026440"/>
                </a:cubicBezTo>
                <a:cubicBezTo>
                  <a:pt x="4362445" y="6054825"/>
                  <a:pt x="4343778" y="6082258"/>
                  <a:pt x="4323583" y="6108738"/>
                </a:cubicBezTo>
                <a:cubicBezTo>
                  <a:pt x="4314914" y="6120074"/>
                  <a:pt x="4309961" y="6126884"/>
                  <a:pt x="4309890" y="6133314"/>
                </a:cubicBezTo>
                <a:lnTo>
                  <a:pt x="4309890" y="6133315"/>
                </a:lnTo>
                <a:lnTo>
                  <a:pt x="4313591" y="6143190"/>
                </a:lnTo>
                <a:lnTo>
                  <a:pt x="4325486" y="6155600"/>
                </a:lnTo>
                <a:lnTo>
                  <a:pt x="4325488" y="6155603"/>
                </a:lnTo>
                <a:cubicBezTo>
                  <a:pt x="4347778" y="6175798"/>
                  <a:pt x="4359398" y="6200945"/>
                  <a:pt x="4364160" y="6228757"/>
                </a:cubicBezTo>
                <a:lnTo>
                  <a:pt x="4381497" y="6361540"/>
                </a:lnTo>
                <a:lnTo>
                  <a:pt x="4381497" y="6361539"/>
                </a:lnTo>
                <a:cubicBezTo>
                  <a:pt x="4377877" y="6317151"/>
                  <a:pt x="4371590" y="6272764"/>
                  <a:pt x="4364160" y="6228756"/>
                </a:cubicBezTo>
                <a:cubicBezTo>
                  <a:pt x="4359398" y="6200944"/>
                  <a:pt x="4347778" y="6175797"/>
                  <a:pt x="4325488" y="6155602"/>
                </a:cubicBezTo>
                <a:lnTo>
                  <a:pt x="4325486" y="6155600"/>
                </a:lnTo>
                <a:lnTo>
                  <a:pt x="4309890" y="6133315"/>
                </a:lnTo>
                <a:lnTo>
                  <a:pt x="4323583" y="6108739"/>
                </a:lnTo>
                <a:cubicBezTo>
                  <a:pt x="4343778" y="6082259"/>
                  <a:pt x="4362445" y="6054826"/>
                  <a:pt x="4379782" y="6026441"/>
                </a:cubicBezTo>
                <a:cubicBezTo>
                  <a:pt x="4385306" y="6017486"/>
                  <a:pt x="4385116" y="6004532"/>
                  <a:pt x="4386259" y="5993292"/>
                </a:cubicBezTo>
                <a:lnTo>
                  <a:pt x="4386259" y="5993290"/>
                </a:lnTo>
                <a:lnTo>
                  <a:pt x="4389712" y="5964477"/>
                </a:lnTo>
                <a:lnTo>
                  <a:pt x="4389878" y="5935950"/>
                </a:lnTo>
                <a:lnTo>
                  <a:pt x="4389878" y="5935949"/>
                </a:lnTo>
                <a:lnTo>
                  <a:pt x="4389877" y="5935946"/>
                </a:lnTo>
                <a:lnTo>
                  <a:pt x="4382997" y="5909351"/>
                </a:lnTo>
                <a:lnTo>
                  <a:pt x="4371974" y="5883757"/>
                </a:lnTo>
                <a:lnTo>
                  <a:pt x="4371973" y="5883751"/>
                </a:lnTo>
                <a:cubicBezTo>
                  <a:pt x="4350063" y="5837457"/>
                  <a:pt x="4322821" y="5794974"/>
                  <a:pt x="4283578" y="5760873"/>
                </a:cubicBezTo>
                <a:cubicBezTo>
                  <a:pt x="4278433" y="5756493"/>
                  <a:pt x="4276527" y="5747728"/>
                  <a:pt x="4274812" y="5740488"/>
                </a:cubicBezTo>
                <a:cubicBezTo>
                  <a:pt x="4271954" y="5728678"/>
                  <a:pt x="4269289" y="5716485"/>
                  <a:pt x="4268907" y="5704483"/>
                </a:cubicBezTo>
                <a:cubicBezTo>
                  <a:pt x="4267003" y="5646189"/>
                  <a:pt x="4240332" y="5600467"/>
                  <a:pt x="4197659" y="5562746"/>
                </a:cubicBezTo>
                <a:lnTo>
                  <a:pt x="4188085" y="5547578"/>
                </a:lnTo>
                <a:lnTo>
                  <a:pt x="4198231" y="5531694"/>
                </a:lnTo>
                <a:lnTo>
                  <a:pt x="4198232" y="5531692"/>
                </a:lnTo>
                <a:lnTo>
                  <a:pt x="4206630" y="5520422"/>
                </a:lnTo>
                <a:lnTo>
                  <a:pt x="4208850" y="5507668"/>
                </a:lnTo>
                <a:lnTo>
                  <a:pt x="4208850" y="5507667"/>
                </a:lnTo>
                <a:cubicBezTo>
                  <a:pt x="4208803" y="5498832"/>
                  <a:pt x="4206231" y="5489497"/>
                  <a:pt x="4204327" y="5480637"/>
                </a:cubicBezTo>
                <a:cubicBezTo>
                  <a:pt x="4200516" y="5462351"/>
                  <a:pt x="4196514" y="5443870"/>
                  <a:pt x="4192704" y="5425582"/>
                </a:cubicBezTo>
                <a:cubicBezTo>
                  <a:pt x="4190038" y="5412057"/>
                  <a:pt x="4187752" y="5398721"/>
                  <a:pt x="4184513" y="5385384"/>
                </a:cubicBezTo>
                <a:lnTo>
                  <a:pt x="4179637" y="5355014"/>
                </a:lnTo>
                <a:lnTo>
                  <a:pt x="4183557" y="5321350"/>
                </a:lnTo>
                <a:lnTo>
                  <a:pt x="4208517" y="5272797"/>
                </a:lnTo>
                <a:lnTo>
                  <a:pt x="4225669" y="5241089"/>
                </a:lnTo>
                <a:lnTo>
                  <a:pt x="4231973" y="5229433"/>
                </a:lnTo>
                <a:lnTo>
                  <a:pt x="4232139" y="5179068"/>
                </a:lnTo>
                <a:lnTo>
                  <a:pt x="4232139" y="5179067"/>
                </a:lnTo>
                <a:cubicBezTo>
                  <a:pt x="4231663" y="5176876"/>
                  <a:pt x="4230473" y="5174400"/>
                  <a:pt x="4229593" y="5172090"/>
                </a:cubicBezTo>
                <a:lnTo>
                  <a:pt x="4228901" y="5166114"/>
                </a:lnTo>
                <a:lnTo>
                  <a:pt x="4235616" y="5133225"/>
                </a:lnTo>
                <a:lnTo>
                  <a:pt x="4235616" y="5133224"/>
                </a:lnTo>
                <a:lnTo>
                  <a:pt x="4235615" y="5133220"/>
                </a:lnTo>
                <a:lnTo>
                  <a:pt x="4228473" y="5102461"/>
                </a:lnTo>
                <a:lnTo>
                  <a:pt x="4222587" y="5087441"/>
                </a:lnTo>
                <a:lnTo>
                  <a:pt x="4222582" y="5087423"/>
                </a:lnTo>
                <a:cubicBezTo>
                  <a:pt x="4216496" y="5072411"/>
                  <a:pt x="4210397" y="5057381"/>
                  <a:pt x="4209468" y="5041521"/>
                </a:cubicBezTo>
                <a:cubicBezTo>
                  <a:pt x="4208326" y="5022852"/>
                  <a:pt x="4194228" y="5003801"/>
                  <a:pt x="4182989" y="4987037"/>
                </a:cubicBezTo>
                <a:lnTo>
                  <a:pt x="4165707" y="4957454"/>
                </a:lnTo>
                <a:lnTo>
                  <a:pt x="4158155" y="4933805"/>
                </a:lnTo>
                <a:lnTo>
                  <a:pt x="4159557" y="4912169"/>
                </a:lnTo>
                <a:cubicBezTo>
                  <a:pt x="4161319" y="4904358"/>
                  <a:pt x="4161831" y="4896714"/>
                  <a:pt x="4161262" y="4889276"/>
                </a:cubicBezTo>
                <a:lnTo>
                  <a:pt x="4161262" y="4889275"/>
                </a:lnTo>
                <a:lnTo>
                  <a:pt x="4156484" y="4867614"/>
                </a:lnTo>
                <a:lnTo>
                  <a:pt x="4153733" y="4863343"/>
                </a:lnTo>
                <a:lnTo>
                  <a:pt x="4151983" y="4857317"/>
                </a:lnTo>
                <a:cubicBezTo>
                  <a:pt x="4146840" y="4847214"/>
                  <a:pt x="4139839" y="4837703"/>
                  <a:pt x="4131552" y="4828916"/>
                </a:cubicBezTo>
                <a:lnTo>
                  <a:pt x="4116716" y="4800483"/>
                </a:lnTo>
                <a:lnTo>
                  <a:pt x="4118025" y="4767765"/>
                </a:lnTo>
                <a:cubicBezTo>
                  <a:pt x="4123931" y="4738236"/>
                  <a:pt x="4124313" y="4707565"/>
                  <a:pt x="4127932" y="4677656"/>
                </a:cubicBezTo>
                <a:cubicBezTo>
                  <a:pt x="4128694" y="4671177"/>
                  <a:pt x="4131362" y="4662987"/>
                  <a:pt x="4135934" y="4659175"/>
                </a:cubicBezTo>
                <a:cubicBezTo>
                  <a:pt x="4192704" y="4612501"/>
                  <a:pt x="4193276" y="4546777"/>
                  <a:pt x="4195944" y="4482005"/>
                </a:cubicBezTo>
                <a:cubicBezTo>
                  <a:pt x="4197659" y="4442762"/>
                  <a:pt x="4197659" y="4403326"/>
                  <a:pt x="4196706" y="4363891"/>
                </a:cubicBezTo>
                <a:lnTo>
                  <a:pt x="4196706" y="4363890"/>
                </a:lnTo>
                <a:cubicBezTo>
                  <a:pt x="4196514" y="4350554"/>
                  <a:pt x="4193466" y="4336457"/>
                  <a:pt x="4187752" y="4324645"/>
                </a:cubicBezTo>
                <a:cubicBezTo>
                  <a:pt x="4175749" y="4300070"/>
                  <a:pt x="4160129" y="4277401"/>
                  <a:pt x="4147936" y="4253014"/>
                </a:cubicBezTo>
                <a:close/>
                <a:moveTo>
                  <a:pt x="4211111" y="2836172"/>
                </a:moveTo>
                <a:lnTo>
                  <a:pt x="4202421" y="2848793"/>
                </a:lnTo>
                <a:cubicBezTo>
                  <a:pt x="4197421" y="2865010"/>
                  <a:pt x="4191562" y="2881307"/>
                  <a:pt x="4186816" y="2897785"/>
                </a:cubicBezTo>
                <a:lnTo>
                  <a:pt x="4185787" y="2903551"/>
                </a:lnTo>
                <a:lnTo>
                  <a:pt x="4182513" y="2914328"/>
                </a:lnTo>
                <a:lnTo>
                  <a:pt x="4177882" y="2947858"/>
                </a:lnTo>
                <a:lnTo>
                  <a:pt x="4177881" y="2947862"/>
                </a:lnTo>
                <a:lnTo>
                  <a:pt x="4177881" y="2947863"/>
                </a:lnTo>
                <a:cubicBezTo>
                  <a:pt x="4177512" y="2959157"/>
                  <a:pt x="4178512" y="2970576"/>
                  <a:pt x="4181465" y="2982149"/>
                </a:cubicBezTo>
                <a:lnTo>
                  <a:pt x="4193158" y="3077402"/>
                </a:lnTo>
                <a:lnTo>
                  <a:pt x="4180703" y="3172654"/>
                </a:lnTo>
                <a:cubicBezTo>
                  <a:pt x="4154794" y="3276480"/>
                  <a:pt x="4127362" y="3380305"/>
                  <a:pt x="4133076" y="3489467"/>
                </a:cubicBezTo>
                <a:cubicBezTo>
                  <a:pt x="4134028" y="3507563"/>
                  <a:pt x="4122407" y="3529090"/>
                  <a:pt x="4110977" y="3544713"/>
                </a:cubicBezTo>
                <a:cubicBezTo>
                  <a:pt x="4100119" y="3559668"/>
                  <a:pt x="4094260" y="3566812"/>
                  <a:pt x="4093355" y="3574408"/>
                </a:cubicBezTo>
                <a:lnTo>
                  <a:pt x="4093355" y="3574409"/>
                </a:lnTo>
                <a:cubicBezTo>
                  <a:pt x="4092450" y="3582005"/>
                  <a:pt x="4096499" y="3590054"/>
                  <a:pt x="4105453" y="3606818"/>
                </a:cubicBezTo>
                <a:cubicBezTo>
                  <a:pt x="4109835" y="3614820"/>
                  <a:pt x="4112501" y="3624726"/>
                  <a:pt x="4118979" y="3630633"/>
                </a:cubicBezTo>
                <a:lnTo>
                  <a:pt x="4136708" y="3654416"/>
                </a:lnTo>
                <a:lnTo>
                  <a:pt x="4140382" y="3668940"/>
                </a:lnTo>
                <a:lnTo>
                  <a:pt x="4143220" y="3680164"/>
                </a:lnTo>
                <a:lnTo>
                  <a:pt x="4139172" y="3734837"/>
                </a:lnTo>
                <a:lnTo>
                  <a:pt x="4139172" y="3734838"/>
                </a:lnTo>
                <a:cubicBezTo>
                  <a:pt x="4138220" y="3741316"/>
                  <a:pt x="4136886" y="3749126"/>
                  <a:pt x="4139554" y="3754653"/>
                </a:cubicBezTo>
                <a:lnTo>
                  <a:pt x="4145911" y="3789776"/>
                </a:lnTo>
                <a:lnTo>
                  <a:pt x="4130980" y="3822472"/>
                </a:lnTo>
                <a:cubicBezTo>
                  <a:pt x="4123932" y="3831902"/>
                  <a:pt x="4118312" y="3842046"/>
                  <a:pt x="4116645" y="3852619"/>
                </a:cubicBezTo>
                <a:lnTo>
                  <a:pt x="4116645" y="3852620"/>
                </a:lnTo>
                <a:lnTo>
                  <a:pt x="4117425" y="3868764"/>
                </a:lnTo>
                <a:lnTo>
                  <a:pt x="4126028" y="3885337"/>
                </a:lnTo>
                <a:lnTo>
                  <a:pt x="4126028" y="3885339"/>
                </a:lnTo>
                <a:cubicBezTo>
                  <a:pt x="4135744" y="3897722"/>
                  <a:pt x="4143150" y="3910319"/>
                  <a:pt x="4148409" y="3923125"/>
                </a:cubicBezTo>
                <a:lnTo>
                  <a:pt x="4157913" y="3962160"/>
                </a:lnTo>
                <a:lnTo>
                  <a:pt x="4142221" y="4043838"/>
                </a:lnTo>
                <a:lnTo>
                  <a:pt x="4142220" y="4043839"/>
                </a:lnTo>
                <a:cubicBezTo>
                  <a:pt x="4133457" y="4063842"/>
                  <a:pt x="4128075" y="4083702"/>
                  <a:pt x="4127099" y="4103825"/>
                </a:cubicBezTo>
                <a:lnTo>
                  <a:pt x="4127099" y="4103826"/>
                </a:lnTo>
                <a:lnTo>
                  <a:pt x="4129066" y="4134256"/>
                </a:lnTo>
                <a:lnTo>
                  <a:pt x="4138410" y="4165382"/>
                </a:lnTo>
                <a:lnTo>
                  <a:pt x="4138410" y="4165384"/>
                </a:lnTo>
                <a:lnTo>
                  <a:pt x="4142315" y="4192388"/>
                </a:lnTo>
                <a:lnTo>
                  <a:pt x="4142315" y="4192387"/>
                </a:lnTo>
                <a:cubicBezTo>
                  <a:pt x="4142411" y="4182767"/>
                  <a:pt x="4141839" y="4173480"/>
                  <a:pt x="4138410" y="4165383"/>
                </a:cubicBezTo>
                <a:lnTo>
                  <a:pt x="4138410" y="4165382"/>
                </a:lnTo>
                <a:lnTo>
                  <a:pt x="4127099" y="4103826"/>
                </a:lnTo>
                <a:lnTo>
                  <a:pt x="4142220" y="4043840"/>
                </a:lnTo>
                <a:lnTo>
                  <a:pt x="4142221" y="4043838"/>
                </a:lnTo>
                <a:lnTo>
                  <a:pt x="4155523" y="4002410"/>
                </a:lnTo>
                <a:lnTo>
                  <a:pt x="4157913" y="3962160"/>
                </a:lnTo>
                <a:lnTo>
                  <a:pt x="4157913" y="3962159"/>
                </a:lnTo>
                <a:cubicBezTo>
                  <a:pt x="4155651" y="3935727"/>
                  <a:pt x="4145460" y="3910104"/>
                  <a:pt x="4126028" y="3885338"/>
                </a:cubicBezTo>
                <a:lnTo>
                  <a:pt x="4126028" y="3885337"/>
                </a:lnTo>
                <a:lnTo>
                  <a:pt x="4116645" y="3852620"/>
                </a:lnTo>
                <a:lnTo>
                  <a:pt x="4130980" y="3822473"/>
                </a:lnTo>
                <a:cubicBezTo>
                  <a:pt x="4139172" y="3811614"/>
                  <a:pt x="4144316" y="3800897"/>
                  <a:pt x="4145911" y="3789777"/>
                </a:cubicBezTo>
                <a:lnTo>
                  <a:pt x="4145911" y="3789776"/>
                </a:lnTo>
                <a:cubicBezTo>
                  <a:pt x="4147507" y="3778655"/>
                  <a:pt x="4145554" y="3767130"/>
                  <a:pt x="4139554" y="3754652"/>
                </a:cubicBezTo>
                <a:lnTo>
                  <a:pt x="4139172" y="3734838"/>
                </a:lnTo>
                <a:lnTo>
                  <a:pt x="4143220" y="3680164"/>
                </a:lnTo>
                <a:lnTo>
                  <a:pt x="4143220" y="3680163"/>
                </a:lnTo>
                <a:lnTo>
                  <a:pt x="4140382" y="3668940"/>
                </a:lnTo>
                <a:lnTo>
                  <a:pt x="4136708" y="3654416"/>
                </a:lnTo>
                <a:lnTo>
                  <a:pt x="4136708" y="3654416"/>
                </a:lnTo>
                <a:lnTo>
                  <a:pt x="4136708" y="3654415"/>
                </a:lnTo>
                <a:cubicBezTo>
                  <a:pt x="4132898" y="3646123"/>
                  <a:pt x="4127219" y="3638157"/>
                  <a:pt x="4118979" y="3630632"/>
                </a:cubicBezTo>
                <a:cubicBezTo>
                  <a:pt x="4112501" y="3624725"/>
                  <a:pt x="4109835" y="3614819"/>
                  <a:pt x="4105453" y="3606817"/>
                </a:cubicBezTo>
                <a:cubicBezTo>
                  <a:pt x="4100976" y="3598435"/>
                  <a:pt x="4097725" y="3592232"/>
                  <a:pt x="4095707" y="3587174"/>
                </a:cubicBezTo>
                <a:lnTo>
                  <a:pt x="4093355" y="3574408"/>
                </a:lnTo>
                <a:lnTo>
                  <a:pt x="4098434" y="3562321"/>
                </a:lnTo>
                <a:cubicBezTo>
                  <a:pt x="4101369" y="3557716"/>
                  <a:pt x="4105548" y="3552191"/>
                  <a:pt x="4110977" y="3544714"/>
                </a:cubicBezTo>
                <a:cubicBezTo>
                  <a:pt x="4122407" y="3529091"/>
                  <a:pt x="4134028" y="3507564"/>
                  <a:pt x="4133076" y="3489468"/>
                </a:cubicBezTo>
                <a:cubicBezTo>
                  <a:pt x="4127362" y="3380306"/>
                  <a:pt x="4154794" y="3276481"/>
                  <a:pt x="4180703" y="3172655"/>
                </a:cubicBezTo>
                <a:cubicBezTo>
                  <a:pt x="4188705" y="3140650"/>
                  <a:pt x="4192943" y="3109026"/>
                  <a:pt x="4193158" y="3077402"/>
                </a:cubicBezTo>
                <a:lnTo>
                  <a:pt x="4193158" y="3077401"/>
                </a:lnTo>
                <a:cubicBezTo>
                  <a:pt x="4193372" y="3045777"/>
                  <a:pt x="4189562" y="3014153"/>
                  <a:pt x="4181465" y="2982148"/>
                </a:cubicBezTo>
                <a:lnTo>
                  <a:pt x="4177881" y="2947863"/>
                </a:lnTo>
                <a:lnTo>
                  <a:pt x="4177882" y="2947858"/>
                </a:lnTo>
                <a:lnTo>
                  <a:pt x="4185787" y="2903551"/>
                </a:lnTo>
                <a:lnTo>
                  <a:pt x="4202421" y="2848794"/>
                </a:lnTo>
                <a:cubicBezTo>
                  <a:pt x="4203754" y="2844317"/>
                  <a:pt x="4207040" y="2839983"/>
                  <a:pt x="4211111" y="2836173"/>
                </a:cubicBezTo>
                <a:close/>
                <a:moveTo>
                  <a:pt x="3726625" y="1508458"/>
                </a:moveTo>
                <a:lnTo>
                  <a:pt x="3698531" y="1596214"/>
                </a:lnTo>
                <a:cubicBezTo>
                  <a:pt x="3696054" y="1604979"/>
                  <a:pt x="3697579" y="1615837"/>
                  <a:pt x="3700436" y="1624981"/>
                </a:cubicBezTo>
                <a:cubicBezTo>
                  <a:pt x="3710152" y="1656224"/>
                  <a:pt x="3734537" y="1676037"/>
                  <a:pt x="3757017" y="1697754"/>
                </a:cubicBezTo>
                <a:cubicBezTo>
                  <a:pt x="3766924" y="1707280"/>
                  <a:pt x="3773972" y="1720424"/>
                  <a:pt x="3779686" y="1733189"/>
                </a:cubicBezTo>
                <a:cubicBezTo>
                  <a:pt x="3794357" y="1766336"/>
                  <a:pt x="3807501" y="1800247"/>
                  <a:pt x="3821407" y="1833776"/>
                </a:cubicBezTo>
                <a:cubicBezTo>
                  <a:pt x="3822741" y="1837014"/>
                  <a:pt x="3826170" y="1839680"/>
                  <a:pt x="3829028" y="1842159"/>
                </a:cubicBezTo>
                <a:cubicBezTo>
                  <a:pt x="3859129" y="1866923"/>
                  <a:pt x="3889418" y="1891498"/>
                  <a:pt x="3919519" y="1916455"/>
                </a:cubicBezTo>
                <a:cubicBezTo>
                  <a:pt x="3925233" y="1921217"/>
                  <a:pt x="3929425" y="1928077"/>
                  <a:pt x="3934949" y="1933220"/>
                </a:cubicBezTo>
                <a:cubicBezTo>
                  <a:pt x="3942569" y="1940460"/>
                  <a:pt x="3949810" y="1949604"/>
                  <a:pt x="3958954" y="1953414"/>
                </a:cubicBezTo>
                <a:cubicBezTo>
                  <a:pt x="3987719" y="1965225"/>
                  <a:pt x="4000103" y="1987895"/>
                  <a:pt x="4005437" y="2016470"/>
                </a:cubicBezTo>
                <a:cubicBezTo>
                  <a:pt x="4010390" y="2042571"/>
                  <a:pt x="4014582" y="2068670"/>
                  <a:pt x="4020296" y="2094579"/>
                </a:cubicBezTo>
                <a:cubicBezTo>
                  <a:pt x="4027154" y="2126202"/>
                  <a:pt x="4034584" y="2157637"/>
                  <a:pt x="4042967" y="2188880"/>
                </a:cubicBezTo>
                <a:cubicBezTo>
                  <a:pt x="4046587" y="2202405"/>
                  <a:pt x="4050777" y="2216693"/>
                  <a:pt x="4058207" y="2228315"/>
                </a:cubicBezTo>
                <a:cubicBezTo>
                  <a:pt x="4078782" y="2260891"/>
                  <a:pt x="4092688" y="2295754"/>
                  <a:pt x="4087164" y="2334045"/>
                </a:cubicBezTo>
                <a:cubicBezTo>
                  <a:pt x="4082782" y="2364716"/>
                  <a:pt x="4094022" y="2390435"/>
                  <a:pt x="4111549" y="2409486"/>
                </a:cubicBezTo>
                <a:cubicBezTo>
                  <a:pt x="4119503" y="2418155"/>
                  <a:pt x="4125016" y="2426977"/>
                  <a:pt x="4128650" y="2435913"/>
                </a:cubicBezTo>
                <a:lnTo>
                  <a:pt x="4134481" y="2463018"/>
                </a:lnTo>
                <a:lnTo>
                  <a:pt x="4125839" y="2518262"/>
                </a:lnTo>
                <a:lnTo>
                  <a:pt x="4125838" y="2518264"/>
                </a:lnTo>
                <a:cubicBezTo>
                  <a:pt x="4123171" y="2527790"/>
                  <a:pt x="4122027" y="2536457"/>
                  <a:pt x="4122194" y="2545006"/>
                </a:cubicBezTo>
                <a:lnTo>
                  <a:pt x="4122194" y="2545007"/>
                </a:lnTo>
                <a:cubicBezTo>
                  <a:pt x="4122360" y="2553556"/>
                  <a:pt x="4123837" y="2561986"/>
                  <a:pt x="4126408" y="2571035"/>
                </a:cubicBezTo>
                <a:cubicBezTo>
                  <a:pt x="4138410" y="2612946"/>
                  <a:pt x="4170987" y="2640951"/>
                  <a:pt x="4199563" y="2668002"/>
                </a:cubicBezTo>
                <a:cubicBezTo>
                  <a:pt x="4223947" y="2691055"/>
                  <a:pt x="4237663" y="2716964"/>
                  <a:pt x="4247953" y="2745349"/>
                </a:cubicBezTo>
                <a:lnTo>
                  <a:pt x="4247954" y="2745352"/>
                </a:lnTo>
                <a:lnTo>
                  <a:pt x="4253873" y="2778006"/>
                </a:lnTo>
                <a:lnTo>
                  <a:pt x="4253453" y="2785440"/>
                </a:lnTo>
                <a:lnTo>
                  <a:pt x="4243374" y="2811780"/>
                </a:lnTo>
                <a:lnTo>
                  <a:pt x="4243371" y="2811787"/>
                </a:lnTo>
                <a:lnTo>
                  <a:pt x="4243372" y="2811787"/>
                </a:lnTo>
                <a:lnTo>
                  <a:pt x="4243374" y="2811780"/>
                </a:lnTo>
                <a:lnTo>
                  <a:pt x="4253025" y="2793023"/>
                </a:lnTo>
                <a:lnTo>
                  <a:pt x="4253453" y="2785440"/>
                </a:lnTo>
                <a:lnTo>
                  <a:pt x="4254654" y="2782305"/>
                </a:lnTo>
                <a:lnTo>
                  <a:pt x="4253873" y="2778006"/>
                </a:lnTo>
                <a:lnTo>
                  <a:pt x="4254284" y="2770758"/>
                </a:lnTo>
                <a:lnTo>
                  <a:pt x="4247954" y="2745352"/>
                </a:lnTo>
                <a:lnTo>
                  <a:pt x="4247953" y="2745348"/>
                </a:lnTo>
                <a:cubicBezTo>
                  <a:pt x="4237663" y="2716963"/>
                  <a:pt x="4223947" y="2691054"/>
                  <a:pt x="4199563" y="2668001"/>
                </a:cubicBezTo>
                <a:cubicBezTo>
                  <a:pt x="4170987" y="2640950"/>
                  <a:pt x="4138410" y="2612945"/>
                  <a:pt x="4126408" y="2571034"/>
                </a:cubicBezTo>
                <a:lnTo>
                  <a:pt x="4122194" y="2545007"/>
                </a:lnTo>
                <a:lnTo>
                  <a:pt x="4125838" y="2518265"/>
                </a:lnTo>
                <a:lnTo>
                  <a:pt x="4125839" y="2518262"/>
                </a:lnTo>
                <a:lnTo>
                  <a:pt x="4132419" y="2490551"/>
                </a:lnTo>
                <a:lnTo>
                  <a:pt x="4134481" y="2463018"/>
                </a:lnTo>
                <a:lnTo>
                  <a:pt x="4134481" y="2463017"/>
                </a:lnTo>
                <a:cubicBezTo>
                  <a:pt x="4133600" y="2444777"/>
                  <a:pt x="4127457" y="2426822"/>
                  <a:pt x="4111549" y="2409485"/>
                </a:cubicBezTo>
                <a:cubicBezTo>
                  <a:pt x="4094022" y="2390434"/>
                  <a:pt x="4082782" y="2364715"/>
                  <a:pt x="4087164" y="2334044"/>
                </a:cubicBezTo>
                <a:cubicBezTo>
                  <a:pt x="4092688" y="2295753"/>
                  <a:pt x="4078782" y="2260890"/>
                  <a:pt x="4058207" y="2228314"/>
                </a:cubicBezTo>
                <a:cubicBezTo>
                  <a:pt x="4050777" y="2216692"/>
                  <a:pt x="4046587" y="2202404"/>
                  <a:pt x="4042967" y="2188879"/>
                </a:cubicBezTo>
                <a:cubicBezTo>
                  <a:pt x="4034584" y="2157636"/>
                  <a:pt x="4027154" y="2126201"/>
                  <a:pt x="4020296" y="2094578"/>
                </a:cubicBezTo>
                <a:cubicBezTo>
                  <a:pt x="4014582" y="2068669"/>
                  <a:pt x="4010390" y="2042570"/>
                  <a:pt x="4005437" y="2016469"/>
                </a:cubicBezTo>
                <a:cubicBezTo>
                  <a:pt x="4000103" y="1987894"/>
                  <a:pt x="3987719" y="1965224"/>
                  <a:pt x="3958954" y="1953413"/>
                </a:cubicBezTo>
                <a:cubicBezTo>
                  <a:pt x="3949810" y="1949603"/>
                  <a:pt x="3942569" y="1940459"/>
                  <a:pt x="3934949" y="1933219"/>
                </a:cubicBezTo>
                <a:cubicBezTo>
                  <a:pt x="3929425" y="1928076"/>
                  <a:pt x="3925233" y="1921216"/>
                  <a:pt x="3919519" y="1916454"/>
                </a:cubicBezTo>
                <a:cubicBezTo>
                  <a:pt x="3889418" y="1891497"/>
                  <a:pt x="3859129" y="1866922"/>
                  <a:pt x="3829028" y="1842158"/>
                </a:cubicBezTo>
                <a:cubicBezTo>
                  <a:pt x="3826170" y="1839679"/>
                  <a:pt x="3822741" y="1837013"/>
                  <a:pt x="3821407" y="1833775"/>
                </a:cubicBezTo>
                <a:cubicBezTo>
                  <a:pt x="3807501" y="1800246"/>
                  <a:pt x="3794358" y="1766335"/>
                  <a:pt x="3779686" y="1733188"/>
                </a:cubicBezTo>
                <a:cubicBezTo>
                  <a:pt x="3773972" y="1720423"/>
                  <a:pt x="3766924" y="1707279"/>
                  <a:pt x="3757018" y="1697753"/>
                </a:cubicBezTo>
                <a:cubicBezTo>
                  <a:pt x="3734538" y="1676036"/>
                  <a:pt x="3710152" y="1656223"/>
                  <a:pt x="3700436" y="1624980"/>
                </a:cubicBezTo>
                <a:cubicBezTo>
                  <a:pt x="3697580" y="1615836"/>
                  <a:pt x="3696055" y="1604978"/>
                  <a:pt x="3698532" y="1596213"/>
                </a:cubicBezTo>
                <a:close/>
                <a:moveTo>
                  <a:pt x="3745230" y="1459073"/>
                </a:moveTo>
                <a:lnTo>
                  <a:pt x="3745229" y="1459074"/>
                </a:lnTo>
                <a:lnTo>
                  <a:pt x="3736012" y="1481572"/>
                </a:lnTo>
                <a:close/>
                <a:moveTo>
                  <a:pt x="3764423" y="1268758"/>
                </a:moveTo>
                <a:cubicBezTo>
                  <a:pt x="3764875" y="1275402"/>
                  <a:pt x="3766447" y="1281689"/>
                  <a:pt x="3769590" y="1286070"/>
                </a:cubicBezTo>
                <a:cubicBezTo>
                  <a:pt x="3784163" y="1306930"/>
                  <a:pt x="3790403" y="1328553"/>
                  <a:pt x="3791927" y="1350628"/>
                </a:cubicBezTo>
                <a:lnTo>
                  <a:pt x="3786333" y="1413840"/>
                </a:lnTo>
                <a:lnTo>
                  <a:pt x="3791928" y="1350627"/>
                </a:lnTo>
                <a:cubicBezTo>
                  <a:pt x="3790403" y="1328552"/>
                  <a:pt x="3784164" y="1306930"/>
                  <a:pt x="3769590" y="1286069"/>
                </a:cubicBezTo>
                <a:close/>
                <a:moveTo>
                  <a:pt x="3706152" y="773035"/>
                </a:moveTo>
                <a:lnTo>
                  <a:pt x="3706152" y="773036"/>
                </a:lnTo>
                <a:cubicBezTo>
                  <a:pt x="3708438" y="800277"/>
                  <a:pt x="3711676" y="827330"/>
                  <a:pt x="3714152" y="854380"/>
                </a:cubicBezTo>
                <a:cubicBezTo>
                  <a:pt x="3716438" y="878957"/>
                  <a:pt x="3717200" y="903723"/>
                  <a:pt x="3745205" y="915344"/>
                </a:cubicBezTo>
                <a:cubicBezTo>
                  <a:pt x="3749587" y="917060"/>
                  <a:pt x="3752825" y="922774"/>
                  <a:pt x="3755683" y="927156"/>
                </a:cubicBezTo>
                <a:cubicBezTo>
                  <a:pt x="3799691" y="994786"/>
                  <a:pt x="3798547" y="1030981"/>
                  <a:pt x="3752063" y="1097088"/>
                </a:cubicBezTo>
                <a:cubicBezTo>
                  <a:pt x="3747301" y="1103946"/>
                  <a:pt x="3743871" y="1118614"/>
                  <a:pt x="3747681" y="1123186"/>
                </a:cubicBezTo>
                <a:cubicBezTo>
                  <a:pt x="3763493" y="1142618"/>
                  <a:pt x="3770542" y="1162954"/>
                  <a:pt x="3772400" y="1184029"/>
                </a:cubicBezTo>
                <a:cubicBezTo>
                  <a:pt x="3770542" y="1162954"/>
                  <a:pt x="3763494" y="1142617"/>
                  <a:pt x="3747682" y="1123185"/>
                </a:cubicBezTo>
                <a:cubicBezTo>
                  <a:pt x="3743872" y="1118613"/>
                  <a:pt x="3747302" y="1103945"/>
                  <a:pt x="3752064" y="1097087"/>
                </a:cubicBezTo>
                <a:cubicBezTo>
                  <a:pt x="3798548" y="1030980"/>
                  <a:pt x="3799692" y="994785"/>
                  <a:pt x="3755684" y="927155"/>
                </a:cubicBezTo>
                <a:cubicBezTo>
                  <a:pt x="3752826" y="922773"/>
                  <a:pt x="3749588" y="917059"/>
                  <a:pt x="3745206" y="915343"/>
                </a:cubicBezTo>
                <a:cubicBezTo>
                  <a:pt x="3717200" y="903722"/>
                  <a:pt x="3716438" y="878956"/>
                  <a:pt x="3714152" y="854379"/>
                </a:cubicBezTo>
                <a:close/>
                <a:moveTo>
                  <a:pt x="3761553" y="517851"/>
                </a:moveTo>
                <a:lnTo>
                  <a:pt x="3752635" y="556048"/>
                </a:lnTo>
                <a:cubicBezTo>
                  <a:pt x="3750539" y="564049"/>
                  <a:pt x="3745015" y="572623"/>
                  <a:pt x="3746157" y="580051"/>
                </a:cubicBezTo>
                <a:cubicBezTo>
                  <a:pt x="3749491" y="601579"/>
                  <a:pt x="3747062" y="622201"/>
                  <a:pt x="3742776" y="642538"/>
                </a:cubicBezTo>
                <a:lnTo>
                  <a:pt x="3730253" y="694928"/>
                </a:lnTo>
                <a:lnTo>
                  <a:pt x="3742777" y="642537"/>
                </a:lnTo>
                <a:cubicBezTo>
                  <a:pt x="3747063" y="622201"/>
                  <a:pt x="3749492" y="601578"/>
                  <a:pt x="3746158" y="580050"/>
                </a:cubicBezTo>
                <a:cubicBezTo>
                  <a:pt x="3745016" y="572622"/>
                  <a:pt x="3750540" y="564048"/>
                  <a:pt x="3752636" y="556047"/>
                </a:cubicBezTo>
                <a:close/>
                <a:moveTo>
                  <a:pt x="3774848" y="298169"/>
                </a:moveTo>
                <a:lnTo>
                  <a:pt x="3760065" y="313534"/>
                </a:lnTo>
                <a:cubicBezTo>
                  <a:pt x="3755873" y="316390"/>
                  <a:pt x="3758159" y="330299"/>
                  <a:pt x="3759493" y="338871"/>
                </a:cubicBezTo>
                <a:lnTo>
                  <a:pt x="3759500" y="338900"/>
                </a:lnTo>
                <a:lnTo>
                  <a:pt x="3769400" y="395640"/>
                </a:lnTo>
                <a:lnTo>
                  <a:pt x="3765590" y="367328"/>
                </a:lnTo>
                <a:lnTo>
                  <a:pt x="3759500" y="338900"/>
                </a:lnTo>
                <a:lnTo>
                  <a:pt x="3759494" y="338870"/>
                </a:lnTo>
                <a:cubicBezTo>
                  <a:pt x="3758160" y="330298"/>
                  <a:pt x="3755874" y="316389"/>
                  <a:pt x="3760066" y="313533"/>
                </a:cubicBezTo>
                <a:close/>
                <a:moveTo>
                  <a:pt x="3782393" y="281568"/>
                </a:moveTo>
                <a:lnTo>
                  <a:pt x="3777498" y="295415"/>
                </a:lnTo>
                <a:lnTo>
                  <a:pt x="3777499" y="295415"/>
                </a:lnTo>
                <a:close/>
                <a:moveTo>
                  <a:pt x="3769073" y="24486"/>
                </a:moveTo>
                <a:lnTo>
                  <a:pt x="3766810" y="74129"/>
                </a:lnTo>
                <a:cubicBezTo>
                  <a:pt x="3767733" y="91492"/>
                  <a:pt x="3770043" y="108703"/>
                  <a:pt x="3772734" y="125861"/>
                </a:cubicBezTo>
                <a:lnTo>
                  <a:pt x="3777129" y="153387"/>
                </a:lnTo>
                <a:lnTo>
                  <a:pt x="3785402" y="228944"/>
                </a:lnTo>
                <a:lnTo>
                  <a:pt x="3780943" y="177271"/>
                </a:lnTo>
                <a:lnTo>
                  <a:pt x="3777129" y="153387"/>
                </a:lnTo>
                <a:lnTo>
                  <a:pt x="3776930" y="151569"/>
                </a:lnTo>
                <a:cubicBezTo>
                  <a:pt x="3772700" y="125876"/>
                  <a:pt x="3768195" y="100174"/>
                  <a:pt x="3766811" y="74129"/>
                </a:cubicBezTo>
                <a:close/>
                <a:moveTo>
                  <a:pt x="3766492" y="0"/>
                </a:moveTo>
                <a:lnTo>
                  <a:pt x="4230600" y="0"/>
                </a:lnTo>
                <a:lnTo>
                  <a:pt x="4229473" y="2817"/>
                </a:lnTo>
                <a:cubicBezTo>
                  <a:pt x="4221092" y="21486"/>
                  <a:pt x="4218423" y="43012"/>
                  <a:pt x="4215375" y="63587"/>
                </a:cubicBezTo>
                <a:cubicBezTo>
                  <a:pt x="4209851" y="101308"/>
                  <a:pt x="4206421" y="139219"/>
                  <a:pt x="4201468" y="176939"/>
                </a:cubicBezTo>
                <a:cubicBezTo>
                  <a:pt x="4200325" y="184941"/>
                  <a:pt x="4198231" y="194085"/>
                  <a:pt x="4193466" y="200182"/>
                </a:cubicBezTo>
                <a:cubicBezTo>
                  <a:pt x="4161461" y="241901"/>
                  <a:pt x="4152508" y="292579"/>
                  <a:pt x="4155554" y="340774"/>
                </a:cubicBezTo>
                <a:cubicBezTo>
                  <a:pt x="4157843" y="378686"/>
                  <a:pt x="4159557" y="415835"/>
                  <a:pt x="4156319" y="453364"/>
                </a:cubicBezTo>
                <a:cubicBezTo>
                  <a:pt x="4156127" y="456222"/>
                  <a:pt x="4156509" y="460032"/>
                  <a:pt x="4158033" y="462126"/>
                </a:cubicBezTo>
                <a:cubicBezTo>
                  <a:pt x="4168129" y="475081"/>
                  <a:pt x="4168891" y="488607"/>
                  <a:pt x="4170605" y="505182"/>
                </a:cubicBezTo>
                <a:cubicBezTo>
                  <a:pt x="4173083" y="528615"/>
                  <a:pt x="4171367" y="550141"/>
                  <a:pt x="4167177" y="571860"/>
                </a:cubicBezTo>
                <a:cubicBezTo>
                  <a:pt x="4164129" y="587672"/>
                  <a:pt x="4157843" y="603673"/>
                  <a:pt x="4149840" y="617772"/>
                </a:cubicBezTo>
                <a:cubicBezTo>
                  <a:pt x="4138600" y="637392"/>
                  <a:pt x="4134220" y="656255"/>
                  <a:pt x="4149078" y="674923"/>
                </a:cubicBezTo>
                <a:cubicBezTo>
                  <a:pt x="4164891" y="695116"/>
                  <a:pt x="4159367" y="717977"/>
                  <a:pt x="4159937" y="740268"/>
                </a:cubicBezTo>
                <a:cubicBezTo>
                  <a:pt x="4160129" y="749982"/>
                  <a:pt x="4159747" y="760270"/>
                  <a:pt x="4162223" y="769605"/>
                </a:cubicBezTo>
                <a:cubicBezTo>
                  <a:pt x="4169273" y="796655"/>
                  <a:pt x="4179941" y="822756"/>
                  <a:pt x="4184703" y="850189"/>
                </a:cubicBezTo>
                <a:cubicBezTo>
                  <a:pt x="4187370" y="865430"/>
                  <a:pt x="4182607" y="882384"/>
                  <a:pt x="4179179" y="898198"/>
                </a:cubicBezTo>
                <a:cubicBezTo>
                  <a:pt x="4175559" y="914200"/>
                  <a:pt x="4170035" y="930011"/>
                  <a:pt x="4164319" y="945444"/>
                </a:cubicBezTo>
                <a:cubicBezTo>
                  <a:pt x="4160509" y="955920"/>
                  <a:pt x="4156889" y="967350"/>
                  <a:pt x="4150030" y="975733"/>
                </a:cubicBezTo>
                <a:cubicBezTo>
                  <a:pt x="4134410" y="994785"/>
                  <a:pt x="4131742" y="1014406"/>
                  <a:pt x="4139934" y="1036887"/>
                </a:cubicBezTo>
                <a:cubicBezTo>
                  <a:pt x="4141268" y="1040315"/>
                  <a:pt x="4141268" y="1044315"/>
                  <a:pt x="4141458" y="1048125"/>
                </a:cubicBezTo>
                <a:cubicBezTo>
                  <a:pt x="4145458" y="1109091"/>
                  <a:pt x="4147936" y="1170051"/>
                  <a:pt x="4154032" y="1230633"/>
                </a:cubicBezTo>
                <a:cubicBezTo>
                  <a:pt x="4156509" y="1255206"/>
                  <a:pt x="4167367" y="1278829"/>
                  <a:pt x="4174225" y="1303024"/>
                </a:cubicBezTo>
                <a:cubicBezTo>
                  <a:pt x="4175559" y="1307978"/>
                  <a:pt x="4177655" y="1313504"/>
                  <a:pt x="4176701" y="1318456"/>
                </a:cubicBezTo>
                <a:cubicBezTo>
                  <a:pt x="4167177" y="1372368"/>
                  <a:pt x="4181083" y="1422854"/>
                  <a:pt x="4199372" y="1472575"/>
                </a:cubicBezTo>
                <a:cubicBezTo>
                  <a:pt x="4201278" y="1477717"/>
                  <a:pt x="4200706" y="1484004"/>
                  <a:pt x="4200325" y="1489720"/>
                </a:cubicBezTo>
                <a:cubicBezTo>
                  <a:pt x="4198993" y="1505724"/>
                  <a:pt x="4192324" y="1523059"/>
                  <a:pt x="4196324" y="1537537"/>
                </a:cubicBezTo>
                <a:cubicBezTo>
                  <a:pt x="4207374" y="1576019"/>
                  <a:pt x="4220709" y="1614120"/>
                  <a:pt x="4237474" y="1650317"/>
                </a:cubicBezTo>
                <a:cubicBezTo>
                  <a:pt x="4254428" y="1687086"/>
                  <a:pt x="4268716" y="1721185"/>
                  <a:pt x="4251572" y="1763287"/>
                </a:cubicBezTo>
                <a:cubicBezTo>
                  <a:pt x="4244332" y="1781194"/>
                  <a:pt x="4249476" y="1804816"/>
                  <a:pt x="4251380" y="1825393"/>
                </a:cubicBezTo>
                <a:cubicBezTo>
                  <a:pt x="4252904" y="1840441"/>
                  <a:pt x="4261478" y="1854920"/>
                  <a:pt x="4261478" y="1869780"/>
                </a:cubicBezTo>
                <a:cubicBezTo>
                  <a:pt x="4261478" y="1909408"/>
                  <a:pt x="4271574" y="1944649"/>
                  <a:pt x="4292149" y="1978940"/>
                </a:cubicBezTo>
                <a:cubicBezTo>
                  <a:pt x="4300150" y="1992279"/>
                  <a:pt x="4294815" y="2013043"/>
                  <a:pt x="4296911" y="2030378"/>
                </a:cubicBezTo>
                <a:cubicBezTo>
                  <a:pt x="4299388" y="2048668"/>
                  <a:pt x="4301673" y="2067525"/>
                  <a:pt x="4307201" y="2085054"/>
                </a:cubicBezTo>
                <a:cubicBezTo>
                  <a:pt x="4321679" y="2130393"/>
                  <a:pt x="4338062" y="2175163"/>
                  <a:pt x="4353302" y="2220312"/>
                </a:cubicBezTo>
                <a:cubicBezTo>
                  <a:pt x="4365877" y="2257459"/>
                  <a:pt x="4355970" y="2294039"/>
                  <a:pt x="4350636" y="2330806"/>
                </a:cubicBezTo>
                <a:cubicBezTo>
                  <a:pt x="4347205" y="2353859"/>
                  <a:pt x="4339013" y="2375383"/>
                  <a:pt x="4351206" y="2401292"/>
                </a:cubicBezTo>
                <a:cubicBezTo>
                  <a:pt x="4362828" y="2426059"/>
                  <a:pt x="4360160" y="2457492"/>
                  <a:pt x="4366446" y="2485307"/>
                </a:cubicBezTo>
                <a:cubicBezTo>
                  <a:pt x="4371781" y="2508742"/>
                  <a:pt x="4380354" y="2531409"/>
                  <a:pt x="4388736" y="2554079"/>
                </a:cubicBezTo>
                <a:cubicBezTo>
                  <a:pt x="4400168" y="2584942"/>
                  <a:pt x="4412167" y="2615421"/>
                  <a:pt x="4406453" y="2649143"/>
                </a:cubicBezTo>
                <a:cubicBezTo>
                  <a:pt x="4399976" y="2687436"/>
                  <a:pt x="4424359" y="2713723"/>
                  <a:pt x="4440554" y="2743826"/>
                </a:cubicBezTo>
                <a:cubicBezTo>
                  <a:pt x="4451603" y="2764590"/>
                  <a:pt x="4459795" y="2787259"/>
                  <a:pt x="4466653" y="2809930"/>
                </a:cubicBezTo>
                <a:cubicBezTo>
                  <a:pt x="4475607" y="2840219"/>
                  <a:pt x="4480941" y="2871462"/>
                  <a:pt x="4489705" y="2901943"/>
                </a:cubicBezTo>
                <a:cubicBezTo>
                  <a:pt x="4502848" y="2948047"/>
                  <a:pt x="4513137" y="2994722"/>
                  <a:pt x="4505897" y="3042728"/>
                </a:cubicBezTo>
                <a:cubicBezTo>
                  <a:pt x="4502659" y="3064827"/>
                  <a:pt x="4502848" y="3085403"/>
                  <a:pt x="4507613" y="3107500"/>
                </a:cubicBezTo>
                <a:cubicBezTo>
                  <a:pt x="4515422" y="3143695"/>
                  <a:pt x="4516376" y="3180844"/>
                  <a:pt x="4545521" y="3209993"/>
                </a:cubicBezTo>
                <a:cubicBezTo>
                  <a:pt x="4555811" y="3220280"/>
                  <a:pt x="4558477" y="3238758"/>
                  <a:pt x="4563811" y="3253809"/>
                </a:cubicBezTo>
                <a:cubicBezTo>
                  <a:pt x="4570099" y="3271145"/>
                  <a:pt x="4566858" y="3283908"/>
                  <a:pt x="4548570" y="3293244"/>
                </a:cubicBezTo>
                <a:cubicBezTo>
                  <a:pt x="4540379" y="3297434"/>
                  <a:pt x="4532378" y="3309437"/>
                  <a:pt x="4531043" y="3318771"/>
                </a:cubicBezTo>
                <a:cubicBezTo>
                  <a:pt x="4527043" y="3346776"/>
                  <a:pt x="4532950" y="3372495"/>
                  <a:pt x="4545904" y="3399546"/>
                </a:cubicBezTo>
                <a:cubicBezTo>
                  <a:pt x="4558096" y="3424883"/>
                  <a:pt x="4556762" y="3456508"/>
                  <a:pt x="4561524" y="3485275"/>
                </a:cubicBezTo>
                <a:cubicBezTo>
                  <a:pt x="4564954" y="3505657"/>
                  <a:pt x="4572002" y="3526042"/>
                  <a:pt x="4572002" y="3546617"/>
                </a:cubicBezTo>
                <a:cubicBezTo>
                  <a:pt x="4572002" y="3572146"/>
                  <a:pt x="4565907" y="3597482"/>
                  <a:pt x="4563620" y="3623201"/>
                </a:cubicBezTo>
                <a:cubicBezTo>
                  <a:pt x="4561716" y="3643204"/>
                  <a:pt x="4562478" y="3663589"/>
                  <a:pt x="4560192" y="3683591"/>
                </a:cubicBezTo>
                <a:cubicBezTo>
                  <a:pt x="4558477" y="3699976"/>
                  <a:pt x="4554096" y="3716168"/>
                  <a:pt x="4550476" y="3732361"/>
                </a:cubicBezTo>
                <a:cubicBezTo>
                  <a:pt x="4549142" y="3738267"/>
                  <a:pt x="4543998" y="3744173"/>
                  <a:pt x="4544759" y="3749506"/>
                </a:cubicBezTo>
                <a:cubicBezTo>
                  <a:pt x="4552953" y="3802467"/>
                  <a:pt x="4516376" y="3840569"/>
                  <a:pt x="4500182" y="3885338"/>
                </a:cubicBezTo>
                <a:cubicBezTo>
                  <a:pt x="4483035" y="3932394"/>
                  <a:pt x="4456748" y="3977925"/>
                  <a:pt x="4464557" y="4030503"/>
                </a:cubicBezTo>
                <a:cubicBezTo>
                  <a:pt x="4469319" y="4062318"/>
                  <a:pt x="4480369" y="4092989"/>
                  <a:pt x="4487039" y="4124614"/>
                </a:cubicBezTo>
                <a:cubicBezTo>
                  <a:pt x="4489324" y="4135854"/>
                  <a:pt x="4488943" y="4148427"/>
                  <a:pt x="4486656" y="4159667"/>
                </a:cubicBezTo>
                <a:cubicBezTo>
                  <a:pt x="4476177" y="4213961"/>
                  <a:pt x="4474653" y="4267493"/>
                  <a:pt x="4491801" y="4320837"/>
                </a:cubicBezTo>
                <a:cubicBezTo>
                  <a:pt x="4494659" y="4329979"/>
                  <a:pt x="4497325" y="4339695"/>
                  <a:pt x="4497325" y="4349222"/>
                </a:cubicBezTo>
                <a:cubicBezTo>
                  <a:pt x="4497325" y="4401419"/>
                  <a:pt x="4493324" y="4452665"/>
                  <a:pt x="4474653" y="4502579"/>
                </a:cubicBezTo>
                <a:cubicBezTo>
                  <a:pt x="4468368" y="4519343"/>
                  <a:pt x="4472368" y="4539728"/>
                  <a:pt x="4470844" y="4558207"/>
                </a:cubicBezTo>
                <a:cubicBezTo>
                  <a:pt x="4469511" y="4575351"/>
                  <a:pt x="4468940" y="4592878"/>
                  <a:pt x="4464557" y="4609452"/>
                </a:cubicBezTo>
                <a:cubicBezTo>
                  <a:pt x="4458082" y="4633647"/>
                  <a:pt x="4457320" y="4656126"/>
                  <a:pt x="4463033" y="4681083"/>
                </a:cubicBezTo>
                <a:cubicBezTo>
                  <a:pt x="4468368" y="4704895"/>
                  <a:pt x="4465702" y="4730614"/>
                  <a:pt x="4465891" y="4755381"/>
                </a:cubicBezTo>
                <a:cubicBezTo>
                  <a:pt x="4466082" y="4783004"/>
                  <a:pt x="4466272" y="4810627"/>
                  <a:pt x="4465319" y="4838250"/>
                </a:cubicBezTo>
                <a:cubicBezTo>
                  <a:pt x="4464940" y="4849300"/>
                  <a:pt x="4457320" y="4861873"/>
                  <a:pt x="4460367" y="4871019"/>
                </a:cubicBezTo>
                <a:cubicBezTo>
                  <a:pt x="4470653" y="4900546"/>
                  <a:pt x="4458271" y="4930075"/>
                  <a:pt x="4463795" y="4959602"/>
                </a:cubicBezTo>
                <a:cubicBezTo>
                  <a:pt x="4466653" y="4974082"/>
                  <a:pt x="4458844" y="4990465"/>
                  <a:pt x="4458082" y="5006086"/>
                </a:cubicBezTo>
                <a:cubicBezTo>
                  <a:pt x="4456748" y="5031614"/>
                  <a:pt x="4457320" y="5057141"/>
                  <a:pt x="4456937" y="5082670"/>
                </a:cubicBezTo>
                <a:cubicBezTo>
                  <a:pt x="4456748" y="5091052"/>
                  <a:pt x="4455986" y="5099245"/>
                  <a:pt x="4455603" y="5107627"/>
                </a:cubicBezTo>
                <a:cubicBezTo>
                  <a:pt x="4455223" y="5115057"/>
                  <a:pt x="4453508" y="5122867"/>
                  <a:pt x="4454840" y="5129916"/>
                </a:cubicBezTo>
                <a:cubicBezTo>
                  <a:pt x="4459605" y="5155445"/>
                  <a:pt x="4467415" y="5180591"/>
                  <a:pt x="4470464" y="5206308"/>
                </a:cubicBezTo>
                <a:cubicBezTo>
                  <a:pt x="4473130" y="5228597"/>
                  <a:pt x="4469511" y="5251650"/>
                  <a:pt x="4471415" y="5274129"/>
                </a:cubicBezTo>
                <a:cubicBezTo>
                  <a:pt x="4474653" y="5313754"/>
                  <a:pt x="4480369" y="5353379"/>
                  <a:pt x="4483990" y="5393005"/>
                </a:cubicBezTo>
                <a:cubicBezTo>
                  <a:pt x="4484752" y="5401579"/>
                  <a:pt x="4479988" y="5410531"/>
                  <a:pt x="4479607" y="5419295"/>
                </a:cubicBezTo>
                <a:cubicBezTo>
                  <a:pt x="4478656" y="5446728"/>
                  <a:pt x="4478464" y="5474161"/>
                  <a:pt x="4477894" y="5501594"/>
                </a:cubicBezTo>
                <a:cubicBezTo>
                  <a:pt x="4477702" y="5517215"/>
                  <a:pt x="4478273" y="5533027"/>
                  <a:pt x="4476560" y="5548460"/>
                </a:cubicBezTo>
                <a:cubicBezTo>
                  <a:pt x="4474273" y="5568842"/>
                  <a:pt x="4470844" y="5587321"/>
                  <a:pt x="4485703" y="5606372"/>
                </a:cubicBezTo>
                <a:cubicBezTo>
                  <a:pt x="4508755" y="5635711"/>
                  <a:pt x="4499801" y="5673050"/>
                  <a:pt x="4505134" y="5706959"/>
                </a:cubicBezTo>
                <a:cubicBezTo>
                  <a:pt x="4506468" y="5715723"/>
                  <a:pt x="4506659" y="5724678"/>
                  <a:pt x="4508183" y="5733440"/>
                </a:cubicBezTo>
                <a:cubicBezTo>
                  <a:pt x="4511041" y="5749634"/>
                  <a:pt x="4514279" y="5765635"/>
                  <a:pt x="4517519" y="5781830"/>
                </a:cubicBezTo>
                <a:cubicBezTo>
                  <a:pt x="4518089" y="5784686"/>
                  <a:pt x="4518281" y="5787924"/>
                  <a:pt x="4519234" y="5790592"/>
                </a:cubicBezTo>
                <a:cubicBezTo>
                  <a:pt x="4527233" y="5815169"/>
                  <a:pt x="4536378" y="5839361"/>
                  <a:pt x="4542855" y="5864318"/>
                </a:cubicBezTo>
                <a:cubicBezTo>
                  <a:pt x="4546095" y="5876511"/>
                  <a:pt x="4546476" y="5890037"/>
                  <a:pt x="4544759" y="5902610"/>
                </a:cubicBezTo>
                <a:cubicBezTo>
                  <a:pt x="4539808" y="5939377"/>
                  <a:pt x="4537712" y="5975764"/>
                  <a:pt x="4544951" y="6012723"/>
                </a:cubicBezTo>
                <a:cubicBezTo>
                  <a:pt x="4547808" y="6027392"/>
                  <a:pt x="4543045" y="6043776"/>
                  <a:pt x="4541332" y="6059397"/>
                </a:cubicBezTo>
                <a:cubicBezTo>
                  <a:pt x="4536759" y="6096736"/>
                  <a:pt x="4531805" y="6134075"/>
                  <a:pt x="4527426" y="6171605"/>
                </a:cubicBezTo>
                <a:cubicBezTo>
                  <a:pt x="4524758" y="6195037"/>
                  <a:pt x="4523234" y="6218660"/>
                  <a:pt x="4520568" y="6242093"/>
                </a:cubicBezTo>
                <a:cubicBezTo>
                  <a:pt x="4517327" y="6269144"/>
                  <a:pt x="4512375" y="6296005"/>
                  <a:pt x="4509706" y="6323058"/>
                </a:cubicBezTo>
                <a:cubicBezTo>
                  <a:pt x="4506659" y="6353919"/>
                  <a:pt x="4506089" y="6384972"/>
                  <a:pt x="4502848" y="6415833"/>
                </a:cubicBezTo>
                <a:cubicBezTo>
                  <a:pt x="4496563" y="6472225"/>
                  <a:pt x="4489132" y="6528424"/>
                  <a:pt x="4482084" y="6584812"/>
                </a:cubicBezTo>
                <a:cubicBezTo>
                  <a:pt x="4475226" y="6639488"/>
                  <a:pt x="4469129" y="6694164"/>
                  <a:pt x="4460557" y="6748458"/>
                </a:cubicBezTo>
                <a:cubicBezTo>
                  <a:pt x="4456937" y="6771319"/>
                  <a:pt x="4447030" y="6793035"/>
                  <a:pt x="4441507" y="6815516"/>
                </a:cubicBezTo>
                <a:lnTo>
                  <a:pt x="4431806" y="6858001"/>
                </a:lnTo>
                <a:lnTo>
                  <a:pt x="4259554" y="6858001"/>
                </a:lnTo>
                <a:lnTo>
                  <a:pt x="4259554" y="6858002"/>
                </a:lnTo>
                <a:lnTo>
                  <a:pt x="0" y="6858002"/>
                </a:lnTo>
                <a:lnTo>
                  <a:pt x="0" y="2"/>
                </a:lnTo>
                <a:lnTo>
                  <a:pt x="3766492" y="1"/>
                </a:lnTo>
                <a:lnTo>
                  <a:pt x="3769210" y="21486"/>
                </a:lnTo>
                <a:close/>
              </a:path>
            </a:pathLst>
          </a:custGeom>
          <a:solidFill>
            <a:schemeClr val="bg1">
              <a:alpha val="1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1899EE-49A4-469F-BDB5-0A178C551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63E0550-0AFD-458E-A821-787F4CB6F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BC5702A-BA45-4A2C-99DC-525993A9C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D203AE-CBEA-E01B-89B3-8F50D037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>
                <a:solidFill>
                  <a:srgbClr val="D9D9D9"/>
                </a:solidFill>
              </a:rPr>
              <a:t>25</a:t>
            </a:fld>
            <a:endParaRPr lang="en-US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14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CE313B-771C-98EE-061B-B60057B27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8512"/>
            <a:ext cx="8740774" cy="1323439"/>
          </a:xfrm>
        </p:spPr>
        <p:txBody>
          <a:bodyPr anchor="t">
            <a:normAutofit/>
          </a:bodyPr>
          <a:lstStyle/>
          <a:p>
            <a:r>
              <a:rPr lang="en-US" sz="4000"/>
              <a:t>Future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F17244-FD63-E51F-BCA8-AA91D277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55568" y="6270036"/>
            <a:ext cx="917282" cy="4604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1988A62-3ACB-42D0-9132-E47D44148DEA}" type="slidenum">
              <a:rPr lang="en-US" smtClean="0">
                <a:solidFill>
                  <a:srgbClr val="D9D9D9"/>
                </a:solidFill>
              </a:rPr>
              <a:t>26</a:t>
            </a:fld>
            <a:endParaRPr lang="en-US" dirty="0">
              <a:solidFill>
                <a:srgbClr val="D9D9D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578F3-60D5-612B-21FA-4FF688CA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003160"/>
            <a:ext cx="8740775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  <a:latin typeface="Cambria Math" panose="02040503050406030204" pitchFamily="18" charset="0"/>
            </a:endParaRP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Cambria Math" panose="02040503050406030204" pitchFamily="18" charset="0"/>
              </a:rPr>
              <a:t>What if E and B are different modes? 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Cambria Math" panose="02040503050406030204" pitchFamily="18" charset="0"/>
              </a:rPr>
              <a:t>What if the modes are not dependent upon one another?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  <a:latin typeface="Cambria Math" panose="02040503050406030204" pitchFamily="18" charset="0"/>
              </a:rPr>
              <a:t>Are there any ways of reducing the Q requirements?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alpha val="80000"/>
                </a:schemeClr>
              </a:solidFill>
              <a:latin typeface="Cambria Math" panose="02040503050406030204" pitchFamily="18" charset="0"/>
            </a:endParaRPr>
          </a:p>
        </p:txBody>
      </p:sp>
      <p:grpSp>
        <p:nvGrpSpPr>
          <p:cNvPr id="21" name="Group 11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22" name="Freeform: Shape 12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15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3683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CCEEFE-D57A-2307-AA58-93D86A7DA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3700" dirty="0">
                <a:solidFill>
                  <a:schemeClr val="bg1"/>
                </a:solidFill>
              </a:rPr>
              <a:t>Pictures of my Time at ADMX</a:t>
            </a:r>
          </a:p>
        </p:txBody>
      </p:sp>
      <p:pic>
        <p:nvPicPr>
          <p:cNvPr id="10" name="Picture 9" descr="A machine with a few parts&#10;&#10;Description automatically generated with medium confidence">
            <a:extLst>
              <a:ext uri="{FF2B5EF4-FFF2-40B4-BE49-F238E27FC236}">
                <a16:creationId xmlns:a16="http://schemas.microsoft.com/office/drawing/2014/main" id="{ABB49271-C815-F1C5-95E2-9E490B59C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5" r="3" b="13525"/>
          <a:stretch/>
        </p:blipFill>
        <p:spPr>
          <a:xfrm>
            <a:off x="20" y="-9729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6" name="Content Placeholder 5" descr="A person in a room with a large cylinder with smoke coming out of it&#10;&#10;Description automatically generated">
            <a:extLst>
              <a:ext uri="{FF2B5EF4-FFF2-40B4-BE49-F238E27FC236}">
                <a16:creationId xmlns:a16="http://schemas.microsoft.com/office/drawing/2014/main" id="{0ED24C43-563D-EE90-16E8-A3DE5F6169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2877"/>
          <a:stretch/>
        </p:blipFill>
        <p:spPr>
          <a:xfrm>
            <a:off x="4191001" y="11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8" name="Picture 7" descr="A person working on a computer&#10;&#10;Description automatically generated">
            <a:extLst>
              <a:ext uri="{FF2B5EF4-FFF2-40B4-BE49-F238E27FC236}">
                <a16:creationId xmlns:a16="http://schemas.microsoft.com/office/drawing/2014/main" id="{4D51530A-9FB1-6EDB-BCDD-3A7ADB111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" r="2" b="17752"/>
          <a:stretch/>
        </p:blipFill>
        <p:spPr>
          <a:xfrm>
            <a:off x="8191500" y="-9729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5405E-9C4A-AC04-4111-B527C56E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0588" y="6150114"/>
            <a:ext cx="2635250" cy="7078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7D1E8731-D761-4320-9F33-3FECA257E0C7}" type="slidenum">
              <a:rPr lang="en-US">
                <a:solidFill>
                  <a:srgbClr val="D9D9D9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27</a:t>
            </a:fld>
            <a:endParaRPr lang="en-US" dirty="0">
              <a:solidFill>
                <a:srgbClr val="D9D9D9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6152529-B269-022C-A294-9E08E25CB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327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2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3" name="Freeform: Shape 1034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4" name="Freeform: Shape 1036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612C4-B96F-AE7F-50EF-34507B011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2251908"/>
            <a:ext cx="4023360" cy="555432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5B5B923-1C8C-920B-89C3-36FB8808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054" y="3046832"/>
            <a:ext cx="4310046" cy="24117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I would like to give thanks to the National Science Foundation (NSF) and the University of Washington for providing this opportunity. I would also like to thank those in my REU cohort!</a:t>
            </a:r>
            <a:endParaRPr lang="en-US" sz="1200" dirty="0"/>
          </a:p>
        </p:txBody>
      </p:sp>
      <p:sp>
        <p:nvSpPr>
          <p:cNvPr id="1045" name="Rectangle 1038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of a globe with a gold ring&#10;&#10;Description automatically generated">
            <a:extLst>
              <a:ext uri="{FF2B5EF4-FFF2-40B4-BE49-F238E27FC236}">
                <a16:creationId xmlns:a16="http://schemas.microsoft.com/office/drawing/2014/main" id="{6E35C801-9063-ABCC-BECE-CD2CC54EF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380" y="625682"/>
            <a:ext cx="2653463" cy="2670048"/>
          </a:xfrm>
          <a:prstGeom prst="rect">
            <a:avLst/>
          </a:prstGeom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3B913AA1-2E08-31AA-D1C7-7858DDEF8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552" y="625682"/>
            <a:ext cx="2670048" cy="2670048"/>
          </a:xfrm>
          <a:prstGeom prst="rect">
            <a:avLst/>
          </a:prstGeom>
        </p:spPr>
      </p:pic>
      <p:sp>
        <p:nvSpPr>
          <p:cNvPr id="1046" name="Rectangle 1040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54" y="283840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ED541-85BD-A785-B58E-048CBCAF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3588" y="6356350"/>
            <a:ext cx="186537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1E8731-D761-4320-9F33-3FECA257E0C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E7CA12-DDB7-4E2F-7EEE-ACD69C873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0254" y="3429000"/>
            <a:ext cx="2510538" cy="251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46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2">
            <a:extLst>
              <a:ext uri="{FF2B5EF4-FFF2-40B4-BE49-F238E27FC236}">
                <a16:creationId xmlns:a16="http://schemas.microsoft.com/office/drawing/2014/main" id="{D898B8EB-E53C-4E72-9817-B4BFCAD73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3" name="Freeform: Shape 1034">
            <a:extLst>
              <a:ext uri="{FF2B5EF4-FFF2-40B4-BE49-F238E27FC236}">
                <a16:creationId xmlns:a16="http://schemas.microsoft.com/office/drawing/2014/main" id="{4E130362-2F35-4AB7-9EA5-DBC0F771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4" name="Freeform: Shape 1036">
            <a:extLst>
              <a:ext uri="{FF2B5EF4-FFF2-40B4-BE49-F238E27FC236}">
                <a16:creationId xmlns:a16="http://schemas.microsoft.com/office/drawing/2014/main" id="{56BE988C-7A5B-41EC-A46C-AEA93D8D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C612C4-B96F-AE7F-50EF-34507B0115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48" y="2251908"/>
            <a:ext cx="4023360" cy="555432"/>
          </a:xfrm>
        </p:spPr>
        <p:txBody>
          <a:bodyPr>
            <a:normAutofit fontScale="90000"/>
          </a:bodyPr>
          <a:lstStyle/>
          <a:p>
            <a:pPr algn="l"/>
            <a:r>
              <a:rPr lang="en-US" sz="3700" dirty="0">
                <a:solidFill>
                  <a:schemeClr val="bg1"/>
                </a:solidFill>
              </a:rPr>
              <a:t>Acknowledgements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5B5B923-1C8C-920B-89C3-36FB880820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054" y="3046832"/>
            <a:ext cx="4310046" cy="2411754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Lastly, I would like to special thanks to Dr. Gray Rybka and the rest of the ADMX Team for making my time here an amazing experience.</a:t>
            </a:r>
          </a:p>
          <a:p>
            <a:pPr algn="l"/>
            <a:endParaRPr lang="en-US" sz="1200" dirty="0"/>
          </a:p>
        </p:txBody>
      </p:sp>
      <p:sp>
        <p:nvSpPr>
          <p:cNvPr id="1045" name="Rectangle 1038">
            <a:extLst>
              <a:ext uri="{FF2B5EF4-FFF2-40B4-BE49-F238E27FC236}">
                <a16:creationId xmlns:a16="http://schemas.microsoft.com/office/drawing/2014/main" id="{E3CB1EC0-40A9-4D5E-B7E2-6E3423CE2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6" name="Rectangle 1040">
            <a:extLst>
              <a:ext uri="{FF2B5EF4-FFF2-40B4-BE49-F238E27FC236}">
                <a16:creationId xmlns:a16="http://schemas.microsoft.com/office/drawing/2014/main" id="{DCBE52EF-2889-423F-947C-0E44A760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054" y="283840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A9735-D1DE-BE4A-07CF-8C0DD89CE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7035" y="625683"/>
            <a:ext cx="3236976" cy="99107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ED541-85BD-A785-B58E-048CBCAF7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3588" y="6356350"/>
            <a:ext cx="186537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D1E8731-D761-4320-9F33-3FECA257E0C7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B954642-BAB7-3E74-AFE6-4564D84558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006" y="1949165"/>
            <a:ext cx="5433035" cy="407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25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B63859-8603-EE70-E014-67EEF33E6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578" y="685680"/>
            <a:ext cx="4203323" cy="35962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Why Do All of This?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D2DD84-5321-3A9D-D94F-F3D7635B6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4508" y="4907271"/>
            <a:ext cx="4203323" cy="1143291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The universe is vast and there is so much that we have yet to discover.</a:t>
            </a:r>
          </a:p>
          <a:p>
            <a:pPr algn="r"/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72" name="Group 127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 descr="The Milky Way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5" name="Rectangle 135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Rectangle 137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7" name="Oval 139" descr="The Milky Way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8" name="Oval 141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5" descr="A black question mark on a white background&#10;&#10;Description automatically generated">
            <a:extLst>
              <a:ext uri="{FF2B5EF4-FFF2-40B4-BE49-F238E27FC236}">
                <a16:creationId xmlns:a16="http://schemas.microsoft.com/office/drawing/2014/main" id="{B6476DC9-0417-4AD5-7F27-DECA4D22D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336" y="1509721"/>
            <a:ext cx="3680216" cy="3680216"/>
          </a:xfrm>
          <a:prstGeom prst="rect">
            <a:avLst/>
          </a:prstGeom>
          <a:ln w="28575">
            <a:noFill/>
          </a:ln>
        </p:spPr>
      </p:pic>
      <p:sp>
        <p:nvSpPr>
          <p:cNvPr id="179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180" name="Graphic 212" descr="The Milky Way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181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D300FE-BCA7-5768-01B3-8AF6222D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52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Rectangle 255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6" name="Freeform: Shape 257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010" y="-18660"/>
            <a:ext cx="4902679" cy="466700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Freeform: Shape 259">
            <a:extLst>
              <a:ext uri="{FF2B5EF4-FFF2-40B4-BE49-F238E27FC236}">
                <a16:creationId xmlns:a16="http://schemas.microsoft.com/office/drawing/2014/main" id="{4DCEC70C-9F4B-4A73-B4BD-AE50AD617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3010" y="-18660"/>
            <a:ext cx="4902679" cy="466700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Freeform: Shape 261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955" y="-18660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632BE-C36E-9134-FEF3-E4FF62288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477" y="306277"/>
            <a:ext cx="4024032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Standard Model as we currently know it, is incomplete!</a:t>
            </a:r>
            <a:br>
              <a:rPr lang="en-US" sz="3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Content Placeholder 9">
            <a:extLst>
              <a:ext uri="{FF2B5EF4-FFF2-40B4-BE49-F238E27FC236}">
                <a16:creationId xmlns:a16="http://schemas.microsoft.com/office/drawing/2014/main" id="{1A656AAF-0B63-CF0E-3077-8F559DECB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7477" y="3210652"/>
            <a:ext cx="4024032" cy="70880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Clr>
                <a:schemeClr val="accent2"/>
              </a:buClr>
              <a:buNone/>
            </a:pPr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It’s missing dark matter!</a:t>
            </a:r>
          </a:p>
        </p:txBody>
      </p:sp>
      <p:sp>
        <p:nvSpPr>
          <p:cNvPr id="289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95744" y="619036"/>
            <a:ext cx="857067" cy="85706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0" name="Graphic 212">
            <a:extLst>
              <a:ext uri="{FF2B5EF4-FFF2-40B4-BE49-F238E27FC236}">
                <a16:creationId xmlns:a16="http://schemas.microsoft.com/office/drawing/2014/main" id="{4D525A72-77E7-4E14-BEE2-FC3A19EC4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95744" y="619036"/>
            <a:ext cx="857067" cy="857067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17D6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1" name="Oval 267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6C8EF-CB7B-61B9-8504-F85067BE3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D1E8731-D761-4320-9F33-3FECA257E0C7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92" name="Oval 269">
            <a:extLst>
              <a:ext uri="{FF2B5EF4-FFF2-40B4-BE49-F238E27FC236}">
                <a16:creationId xmlns:a16="http://schemas.microsoft.com/office/drawing/2014/main" id="{DA31323F-03C2-4114-B2CC-79931D220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412" y="1675422"/>
            <a:ext cx="4680928" cy="468092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71">
            <a:extLst>
              <a:ext uri="{FF2B5EF4-FFF2-40B4-BE49-F238E27FC236}">
                <a16:creationId xmlns:a16="http://schemas.microsoft.com/office/drawing/2014/main" id="{298EBCA3-8AAD-4596-8EBF-43A43542F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6412" y="1675422"/>
            <a:ext cx="4680928" cy="4680928"/>
          </a:xfrm>
          <a:prstGeom prst="ellips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Oval 280">
            <a:extLst>
              <a:ext uri="{FF2B5EF4-FFF2-40B4-BE49-F238E27FC236}">
                <a16:creationId xmlns:a16="http://schemas.microsoft.com/office/drawing/2014/main" id="{9457709F-7F08-4A4A-9DB7-1AFB3FCF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D9D9D9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8040764-7498-4A5C-6A27-558E526E4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64" y="2529669"/>
            <a:ext cx="3083023" cy="295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1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diagram of different types of energy&#10;&#10;Description automatically generated">
            <a:extLst>
              <a:ext uri="{FF2B5EF4-FFF2-40B4-BE49-F238E27FC236}">
                <a16:creationId xmlns:a16="http://schemas.microsoft.com/office/drawing/2014/main" id="{1D89349B-45D9-14A5-ED5C-708AEFAC3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4" r="9090" b="4514"/>
          <a:stretch/>
        </p:blipFill>
        <p:spPr>
          <a:xfrm>
            <a:off x="4047236" y="10"/>
            <a:ext cx="8669532" cy="6857990"/>
          </a:xfrm>
          <a:prstGeom prst="rect">
            <a:avLst/>
          </a:prstGeom>
        </p:spPr>
      </p:pic>
      <p:sp>
        <p:nvSpPr>
          <p:cNvPr id="57" name="Rectangle 3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648266-B872-CD84-7B38-6553B186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What is Dark Matter?</a:t>
            </a:r>
          </a:p>
        </p:txBody>
      </p:sp>
      <p:sp>
        <p:nvSpPr>
          <p:cNvPr id="58" name="Rectangle 3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Rectangle 4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0FB6E-9B5D-959B-E750-6705C74B7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700" dirty="0">
                <a:solidFill>
                  <a:schemeClr val="bg1"/>
                </a:solidFill>
              </a:rPr>
              <a:t>Dark Matter is comprised of a series of hypothetical particles that react gravitationally to the objects around it. You cannot see it due to its minimal interactions with photons.</a:t>
            </a: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6DB47-8236-AAF6-7163-EF03B258B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16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39">
            <a:extLst>
              <a:ext uri="{FF2B5EF4-FFF2-40B4-BE49-F238E27FC236}">
                <a16:creationId xmlns:a16="http://schemas.microsoft.com/office/drawing/2014/main" id="{675FFAD0-2409-47F2-980A-2CF4FFC69B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!!Rectangle">
            <a:extLst>
              <a:ext uri="{FF2B5EF4-FFF2-40B4-BE49-F238E27FC236}">
                <a16:creationId xmlns:a16="http://schemas.microsoft.com/office/drawing/2014/main" id="{CBB2B1F0-0DD6-4744-9A46-7A344FB48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11100-4901-5D07-9957-F0A36D171E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82FECF-FC09-4424-4A34-FA8C0117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26720"/>
            <a:ext cx="10506456" cy="1919141"/>
          </a:xfrm>
        </p:spPr>
        <p:txBody>
          <a:bodyPr anchor="b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Probable Candidates for Dark Matter Particles</a:t>
            </a:r>
          </a:p>
        </p:txBody>
      </p:sp>
      <p:sp>
        <p:nvSpPr>
          <p:cNvPr id="55" name="Rectangle 43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2899927"/>
            <a:ext cx="10451592" cy="18288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45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2776031"/>
            <a:ext cx="1873457" cy="1371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607E3-D1C6-35A2-7F18-EE492B60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337269"/>
            <a:ext cx="10509504" cy="2905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rgbClr val="FFFFFF"/>
                </a:solidFill>
              </a:rPr>
              <a:t>Some Proposed Dark Matter Particles are:</a:t>
            </a:r>
          </a:p>
          <a:p>
            <a:pPr marL="0" indent="0">
              <a:buNone/>
            </a:pPr>
            <a:endParaRPr lang="en-US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Weakly Interacting Massive Particles (WIMPs)</a:t>
            </a:r>
          </a:p>
          <a:p>
            <a:r>
              <a:rPr lang="en-US" sz="2200" dirty="0">
                <a:solidFill>
                  <a:srgbClr val="FFFFFF"/>
                </a:solidFill>
              </a:rPr>
              <a:t>Sterile Neutrinos</a:t>
            </a:r>
          </a:p>
          <a:p>
            <a:r>
              <a:rPr lang="en-US" sz="2200" dirty="0">
                <a:solidFill>
                  <a:srgbClr val="FFFFFF"/>
                </a:solidFill>
              </a:rPr>
              <a:t>Axions ( QCD Axions or ALPs)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53F81-4AF2-71EA-EE5F-C9650BA52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1908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laundry detergent&#10;&#10;Description automatically generated">
            <a:extLst>
              <a:ext uri="{FF2B5EF4-FFF2-40B4-BE49-F238E27FC236}">
                <a16:creationId xmlns:a16="http://schemas.microsoft.com/office/drawing/2014/main" id="{FA33BA69-E776-C46D-200C-DF11BABAAF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A3E0B-CF20-C7DD-9E1D-4CE7EAA9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The Axion</a:t>
            </a:r>
          </a:p>
        </p:txBody>
      </p:sp>
      <p:sp>
        <p:nvSpPr>
          <p:cNvPr id="8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1F9496-3D69-F864-711F-00DC01CE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8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Rectangle 1030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Freeform: Shape 1032">
            <a:extLst>
              <a:ext uri="{FF2B5EF4-FFF2-40B4-BE49-F238E27FC236}">
                <a16:creationId xmlns:a16="http://schemas.microsoft.com/office/drawing/2014/main" id="{F98F79A4-A6C7-4101-B1E9-27E05CB7C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D17B5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10DF0-0208-107D-4AF5-343FB659A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The Beginning</a:t>
            </a:r>
          </a:p>
        </p:txBody>
      </p:sp>
      <p:sp>
        <p:nvSpPr>
          <p:cNvPr id="1038" name="Freeform: Shape 1034">
            <a:extLst>
              <a:ext uri="{FF2B5EF4-FFF2-40B4-BE49-F238E27FC236}">
                <a16:creationId xmlns:a16="http://schemas.microsoft.com/office/drawing/2014/main" id="{79AFCB35-9C04-4524-A0B1-57FF6865D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040" name="Freeform: Shape 1036">
            <a:extLst>
              <a:ext uri="{FF2B5EF4-FFF2-40B4-BE49-F238E27FC236}">
                <a16:creationId xmlns:a16="http://schemas.microsoft.com/office/drawing/2014/main" id="{D11AD2AD-0BA0-4DD3-8EEA-84686A0E7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F7500-C7E4-9EC3-7934-97B776F5E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2251" y="2125737"/>
            <a:ext cx="3863749" cy="4044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bg1"/>
                </a:solidFill>
              </a:rPr>
              <a:t>The Axion was first proposed by theoretical physicists Roberto Peccei and Helen Quinn in 1977. It came as a solution to a long-standing issue in Quantum Chromodynamics (QCD) known as the Strong CP problem.</a:t>
            </a:r>
          </a:p>
        </p:txBody>
      </p:sp>
      <p:sp>
        <p:nvSpPr>
          <p:cNvPr id="1042" name="Freeform: Shape 1038">
            <a:extLst>
              <a:ext uri="{FF2B5EF4-FFF2-40B4-BE49-F238E27FC236}">
                <a16:creationId xmlns:a16="http://schemas.microsoft.com/office/drawing/2014/main" id="{59463AC4-F96D-4507-9EE0-A831B7910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7" name="Picture 6" descr="A person in front of a chalkboard&#10;&#10;Description automatically generated">
            <a:extLst>
              <a:ext uri="{FF2B5EF4-FFF2-40B4-BE49-F238E27FC236}">
                <a16:creationId xmlns:a16="http://schemas.microsoft.com/office/drawing/2014/main" id="{D57E6EE1-D21D-8FB1-47EF-23E0B260D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246" b="-4"/>
          <a:stretch/>
        </p:blipFill>
        <p:spPr>
          <a:xfrm>
            <a:off x="6423487" y="929609"/>
            <a:ext cx="2518114" cy="2518114"/>
          </a:xfrm>
          <a:custGeom>
            <a:avLst/>
            <a:gdLst/>
            <a:ahLst/>
            <a:cxnLst/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</p:pic>
      <p:pic>
        <p:nvPicPr>
          <p:cNvPr id="1026" name="Picture 2" descr="The 'Strong CP Problem' Is The Most Underrated Puzzle In All Of Physics">
            <a:extLst>
              <a:ext uri="{FF2B5EF4-FFF2-40B4-BE49-F238E27FC236}">
                <a16:creationId xmlns:a16="http://schemas.microsoft.com/office/drawing/2014/main" id="{0B5356E8-C35F-329A-1239-A3D7BECF9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r="2" b="12806"/>
          <a:stretch/>
        </p:blipFill>
        <p:spPr bwMode="auto">
          <a:xfrm>
            <a:off x="9090426" y="86636"/>
            <a:ext cx="2952748" cy="2952748"/>
          </a:xfrm>
          <a:custGeom>
            <a:avLst/>
            <a:gdLst/>
            <a:ahLst/>
            <a:cxnLst/>
            <a:rect l="l" t="t" r="r" b="b"/>
            <a:pathLst>
              <a:path w="2361890" h="2361890">
                <a:moveTo>
                  <a:pt x="1180945" y="0"/>
                </a:moveTo>
                <a:cubicBezTo>
                  <a:pt x="1833163" y="0"/>
                  <a:pt x="2361890" y="528727"/>
                  <a:pt x="2361890" y="1180945"/>
                </a:cubicBezTo>
                <a:cubicBezTo>
                  <a:pt x="2361890" y="1833163"/>
                  <a:pt x="1833163" y="2361890"/>
                  <a:pt x="1180945" y="2361890"/>
                </a:cubicBezTo>
                <a:cubicBezTo>
                  <a:pt x="528727" y="2361890"/>
                  <a:pt x="0" y="1833163"/>
                  <a:pt x="0" y="1180945"/>
                </a:cubicBezTo>
                <a:cubicBezTo>
                  <a:pt x="0" y="528727"/>
                  <a:pt x="528727" y="0"/>
                  <a:pt x="118094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0">
            <a:extLst>
              <a:ext uri="{FF2B5EF4-FFF2-40B4-BE49-F238E27FC236}">
                <a16:creationId xmlns:a16="http://schemas.microsoft.com/office/drawing/2014/main" id="{9E5C5460-229E-46C8-A712-CC3179854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51" name="Freeform: Shape 1042">
            <a:extLst>
              <a:ext uri="{FF2B5EF4-FFF2-40B4-BE49-F238E27FC236}">
                <a16:creationId xmlns:a16="http://schemas.microsoft.com/office/drawing/2014/main" id="{FC3ABE8C-1C72-4141-BADF-DD6811764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51176" y="4803984"/>
            <a:ext cx="2140824" cy="205401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1052" name="Graphic 185">
            <a:extLst>
              <a:ext uri="{FF2B5EF4-FFF2-40B4-BE49-F238E27FC236}">
                <a16:creationId xmlns:a16="http://schemas.microsoft.com/office/drawing/2014/main" id="{0C156BF8-7FF7-440F-BE2B-417DFFE8BF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9346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B7067280-C3E7-4DF6-A345-B9FEF6EF8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A78365A8-666B-4417-9D3C-554E6E6B2C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E71CAAFA-0A31-4308-AB9F-B1C84ABDF9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96AB1D25-144D-4BB4-A45C-60B8A094F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069F0FB4-779A-48FC-AC33-784F177C92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 descr="A person speaking at a podium&#10;&#10;Description automatically generated">
            <a:extLst>
              <a:ext uri="{FF2B5EF4-FFF2-40B4-BE49-F238E27FC236}">
                <a16:creationId xmlns:a16="http://schemas.microsoft.com/office/drawing/2014/main" id="{20D623F2-38EC-2817-4730-5FFF52D4F6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r="6003" b="3"/>
          <a:stretch/>
        </p:blipFill>
        <p:spPr>
          <a:xfrm>
            <a:off x="7682545" y="3175909"/>
            <a:ext cx="3454390" cy="3454390"/>
          </a:xfrm>
          <a:custGeom>
            <a:avLst/>
            <a:gdLst/>
            <a:ahLst/>
            <a:cxnLst/>
            <a:rect l="l" t="t" r="r" b="b"/>
            <a:pathLst>
              <a:path w="2452978" h="2452978">
                <a:moveTo>
                  <a:pt x="1226489" y="0"/>
                </a:moveTo>
                <a:cubicBezTo>
                  <a:pt x="1903860" y="0"/>
                  <a:pt x="2452978" y="549118"/>
                  <a:pt x="2452978" y="1226489"/>
                </a:cubicBezTo>
                <a:cubicBezTo>
                  <a:pt x="2452978" y="1903860"/>
                  <a:pt x="1903860" y="2452978"/>
                  <a:pt x="1226489" y="2452978"/>
                </a:cubicBezTo>
                <a:cubicBezTo>
                  <a:pt x="549118" y="2452978"/>
                  <a:pt x="0" y="1903860"/>
                  <a:pt x="0" y="1226489"/>
                </a:cubicBezTo>
                <a:cubicBezTo>
                  <a:pt x="0" y="549118"/>
                  <a:pt x="549118" y="0"/>
                  <a:pt x="1226489" y="0"/>
                </a:cubicBezTo>
                <a:close/>
              </a:path>
            </a:pathLst>
          </a:cu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3E78B-4590-628C-A39A-B83E4F5C6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36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DF6E71-E359-D71F-5D19-DFD1BF46E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Properties of the Axion</a:t>
            </a:r>
          </a:p>
        </p:txBody>
      </p:sp>
      <p:cxnSp>
        <p:nvCxnSpPr>
          <p:cNvPr id="24" name="Straight Connector 1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8DCEA-071B-6C0B-C69E-DC28979B4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QCD (Cold Dark Matter) Axions are: 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Low Kinetic Energy/ Non-relativistic (Cold)</a:t>
            </a:r>
          </a:p>
          <a:p>
            <a:r>
              <a:rPr lang="en-US" sz="2000" dirty="0">
                <a:solidFill>
                  <a:schemeClr val="bg1"/>
                </a:solidFill>
              </a:rPr>
              <a:t>Low Mass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Neutrally Charged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Wave-like particle (long De Broglie wavelength)</a:t>
            </a:r>
          </a:p>
          <a:p>
            <a:r>
              <a:rPr lang="en-US" sz="2000" dirty="0">
                <a:solidFill>
                  <a:schemeClr val="bg1"/>
                </a:solidFill>
              </a:rPr>
              <a:t>Boson like particle</a:t>
            </a:r>
          </a:p>
        </p:txBody>
      </p:sp>
      <p:cxnSp>
        <p:nvCxnSpPr>
          <p:cNvPr id="25" name="Straight Connector 1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table of chemical formulas&#10;&#10;Description automatically generated with medium confidence">
            <a:extLst>
              <a:ext uri="{FF2B5EF4-FFF2-40B4-BE49-F238E27FC236}">
                <a16:creationId xmlns:a16="http://schemas.microsoft.com/office/drawing/2014/main" id="{7CD131DE-1965-C4BA-D434-94571245F8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453" y="808222"/>
            <a:ext cx="5666547" cy="524155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60B7A-E95C-27A8-EA3E-865F5E589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E8731-D761-4320-9F33-3FECA257E0C7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159A76-EC60-B4C0-71A3-27A1706D4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5924205"/>
            <a:ext cx="4114800" cy="365125"/>
          </a:xfrm>
        </p:spPr>
        <p:txBody>
          <a:bodyPr/>
          <a:lstStyle/>
          <a:p>
            <a:r>
              <a:rPr lang="en-US"/>
              <a:t>Source: Dr. Chandra Prescod-Weinstein</a:t>
            </a:r>
          </a:p>
        </p:txBody>
      </p:sp>
    </p:spTree>
    <p:extLst>
      <p:ext uri="{BB962C8B-B14F-4D97-AF65-F5344CB8AC3E}">
        <p14:creationId xmlns:p14="http://schemas.microsoft.com/office/powerpoint/2010/main" val="143314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3735</TotalTime>
  <Words>1176</Words>
  <Application>Microsoft Office PowerPoint</Application>
  <PresentationFormat>Widescreen</PresentationFormat>
  <Paragraphs>196</Paragraphs>
  <Slides>29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Office Theme</vt:lpstr>
      <vt:lpstr>New Ways for Finding Axion Dark Matter </vt:lpstr>
      <vt:lpstr>Overview</vt:lpstr>
      <vt:lpstr>Why Do All of This?</vt:lpstr>
      <vt:lpstr>The Standard Model as we currently know it, is incomplete! </vt:lpstr>
      <vt:lpstr>What is Dark Matter?</vt:lpstr>
      <vt:lpstr>Probable Candidates for Dark Matter Particles</vt:lpstr>
      <vt:lpstr>The Axion</vt:lpstr>
      <vt:lpstr>The Beginning</vt:lpstr>
      <vt:lpstr>Properties of the Axion</vt:lpstr>
      <vt:lpstr>The Axion Haloscope</vt:lpstr>
      <vt:lpstr>Maxwell’s Equations</vt:lpstr>
      <vt:lpstr>Axion Electrodynamics</vt:lpstr>
      <vt:lpstr>Axions and the Electromagnetic Field</vt:lpstr>
      <vt:lpstr>Coupling between Axions and Photons</vt:lpstr>
      <vt:lpstr>Axion Mass and Coupling</vt:lpstr>
      <vt:lpstr>Axion Power Equation</vt:lpstr>
      <vt:lpstr>Quality and Energy Loss in the Cavity</vt:lpstr>
      <vt:lpstr>The Form Factor</vt:lpstr>
      <vt:lpstr>My Research: Alternative Methods and Findings</vt:lpstr>
      <vt:lpstr>Parametric Amplification</vt:lpstr>
      <vt:lpstr>Run-Away Amplification</vt:lpstr>
      <vt:lpstr>RF Axion Haloscope</vt:lpstr>
      <vt:lpstr>Input = Output</vt:lpstr>
      <vt:lpstr>Will Run-Away Amplification Happen?</vt:lpstr>
      <vt:lpstr>Future Work and Reflections</vt:lpstr>
      <vt:lpstr>Future Questions</vt:lpstr>
      <vt:lpstr>Pictures of my Time at ADMX</vt:lpstr>
      <vt:lpstr>Acknowledgements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Ruffin, Kiara Chantel (kcr9jqr)</dc:creator>
  <cp:lastModifiedBy>Kiara Ruffin</cp:lastModifiedBy>
  <cp:revision>8</cp:revision>
  <dcterms:created xsi:type="dcterms:W3CDTF">2023-07-24T23:14:33Z</dcterms:created>
  <dcterms:modified xsi:type="dcterms:W3CDTF">2023-10-24T19:22:21Z</dcterms:modified>
</cp:coreProperties>
</file>