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  <p:sldMasterId id="2147483667" r:id="rId2"/>
    <p:sldMasterId id="2147483652" r:id="rId3"/>
  </p:sldMasterIdLst>
  <p:notesMasterIdLst>
    <p:notesMasterId r:id="rId51"/>
  </p:notesMasterIdLst>
  <p:sldIdLst>
    <p:sldId id="256" r:id="rId4"/>
    <p:sldId id="260" r:id="rId5"/>
    <p:sldId id="266" r:id="rId6"/>
    <p:sldId id="263" r:id="rId7"/>
    <p:sldId id="300" r:id="rId8"/>
    <p:sldId id="295" r:id="rId9"/>
    <p:sldId id="262" r:id="rId10"/>
    <p:sldId id="297" r:id="rId11"/>
    <p:sldId id="264" r:id="rId12"/>
    <p:sldId id="267" r:id="rId13"/>
    <p:sldId id="305" r:id="rId14"/>
    <p:sldId id="268" r:id="rId15"/>
    <p:sldId id="270" r:id="rId16"/>
    <p:sldId id="310" r:id="rId17"/>
    <p:sldId id="306" r:id="rId18"/>
    <p:sldId id="271" r:id="rId19"/>
    <p:sldId id="273" r:id="rId20"/>
    <p:sldId id="296" r:id="rId21"/>
    <p:sldId id="299" r:id="rId22"/>
    <p:sldId id="274" r:id="rId23"/>
    <p:sldId id="275" r:id="rId24"/>
    <p:sldId id="283" r:id="rId25"/>
    <p:sldId id="294" r:id="rId26"/>
    <p:sldId id="276" r:id="rId27"/>
    <p:sldId id="278" r:id="rId28"/>
    <p:sldId id="304" r:id="rId29"/>
    <p:sldId id="280" r:id="rId30"/>
    <p:sldId id="281" r:id="rId31"/>
    <p:sldId id="282" r:id="rId32"/>
    <p:sldId id="298" r:id="rId33"/>
    <p:sldId id="284" r:id="rId34"/>
    <p:sldId id="285" r:id="rId35"/>
    <p:sldId id="286" r:id="rId36"/>
    <p:sldId id="290" r:id="rId37"/>
    <p:sldId id="287" r:id="rId38"/>
    <p:sldId id="293" r:id="rId39"/>
    <p:sldId id="291" r:id="rId40"/>
    <p:sldId id="309" r:id="rId41"/>
    <p:sldId id="272" r:id="rId42"/>
    <p:sldId id="279" r:id="rId43"/>
    <p:sldId id="302" r:id="rId44"/>
    <p:sldId id="261" r:id="rId45"/>
    <p:sldId id="307" r:id="rId46"/>
    <p:sldId id="277" r:id="rId47"/>
    <p:sldId id="303" r:id="rId48"/>
    <p:sldId id="308" r:id="rId49"/>
    <p:sldId id="265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78685" autoAdjust="0"/>
  </p:normalViewPr>
  <p:slideViewPr>
    <p:cSldViewPr snapToGrid="0" snapToObjects="1" showGuides="1">
      <p:cViewPr varScale="1">
        <p:scale>
          <a:sx n="129" d="100"/>
          <a:sy n="129" d="100"/>
        </p:scale>
        <p:origin x="101" y="86"/>
      </p:cViewPr>
      <p:guideLst>
        <p:guide orient="horz" pos="1620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1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05942-856C-4ECC-9698-8E92E0AD8E5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630CE-0F64-4F3F-9226-AF77DA8CD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5131023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316027a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2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missing the boron </a:t>
            </a:r>
            <a:r>
              <a:rPr lang="en-US" dirty="0" err="1"/>
              <a:t>sicilate</a:t>
            </a:r>
            <a:r>
              <a:rPr lang="en-US" dirty="0"/>
              <a:t> viewport, which may have minor optical effects on the system. I’ll talk later about how we plan to adjust for that</a:t>
            </a:r>
          </a:p>
          <a:p>
            <a:endParaRPr lang="en-US" dirty="0"/>
          </a:p>
          <a:p>
            <a:r>
              <a:rPr lang="en-US" dirty="0"/>
              <a:t>BK-7 is the specific material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look at two sections, how light inputs into the DMD, and how the output light is processed</a:t>
            </a:r>
          </a:p>
          <a:p>
            <a:endParaRPr lang="en-US" dirty="0"/>
          </a:p>
          <a:p>
            <a:r>
              <a:rPr lang="en-US" dirty="0"/>
              <a:t>Software control done through a Python API, capable of loading black and white images and sequences </a:t>
            </a:r>
          </a:p>
          <a:p>
            <a:endParaRPr lang="en-US" dirty="0"/>
          </a:p>
          <a:p>
            <a:r>
              <a:rPr lang="en-US" dirty="0"/>
              <a:t>Won’t go into too much detail about Python, capable of loading sequences with up to 400 images and times down to 150 microseconds per image</a:t>
            </a:r>
          </a:p>
          <a:p>
            <a:endParaRPr lang="en-US" dirty="0"/>
          </a:p>
          <a:p>
            <a:r>
              <a:rPr lang="en-US" dirty="0"/>
              <a:t>Software loads black-white sequences of 400 sequences with as low as 150 microseconds per image</a:t>
            </a:r>
          </a:p>
          <a:p>
            <a:endParaRPr lang="en-US" dirty="0"/>
          </a:p>
          <a:p>
            <a:r>
              <a:rPr lang="en-US" dirty="0"/>
              <a:t>CCD camera images light at end with shutter speeds down to 50 microseconds </a:t>
            </a:r>
          </a:p>
          <a:p>
            <a:endParaRPr lang="en-US" dirty="0"/>
          </a:p>
          <a:p>
            <a:r>
              <a:rPr lang="en-US" dirty="0"/>
              <a:t>Intensity of light controllable with waveplate and polarizing beam splitter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47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is to get light to hit as much of the DMD as possible, at an optimal angle to illuminate one diffraction order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Fiber Collimator takes input laser and makes output large</a:t>
            </a:r>
          </a:p>
          <a:p>
            <a:endParaRPr lang="en-US" dirty="0"/>
          </a:p>
          <a:p>
            <a:r>
              <a:rPr lang="en-US" dirty="0"/>
              <a:t>Principle of 4-f systems, are either microscopes or telescopes with magnification approximately f2/f1, here with 2x</a:t>
            </a:r>
          </a:p>
          <a:p>
            <a:endParaRPr lang="en-US" dirty="0"/>
          </a:p>
          <a:p>
            <a:r>
              <a:rPr lang="en-US" dirty="0"/>
              <a:t>Aperture makes it so that stray light doesn’t hit the DMD window, causing extra diffraction 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6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Goal is to get the light to around the size of the cold atom cloud</a:t>
            </a:r>
          </a:p>
          <a:p>
            <a:endParaRPr lang="en-US" sz="1200" dirty="0"/>
          </a:p>
          <a:p>
            <a:r>
              <a:rPr lang="en-US" sz="1200" dirty="0"/>
              <a:t>Have two microscope objectives, each being 1/6x and 1/5x magnification, resulting in a 30x shrinkage</a:t>
            </a:r>
          </a:p>
          <a:p>
            <a:endParaRPr lang="en-US" sz="1200" dirty="0"/>
          </a:p>
          <a:p>
            <a:r>
              <a:rPr lang="en-US" sz="1200" dirty="0"/>
              <a:t>Starting off with a circle of diameter 1 cm, we end up with a 300 micron ring</a:t>
            </a:r>
          </a:p>
          <a:p>
            <a:endParaRPr lang="en-US" sz="1200" dirty="0"/>
          </a:p>
          <a:p>
            <a:r>
              <a:rPr lang="en-US" sz="1200" dirty="0"/>
              <a:t>Spherical aberrations arise from imperfections in lenses, and cause high-frequency fringing</a:t>
            </a:r>
          </a:p>
          <a:p>
            <a:endParaRPr lang="en-US" sz="1200" dirty="0"/>
          </a:p>
          <a:p>
            <a:r>
              <a:rPr lang="en-US" sz="1200" dirty="0"/>
              <a:t>Can be filtered through using Fourier-plane filtering, which removes high spatial frequency components of images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pixel on the camera maps to 3.75 micrometers, which makes these images on the order of 100-300 microns</a:t>
            </a:r>
          </a:p>
          <a:p>
            <a:endParaRPr lang="en-US" dirty="0"/>
          </a:p>
          <a:p>
            <a:r>
              <a:rPr lang="en-US" dirty="0"/>
              <a:t>Why do fringe? Important to understand sources of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3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Using the total power in the beams, combined with the spatial profile of the created light, it’s possible to figure out the energy of the light being projected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76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bout a 2 cm x 1 cm array of tiny 7 micron mirrors which can be set at 2 different angles</a:t>
            </a:r>
          </a:p>
          <a:p>
            <a:endParaRPr lang="en-US" sz="1200" dirty="0"/>
          </a:p>
          <a:p>
            <a:r>
              <a:rPr lang="en-US" sz="1200" dirty="0"/>
              <a:t>Depending on whether a mirror is “on”, it will send light in one of the two directions, which allows for light to be shaped</a:t>
            </a:r>
          </a:p>
          <a:p>
            <a:endParaRPr lang="en-US" sz="1200" dirty="0"/>
          </a:p>
          <a:p>
            <a:r>
              <a:rPr lang="en-US" sz="1200" dirty="0"/>
              <a:t>Has switching speeds of up to 9000 Hz for binary patterns, and can create grayscale through rapid oscillation of mirrors in between the on and off states </a:t>
            </a:r>
          </a:p>
          <a:p>
            <a:endParaRPr lang="en-US" dirty="0"/>
          </a:p>
          <a:p>
            <a:r>
              <a:rPr lang="en-US" dirty="0"/>
              <a:t>Images from </a:t>
            </a:r>
            <a:r>
              <a:rPr lang="en-US" dirty="0" err="1"/>
              <a:t>Zupancic</a:t>
            </a:r>
            <a:r>
              <a:rPr lang="en-US" dirty="0"/>
              <a:t> 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Lithium-6 is a fermion which forms Cooper pairs at low temperatures, which allows for the particles to pair up and become bosons capable of superfluidity</a:t>
            </a:r>
          </a:p>
          <a:p>
            <a:endParaRPr lang="en-US" sz="1200" dirty="0"/>
          </a:p>
          <a:p>
            <a:r>
              <a:rPr lang="en-US" sz="1200" dirty="0"/>
              <a:t>Lithium-7 is a boson which undergoes Bose-Einstein condensation at low temperatures</a:t>
            </a:r>
          </a:p>
          <a:p>
            <a:endParaRPr lang="en-US" sz="1200" dirty="0"/>
          </a:p>
          <a:p>
            <a:r>
              <a:rPr lang="en-US" sz="1200" dirty="0"/>
              <a:t>Both can be cooled to nanokelvin temperatures using similar laser trapping techniques</a:t>
            </a:r>
          </a:p>
          <a:p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Hulet</a:t>
            </a:r>
            <a:r>
              <a:rPr lang="en-US" dirty="0">
                <a:effectLst/>
              </a:rPr>
              <a:t>, R. G., Nguyen, J. H. V., &amp; Senaratne, R. (2020). Methods for preparing quantum gases of lithium. </a:t>
            </a:r>
            <a:r>
              <a:rPr lang="en-US" i="1" dirty="0">
                <a:effectLst/>
              </a:rPr>
              <a:t>Review of Scientific Instruments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91</a:t>
            </a:r>
            <a:r>
              <a:rPr lang="en-US" dirty="0">
                <a:effectLst/>
              </a:rPr>
              <a:t>(1), 011101. </a:t>
            </a:r>
            <a:r>
              <a:rPr lang="en-US" dirty="0">
                <a:effectLst/>
                <a:hlinkClick r:id="rId3"/>
              </a:rPr>
              <a:t>https://doi.org/10.1063/1.5131023</a:t>
            </a:r>
            <a:endParaRPr lang="en-US" dirty="0">
              <a:effectLst/>
            </a:endParaRP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8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scale of a BEC is determined by its chemical potential</a:t>
            </a:r>
          </a:p>
          <a:p>
            <a:endParaRPr lang="en-US" dirty="0"/>
          </a:p>
          <a:p>
            <a:r>
              <a:rPr lang="en-US" dirty="0"/>
              <a:t>Can also abuse some </a:t>
            </a:r>
            <a:r>
              <a:rPr lang="en-US" dirty="0" err="1"/>
              <a:t>statmech</a:t>
            </a:r>
            <a:r>
              <a:rPr lang="en-US" dirty="0"/>
              <a:t> to get general values for energy levels of trapping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29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1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Fluid-like state of matter with zero viscosity and quantized angular momentum</a:t>
            </a:r>
          </a:p>
          <a:p>
            <a:endParaRPr lang="en-US" sz="1200" dirty="0"/>
          </a:p>
          <a:p>
            <a:r>
              <a:rPr lang="en-US" sz="1200" dirty="0"/>
              <a:t>Created either at very low temperatures or high pressures due to interactions between bosonic particles making up a system</a:t>
            </a:r>
          </a:p>
          <a:p>
            <a:endParaRPr lang="en-US" sz="1200" dirty="0"/>
          </a:p>
          <a:p>
            <a:r>
              <a:rPr lang="en-US" sz="1200" dirty="0"/>
              <a:t>Examples include ultracold Helium-3 and Helium-4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However, do two interacting </a:t>
            </a:r>
            <a:r>
              <a:rPr lang="en-US" sz="1200" dirty="0" err="1"/>
              <a:t>superfluids</a:t>
            </a:r>
            <a:r>
              <a:rPr lang="en-US" sz="1200" dirty="0"/>
              <a:t> still have zero viscosity?</a:t>
            </a:r>
          </a:p>
          <a:p>
            <a:endParaRPr lang="en-US" sz="1200" dirty="0"/>
          </a:p>
          <a:p>
            <a:r>
              <a:rPr lang="en-US" sz="1200" dirty="0"/>
              <a:t>Surprisingly, the answer is no, with a “drag” force being generated by independent movement of one superfluid versus another</a:t>
            </a:r>
          </a:p>
          <a:p>
            <a:endParaRPr lang="en-US" sz="1200" dirty="0"/>
          </a:p>
          <a:p>
            <a:r>
              <a:rPr lang="en-US" sz="1200" dirty="0"/>
              <a:t>Effect is called entrainment, or the Andreev-</a:t>
            </a:r>
            <a:r>
              <a:rPr lang="en-US" sz="1200" dirty="0" err="1"/>
              <a:t>Bashkin</a:t>
            </a:r>
            <a:r>
              <a:rPr lang="en-US" sz="1200" dirty="0"/>
              <a:t> effect, and still hasn’t been observed experimentally</a:t>
            </a:r>
          </a:p>
          <a:p>
            <a:endParaRPr lang="en-US" sz="1200" dirty="0"/>
          </a:p>
          <a:p>
            <a:r>
              <a:rPr lang="en-US" sz="1200" dirty="0" err="1"/>
              <a:t>Pdr</a:t>
            </a:r>
            <a:r>
              <a:rPr lang="en-US" sz="1200" dirty="0"/>
              <a:t> is a constant dependent on the mass and particle number of each interacting superfluid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Occasional increases in frequency of pulsar rotation frequency currently don’t have a known cause</a:t>
            </a:r>
          </a:p>
          <a:p>
            <a:endParaRPr lang="en-US" sz="1200" dirty="0"/>
          </a:p>
          <a:p>
            <a:r>
              <a:rPr lang="en-US" sz="1200" dirty="0"/>
              <a:t>Entrainment could be the cause, due to superfluid condensation and interaction of surface-level nucleons on the neutron star</a:t>
            </a:r>
          </a:p>
          <a:p>
            <a:endParaRPr lang="en-US" sz="1200" dirty="0"/>
          </a:p>
          <a:p>
            <a:r>
              <a:rPr lang="en-US" sz="1200" dirty="0"/>
              <a:t>Observation of entrainment could play a big role in learning more about neutron stars and pulsars</a:t>
            </a:r>
          </a:p>
          <a:p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Pines, D., &amp; </a:t>
            </a:r>
            <a:r>
              <a:rPr lang="en-US" dirty="0" err="1">
                <a:effectLst/>
              </a:rPr>
              <a:t>Alpar</a:t>
            </a:r>
            <a:r>
              <a:rPr lang="en-US" dirty="0">
                <a:effectLst/>
              </a:rPr>
              <a:t>, M. A. (1985). Superfluidity in neutron stars. </a:t>
            </a:r>
            <a:r>
              <a:rPr lang="en-US" i="1" dirty="0">
                <a:effectLst/>
              </a:rPr>
              <a:t>Nature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316</a:t>
            </a:r>
            <a:r>
              <a:rPr lang="en-US" dirty="0">
                <a:effectLst/>
              </a:rPr>
              <a:t>(6023), Article 6023. </a:t>
            </a:r>
            <a:r>
              <a:rPr lang="en-US" dirty="0">
                <a:effectLst/>
                <a:hlinkClick r:id="rId3"/>
              </a:rPr>
              <a:t>https://doi.org/10.1038/316027a0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8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 Foot, ”Atomic Physics.” Oxford, (2005).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77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charged nature of the protons and electrons in an atom mean that electric fields can induce dipole moments </a:t>
            </a:r>
          </a:p>
          <a:p>
            <a:endParaRPr lang="en-US" sz="1200" dirty="0"/>
          </a:p>
          <a:p>
            <a:r>
              <a:rPr lang="en-US" sz="1200" dirty="0"/>
              <a:t>Electric fields thus induce shifts in energy to the states of atoms proportional to the intensity of the light hitting them</a:t>
            </a:r>
          </a:p>
          <a:p>
            <a:endParaRPr lang="en-US" dirty="0"/>
          </a:p>
          <a:p>
            <a:r>
              <a:rPr lang="en-US" sz="1200" dirty="0"/>
              <a:t>One can use the electric field component of light to induce such a shift in energy, known as the A.C. Stark effect</a:t>
            </a:r>
          </a:p>
          <a:p>
            <a:endParaRPr lang="en-US" sz="1200" dirty="0"/>
          </a:p>
          <a:p>
            <a:r>
              <a:rPr lang="en-US" sz="1200" dirty="0"/>
              <a:t>The potential energy created by said light has sign dependent on whether the light has a frequency above or below the natural transition frequency of a particular atom. This is known as red or blue detuning</a:t>
            </a:r>
          </a:p>
          <a:p>
            <a:endParaRPr lang="en-US" sz="1200" dirty="0"/>
          </a:p>
          <a:p>
            <a:r>
              <a:rPr lang="en-US" sz="1200" dirty="0"/>
              <a:t>How does a transition frequency get “picked”?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12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7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Ring geometry helpful for this since all it takes to control the superfluid is to do a species-selective blocking.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4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Interference just due to superfluidity, phase difference indicated by location of fringes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30CE-0F64-4F3F-9226-AF77DA8CDC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2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2" name="Picture 1" descr="Be Boundless 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7" name="Picture 6" descr="W 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7309AAE-02A5-C198-C6E5-91CD9A277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117163"/>
            <a:ext cx="8184662" cy="3568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9D7BB2-0EA8-CE7A-2331-3C0F1476E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D4D66-3DD7-1F59-2C6E-35099D69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007288"/>
            <a:ext cx="1090095" cy="96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EA25CF-B7FD-04D2-DE2C-2E69DC2CE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0" y="4921933"/>
            <a:ext cx="2539991" cy="17231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78C0167-A19B-525D-2D9B-4E4957F3B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4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2" name="Picture 1" descr="Be Boundless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10FD3C2-28CA-DEF4-F269-79443A21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3" name="Picture 12" descr="University of Washingto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6" name="Picture 5" descr="W 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88E9F4C-5863-CC53-8BBC-D8B6E267E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7923" y="1112999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24170"/>
            <a:ext cx="8197114" cy="304783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0" y="4921933"/>
            <a:ext cx="2539991" cy="172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C97F59-AD36-7D0A-49A8-1C4DB56A3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669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33E47-ECFD-2819-46D5-05E08ADC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012691"/>
            <a:ext cx="1103781" cy="963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AFAE19-B029-1132-A35C-0089DCA65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669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012691"/>
            <a:ext cx="1103781" cy="9636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127969"/>
            <a:ext cx="8197114" cy="343705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F18AA-FA33-EF8B-A8F3-920E22BE2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0" y="4921933"/>
            <a:ext cx="2539991" cy="17231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B2FFAAC-9202-4847-1D68-23858D729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142809"/>
            <a:ext cx="8184662" cy="3478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B2732F-61CA-0B04-5073-546233243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669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2E9D4-86BD-7239-7402-BE1336BCD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012691"/>
            <a:ext cx="1103781" cy="96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A16F-A71B-BA82-F5BD-A8E12D1AD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0" y="4921933"/>
            <a:ext cx="2539991" cy="172311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6CA84E9-72F0-5B90-3C5E-E6D850CC8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TITLE HERE </a:t>
            </a:r>
            <a:br>
              <a:rPr lang="en-US" dirty="0"/>
            </a:br>
            <a:r>
              <a:rPr lang="en-US" dirty="0"/>
              <a:t>ENCODE NORMAL BLACK, 50 PT.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8" name="Picture 7" descr="University of Washingto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pic>
        <p:nvPicPr>
          <p:cNvPr id="7" name="Picture 6" descr="W 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3602E45-F2D2-A587-362B-E6E5A4B2C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7923" y="1097305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5471" y="1515644"/>
            <a:ext cx="8197114" cy="31598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A7B8C-DA18-290F-9A63-FEA21A01E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993775"/>
            <a:ext cx="1103781" cy="96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FD84-2AFF-9E76-3393-583ACAC2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66" y="4905875"/>
            <a:ext cx="2540000" cy="17231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B34A1A8-4D0B-9056-3380-796855C3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AD74C7-32A8-F00D-3CDC-520BC61E6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090137"/>
            <a:ext cx="8197114" cy="358539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19606A-6D8B-AA9B-3539-9CD36D446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16A92-0A05-E3FF-FC49-BAF758D19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993775"/>
            <a:ext cx="1103781" cy="96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1B012A-4642-6A9C-CEFD-7B5BD60D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66" y="4905875"/>
            <a:ext cx="2540000" cy="172311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DC69BF6-B689-D0F1-BDBA-1BFF95CCA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993775"/>
            <a:ext cx="1103781" cy="96362"/>
          </a:xfrm>
          <a:prstGeom prst="rect">
            <a:avLst/>
          </a:prstGeom>
        </p:spPr>
      </p:pic>
      <p:sp>
        <p:nvSpPr>
          <p:cNvPr id="6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090137"/>
            <a:ext cx="8184662" cy="3463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66" y="4905875"/>
            <a:ext cx="2540000" cy="172311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C97EE8-7D99-9223-5B05-0F2CF0CEF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 descr="Be Boundless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0" name="Picture 9" descr="W 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887A8B3-C4DE-F492-7A01-193F13003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4" name="Picture 13" descr="University of Washingto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9" name="Picture 8" descr="W 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D161B1A-440D-8435-92FD-6A4DE646D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7923" y="1103650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14821"/>
            <a:ext cx="8197114" cy="3057179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E17537-8921-9058-4E4A-DF0063A32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C54D6-1F19-B483-E0BE-6FE3DEB48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007288"/>
            <a:ext cx="1090095" cy="96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2783B-EE76-7355-C9B0-C462E88B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0" y="4921933"/>
            <a:ext cx="2539991" cy="17231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020028-8AD2-B126-208E-1E476CA97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0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0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007288"/>
            <a:ext cx="1090095" cy="9636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103650"/>
            <a:ext cx="8197114" cy="3571879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9376B-15D0-DC6B-82FE-D410D1703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0" y="4921933"/>
            <a:ext cx="2539991" cy="17231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FA018F0-A389-F386-AE79-D9DE20787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9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76A961-39E5-ED5D-1A6F-BA112C267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58" r:id="rId2"/>
    <p:sldLayoutId id="2147483659" r:id="rId3"/>
    <p:sldLayoutId id="2147483660" r:id="rId4"/>
    <p:sldLayoutId id="2147483661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C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93CC23-0C5C-90EC-D53E-FA658D959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4" r:id="rId3"/>
    <p:sldLayoutId id="2147483675" r:id="rId4"/>
    <p:sldLayoutId id="2147483677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6331-6537-FFFF-D9E6-DD055CE11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E6FC-576F-45E3-B324-5042B3C6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3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103/PhysRevX.12.04103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oi.org/10.1126/science.1060182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63/1.5131023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103/PhysRevA.105.063315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oi.org/10.1038/316027a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842731"/>
            <a:ext cx="4111625" cy="1444018"/>
          </a:xfrm>
        </p:spPr>
        <p:txBody>
          <a:bodyPr/>
          <a:lstStyle/>
          <a:p>
            <a:r>
              <a:rPr lang="en-US" sz="4400" dirty="0"/>
              <a:t>Superfluid Dynamics with Spatially Modulated Light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A78094-BE42-9768-73DD-C48EA4D9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45" y="3587650"/>
            <a:ext cx="1287402" cy="12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D23FB2-653D-0575-46F3-AAD192B7C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457" y="268448"/>
            <a:ext cx="3943091" cy="333867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6AFFBE2-5583-1BA1-ADBB-A89C4DF5B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F8BC6-4042-187B-ADB4-E8174FE78A1B}"/>
              </a:ext>
            </a:extLst>
          </p:cNvPr>
          <p:cNvSpPr txBox="1"/>
          <p:nvPr/>
        </p:nvSpPr>
        <p:spPr>
          <a:xfrm>
            <a:off x="460375" y="3699545"/>
            <a:ext cx="452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Siddharth Mukherjee</a:t>
            </a:r>
          </a:p>
          <a:p>
            <a:r>
              <a:rPr lang="en-US" dirty="0"/>
              <a:t>Mentor: Dr. </a:t>
            </a:r>
            <a:r>
              <a:rPr lang="en-US" dirty="0" err="1"/>
              <a:t>Subhadeep</a:t>
            </a:r>
            <a:r>
              <a:rPr lang="en-US" dirty="0"/>
              <a:t> Gupta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F9751-1074-A4BA-41CB-ADA3EDF98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498" y="4870500"/>
            <a:ext cx="2318512" cy="1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841C7A-51FB-B1E4-E5DB-27F429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644993"/>
            <a:ext cx="8683625" cy="2641756"/>
          </a:xfrm>
        </p:spPr>
        <p:txBody>
          <a:bodyPr/>
          <a:lstStyle/>
          <a:p>
            <a:r>
              <a:rPr lang="en-US" dirty="0"/>
              <a:t>Creating and Shaping </a:t>
            </a:r>
            <a:r>
              <a:rPr lang="en-US" dirty="0" err="1"/>
              <a:t>Superfluids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765FFE4-B8A3-4829-DCA3-4F98819A1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10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7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719CA1-E0B2-DBF5-1F85-9AABC6BFB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00" y="1090137"/>
            <a:ext cx="4847052" cy="3585393"/>
          </a:xfrm>
        </p:spPr>
        <p:txBody>
          <a:bodyPr/>
          <a:lstStyle/>
          <a:p>
            <a:r>
              <a:rPr lang="en-US" sz="2000" dirty="0"/>
              <a:t>Two superfluid species used will be </a:t>
            </a:r>
            <a:r>
              <a:rPr lang="en-US" sz="2000" baseline="30000" dirty="0"/>
              <a:t>6</a:t>
            </a:r>
            <a:r>
              <a:rPr lang="en-US" sz="2000" dirty="0"/>
              <a:t>Li and </a:t>
            </a:r>
            <a:r>
              <a:rPr lang="en-US" sz="2000" baseline="30000" dirty="0"/>
              <a:t>7</a:t>
            </a:r>
            <a:r>
              <a:rPr lang="en-US" sz="2000" dirty="0"/>
              <a:t>Li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Bose Einstein Condensates (BECs) of these atoms can be created via laser cooling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BECs are considered </a:t>
            </a:r>
            <a:r>
              <a:rPr lang="en-US" sz="2000" dirty="0" err="1"/>
              <a:t>superfluids</a:t>
            </a:r>
            <a:r>
              <a:rPr lang="en-US" sz="2000" dirty="0"/>
              <a:t> given nonzero scattering length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41F8F5-C25E-DB55-C824-C80419C9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Superfluid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736EF-0AF1-57A4-BE9E-9877AB4C5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CD967-CF77-F2AE-4A22-4833685A1B67}"/>
              </a:ext>
            </a:extLst>
          </p:cNvPr>
          <p:cNvSpPr txBox="1"/>
          <p:nvPr/>
        </p:nvSpPr>
        <p:spPr>
          <a:xfrm>
            <a:off x="5294975" y="2726421"/>
            <a:ext cx="2808790" cy="922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A016B-685C-6910-7B6A-FFA6FCC9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6"/>
          <a:stretch/>
        </p:blipFill>
        <p:spPr>
          <a:xfrm>
            <a:off x="5217952" y="769931"/>
            <a:ext cx="3674377" cy="39438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8764F0-CE61-72F6-FEEA-2F9BA08F2C3E}"/>
              </a:ext>
            </a:extLst>
          </p:cNvPr>
          <p:cNvSpPr/>
          <p:nvPr/>
        </p:nvSpPr>
        <p:spPr>
          <a:xfrm>
            <a:off x="5217952" y="2726420"/>
            <a:ext cx="3674376" cy="52850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823740-65D9-2B6E-22F0-EC7065412CFA}"/>
              </a:ext>
            </a:extLst>
          </p:cNvPr>
          <p:cNvSpPr txBox="1"/>
          <p:nvPr/>
        </p:nvSpPr>
        <p:spPr>
          <a:xfrm>
            <a:off x="390889" y="4788580"/>
            <a:ext cx="45166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</a:rPr>
              <a:t>Fujiwara, C. J. (2019). </a:t>
            </a:r>
            <a:r>
              <a:rPr lang="en-US" sz="1000" i="1" dirty="0">
                <a:effectLst/>
              </a:rPr>
              <a:t>Dynamics of Ultracold Lithium in Modulated Optical Lattices</a:t>
            </a:r>
            <a:r>
              <a:rPr lang="en-US" sz="1000" dirty="0">
                <a:effectLst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8C93E7-1165-F7EE-C3A3-08DCD28E9986}"/>
              </a:ext>
            </a:extLst>
          </p:cNvPr>
          <p:cNvSpPr/>
          <p:nvPr/>
        </p:nvSpPr>
        <p:spPr>
          <a:xfrm>
            <a:off x="6925482" y="2647776"/>
            <a:ext cx="1272083" cy="3093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F2116F-DF5E-EEFF-F6F4-F50E7BD8CF5B}"/>
              </a:ext>
            </a:extLst>
          </p:cNvPr>
          <p:cNvSpPr/>
          <p:nvPr/>
        </p:nvSpPr>
        <p:spPr>
          <a:xfrm>
            <a:off x="6841592" y="2999587"/>
            <a:ext cx="1272083" cy="3093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3EBA51-2716-8A83-F559-219704FC6ED0}"/>
              </a:ext>
            </a:extLst>
          </p:cNvPr>
          <p:cNvSpPr txBox="1"/>
          <p:nvPr/>
        </p:nvSpPr>
        <p:spPr>
          <a:xfrm>
            <a:off x="6124618" y="439778"/>
            <a:ext cx="270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of </a:t>
            </a:r>
            <a:r>
              <a:rPr lang="en-US" sz="1800" baseline="30000" dirty="0"/>
              <a:t>6</a:t>
            </a:r>
            <a:r>
              <a:rPr lang="en-US" sz="1800" dirty="0"/>
              <a:t>Li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6182FE-E924-C59D-D278-CF94284F5E5E}"/>
              </a:ext>
            </a:extLst>
          </p:cNvPr>
          <p:cNvSpPr/>
          <p:nvPr/>
        </p:nvSpPr>
        <p:spPr>
          <a:xfrm>
            <a:off x="5217952" y="3553953"/>
            <a:ext cx="1623640" cy="30934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8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47B241-14EB-778B-07CF-0F39DA5E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Gupta Lab Lithium Machine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34DB6-A37C-2DB5-B630-D647754C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91" y="1090137"/>
            <a:ext cx="3070986" cy="3494221"/>
          </a:xfrm>
          <a:prstGeom prst="rect">
            <a:avLst/>
          </a:prstGeom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4C45E348-C3A1-3AF2-AEB3-B4A414642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14" y="1284526"/>
            <a:ext cx="3132700" cy="3299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80C76-7AD5-70A9-1E34-6B43D7AC5217}"/>
              </a:ext>
            </a:extLst>
          </p:cNvPr>
          <p:cNvSpPr txBox="1"/>
          <p:nvPr/>
        </p:nvSpPr>
        <p:spPr>
          <a:xfrm>
            <a:off x="130302" y="4584358"/>
            <a:ext cx="54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Magneto-Optical Trapping and Optical Molasses Cooling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2BE44AE-0EE0-777C-1188-AC7F20B50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12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3704E3-158A-C6F8-EDCA-3829C318765F}"/>
              </a:ext>
            </a:extLst>
          </p:cNvPr>
          <p:cNvSpPr/>
          <p:nvPr/>
        </p:nvSpPr>
        <p:spPr>
          <a:xfrm>
            <a:off x="2021747" y="3540154"/>
            <a:ext cx="536895" cy="42783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969BA-AB65-785D-3ADE-0CFF626E3B4A}"/>
              </a:ext>
            </a:extLst>
          </p:cNvPr>
          <p:cNvSpPr txBox="1"/>
          <p:nvPr/>
        </p:nvSpPr>
        <p:spPr>
          <a:xfrm>
            <a:off x="-62577" y="3004734"/>
            <a:ext cx="10737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Levitated lithium atoms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614CA0-FCE4-251D-7E74-15C0037B5310}"/>
              </a:ext>
            </a:extLst>
          </p:cNvPr>
          <p:cNvCxnSpPr>
            <a:cxnSpLocks/>
          </p:cNvCxnSpPr>
          <p:nvPr/>
        </p:nvCxnSpPr>
        <p:spPr>
          <a:xfrm>
            <a:off x="1011214" y="3466399"/>
            <a:ext cx="1169924" cy="22475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0A4C6D-3850-1F2E-5CE1-6EEFC41DE165}"/>
              </a:ext>
            </a:extLst>
          </p:cNvPr>
          <p:cNvSpPr txBox="1"/>
          <p:nvPr/>
        </p:nvSpPr>
        <p:spPr>
          <a:xfrm>
            <a:off x="6074175" y="4584358"/>
            <a:ext cx="46307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C. Foot, ”Atomic Physics.” Oxford, (2005).</a:t>
            </a:r>
          </a:p>
        </p:txBody>
      </p:sp>
    </p:spTree>
    <p:extLst>
      <p:ext uri="{BB962C8B-B14F-4D97-AF65-F5344CB8AC3E}">
        <p14:creationId xmlns:p14="http://schemas.microsoft.com/office/powerpoint/2010/main" val="254881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9D917E-3053-19C0-F1C0-D037CD024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443" y="994968"/>
            <a:ext cx="8197114" cy="2076590"/>
          </a:xfrm>
        </p:spPr>
        <p:txBody>
          <a:bodyPr/>
          <a:lstStyle/>
          <a:p>
            <a:r>
              <a:rPr lang="en-US" dirty="0"/>
              <a:t>Electric fields cause energy shifts in atoms due to their dipole polarizability</a:t>
            </a:r>
          </a:p>
          <a:p>
            <a:endParaRPr lang="en-US" dirty="0"/>
          </a:p>
          <a:p>
            <a:r>
              <a:rPr lang="en-US" dirty="0"/>
              <a:t>Detuning term δ determines sign of potential, where both </a:t>
            </a:r>
            <a:r>
              <a:rPr lang="en-US" sz="2400" baseline="30000" dirty="0"/>
              <a:t>6</a:t>
            </a:r>
            <a:r>
              <a:rPr lang="en-US" sz="2400" dirty="0"/>
              <a:t>Li and </a:t>
            </a:r>
            <a:r>
              <a:rPr lang="en-US" sz="2400" baseline="30000" dirty="0"/>
              <a:t>7</a:t>
            </a:r>
            <a:r>
              <a:rPr lang="en-US" sz="2400" dirty="0"/>
              <a:t>Li have </a:t>
            </a:r>
            <a:r>
              <a:rPr lang="el-GR" sz="2400" dirty="0"/>
              <a:t>λ</a:t>
            </a:r>
            <a:r>
              <a:rPr lang="en-US" baseline="-25000" dirty="0"/>
              <a:t>0</a:t>
            </a:r>
            <a:r>
              <a:rPr lang="en-US" dirty="0"/>
              <a:t>=671 nm</a:t>
            </a:r>
            <a:endParaRPr lang="en-US" sz="20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CED24-F93C-5C12-3F79-75F78DE3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Dipole Trapping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54737E-2F38-5DDE-957D-D0C2360B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41" y="4248216"/>
            <a:ext cx="1933505" cy="3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C784D-C8BE-8849-AC6D-C3C0926FA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13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AB50324E-2A48-B124-2F35-C8C729F9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41" y="3266900"/>
            <a:ext cx="2708372" cy="8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9297C8-AE6A-530E-B19B-AD3A09EF18CA}"/>
              </a:ext>
            </a:extLst>
          </p:cNvPr>
          <p:cNvSpPr txBox="1"/>
          <p:nvPr/>
        </p:nvSpPr>
        <p:spPr>
          <a:xfrm>
            <a:off x="3709639" y="3308135"/>
            <a:ext cx="4081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</a:t>
            </a:r>
            <a:r>
              <a:rPr lang="en-US" dirty="0"/>
              <a:t> = Linewidth of light</a:t>
            </a:r>
          </a:p>
          <a:p>
            <a:r>
              <a:rPr lang="en-US" dirty="0"/>
              <a:t>I = Intensity of light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sat</a:t>
            </a:r>
            <a:r>
              <a:rPr lang="en-US" dirty="0"/>
              <a:t>=Saturation Intensity</a:t>
            </a:r>
          </a:p>
          <a:p>
            <a:r>
              <a:rPr lang="en-US" dirty="0"/>
              <a:t>ω = Frequency of laser being used</a:t>
            </a:r>
          </a:p>
          <a:p>
            <a:r>
              <a:rPr lang="en-US" dirty="0"/>
              <a:t>ω</a:t>
            </a:r>
            <a:r>
              <a:rPr lang="en-US" baseline="-25000" dirty="0"/>
              <a:t>0</a:t>
            </a:r>
            <a:r>
              <a:rPr lang="en-US" dirty="0"/>
              <a:t>= Frequency of reference transition</a:t>
            </a:r>
          </a:p>
        </p:txBody>
      </p:sp>
    </p:spTree>
    <p:extLst>
      <p:ext uri="{BB962C8B-B14F-4D97-AF65-F5344CB8AC3E}">
        <p14:creationId xmlns:p14="http://schemas.microsoft.com/office/powerpoint/2010/main" val="1022245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48F4C6-C09C-7ACB-D773-55810ABC2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Different Ways to Make a Trap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56815-1DEF-4035-C5A3-36298DEC4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black and white photo of a rectangular object with a circle in the middle&#10;&#10;Description automatically generated">
            <a:extLst>
              <a:ext uri="{FF2B5EF4-FFF2-40B4-BE49-F238E27FC236}">
                <a16:creationId xmlns:a16="http://schemas.microsoft.com/office/drawing/2014/main" id="{862B2A3A-FCC8-F0C0-6A4A-CECFA6DC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89" y="1901570"/>
            <a:ext cx="3536294" cy="26385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1A4605-2D96-41F0-933C-E913417229D8}"/>
              </a:ext>
            </a:extLst>
          </p:cNvPr>
          <p:cNvCxnSpPr/>
          <p:nvPr/>
        </p:nvCxnSpPr>
        <p:spPr>
          <a:xfrm flipH="1" flipV="1">
            <a:off x="2145657" y="3593770"/>
            <a:ext cx="392902" cy="4110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291F80-0F20-EFCF-4A5B-589EEAE55272}"/>
              </a:ext>
            </a:extLst>
          </p:cNvPr>
          <p:cNvCxnSpPr/>
          <p:nvPr/>
        </p:nvCxnSpPr>
        <p:spPr>
          <a:xfrm flipH="1">
            <a:off x="2203152" y="3178307"/>
            <a:ext cx="453006" cy="10230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0EF32C-C8F9-5260-2710-0EBFEC266754}"/>
              </a:ext>
            </a:extLst>
          </p:cNvPr>
          <p:cNvCxnSpPr/>
          <p:nvPr/>
        </p:nvCxnSpPr>
        <p:spPr>
          <a:xfrm>
            <a:off x="1441157" y="2693604"/>
            <a:ext cx="285757" cy="2681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27C1B9-46AD-2293-4C8A-FA3C33BA07E5}"/>
              </a:ext>
            </a:extLst>
          </p:cNvPr>
          <p:cNvCxnSpPr/>
          <p:nvPr/>
        </p:nvCxnSpPr>
        <p:spPr>
          <a:xfrm flipV="1">
            <a:off x="1240644" y="3480069"/>
            <a:ext cx="523552" cy="5580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2C4EDC-9884-1EA9-464A-5CB344AB33DD}"/>
              </a:ext>
            </a:extLst>
          </p:cNvPr>
          <p:cNvCxnSpPr>
            <a:cxnSpLocks/>
          </p:cNvCxnSpPr>
          <p:nvPr/>
        </p:nvCxnSpPr>
        <p:spPr>
          <a:xfrm>
            <a:off x="1996589" y="3272916"/>
            <a:ext cx="0" cy="1858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5344A8-5A79-7D75-3666-EFC6160D0C52}"/>
              </a:ext>
            </a:extLst>
          </p:cNvPr>
          <p:cNvSpPr txBox="1"/>
          <p:nvPr/>
        </p:nvSpPr>
        <p:spPr>
          <a:xfrm>
            <a:off x="2885975" y="2048940"/>
            <a:ext cx="1676717" cy="36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</a:t>
            </a:r>
            <a:r>
              <a:rPr lang="en-US" dirty="0"/>
              <a:t>&gt;</a:t>
            </a:r>
            <a:r>
              <a:rPr lang="el-GR" dirty="0"/>
              <a:t> ω</a:t>
            </a:r>
            <a:r>
              <a:rPr lang="en-US" baseline="-25000" dirty="0"/>
              <a:t>0</a:t>
            </a:r>
            <a:endParaRPr lang="en-US" dirty="0"/>
          </a:p>
        </p:txBody>
      </p:sp>
      <p:pic>
        <p:nvPicPr>
          <p:cNvPr id="12" name="Picture 11" descr="A circular object with holes in it&#10;&#10;Description automatically generated">
            <a:extLst>
              <a:ext uri="{FF2B5EF4-FFF2-40B4-BE49-F238E27FC236}">
                <a16:creationId xmlns:a16="http://schemas.microsoft.com/office/drawing/2014/main" id="{3D58B00B-E20B-C818-8FCA-2382690A9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410" y="1958317"/>
            <a:ext cx="3536294" cy="263853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055031-56D1-4FDE-8E9B-40778AF3265D}"/>
              </a:ext>
            </a:extLst>
          </p:cNvPr>
          <p:cNvCxnSpPr>
            <a:cxnSpLocks/>
          </p:cNvCxnSpPr>
          <p:nvPr/>
        </p:nvCxnSpPr>
        <p:spPr>
          <a:xfrm flipH="1" flipV="1">
            <a:off x="6190731" y="3510462"/>
            <a:ext cx="383418" cy="226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B466BA-EEFD-3044-4B44-82D60E857170}"/>
              </a:ext>
            </a:extLst>
          </p:cNvPr>
          <p:cNvCxnSpPr>
            <a:cxnSpLocks/>
          </p:cNvCxnSpPr>
          <p:nvPr/>
        </p:nvCxnSpPr>
        <p:spPr>
          <a:xfrm flipH="1">
            <a:off x="6190731" y="2827680"/>
            <a:ext cx="184558" cy="2181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9849A3-0F4A-217F-FA15-44DA303D1D0F}"/>
              </a:ext>
            </a:extLst>
          </p:cNvPr>
          <p:cNvCxnSpPr>
            <a:cxnSpLocks/>
          </p:cNvCxnSpPr>
          <p:nvPr/>
        </p:nvCxnSpPr>
        <p:spPr>
          <a:xfrm>
            <a:off x="5306135" y="3132049"/>
            <a:ext cx="327170" cy="46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9B919E-E606-F3A8-428A-7880B6A6B7BE}"/>
              </a:ext>
            </a:extLst>
          </p:cNvPr>
          <p:cNvCxnSpPr>
            <a:cxnSpLocks/>
          </p:cNvCxnSpPr>
          <p:nvPr/>
        </p:nvCxnSpPr>
        <p:spPr>
          <a:xfrm flipV="1">
            <a:off x="5707230" y="3556235"/>
            <a:ext cx="134515" cy="367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E8620D-DB90-FA16-C34C-FD3682F78B42}"/>
              </a:ext>
            </a:extLst>
          </p:cNvPr>
          <p:cNvCxnSpPr>
            <a:cxnSpLocks/>
          </p:cNvCxnSpPr>
          <p:nvPr/>
        </p:nvCxnSpPr>
        <p:spPr>
          <a:xfrm>
            <a:off x="5910119" y="3310014"/>
            <a:ext cx="76002" cy="1116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E2ACAA9-B6E5-53C7-2280-8F33F98CFBD7}"/>
              </a:ext>
            </a:extLst>
          </p:cNvPr>
          <p:cNvSpPr txBox="1"/>
          <p:nvPr/>
        </p:nvSpPr>
        <p:spPr>
          <a:xfrm>
            <a:off x="6695411" y="2058925"/>
            <a:ext cx="746170" cy="36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</a:t>
            </a:r>
            <a:r>
              <a:rPr lang="en-US" dirty="0"/>
              <a:t>&lt;</a:t>
            </a:r>
            <a:r>
              <a:rPr lang="el-GR" dirty="0"/>
              <a:t>ω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36E5B8-7AA2-FA37-3305-2623AFD9383F}"/>
              </a:ext>
            </a:extLst>
          </p:cNvPr>
          <p:cNvSpPr txBox="1"/>
          <p:nvPr/>
        </p:nvSpPr>
        <p:spPr>
          <a:xfrm>
            <a:off x="812100" y="1258253"/>
            <a:ext cx="323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Blue-Detuning(Higher frequency, lower wavelength)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30E672-7B5E-62CD-08DA-807116F7C359}"/>
              </a:ext>
            </a:extLst>
          </p:cNvPr>
          <p:cNvSpPr txBox="1"/>
          <p:nvPr/>
        </p:nvSpPr>
        <p:spPr>
          <a:xfrm>
            <a:off x="4605595" y="1255239"/>
            <a:ext cx="323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Red-Detuning(Lower frequency, higher wavelength)</a:t>
            </a:r>
          </a:p>
        </p:txBody>
      </p:sp>
    </p:spTree>
    <p:extLst>
      <p:ext uri="{BB962C8B-B14F-4D97-AF65-F5344CB8AC3E}">
        <p14:creationId xmlns:p14="http://schemas.microsoft.com/office/powerpoint/2010/main" val="51974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8A4E996-F851-6DBA-CE7B-C35ECA55FA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424" y="1107193"/>
            <a:ext cx="5095511" cy="3554018"/>
          </a:xfrm>
        </p:spPr>
        <p:txBody>
          <a:bodyPr/>
          <a:lstStyle/>
          <a:p>
            <a:r>
              <a:rPr lang="en-US" sz="2400" dirty="0"/>
              <a:t>Easier to make traps using</a:t>
            </a:r>
            <a:r>
              <a:rPr lang="en-US" dirty="0"/>
              <a:t> δ&gt;0,</a:t>
            </a:r>
            <a:r>
              <a:rPr lang="en-US" sz="2400" dirty="0"/>
              <a:t> </a:t>
            </a:r>
            <a:r>
              <a:rPr lang="en-US" dirty="0"/>
              <a:t>since you’re boxing in the atoms in free space</a:t>
            </a:r>
          </a:p>
          <a:p>
            <a:endParaRPr lang="en-US" dirty="0"/>
          </a:p>
          <a:p>
            <a:r>
              <a:rPr lang="en-US" dirty="0"/>
              <a:t>Ring and disc-shaped traps are ideal since they allow for smooth superfluid flow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AC9E2-E8BB-7595-FA73-CF9B284D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89" y="79387"/>
            <a:ext cx="4366965" cy="993775"/>
          </a:xfrm>
        </p:spPr>
        <p:txBody>
          <a:bodyPr/>
          <a:lstStyle/>
          <a:p>
            <a:r>
              <a:rPr lang="en-US" dirty="0"/>
              <a:t>Manipulating Cold Atoms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C75E5-1153-980B-80F2-3A53828F8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15</a:t>
            </a:fld>
            <a:endParaRPr lang="en-US"/>
          </a:p>
        </p:txBody>
      </p:sp>
      <p:pic>
        <p:nvPicPr>
          <p:cNvPr id="23" name="Picture 22" descr="A black and white photo of a rectangular object with a circle in the middle&#10;&#10;Description automatically generated">
            <a:extLst>
              <a:ext uri="{FF2B5EF4-FFF2-40B4-BE49-F238E27FC236}">
                <a16:creationId xmlns:a16="http://schemas.microsoft.com/office/drawing/2014/main" id="{C6B0D34B-4097-AD77-E869-CE06B0C96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706" y="1014590"/>
            <a:ext cx="3536294" cy="26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2FAF8-36E7-AE95-89BB-28D39C47E2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Digital Micromirror Device consists of 1920 x 1080 7 micron long square mirrors that can point in one of two directions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E6F48B-671D-F65C-12C2-7F6D9D27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Shaping Light into Traps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054FE-98EA-C467-BD6C-4D31573EA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16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4C158084-C668-AB3A-9669-971CABF3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76976" flipH="1">
            <a:off x="391985" y="3261144"/>
            <a:ext cx="322708" cy="338613"/>
          </a:xfrm>
          <a:prstGeom prst="rect">
            <a:avLst/>
          </a:prstGeom>
        </p:spPr>
      </p:pic>
      <p:pic>
        <p:nvPicPr>
          <p:cNvPr id="10" name="Picture 9" descr="A x-ray of a bird&#10;&#10;Description automatically generated">
            <a:extLst>
              <a:ext uri="{FF2B5EF4-FFF2-40B4-BE49-F238E27FC236}">
                <a16:creationId xmlns:a16="http://schemas.microsoft.com/office/drawing/2014/main" id="{3E347FEF-F99F-DDC7-6B98-8109C6B77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7100">
            <a:off x="864206" y="4173231"/>
            <a:ext cx="390977" cy="465213"/>
          </a:xfrm>
          <a:prstGeom prst="rect">
            <a:avLst/>
          </a:prstGeom>
        </p:spPr>
      </p:pic>
      <p:pic>
        <p:nvPicPr>
          <p:cNvPr id="13" name="Picture 12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08ABE094-750B-0D45-1521-ADA532F1E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62800" flipH="1">
            <a:off x="812477" y="3590836"/>
            <a:ext cx="322708" cy="338613"/>
          </a:xfrm>
          <a:prstGeom prst="rect">
            <a:avLst/>
          </a:prstGeom>
        </p:spPr>
      </p:pic>
      <p:pic>
        <p:nvPicPr>
          <p:cNvPr id="14" name="Picture 13" descr="A x-ray of a bird&#10;&#10;Description automatically generated">
            <a:extLst>
              <a:ext uri="{FF2B5EF4-FFF2-40B4-BE49-F238E27FC236}">
                <a16:creationId xmlns:a16="http://schemas.microsoft.com/office/drawing/2014/main" id="{42C8865B-B600-1385-066F-5AD0E1EFE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21762">
            <a:off x="715263" y="2611013"/>
            <a:ext cx="390977" cy="465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30ADA4-296F-466A-836B-479A5BCEC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854" y="2258857"/>
            <a:ext cx="1785104" cy="234318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F08694C-29DE-96E1-C2A2-7F8622349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9"/>
          <a:stretch/>
        </p:blipFill>
        <p:spPr bwMode="auto">
          <a:xfrm>
            <a:off x="2307987" y="2165025"/>
            <a:ext cx="3713156" cy="29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61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8CC13B-E1F3-EF2F-1516-F00BCADA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DMD Work?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95DE7A-84AA-313C-22B0-DB393D6A3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17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D996D-E5C7-2952-2A26-F59B79772E6F}"/>
              </a:ext>
            </a:extLst>
          </p:cNvPr>
          <p:cNvSpPr txBox="1"/>
          <p:nvPr/>
        </p:nvSpPr>
        <p:spPr>
          <a:xfrm>
            <a:off x="6156118" y="863744"/>
            <a:ext cx="3071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 Specs for DLP6500:</a:t>
            </a:r>
            <a:br>
              <a:rPr lang="en-US" dirty="0"/>
            </a:br>
            <a:r>
              <a:rPr lang="en-US" dirty="0"/>
              <a:t>1-Bit refresh rate of 9000Hz</a:t>
            </a:r>
          </a:p>
          <a:p>
            <a:r>
              <a:rPr lang="en-US" dirty="0"/>
              <a:t>8-Bit refresh rate of 250 Hz</a:t>
            </a:r>
          </a:p>
          <a:p>
            <a:endParaRPr lang="en-US" dirty="0"/>
          </a:p>
          <a:p>
            <a:r>
              <a:rPr lang="en-US" dirty="0"/>
              <a:t>Individual mirrors 7 microns</a:t>
            </a:r>
          </a:p>
          <a:p>
            <a:r>
              <a:rPr lang="en-US" dirty="0"/>
              <a:t>Mirrors tilted up at 12 degrees</a:t>
            </a:r>
          </a:p>
          <a:p>
            <a:r>
              <a:rPr lang="en-US" dirty="0"/>
              <a:t>Mirrors flip at 45 degrees</a:t>
            </a:r>
          </a:p>
        </p:txBody>
      </p:sp>
      <p:pic>
        <p:nvPicPr>
          <p:cNvPr id="5" name="Picture 4" descr="A diagram of a diagram of a waveform&#10;&#10;Description automatically generated with medium confidence">
            <a:extLst>
              <a:ext uri="{FF2B5EF4-FFF2-40B4-BE49-F238E27FC236}">
                <a16:creationId xmlns:a16="http://schemas.microsoft.com/office/drawing/2014/main" id="{389CBC9D-23AB-F929-91A0-18EE048B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854" y="2931020"/>
            <a:ext cx="2533476" cy="1684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9EF43-3399-A7D2-07D6-3689E14BE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2" y="1130122"/>
            <a:ext cx="5966499" cy="2910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6C917-C542-DE3D-D719-CC965E2D0F2B}"/>
              </a:ext>
            </a:extLst>
          </p:cNvPr>
          <p:cNvSpPr txBox="1"/>
          <p:nvPr/>
        </p:nvSpPr>
        <p:spPr>
          <a:xfrm>
            <a:off x="447923" y="4728860"/>
            <a:ext cx="60787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Zupancic</a:t>
            </a:r>
            <a:r>
              <a:rPr lang="en-US" sz="11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P. P. (2013). Dynamic holography and </a:t>
            </a:r>
            <a:r>
              <a:rPr lang="en-US" sz="11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beamshaping</a:t>
            </a:r>
            <a:r>
              <a:rPr lang="en-US" sz="11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using digital micromirror devices. </a:t>
            </a:r>
            <a:r>
              <a:rPr lang="en-US" sz="1100" b="0" i="1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LMU </a:t>
            </a:r>
            <a:r>
              <a:rPr lang="en-US" sz="1100" b="0" i="1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Münich</a:t>
            </a:r>
            <a:r>
              <a:rPr lang="en-US" sz="1100" b="0" i="1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Grainer Lab Harvard</a:t>
            </a:r>
            <a:r>
              <a:rPr lang="en-US" sz="11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100" b="0" i="1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242</a:t>
            </a:r>
            <a:r>
              <a:rPr lang="en-US" sz="11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AB474-A320-0FB6-0D29-F72B54A0E9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Keeping one superfluid still makes seeing the effect on the other much easier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09BB8-2B8B-D169-F4FE-7BC6DB1C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Experiment to Test Entrainment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04EA4-C26B-5E73-8E23-FDAF8BCCB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18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47962-E611-9627-637D-DFE08065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66" y="2699739"/>
            <a:ext cx="3566558" cy="1136596"/>
          </a:xfrm>
          <a:prstGeom prst="rect">
            <a:avLst/>
          </a:prstGeom>
        </p:spPr>
      </p:pic>
      <p:pic>
        <p:nvPicPr>
          <p:cNvPr id="6" name="Picture 5" descr="A black and white photo of a rectangular object with a circle in the middle&#10;&#10;Description automatically generated">
            <a:extLst>
              <a:ext uri="{FF2B5EF4-FFF2-40B4-BE49-F238E27FC236}">
                <a16:creationId xmlns:a16="http://schemas.microsoft.com/office/drawing/2014/main" id="{FCB59ABF-31D6-7003-9FF1-903B8313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65" y="1887099"/>
            <a:ext cx="4151716" cy="3097720"/>
          </a:xfrm>
          <a:prstGeom prst="rect">
            <a:avLst/>
          </a:prstGeom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7516EA4A-0AF1-D28E-0484-E51B5DD76994}"/>
              </a:ext>
            </a:extLst>
          </p:cNvPr>
          <p:cNvSpPr/>
          <p:nvPr/>
        </p:nvSpPr>
        <p:spPr>
          <a:xfrm>
            <a:off x="4854374" y="2809815"/>
            <a:ext cx="412511" cy="425212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026D03-4D29-E9C7-E2D7-0E7642D16512}"/>
              </a:ext>
            </a:extLst>
          </p:cNvPr>
          <p:cNvSpPr/>
          <p:nvPr/>
        </p:nvSpPr>
        <p:spPr>
          <a:xfrm>
            <a:off x="2000775" y="3038294"/>
            <a:ext cx="973123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81FA5BF-62EC-F4A2-4D2E-D9F0BE933A5E}"/>
              </a:ext>
            </a:extLst>
          </p:cNvPr>
          <p:cNvSpPr/>
          <p:nvPr/>
        </p:nvSpPr>
        <p:spPr>
          <a:xfrm>
            <a:off x="2371990" y="2947622"/>
            <a:ext cx="270542" cy="196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3BE30D1-0E58-D89E-DF3D-61B56B5D4DB6}"/>
              </a:ext>
            </a:extLst>
          </p:cNvPr>
          <p:cNvSpPr/>
          <p:nvPr/>
        </p:nvSpPr>
        <p:spPr>
          <a:xfrm rot="5400000">
            <a:off x="2838627" y="3397006"/>
            <a:ext cx="270542" cy="196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A00E09D-4A9B-0EDC-CAB6-422CA861E408}"/>
              </a:ext>
            </a:extLst>
          </p:cNvPr>
          <p:cNvSpPr/>
          <p:nvPr/>
        </p:nvSpPr>
        <p:spPr>
          <a:xfrm rot="10800000">
            <a:off x="2352065" y="3846391"/>
            <a:ext cx="270542" cy="196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09090CE-B8EC-33F3-B13F-EDFAD04C2279}"/>
              </a:ext>
            </a:extLst>
          </p:cNvPr>
          <p:cNvSpPr/>
          <p:nvPr/>
        </p:nvSpPr>
        <p:spPr>
          <a:xfrm rot="16200000">
            <a:off x="1869699" y="3397005"/>
            <a:ext cx="270542" cy="196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14E81EC-BCB5-B92C-21C0-CF9A71EE7D66}"/>
              </a:ext>
            </a:extLst>
          </p:cNvPr>
          <p:cNvSpPr/>
          <p:nvPr/>
        </p:nvSpPr>
        <p:spPr>
          <a:xfrm>
            <a:off x="2149598" y="3148339"/>
            <a:ext cx="682816" cy="674923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377074-128B-F8ED-BBE1-5D81C135FFE1}"/>
              </a:ext>
            </a:extLst>
          </p:cNvPr>
          <p:cNvSpPr/>
          <p:nvPr/>
        </p:nvSpPr>
        <p:spPr>
          <a:xfrm>
            <a:off x="2464143" y="3478858"/>
            <a:ext cx="65113" cy="608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BA487F1A-7BA8-C956-8588-785F8F2D676C}"/>
              </a:ext>
            </a:extLst>
          </p:cNvPr>
          <p:cNvSpPr/>
          <p:nvPr/>
        </p:nvSpPr>
        <p:spPr>
          <a:xfrm>
            <a:off x="2361461" y="3619027"/>
            <a:ext cx="270141" cy="293664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9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D38B-3B0E-39B0-4029-152D7462F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release the non-stirred superfluid at the end of the sequence to check for effects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0282B-77E1-5521-A706-75801E3E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Fringes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4820C-C323-62FC-DDB4-BB8A760CD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D0697-0C8C-ECB0-59F8-87969D92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47" y="2182104"/>
            <a:ext cx="6781170" cy="25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7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162726-6191-7D6C-5BA8-1B0FB1D2F39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/>
              <a:t>Table of Contents</a:t>
            </a: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1106C-7C31-79A9-1A49-5594DC020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Superfluids</a:t>
            </a:r>
            <a:endParaRPr lang="en-US" dirty="0"/>
          </a:p>
          <a:p>
            <a:r>
              <a:rPr lang="en-US" dirty="0"/>
              <a:t>Creating and Stirring </a:t>
            </a:r>
            <a:r>
              <a:rPr lang="en-US" dirty="0" err="1"/>
              <a:t>Superfluids</a:t>
            </a:r>
            <a:endParaRPr lang="en-US" dirty="0"/>
          </a:p>
          <a:p>
            <a:r>
              <a:rPr lang="en-US" dirty="0"/>
              <a:t>Experimental Setup and Results</a:t>
            </a:r>
          </a:p>
          <a:p>
            <a:r>
              <a:rPr lang="en-US" dirty="0"/>
              <a:t>Future Directions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9222AA9-F3B1-958F-2EEA-43E65F1DE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EF010F-BD66-0390-BC56-18D6A79192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Set up our lab’s newly acquired DMD to diffract light as efficiently as possible</a:t>
            </a:r>
          </a:p>
          <a:p>
            <a:endParaRPr lang="en-US" dirty="0"/>
          </a:p>
          <a:p>
            <a:r>
              <a:rPr lang="en-US" dirty="0"/>
              <a:t>Load pattern sequences onto the DMD to simulate the stirring of the superfluid</a:t>
            </a:r>
          </a:p>
          <a:p>
            <a:endParaRPr lang="en-US" dirty="0"/>
          </a:p>
          <a:p>
            <a:r>
              <a:rPr lang="en-US" dirty="0"/>
              <a:t>Create an optical system capable of shrinking the DMD’s pattern to the size of the superfluid with minimal aberrations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68EE0B-569F-03EA-84FA-89B293BE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C7FDA-AD82-773F-3C7E-AE34E1A6F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20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2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4CA5EB-FB85-FE2F-3AE1-E4A4BD88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5E21A24-D8EF-BF17-07E3-DA758A9F7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21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F5C6-8FEE-A5CF-8090-D107E66A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69" y="15885"/>
            <a:ext cx="8184662" cy="562595"/>
          </a:xfrm>
        </p:spPr>
        <p:txBody>
          <a:bodyPr/>
          <a:lstStyle/>
          <a:p>
            <a:r>
              <a:rPr lang="en-US" dirty="0"/>
              <a:t>Simulating the Real Machine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02A38-AC00-F46D-22B5-F33100C18A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E3B35A-052F-2010-248B-4A3DA9BD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5" y="428519"/>
            <a:ext cx="8184662" cy="460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798866-6047-6651-836A-DAA4A62B1C69}"/>
              </a:ext>
            </a:extLst>
          </p:cNvPr>
          <p:cNvCxnSpPr/>
          <p:nvPr/>
        </p:nvCxnSpPr>
        <p:spPr>
          <a:xfrm>
            <a:off x="2587083" y="2430501"/>
            <a:ext cx="1984917" cy="1107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3DD815-4263-E1C7-59C3-043337A784FF}"/>
              </a:ext>
            </a:extLst>
          </p:cNvPr>
          <p:cNvSpPr txBox="1"/>
          <p:nvPr/>
        </p:nvSpPr>
        <p:spPr>
          <a:xfrm>
            <a:off x="2165211" y="1971091"/>
            <a:ext cx="12574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f=100 mm 2” lens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BCC98D-4AE2-EF5C-1382-20F75ACC99E6}"/>
              </a:ext>
            </a:extLst>
          </p:cNvPr>
          <p:cNvCxnSpPr>
            <a:cxnSpLocks/>
          </p:cNvCxnSpPr>
          <p:nvPr/>
        </p:nvCxnSpPr>
        <p:spPr>
          <a:xfrm flipH="1">
            <a:off x="4454554" y="3154261"/>
            <a:ext cx="2768367" cy="7885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71A017-991A-0D86-5B12-2D135A4EC08E}"/>
              </a:ext>
            </a:extLst>
          </p:cNvPr>
          <p:cNvSpPr txBox="1"/>
          <p:nvPr/>
        </p:nvSpPr>
        <p:spPr>
          <a:xfrm>
            <a:off x="6023296" y="2827090"/>
            <a:ext cx="2449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Boron Silicate Viewport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1E14F-351E-F2F1-B072-996201781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22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40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A012-44DA-FA94-1B48-DFC7175F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4-F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003E-CAFB-2217-875A-668FAF97B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Standard design for telescopes and microscopes, two-lens system with magnification f2/f1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DMD is 1 cm, BECs are around 50-150 microns </a:t>
            </a:r>
          </a:p>
        </p:txBody>
      </p:sp>
      <p:pic>
        <p:nvPicPr>
          <p:cNvPr id="5" name="Picture 4" descr="A red light on a black background&#10;&#10;Description automatically generated">
            <a:extLst>
              <a:ext uri="{FF2B5EF4-FFF2-40B4-BE49-F238E27FC236}">
                <a16:creationId xmlns:a16="http://schemas.microsoft.com/office/drawing/2014/main" id="{C2A57613-1DCB-65B1-B9B3-0D6659CF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20" y="2340528"/>
            <a:ext cx="7955119" cy="13276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F3CB5-4283-ED49-6036-069C5BDFA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23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54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28ACA-65A8-AAC4-6781-D6478F6D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-20653"/>
            <a:ext cx="8184662" cy="507214"/>
          </a:xfrm>
        </p:spPr>
        <p:txBody>
          <a:bodyPr/>
          <a:lstStyle/>
          <a:p>
            <a:r>
              <a:rPr lang="en-US" dirty="0"/>
              <a:t>Optical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E95F8-BF2D-F99B-C781-E589F0832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444" y="4065574"/>
            <a:ext cx="8197114" cy="3437051"/>
          </a:xfrm>
        </p:spPr>
        <p:txBody>
          <a:bodyPr/>
          <a:lstStyle/>
          <a:p>
            <a:r>
              <a:rPr lang="en-US" sz="1800" dirty="0"/>
              <a:t>Images loaded to DMD via Python API, images taken via camera interface or Python API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392442C-EB84-5811-DF9E-8FE62603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24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-up of a table with wires and tools&#10;&#10;Description automatically generated">
            <a:extLst>
              <a:ext uri="{FF2B5EF4-FFF2-40B4-BE49-F238E27FC236}">
                <a16:creationId xmlns:a16="http://schemas.microsoft.com/office/drawing/2014/main" id="{FEEEC048-7D5F-2E17-7050-F81FC8D5B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51940"/>
            <a:ext cx="7556984" cy="35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7D88-B3C2-3414-DF95-A000C97E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DMD Input Setup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5144BEB-2B90-E476-9716-241921350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25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tube with a reflection of a mirror&#10;&#10;Description automatically generated with medium confidence">
            <a:extLst>
              <a:ext uri="{FF2B5EF4-FFF2-40B4-BE49-F238E27FC236}">
                <a16:creationId xmlns:a16="http://schemas.microsoft.com/office/drawing/2014/main" id="{863DB8BB-DF93-00DB-A179-EBCCE77F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273" y="178420"/>
            <a:ext cx="6790871" cy="4974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9FDD5-1E3D-039B-2388-CEB1241DDF7D}"/>
              </a:ext>
            </a:extLst>
          </p:cNvPr>
          <p:cNvSpPr txBox="1"/>
          <p:nvPr/>
        </p:nvSpPr>
        <p:spPr>
          <a:xfrm>
            <a:off x="442331" y="1172195"/>
            <a:ext cx="289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about 0.5 </a:t>
            </a:r>
            <a:r>
              <a:rPr lang="en-US" dirty="0" err="1"/>
              <a:t>mW</a:t>
            </a:r>
            <a:r>
              <a:rPr lang="en-US" dirty="0"/>
              <a:t> of laser power at λ = 671 nm</a:t>
            </a:r>
          </a:p>
        </p:txBody>
      </p:sp>
    </p:spTree>
    <p:extLst>
      <p:ext uri="{BB962C8B-B14F-4D97-AF65-F5344CB8AC3E}">
        <p14:creationId xmlns:p14="http://schemas.microsoft.com/office/powerpoint/2010/main" val="242779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18E-DE09-B3DD-E26D-11C4DFB1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Collimator and Beam Profile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53AD7-0805-7553-3372-3F55D69B6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26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F088348-BC9F-346A-EEAF-E64F5BD1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2" y="1086898"/>
            <a:ext cx="6479099" cy="36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id="{784507D5-3473-0496-4249-3946B9F1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64" y="1132350"/>
            <a:ext cx="2486236" cy="14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0BB5A-33D8-949E-752F-0F6A9B47BEB5}"/>
              </a:ext>
            </a:extLst>
          </p:cNvPr>
          <p:cNvSpPr txBox="1"/>
          <p:nvPr/>
        </p:nvSpPr>
        <p:spPr>
          <a:xfrm>
            <a:off x="6657764" y="2776756"/>
            <a:ext cx="2366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width ~ 1 cm</a:t>
            </a:r>
          </a:p>
          <a:p>
            <a:endParaRPr lang="en-US" dirty="0"/>
          </a:p>
          <a:p>
            <a:r>
              <a:rPr lang="en-US" dirty="0"/>
              <a:t>FWHM ~ 0.6 cm</a:t>
            </a:r>
          </a:p>
        </p:txBody>
      </p:sp>
    </p:spTree>
    <p:extLst>
      <p:ext uri="{BB962C8B-B14F-4D97-AF65-F5344CB8AC3E}">
        <p14:creationId xmlns:p14="http://schemas.microsoft.com/office/powerpoint/2010/main" val="317479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4973-5514-1B5C-1D05-7D8912B0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DMD Output Setup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ED9E944-61A4-E1BB-AB60-98E8F0EC0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27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B28939C-D325-7417-EDB7-D2727592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656" y="0"/>
            <a:ext cx="2439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6E048-609C-2413-69C6-3284186E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After First Microscope</a:t>
            </a: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0DD51973-3B89-E961-3483-DF799493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597"/>
            <a:ext cx="4910813" cy="3664105"/>
          </a:xfrm>
          <a:prstGeom prst="rect">
            <a:avLst/>
          </a:prstGeom>
        </p:spPr>
      </p:pic>
      <p:pic>
        <p:nvPicPr>
          <p:cNvPr id="7" name="Picture 6" descr="A black and white photo of a diamond&#10;&#10;Description automatically generated">
            <a:extLst>
              <a:ext uri="{FF2B5EF4-FFF2-40B4-BE49-F238E27FC236}">
                <a16:creationId xmlns:a16="http://schemas.microsoft.com/office/drawing/2014/main" id="{71D999BF-781B-2E36-0842-C10E52265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20" y="1915824"/>
            <a:ext cx="3964270" cy="2957861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282F718-6E19-2E56-D372-729D1A0DA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28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75993-283B-77A5-9418-D231A743080A}"/>
              </a:ext>
            </a:extLst>
          </p:cNvPr>
          <p:cNvSpPr txBox="1"/>
          <p:nvPr/>
        </p:nvSpPr>
        <p:spPr>
          <a:xfrm>
            <a:off x="382789" y="3394755"/>
            <a:ext cx="132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 of squares are 250 microns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A5B7A0-B892-F6A6-71C3-FD53B0C8F4AE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047216" y="3154600"/>
            <a:ext cx="1175867" cy="24015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061D68-D22B-8917-7DDC-508816772346}"/>
              </a:ext>
            </a:extLst>
          </p:cNvPr>
          <p:cNvSpPr txBox="1"/>
          <p:nvPr/>
        </p:nvSpPr>
        <p:spPr>
          <a:xfrm>
            <a:off x="5013520" y="1270133"/>
            <a:ext cx="4588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Each pixel maps to 3.75 micrometers</a:t>
            </a:r>
          </a:p>
          <a:p>
            <a:r>
              <a:rPr lang="en-US" dirty="0"/>
              <a:t>Resolution of camera is 1292 x 964</a:t>
            </a: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2FFB8CD8-3C8C-80DA-7E13-9EF6D8EAE56A}"/>
              </a:ext>
            </a:extLst>
          </p:cNvPr>
          <p:cNvSpPr/>
          <p:nvPr/>
        </p:nvSpPr>
        <p:spPr>
          <a:xfrm rot="5400000">
            <a:off x="2786208" y="1142869"/>
            <a:ext cx="694790" cy="3380132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6A2EE8-F8D8-9A2C-F8D7-FC637F194F45}"/>
              </a:ext>
            </a:extLst>
          </p:cNvPr>
          <p:cNvSpPr txBox="1"/>
          <p:nvPr/>
        </p:nvSpPr>
        <p:spPr>
          <a:xfrm>
            <a:off x="2055303" y="2097052"/>
            <a:ext cx="22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Full length is 3.75 mm</a:t>
            </a:r>
          </a:p>
        </p:txBody>
      </p:sp>
    </p:spTree>
    <p:extLst>
      <p:ext uri="{BB962C8B-B14F-4D97-AF65-F5344CB8AC3E}">
        <p14:creationId xmlns:p14="http://schemas.microsoft.com/office/powerpoint/2010/main" val="3398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48208-564B-556B-637F-DFB4956F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After Second Microscope</a:t>
            </a:r>
          </a:p>
        </p:txBody>
      </p:sp>
      <p:pic>
        <p:nvPicPr>
          <p:cNvPr id="5" name="Picture 4" descr="A square metal object with a hole in it&#10;&#10;Description automatically generated">
            <a:extLst>
              <a:ext uri="{FF2B5EF4-FFF2-40B4-BE49-F238E27FC236}">
                <a16:creationId xmlns:a16="http://schemas.microsoft.com/office/drawing/2014/main" id="{63A3CE5E-4CB2-FB2C-8805-938065DC4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" y="1792707"/>
            <a:ext cx="3155300" cy="2354264"/>
          </a:xfrm>
          <a:prstGeom prst="rect">
            <a:avLst/>
          </a:prstGeom>
        </p:spPr>
      </p:pic>
      <p:pic>
        <p:nvPicPr>
          <p:cNvPr id="7" name="Picture 6" descr="A close-up of a rectangular object&#10;&#10;Description automatically generated">
            <a:extLst>
              <a:ext uri="{FF2B5EF4-FFF2-40B4-BE49-F238E27FC236}">
                <a16:creationId xmlns:a16="http://schemas.microsoft.com/office/drawing/2014/main" id="{4DD2CD10-7A5F-4568-B774-A8E3FB2CA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699" y="941410"/>
            <a:ext cx="3810167" cy="38101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AC00C-2AF5-ED63-F5F1-549E2C2E8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29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1049-3C09-50BC-7D9F-B28A648CE3E6}"/>
              </a:ext>
            </a:extLst>
          </p:cNvPr>
          <p:cNvSpPr/>
          <p:nvPr/>
        </p:nvSpPr>
        <p:spPr>
          <a:xfrm flipV="1">
            <a:off x="1325403" y="2631691"/>
            <a:ext cx="394340" cy="371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B6C3B4-28E1-5CB7-011A-1AB2CC68430A}"/>
              </a:ext>
            </a:extLst>
          </p:cNvPr>
          <p:cNvSpPr/>
          <p:nvPr/>
        </p:nvSpPr>
        <p:spPr>
          <a:xfrm>
            <a:off x="3454699" y="941410"/>
            <a:ext cx="3810167" cy="381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9E6F48-E75D-7B10-9886-EF8DECE7D008}"/>
              </a:ext>
            </a:extLst>
          </p:cNvPr>
          <p:cNvCxnSpPr>
            <a:cxnSpLocks/>
          </p:cNvCxnSpPr>
          <p:nvPr/>
        </p:nvCxnSpPr>
        <p:spPr>
          <a:xfrm flipV="1">
            <a:off x="1325403" y="941410"/>
            <a:ext cx="2137571" cy="172154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44F46-E989-07AC-59DE-8CDDD226AEF4}"/>
              </a:ext>
            </a:extLst>
          </p:cNvPr>
          <p:cNvCxnSpPr>
            <a:cxnSpLocks/>
          </p:cNvCxnSpPr>
          <p:nvPr/>
        </p:nvCxnSpPr>
        <p:spPr>
          <a:xfrm>
            <a:off x="1317128" y="3002909"/>
            <a:ext cx="2137571" cy="174866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1C90E9A8-EF28-0BA0-7264-830C748CC2E7}"/>
              </a:ext>
            </a:extLst>
          </p:cNvPr>
          <p:cNvSpPr/>
          <p:nvPr/>
        </p:nvSpPr>
        <p:spPr>
          <a:xfrm rot="16200000">
            <a:off x="5228611" y="2017311"/>
            <a:ext cx="262344" cy="863307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7DF5A9-9EC8-AF3E-64C5-F91CE3821D5B}"/>
              </a:ext>
            </a:extLst>
          </p:cNvPr>
          <p:cNvSpPr txBox="1"/>
          <p:nvPr/>
        </p:nvSpPr>
        <p:spPr>
          <a:xfrm>
            <a:off x="4748169" y="1979802"/>
            <a:ext cx="146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150 microns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93A942-6EE7-D94E-EFFC-A09D40C29E1A}"/>
              </a:ext>
            </a:extLst>
          </p:cNvPr>
          <p:cNvSpPr txBox="1"/>
          <p:nvPr/>
        </p:nvSpPr>
        <p:spPr>
          <a:xfrm>
            <a:off x="7762513" y="2662952"/>
            <a:ext cx="165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550 microns</a:t>
            </a:r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A12E9BD3-A280-5867-34FD-32FC77D5B23E}"/>
              </a:ext>
            </a:extLst>
          </p:cNvPr>
          <p:cNvSpPr/>
          <p:nvPr/>
        </p:nvSpPr>
        <p:spPr>
          <a:xfrm>
            <a:off x="7444826" y="967593"/>
            <a:ext cx="317688" cy="3810167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70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AA7FF5-64FA-851A-898C-3D1CD9A2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Superfluids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DA44FF0-3835-DCB1-3FBB-ABCD805ED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2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C870-AC18-37C2-4B1B-BAFE5809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 Loading Sequence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39752A-9600-2AD9-040A-6DBD5D866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127970"/>
            <a:ext cx="4619027" cy="2655466"/>
          </a:xfrm>
        </p:spPr>
        <p:txBody>
          <a:bodyPr/>
          <a:lstStyle/>
          <a:p>
            <a:r>
              <a:rPr lang="en-US" dirty="0"/>
              <a:t>Trap expanded to load atoms into ring shape</a:t>
            </a:r>
          </a:p>
          <a:p>
            <a:endParaRPr lang="en-US" dirty="0"/>
          </a:p>
          <a:p>
            <a:r>
              <a:rPr lang="en-US" dirty="0"/>
              <a:t>Speed must be a lower frequency than superfluid to preserve adiabaticity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385DF-31B5-65D5-668D-47F3B2395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 descr="A black and white photo of a disc&#10;&#10;Description automatically generated">
            <a:extLst>
              <a:ext uri="{FF2B5EF4-FFF2-40B4-BE49-F238E27FC236}">
                <a16:creationId xmlns:a16="http://schemas.microsoft.com/office/drawing/2014/main" id="{83C6BE83-2476-D524-47AB-09C1A1C5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051" y="928547"/>
            <a:ext cx="3734949" cy="3835893"/>
          </a:xfrm>
          <a:prstGeom prst="rect">
            <a:avLst/>
          </a:prstGeom>
        </p:spPr>
      </p:pic>
      <p:sp>
        <p:nvSpPr>
          <p:cNvPr id="11" name="Right Bracket 10">
            <a:extLst>
              <a:ext uri="{FF2B5EF4-FFF2-40B4-BE49-F238E27FC236}">
                <a16:creationId xmlns:a16="http://schemas.microsoft.com/office/drawing/2014/main" id="{D12EE913-AE3B-283F-31EB-200FDEDF83C5}"/>
              </a:ext>
            </a:extLst>
          </p:cNvPr>
          <p:cNvSpPr/>
          <p:nvPr/>
        </p:nvSpPr>
        <p:spPr>
          <a:xfrm rot="10800000">
            <a:off x="5091363" y="928547"/>
            <a:ext cx="317688" cy="3810167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4552D-DCAF-723F-D203-34E9D44FF9A4}"/>
              </a:ext>
            </a:extLst>
          </p:cNvPr>
          <p:cNvSpPr txBox="1"/>
          <p:nvPr/>
        </p:nvSpPr>
        <p:spPr>
          <a:xfrm>
            <a:off x="3828076" y="4395108"/>
            <a:ext cx="165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550 microns</a:t>
            </a: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57096038-2F79-F1B8-191D-90E01178DE1E}"/>
              </a:ext>
            </a:extLst>
          </p:cNvPr>
          <p:cNvSpPr/>
          <p:nvPr/>
        </p:nvSpPr>
        <p:spPr>
          <a:xfrm rot="10800000">
            <a:off x="6376902" y="1988191"/>
            <a:ext cx="317688" cy="1688252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DD028-614A-047A-B3B5-334CC1F102AC}"/>
              </a:ext>
            </a:extLst>
          </p:cNvPr>
          <p:cNvSpPr txBox="1"/>
          <p:nvPr/>
        </p:nvSpPr>
        <p:spPr>
          <a:xfrm>
            <a:off x="5726740" y="1623978"/>
            <a:ext cx="165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300 microns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63DC54A-EFCA-3FEF-3F6D-489705A2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8" y="3783436"/>
            <a:ext cx="2181138" cy="7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11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73C9-B2A9-96E7-566E-AF9B5A58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Trap Smoothness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B6076-0F0D-62DA-4C1E-41ECF9CB9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127970"/>
            <a:ext cx="8197114" cy="993776"/>
          </a:xfrm>
        </p:spPr>
        <p:txBody>
          <a:bodyPr/>
          <a:lstStyle/>
          <a:p>
            <a:r>
              <a:rPr lang="en-US" dirty="0"/>
              <a:t>Trap smoothness was evaluated through plotting cross sections of the ring as functions in Python</a:t>
            </a:r>
          </a:p>
          <a:p>
            <a:endParaRPr lang="en-US" dirty="0"/>
          </a:p>
        </p:txBody>
      </p:sp>
      <p:pic>
        <p:nvPicPr>
          <p:cNvPr id="5" name="Picture 4" descr="A graph with blue lines&#10;&#10;Description automatically generated">
            <a:extLst>
              <a:ext uri="{FF2B5EF4-FFF2-40B4-BE49-F238E27FC236}">
                <a16:creationId xmlns:a16="http://schemas.microsoft.com/office/drawing/2014/main" id="{18E869F3-DB98-9D7D-161A-782AA7C0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90" y="1907018"/>
            <a:ext cx="4315309" cy="323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A6C9A-FB57-C758-2AA8-FD60C092A4C9}"/>
              </a:ext>
            </a:extLst>
          </p:cNvPr>
          <p:cNvSpPr txBox="1"/>
          <p:nvPr/>
        </p:nvSpPr>
        <p:spPr>
          <a:xfrm>
            <a:off x="7002966" y="2341738"/>
            <a:ext cx="2021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intensity at the 600</a:t>
            </a:r>
            <a:r>
              <a:rPr lang="en-US" baseline="30000" dirty="0"/>
              <a:t>th</a:t>
            </a:r>
            <a:r>
              <a:rPr lang="en-US" dirty="0"/>
              <a:t> horizontal pixel iterated over vertical pixels</a:t>
            </a:r>
          </a:p>
        </p:txBody>
      </p:sp>
      <p:pic>
        <p:nvPicPr>
          <p:cNvPr id="8" name="Picture 7" descr="A blue and green rectangular object with a circle in the middle&#10;&#10;Description automatically generated">
            <a:extLst>
              <a:ext uri="{FF2B5EF4-FFF2-40B4-BE49-F238E27FC236}">
                <a16:creationId xmlns:a16="http://schemas.microsoft.com/office/drawing/2014/main" id="{7D1ED70C-F9C6-87A0-6CFB-56BF64D87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5" y="1907018"/>
            <a:ext cx="4319860" cy="32398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E299A-FA5A-D94C-69C7-96016765E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31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01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AECBF-8632-BEAD-3EA8-C9285DA9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E890445-46E5-CDB5-1527-7A5541B64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32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77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961C7-2753-A989-8713-FB48CB3C59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090137"/>
            <a:ext cx="4800584" cy="3585393"/>
          </a:xfrm>
        </p:spPr>
        <p:txBody>
          <a:bodyPr/>
          <a:lstStyle/>
          <a:p>
            <a:r>
              <a:rPr lang="en-US" dirty="0"/>
              <a:t>Spherical lenses don’t converge light perfectly, since they’re not parabolic</a:t>
            </a:r>
          </a:p>
          <a:p>
            <a:endParaRPr lang="en-US" dirty="0"/>
          </a:p>
          <a:p>
            <a:r>
              <a:rPr lang="en-US" dirty="0"/>
              <a:t>Leads to fisheye effects and fringes which compound the more lenses you use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426F2-D01B-0408-674A-11BE0B23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Negating Spherical Aberrations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875DE73-2160-FCD9-7B2A-3597F3D90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33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 descr="A black and white image of a ball&#10;&#10;Description automatically generated">
            <a:extLst>
              <a:ext uri="{FF2B5EF4-FFF2-40B4-BE49-F238E27FC236}">
                <a16:creationId xmlns:a16="http://schemas.microsoft.com/office/drawing/2014/main" id="{A8F87A69-BCB3-486F-6644-B921E97F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068" y="47354"/>
            <a:ext cx="3102900" cy="2315167"/>
          </a:xfrm>
          <a:prstGeom prst="rect">
            <a:avLst/>
          </a:prstGeom>
        </p:spPr>
      </p:pic>
      <p:pic>
        <p:nvPicPr>
          <p:cNvPr id="10" name="Picture 9" descr="A close-up of a grid&#10;&#10;Description automatically generated">
            <a:extLst>
              <a:ext uri="{FF2B5EF4-FFF2-40B4-BE49-F238E27FC236}">
                <a16:creationId xmlns:a16="http://schemas.microsoft.com/office/drawing/2014/main" id="{9E9D66FB-3430-35D8-31C1-A507CCB05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067" y="2409875"/>
            <a:ext cx="3058993" cy="22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25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231120-984B-35B9-2D8A-D307763A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69" y="547453"/>
            <a:ext cx="8184662" cy="480819"/>
          </a:xfrm>
        </p:spPr>
        <p:txBody>
          <a:bodyPr/>
          <a:lstStyle/>
          <a:p>
            <a:r>
              <a:rPr lang="en-US" dirty="0" err="1"/>
              <a:t>Zemax</a:t>
            </a:r>
            <a:r>
              <a:rPr lang="en-US" dirty="0"/>
              <a:t>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8D8C6-582F-C874-4FCD-04D8F7D1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70" y="1109059"/>
            <a:ext cx="4751306" cy="4028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E5666B-1D41-83B8-6659-508DAD24A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437" y="1256372"/>
            <a:ext cx="3804563" cy="317515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F7C047D-3457-7483-FD63-3BD110D11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34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21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D3984-04B1-CD25-938E-AEED04B0A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487" y="993775"/>
            <a:ext cx="8197114" cy="3585393"/>
          </a:xfrm>
        </p:spPr>
        <p:txBody>
          <a:bodyPr/>
          <a:lstStyle/>
          <a:p>
            <a:r>
              <a:rPr lang="en-US" dirty="0"/>
              <a:t>A triggering interface with the lab’s analog voltage controller to start DMD sequences remotely</a:t>
            </a:r>
          </a:p>
          <a:p>
            <a:endParaRPr lang="en-US" dirty="0"/>
          </a:p>
          <a:p>
            <a:r>
              <a:rPr lang="en-US" dirty="0"/>
              <a:t>Additional light providing horizontal confinement is needed, either via DMD or TEM-01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A9A9B4-3F62-A267-8DE6-5FB1A7BA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the Setup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44D20-E49F-F1C0-778D-AEF373B87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35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D6950534-4A6E-3CEE-825D-C498F316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08" y="2967888"/>
            <a:ext cx="2264514" cy="16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iagram of a cylinder with a circle&#10;&#10;Description automatically generated">
            <a:extLst>
              <a:ext uri="{FF2B5EF4-FFF2-40B4-BE49-F238E27FC236}">
                <a16:creationId xmlns:a16="http://schemas.microsoft.com/office/drawing/2014/main" id="{8A6ED1FC-6AC4-B2CA-6FD5-95021569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26" y="2967887"/>
            <a:ext cx="2041063" cy="1647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968BF-EFA5-33C1-0D17-F73D0D85BE45}"/>
              </a:ext>
            </a:extLst>
          </p:cNvPr>
          <p:cNvSpPr txBox="1"/>
          <p:nvPr/>
        </p:nvSpPr>
        <p:spPr>
          <a:xfrm>
            <a:off x="456487" y="4615856"/>
            <a:ext cx="60953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</a:rPr>
              <a:t>Del Pace, G., </a:t>
            </a:r>
            <a:r>
              <a:rPr lang="en-US" sz="1000" dirty="0" err="1">
                <a:effectLst/>
              </a:rPr>
              <a:t>Xhani</a:t>
            </a:r>
            <a:r>
              <a:rPr lang="en-US" sz="1000" dirty="0">
                <a:effectLst/>
              </a:rPr>
              <a:t>, K., </a:t>
            </a:r>
            <a:r>
              <a:rPr lang="en-US" sz="1000" dirty="0" err="1">
                <a:effectLst/>
              </a:rPr>
              <a:t>Muzi</a:t>
            </a:r>
            <a:r>
              <a:rPr lang="en-US" sz="1000" dirty="0">
                <a:effectLst/>
              </a:rPr>
              <a:t> </a:t>
            </a:r>
            <a:r>
              <a:rPr lang="en-US" sz="1000" dirty="0" err="1">
                <a:effectLst/>
              </a:rPr>
              <a:t>Falconi</a:t>
            </a:r>
            <a:r>
              <a:rPr lang="en-US" sz="1000" dirty="0">
                <a:effectLst/>
              </a:rPr>
              <a:t>, A., Fedrizzi, M., </a:t>
            </a:r>
            <a:r>
              <a:rPr lang="en-US" sz="1000" dirty="0" err="1">
                <a:effectLst/>
              </a:rPr>
              <a:t>Grani</a:t>
            </a:r>
            <a:r>
              <a:rPr lang="en-US" sz="1000" dirty="0">
                <a:effectLst/>
              </a:rPr>
              <a:t>, N., Hernandez </a:t>
            </a:r>
            <a:r>
              <a:rPr lang="en-US" sz="1000" dirty="0" err="1">
                <a:effectLst/>
              </a:rPr>
              <a:t>Rajkov</a:t>
            </a:r>
            <a:r>
              <a:rPr lang="en-US" sz="1000" dirty="0">
                <a:effectLst/>
              </a:rPr>
              <a:t>, D., </a:t>
            </a:r>
            <a:r>
              <a:rPr lang="en-US" sz="1000" dirty="0" err="1">
                <a:effectLst/>
              </a:rPr>
              <a:t>Inguscio</a:t>
            </a:r>
            <a:r>
              <a:rPr lang="en-US" sz="1000" dirty="0">
                <a:effectLst/>
              </a:rPr>
              <a:t>, M., </a:t>
            </a:r>
            <a:r>
              <a:rPr lang="en-US" sz="1000" dirty="0" err="1">
                <a:effectLst/>
              </a:rPr>
              <a:t>Scazza</a:t>
            </a:r>
            <a:r>
              <a:rPr lang="en-US" sz="1000" dirty="0">
                <a:effectLst/>
              </a:rPr>
              <a:t>, F., Kwon, W. J., &amp; </a:t>
            </a:r>
            <a:r>
              <a:rPr lang="en-US" sz="1000" dirty="0" err="1">
                <a:effectLst/>
              </a:rPr>
              <a:t>Roati</a:t>
            </a:r>
            <a:r>
              <a:rPr lang="en-US" sz="1000" dirty="0">
                <a:effectLst/>
              </a:rPr>
              <a:t>, G. (2022). Imprinting Persistent Currents in Tunable Fermionic Rings. </a:t>
            </a:r>
            <a:r>
              <a:rPr lang="en-US" sz="1000" i="1" dirty="0">
                <a:effectLst/>
              </a:rPr>
              <a:t>Physical Review X</a:t>
            </a:r>
            <a:r>
              <a:rPr lang="en-US" sz="1000" dirty="0">
                <a:effectLst/>
              </a:rPr>
              <a:t>, </a:t>
            </a:r>
            <a:r>
              <a:rPr lang="en-US" sz="1000" i="1" dirty="0">
                <a:effectLst/>
              </a:rPr>
              <a:t>12</a:t>
            </a:r>
            <a:r>
              <a:rPr lang="en-US" sz="1000" dirty="0">
                <a:effectLst/>
              </a:rPr>
              <a:t>(4), 041037. </a:t>
            </a:r>
            <a:r>
              <a:rPr lang="en-US" sz="1000" dirty="0">
                <a:effectLst/>
                <a:hlinkClick r:id="rId4"/>
              </a:rPr>
              <a:t>https://doi.org/10.1103/PhysRevX.12.041037</a:t>
            </a:r>
            <a:endParaRPr lang="en-US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4321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42CB2-0CBA-F14B-103C-6D6855A03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090137"/>
            <a:ext cx="8696077" cy="35853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 to </a:t>
            </a:r>
            <a:r>
              <a:rPr lang="en-US" dirty="0" err="1"/>
              <a:t>Dr.Gupta</a:t>
            </a:r>
            <a:r>
              <a:rPr lang="en-US" dirty="0"/>
              <a:t> and the rest of the Gupta lab members!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 you to the other REU students and organizers!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F4F51-1EE8-546D-7C93-4182417B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9843C-03CB-54DD-9321-FAAA7DD8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36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A4DD52F-D538-C0B2-B00B-5E05F369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55" y="3072071"/>
            <a:ext cx="1447060" cy="144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90C97C5B-474E-97B1-D5BE-7207253B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9" y="2806285"/>
            <a:ext cx="4158991" cy="23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ign with black text&#10;&#10;Description automatically generated">
            <a:extLst>
              <a:ext uri="{FF2B5EF4-FFF2-40B4-BE49-F238E27FC236}">
                <a16:creationId xmlns:a16="http://schemas.microsoft.com/office/drawing/2014/main" id="{8C28657D-B40D-E5EB-BC7A-7AF0E0E7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955" y="2750733"/>
            <a:ext cx="2370094" cy="1768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EE099B-6B97-0191-C1C6-161A038D9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510" y="4604263"/>
            <a:ext cx="2235914" cy="1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0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DED992-614F-D2C8-BE41-6768955E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Appendices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A4B3F19-CBA6-73F3-A1D4-BEFF76B24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37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0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012DC-046A-AA00-FC8B-769EA0B5C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D8B86F00-86A9-4993-22FC-A54F032D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17293" cy="1729002"/>
          </a:xfrm>
          <a:prstGeom prst="rect">
            <a:avLst/>
          </a:prstGeom>
        </p:spPr>
      </p:pic>
      <p:pic>
        <p:nvPicPr>
          <p:cNvPr id="8" name="Picture 7" descr="A sign with a person in the back&#10;&#10;Description automatically generated">
            <a:extLst>
              <a:ext uri="{FF2B5EF4-FFF2-40B4-BE49-F238E27FC236}">
                <a16:creationId xmlns:a16="http://schemas.microsoft.com/office/drawing/2014/main" id="{D48A65B0-7616-FE0B-44F0-3D377F49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93" y="2"/>
            <a:ext cx="2317293" cy="1729002"/>
          </a:xfrm>
          <a:prstGeom prst="rect">
            <a:avLst/>
          </a:prstGeom>
        </p:spPr>
      </p:pic>
      <p:pic>
        <p:nvPicPr>
          <p:cNvPr id="10" name="Picture 9" descr="A sign with a person in space&#10;&#10;Description automatically generated">
            <a:extLst>
              <a:ext uri="{FF2B5EF4-FFF2-40B4-BE49-F238E27FC236}">
                <a16:creationId xmlns:a16="http://schemas.microsoft.com/office/drawing/2014/main" id="{B448C47E-B605-9880-187A-7E904537A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410" y="-1"/>
            <a:ext cx="2317295" cy="1729003"/>
          </a:xfrm>
          <a:prstGeom prst="rect">
            <a:avLst/>
          </a:prstGeom>
        </p:spPr>
      </p:pic>
      <p:pic>
        <p:nvPicPr>
          <p:cNvPr id="12" name="Picture 11" descr="A black and white image of a character&#10;&#10;Description automatically generated">
            <a:extLst>
              <a:ext uri="{FF2B5EF4-FFF2-40B4-BE49-F238E27FC236}">
                <a16:creationId xmlns:a16="http://schemas.microsoft.com/office/drawing/2014/main" id="{629F2315-7AE4-B969-C927-64C36648F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705" y="0"/>
            <a:ext cx="2317295" cy="1729004"/>
          </a:xfrm>
          <a:prstGeom prst="rect">
            <a:avLst/>
          </a:prstGeom>
        </p:spPr>
      </p:pic>
      <p:pic>
        <p:nvPicPr>
          <p:cNvPr id="16" name="Picture 15" descr="A close up of a person's face&#10;&#10;Description automatically generated">
            <a:extLst>
              <a:ext uri="{FF2B5EF4-FFF2-40B4-BE49-F238E27FC236}">
                <a16:creationId xmlns:a16="http://schemas.microsoft.com/office/drawing/2014/main" id="{EFEB0B34-7353-578C-84AB-508B44C2A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407338"/>
            <a:ext cx="2317293" cy="1729001"/>
          </a:xfrm>
          <a:prstGeom prst="rect">
            <a:avLst/>
          </a:prstGeom>
        </p:spPr>
      </p:pic>
      <p:pic>
        <p:nvPicPr>
          <p:cNvPr id="18" name="Picture 17" descr="A bird with long claws&#10;&#10;Description automatically generated with medium confidence">
            <a:extLst>
              <a:ext uri="{FF2B5EF4-FFF2-40B4-BE49-F238E27FC236}">
                <a16:creationId xmlns:a16="http://schemas.microsoft.com/office/drawing/2014/main" id="{79FB65F2-3E29-91D2-A70C-90CB03C2C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990" y="3407335"/>
            <a:ext cx="2317296" cy="1729004"/>
          </a:xfrm>
          <a:prstGeom prst="rect">
            <a:avLst/>
          </a:prstGeom>
        </p:spPr>
      </p:pic>
      <p:pic>
        <p:nvPicPr>
          <p:cNvPr id="20" name="Picture 19" descr="A bird with long legs&#10;&#10;Description automatically generated">
            <a:extLst>
              <a:ext uri="{FF2B5EF4-FFF2-40B4-BE49-F238E27FC236}">
                <a16:creationId xmlns:a16="http://schemas.microsoft.com/office/drawing/2014/main" id="{4F564ECC-6A28-D3E5-6C7D-1D4F9974D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9286" y="3418805"/>
            <a:ext cx="2317296" cy="1729004"/>
          </a:xfrm>
          <a:prstGeom prst="rect">
            <a:avLst/>
          </a:prstGeom>
        </p:spPr>
      </p:pic>
      <p:pic>
        <p:nvPicPr>
          <p:cNvPr id="22" name="Picture 21" descr="A bird with a beak&#10;&#10;Description automatically generated">
            <a:extLst>
              <a:ext uri="{FF2B5EF4-FFF2-40B4-BE49-F238E27FC236}">
                <a16:creationId xmlns:a16="http://schemas.microsoft.com/office/drawing/2014/main" id="{0F853A06-0A73-FCDC-A133-CEEE4F951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6827" y="3407336"/>
            <a:ext cx="2317296" cy="1729004"/>
          </a:xfrm>
          <a:prstGeom prst="rect">
            <a:avLst/>
          </a:prstGeom>
        </p:spPr>
      </p:pic>
      <p:pic>
        <p:nvPicPr>
          <p:cNvPr id="24" name="Picture 23" descr="A black and white cartoon character&#10;&#10;Description automatically generated">
            <a:extLst>
              <a:ext uri="{FF2B5EF4-FFF2-40B4-BE49-F238E27FC236}">
                <a16:creationId xmlns:a16="http://schemas.microsoft.com/office/drawing/2014/main" id="{3FA2C3AB-BC62-D4F6-68FE-56D1A0A79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944" y="1736162"/>
            <a:ext cx="1659703" cy="1659703"/>
          </a:xfrm>
          <a:prstGeom prst="rect">
            <a:avLst/>
          </a:prstGeom>
        </p:spPr>
      </p:pic>
      <p:pic>
        <p:nvPicPr>
          <p:cNvPr id="26" name="Picture 25" descr="A white line drawing of a bird&#10;&#10;Description automatically generated">
            <a:extLst>
              <a:ext uri="{FF2B5EF4-FFF2-40B4-BE49-F238E27FC236}">
                <a16:creationId xmlns:a16="http://schemas.microsoft.com/office/drawing/2014/main" id="{F1135E6B-7644-23FC-39F1-2A1EEF5B38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9315" y="1724695"/>
            <a:ext cx="1305879" cy="17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97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D2F62-C8C6-9532-5FE7-8A72C73AE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090137"/>
            <a:ext cx="4395010" cy="3585393"/>
          </a:xfrm>
        </p:spPr>
        <p:txBody>
          <a:bodyPr/>
          <a:lstStyle/>
          <a:p>
            <a:r>
              <a:rPr lang="en-US" sz="1600" dirty="0"/>
              <a:t>Which mirrors are flipped determines which light goes in the desired direction</a:t>
            </a:r>
          </a:p>
          <a:p>
            <a:endParaRPr lang="en-US" sz="1600" dirty="0"/>
          </a:p>
          <a:p>
            <a:r>
              <a:rPr lang="en-US" sz="1600" dirty="0"/>
              <a:t>Is a type of diffraction grating, which is equivalent to a many-slit diffraction experiment</a:t>
            </a:r>
          </a:p>
          <a:p>
            <a:endParaRPr lang="en-US" sz="1600" dirty="0"/>
          </a:p>
          <a:p>
            <a:r>
              <a:rPr lang="en-US" sz="1600" dirty="0"/>
              <a:t>The diffracted light is arranged into diffraction orders, with intensity proportional to sinc^2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F66DEE-AEFB-29EC-B2DA-A7857F19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DMD Work?</a:t>
            </a:r>
          </a:p>
        </p:txBody>
      </p:sp>
      <p:pic>
        <p:nvPicPr>
          <p:cNvPr id="7" name="Picture 6" descr="A diagram of a diagram of a waveform&#10;&#10;Description automatically generated with medium confidence">
            <a:extLst>
              <a:ext uri="{FF2B5EF4-FFF2-40B4-BE49-F238E27FC236}">
                <a16:creationId xmlns:a16="http://schemas.microsoft.com/office/drawing/2014/main" id="{D90FDA44-B006-D52F-21DB-7BBD9742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33" y="496887"/>
            <a:ext cx="4060271" cy="2699590"/>
          </a:xfrm>
          <a:prstGeom prst="rect">
            <a:avLst/>
          </a:prstGeom>
        </p:spPr>
      </p:pic>
      <p:pic>
        <p:nvPicPr>
          <p:cNvPr id="9" name="Picture 8" descr="A math equation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5CC7B5FC-1AC8-FABA-C5DC-3A697ECEB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533" y="3479800"/>
            <a:ext cx="4041740" cy="8404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85875-4816-4B90-0D1E-620C66390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39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6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CDCD64-6048-5AF6-6B88-63B93FF3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17" y="478172"/>
            <a:ext cx="8184662" cy="515603"/>
          </a:xfrm>
        </p:spPr>
        <p:txBody>
          <a:bodyPr/>
          <a:lstStyle/>
          <a:p>
            <a:r>
              <a:rPr lang="en-US" dirty="0"/>
              <a:t>What’s Up With </a:t>
            </a:r>
            <a:r>
              <a:rPr lang="en-US" dirty="0" err="1"/>
              <a:t>Superfluids</a:t>
            </a:r>
            <a:r>
              <a:rPr lang="en-US" dirty="0"/>
              <a:t>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6AC3CE-E532-444C-1777-A66D3AE6B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700" y="998119"/>
            <a:ext cx="8197114" cy="2070667"/>
          </a:xfrm>
        </p:spPr>
        <p:txBody>
          <a:bodyPr/>
          <a:lstStyle/>
          <a:p>
            <a:r>
              <a:rPr lang="en-US" dirty="0"/>
              <a:t>Are interacting macroscopic quantum phases of matter with bosonic statistics</a:t>
            </a:r>
          </a:p>
          <a:p>
            <a:endParaRPr lang="en-US" dirty="0"/>
          </a:p>
          <a:p>
            <a:r>
              <a:rPr lang="en-US" dirty="0"/>
              <a:t>Flow perfectly(without drag), have quantized angular momentum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2393F98-56E4-5531-FFEB-AE4EF11B8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4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D3D4F3-C7AC-D06A-110D-B0616B68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1" y="3068786"/>
            <a:ext cx="6634195" cy="171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40234-89EB-3736-19C8-9958CEBB6807}"/>
              </a:ext>
            </a:extLst>
          </p:cNvPr>
          <p:cNvSpPr txBox="1"/>
          <p:nvPr/>
        </p:nvSpPr>
        <p:spPr>
          <a:xfrm>
            <a:off x="390889" y="4783576"/>
            <a:ext cx="60770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Abo-</a:t>
            </a:r>
            <a:r>
              <a:rPr lang="en-US" sz="1100" dirty="0" err="1">
                <a:effectLst/>
              </a:rPr>
              <a:t>Shaeer</a:t>
            </a:r>
            <a:r>
              <a:rPr lang="en-US" sz="1100" dirty="0">
                <a:effectLst/>
              </a:rPr>
              <a:t>, J. R., Raman, C., </a:t>
            </a:r>
            <a:r>
              <a:rPr lang="en-US" sz="1100" dirty="0" err="1">
                <a:effectLst/>
              </a:rPr>
              <a:t>Vogels</a:t>
            </a:r>
            <a:r>
              <a:rPr lang="en-US" sz="1100" dirty="0">
                <a:effectLst/>
              </a:rPr>
              <a:t>, J. M., &amp; </a:t>
            </a:r>
            <a:r>
              <a:rPr lang="en-US" sz="1100" dirty="0" err="1">
                <a:effectLst/>
              </a:rPr>
              <a:t>Ketterle</a:t>
            </a:r>
            <a:r>
              <a:rPr lang="en-US" sz="1100" dirty="0">
                <a:effectLst/>
              </a:rPr>
              <a:t>, W. (2001). Observation of Vortex Lattices in Bose-Einstein Condensates. </a:t>
            </a:r>
            <a:r>
              <a:rPr lang="en-US" sz="1100" i="1" dirty="0">
                <a:effectLst/>
              </a:rPr>
              <a:t>Science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292</a:t>
            </a:r>
            <a:r>
              <a:rPr lang="en-US" sz="1100" dirty="0">
                <a:effectLst/>
              </a:rPr>
              <a:t>(5516), 476–479. </a:t>
            </a:r>
            <a:r>
              <a:rPr lang="en-US" sz="1100" dirty="0">
                <a:effectLst/>
                <a:hlinkClick r:id="rId4"/>
              </a:rPr>
              <a:t>https://doi.org/10.1126/science.1060182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0456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8A96-28A8-5D10-2F8F-DA6651F0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 Orders + Spatial Profile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BDDDF29-6E18-B79B-277D-C08C6D994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40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08368-5934-B7BA-08A9-C1C31CD8D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5" y="1102217"/>
            <a:ext cx="6683528" cy="37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41075-0772-3D41-F119-8C0D631F4329}"/>
              </a:ext>
            </a:extLst>
          </p:cNvPr>
          <p:cNvSpPr txBox="1"/>
          <p:nvPr/>
        </p:nvSpPr>
        <p:spPr>
          <a:xfrm>
            <a:off x="5352177" y="2828841"/>
            <a:ext cx="135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Diffraction orders from solid field, brightest one being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70362-2556-A2FB-00F7-E6DA5564EA48}"/>
              </a:ext>
            </a:extLst>
          </p:cNvPr>
          <p:cNvSpPr txBox="1"/>
          <p:nvPr/>
        </p:nvSpPr>
        <p:spPr>
          <a:xfrm>
            <a:off x="1224793" y="3162650"/>
            <a:ext cx="202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“Off” direction light</a:t>
            </a:r>
          </a:p>
        </p:txBody>
      </p:sp>
    </p:spTree>
    <p:extLst>
      <p:ext uri="{BB962C8B-B14F-4D97-AF65-F5344CB8AC3E}">
        <p14:creationId xmlns:p14="http://schemas.microsoft.com/office/powerpoint/2010/main" val="3022323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F5AF58-4A3A-458C-ECF3-999E2A3A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6D493-0B49-13E7-BECA-2CC75E023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A diagram of a circular diagram with arrows&#10;&#10;Description automatically generated">
            <a:extLst>
              <a:ext uri="{FF2B5EF4-FFF2-40B4-BE49-F238E27FC236}">
                <a16:creationId xmlns:a16="http://schemas.microsoft.com/office/drawing/2014/main" id="{89FB501D-A7B7-FE4C-BE38-0156BD18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95" y="1175641"/>
            <a:ext cx="4780524" cy="35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1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1D11C-D721-8C62-A316-BB02A50E6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18" y="1090137"/>
            <a:ext cx="5312066" cy="3585393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Lithium-6 shows boson statistics at low temperatures due to fermion pairing, similar to Helium-3</a:t>
            </a:r>
          </a:p>
          <a:p>
            <a:endParaRPr lang="en-US" sz="1600" dirty="0"/>
          </a:p>
          <a:p>
            <a:r>
              <a:rPr lang="en-US" sz="1600" dirty="0"/>
              <a:t>Bose-Einstein Condensates behave as </a:t>
            </a:r>
            <a:r>
              <a:rPr lang="en-US" sz="1600" dirty="0" err="1"/>
              <a:t>superfluids</a:t>
            </a:r>
            <a:r>
              <a:rPr lang="en-US" sz="1600" dirty="0"/>
              <a:t> as long as the inter-atomic scattering term is high enough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2F60D-B3DD-A9CE-CB99-0F9FAEF387E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Cooling Atoms to Degeneracy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3E65A4-F013-1527-D8AF-C5386AF1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42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05174-370C-4F21-8871-5379D64C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225" y="386608"/>
            <a:ext cx="2737852" cy="4174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B220A-7734-CE4C-15AC-60D465AB5883}"/>
              </a:ext>
            </a:extLst>
          </p:cNvPr>
          <p:cNvSpPr txBox="1"/>
          <p:nvPr/>
        </p:nvSpPr>
        <p:spPr>
          <a:xfrm>
            <a:off x="390889" y="4756892"/>
            <a:ext cx="5902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effectLst/>
              </a:rPr>
              <a:t>Hulet</a:t>
            </a:r>
            <a:r>
              <a:rPr lang="en-US" sz="1000" dirty="0">
                <a:effectLst/>
              </a:rPr>
              <a:t>, R. G., Nguyen, J. H. V., &amp; Senaratne, R. (2020). Methods for preparing quantum gases of lithium. </a:t>
            </a:r>
            <a:r>
              <a:rPr lang="en-US" sz="1000" i="1" dirty="0">
                <a:effectLst/>
              </a:rPr>
              <a:t>Review of Scientific Instruments</a:t>
            </a:r>
            <a:r>
              <a:rPr lang="en-US" sz="1000" dirty="0">
                <a:effectLst/>
              </a:rPr>
              <a:t>, </a:t>
            </a:r>
            <a:r>
              <a:rPr lang="en-US" sz="1000" i="1" dirty="0">
                <a:effectLst/>
              </a:rPr>
              <a:t>91</a:t>
            </a:r>
            <a:r>
              <a:rPr lang="en-US" sz="1000" dirty="0">
                <a:effectLst/>
              </a:rPr>
              <a:t>(1), 011101. </a:t>
            </a:r>
            <a:r>
              <a:rPr lang="en-US" sz="1000" dirty="0">
                <a:effectLst/>
                <a:hlinkClick r:id="rId4"/>
              </a:rPr>
              <a:t>https://doi.org/10.1063/1.5131023</a:t>
            </a:r>
            <a:endParaRPr lang="en-US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3932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2BE03A-A82C-0B1A-95DB-8F1D0D617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Called the A.C. Stark shift, comes from solving time-dependent Schrodinger equation in the two-state approximation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F888E-A3D7-812A-1726-BDC3A757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Dipole Trapping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0DD69-0263-A110-691E-12405B915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43</a:t>
            </a:fld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A34E688-5DB8-875C-FD36-05572305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81" y="1969955"/>
            <a:ext cx="6519746" cy="18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83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CCDB3C-2E7E-8206-5597-4F710B2F7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/>
              <a:t>Because a BEC is mostly noninteracting, we can consider each individual atom that makes it up to have energy at around U = </a:t>
            </a:r>
            <a:r>
              <a:rPr lang="en-US" sz="1600" dirty="0" err="1"/>
              <a:t>kT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By setting this potential equal to the dipole potential and assuming a temperature of 10 </a:t>
            </a:r>
            <a:r>
              <a:rPr lang="en-US" sz="1600" dirty="0" err="1"/>
              <a:t>nK</a:t>
            </a:r>
            <a:r>
              <a:rPr lang="en-US" sz="1600" dirty="0"/>
              <a:t>, we can find a minimum needed intensity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A902D6-5CED-0DF7-9D89-97C24845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for Trap Power(Abusing </a:t>
            </a:r>
            <a:r>
              <a:rPr lang="en-US" dirty="0" err="1"/>
              <a:t>Statmech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3D41E-70D0-45B7-3EBD-C9236391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44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4AA5CDF-AB0E-E00C-E6B7-E9222505A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2" y="2755686"/>
            <a:ext cx="4196704" cy="11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64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B303-885D-879A-7E67-C7DD2C37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for Trap Smoothness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B6557-DBF1-F603-D931-27A3F4086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144076"/>
            <a:ext cx="8469574" cy="3717626"/>
          </a:xfrm>
        </p:spPr>
        <p:txBody>
          <a:bodyPr/>
          <a:lstStyle/>
          <a:p>
            <a:r>
              <a:rPr lang="en-US" dirty="0"/>
              <a:t>Healing length is scale at which vortices form, defined as </a:t>
            </a:r>
            <a:r>
              <a:rPr lang="el-GR" dirty="0"/>
              <a:t>ξ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a very cold superfluid(small kinetic energy):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Bumps must be larger than healing length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0125-CD47-DB64-A6F2-3F42B0FDA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45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BE821C6-A3FD-E659-A0C7-BC0006D60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6" y="2988926"/>
            <a:ext cx="5351863" cy="109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94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ECF68-B4F1-F0D2-81F7-BD28CC02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of Lithium-7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6D16A-9EC7-4D1A-C042-D3738AFD6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C0E22-334F-5700-47A0-AE9876C05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6"/>
          <a:stretch/>
        </p:blipFill>
        <p:spPr>
          <a:xfrm>
            <a:off x="1998967" y="993774"/>
            <a:ext cx="3807101" cy="4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10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1BC87-8054-1B0B-B4DC-ED7D9B71A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Our Experiment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4E712F-03F2-809B-2B8C-7484C2695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/>
              <a:t>Our two </a:t>
            </a:r>
            <a:r>
              <a:rPr lang="en-US" sz="1600" dirty="0" err="1"/>
              <a:t>superfluids</a:t>
            </a:r>
            <a:r>
              <a:rPr lang="en-US" sz="1600" dirty="0"/>
              <a:t> are Lithium-6 and Lithium-7</a:t>
            </a:r>
          </a:p>
          <a:p>
            <a:endParaRPr lang="en-US" sz="1600" dirty="0"/>
          </a:p>
          <a:p>
            <a:r>
              <a:rPr lang="en-US" sz="1600" dirty="0"/>
              <a:t>Lithium-6 is a fermion which forms Cooper pairs at low temperatures, which allows for the particles to pair up and become bosons capable of superfluidity</a:t>
            </a:r>
          </a:p>
          <a:p>
            <a:endParaRPr lang="en-US" sz="1600" dirty="0"/>
          </a:p>
          <a:p>
            <a:r>
              <a:rPr lang="en-US" sz="1600" dirty="0"/>
              <a:t>Lithium-7 is a boson which undergoes Bose-Einstein condensation at low temperatures</a:t>
            </a:r>
          </a:p>
          <a:p>
            <a:endParaRPr lang="en-US" sz="1600" dirty="0"/>
          </a:p>
          <a:p>
            <a:r>
              <a:rPr lang="en-US" sz="1600" dirty="0"/>
              <a:t>Convenient for this experiment since cooling both atoms to degeneracy is possible using mostly the same tools</a:t>
            </a:r>
          </a:p>
        </p:txBody>
      </p:sp>
    </p:spTree>
    <p:extLst>
      <p:ext uri="{BB962C8B-B14F-4D97-AF65-F5344CB8AC3E}">
        <p14:creationId xmlns:p14="http://schemas.microsoft.com/office/powerpoint/2010/main" val="977051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AD73-E427-0030-412D-3949FA00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</a:t>
            </a:r>
            <a:r>
              <a:rPr lang="en-US" dirty="0" err="1"/>
              <a:t>Superfluids</a:t>
            </a:r>
            <a:r>
              <a:rPr lang="en-US" dirty="0"/>
              <a:t> Mathematically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82963-6EEF-5544-90E5-19268BDAA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Wavefunctions depend on particle density and have complex phase</a:t>
            </a:r>
          </a:p>
          <a:p>
            <a:endParaRPr lang="en-US" sz="2400" dirty="0"/>
          </a:p>
          <a:p>
            <a:r>
              <a:rPr lang="en-US" sz="2400" dirty="0"/>
              <a:t>Phase dependent on velocity of superfluid, indicates direction of current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49A44-AC5C-FACA-E27E-6927FC018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80E6FC-576F-45E3-B324-5042B3C68F5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363907-E7FB-FC55-453A-12C0F79E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58" y="3412819"/>
            <a:ext cx="1678634" cy="8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1DE7C9C-9F98-BE6A-B80D-BBB99405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54" y="3520972"/>
            <a:ext cx="2753394" cy="5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7680B-EEBA-D5D4-83D2-036DA2F4E68F}"/>
              </a:ext>
            </a:extLst>
          </p:cNvPr>
          <p:cNvSpPr txBox="1"/>
          <p:nvPr/>
        </p:nvSpPr>
        <p:spPr>
          <a:xfrm>
            <a:off x="609559" y="4237549"/>
            <a:ext cx="5643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v: Velocity</a:t>
            </a:r>
          </a:p>
          <a:p>
            <a:r>
              <a:rPr lang="el-GR" dirty="0"/>
              <a:t>φ</a:t>
            </a:r>
            <a:r>
              <a:rPr lang="en-US" dirty="0"/>
              <a:t>: Phase shift, also known as momentum potential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b</a:t>
            </a:r>
            <a:r>
              <a:rPr lang="en-US" dirty="0"/>
              <a:t>: Particle number</a:t>
            </a:r>
          </a:p>
        </p:txBody>
      </p:sp>
    </p:spTree>
    <p:extLst>
      <p:ext uri="{BB962C8B-B14F-4D97-AF65-F5344CB8AC3E}">
        <p14:creationId xmlns:p14="http://schemas.microsoft.com/office/powerpoint/2010/main" val="201568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941F-CCE2-A44C-F5A5-86BE51E8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Superfluid 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53B2B-3075-B7E1-727F-468D76D1B2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Gross-</a:t>
            </a:r>
            <a:r>
              <a:rPr lang="en-US" sz="2400" dirty="0" err="1"/>
              <a:t>Pitaevskii</a:t>
            </a:r>
            <a:r>
              <a:rPr lang="en-US" sz="2400" dirty="0"/>
              <a:t> equation(GPE): A modified Schrodinger equation with an interaction term</a:t>
            </a:r>
          </a:p>
          <a:p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58E6DB1D-D500-4EF7-A128-26682090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2" y="1963025"/>
            <a:ext cx="7746514" cy="8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3BA08-6EE8-4A5B-A743-91B563775D8C}"/>
              </a:ext>
            </a:extLst>
          </p:cNvPr>
          <p:cNvSpPr txBox="1"/>
          <p:nvPr/>
        </p:nvSpPr>
        <p:spPr>
          <a:xfrm>
            <a:off x="747887" y="2942830"/>
            <a:ext cx="7648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  <a:r>
              <a:rPr lang="en-US" dirty="0"/>
              <a:t>: Chemical potential of superfluid(Units of energy)</a:t>
            </a:r>
          </a:p>
          <a:p>
            <a:endParaRPr lang="en-US" dirty="0"/>
          </a:p>
          <a:p>
            <a:r>
              <a:rPr lang="en-US" dirty="0"/>
              <a:t>a: Scattering length of particles, effective spherical radius of each particle </a:t>
            </a:r>
          </a:p>
          <a:p>
            <a:endParaRPr lang="en-US" dirty="0"/>
          </a:p>
          <a:p>
            <a:r>
              <a:rPr lang="en-US" dirty="0"/>
              <a:t>|</a:t>
            </a:r>
            <a:r>
              <a:rPr lang="el-GR" dirty="0"/>
              <a:t>Ψ</a:t>
            </a:r>
            <a:r>
              <a:rPr lang="en-US" dirty="0"/>
              <a:t>(r)|^2: Particle density of superfluid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0290205-DF35-7F3D-1389-66654A8B6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6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9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215D-6B96-5698-8196-760F7B60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Superfluid Entrainment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5C283-81BF-FAFF-8826-E2296C999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471" y="1143294"/>
            <a:ext cx="8197114" cy="3442666"/>
          </a:xfrm>
        </p:spPr>
        <p:txBody>
          <a:bodyPr/>
          <a:lstStyle/>
          <a:p>
            <a:r>
              <a:rPr lang="en-US" sz="1600" dirty="0"/>
              <a:t>Coupling effect that causes change in energy and therefore spinning rate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Theorized 50 years ago, also known as the Andreev-</a:t>
            </a:r>
            <a:r>
              <a:rPr lang="en-US" sz="1600" dirty="0" err="1"/>
              <a:t>Bashkin</a:t>
            </a:r>
            <a:r>
              <a:rPr lang="en-US" sz="1600" dirty="0"/>
              <a:t>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42578-AB20-2C1D-D7F1-F138AEEA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99" y="1509355"/>
            <a:ext cx="4284660" cy="7384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AD33D4-A4FE-4D71-AB3E-008C43F9D096}"/>
              </a:ext>
            </a:extLst>
          </p:cNvPr>
          <p:cNvSpPr/>
          <p:nvPr/>
        </p:nvSpPr>
        <p:spPr>
          <a:xfrm>
            <a:off x="4419600" y="1543403"/>
            <a:ext cx="4431019" cy="671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98E556A-5AB9-B9C8-50CA-869FF4F0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7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5B9C3-D5BE-6F9A-A0A6-7B577CD34038}"/>
              </a:ext>
            </a:extLst>
          </p:cNvPr>
          <p:cNvSpPr txBox="1"/>
          <p:nvPr/>
        </p:nvSpPr>
        <p:spPr>
          <a:xfrm>
            <a:off x="4338713" y="2215133"/>
            <a:ext cx="47201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 two unique </a:t>
            </a:r>
            <a:r>
              <a:rPr lang="en-US" sz="1400" dirty="0" err="1"/>
              <a:t>superfluids</a:t>
            </a:r>
            <a:r>
              <a:rPr lang="en-US" sz="1400" dirty="0"/>
              <a:t> denoted by subscripts b and D</a:t>
            </a:r>
          </a:p>
          <a:p>
            <a:r>
              <a:rPr lang="en-US" sz="1400" dirty="0"/>
              <a:t>v = Velocity</a:t>
            </a:r>
          </a:p>
          <a:p>
            <a:r>
              <a:rPr lang="en-US" sz="1400" dirty="0"/>
              <a:t>m = Mass</a:t>
            </a:r>
          </a:p>
          <a:p>
            <a:r>
              <a:rPr lang="en-US" sz="1400" dirty="0"/>
              <a:t>n = Particle number</a:t>
            </a:r>
          </a:p>
          <a:p>
            <a:r>
              <a:rPr lang="en-US" sz="1400" b="0" i="0" dirty="0">
                <a:effectLst/>
              </a:rPr>
              <a:t>∇</a:t>
            </a:r>
            <a:r>
              <a:rPr lang="en-US" sz="1400" dirty="0"/>
              <a:t>Ψ ~ Velocity, due to chain rule</a:t>
            </a:r>
          </a:p>
          <a:p>
            <a:r>
              <a:rPr lang="en-US" sz="1400" dirty="0" err="1"/>
              <a:t>p</a:t>
            </a:r>
            <a:r>
              <a:rPr lang="en-US" sz="1400" baseline="-25000" dirty="0" err="1"/>
              <a:t>dr</a:t>
            </a:r>
            <a:r>
              <a:rPr lang="en-US" sz="1400" dirty="0"/>
              <a:t> ~ nm, constant</a:t>
            </a:r>
          </a:p>
          <a:p>
            <a:endParaRPr lang="en-US" sz="1400" dirty="0"/>
          </a:p>
        </p:txBody>
      </p:sp>
      <p:sp>
        <p:nvSpPr>
          <p:cNvPr id="11" name="AutoShape 2" descr="\nabla ">
            <a:extLst>
              <a:ext uri="{FF2B5EF4-FFF2-40B4-BE49-F238E27FC236}">
                <a16:creationId xmlns:a16="http://schemas.microsoft.com/office/drawing/2014/main" id="{81012834-62B2-E989-E917-6EBFBCF17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39418" y="25503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\nabla ">
            <a:extLst>
              <a:ext uri="{FF2B5EF4-FFF2-40B4-BE49-F238E27FC236}">
                <a16:creationId xmlns:a16="http://schemas.microsoft.com/office/drawing/2014/main" id="{CEA1ABDF-13F4-D9B3-7169-CED507B91E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D2A3B2-8C72-E3B8-FEF4-E5D43B543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41" y="1493535"/>
            <a:ext cx="2979697" cy="1056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E2A025-CDBE-449D-F75D-213B2830A891}"/>
              </a:ext>
            </a:extLst>
          </p:cNvPr>
          <p:cNvSpPr/>
          <p:nvPr/>
        </p:nvSpPr>
        <p:spPr>
          <a:xfrm>
            <a:off x="1359016" y="2004969"/>
            <a:ext cx="2004969" cy="55018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469574-F795-A506-1BB2-78F78581D73C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363985" y="1878583"/>
            <a:ext cx="1043214" cy="401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0A3BDD-F1D0-3439-D053-08DDFD9B1A3B}"/>
              </a:ext>
            </a:extLst>
          </p:cNvPr>
          <p:cNvSpPr txBox="1"/>
          <p:nvPr/>
        </p:nvSpPr>
        <p:spPr>
          <a:xfrm>
            <a:off x="557296" y="4543557"/>
            <a:ext cx="457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Hossain, K., Gupta, S., &amp; Forbes, M. M. (2022). Detecting entrainment in Fermi-Bose mixtures. </a:t>
            </a:r>
            <a:r>
              <a:rPr lang="en-US" sz="1100" i="1" dirty="0">
                <a:effectLst/>
              </a:rPr>
              <a:t>Physical Review A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105</a:t>
            </a:r>
            <a:r>
              <a:rPr lang="en-US" sz="1100" dirty="0">
                <a:effectLst/>
              </a:rPr>
              <a:t>(6), 063315. </a:t>
            </a:r>
            <a:r>
              <a:rPr lang="en-US" sz="1100" dirty="0">
                <a:effectLst/>
                <a:hlinkClick r:id="rId5"/>
              </a:rPr>
              <a:t>https://doi.org/10.1103/PhysRevA.105.063315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115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A6E4-A587-4337-3120-73E3DB0E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Entrainment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86C1D-2958-404E-F7BC-5133D54D8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Change in phase results in offset of values from predicted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2AB65-57EA-CE95-54A8-42DB33B3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18" y="2114025"/>
            <a:ext cx="7665463" cy="239224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88BF8E5-C97D-818C-4692-4C88685C5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8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3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2A50-35C1-77F3-D6C5-3055A52F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Pulsar “Glitches”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27348-1728-0CA8-1201-8A2E8BF847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127969"/>
            <a:ext cx="5290147" cy="3437051"/>
          </a:xfrm>
        </p:spPr>
        <p:txBody>
          <a:bodyPr/>
          <a:lstStyle/>
          <a:p>
            <a:r>
              <a:rPr lang="en-US" sz="1600" dirty="0"/>
              <a:t>Pulsar “glitches” are periodic changes in angular frequency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One possible explanation is the interaction between pinned and unpinned neutron </a:t>
            </a:r>
            <a:r>
              <a:rPr lang="en-US" sz="1600" dirty="0" err="1"/>
              <a:t>superfluids</a:t>
            </a: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D1BF1-9F4E-CDEC-E79B-DC990440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734" y="257804"/>
            <a:ext cx="3456264" cy="4307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D5203-B60D-3738-E5A7-E672F21120AD}"/>
              </a:ext>
            </a:extLst>
          </p:cNvPr>
          <p:cNvSpPr txBox="1"/>
          <p:nvPr/>
        </p:nvSpPr>
        <p:spPr>
          <a:xfrm>
            <a:off x="390889" y="4797785"/>
            <a:ext cx="4890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effectLst/>
              </a:rPr>
              <a:t>Pines, D., &amp; </a:t>
            </a:r>
            <a:r>
              <a:rPr lang="en-US" sz="800" dirty="0" err="1">
                <a:effectLst/>
              </a:rPr>
              <a:t>Alpar</a:t>
            </a:r>
            <a:r>
              <a:rPr lang="en-US" sz="800" dirty="0">
                <a:effectLst/>
              </a:rPr>
              <a:t>, M. A. (1985). Superfluidity in neutron stars. </a:t>
            </a:r>
            <a:r>
              <a:rPr lang="en-US" sz="800" i="1" dirty="0">
                <a:effectLst/>
              </a:rPr>
              <a:t>Nature</a:t>
            </a:r>
            <a:r>
              <a:rPr lang="en-US" sz="800" dirty="0">
                <a:effectLst/>
              </a:rPr>
              <a:t>, </a:t>
            </a:r>
            <a:r>
              <a:rPr lang="en-US" sz="800" i="1" dirty="0">
                <a:effectLst/>
              </a:rPr>
              <a:t>316</a:t>
            </a:r>
            <a:r>
              <a:rPr lang="en-US" sz="800" dirty="0">
                <a:effectLst/>
              </a:rPr>
              <a:t>(6023), Article 6023. </a:t>
            </a:r>
            <a:r>
              <a:rPr lang="en-US" sz="800" dirty="0">
                <a:effectLst/>
                <a:hlinkClick r:id="rId4"/>
              </a:rPr>
              <a:t>https://doi.org/10.1038/316027a0</a:t>
            </a:r>
            <a:endParaRPr lang="en-US" sz="800" dirty="0">
              <a:effectLst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38C773C-2FD4-BF4D-1A81-B26F10D03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1702"/>
            <a:ext cx="390889" cy="274637"/>
          </a:xfrm>
        </p:spPr>
        <p:txBody>
          <a:bodyPr/>
          <a:lstStyle/>
          <a:p>
            <a:fld id="{E780E6FC-576F-45E3-B324-5042B3C68F54}" type="slidenum">
              <a:rPr lang="en-US" sz="1600" smtClean="0">
                <a:solidFill>
                  <a:schemeClr val="tx1"/>
                </a:solidFill>
              </a:rPr>
              <a:t>9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1188D6-5BF4-9000-E893-7E97F534174E}"/>
              </a:ext>
            </a:extLst>
          </p:cNvPr>
          <p:cNvSpPr/>
          <p:nvPr/>
        </p:nvSpPr>
        <p:spPr>
          <a:xfrm>
            <a:off x="6291743" y="411061"/>
            <a:ext cx="2038525" cy="107960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69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7389</TotalTime>
  <Words>2387</Words>
  <Application>Microsoft Office PowerPoint</Application>
  <PresentationFormat>On-screen Show (16:9)</PresentationFormat>
  <Paragraphs>366</Paragraphs>
  <Slides>47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Encode Sans Normal Black</vt:lpstr>
      <vt:lpstr>Lucida Grande</vt:lpstr>
      <vt:lpstr>Open Sans</vt:lpstr>
      <vt:lpstr>Open Sans Light</vt:lpstr>
      <vt:lpstr>Uni Sans</vt:lpstr>
      <vt:lpstr>Custom Design</vt:lpstr>
      <vt:lpstr>2_Custom Design</vt:lpstr>
      <vt:lpstr>1_Custom Design</vt:lpstr>
      <vt:lpstr>Superfluid Dynamics with Spatially Modulated Light</vt:lpstr>
      <vt:lpstr>Table of Contents</vt:lpstr>
      <vt:lpstr>Overview of Superfluids</vt:lpstr>
      <vt:lpstr>What’s Up With Superfluids?</vt:lpstr>
      <vt:lpstr>Describing Superfluids Mathematically</vt:lpstr>
      <vt:lpstr>Modeling Superfluid Dynamics</vt:lpstr>
      <vt:lpstr>Superfluid Entrainment</vt:lpstr>
      <vt:lpstr>Measuring Entrainment</vt:lpstr>
      <vt:lpstr>Application: Pulsar “Glitches”</vt:lpstr>
      <vt:lpstr>Creating and Shaping Superfluids</vt:lpstr>
      <vt:lpstr>Creating a Superfluid</vt:lpstr>
      <vt:lpstr>Gupta Lab Lithium Machine</vt:lpstr>
      <vt:lpstr>Optical Dipole Trapping</vt:lpstr>
      <vt:lpstr>Two Different Ways to Make a Trap</vt:lpstr>
      <vt:lpstr>Manipulating Cold Atoms</vt:lpstr>
      <vt:lpstr>Shaping Light into Traps</vt:lpstr>
      <vt:lpstr>How Does the DMD Work?</vt:lpstr>
      <vt:lpstr>Designing an Experiment to Test Entrainment</vt:lpstr>
      <vt:lpstr>Interference Fringes</vt:lpstr>
      <vt:lpstr>Project Goals</vt:lpstr>
      <vt:lpstr>Experimental Setup</vt:lpstr>
      <vt:lpstr>Simulating the Real Machine</vt:lpstr>
      <vt:lpstr>4-F Systems</vt:lpstr>
      <vt:lpstr>Optical Table</vt:lpstr>
      <vt:lpstr>DMD Input Setup</vt:lpstr>
      <vt:lpstr>Fiber Collimator and Beam Profile</vt:lpstr>
      <vt:lpstr>DMD Output Setup</vt:lpstr>
      <vt:lpstr>Images After First Microscope</vt:lpstr>
      <vt:lpstr>Images After Second Microscope</vt:lpstr>
      <vt:lpstr>Atom Loading Sequence</vt:lpstr>
      <vt:lpstr>Characterizing Trap Smoothness</vt:lpstr>
      <vt:lpstr>Future Directions</vt:lpstr>
      <vt:lpstr>Negating Spherical Aberrations</vt:lpstr>
      <vt:lpstr>Zemax Design</vt:lpstr>
      <vt:lpstr>Installing the Setup </vt:lpstr>
      <vt:lpstr>Thank you for Listening!</vt:lpstr>
      <vt:lpstr> Appendices</vt:lpstr>
      <vt:lpstr>PowerPoint Presentation</vt:lpstr>
      <vt:lpstr>How Does a DMD Work?</vt:lpstr>
      <vt:lpstr>Diffraction Orders + Spatial Profile</vt:lpstr>
      <vt:lpstr>Vortices</vt:lpstr>
      <vt:lpstr>Cooling Atoms to Degeneracy</vt:lpstr>
      <vt:lpstr>Optical Dipole Trapping</vt:lpstr>
      <vt:lpstr>Conditions for Trap Power(Abusing Statmech)</vt:lpstr>
      <vt:lpstr>Conditions for Trap Smoothness</vt:lpstr>
      <vt:lpstr>Cooling of Lithium-7</vt:lpstr>
      <vt:lpstr>Designing Our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Sidd Mukherjee</cp:lastModifiedBy>
  <cp:revision>48</cp:revision>
  <dcterms:created xsi:type="dcterms:W3CDTF">2014-10-14T00:51:43Z</dcterms:created>
  <dcterms:modified xsi:type="dcterms:W3CDTF">2023-08-22T07:06:24Z</dcterms:modified>
</cp:coreProperties>
</file>