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72" r:id="rId4"/>
    <p:sldId id="258" r:id="rId5"/>
    <p:sldId id="260" r:id="rId6"/>
    <p:sldId id="261" r:id="rId7"/>
    <p:sldId id="262" r:id="rId8"/>
    <p:sldId id="275" r:id="rId9"/>
    <p:sldId id="263" r:id="rId10"/>
    <p:sldId id="264" r:id="rId11"/>
    <p:sldId id="265" r:id="rId12"/>
    <p:sldId id="276" r:id="rId13"/>
    <p:sldId id="266" r:id="rId14"/>
    <p:sldId id="274" r:id="rId15"/>
    <p:sldId id="268" r:id="rId16"/>
    <p:sldId id="279" r:id="rId17"/>
    <p:sldId id="277" r:id="rId18"/>
    <p:sldId id="278" r:id="rId19"/>
    <p:sldId id="270" r:id="rId20"/>
    <p:sldId id="259"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8B16C5-71B5-AC22-D932-3E53C0776150}" name="Anne Lashbrook" initials="AL" userId="a09c882bac54d22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30D0C-B3C6-4AB8-81A8-9181B636F8A3}" v="1657" dt="2023-08-15T21:15:25.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3364" autoAdjust="0"/>
  </p:normalViewPr>
  <p:slideViewPr>
    <p:cSldViewPr snapToGrid="0">
      <p:cViewPr varScale="1">
        <p:scale>
          <a:sx n="75" d="100"/>
          <a:sy n="75" d="100"/>
        </p:scale>
        <p:origin x="753"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50898-F445-4D81-AE17-22D1A5ED6D83}"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19C36-3070-42F7-8DA5-FABB8532DA64}" type="slidenum">
              <a:rPr lang="en-US" smtClean="0"/>
              <a:t>‹#›</a:t>
            </a:fld>
            <a:endParaRPr lang="en-US"/>
          </a:p>
        </p:txBody>
      </p:sp>
    </p:spTree>
    <p:extLst>
      <p:ext uri="{BB962C8B-B14F-4D97-AF65-F5344CB8AC3E}">
        <p14:creationId xmlns:p14="http://schemas.microsoft.com/office/powerpoint/2010/main" val="169657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Anne Lashbrook, and I am an undergraduate student at Saint Louis University. This summer, I worked under the guidance of Dr. Miller and Dr. Freese here at the University of Washington to study the light front quantum harmonic oscillator in tilted coordinates. I will get into what that means exactly in the coming slides.</a:t>
            </a:r>
          </a:p>
        </p:txBody>
      </p:sp>
      <p:sp>
        <p:nvSpPr>
          <p:cNvPr id="4" name="Slide Number Placeholder 3"/>
          <p:cNvSpPr>
            <a:spLocks noGrp="1"/>
          </p:cNvSpPr>
          <p:nvPr>
            <p:ph type="sldNum" sz="quarter" idx="5"/>
          </p:nvPr>
        </p:nvSpPr>
        <p:spPr/>
        <p:txBody>
          <a:bodyPr/>
          <a:lstStyle/>
          <a:p>
            <a:fld id="{85519C36-3070-42F7-8DA5-FABB8532DA64}" type="slidenum">
              <a:rPr lang="en-US" smtClean="0"/>
              <a:t>1</a:t>
            </a:fld>
            <a:endParaRPr lang="en-US"/>
          </a:p>
        </p:txBody>
      </p:sp>
    </p:spTree>
    <p:extLst>
      <p:ext uri="{BB962C8B-B14F-4D97-AF65-F5344CB8AC3E}">
        <p14:creationId xmlns:p14="http://schemas.microsoft.com/office/powerpoint/2010/main" val="1973507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tackle this partial differential equation, I applied the method of separation of variables. Just to refresh, in separation of variables, we define the function we are solving for as a product of functions of the independent variables in the partial differential equation. In this case, setting the wavefunction equal to a product of functions of the x, y, and z components. An interesting difficulty that arose in trying to separate out the Schrodinger equation was that the Hamiltonian operator mixes together the orthogonal and z-components of the momentum operator as you can see in the expression m-squared plus p-orthogonal-squared all over 2pz. This caused the equation to be inseparable using the variables x, y, and z, so Dr. Freese pointed me towards a coordinate transformation where we redefined the wavefunction as a product of u (a function of x), v (a function of y), and the momentum in the z-direction. Using a coordinate transformation, the equation is now separable.</a:t>
            </a:r>
          </a:p>
          <a:p>
            <a:endParaRPr lang="en-US" dirty="0"/>
          </a:p>
          <a:p>
            <a:r>
              <a:rPr lang="en-US" dirty="0"/>
              <a:t>Still, another difficulty arose. The ordinary differential equation for the </a:t>
            </a:r>
            <a:r>
              <a:rPr lang="en-US" dirty="0" err="1"/>
              <a:t>pz</a:t>
            </a:r>
            <a:r>
              <a:rPr lang="en-US" dirty="0"/>
              <a:t>-component of the wave function looks pretty scary. I left out the terms for the first and second derivatives of the wavefunction with respect to </a:t>
            </a:r>
            <a:r>
              <a:rPr lang="en-US" dirty="0" err="1"/>
              <a:t>pz</a:t>
            </a:r>
            <a:r>
              <a:rPr lang="en-US" dirty="0"/>
              <a:t>, but here is the third term in the ordinary differential equation where we have the </a:t>
            </a:r>
            <a:r>
              <a:rPr lang="en-US" dirty="0" err="1"/>
              <a:t>pz</a:t>
            </a:r>
            <a:r>
              <a:rPr lang="en-US" dirty="0"/>
              <a:t> component of the wavefunction multiplied by the sum of various fractional powers of </a:t>
            </a:r>
            <a:r>
              <a:rPr lang="en-US" dirty="0" err="1"/>
              <a:t>pz</a:t>
            </a:r>
            <a:r>
              <a:rPr lang="en-US" dirty="0"/>
              <a:t>: 3/2, ½, -1/2, -1… This is a big obstacle in the way to getting an analytical solution for the wavefunction of the light front quantum harmonic oscillator. Therefore, it proved necessary to find an approximation for the wavefunction instead.</a:t>
            </a:r>
          </a:p>
          <a:p>
            <a:endParaRPr lang="en-US" dirty="0"/>
          </a:p>
          <a:p>
            <a:r>
              <a:rPr lang="en-US" dirty="0"/>
              <a:t>P per squared and </a:t>
            </a:r>
            <a:r>
              <a:rPr lang="en-US" dirty="0" err="1"/>
              <a:t>pz</a:t>
            </a:r>
            <a:r>
              <a:rPr lang="en-US" dirty="0"/>
              <a:t> mixed up</a:t>
            </a:r>
          </a:p>
        </p:txBody>
      </p:sp>
      <p:sp>
        <p:nvSpPr>
          <p:cNvPr id="4" name="Slide Number Placeholder 3"/>
          <p:cNvSpPr>
            <a:spLocks noGrp="1"/>
          </p:cNvSpPr>
          <p:nvPr>
            <p:ph type="sldNum" sz="quarter" idx="5"/>
          </p:nvPr>
        </p:nvSpPr>
        <p:spPr/>
        <p:txBody>
          <a:bodyPr/>
          <a:lstStyle/>
          <a:p>
            <a:fld id="{85519C36-3070-42F7-8DA5-FABB8532DA64}" type="slidenum">
              <a:rPr lang="en-US" smtClean="0"/>
              <a:t>10</a:t>
            </a:fld>
            <a:endParaRPr lang="en-US"/>
          </a:p>
        </p:txBody>
      </p:sp>
    </p:spTree>
    <p:extLst>
      <p:ext uri="{BB962C8B-B14F-4D97-AF65-F5344CB8AC3E}">
        <p14:creationId xmlns:p14="http://schemas.microsoft.com/office/powerpoint/2010/main" val="92827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Miller introduced me to an approximation method where the Hamiltonian is broken into two parts: H0 and a potential part. The H0 part is defined as p-perp squared plus m-squared plus </a:t>
            </a:r>
            <a:r>
              <a:rPr lang="en-US" dirty="0" err="1"/>
              <a:t>pz</a:t>
            </a:r>
            <a:r>
              <a:rPr lang="en-US" dirty="0"/>
              <a:t>-squared over 2 </a:t>
            </a:r>
            <a:r>
              <a:rPr lang="en-US" dirty="0" err="1"/>
              <a:t>pz</a:t>
            </a:r>
            <a:r>
              <a:rPr lang="en-US" dirty="0"/>
              <a:t> plus m omega-squared r-perp-squared over 2, and the V part is m omega-squared z-squared over 2. Redefining the z-component of the momentum to depend on integer values, this breaks the Hamiltonian operator into a radial part and a part along the z-axis. Now, the good thing about this method is that we can treat the radial part of the Hamiltonian, H0, as a modified planar harmonic oscillator. Which has known solutions! The problem will be accounting for the additional m-squared over 2-pz and </a:t>
            </a:r>
            <a:r>
              <a:rPr lang="en-US" dirty="0" err="1"/>
              <a:t>pz</a:t>
            </a:r>
            <a:r>
              <a:rPr lang="en-US" dirty="0"/>
              <a:t>-squared over 2 </a:t>
            </a:r>
            <a:r>
              <a:rPr lang="en-US" dirty="0" err="1"/>
              <a:t>pz</a:t>
            </a:r>
            <a:r>
              <a:rPr lang="en-US" dirty="0"/>
              <a:t> terms.</a:t>
            </a:r>
          </a:p>
          <a:p>
            <a:endParaRPr lang="en-US" dirty="0"/>
          </a:p>
          <a:p>
            <a:r>
              <a:rPr lang="en-US" dirty="0"/>
              <a:t>The goal now is to solve the Schrodinger equation with H0 and then add on the V part later. Ultimately, we’ll have a wavefunction that approximates the complete Hamiltonian which we can use to approximate the energy eigenvalues of this system.</a:t>
            </a:r>
          </a:p>
          <a:p>
            <a:endParaRPr lang="en-US" dirty="0"/>
          </a:p>
          <a:p>
            <a:r>
              <a:rPr lang="en-US" dirty="0"/>
              <a:t>Redefine </a:t>
            </a:r>
            <a:r>
              <a:rPr lang="en-US" dirty="0" err="1"/>
              <a:t>pz</a:t>
            </a:r>
            <a:r>
              <a:rPr lang="en-US" dirty="0"/>
              <a:t> in terms of n: (2n+1)pi/2L</a:t>
            </a:r>
          </a:p>
          <a:p>
            <a:endParaRPr lang="en-US" dirty="0"/>
          </a:p>
          <a:p>
            <a:endParaRPr lang="en-US" dirty="0"/>
          </a:p>
        </p:txBody>
      </p:sp>
      <p:sp>
        <p:nvSpPr>
          <p:cNvPr id="4" name="Slide Number Placeholder 3"/>
          <p:cNvSpPr>
            <a:spLocks noGrp="1"/>
          </p:cNvSpPr>
          <p:nvPr>
            <p:ph type="sldNum" sz="quarter" idx="5"/>
          </p:nvPr>
        </p:nvSpPr>
        <p:spPr/>
        <p:txBody>
          <a:bodyPr/>
          <a:lstStyle/>
          <a:p>
            <a:fld id="{85519C36-3070-42F7-8DA5-FABB8532DA64}" type="slidenum">
              <a:rPr lang="en-US" smtClean="0"/>
              <a:t>11</a:t>
            </a:fld>
            <a:endParaRPr lang="en-US"/>
          </a:p>
        </p:txBody>
      </p:sp>
    </p:spTree>
    <p:extLst>
      <p:ext uri="{BB962C8B-B14F-4D97-AF65-F5344CB8AC3E}">
        <p14:creationId xmlns:p14="http://schemas.microsoft.com/office/powerpoint/2010/main" val="343621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Radial component of wavefunction should resemble that of the 2D planar QHO</a:t>
            </a:r>
          </a:p>
          <a:p>
            <a:r>
              <a:rPr lang="en-US" dirty="0"/>
              <a:t>Assuming radial symmetry lets us get rid of phi dependence?</a:t>
            </a:r>
          </a:p>
          <a:p>
            <a:r>
              <a:rPr lang="en-US" dirty="0"/>
              <a:t>Could get rid of this slide.</a:t>
            </a:r>
          </a:p>
          <a:p>
            <a:endParaRPr lang="en-US" dirty="0"/>
          </a:p>
          <a:p>
            <a:r>
              <a:rPr lang="en-US" dirty="0"/>
              <a:t>A quick aside to the planar quantum harmonic oscillator: I mentioned that it has known solutions. Those solutions for the planar quantum harmonic oscillator in cylindrical coordinates consist of a type of polynomial called Laguerre polynomials. Laguerre polynomials are a type of polynomial that solve the following ordinary differential equation: x times y double prime plus a plus 1 minus x times y prime plus n times y set equal to zero. A sign that I did my work correctly would be that the solution for the Schrodinger equation with H0 contains Laguerre polynomials. And eventually, the solution did!</a:t>
            </a:r>
          </a:p>
        </p:txBody>
      </p:sp>
      <p:sp>
        <p:nvSpPr>
          <p:cNvPr id="4" name="Slide Number Placeholder 3"/>
          <p:cNvSpPr>
            <a:spLocks noGrp="1"/>
          </p:cNvSpPr>
          <p:nvPr>
            <p:ph type="sldNum" sz="quarter" idx="5"/>
          </p:nvPr>
        </p:nvSpPr>
        <p:spPr/>
        <p:txBody>
          <a:bodyPr/>
          <a:lstStyle/>
          <a:p>
            <a:fld id="{85519C36-3070-42F7-8DA5-FABB8532DA64}" type="slidenum">
              <a:rPr lang="en-US" smtClean="0"/>
              <a:t>12</a:t>
            </a:fld>
            <a:endParaRPr lang="en-US"/>
          </a:p>
        </p:txBody>
      </p:sp>
    </p:spTree>
    <p:extLst>
      <p:ext uri="{BB962C8B-B14F-4D97-AF65-F5344CB8AC3E}">
        <p14:creationId xmlns:p14="http://schemas.microsoft.com/office/powerpoint/2010/main" val="933606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Sparing the gruesome details, I was able to get the radial part of the Schrodinger equation to follow the form for which Laguerre polynomials are solutions. The wavefunction for the radial component of the Hamiltonian ended up being the product of an exponential function and a Laguerre polynomial with both parts of the function depending on an integer value n and the Laguerre polynomial also depending on an integer value l. Now we need to add on the V part of the Hamiltonian. This is done by tagging on another exponential function e to the </a:t>
                </a:r>
                <a:r>
                  <a:rPr lang="en-US" dirty="0" err="1"/>
                  <a:t>i</a:t>
                </a:r>
                <a:r>
                  <a:rPr lang="en-US" dirty="0"/>
                  <a:t> </a:t>
                </a:r>
                <a:r>
                  <a:rPr lang="en-US" dirty="0" err="1"/>
                  <a:t>pn</a:t>
                </a:r>
                <a:r>
                  <a:rPr lang="en-US" dirty="0"/>
                  <a:t> z which is the solution of the Schrodinger equation with just one half m omega-squared z-squared as the Hamiltonian operator. Altogether, this gives us the wavefunction for the light front quantum harmonic oscillator in cylindrical, tilted coordinates. But, we’re not quite done with the wavefunction yet.</a:t>
                </a:r>
              </a:p>
              <a:p>
                <a:endParaRPr lang="en-US" dirty="0"/>
              </a:p>
              <a:p>
                <a:r>
                  <a:rPr lang="en-US" dirty="0"/>
                  <a:t>I had to normalize the wavefunction. Recall that under the probabilistic interpretation of quantum mechanics, the wavefunction squared gives you the probability amplitude of your system. So, integrating over the entire wavefunction squared must equal one. Dividing by the square root of 2L does this for the added on part of the potential, and multiplying by the constant k does this for the radial part, the H0 part. Due to the form of the normalization integral for the radial part of the wave function, this value had to be calculated for each individual matrix element rather than using a general formula for k.</a:t>
                </a:r>
              </a:p>
              <a:p>
                <a:endParaRPr lang="en-US" dirty="0"/>
              </a:p>
              <a:p>
                <a:endParaRPr lang="en-US" sz="1200" dirty="0">
                  <a:solidFill>
                    <a:schemeClr val="dk1"/>
                  </a:solidFill>
                  <a:latin typeface="Didact Gothic" panose="00000500000000000000" pitchFamily="2" charset="0"/>
                  <a:ea typeface="Didact Gothic"/>
                  <a:cs typeface="Didact Gothic"/>
                  <a:sym typeface="Didact Gothic"/>
                </a:endParaRPr>
              </a:p>
              <a:p>
                <a:pPr/>
                <a:r>
                  <a:rPr lang="en-US" sz="1200" dirty="0">
                    <a:solidFill>
                      <a:schemeClr val="dk1"/>
                    </a:solidFill>
                    <a:latin typeface="Didact Gothic" panose="00000500000000000000" pitchFamily="2" charset="0"/>
                    <a:ea typeface="Didact Gothic"/>
                    <a:cs typeface="Didact Gothic"/>
                    <a:sym typeface="Didact Gothic"/>
                  </a:rPr>
                  <a:t>Sparing the gruesome details:</a:t>
                </a:r>
                <a:br>
                  <a:rPr lang="en-US" sz="1200" b="0" i="1" dirty="0">
                    <a:solidFill>
                      <a:schemeClr val="dk1"/>
                    </a:solidFill>
                    <a:latin typeface="Cambria Math" panose="02040503050406030204" pitchFamily="18" charset="0"/>
                    <a:ea typeface="Didact Gothic"/>
                    <a:cs typeface="Didact Gothic"/>
                    <a:sym typeface="Didact Gothic"/>
                  </a:rPr>
                </a:br>
                <a14:m>
                  <m:oMathPara xmlns:m="http://schemas.openxmlformats.org/officeDocument/2006/math">
                    <m:oMathParaPr>
                      <m:jc m:val="centerGroup"/>
                    </m:oMathParaPr>
                    <m:oMath xmlns:m="http://schemas.openxmlformats.org/officeDocument/2006/math">
                      <m:r>
                        <a:rPr lang="en-US" sz="1200" b="0" i="1" smtClean="0">
                          <a:solidFill>
                            <a:schemeClr val="dk1"/>
                          </a:solidFill>
                          <a:latin typeface="Cambria Math" panose="02040503050406030204" pitchFamily="18" charset="0"/>
                          <a:ea typeface="Didact Gothic"/>
                          <a:cs typeface="Didact Gothic"/>
                          <a:sym typeface="Didact Gothic"/>
                        </a:rPr>
                        <m:t>𝑥</m:t>
                      </m:r>
                      <m:sSup>
                        <m:sSupPr>
                          <m:ctrlPr>
                            <a:rPr lang="en-US" sz="1200" b="0" i="1" smtClean="0">
                              <a:solidFill>
                                <a:schemeClr val="dk1"/>
                              </a:solidFill>
                              <a:latin typeface="Cambria Math" panose="02040503050406030204" pitchFamily="18" charset="0"/>
                              <a:ea typeface="Didact Gothic"/>
                              <a:cs typeface="Didact Gothic"/>
                              <a:sym typeface="Didact Gothic"/>
                            </a:rPr>
                          </m:ctrlPr>
                        </m:sSupPr>
                        <m:e>
                          <m:r>
                            <a:rPr lang="en-US" sz="1200" b="0" i="1" smtClean="0">
                              <a:solidFill>
                                <a:schemeClr val="dk1"/>
                              </a:solidFill>
                              <a:latin typeface="Cambria Math" panose="02040503050406030204" pitchFamily="18" charset="0"/>
                              <a:ea typeface="Didact Gothic"/>
                              <a:cs typeface="Didact Gothic"/>
                              <a:sym typeface="Didact Gothic"/>
                            </a:rPr>
                            <m:t>𝑦</m:t>
                          </m:r>
                        </m:e>
                        <m:sup>
                          <m:r>
                            <a:rPr lang="en-US" sz="1200" b="0" i="1" smtClean="0">
                              <a:solidFill>
                                <a:schemeClr val="dk1"/>
                              </a:solidFill>
                              <a:latin typeface="Cambria Math" panose="02040503050406030204" pitchFamily="18" charset="0"/>
                              <a:ea typeface="Didact Gothic"/>
                              <a:cs typeface="Didact Gothic"/>
                              <a:sym typeface="Didact Gothic"/>
                            </a:rPr>
                            <m:t>′′</m:t>
                          </m:r>
                        </m:sup>
                      </m:sSup>
                      <m:r>
                        <a:rPr lang="en-US" sz="1200" b="0" i="1" smtClean="0">
                          <a:solidFill>
                            <a:schemeClr val="dk1"/>
                          </a:solidFill>
                          <a:latin typeface="Cambria Math" panose="02040503050406030204" pitchFamily="18" charset="0"/>
                          <a:ea typeface="Didact Gothic"/>
                          <a:cs typeface="Didact Gothic"/>
                          <a:sym typeface="Didact Gothic"/>
                        </a:rPr>
                        <m:t>+</m:t>
                      </m:r>
                      <m:d>
                        <m:dPr>
                          <m:ctrlPr>
                            <a:rPr lang="en-US" sz="1200" b="0" i="1" smtClean="0">
                              <a:solidFill>
                                <a:schemeClr val="dk1"/>
                              </a:solidFill>
                              <a:latin typeface="Cambria Math" panose="02040503050406030204" pitchFamily="18" charset="0"/>
                              <a:ea typeface="Didact Gothic"/>
                              <a:cs typeface="Didact Gothic"/>
                              <a:sym typeface="Didact Gothic"/>
                            </a:rPr>
                          </m:ctrlPr>
                        </m:dPr>
                        <m:e>
                          <m:r>
                            <a:rPr lang="en-US" sz="1200" b="0" i="1" smtClean="0">
                              <a:solidFill>
                                <a:schemeClr val="dk1"/>
                              </a:solidFill>
                              <a:latin typeface="Cambria Math" panose="02040503050406030204" pitchFamily="18" charset="0"/>
                              <a:ea typeface="Didact Gothic"/>
                              <a:cs typeface="Didact Gothic"/>
                              <a:sym typeface="Didact Gothic"/>
                            </a:rPr>
                            <m:t>1</m:t>
                          </m:r>
                          <m:r>
                            <a:rPr lang="en-US" sz="1200" b="0" i="1" smtClean="0">
                              <a:solidFill>
                                <a:schemeClr val="dk1"/>
                              </a:solidFill>
                              <a:latin typeface="Cambria Math" panose="02040503050406030204" pitchFamily="18" charset="0"/>
                              <a:ea typeface="Didact Gothic"/>
                              <a:cs typeface="Didact Gothic"/>
                              <a:sym typeface="Didact Gothic"/>
                            </a:rPr>
                            <m:t>−</m:t>
                          </m:r>
                          <m:r>
                            <a:rPr lang="en-US" sz="1200" b="0" i="1" smtClean="0">
                              <a:solidFill>
                                <a:schemeClr val="dk1"/>
                              </a:solidFill>
                              <a:latin typeface="Cambria Math" panose="02040503050406030204" pitchFamily="18" charset="0"/>
                              <a:ea typeface="Didact Gothic"/>
                              <a:cs typeface="Didact Gothic"/>
                              <a:sym typeface="Didact Gothic"/>
                            </a:rPr>
                            <m:t>𝑥</m:t>
                          </m:r>
                        </m:e>
                      </m:d>
                      <m:sSup>
                        <m:sSupPr>
                          <m:ctrlPr>
                            <a:rPr lang="en-US" sz="1200" b="0" i="1" smtClean="0">
                              <a:solidFill>
                                <a:schemeClr val="dk1"/>
                              </a:solidFill>
                              <a:latin typeface="Cambria Math" panose="02040503050406030204" pitchFamily="18" charset="0"/>
                              <a:ea typeface="Didact Gothic"/>
                              <a:cs typeface="Didact Gothic"/>
                              <a:sym typeface="Didact Gothic"/>
                            </a:rPr>
                          </m:ctrlPr>
                        </m:sSupPr>
                        <m:e>
                          <m:r>
                            <a:rPr lang="en-US" sz="1200" b="0" i="1" smtClean="0">
                              <a:solidFill>
                                <a:schemeClr val="dk1"/>
                              </a:solidFill>
                              <a:latin typeface="Cambria Math" panose="02040503050406030204" pitchFamily="18" charset="0"/>
                              <a:ea typeface="Didact Gothic"/>
                              <a:cs typeface="Didact Gothic"/>
                              <a:sym typeface="Didact Gothic"/>
                            </a:rPr>
                            <m:t>𝑦</m:t>
                          </m:r>
                        </m:e>
                        <m:sup>
                          <m:r>
                            <a:rPr lang="en-US" sz="1200" b="0" i="1" smtClean="0">
                              <a:solidFill>
                                <a:schemeClr val="dk1"/>
                              </a:solidFill>
                              <a:latin typeface="Cambria Math" panose="02040503050406030204" pitchFamily="18" charset="0"/>
                              <a:ea typeface="Didact Gothic"/>
                              <a:cs typeface="Didact Gothic"/>
                              <a:sym typeface="Didact Gothic"/>
                            </a:rPr>
                            <m:t>′</m:t>
                          </m:r>
                        </m:sup>
                      </m:sSup>
                      <m:r>
                        <a:rPr lang="en-US" sz="1200" b="0" i="1" smtClean="0">
                          <a:solidFill>
                            <a:schemeClr val="dk1"/>
                          </a:solidFill>
                          <a:latin typeface="Cambria Math" panose="02040503050406030204" pitchFamily="18" charset="0"/>
                          <a:ea typeface="Didact Gothic"/>
                          <a:cs typeface="Didact Gothic"/>
                          <a:sym typeface="Didact Gothic"/>
                        </a:rPr>
                        <m:t>+</m:t>
                      </m:r>
                      <m:r>
                        <a:rPr lang="en-US" sz="1200" b="0" i="1" smtClean="0">
                          <a:solidFill>
                            <a:schemeClr val="dk1"/>
                          </a:solidFill>
                          <a:latin typeface="Cambria Math" panose="02040503050406030204" pitchFamily="18" charset="0"/>
                          <a:ea typeface="Didact Gothic"/>
                          <a:cs typeface="Didact Gothic"/>
                          <a:sym typeface="Didact Gothic"/>
                        </a:rPr>
                        <m:t>𝑙𝑦</m:t>
                      </m:r>
                      <m:r>
                        <a:rPr lang="en-US" sz="1200" b="0" i="1" smtClean="0">
                          <a:solidFill>
                            <a:schemeClr val="dk1"/>
                          </a:solidFill>
                          <a:latin typeface="Cambria Math" panose="02040503050406030204" pitchFamily="18" charset="0"/>
                          <a:ea typeface="Didact Gothic"/>
                          <a:cs typeface="Didact Gothic"/>
                          <a:sym typeface="Didact Gothic"/>
                        </a:rPr>
                        <m:t>=</m:t>
                      </m:r>
                      <m:r>
                        <a:rPr lang="en-US" sz="1200" b="0" i="1" smtClean="0">
                          <a:solidFill>
                            <a:schemeClr val="dk1"/>
                          </a:solidFill>
                          <a:latin typeface="Cambria Math" panose="02040503050406030204" pitchFamily="18" charset="0"/>
                          <a:ea typeface="Didact Gothic"/>
                          <a:cs typeface="Didact Gothic"/>
                          <a:sym typeface="Didact Gothic"/>
                        </a:rPr>
                        <m:t>0</m:t>
                      </m:r>
                    </m:oMath>
                  </m:oMathPara>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dk1"/>
                  </a:solidFill>
                  <a:latin typeface="Cambria Math" panose="02040503050406030204" pitchFamily="18" charset="0"/>
                  <a:ea typeface="Didact Gothic"/>
                  <a:cs typeface="Didact Gothic"/>
                  <a:sym typeface="Didact Gothic"/>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200" b="0" i="0" smtClean="0">
                          <a:solidFill>
                            <a:schemeClr val="dk1"/>
                          </a:solidFill>
                          <a:latin typeface="Cambria Math" panose="02040503050406030204" pitchFamily="18" charset="0"/>
                          <a:ea typeface="Didact Gothic"/>
                          <a:cs typeface="Didact Gothic"/>
                          <a:sym typeface="Didact Gothic"/>
                        </a:rPr>
                        <m:t>where</m:t>
                      </m:r>
                      <m:r>
                        <a:rPr lang="en-US" sz="1200" b="0" i="0" smtClean="0">
                          <a:solidFill>
                            <a:schemeClr val="dk1"/>
                          </a:solidFill>
                          <a:latin typeface="Cambria Math" panose="02040503050406030204" pitchFamily="18" charset="0"/>
                          <a:ea typeface="Didact Gothic"/>
                          <a:cs typeface="Didact Gothic"/>
                          <a:sym typeface="Didact Gothic"/>
                        </a:rPr>
                        <m:t> </m:t>
                      </m:r>
                      <m:r>
                        <a:rPr lang="en-US" sz="1200" b="0" i="1" smtClean="0">
                          <a:solidFill>
                            <a:schemeClr val="dk1"/>
                          </a:solidFill>
                          <a:latin typeface="Cambria Math" panose="02040503050406030204" pitchFamily="18" charset="0"/>
                          <a:ea typeface="Didact Gothic"/>
                          <a:cs typeface="Didact Gothic"/>
                          <a:sym typeface="Didact Gothic"/>
                        </a:rPr>
                        <m:t>𝑙</m:t>
                      </m:r>
                      <m:r>
                        <a:rPr lang="en-US" sz="1200" b="0" i="1" smtClean="0">
                          <a:solidFill>
                            <a:schemeClr val="dk1"/>
                          </a:solidFill>
                          <a:latin typeface="Cambria Math" panose="02040503050406030204" pitchFamily="18" charset="0"/>
                          <a:ea typeface="Didact Gothic"/>
                          <a:cs typeface="Didact Gothic"/>
                          <a:sym typeface="Didact Gothic"/>
                        </a:rPr>
                        <m:t>=</m:t>
                      </m:r>
                      <m:f>
                        <m:fPr>
                          <m:ctrlPr>
                            <a:rPr lang="en-US" sz="1200" b="0" i="1" smtClean="0">
                              <a:solidFill>
                                <a:schemeClr val="dk1"/>
                              </a:solidFill>
                              <a:latin typeface="Cambria Math" panose="02040503050406030204" pitchFamily="18" charset="0"/>
                              <a:sym typeface="Didact Gothic"/>
                            </a:rPr>
                          </m:ctrlPr>
                        </m:fPr>
                        <m:num>
                          <m:r>
                            <a:rPr lang="en-US" sz="1200" b="0" i="1" smtClean="0">
                              <a:solidFill>
                                <a:schemeClr val="dk1"/>
                              </a:solidFill>
                              <a:latin typeface="Cambria Math" panose="02040503050406030204" pitchFamily="18" charset="0"/>
                              <a:sym typeface="Didact Gothic"/>
                            </a:rPr>
                            <m:t>2</m:t>
                          </m:r>
                          <m:r>
                            <a:rPr lang="en-US" sz="1200" b="0" i="1" smtClean="0">
                              <a:solidFill>
                                <a:schemeClr val="dk1"/>
                              </a:solidFill>
                              <a:latin typeface="Cambria Math" panose="02040503050406030204" pitchFamily="18" charset="0"/>
                              <a:sym typeface="Didact Gothic"/>
                            </a:rPr>
                            <m:t>𝐸</m:t>
                          </m:r>
                          <m:sSub>
                            <m:sSubPr>
                              <m:ctrlPr>
                                <a:rPr lang="en-US" sz="1200" b="0" i="1" smtClean="0">
                                  <a:solidFill>
                                    <a:schemeClr val="dk1"/>
                                  </a:solidFill>
                                  <a:latin typeface="Cambria Math" panose="02040503050406030204" pitchFamily="18" charset="0"/>
                                  <a:sym typeface="Didact Gothic"/>
                                </a:rPr>
                              </m:ctrlPr>
                            </m:sSubPr>
                            <m:e>
                              <m:r>
                                <a:rPr lang="en-US" sz="1200" b="0" i="1" smtClean="0">
                                  <a:solidFill>
                                    <a:schemeClr val="dk1"/>
                                  </a:solidFill>
                                  <a:latin typeface="Cambria Math" panose="02040503050406030204" pitchFamily="18" charset="0"/>
                                  <a:sym typeface="Didact Gothic"/>
                                </a:rPr>
                                <m:t>𝑝</m:t>
                              </m:r>
                            </m:e>
                            <m:sub>
                              <m:r>
                                <a:rPr lang="en-US" sz="1200" b="0" i="1" smtClean="0">
                                  <a:solidFill>
                                    <a:schemeClr val="dk1"/>
                                  </a:solidFill>
                                  <a:latin typeface="Cambria Math" panose="02040503050406030204" pitchFamily="18" charset="0"/>
                                  <a:sym typeface="Didact Gothic"/>
                                </a:rPr>
                                <m:t>𝑛</m:t>
                              </m:r>
                            </m:sub>
                          </m:sSub>
                          <m:r>
                            <a:rPr lang="en-US" sz="1200" b="0" i="1" smtClean="0">
                              <a:solidFill>
                                <a:schemeClr val="dk1"/>
                              </a:solidFill>
                              <a:latin typeface="Cambria Math" panose="02040503050406030204" pitchFamily="18" charset="0"/>
                              <a:sym typeface="Didact Gothic"/>
                            </a:rPr>
                            <m:t>−</m:t>
                          </m:r>
                          <m:sSup>
                            <m:sSupPr>
                              <m:ctrlPr>
                                <a:rPr lang="en-US" sz="1200" b="0" i="1" smtClean="0">
                                  <a:solidFill>
                                    <a:schemeClr val="dk1"/>
                                  </a:solidFill>
                                  <a:latin typeface="Cambria Math" panose="02040503050406030204" pitchFamily="18" charset="0"/>
                                  <a:sym typeface="Didact Gothic"/>
                                </a:rPr>
                              </m:ctrlPr>
                            </m:sSupPr>
                            <m:e>
                              <m:r>
                                <a:rPr lang="en-US" sz="1200" b="0" i="1" smtClean="0">
                                  <a:solidFill>
                                    <a:schemeClr val="dk1"/>
                                  </a:solidFill>
                                  <a:latin typeface="Cambria Math" panose="02040503050406030204" pitchFamily="18" charset="0"/>
                                  <a:sym typeface="Didact Gothic"/>
                                </a:rPr>
                                <m:t>𝑚</m:t>
                              </m:r>
                            </m:e>
                            <m:sup>
                              <m:r>
                                <a:rPr lang="en-US" sz="1200" b="0" i="1" smtClean="0">
                                  <a:solidFill>
                                    <a:schemeClr val="dk1"/>
                                  </a:solidFill>
                                  <a:latin typeface="Cambria Math" panose="02040503050406030204" pitchFamily="18" charset="0"/>
                                  <a:sym typeface="Didact Gothic"/>
                                </a:rPr>
                                <m:t>2</m:t>
                              </m:r>
                            </m:sup>
                          </m:sSup>
                          <m:r>
                            <a:rPr lang="en-US" sz="1200" b="0" i="1" smtClean="0">
                              <a:solidFill>
                                <a:schemeClr val="dk1"/>
                              </a:solidFill>
                              <a:latin typeface="Cambria Math" panose="02040503050406030204" pitchFamily="18" charset="0"/>
                              <a:sym typeface="Didact Gothic"/>
                            </a:rPr>
                            <m:t>−</m:t>
                          </m:r>
                          <m:sSubSup>
                            <m:sSubSupPr>
                              <m:ctrlPr>
                                <a:rPr lang="en-US" sz="1200" b="0" i="1" smtClean="0">
                                  <a:solidFill>
                                    <a:schemeClr val="dk1"/>
                                  </a:solidFill>
                                  <a:latin typeface="Cambria Math" panose="02040503050406030204" pitchFamily="18" charset="0"/>
                                  <a:sym typeface="Didact Gothic"/>
                                </a:rPr>
                              </m:ctrlPr>
                            </m:sSubSupPr>
                            <m:e>
                              <m:r>
                                <a:rPr lang="en-US" sz="1200" b="0" i="1" smtClean="0">
                                  <a:solidFill>
                                    <a:schemeClr val="dk1"/>
                                  </a:solidFill>
                                  <a:latin typeface="Cambria Math" panose="02040503050406030204" pitchFamily="18" charset="0"/>
                                  <a:sym typeface="Didact Gothic"/>
                                </a:rPr>
                                <m:t>𝑝</m:t>
                              </m:r>
                            </m:e>
                            <m:sub>
                              <m:r>
                                <a:rPr lang="en-US" sz="1200" b="0" i="1" smtClean="0">
                                  <a:solidFill>
                                    <a:schemeClr val="dk1"/>
                                  </a:solidFill>
                                  <a:latin typeface="Cambria Math" panose="02040503050406030204" pitchFamily="18" charset="0"/>
                                  <a:sym typeface="Didact Gothic"/>
                                </a:rPr>
                                <m:t>𝑛</m:t>
                              </m:r>
                            </m:sub>
                            <m:sup>
                              <m:r>
                                <a:rPr lang="en-US" sz="1200" b="0" i="1" smtClean="0">
                                  <a:solidFill>
                                    <a:schemeClr val="dk1"/>
                                  </a:solidFill>
                                  <a:latin typeface="Cambria Math" panose="02040503050406030204" pitchFamily="18" charset="0"/>
                                  <a:sym typeface="Didact Gothic"/>
                                </a:rPr>
                                <m:t>2</m:t>
                              </m:r>
                            </m:sup>
                          </m:sSubSup>
                        </m:num>
                        <m:den>
                          <m:r>
                            <a:rPr lang="en-US" sz="1200" b="0" i="1" smtClean="0">
                              <a:solidFill>
                                <a:schemeClr val="dk1"/>
                              </a:solidFill>
                              <a:latin typeface="Cambria Math" panose="02040503050406030204" pitchFamily="18" charset="0"/>
                              <a:sym typeface="Didact Gothic"/>
                            </a:rPr>
                            <m:t>4</m:t>
                          </m:r>
                          <m:rad>
                            <m:radPr>
                              <m:degHide m:val="on"/>
                              <m:ctrlPr>
                                <a:rPr lang="en-US" sz="1200" b="0" i="1" smtClean="0">
                                  <a:solidFill>
                                    <a:schemeClr val="dk1"/>
                                  </a:solidFill>
                                  <a:latin typeface="Cambria Math" panose="02040503050406030204" pitchFamily="18" charset="0"/>
                                  <a:sym typeface="Didact Gothic"/>
                                </a:rPr>
                              </m:ctrlPr>
                            </m:radPr>
                            <m:deg/>
                            <m:e>
                              <m:sSub>
                                <m:sSubPr>
                                  <m:ctrlPr>
                                    <a:rPr lang="en-US" sz="1200" b="0" i="1" smtClean="0">
                                      <a:solidFill>
                                        <a:schemeClr val="dk1"/>
                                      </a:solidFill>
                                      <a:latin typeface="Cambria Math" panose="02040503050406030204" pitchFamily="18" charset="0"/>
                                      <a:sym typeface="Didact Gothic"/>
                                    </a:rPr>
                                  </m:ctrlPr>
                                </m:sSubPr>
                                <m:e>
                                  <m:r>
                                    <a:rPr lang="en-US" sz="1200" b="0" i="1" smtClean="0">
                                      <a:solidFill>
                                        <a:schemeClr val="dk1"/>
                                      </a:solidFill>
                                      <a:latin typeface="Cambria Math" panose="02040503050406030204" pitchFamily="18" charset="0"/>
                                      <a:sym typeface="Didact Gothic"/>
                                    </a:rPr>
                                    <m:t>𝑝</m:t>
                                  </m:r>
                                </m:e>
                                <m:sub>
                                  <m:r>
                                    <a:rPr lang="en-US" sz="1200" b="0" i="1" smtClean="0">
                                      <a:solidFill>
                                        <a:schemeClr val="dk1"/>
                                      </a:solidFill>
                                      <a:latin typeface="Cambria Math" panose="02040503050406030204" pitchFamily="18" charset="0"/>
                                      <a:sym typeface="Didact Gothic"/>
                                    </a:rPr>
                                    <m:t>𝑛</m:t>
                                  </m:r>
                                </m:sub>
                              </m:sSub>
                              <m:r>
                                <a:rPr lang="en-US" sz="1200" b="0" i="1" smtClean="0">
                                  <a:solidFill>
                                    <a:schemeClr val="dk1"/>
                                  </a:solidFill>
                                  <a:latin typeface="Cambria Math" panose="02040503050406030204" pitchFamily="18" charset="0"/>
                                  <a:sym typeface="Didact Gothic"/>
                                </a:rPr>
                                <m:t>𝑚</m:t>
                              </m:r>
                              <m:sSup>
                                <m:sSupPr>
                                  <m:ctrlPr>
                                    <a:rPr lang="en-US" sz="1200" b="0" i="1" smtClean="0">
                                      <a:solidFill>
                                        <a:schemeClr val="dk1"/>
                                      </a:solidFill>
                                      <a:latin typeface="Cambria Math" panose="02040503050406030204" pitchFamily="18" charset="0"/>
                                      <a:sym typeface="Didact Gothic"/>
                                    </a:rPr>
                                  </m:ctrlPr>
                                </m:sSupPr>
                                <m:e>
                                  <m:r>
                                    <a:rPr lang="en-US" sz="1200" b="0" i="1" smtClean="0">
                                      <a:solidFill>
                                        <a:schemeClr val="dk1"/>
                                      </a:solidFill>
                                      <a:latin typeface="Cambria Math" panose="02040503050406030204" pitchFamily="18" charset="0"/>
                                      <a:sym typeface="Didact Gothic"/>
                                    </a:rPr>
                                    <m:t>𝜔</m:t>
                                  </m:r>
                                </m:e>
                                <m:sup>
                                  <m:r>
                                    <a:rPr lang="en-US" sz="1200" b="0" i="1" smtClean="0">
                                      <a:solidFill>
                                        <a:schemeClr val="dk1"/>
                                      </a:solidFill>
                                      <a:latin typeface="Cambria Math" panose="02040503050406030204" pitchFamily="18" charset="0"/>
                                      <a:sym typeface="Didact Gothic"/>
                                    </a:rPr>
                                    <m:t>2</m:t>
                                  </m:r>
                                </m:sup>
                              </m:sSup>
                            </m:e>
                          </m:rad>
                          <m:sSup>
                            <m:sSupPr>
                              <m:ctrlPr>
                                <a:rPr lang="en-US" sz="1200" b="0" i="1" smtClean="0">
                                  <a:solidFill>
                                    <a:schemeClr val="dk1"/>
                                  </a:solidFill>
                                  <a:latin typeface="Cambria Math" panose="02040503050406030204" pitchFamily="18" charset="0"/>
                                  <a:sym typeface="Didact Gothic"/>
                                </a:rPr>
                              </m:ctrlPr>
                            </m:sSupPr>
                            <m:e>
                              <m:r>
                                <a:rPr lang="en-US" sz="1200" b="0" i="1" smtClean="0">
                                  <a:solidFill>
                                    <a:schemeClr val="dk1"/>
                                  </a:solidFill>
                                  <a:latin typeface="Cambria Math" panose="02040503050406030204" pitchFamily="18" charset="0"/>
                                  <a:sym typeface="Didact Gothic"/>
                                </a:rPr>
                                <m:t>𝑟</m:t>
                              </m:r>
                            </m:e>
                            <m:sup>
                              <m:r>
                                <a:rPr lang="en-US" sz="1200" b="0" i="1" smtClean="0">
                                  <a:solidFill>
                                    <a:schemeClr val="dk1"/>
                                  </a:solidFill>
                                  <a:latin typeface="Cambria Math" panose="02040503050406030204" pitchFamily="18" charset="0"/>
                                  <a:sym typeface="Didact Gothic"/>
                                </a:rPr>
                                <m:t>2</m:t>
                              </m:r>
                            </m:sup>
                          </m:sSup>
                        </m:den>
                      </m:f>
                      <m:r>
                        <a:rPr lang="en-US" sz="1200" b="0" i="1" smtClean="0">
                          <a:solidFill>
                            <a:schemeClr val="dk1"/>
                          </a:solidFill>
                          <a:latin typeface="Cambria Math" panose="02040503050406030204" pitchFamily="18" charset="0"/>
                          <a:sym typeface="Didact Gothic"/>
                        </a:rPr>
                        <m:t>−</m:t>
                      </m:r>
                      <m:f>
                        <m:fPr>
                          <m:ctrlPr>
                            <a:rPr lang="en-US" sz="1200" b="0" i="1" smtClean="0">
                              <a:solidFill>
                                <a:schemeClr val="dk1"/>
                              </a:solidFill>
                              <a:latin typeface="Cambria Math" panose="02040503050406030204" pitchFamily="18" charset="0"/>
                              <a:sym typeface="Didact Gothic"/>
                            </a:rPr>
                          </m:ctrlPr>
                        </m:fPr>
                        <m:num>
                          <m:r>
                            <a:rPr lang="en-US" sz="1200" b="0" i="1" smtClean="0">
                              <a:solidFill>
                                <a:schemeClr val="dk1"/>
                              </a:solidFill>
                              <a:latin typeface="Cambria Math" panose="02040503050406030204" pitchFamily="18" charset="0"/>
                              <a:sym typeface="Didact Gothic"/>
                            </a:rPr>
                            <m:t>1</m:t>
                          </m:r>
                        </m:num>
                        <m:den>
                          <m:r>
                            <a:rPr lang="en-US" sz="1200" b="0" i="1" smtClean="0">
                              <a:solidFill>
                                <a:schemeClr val="dk1"/>
                              </a:solidFill>
                              <a:latin typeface="Cambria Math" panose="02040503050406030204" pitchFamily="18" charset="0"/>
                              <a:sym typeface="Didact Gothic"/>
                            </a:rPr>
                            <m:t>2</m:t>
                          </m:r>
                        </m:den>
                      </m:f>
                    </m:oMath>
                  </m:oMathPara>
                </a14:m>
                <a:endParaRPr lang="en-US" sz="1200" b="0" dirty="0">
                  <a:solidFill>
                    <a:schemeClr val="dk1"/>
                  </a:solidFill>
                  <a:latin typeface="Didact Gothic"/>
                  <a:ea typeface="Didact Gothic"/>
                  <a:cs typeface="Didact Gothic"/>
                  <a:sym typeface="Didact Gothic"/>
                </a:endParaRPr>
              </a:p>
              <a:p>
                <a:pPr/>
                <a14:m>
                  <m:oMathPara xmlns:m="http://schemas.openxmlformats.org/officeDocument/2006/math">
                    <m:oMathParaPr>
                      <m:jc m:val="centerGroup"/>
                    </m:oMathParaPr>
                    <m:oMath xmlns:m="http://schemas.openxmlformats.org/officeDocument/2006/math">
                      <m:r>
                        <a:rPr lang="en-US" sz="1200" b="0" i="1" smtClean="0">
                          <a:solidFill>
                            <a:schemeClr val="dk1"/>
                          </a:solidFill>
                          <a:latin typeface="Cambria Math" panose="02040503050406030204" pitchFamily="18" charset="0"/>
                          <a:ea typeface="Didact Gothic"/>
                          <a:cs typeface="Didact Gothic"/>
                          <a:sym typeface="Didact Gothic"/>
                        </a:rPr>
                        <m:t>𝑤</m:t>
                      </m:r>
                      <m:r>
                        <a:rPr lang="en-US" sz="1200" b="0" i="1" smtClean="0">
                          <a:solidFill>
                            <a:schemeClr val="dk1"/>
                          </a:solidFill>
                          <a:latin typeface="Cambria Math" panose="02040503050406030204" pitchFamily="18" charset="0"/>
                          <a:ea typeface="Didact Gothic"/>
                          <a:cs typeface="Didact Gothic"/>
                          <a:sym typeface="Didact Gothic"/>
                        </a:rPr>
                        <m:t>h</m:t>
                      </m:r>
                      <m:r>
                        <a:rPr lang="en-US" sz="1200" b="0" i="1" smtClean="0">
                          <a:solidFill>
                            <a:schemeClr val="dk1"/>
                          </a:solidFill>
                          <a:latin typeface="Cambria Math" panose="02040503050406030204" pitchFamily="18" charset="0"/>
                          <a:ea typeface="Didact Gothic"/>
                          <a:cs typeface="Didact Gothic"/>
                          <a:sym typeface="Didact Gothic"/>
                        </a:rPr>
                        <m:t>𝑒𝑟𝑒</m:t>
                      </m:r>
                      <m:r>
                        <a:rPr lang="en-US" sz="1200" b="0" i="1" smtClean="0">
                          <a:solidFill>
                            <a:schemeClr val="dk1"/>
                          </a:solidFill>
                          <a:latin typeface="Cambria Math" panose="02040503050406030204" pitchFamily="18" charset="0"/>
                          <a:ea typeface="Didact Gothic"/>
                          <a:cs typeface="Didact Gothic"/>
                          <a:sym typeface="Didact Gothic"/>
                        </a:rPr>
                        <m:t> </m:t>
                      </m:r>
                      <m:r>
                        <a:rPr lang="en-US" sz="1200" b="0" i="1" smtClean="0">
                          <a:solidFill>
                            <a:schemeClr val="dk1"/>
                          </a:solidFill>
                          <a:latin typeface="Cambria Math" panose="02040503050406030204" pitchFamily="18" charset="0"/>
                          <a:ea typeface="Didact Gothic"/>
                          <a:cs typeface="Didact Gothic"/>
                          <a:sym typeface="Didact Gothic"/>
                        </a:rPr>
                        <m:t>𝑎</m:t>
                      </m:r>
                      <m:r>
                        <a:rPr lang="en-US" sz="1200" b="0" i="1" smtClean="0">
                          <a:solidFill>
                            <a:schemeClr val="dk1"/>
                          </a:solidFill>
                          <a:latin typeface="Cambria Math" panose="02040503050406030204" pitchFamily="18" charset="0"/>
                          <a:ea typeface="Didact Gothic"/>
                          <a:cs typeface="Didact Gothic"/>
                          <a:sym typeface="Didact Gothic"/>
                        </a:rPr>
                        <m:t>=</m:t>
                      </m:r>
                      <m:rad>
                        <m:radPr>
                          <m:degHide m:val="on"/>
                          <m:ctrlPr>
                            <a:rPr lang="en-US" sz="1200" b="0" i="1" smtClean="0">
                              <a:solidFill>
                                <a:schemeClr val="dk1"/>
                              </a:solidFill>
                              <a:latin typeface="Cambria Math" panose="02040503050406030204" pitchFamily="18" charset="0"/>
                              <a:ea typeface="Didact Gothic"/>
                              <a:cs typeface="Didact Gothic"/>
                              <a:sym typeface="Didact Gothic"/>
                            </a:rPr>
                          </m:ctrlPr>
                        </m:radPr>
                        <m:deg/>
                        <m:e>
                          <m:sSub>
                            <m:sSubPr>
                              <m:ctrlPr>
                                <a:rPr lang="en-US" sz="1200" b="0" i="1" smtClean="0">
                                  <a:solidFill>
                                    <a:schemeClr val="dk1"/>
                                  </a:solidFill>
                                  <a:latin typeface="Cambria Math" panose="02040503050406030204" pitchFamily="18" charset="0"/>
                                  <a:ea typeface="Didact Gothic"/>
                                  <a:cs typeface="Didact Gothic"/>
                                  <a:sym typeface="Didact Gothic"/>
                                </a:rPr>
                              </m:ctrlPr>
                            </m:sSubPr>
                            <m:e>
                              <m:r>
                                <a:rPr lang="en-US" sz="1200" b="0" i="1" smtClean="0">
                                  <a:solidFill>
                                    <a:schemeClr val="dk1"/>
                                  </a:solidFill>
                                  <a:latin typeface="Cambria Math" panose="02040503050406030204" pitchFamily="18" charset="0"/>
                                  <a:ea typeface="Didact Gothic"/>
                                  <a:cs typeface="Didact Gothic"/>
                                  <a:sym typeface="Didact Gothic"/>
                                </a:rPr>
                                <m:t>𝑝</m:t>
                              </m:r>
                            </m:e>
                            <m:sub>
                              <m:r>
                                <a:rPr lang="en-US" sz="1200" b="0" i="1" smtClean="0">
                                  <a:solidFill>
                                    <a:schemeClr val="dk1"/>
                                  </a:solidFill>
                                  <a:latin typeface="Cambria Math" panose="02040503050406030204" pitchFamily="18" charset="0"/>
                                  <a:ea typeface="Didact Gothic"/>
                                  <a:cs typeface="Didact Gothic"/>
                                  <a:sym typeface="Didact Gothic"/>
                                </a:rPr>
                                <m:t>𝑛</m:t>
                              </m:r>
                            </m:sub>
                          </m:sSub>
                          <m:r>
                            <a:rPr lang="en-US" sz="1200" b="0" i="1" smtClean="0">
                              <a:solidFill>
                                <a:schemeClr val="dk1"/>
                              </a:solidFill>
                              <a:latin typeface="Cambria Math" panose="02040503050406030204" pitchFamily="18" charset="0"/>
                              <a:ea typeface="Didact Gothic"/>
                              <a:cs typeface="Didact Gothic"/>
                              <a:sym typeface="Didact Gothic"/>
                            </a:rPr>
                            <m:t>𝑚</m:t>
                          </m:r>
                          <m:sSup>
                            <m:sSupPr>
                              <m:ctrlPr>
                                <a:rPr lang="en-US" sz="1200" b="0" i="1" smtClean="0">
                                  <a:solidFill>
                                    <a:schemeClr val="dk1"/>
                                  </a:solidFill>
                                  <a:latin typeface="Cambria Math" panose="02040503050406030204" pitchFamily="18" charset="0"/>
                                  <a:ea typeface="Didact Gothic"/>
                                  <a:cs typeface="Didact Gothic"/>
                                  <a:sym typeface="Didact Gothic"/>
                                </a:rPr>
                              </m:ctrlPr>
                            </m:sSupPr>
                            <m:e>
                              <m:r>
                                <a:rPr lang="en-US" sz="1200" b="0" i="1" smtClean="0">
                                  <a:solidFill>
                                    <a:schemeClr val="dk1"/>
                                  </a:solidFill>
                                  <a:latin typeface="Cambria Math" panose="02040503050406030204" pitchFamily="18" charset="0"/>
                                  <a:ea typeface="Didact Gothic"/>
                                  <a:cs typeface="Didact Gothic"/>
                                  <a:sym typeface="Didact Gothic"/>
                                </a:rPr>
                                <m:t>𝜔</m:t>
                              </m:r>
                            </m:e>
                            <m:sup>
                              <m:r>
                                <a:rPr lang="en-US" sz="1200" b="0" i="1" smtClean="0">
                                  <a:solidFill>
                                    <a:schemeClr val="dk1"/>
                                  </a:solidFill>
                                  <a:latin typeface="Cambria Math" panose="02040503050406030204" pitchFamily="18" charset="0"/>
                                  <a:ea typeface="Didact Gothic"/>
                                  <a:cs typeface="Didact Gothic"/>
                                  <a:sym typeface="Didact Gothic"/>
                                </a:rPr>
                                <m:t>2</m:t>
                              </m:r>
                            </m:sup>
                          </m:sSup>
                        </m:e>
                      </m:rad>
                    </m:oMath>
                  </m:oMathPara>
                </a14:m>
                <a:endParaRPr lang="en-US" dirty="0"/>
              </a:p>
            </p:txBody>
          </p:sp>
        </mc:Choice>
        <mc:Fallback xmlns="">
          <p:sp>
            <p:nvSpPr>
              <p:cNvPr id="3" name="Notes Placeholder 2"/>
              <p:cNvSpPr>
                <a:spLocks noGrp="1"/>
              </p:cNvSpPr>
              <p:nvPr>
                <p:ph type="body" idx="1"/>
              </p:nvPr>
            </p:nvSpPr>
            <p:spPr/>
            <p:txBody>
              <a:bodyPr/>
              <a:lstStyle/>
              <a:p>
                <a:r>
                  <a:rPr lang="en-US" dirty="0"/>
                  <a:t>Sparing the gruesome details, I was able to get part of the Schrodinger equation to follow the form for which Laguerre polynomials are the solution. The wavefunction for the radial component of the Hamiltonian ended up being the product of an exponential function and a Laguerre polynomial with both parts of the function depending on an integer value n and the Laguerre polynomial also depending on an integer value l. Now we need to account for the V part of the Hamiltonian. This is done by tagging on another exponential function e to the </a:t>
                </a:r>
                <a:r>
                  <a:rPr lang="en-US" dirty="0" err="1"/>
                  <a:t>i</a:t>
                </a:r>
                <a:r>
                  <a:rPr lang="en-US" dirty="0"/>
                  <a:t> </a:t>
                </a:r>
                <a:r>
                  <a:rPr lang="en-US" dirty="0" err="1"/>
                  <a:t>pn</a:t>
                </a:r>
                <a:r>
                  <a:rPr lang="en-US" dirty="0"/>
                  <a:t> z which is the solution of the Schrodinger equation with just one half m omega-squared z-squared as the Hamiltonian operator. Altogether, this gives us the wavefunction for the light front quantum harmonic oscillator in radial, tilted coordinates. But, we’re not quite done with the wavefunction yet.</a:t>
                </a:r>
              </a:p>
              <a:p>
                <a:endParaRPr lang="en-US" sz="1200" dirty="0">
                  <a:solidFill>
                    <a:schemeClr val="dk1"/>
                  </a:solidFill>
                  <a:latin typeface="Didact Gothic" panose="00000500000000000000" pitchFamily="2" charset="0"/>
                  <a:ea typeface="Didact Gothic"/>
                  <a:cs typeface="Didact Gothic"/>
                  <a:sym typeface="Didact Gothic"/>
                </a:endParaRPr>
              </a:p>
              <a:p>
                <a:r>
                  <a:rPr lang="en-US" sz="1200" dirty="0">
                    <a:solidFill>
                      <a:schemeClr val="dk1"/>
                    </a:solidFill>
                    <a:latin typeface="Didact Gothic" panose="00000500000000000000" pitchFamily="2" charset="0"/>
                    <a:ea typeface="Didact Gothic"/>
                    <a:cs typeface="Didact Gothic"/>
                    <a:sym typeface="Didact Gothic"/>
                  </a:rPr>
                  <a:t>Sparing the gruesome details:</a:t>
                </a:r>
                <a:br>
                  <a:rPr lang="en-US" sz="1200" b="0" i="1" dirty="0">
                    <a:solidFill>
                      <a:schemeClr val="dk1"/>
                    </a:solidFill>
                    <a:latin typeface="Cambria Math" panose="02040503050406030204" pitchFamily="18" charset="0"/>
                    <a:ea typeface="Didact Gothic"/>
                    <a:cs typeface="Didact Gothic"/>
                    <a:sym typeface="Didact Gothic"/>
                  </a:rPr>
                </a:br>
                <a:r>
                  <a:rPr lang="en-US" sz="1200" b="0" i="0">
                    <a:solidFill>
                      <a:schemeClr val="dk1"/>
                    </a:solidFill>
                    <a:latin typeface="Cambria Math" panose="02040503050406030204" pitchFamily="18" charset="0"/>
                    <a:ea typeface="Didact Gothic"/>
                    <a:cs typeface="Didact Gothic"/>
                    <a:sym typeface="Didact Gothic"/>
                  </a:rPr>
                  <a:t>𝑥𝑦^′′+</a:t>
                </a:r>
                <a:r>
                  <a:rPr lang="en-US" sz="1200" b="0" i="0">
                    <a:solidFill>
                      <a:schemeClr val="dk1"/>
                    </a:solidFill>
                    <a:latin typeface="Cambria Math" panose="02040503050406030204" pitchFamily="18" charset="0"/>
                    <a:sym typeface="Didact Gothic"/>
                  </a:rPr>
                  <a:t>(</a:t>
                </a:r>
                <a:r>
                  <a:rPr lang="en-US" sz="1200" b="0" i="0">
                    <a:solidFill>
                      <a:schemeClr val="dk1"/>
                    </a:solidFill>
                    <a:latin typeface="Cambria Math" panose="02040503050406030204" pitchFamily="18" charset="0"/>
                    <a:ea typeface="Didact Gothic"/>
                    <a:cs typeface="Didact Gothic"/>
                    <a:sym typeface="Didact Gothic"/>
                  </a:rPr>
                  <a:t>1−𝑥) 𝑦^′+𝑙𝑦=0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dk1"/>
                  </a:solidFill>
                  <a:latin typeface="Cambria Math" panose="02040503050406030204" pitchFamily="18" charset="0"/>
                  <a:ea typeface="Didact Gothic"/>
                  <a:cs typeface="Didact Gothic"/>
                  <a:sym typeface="Didact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dk1"/>
                    </a:solidFill>
                    <a:latin typeface="Cambria Math" panose="02040503050406030204" pitchFamily="18" charset="0"/>
                    <a:ea typeface="Didact Gothic"/>
                    <a:cs typeface="Didact Gothic"/>
                    <a:sym typeface="Didact Gothic"/>
                  </a:rPr>
                  <a:t>where 𝑙=</a:t>
                </a:r>
                <a:r>
                  <a:rPr lang="en-US" sz="1200" b="0" i="0">
                    <a:solidFill>
                      <a:schemeClr val="dk1"/>
                    </a:solidFill>
                    <a:latin typeface="Cambria Math" panose="02040503050406030204" pitchFamily="18" charset="0"/>
                    <a:sym typeface="Didact Gothic"/>
                  </a:rPr>
                  <a:t>(2𝐸𝑝_𝑛−𝑚^2−𝑝_𝑛^2)/(4√(𝑝_𝑛 𝑚𝜔^2 ) 𝑟^2 )−1/2</a:t>
                </a:r>
                <a:endParaRPr lang="en-US" sz="1200" b="0" dirty="0">
                  <a:solidFill>
                    <a:schemeClr val="dk1"/>
                  </a:solidFill>
                  <a:latin typeface="Didact Gothic"/>
                  <a:ea typeface="Didact Gothic"/>
                  <a:cs typeface="Didact Gothic"/>
                  <a:sym typeface="Didact Gothic"/>
                </a:endParaRPr>
              </a:p>
              <a:p>
                <a:r>
                  <a:rPr lang="en-US" sz="1200" b="0" i="0">
                    <a:solidFill>
                      <a:schemeClr val="dk1"/>
                    </a:solidFill>
                    <a:latin typeface="Cambria Math" panose="02040503050406030204" pitchFamily="18" charset="0"/>
                    <a:ea typeface="Didact Gothic"/>
                    <a:cs typeface="Didact Gothic"/>
                    <a:sym typeface="Didact Gothic"/>
                  </a:rPr>
                  <a:t>𝑤ℎ𝑒𝑟𝑒 𝑎=</a:t>
                </a:r>
                <a:r>
                  <a:rPr lang="en-US" sz="1200" b="0" i="0">
                    <a:solidFill>
                      <a:schemeClr val="dk1"/>
                    </a:solidFill>
                    <a:latin typeface="Cambria Math" panose="02040503050406030204" pitchFamily="18" charset="0"/>
                    <a:sym typeface="Didact Gothic"/>
                  </a:rPr>
                  <a:t>√(</a:t>
                </a:r>
                <a:r>
                  <a:rPr lang="en-US" sz="1200" b="0" i="0">
                    <a:solidFill>
                      <a:schemeClr val="dk1"/>
                    </a:solidFill>
                    <a:latin typeface="Cambria Math" panose="02040503050406030204" pitchFamily="18" charset="0"/>
                    <a:ea typeface="Didact Gothic"/>
                    <a:cs typeface="Didact Gothic"/>
                    <a:sym typeface="Didact Gothic"/>
                  </a:rPr>
                  <a:t>𝑝_𝑛 𝑚𝜔^2 )</a:t>
                </a:r>
                <a:endParaRPr lang="en-US" dirty="0"/>
              </a:p>
            </p:txBody>
          </p:sp>
        </mc:Fallback>
      </mc:AlternateContent>
      <p:sp>
        <p:nvSpPr>
          <p:cNvPr id="4" name="Slide Number Placeholder 3"/>
          <p:cNvSpPr>
            <a:spLocks noGrp="1"/>
          </p:cNvSpPr>
          <p:nvPr>
            <p:ph type="sldNum" sz="quarter" idx="5"/>
          </p:nvPr>
        </p:nvSpPr>
        <p:spPr/>
        <p:txBody>
          <a:bodyPr/>
          <a:lstStyle/>
          <a:p>
            <a:fld id="{85519C36-3070-42F7-8DA5-FABB8532DA64}" type="slidenum">
              <a:rPr lang="en-US" smtClean="0"/>
              <a:t>13</a:t>
            </a:fld>
            <a:endParaRPr lang="en-US"/>
          </a:p>
        </p:txBody>
      </p:sp>
    </p:spTree>
    <p:extLst>
      <p:ext uri="{BB962C8B-B14F-4D97-AF65-F5344CB8AC3E}">
        <p14:creationId xmlns:p14="http://schemas.microsoft.com/office/powerpoint/2010/main" val="2212053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 had a wavefunction and a means with which to normalize it, it was time to construct the Hamiltonian matrix for this system from which I could obtain an approximation for the energy eigenvalues.</a:t>
            </a:r>
          </a:p>
        </p:txBody>
      </p:sp>
      <p:sp>
        <p:nvSpPr>
          <p:cNvPr id="4" name="Slide Number Placeholder 3"/>
          <p:cNvSpPr>
            <a:spLocks noGrp="1"/>
          </p:cNvSpPr>
          <p:nvPr>
            <p:ph type="sldNum" sz="quarter" idx="5"/>
          </p:nvPr>
        </p:nvSpPr>
        <p:spPr/>
        <p:txBody>
          <a:bodyPr/>
          <a:lstStyle/>
          <a:p>
            <a:fld id="{85519C36-3070-42F7-8DA5-FABB8532DA64}" type="slidenum">
              <a:rPr lang="en-US" smtClean="0"/>
              <a:t>14</a:t>
            </a:fld>
            <a:endParaRPr lang="en-US"/>
          </a:p>
        </p:txBody>
      </p:sp>
    </p:spTree>
    <p:extLst>
      <p:ext uri="{BB962C8B-B14F-4D97-AF65-F5344CB8AC3E}">
        <p14:creationId xmlns:p14="http://schemas.microsoft.com/office/powerpoint/2010/main" val="90481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Just to provide context again. Why did I need to construct a Hamiltonian matrix? This comes from looking at the Schrodinger equation as an eigenvalue problem. Ultimately, we want to find the energy values for which the wavefunction does not depend on time. Since the approximation method used breaks the Hamiltonian into two separate parts, the Hamiltonian matrix is going to be the sum of two separate matrices: one for H0 and one for the potential, V. The matrix for H0 is not too difficult to construct. An analytic solution for the radial component of the wavefunction does exist when H0 is used in the Schrodinger equation. Therefore, it will consist of the energy eigenvalues of the Schrodinger equation for H0 going down the diagonal with the rest of the elements being zero. The expression here gives the formula for those values demonstrating their dependence on two integer values: n and l. </a:t>
                </a:r>
              </a:p>
              <a:p>
                <a:endParaRPr lang="en-US" dirty="0"/>
              </a:p>
              <a:p>
                <a:r>
                  <a:rPr lang="en-US" dirty="0"/>
                  <a:t>The potential matrix, V, takes a little more effort to construct. We need to construct a potential matrix using the same wavefunction as the basis. The potential matrix is most likely not going to be diagonal, so I had to calculate these integrals for every single matrix element however far out I wanted to go. However big I wanted this matrix to be. This is something important to note about the approximation method being used. For a wavefunction found analytically, the Hamiltonian matrix would be infinite. Since we are approximating the Hamiltonian matrix of this system, we don’t have a general formula for the matrix elements, so it’s going to be finite for however far out I calculate it., and in this case it also has a dependence on the value L which confines the wavefunction along the z-axis. Here I have a picture to help visualize what’s going on. For a wavefunction found analytically, it would go to zero as z goes to negative and positive infinity. Since this approximation method confines the wavefunction along the z-axis, we are forcing it go to zero at negative and positive values L. The next slide shows what the summation of H0 and V looks like.</a:t>
                </a:r>
                <a:br>
                  <a:rPr lang="en-US" dirty="0"/>
                </a:br>
                <a:endParaRPr lang="en-US" dirty="0"/>
              </a:p>
              <a:p>
                <a:pPr/>
                <a14:m>
                  <m:oMathPara xmlns:m="http://schemas.openxmlformats.org/officeDocument/2006/math">
                    <m:oMathParaPr>
                      <m:jc m:val="centerGroup"/>
                    </m:oMathParaPr>
                    <m:oMath xmlns:m="http://schemas.openxmlformats.org/officeDocument/2006/math">
                      <m:r>
                        <a:rPr lang="en-US" sz="1200" b="0" i="1" smtClean="0">
                          <a:solidFill>
                            <a:schemeClr val="dk1"/>
                          </a:solidFill>
                          <a:latin typeface="Cambria Math" panose="02040503050406030204" pitchFamily="18" charset="0"/>
                          <a:sym typeface="Didact Gothic"/>
                        </a:rPr>
                        <m:t>, </m:t>
                      </m:r>
                      <m:sSub>
                        <m:sSubPr>
                          <m:ctrlPr>
                            <a:rPr lang="en-US" sz="1200" b="0" i="1" smtClean="0">
                              <a:solidFill>
                                <a:schemeClr val="dk1"/>
                              </a:solidFill>
                              <a:latin typeface="Cambria Math" panose="02040503050406030204" pitchFamily="18" charset="0"/>
                              <a:sym typeface="Didact Gothic"/>
                            </a:rPr>
                          </m:ctrlPr>
                        </m:sSubPr>
                        <m:e>
                          <m:r>
                            <a:rPr lang="en-US" sz="1200" b="0" i="1" smtClean="0">
                              <a:solidFill>
                                <a:schemeClr val="dk1"/>
                              </a:solidFill>
                              <a:latin typeface="Cambria Math" panose="02040503050406030204" pitchFamily="18" charset="0"/>
                              <a:sym typeface="Didact Gothic"/>
                            </a:rPr>
                            <m:t>𝑝</m:t>
                          </m:r>
                        </m:e>
                        <m:sub>
                          <m:r>
                            <a:rPr lang="en-US" sz="1200" b="0" i="1" smtClean="0">
                              <a:solidFill>
                                <a:schemeClr val="dk1"/>
                              </a:solidFill>
                              <a:latin typeface="Cambria Math" panose="02040503050406030204" pitchFamily="18" charset="0"/>
                              <a:sym typeface="Didact Gothic"/>
                            </a:rPr>
                            <m:t>𝑛</m:t>
                          </m:r>
                        </m:sub>
                      </m:sSub>
                      <m:r>
                        <a:rPr lang="en-US" sz="1200" b="0" i="1" smtClean="0">
                          <a:solidFill>
                            <a:schemeClr val="dk1"/>
                          </a:solidFill>
                          <a:latin typeface="Cambria Math" panose="02040503050406030204" pitchFamily="18" charset="0"/>
                          <a:sym typeface="Didact Gothic"/>
                        </a:rPr>
                        <m:t>=</m:t>
                      </m:r>
                      <m:f>
                        <m:fPr>
                          <m:ctrlPr>
                            <a:rPr lang="en-US" sz="1200" b="0" i="1" smtClean="0">
                              <a:solidFill>
                                <a:schemeClr val="dk1"/>
                              </a:solidFill>
                              <a:latin typeface="Cambria Math" panose="02040503050406030204" pitchFamily="18" charset="0"/>
                              <a:sym typeface="Didact Gothic"/>
                            </a:rPr>
                          </m:ctrlPr>
                        </m:fPr>
                        <m:num>
                          <m:d>
                            <m:dPr>
                              <m:ctrlPr>
                                <a:rPr lang="en-US" sz="1200" b="0" i="1" smtClean="0">
                                  <a:solidFill>
                                    <a:schemeClr val="dk1"/>
                                  </a:solidFill>
                                  <a:latin typeface="Cambria Math" panose="02040503050406030204" pitchFamily="18" charset="0"/>
                                  <a:sym typeface="Didact Gothic"/>
                                </a:rPr>
                              </m:ctrlPr>
                            </m:dPr>
                            <m:e>
                              <m:r>
                                <a:rPr lang="en-US" sz="1200" b="0" i="1" smtClean="0">
                                  <a:solidFill>
                                    <a:schemeClr val="dk1"/>
                                  </a:solidFill>
                                  <a:latin typeface="Cambria Math" panose="02040503050406030204" pitchFamily="18" charset="0"/>
                                  <a:sym typeface="Didact Gothic"/>
                                </a:rPr>
                                <m:t>2</m:t>
                              </m:r>
                              <m:r>
                                <a:rPr lang="en-US" sz="1200" b="0" i="1" smtClean="0">
                                  <a:solidFill>
                                    <a:schemeClr val="dk1"/>
                                  </a:solidFill>
                                  <a:latin typeface="Cambria Math" panose="02040503050406030204" pitchFamily="18" charset="0"/>
                                  <a:sym typeface="Didact Gothic"/>
                                </a:rPr>
                                <m:t>𝑛</m:t>
                              </m:r>
                              <m:r>
                                <a:rPr lang="en-US" sz="1200" b="0" i="1" smtClean="0">
                                  <a:solidFill>
                                    <a:schemeClr val="dk1"/>
                                  </a:solidFill>
                                  <a:latin typeface="Cambria Math" panose="02040503050406030204" pitchFamily="18" charset="0"/>
                                  <a:sym typeface="Didact Gothic"/>
                                </a:rPr>
                                <m:t>+</m:t>
                              </m:r>
                              <m:r>
                                <a:rPr lang="en-US" sz="1200" b="0" i="1" smtClean="0">
                                  <a:solidFill>
                                    <a:schemeClr val="dk1"/>
                                  </a:solidFill>
                                  <a:latin typeface="Cambria Math" panose="02040503050406030204" pitchFamily="18" charset="0"/>
                                  <a:sym typeface="Didact Gothic"/>
                                </a:rPr>
                                <m:t>1</m:t>
                              </m:r>
                            </m:e>
                          </m:d>
                          <m:r>
                            <a:rPr lang="en-US" sz="1200" b="0" i="1" smtClean="0">
                              <a:solidFill>
                                <a:schemeClr val="dk1"/>
                              </a:solidFill>
                              <a:latin typeface="Cambria Math" panose="02040503050406030204" pitchFamily="18" charset="0"/>
                              <a:sym typeface="Didact Gothic"/>
                            </a:rPr>
                            <m:t>𝜋</m:t>
                          </m:r>
                        </m:num>
                        <m:den>
                          <m:r>
                            <a:rPr lang="en-US" sz="1200" b="0" i="1" smtClean="0">
                              <a:solidFill>
                                <a:schemeClr val="dk1"/>
                              </a:solidFill>
                              <a:latin typeface="Cambria Math" panose="02040503050406030204" pitchFamily="18" charset="0"/>
                              <a:sym typeface="Didact Gothic"/>
                            </a:rPr>
                            <m:t>2</m:t>
                          </m:r>
                          <m:r>
                            <a:rPr lang="en-US" sz="1200" b="0" i="1" smtClean="0">
                              <a:solidFill>
                                <a:schemeClr val="dk1"/>
                              </a:solidFill>
                              <a:latin typeface="Cambria Math" panose="02040503050406030204" pitchFamily="18" charset="0"/>
                              <a:sym typeface="Didact Gothic"/>
                            </a:rPr>
                            <m:t>𝐿</m:t>
                          </m:r>
                        </m:den>
                      </m:f>
                    </m:oMath>
                  </m:oMathPara>
                </a14:m>
                <a:endParaRPr lang="en-US" dirty="0"/>
              </a:p>
            </p:txBody>
          </p:sp>
        </mc:Choice>
        <mc:Fallback xmlns="">
          <p:sp>
            <p:nvSpPr>
              <p:cNvPr id="3" name="Notes Placeholder 2"/>
              <p:cNvSpPr>
                <a:spLocks noGrp="1"/>
              </p:cNvSpPr>
              <p:nvPr>
                <p:ph type="body" idx="1"/>
              </p:nvPr>
            </p:nvSpPr>
            <p:spPr/>
            <p:txBody>
              <a:bodyPr/>
              <a:lstStyle/>
              <a:p>
                <a:r>
                  <a:rPr lang="en-US" dirty="0"/>
                  <a:t>	wavefunctions/eigenstates form the bases for the Hamiltonian matrix, so the inner product of the wavefunction with the potential will form a suitable potential matrix to add onto the H0 matrix.</a:t>
                </a:r>
              </a:p>
              <a:p>
                <a:endParaRPr lang="en-US" dirty="0"/>
              </a:p>
              <a:p>
                <a:r>
                  <a:rPr lang="en-US" dirty="0"/>
                  <a:t>Could talk about how wavefunction depends on n and l, so we need a mapping convention to map n and l onto a positive integers without overlapping.</a:t>
                </a:r>
              </a:p>
              <a:p>
                <a:endParaRPr lang="en-US" dirty="0"/>
              </a:p>
              <a:p>
                <a:r>
                  <a:rPr lang="en-US" dirty="0"/>
                  <a:t>Just to provide context again. Why did I need to construct a Hamiltonian matrix? This comes from looking at the Schrodinger equation as an eigenvalue problem. Ultimately, we want to find the energy values for which the wavefunction does not depend on time. The Hamiltonian matrix is going to be the sum of two separate matrices: one for H0 and one for the potential, V. The matrix for H0 is not too difficult to construct. It will consist of the energy eigenvalues of the Schrodinger equation for H0 going down the diagonal with the rest of the elements being zero. Not going into detail about those values, they end up being given from this expression here.</a:t>
                </a:r>
              </a:p>
              <a:p>
                <a:endParaRPr lang="en-US" dirty="0"/>
              </a:p>
              <a:p>
                <a:r>
                  <a:rPr lang="en-US" dirty="0"/>
                  <a:t>The potential matrix, ,V, takes a little more effort to construct. </a:t>
                </a:r>
                <a:br>
                  <a:rPr lang="en-US" dirty="0"/>
                </a:br>
                <a:endParaRPr lang="en-US" dirty="0"/>
              </a:p>
              <a:p>
                <a:r>
                  <a:rPr lang="en-US" sz="1200" b="0" i="0">
                    <a:solidFill>
                      <a:schemeClr val="dk1"/>
                    </a:solidFill>
                    <a:latin typeface="Cambria Math" panose="02040503050406030204" pitchFamily="18" charset="0"/>
                    <a:sym typeface="Didact Gothic"/>
                  </a:rPr>
                  <a:t>, 𝑝_𝑛=(2𝑛+1)𝜋/2𝐿</a:t>
                </a:r>
                <a:endParaRPr lang="en-US" dirty="0"/>
              </a:p>
            </p:txBody>
          </p:sp>
        </mc:Fallback>
      </mc:AlternateContent>
      <p:sp>
        <p:nvSpPr>
          <p:cNvPr id="4" name="Slide Number Placeholder 3"/>
          <p:cNvSpPr>
            <a:spLocks noGrp="1"/>
          </p:cNvSpPr>
          <p:nvPr>
            <p:ph type="sldNum" sz="quarter" idx="5"/>
          </p:nvPr>
        </p:nvSpPr>
        <p:spPr/>
        <p:txBody>
          <a:bodyPr/>
          <a:lstStyle/>
          <a:p>
            <a:fld id="{85519C36-3070-42F7-8DA5-FABB8532DA64}" type="slidenum">
              <a:rPr lang="en-US" smtClean="0"/>
              <a:t>15</a:t>
            </a:fld>
            <a:endParaRPr lang="en-US"/>
          </a:p>
        </p:txBody>
      </p:sp>
    </p:spTree>
    <p:extLst>
      <p:ext uri="{BB962C8B-B14F-4D97-AF65-F5344CB8AC3E}">
        <p14:creationId xmlns:p14="http://schemas.microsoft.com/office/powerpoint/2010/main" val="269503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4 by 4 versions of the H0 and V matrices. For H0, we see the energy eigenvalues down the diagonal, and the potential matrix consists of one sixth L-squared m omega-squared down the diagonal with various off-diagonal values. To find the energy eigenvalues of the combined Hamiltonian, we would have to diagonalize the sum of these two matrices. Using my personal laptop, I could do this symbolically for the 4x4 and 9x9 cases. I would need to put in more time to study Hamiltonian matrices with larger dimensions.</a:t>
            </a:r>
          </a:p>
        </p:txBody>
      </p:sp>
      <p:sp>
        <p:nvSpPr>
          <p:cNvPr id="4" name="Slide Number Placeholder 3"/>
          <p:cNvSpPr>
            <a:spLocks noGrp="1"/>
          </p:cNvSpPr>
          <p:nvPr>
            <p:ph type="sldNum" sz="quarter" idx="5"/>
          </p:nvPr>
        </p:nvSpPr>
        <p:spPr/>
        <p:txBody>
          <a:bodyPr/>
          <a:lstStyle/>
          <a:p>
            <a:fld id="{85519C36-3070-42F7-8DA5-FABB8532DA64}" type="slidenum">
              <a:rPr lang="en-US" smtClean="0"/>
              <a:t>16</a:t>
            </a:fld>
            <a:endParaRPr lang="en-US"/>
          </a:p>
        </p:txBody>
      </p:sp>
    </p:spTree>
    <p:extLst>
      <p:ext uri="{BB962C8B-B14F-4D97-AF65-F5344CB8AC3E}">
        <p14:creationId xmlns:p14="http://schemas.microsoft.com/office/powerpoint/2010/main" val="4234490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be more illuminating ultimately to overlay 4x4 ground state and 9x9 ground state.</a:t>
            </a:r>
          </a:p>
          <a:p>
            <a:endParaRPr lang="en-US" dirty="0"/>
          </a:p>
          <a:p>
            <a:r>
              <a:rPr lang="en-US" dirty="0"/>
              <a:t>In diagonalizing both the 4x4 and 9x9 Hamiltonian matrices, we found that they both contained a dependence on L-squared and this would most likely continue for larger matrix dimensions. L was an arbitrary length scale value we introduced with which to integrate over the z-axis confining the wavefunction. Therefore, for large or small values L, the energy eigenvalue approximations will break down which we can see  in the graphs on this slide. These graphs portray the eigenvalues on the y-axis and the value L on the x-axis. The darkest color is the ground state eigenvalue while lighter colors go towards higher eigenvalues. We can see for both the 4x4 and 9x9 Hamiltonian matrices That eigenvalues above the ground state go off towards infinity for large values L. Interestingly, the ground state eigenvalue, the darkest color goes towards negative infinity for large values L. As the Hamiltonian matrix dimensions increase, we get closer to the actual Hamiltonian of this system, so I would be interested in looking into this dependence on L for larger matrix dimensions to see how these trends develop. </a:t>
            </a:r>
          </a:p>
        </p:txBody>
      </p:sp>
      <p:sp>
        <p:nvSpPr>
          <p:cNvPr id="4" name="Slide Number Placeholder 3"/>
          <p:cNvSpPr>
            <a:spLocks noGrp="1"/>
          </p:cNvSpPr>
          <p:nvPr>
            <p:ph type="sldNum" sz="quarter" idx="5"/>
          </p:nvPr>
        </p:nvSpPr>
        <p:spPr/>
        <p:txBody>
          <a:bodyPr/>
          <a:lstStyle/>
          <a:p>
            <a:fld id="{85519C36-3070-42F7-8DA5-FABB8532DA64}" type="slidenum">
              <a:rPr lang="en-US" smtClean="0"/>
              <a:t>17</a:t>
            </a:fld>
            <a:endParaRPr lang="en-US"/>
          </a:p>
        </p:txBody>
      </p:sp>
    </p:spTree>
    <p:extLst>
      <p:ext uri="{BB962C8B-B14F-4D97-AF65-F5344CB8AC3E}">
        <p14:creationId xmlns:p14="http://schemas.microsoft.com/office/powerpoint/2010/main" val="567660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Substituting in appropriate values for the mass, angular frequency, and length scale, we can achieve approximate numerical values for the energy eigenvalues. For the mass, I used 1.7 femtometers, for the angular frequency, 2.5 femtometers, and for the length scale, about 7 times one over the square root of m times omega. These are values commonly used at the scale of nuclear physics research. These matrices are the diagonalized 4x4 and 9x9 Hamiltonian matrices. Again, I would be interested in seeing how these values develop for increasing matrix size.</a:t>
            </a:r>
          </a:p>
        </p:txBody>
      </p:sp>
      <p:sp>
        <p:nvSpPr>
          <p:cNvPr id="4" name="Slide Number Placeholder 3"/>
          <p:cNvSpPr>
            <a:spLocks noGrp="1"/>
          </p:cNvSpPr>
          <p:nvPr>
            <p:ph type="sldNum" sz="quarter" idx="5"/>
          </p:nvPr>
        </p:nvSpPr>
        <p:spPr/>
        <p:txBody>
          <a:bodyPr/>
          <a:lstStyle/>
          <a:p>
            <a:fld id="{85519C36-3070-42F7-8DA5-FABB8532DA64}" type="slidenum">
              <a:rPr lang="en-US" smtClean="0"/>
              <a:t>18</a:t>
            </a:fld>
            <a:endParaRPr lang="en-US"/>
          </a:p>
        </p:txBody>
      </p:sp>
    </p:spTree>
    <p:extLst>
      <p:ext uri="{BB962C8B-B14F-4D97-AF65-F5344CB8AC3E}">
        <p14:creationId xmlns:p14="http://schemas.microsoft.com/office/powerpoint/2010/main" val="167636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I calculated an approximate wavefunction for this system from which I could start generating approximate Hamiltonian matrices and eigenvalues. If we can notice a trend in the eigenvalues, that could point us toward the actual wavefunction solution for the light front quantum harmonic oscillator in tilted coordinates. That’s why some good next steps for this project would be to compute larger Hamiltonian matrices to track the eigenvalue dependence on L.</a:t>
            </a:r>
          </a:p>
          <a:p>
            <a:endParaRPr lang="en-US" dirty="0"/>
          </a:p>
          <a:p>
            <a:r>
              <a:rPr lang="en-US" dirty="0"/>
              <a:t>This project proved to be a little more complicated than originally thought. Say, if I could find an analytical solution for the wavefunction right off the bat, then I could try applying tilted coordinates to other potentials and boundary conditions of the Schrodinger equation to study the properties of tilted coordinates further. So, after finishing the study of tilted coordinates applied to the quantum harmonic oscillator, next steps would be to explore other potentials as well.</a:t>
            </a:r>
          </a:p>
        </p:txBody>
      </p:sp>
      <p:sp>
        <p:nvSpPr>
          <p:cNvPr id="4" name="Slide Number Placeholder 3"/>
          <p:cNvSpPr>
            <a:spLocks noGrp="1"/>
          </p:cNvSpPr>
          <p:nvPr>
            <p:ph type="sldNum" sz="quarter" idx="5"/>
          </p:nvPr>
        </p:nvSpPr>
        <p:spPr/>
        <p:txBody>
          <a:bodyPr/>
          <a:lstStyle/>
          <a:p>
            <a:fld id="{85519C36-3070-42F7-8DA5-FABB8532DA64}" type="slidenum">
              <a:rPr lang="en-US" smtClean="0"/>
              <a:t>19</a:t>
            </a:fld>
            <a:endParaRPr lang="en-US"/>
          </a:p>
        </p:txBody>
      </p:sp>
    </p:spTree>
    <p:extLst>
      <p:ext uri="{BB962C8B-B14F-4D97-AF65-F5344CB8AC3E}">
        <p14:creationId xmlns:p14="http://schemas.microsoft.com/office/powerpoint/2010/main" val="248125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diving into things, I want to give a quick overview of this presentation. I’ll begin with the motivation for this research giving the lay of the land for theoretical nuclear physics and introducing the light front formalism. After that, I will discuss the process of finding the wavefunction for this system. Then, I will discuss the eventual approximation techniques used in constructing the Hamiltonian matrix.</a:t>
            </a:r>
          </a:p>
        </p:txBody>
      </p:sp>
      <p:sp>
        <p:nvSpPr>
          <p:cNvPr id="4" name="Slide Number Placeholder 3"/>
          <p:cNvSpPr>
            <a:spLocks noGrp="1"/>
          </p:cNvSpPr>
          <p:nvPr>
            <p:ph type="sldNum" sz="quarter" idx="5"/>
          </p:nvPr>
        </p:nvSpPr>
        <p:spPr/>
        <p:txBody>
          <a:bodyPr/>
          <a:lstStyle/>
          <a:p>
            <a:fld id="{85519C36-3070-42F7-8DA5-FABB8532DA64}" type="slidenum">
              <a:rPr lang="en-US" smtClean="0"/>
              <a:t>2</a:t>
            </a:fld>
            <a:endParaRPr lang="en-US"/>
          </a:p>
        </p:txBody>
      </p:sp>
    </p:spTree>
    <p:extLst>
      <p:ext uri="{BB962C8B-B14F-4D97-AF65-F5344CB8AC3E}">
        <p14:creationId xmlns:p14="http://schemas.microsoft.com/office/powerpoint/2010/main" val="2743086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a:t>
            </a:r>
          </a:p>
        </p:txBody>
      </p:sp>
      <p:sp>
        <p:nvSpPr>
          <p:cNvPr id="4" name="Slide Number Placeholder 3"/>
          <p:cNvSpPr>
            <a:spLocks noGrp="1"/>
          </p:cNvSpPr>
          <p:nvPr>
            <p:ph type="sldNum" sz="quarter" idx="5"/>
          </p:nvPr>
        </p:nvSpPr>
        <p:spPr/>
        <p:txBody>
          <a:bodyPr/>
          <a:lstStyle/>
          <a:p>
            <a:fld id="{85519C36-3070-42F7-8DA5-FABB8532DA64}" type="slidenum">
              <a:rPr lang="en-US" smtClean="0"/>
              <a:t>20</a:t>
            </a:fld>
            <a:endParaRPr lang="en-US"/>
          </a:p>
        </p:txBody>
      </p:sp>
    </p:spTree>
    <p:extLst>
      <p:ext uri="{BB962C8B-B14F-4D97-AF65-F5344CB8AC3E}">
        <p14:creationId xmlns:p14="http://schemas.microsoft.com/office/powerpoint/2010/main" val="11087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with the motivation for this research… </a:t>
            </a:r>
          </a:p>
        </p:txBody>
      </p:sp>
      <p:sp>
        <p:nvSpPr>
          <p:cNvPr id="4" name="Slide Number Placeholder 3"/>
          <p:cNvSpPr>
            <a:spLocks noGrp="1"/>
          </p:cNvSpPr>
          <p:nvPr>
            <p:ph type="sldNum" sz="quarter" idx="5"/>
          </p:nvPr>
        </p:nvSpPr>
        <p:spPr/>
        <p:txBody>
          <a:bodyPr/>
          <a:lstStyle/>
          <a:p>
            <a:fld id="{85519C36-3070-42F7-8DA5-FABB8532DA64}" type="slidenum">
              <a:rPr lang="en-US" smtClean="0"/>
              <a:t>3</a:t>
            </a:fld>
            <a:endParaRPr lang="en-US"/>
          </a:p>
        </p:txBody>
      </p:sp>
    </p:spTree>
    <p:extLst>
      <p:ext uri="{BB962C8B-B14F-4D97-AF65-F5344CB8AC3E}">
        <p14:creationId xmlns:p14="http://schemas.microsoft.com/office/powerpoint/2010/main" val="7120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spcAft>
                <a:spcPts val="0"/>
              </a:spcAft>
              <a:buFont typeface="Arial" panose="020B0604020202020204" pitchFamily="34" charset="0"/>
              <a:buNone/>
            </a:pPr>
            <a:r>
              <a:rPr lang="en-US" sz="1200" dirty="0">
                <a:latin typeface="Didact Gothic"/>
                <a:ea typeface="Didact Gothic"/>
                <a:cs typeface="Didact Gothic"/>
                <a:sym typeface="Didact Gothic"/>
              </a:rPr>
              <a:t>The goal of theoretical nuclear physics today is to provide a sound description of systems of hadrons and nuclei. Hadrons are subatomic particles consisting of quarks held together by the strong force such as protons and neutrons. Ideally, these descriptions would come directly from quantum chromodynamics, abbreviated as QCD. Quantum chromodynamics is the theory of strong interactions which are the forces at work between quarks which are mediated by gluons. However, oftentimes approximation methods are necessary.</a:t>
            </a:r>
          </a:p>
          <a:p>
            <a:pPr marL="0" lvl="0" indent="0" rtl="0">
              <a:spcBef>
                <a:spcPts val="0"/>
              </a:spcBef>
              <a:spcAft>
                <a:spcPts val="0"/>
              </a:spcAft>
              <a:buFont typeface="Arial" panose="020B0604020202020204" pitchFamily="34" charset="0"/>
              <a:buNone/>
            </a:pPr>
            <a:endParaRPr lang="en-US" sz="1200" dirty="0">
              <a:latin typeface="Didact Gothic"/>
              <a:ea typeface="Didact Gothic"/>
              <a:cs typeface="Didact Gothic"/>
              <a:sym typeface="Didact Gothic"/>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Didact Gothic"/>
                <a:ea typeface="Didact Gothic"/>
                <a:cs typeface="Didact Gothic"/>
                <a:sym typeface="Didact Gothic"/>
              </a:rPr>
              <a:t>The path integrals from quantum chromodynamics physicists encounter to describe these systems are analytically difficult. And analytic or perturbative solutions for low-energy QCD are difficult or impossible to obtain due to the nonlinear nature of the strong force and the large coupling constant, the number that determines the strength of a force, at low energies. So, a popular technique widely used in nuclear physics to alleviate this issue is Lattice QCD. Lattice QCD is a lattice gauge theory formulated on a grid of points in spacetime. Using Lattice QCD, physicists can turn their analyses of systems of hadrons and nuclei from difficult integrals into numerical computation problems. Then, as the lattice is taken to be infinitely large, its sites becoming infinitely closer together, continuous QCD is recovered.</a:t>
            </a:r>
          </a:p>
          <a:p>
            <a:pPr marL="0" lvl="0" indent="0" rtl="0">
              <a:spcBef>
                <a:spcPts val="0"/>
              </a:spcBef>
              <a:spcAft>
                <a:spcPts val="0"/>
              </a:spcAft>
              <a:buFont typeface="Arial" panose="020B0604020202020204" pitchFamily="34" charset="0"/>
              <a:buNone/>
            </a:pPr>
            <a:endParaRPr lang="en-US" sz="1200" dirty="0">
              <a:latin typeface="Didact Gothic"/>
              <a:ea typeface="Didact Gothic"/>
              <a:cs typeface="Didact Gothic"/>
              <a:sym typeface="Didact Gothic"/>
            </a:endParaRPr>
          </a:p>
          <a:p>
            <a:pPr marL="0" lvl="0" indent="0" rtl="0">
              <a:spcBef>
                <a:spcPts val="0"/>
              </a:spcBef>
              <a:spcAft>
                <a:spcPts val="0"/>
              </a:spcAft>
              <a:buFont typeface="Arial" panose="020B0604020202020204" pitchFamily="34" charset="0"/>
              <a:buNone/>
            </a:pPr>
            <a:r>
              <a:rPr lang="en-US" sz="1200" dirty="0">
                <a:latin typeface="Didact Gothic"/>
                <a:ea typeface="Didact Gothic"/>
                <a:cs typeface="Didact Gothic"/>
                <a:sym typeface="Didact Gothic"/>
              </a:rPr>
              <a:t>However, Lattice QCD calculations are computationally intensive. It is a promising approach as our ability to perform intensive computations improves what with a large interest in the future of quantum computing and machine learning, but what other methods are available with which to formulate descriptions of systems of nuclear physics?</a:t>
            </a:r>
          </a:p>
        </p:txBody>
      </p:sp>
      <p:sp>
        <p:nvSpPr>
          <p:cNvPr id="4" name="Slide Number Placeholder 3"/>
          <p:cNvSpPr>
            <a:spLocks noGrp="1"/>
          </p:cNvSpPr>
          <p:nvPr>
            <p:ph type="sldNum" sz="quarter" idx="5"/>
          </p:nvPr>
        </p:nvSpPr>
        <p:spPr/>
        <p:txBody>
          <a:bodyPr/>
          <a:lstStyle/>
          <a:p>
            <a:fld id="{85519C36-3070-42F7-8DA5-FABB8532DA64}" type="slidenum">
              <a:rPr lang="en-US" smtClean="0"/>
              <a:t>4</a:t>
            </a:fld>
            <a:endParaRPr lang="en-US"/>
          </a:p>
        </p:txBody>
      </p:sp>
    </p:spTree>
    <p:extLst>
      <p:ext uri="{BB962C8B-B14F-4D97-AF65-F5344CB8AC3E}">
        <p14:creationId xmlns:p14="http://schemas.microsoft.com/office/powerpoint/2010/main" val="3304268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Didact Gothic"/>
                <a:ea typeface="Didact Gothic"/>
                <a:cs typeface="Didact Gothic"/>
                <a:sym typeface="Didact Gothic"/>
              </a:rPr>
              <a:t>At the University of Washington, Dr. Miller is interested in describing the spatial densities of hadrons using the light-front formalism, a front-form representation of local relativistic quantum field theory. Originally introduced by Paul Dirac in 1949, the light front formalism employs an alternative synchronization convention to provide a different description of the physics within the atomic nucleus. Rather than using the Einstein synchronization convention, the light front formalism utilizes light front synchronization.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Didact Gothic"/>
              <a:ea typeface="Didact Gothic"/>
              <a:cs typeface="Didact Gothic"/>
              <a:sym typeface="Didact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Didact Gothic"/>
                <a:ea typeface="Didact Gothic"/>
                <a:cs typeface="Didact Gothic"/>
                <a:sym typeface="Didact Gothic"/>
              </a:rPr>
              <a:t>To describe the difference between the two synchronization conventions, let’s imagine we have two people standing apart from each other, Alice and Bob, each with their own clock. Under the Einstein synchronization convention, a signal traveling between Alice and Bob takes the same amount of time to travel in either direction. If Alice sends her signal at time A and receives a signal from Bob at time B, then the time Bob received her signal must have been the average of those two times. Under light front synchronization, we assume a signal can travel instantly in the negative z-direction. So, if Alice sends her signal at time A and receives a signal from Bob at time B, then the clocks are synchronized assuming Bob sent the signal at the exact same time Alice received it, at time B. It still takes the same amount of time for the signal to travel between Alice and Bob. Ultimately, the physical predictions of a relativistic theory are independent of whatever synchronization convention you use. Using light front synchronization instead of Einstein synchronization just means changing the rules for how clocks are synchronized. The use of a particular convention is arbitrary, but using new conventions may be more likely to solve certain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Didact Gothic"/>
              <a:ea typeface="Didact Gothic"/>
              <a:cs typeface="Didact Gothic"/>
              <a:sym typeface="Didact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Didact Gothic"/>
                <a:ea typeface="Didact Gothic"/>
                <a:cs typeface="Didact Gothic"/>
                <a:sym typeface="Didact Gothic"/>
              </a:rPr>
              <a:t>Physicists have raised some concerns about the light front formalism. One being that densities calculated in the light front may describe physical systems moving at the speed of light and are therefore distorted. Another concern is that the negative components of four-vectors and tensors have no clear physical meaning in the light front.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Didact Gothic"/>
              <a:ea typeface="Didact Gothic"/>
              <a:cs typeface="Didact Gothic"/>
              <a:sym typeface="Didact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Didact Gothic"/>
                <a:ea typeface="Didact Gothic"/>
                <a:cs typeface="Didact Gothic"/>
                <a:sym typeface="Didact Gothic"/>
              </a:rPr>
              <a:t>To resolve these concerns, Dr. Miller introduced tilted coordinates which is a coordinate system using light front time but ordinary spatial coordinates. With tilted coordinates, both of these concerns are resolved. We use the tilde above tilted coordinates to distinguish them from normal coordinates. Now, how can we actually employ tilted coordinates to describe physical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Didact Gothic"/>
              <a:ea typeface="Didact Gothic"/>
              <a:cs typeface="Didact Gothic"/>
              <a:sym typeface="Didact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Didact Gothic"/>
              <a:ea typeface="Didact Gothic"/>
              <a:cs typeface="Didact Gothic"/>
              <a:sym typeface="Didact Gothic"/>
            </a:endParaRPr>
          </a:p>
        </p:txBody>
      </p:sp>
      <p:sp>
        <p:nvSpPr>
          <p:cNvPr id="4" name="Slide Number Placeholder 3"/>
          <p:cNvSpPr>
            <a:spLocks noGrp="1"/>
          </p:cNvSpPr>
          <p:nvPr>
            <p:ph type="sldNum" sz="quarter" idx="5"/>
          </p:nvPr>
        </p:nvSpPr>
        <p:spPr/>
        <p:txBody>
          <a:bodyPr/>
          <a:lstStyle/>
          <a:p>
            <a:fld id="{85519C36-3070-42F7-8DA5-FABB8532DA64}" type="slidenum">
              <a:rPr lang="en-US" smtClean="0"/>
              <a:t>5</a:t>
            </a:fld>
            <a:endParaRPr lang="en-US"/>
          </a:p>
        </p:txBody>
      </p:sp>
    </p:spTree>
    <p:extLst>
      <p:ext uri="{BB962C8B-B14F-4D97-AF65-F5344CB8AC3E}">
        <p14:creationId xmlns:p14="http://schemas.microsoft.com/office/powerpoint/2010/main" val="2085183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This slide provides a quick background into how we can apply tilted coordinates to the Schrodinger equation. How can we construct the appropriate Hamiltonian operator for tilted coordinates compared to that for standard coordinates?</a:t>
                </a:r>
              </a:p>
              <a:p>
                <a:endParaRPr lang="en-US" dirty="0"/>
              </a:p>
              <a:p>
                <a:r>
                  <a:rPr lang="en-US" dirty="0"/>
                  <a:t>As you may be familiar, under standard coordinates, the energy of a relativistic system is equal to the square root of the mass squared plus the momentum squared (setting the speed of light equal to one). Under tilted light front coordinates, this relation looks different.</a:t>
                </a:r>
              </a:p>
              <a:p>
                <a:endParaRPr lang="en-US" dirty="0"/>
              </a:p>
              <a:p>
                <a:r>
                  <a:rPr lang="en-US" dirty="0"/>
                  <a:t>There is some theoretical background I won’t fully get into, but ultimately we can recover the tilted light-front analog of the relativistic energy-momentum relation from the Klein-Gordon equation. The Klein-Gordon equation is a relativistic wave equation that comes from the relativistic energy-momentum relation. For tilted light front coordinates, instead of energy equaling the square root of the mass squared plus the momentum squared, we have a rational expression: m-squared plus p-squared all over 2 times the momentum in the z-direction. Having a rational expression rather than one with a square root could prove promising in solving some problems of quantum chromodynamics.</a:t>
                </a:r>
              </a:p>
              <a:p>
                <a:endParaRPr lang="en-US" dirty="0"/>
              </a:p>
              <a:p>
                <a:r>
                  <a:rPr lang="en-US" dirty="0"/>
                  <a:t>With an expression for the energy-momentum relation for tilted coordinates, we can now construct the Hamiltonian operator: the sum of the kinetic energy and the potential energy of a system. With an expression for the Hamiltonian operator for tilted coordinates, we can now use the Schrodinger equation to calculate the wavefunction for a physical system in tilted coordinates.</a:t>
                </a:r>
              </a:p>
              <a:p>
                <a:endParaRPr lang="en-US" dirty="0"/>
              </a:p>
              <a:p>
                <a:endParaRPr lang="en-US" dirty="0"/>
              </a:p>
              <a:p>
                <a:pPr/>
                <a:r>
                  <a:rPr lang="en-US" sz="1200" dirty="0">
                    <a:latin typeface="Didact Gothic"/>
                    <a:ea typeface="Didact Gothic"/>
                    <a:cs typeface="Didact Gothic"/>
                    <a:sym typeface="Didact Gothic"/>
                  </a:rPr>
                  <a:t>Metric gives Laplace operator:</a:t>
                </a:r>
                <a:br>
                  <a:rPr lang="en-US" sz="1200" dirty="0">
                    <a:latin typeface="Didact Gothic"/>
                    <a:ea typeface="Didact Gothic"/>
                    <a:cs typeface="Didact Gothic"/>
                    <a:sym typeface="Didact Gothic"/>
                  </a:rPr>
                </a:br>
                <a14:m>
                  <m:oMathPara xmlns:m="http://schemas.openxmlformats.org/officeDocument/2006/math">
                    <m:oMathParaPr>
                      <m:jc m:val="centerGroup"/>
                    </m:oMathParaPr>
                    <m:oMath xmlns:m="http://schemas.openxmlformats.org/officeDocument/2006/math">
                      <m:sSup>
                        <m:sSupPr>
                          <m:ctrlPr>
                            <a:rPr lang="ar-AE" sz="1200" b="0" i="1">
                              <a:latin typeface="Cambria Math" panose="02040503050406030204" pitchFamily="18" charset="0"/>
                              <a:ea typeface="Cambria Math" panose="02040503050406030204" pitchFamily="18" charset="0"/>
                              <a:cs typeface="Didact Gothic"/>
                              <a:sym typeface="Didact Gothic"/>
                            </a:rPr>
                          </m:ctrlPr>
                        </m:sSupPr>
                        <m:e>
                          <m:r>
                            <a:rPr lang="ar-AE" sz="1200" i="1">
                              <a:latin typeface="Cambria Math" panose="02040503050406030204" pitchFamily="18" charset="0"/>
                              <a:ea typeface="Cambria Math" panose="02040503050406030204" pitchFamily="18" charset="0"/>
                              <a:cs typeface="Didact Gothic"/>
                              <a:sym typeface="Didact Gothic"/>
                            </a:rPr>
                            <m:t>𝜕</m:t>
                          </m:r>
                        </m:e>
                        <m:sup>
                          <m:r>
                            <a:rPr lang="ar-AE" sz="1200" b="0" i="1">
                              <a:latin typeface="Cambria Math" panose="02040503050406030204" pitchFamily="18" charset="0"/>
                              <a:ea typeface="Cambria Math" panose="02040503050406030204" pitchFamily="18" charset="0"/>
                              <a:cs typeface="Didact Gothic"/>
                              <a:sym typeface="Didact Gothic"/>
                            </a:rPr>
                            <m:t>2</m:t>
                          </m:r>
                        </m:sup>
                      </m:sSup>
                      <m:r>
                        <a:rPr lang="ar-AE" sz="1200" b="0" i="1">
                          <a:latin typeface="Cambria Math" panose="02040503050406030204" pitchFamily="18" charset="0"/>
                          <a:ea typeface="Cambria Math" panose="02040503050406030204" pitchFamily="18" charset="0"/>
                          <a:cs typeface="Didact Gothic"/>
                          <a:sym typeface="Didact Gothic"/>
                        </a:rPr>
                        <m:t>=−</m:t>
                      </m:r>
                      <m:f>
                        <m:fPr>
                          <m:ctrlPr>
                            <a:rPr lang="ar-AE" sz="1200" b="0" i="1">
                              <a:latin typeface="Cambria Math" panose="02040503050406030204" pitchFamily="18" charset="0"/>
                              <a:ea typeface="Cambria Math" panose="02040503050406030204" pitchFamily="18" charset="0"/>
                              <a:sym typeface="Didact Gothic"/>
                            </a:rPr>
                          </m:ctrlPr>
                        </m:fPr>
                        <m:num>
                          <m:r>
                            <a:rPr lang="ar-AE" sz="1200" b="0" i="1">
                              <a:latin typeface="Cambria Math" panose="02040503050406030204" pitchFamily="18" charset="0"/>
                              <a:ea typeface="Cambria Math" panose="02040503050406030204" pitchFamily="18" charset="0"/>
                              <a:sym typeface="Didact Gothic"/>
                            </a:rPr>
                            <m:t>2</m:t>
                          </m:r>
                          <m:sSup>
                            <m:sSupPr>
                              <m:ctrlPr>
                                <a:rPr lang="ar-AE" sz="1200" b="0" i="1">
                                  <a:latin typeface="Cambria Math" panose="02040503050406030204" pitchFamily="18" charset="0"/>
                                  <a:ea typeface="Cambria Math" panose="02040503050406030204" pitchFamily="18" charset="0"/>
                                  <a:sym typeface="Didact Gothic"/>
                                </a:rPr>
                              </m:ctrlPr>
                            </m:sSupPr>
                            <m:e>
                              <m:r>
                                <a:rPr lang="ar-AE" sz="1200" b="0" i="1">
                                  <a:latin typeface="Cambria Math" panose="02040503050406030204" pitchFamily="18" charset="0"/>
                                  <a:ea typeface="Cambria Math" panose="02040503050406030204" pitchFamily="18" charset="0"/>
                                  <a:sym typeface="Didact Gothic"/>
                                </a:rPr>
                                <m:t>𝜕</m:t>
                              </m:r>
                            </m:e>
                            <m:sup>
                              <m:r>
                                <a:rPr lang="ar-AE" sz="1200" b="0" i="1">
                                  <a:latin typeface="Cambria Math" panose="02040503050406030204" pitchFamily="18" charset="0"/>
                                  <a:ea typeface="Cambria Math" panose="02040503050406030204" pitchFamily="18" charset="0"/>
                                  <a:sym typeface="Didact Gothic"/>
                                </a:rPr>
                                <m:t>2</m:t>
                              </m:r>
                            </m:sup>
                          </m:sSup>
                        </m:num>
                        <m:den>
                          <m:r>
                            <a:rPr lang="ar-AE" sz="1200" b="0" i="1">
                              <a:latin typeface="Cambria Math" panose="02040503050406030204" pitchFamily="18" charset="0"/>
                              <a:ea typeface="Cambria Math" panose="02040503050406030204" pitchFamily="18" charset="0"/>
                              <a:sym typeface="Didact Gothic"/>
                            </a:rPr>
                            <m:t>𝜕</m:t>
                          </m:r>
                          <m:acc>
                            <m:accPr>
                              <m:chr m:val="̃"/>
                              <m:ctrlPr>
                                <a:rPr lang="ar-AE" sz="1200" b="0" i="1">
                                  <a:latin typeface="Cambria Math" panose="02040503050406030204" pitchFamily="18" charset="0"/>
                                  <a:ea typeface="Cambria Math" panose="02040503050406030204" pitchFamily="18" charset="0"/>
                                  <a:sym typeface="Didact Gothic"/>
                                </a:rPr>
                              </m:ctrlPr>
                            </m:accPr>
                            <m:e>
                              <m:r>
                                <a:rPr lang="ar-AE" sz="1200" b="0" i="1">
                                  <a:latin typeface="Cambria Math" panose="02040503050406030204" pitchFamily="18" charset="0"/>
                                  <a:ea typeface="Cambria Math" panose="02040503050406030204" pitchFamily="18" charset="0"/>
                                  <a:sym typeface="Didact Gothic"/>
                                </a:rPr>
                                <m:t>𝜏</m:t>
                              </m:r>
                            </m:e>
                          </m:acc>
                          <m:r>
                            <a:rPr lang="ar-AE" sz="1200" i="1">
                              <a:latin typeface="Cambria Math" panose="02040503050406030204" pitchFamily="18" charset="0"/>
                              <a:ea typeface="Cambria Math" panose="02040503050406030204" pitchFamily="18" charset="0"/>
                              <a:sym typeface="Didact Gothic"/>
                            </a:rPr>
                            <m:t>𝜕</m:t>
                          </m:r>
                          <m:acc>
                            <m:accPr>
                              <m:chr m:val="̃"/>
                              <m:ctrlPr>
                                <a:rPr lang="ar-AE" sz="1200" b="0" i="1">
                                  <a:latin typeface="Cambria Math" panose="02040503050406030204" pitchFamily="18" charset="0"/>
                                  <a:ea typeface="Cambria Math" panose="02040503050406030204" pitchFamily="18" charset="0"/>
                                  <a:sym typeface="Didact Gothic"/>
                                </a:rPr>
                              </m:ctrlPr>
                            </m:accPr>
                            <m:e>
                              <m:r>
                                <a:rPr lang="ar-AE" sz="1200" b="0" i="1">
                                  <a:latin typeface="Cambria Math" panose="02040503050406030204" pitchFamily="18" charset="0"/>
                                  <a:ea typeface="Cambria Math" panose="02040503050406030204" pitchFamily="18" charset="0"/>
                                  <a:sym typeface="Didact Gothic"/>
                                </a:rPr>
                                <m:t>𝑧</m:t>
                              </m:r>
                            </m:e>
                          </m:acc>
                        </m:den>
                      </m:f>
                      <m:r>
                        <a:rPr lang="ar-AE" sz="1200" b="0" i="1">
                          <a:latin typeface="Cambria Math" panose="02040503050406030204" pitchFamily="18" charset="0"/>
                          <a:ea typeface="Cambria Math" panose="02040503050406030204" pitchFamily="18" charset="0"/>
                          <a:sym typeface="Didact Gothic"/>
                        </a:rPr>
                        <m:t>−</m:t>
                      </m:r>
                      <m:sSup>
                        <m:sSupPr>
                          <m:ctrlPr>
                            <a:rPr lang="ar-AE" sz="1200" b="0" i="1">
                              <a:latin typeface="Cambria Math" panose="02040503050406030204" pitchFamily="18" charset="0"/>
                              <a:ea typeface="Cambria Math" panose="02040503050406030204" pitchFamily="18" charset="0"/>
                              <a:sym typeface="Didact Gothic"/>
                            </a:rPr>
                          </m:ctrlPr>
                        </m:sSupPr>
                        <m:e>
                          <m:acc>
                            <m:accPr>
                              <m:chr m:val="̃"/>
                              <m:ctrlPr>
                                <a:rPr lang="ar-AE" sz="1200" b="0" i="1">
                                  <a:latin typeface="Cambria Math" panose="02040503050406030204" pitchFamily="18" charset="0"/>
                                  <a:ea typeface="Cambria Math" panose="02040503050406030204" pitchFamily="18" charset="0"/>
                                  <a:sym typeface="Didact Gothic"/>
                                </a:rPr>
                              </m:ctrlPr>
                            </m:accPr>
                            <m:e>
                              <m:r>
                                <m:rPr>
                                  <m:sty m:val="p"/>
                                </m:rPr>
                                <a:rPr lang="ar-AE" sz="1200" b="0" i="1">
                                  <a:latin typeface="Cambria Math" panose="02040503050406030204" pitchFamily="18" charset="0"/>
                                  <a:ea typeface="Cambria Math" panose="02040503050406030204" pitchFamily="18" charset="0"/>
                                  <a:sym typeface="Didact Gothic"/>
                                </a:rPr>
                                <m:t>∇</m:t>
                              </m:r>
                            </m:e>
                          </m:acc>
                        </m:e>
                        <m:sup>
                          <m:r>
                            <a:rPr lang="ar-AE" sz="1200" b="0" i="1">
                              <a:latin typeface="Cambria Math" panose="02040503050406030204" pitchFamily="18" charset="0"/>
                              <a:ea typeface="Cambria Math" panose="02040503050406030204" pitchFamily="18" charset="0"/>
                              <a:sym typeface="Didact Gothic"/>
                            </a:rPr>
                            <m:t>2</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dirty="0"/>
                  <a:t>This slide provides a quick background into how we can apply tilted coordinates to the Schrodinger equation. How can we construct the appropriate Hamiltonian operator for tilted coordinates compared to that for standard coordinates?</a:t>
                </a:r>
              </a:p>
              <a:p>
                <a:endParaRPr lang="en-US" dirty="0"/>
              </a:p>
              <a:p>
                <a:r>
                  <a:rPr lang="en-US" dirty="0"/>
                  <a:t>As you may be familiar, under standard coordinates, the energy of a relativistic system is equal to the square root of the mass squared plus the momentum squared (setting the speed of light equal to one). Under tilted light front coordinates, this relation looks different.</a:t>
                </a:r>
              </a:p>
              <a:p>
                <a:endParaRPr lang="en-US" dirty="0"/>
              </a:p>
              <a:p>
                <a:r>
                  <a:rPr lang="en-US" dirty="0"/>
                  <a:t>There is some theoretical background I won’t get into, but ultimately we can recover the </a:t>
                </a:r>
                <a:r>
                  <a:rPr lang="en-US" dirty="0" err="1"/>
                  <a:t>the</a:t>
                </a:r>
                <a:r>
                  <a:rPr lang="en-US" dirty="0"/>
                  <a:t> tilted light-front analog of the relativistic energy-momentum relation from the Klein-Gordon equation. The Klein-Gordon equation is a relativistic wave equation that comes from the relativistic energy-momentum relation. For tilted light front coordinates, instead of energy equaling the square root of the mass squared plus the momentum squared, we have a rational expression: m-squared plus p-squared all over 2 times the momentum in the z-direction. Having a rational expression rather than one with a square root could prove promising in solving some problems of quantum chromodynamics.</a:t>
                </a:r>
              </a:p>
              <a:p>
                <a:endParaRPr lang="en-US" dirty="0"/>
              </a:p>
              <a:p>
                <a:r>
                  <a:rPr lang="en-US" dirty="0"/>
                  <a:t>With an expression for the energy-momentum relation for tilted coordinates, we can now construct the Hamiltonian operator: the sum of the kinetic energy and the potential energy of a system. With an expression for the Hamiltonian operator for tilted coordinates, we can now use the Schrodinger equation to calculate the wavefunction for a physical system in tilted coordinates.</a:t>
                </a:r>
              </a:p>
              <a:p>
                <a:endParaRPr lang="en-US" dirty="0"/>
              </a:p>
              <a:p>
                <a:endParaRPr lang="en-US" dirty="0"/>
              </a:p>
              <a:p>
                <a:r>
                  <a:rPr lang="en-US" sz="1200" dirty="0">
                    <a:latin typeface="Didact Gothic"/>
                    <a:ea typeface="Didact Gothic"/>
                    <a:cs typeface="Didact Gothic"/>
                    <a:sym typeface="Didact Gothic"/>
                  </a:rPr>
                  <a:t>Metric gives Laplace operator:</a:t>
                </a:r>
                <a:br>
                  <a:rPr lang="en-US" sz="1200" dirty="0">
                    <a:latin typeface="Didact Gothic"/>
                    <a:ea typeface="Didact Gothic"/>
                    <a:cs typeface="Didact Gothic"/>
                    <a:sym typeface="Didact Gothic"/>
                  </a:rPr>
                </a:br>
                <a:r>
                  <a:rPr lang="ar-AE" sz="1200" i="0">
                    <a:latin typeface="Cambria Math" panose="02040503050406030204" pitchFamily="18" charset="0"/>
                    <a:ea typeface="Cambria Math" panose="02040503050406030204" pitchFamily="18" charset="0"/>
                    <a:cs typeface="Didact Gothic"/>
                    <a:sym typeface="Didact Gothic"/>
                  </a:rPr>
                  <a:t>𝜕</a:t>
                </a:r>
                <a:r>
                  <a:rPr lang="ar-AE" sz="1200" b="0" i="0">
                    <a:latin typeface="Cambria Math" panose="02040503050406030204" pitchFamily="18" charset="0"/>
                    <a:ea typeface="Cambria Math" panose="02040503050406030204" pitchFamily="18" charset="0"/>
                    <a:cs typeface="Didact Gothic"/>
                    <a:sym typeface="Didact Gothic"/>
                  </a:rPr>
                  <a:t>^2=−</a:t>
                </a:r>
                <a:r>
                  <a:rPr lang="ar-AE" sz="1200" b="0" i="0">
                    <a:latin typeface="Cambria Math" panose="02040503050406030204" pitchFamily="18" charset="0"/>
                    <a:ea typeface="Cambria Math" panose="02040503050406030204" pitchFamily="18" charset="0"/>
                    <a:sym typeface="Didact Gothic"/>
                  </a:rPr>
                  <a:t>(2𝜕^2)/(𝜕𝜏 ̃</a:t>
                </a:r>
                <a:r>
                  <a:rPr lang="ar-AE" sz="1200" i="0">
                    <a:latin typeface="Cambria Math" panose="02040503050406030204" pitchFamily="18" charset="0"/>
                    <a:ea typeface="Cambria Math" panose="02040503050406030204" pitchFamily="18" charset="0"/>
                    <a:sym typeface="Didact Gothic"/>
                  </a:rPr>
                  <a:t>𝜕</a:t>
                </a:r>
                <a:r>
                  <a:rPr lang="ar-AE" sz="1200" b="0" i="0">
                    <a:latin typeface="Cambria Math" panose="02040503050406030204" pitchFamily="18" charset="0"/>
                    <a:ea typeface="Cambria Math" panose="02040503050406030204" pitchFamily="18" charset="0"/>
                    <a:sym typeface="Didact Gothic"/>
                  </a:rPr>
                  <a:t>𝑧 ̃ )−∇ ̃^2</a:t>
                </a:r>
                <a:endParaRPr lang="en-US" dirty="0"/>
              </a:p>
            </p:txBody>
          </p:sp>
        </mc:Fallback>
      </mc:AlternateContent>
      <p:sp>
        <p:nvSpPr>
          <p:cNvPr id="4" name="Slide Number Placeholder 3"/>
          <p:cNvSpPr>
            <a:spLocks noGrp="1"/>
          </p:cNvSpPr>
          <p:nvPr>
            <p:ph type="sldNum" sz="quarter" idx="5"/>
          </p:nvPr>
        </p:nvSpPr>
        <p:spPr/>
        <p:txBody>
          <a:bodyPr/>
          <a:lstStyle/>
          <a:p>
            <a:fld id="{85519C36-3070-42F7-8DA5-FABB8532DA64}" type="slidenum">
              <a:rPr lang="en-US" smtClean="0"/>
              <a:t>6</a:t>
            </a:fld>
            <a:endParaRPr lang="en-US"/>
          </a:p>
        </p:txBody>
      </p:sp>
    </p:spTree>
    <p:extLst>
      <p:ext uri="{BB962C8B-B14F-4D97-AF65-F5344CB8AC3E}">
        <p14:creationId xmlns:p14="http://schemas.microsoft.com/office/powerpoint/2010/main" val="81757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understanding the light-front formalism as applied in tilted coordinates and its possible applications, it is important to test its Hamiltonian in simple theories. So, this summer, my project was to apply the light front formalism to the quantum harmonic oscillator.</a:t>
            </a:r>
          </a:p>
          <a:p>
            <a:endParaRPr lang="en-US" dirty="0"/>
          </a:p>
          <a:p>
            <a:r>
              <a:rPr lang="en-US" dirty="0"/>
              <a:t>The quantum harmonic oscillator is the quantum-mechanical analog to the classical harmonic oscillator. It is a relatively simple quantum mechanical system, and it is one of the few for which an analytical solution is known making the quantum harmonic oscillator a great system with which to explore tilted coordinates. Just to review, potential component we will be adding to our Hamiltonian will be the same as that from the quantum harmonic oscillator: one half m omega squared x-squared where m is the particle’s mass and omega is the angular frequency.</a:t>
            </a:r>
          </a:p>
          <a:p>
            <a:endParaRPr lang="en-US" dirty="0"/>
          </a:p>
          <a:p>
            <a:r>
              <a:rPr lang="en-US" dirty="0"/>
              <a:t>So what was the plan of attack for this project? First, given the Hamiltonian operator for the quantum harmonic oscillator in tilted coordinates, I had to find the wavefunction for this system. I first wanted to see if I could find it analytically rather than using approximation methods because if an analytical solution to the Schrodinger equation could be found, that would directly give us the energy eigenvalues for this system. However, if approximation methods proved necessary, I would have to find an approximate wavefunction and then calculate a Hamiltonian matrix to find approximate energy eigenvalues. </a:t>
            </a:r>
          </a:p>
        </p:txBody>
      </p:sp>
      <p:sp>
        <p:nvSpPr>
          <p:cNvPr id="4" name="Slide Number Placeholder 3"/>
          <p:cNvSpPr>
            <a:spLocks noGrp="1"/>
          </p:cNvSpPr>
          <p:nvPr>
            <p:ph type="sldNum" sz="quarter" idx="5"/>
          </p:nvPr>
        </p:nvSpPr>
        <p:spPr/>
        <p:txBody>
          <a:bodyPr/>
          <a:lstStyle/>
          <a:p>
            <a:fld id="{85519C36-3070-42F7-8DA5-FABB8532DA64}" type="slidenum">
              <a:rPr lang="en-US" smtClean="0"/>
              <a:t>7</a:t>
            </a:fld>
            <a:endParaRPr lang="en-US"/>
          </a:p>
        </p:txBody>
      </p:sp>
    </p:spTree>
    <p:extLst>
      <p:ext uri="{BB962C8B-B14F-4D97-AF65-F5344CB8AC3E}">
        <p14:creationId xmlns:p14="http://schemas.microsoft.com/office/powerpoint/2010/main" val="175177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onto the second part of my presentation, I’ll discuss the methods I used to find an expression for the wavefunction for this system. I initially looked for analytical solutions, but eventually had to find a suitable approximation.</a:t>
            </a:r>
          </a:p>
        </p:txBody>
      </p:sp>
      <p:sp>
        <p:nvSpPr>
          <p:cNvPr id="4" name="Slide Number Placeholder 3"/>
          <p:cNvSpPr>
            <a:spLocks noGrp="1"/>
          </p:cNvSpPr>
          <p:nvPr>
            <p:ph type="sldNum" sz="quarter" idx="5"/>
          </p:nvPr>
        </p:nvSpPr>
        <p:spPr/>
        <p:txBody>
          <a:bodyPr/>
          <a:lstStyle/>
          <a:p>
            <a:fld id="{85519C36-3070-42F7-8DA5-FABB8532DA64}" type="slidenum">
              <a:rPr lang="en-US" smtClean="0"/>
              <a:t>8</a:t>
            </a:fld>
            <a:endParaRPr lang="en-US"/>
          </a:p>
        </p:txBody>
      </p:sp>
    </p:spTree>
    <p:extLst>
      <p:ext uri="{BB962C8B-B14F-4D97-AF65-F5344CB8AC3E}">
        <p14:creationId xmlns:p14="http://schemas.microsoft.com/office/powerpoint/2010/main" val="426659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the wavefunction for the quantum harmonic oscillator in tilted coordinates, we need to use the Schrodinger equation. Following Dirac’s development of quantum mechanics, we can view the Schrodinger equation as an eigenvalue equation. The Hamiltonian operator acting on the wavefunction is set equal to the total energy, a scalar value, acting on the wavefunction. This forces the wavefunction to be that for stationary states, cases where it does not depend on time. In this case, the Hamiltonian operator is given by the energy-momentum relation for tilted coordinates, m-squared plus p-squared over 2 </a:t>
            </a:r>
            <a:r>
              <a:rPr lang="en-US" dirty="0" err="1"/>
              <a:t>pz</a:t>
            </a:r>
            <a:r>
              <a:rPr lang="en-US" dirty="0"/>
              <a:t> plus the potential. Since this project is concerned with the quantum harmonic oscillator, we will put in that potential: one half m omega squared x-squared.</a:t>
            </a:r>
          </a:p>
          <a:p>
            <a:endParaRPr lang="en-US" dirty="0"/>
          </a:p>
          <a:p>
            <a:r>
              <a:rPr lang="en-US" dirty="0"/>
              <a:t>Now, we are staring at the appropriate partial differential equation to use to solve for the wavefunction. Recall that in quantum mechanics physical quantities like momentum and position are represented as observables which are operators. We can substitute in the operator identities for the momentum, -</a:t>
            </a:r>
            <a:r>
              <a:rPr lang="en-US" dirty="0" err="1"/>
              <a:t>i</a:t>
            </a:r>
            <a:r>
              <a:rPr lang="en-US" dirty="0"/>
              <a:t> h-bar partial derivative with respect to position. This leaves us with a partial differential equation where the wavefunction depends on position. Since we want to look at this system in three spatial dimensions, it depends on the variables x, y, and z.</a:t>
            </a:r>
          </a:p>
        </p:txBody>
      </p:sp>
      <p:sp>
        <p:nvSpPr>
          <p:cNvPr id="4" name="Slide Number Placeholder 3"/>
          <p:cNvSpPr>
            <a:spLocks noGrp="1"/>
          </p:cNvSpPr>
          <p:nvPr>
            <p:ph type="sldNum" sz="quarter" idx="5"/>
          </p:nvPr>
        </p:nvSpPr>
        <p:spPr/>
        <p:txBody>
          <a:bodyPr/>
          <a:lstStyle/>
          <a:p>
            <a:fld id="{85519C36-3070-42F7-8DA5-FABB8532DA64}" type="slidenum">
              <a:rPr lang="en-US" smtClean="0"/>
              <a:t>9</a:t>
            </a:fld>
            <a:endParaRPr lang="en-US"/>
          </a:p>
        </p:txBody>
      </p:sp>
    </p:spTree>
    <p:extLst>
      <p:ext uri="{BB962C8B-B14F-4D97-AF65-F5344CB8AC3E}">
        <p14:creationId xmlns:p14="http://schemas.microsoft.com/office/powerpoint/2010/main" val="108428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2A12-4D2C-D83A-9C03-2C461DA68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ACF69-E3E8-E82B-2BF6-945413B24C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A617DE-4AB6-2B2F-EBB5-C15873E99B7E}"/>
              </a:ext>
            </a:extLst>
          </p:cNvPr>
          <p:cNvSpPr>
            <a:spLocks noGrp="1"/>
          </p:cNvSpPr>
          <p:nvPr>
            <p:ph type="dt" sz="half" idx="10"/>
          </p:nvPr>
        </p:nvSpPr>
        <p:spPr/>
        <p:txBody>
          <a:bodyPr/>
          <a:lstStyle/>
          <a:p>
            <a:r>
              <a:rPr lang="en-US"/>
              <a:t>8/16/2023</a:t>
            </a:r>
          </a:p>
        </p:txBody>
      </p:sp>
      <p:sp>
        <p:nvSpPr>
          <p:cNvPr id="5" name="Footer Placeholder 4">
            <a:extLst>
              <a:ext uri="{FF2B5EF4-FFF2-40B4-BE49-F238E27FC236}">
                <a16:creationId xmlns:a16="http://schemas.microsoft.com/office/drawing/2014/main" id="{CBD67278-FE2E-0D58-AAB2-9AB43C0C4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0F356-85CD-AC45-2287-4AD0A6290082}"/>
              </a:ext>
            </a:extLst>
          </p:cNvPr>
          <p:cNvSpPr>
            <a:spLocks noGrp="1"/>
          </p:cNvSpPr>
          <p:nvPr>
            <p:ph type="sldNum" sz="quarter" idx="12"/>
          </p:nvPr>
        </p:nvSpPr>
        <p:spPr/>
        <p:txBody>
          <a:bodyPr/>
          <a:lstStyle/>
          <a:p>
            <a:fld id="{64212198-6117-422B-AC18-8B44DFEB8892}" type="slidenum">
              <a:rPr lang="en-US" smtClean="0"/>
              <a:t>‹#›</a:t>
            </a:fld>
            <a:endParaRPr lang="en-US"/>
          </a:p>
        </p:txBody>
      </p:sp>
    </p:spTree>
    <p:extLst>
      <p:ext uri="{BB962C8B-B14F-4D97-AF65-F5344CB8AC3E}">
        <p14:creationId xmlns:p14="http://schemas.microsoft.com/office/powerpoint/2010/main" val="157108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1B46-950F-4094-FD05-15BAE7D22C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15D01D-EDC8-F5CE-FEF7-45CADD9BD4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3C2D7-DBC0-F996-B09C-DCF4783D78F1}"/>
              </a:ext>
            </a:extLst>
          </p:cNvPr>
          <p:cNvSpPr>
            <a:spLocks noGrp="1"/>
          </p:cNvSpPr>
          <p:nvPr>
            <p:ph type="dt" sz="half" idx="10"/>
          </p:nvPr>
        </p:nvSpPr>
        <p:spPr/>
        <p:txBody>
          <a:bodyPr/>
          <a:lstStyle/>
          <a:p>
            <a:r>
              <a:rPr lang="en-US"/>
              <a:t>8/16/2023</a:t>
            </a:r>
          </a:p>
        </p:txBody>
      </p:sp>
      <p:sp>
        <p:nvSpPr>
          <p:cNvPr id="5" name="Footer Placeholder 4">
            <a:extLst>
              <a:ext uri="{FF2B5EF4-FFF2-40B4-BE49-F238E27FC236}">
                <a16:creationId xmlns:a16="http://schemas.microsoft.com/office/drawing/2014/main" id="{DD06B9D6-442F-9680-6CE0-ED1664E63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23289-8479-9D2C-1719-E5DE7470F1B9}"/>
              </a:ext>
            </a:extLst>
          </p:cNvPr>
          <p:cNvSpPr>
            <a:spLocks noGrp="1"/>
          </p:cNvSpPr>
          <p:nvPr>
            <p:ph type="sldNum" sz="quarter" idx="12"/>
          </p:nvPr>
        </p:nvSpPr>
        <p:spPr/>
        <p:txBody>
          <a:bodyPr/>
          <a:lstStyle/>
          <a:p>
            <a:fld id="{64212198-6117-422B-AC18-8B44DFEB8892}" type="slidenum">
              <a:rPr lang="en-US" smtClean="0"/>
              <a:t>‹#›</a:t>
            </a:fld>
            <a:endParaRPr lang="en-US"/>
          </a:p>
        </p:txBody>
      </p:sp>
    </p:spTree>
    <p:extLst>
      <p:ext uri="{BB962C8B-B14F-4D97-AF65-F5344CB8AC3E}">
        <p14:creationId xmlns:p14="http://schemas.microsoft.com/office/powerpoint/2010/main" val="286247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12949-3EBD-01DE-043D-30D49FF59C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570AA5-FB8F-0A81-D614-A6F3A9657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C141B-31B4-B00E-539C-C744D2B199FF}"/>
              </a:ext>
            </a:extLst>
          </p:cNvPr>
          <p:cNvSpPr>
            <a:spLocks noGrp="1"/>
          </p:cNvSpPr>
          <p:nvPr>
            <p:ph type="dt" sz="half" idx="10"/>
          </p:nvPr>
        </p:nvSpPr>
        <p:spPr/>
        <p:txBody>
          <a:bodyPr/>
          <a:lstStyle/>
          <a:p>
            <a:r>
              <a:rPr lang="en-US"/>
              <a:t>8/16/2023</a:t>
            </a:r>
          </a:p>
        </p:txBody>
      </p:sp>
      <p:sp>
        <p:nvSpPr>
          <p:cNvPr id="5" name="Footer Placeholder 4">
            <a:extLst>
              <a:ext uri="{FF2B5EF4-FFF2-40B4-BE49-F238E27FC236}">
                <a16:creationId xmlns:a16="http://schemas.microsoft.com/office/drawing/2014/main" id="{6DE6F5C6-CBFA-502C-FC03-5A1C73376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44783-35D9-D1C4-3C2E-5AA972C6E87E}"/>
              </a:ext>
            </a:extLst>
          </p:cNvPr>
          <p:cNvSpPr>
            <a:spLocks noGrp="1"/>
          </p:cNvSpPr>
          <p:nvPr>
            <p:ph type="sldNum" sz="quarter" idx="12"/>
          </p:nvPr>
        </p:nvSpPr>
        <p:spPr/>
        <p:txBody>
          <a:bodyPr/>
          <a:lstStyle/>
          <a:p>
            <a:fld id="{64212198-6117-422B-AC18-8B44DFEB8892}" type="slidenum">
              <a:rPr lang="en-US" smtClean="0"/>
              <a:t>‹#›</a:t>
            </a:fld>
            <a:endParaRPr lang="en-US"/>
          </a:p>
        </p:txBody>
      </p:sp>
    </p:spTree>
    <p:extLst>
      <p:ext uri="{BB962C8B-B14F-4D97-AF65-F5344CB8AC3E}">
        <p14:creationId xmlns:p14="http://schemas.microsoft.com/office/powerpoint/2010/main" val="136223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4DE-1627-C881-A694-47F54A225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32D2F-CDFB-D025-6C07-6DE85646A5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4DDA3-47B2-B2F6-CA20-8245C57DCFF2}"/>
              </a:ext>
            </a:extLst>
          </p:cNvPr>
          <p:cNvSpPr>
            <a:spLocks noGrp="1"/>
          </p:cNvSpPr>
          <p:nvPr>
            <p:ph type="dt" sz="half" idx="10"/>
          </p:nvPr>
        </p:nvSpPr>
        <p:spPr/>
        <p:txBody>
          <a:bodyPr/>
          <a:lstStyle/>
          <a:p>
            <a:r>
              <a:rPr lang="en-US"/>
              <a:t>8/16/2023</a:t>
            </a:r>
          </a:p>
        </p:txBody>
      </p:sp>
      <p:sp>
        <p:nvSpPr>
          <p:cNvPr id="5" name="Footer Placeholder 4">
            <a:extLst>
              <a:ext uri="{FF2B5EF4-FFF2-40B4-BE49-F238E27FC236}">
                <a16:creationId xmlns:a16="http://schemas.microsoft.com/office/drawing/2014/main" id="{83F67A6A-FD9F-83C8-89C0-6927AEAE9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9812A-F2B5-54FC-E86D-005673839D49}"/>
              </a:ext>
            </a:extLst>
          </p:cNvPr>
          <p:cNvSpPr>
            <a:spLocks noGrp="1"/>
          </p:cNvSpPr>
          <p:nvPr>
            <p:ph type="sldNum" sz="quarter" idx="12"/>
          </p:nvPr>
        </p:nvSpPr>
        <p:spPr/>
        <p:txBody>
          <a:bodyPr/>
          <a:lstStyle/>
          <a:p>
            <a:fld id="{64212198-6117-422B-AC18-8B44DFEB8892}" type="slidenum">
              <a:rPr lang="en-US" smtClean="0"/>
              <a:t>‹#›</a:t>
            </a:fld>
            <a:endParaRPr lang="en-US"/>
          </a:p>
        </p:txBody>
      </p:sp>
    </p:spTree>
    <p:extLst>
      <p:ext uri="{BB962C8B-B14F-4D97-AF65-F5344CB8AC3E}">
        <p14:creationId xmlns:p14="http://schemas.microsoft.com/office/powerpoint/2010/main" val="386262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8C3C-71BA-46F9-EE7B-E27259872E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2B6AE7-9A6B-8EEB-81CA-724ED377A2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C9163B-03F9-2E6F-988D-8DB4A85D08FC}"/>
              </a:ext>
            </a:extLst>
          </p:cNvPr>
          <p:cNvSpPr>
            <a:spLocks noGrp="1"/>
          </p:cNvSpPr>
          <p:nvPr>
            <p:ph type="dt" sz="half" idx="10"/>
          </p:nvPr>
        </p:nvSpPr>
        <p:spPr/>
        <p:txBody>
          <a:bodyPr/>
          <a:lstStyle/>
          <a:p>
            <a:r>
              <a:rPr lang="en-US"/>
              <a:t>8/16/2023</a:t>
            </a:r>
          </a:p>
        </p:txBody>
      </p:sp>
      <p:sp>
        <p:nvSpPr>
          <p:cNvPr id="5" name="Footer Placeholder 4">
            <a:extLst>
              <a:ext uri="{FF2B5EF4-FFF2-40B4-BE49-F238E27FC236}">
                <a16:creationId xmlns:a16="http://schemas.microsoft.com/office/drawing/2014/main" id="{E913A755-970B-3E5A-6D91-945BFC263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1CF96-2EFF-0C33-3F95-2ADB8DF47DD3}"/>
              </a:ext>
            </a:extLst>
          </p:cNvPr>
          <p:cNvSpPr>
            <a:spLocks noGrp="1"/>
          </p:cNvSpPr>
          <p:nvPr>
            <p:ph type="sldNum" sz="quarter" idx="12"/>
          </p:nvPr>
        </p:nvSpPr>
        <p:spPr/>
        <p:txBody>
          <a:bodyPr/>
          <a:lstStyle/>
          <a:p>
            <a:fld id="{64212198-6117-422B-AC18-8B44DFEB8892}" type="slidenum">
              <a:rPr lang="en-US" smtClean="0"/>
              <a:t>‹#›</a:t>
            </a:fld>
            <a:endParaRPr lang="en-US"/>
          </a:p>
        </p:txBody>
      </p:sp>
    </p:spTree>
    <p:extLst>
      <p:ext uri="{BB962C8B-B14F-4D97-AF65-F5344CB8AC3E}">
        <p14:creationId xmlns:p14="http://schemas.microsoft.com/office/powerpoint/2010/main" val="228142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3CCB-C4B2-6818-9A22-65AB3229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BA68DF-EC6C-CAC7-A039-01BC93AFEA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8C104-624F-DF0F-4703-674C14BD4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67DA2E-E910-2D7B-32A6-7FD8FB68068C}"/>
              </a:ext>
            </a:extLst>
          </p:cNvPr>
          <p:cNvSpPr>
            <a:spLocks noGrp="1"/>
          </p:cNvSpPr>
          <p:nvPr>
            <p:ph type="dt" sz="half" idx="10"/>
          </p:nvPr>
        </p:nvSpPr>
        <p:spPr/>
        <p:txBody>
          <a:bodyPr/>
          <a:lstStyle/>
          <a:p>
            <a:r>
              <a:rPr lang="en-US"/>
              <a:t>8/16/2023</a:t>
            </a:r>
          </a:p>
        </p:txBody>
      </p:sp>
      <p:sp>
        <p:nvSpPr>
          <p:cNvPr id="6" name="Footer Placeholder 5">
            <a:extLst>
              <a:ext uri="{FF2B5EF4-FFF2-40B4-BE49-F238E27FC236}">
                <a16:creationId xmlns:a16="http://schemas.microsoft.com/office/drawing/2014/main" id="{25E8EC1D-CA5E-D3F6-A247-31AC22D46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771ED-0700-5EFE-0EC4-D7B0C32B594B}"/>
              </a:ext>
            </a:extLst>
          </p:cNvPr>
          <p:cNvSpPr>
            <a:spLocks noGrp="1"/>
          </p:cNvSpPr>
          <p:nvPr>
            <p:ph type="sldNum" sz="quarter" idx="12"/>
          </p:nvPr>
        </p:nvSpPr>
        <p:spPr/>
        <p:txBody>
          <a:bodyPr/>
          <a:lstStyle/>
          <a:p>
            <a:fld id="{64212198-6117-422B-AC18-8B44DFEB8892}" type="slidenum">
              <a:rPr lang="en-US" smtClean="0"/>
              <a:t>‹#›</a:t>
            </a:fld>
            <a:endParaRPr lang="en-US"/>
          </a:p>
        </p:txBody>
      </p:sp>
    </p:spTree>
    <p:extLst>
      <p:ext uri="{BB962C8B-B14F-4D97-AF65-F5344CB8AC3E}">
        <p14:creationId xmlns:p14="http://schemas.microsoft.com/office/powerpoint/2010/main" val="311027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098F-157F-9FFA-7E35-632ADF9814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257A0F-C3B2-38F3-FC10-E2CE7E64F8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F8C68D-99FB-9A58-ACB0-8D1934A371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CA1435-0E5B-226B-3CD9-1F4D8DB32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887547-FA15-05E9-15B4-C8AE29BF4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06F2DA-3EB1-F37A-757E-943C19A34A5C}"/>
              </a:ext>
            </a:extLst>
          </p:cNvPr>
          <p:cNvSpPr>
            <a:spLocks noGrp="1"/>
          </p:cNvSpPr>
          <p:nvPr>
            <p:ph type="dt" sz="half" idx="10"/>
          </p:nvPr>
        </p:nvSpPr>
        <p:spPr/>
        <p:txBody>
          <a:bodyPr/>
          <a:lstStyle/>
          <a:p>
            <a:r>
              <a:rPr lang="en-US"/>
              <a:t>8/16/2023</a:t>
            </a:r>
          </a:p>
        </p:txBody>
      </p:sp>
      <p:sp>
        <p:nvSpPr>
          <p:cNvPr id="8" name="Footer Placeholder 7">
            <a:extLst>
              <a:ext uri="{FF2B5EF4-FFF2-40B4-BE49-F238E27FC236}">
                <a16:creationId xmlns:a16="http://schemas.microsoft.com/office/drawing/2014/main" id="{D3186619-AD02-8B5B-35D7-5D404B11A3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081682-727E-431C-94ED-68A6A977583A}"/>
              </a:ext>
            </a:extLst>
          </p:cNvPr>
          <p:cNvSpPr>
            <a:spLocks noGrp="1"/>
          </p:cNvSpPr>
          <p:nvPr>
            <p:ph type="sldNum" sz="quarter" idx="12"/>
          </p:nvPr>
        </p:nvSpPr>
        <p:spPr/>
        <p:txBody>
          <a:bodyPr/>
          <a:lstStyle/>
          <a:p>
            <a:fld id="{64212198-6117-422B-AC18-8B44DFEB8892}" type="slidenum">
              <a:rPr lang="en-US" smtClean="0"/>
              <a:t>‹#›</a:t>
            </a:fld>
            <a:endParaRPr lang="en-US"/>
          </a:p>
        </p:txBody>
      </p:sp>
    </p:spTree>
    <p:extLst>
      <p:ext uri="{BB962C8B-B14F-4D97-AF65-F5344CB8AC3E}">
        <p14:creationId xmlns:p14="http://schemas.microsoft.com/office/powerpoint/2010/main" val="357473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8D5F-8831-E7C4-E7AA-E2AEA59F05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CDFDA-97E2-0790-EFE7-A7F993421ADF}"/>
              </a:ext>
            </a:extLst>
          </p:cNvPr>
          <p:cNvSpPr>
            <a:spLocks noGrp="1"/>
          </p:cNvSpPr>
          <p:nvPr>
            <p:ph type="dt" sz="half" idx="10"/>
          </p:nvPr>
        </p:nvSpPr>
        <p:spPr/>
        <p:txBody>
          <a:bodyPr/>
          <a:lstStyle/>
          <a:p>
            <a:r>
              <a:rPr lang="en-US"/>
              <a:t>8/16/2023</a:t>
            </a:r>
          </a:p>
        </p:txBody>
      </p:sp>
      <p:sp>
        <p:nvSpPr>
          <p:cNvPr id="4" name="Footer Placeholder 3">
            <a:extLst>
              <a:ext uri="{FF2B5EF4-FFF2-40B4-BE49-F238E27FC236}">
                <a16:creationId xmlns:a16="http://schemas.microsoft.com/office/drawing/2014/main" id="{CA5BA518-31D1-788A-F355-CE3854465C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0CF0D6-E315-9821-32BD-56CFC68AC403}"/>
              </a:ext>
            </a:extLst>
          </p:cNvPr>
          <p:cNvSpPr>
            <a:spLocks noGrp="1"/>
          </p:cNvSpPr>
          <p:nvPr>
            <p:ph type="sldNum" sz="quarter" idx="12"/>
          </p:nvPr>
        </p:nvSpPr>
        <p:spPr/>
        <p:txBody>
          <a:bodyPr/>
          <a:lstStyle/>
          <a:p>
            <a:fld id="{64212198-6117-422B-AC18-8B44DFEB8892}" type="slidenum">
              <a:rPr lang="en-US" smtClean="0"/>
              <a:t>‹#›</a:t>
            </a:fld>
            <a:endParaRPr lang="en-US"/>
          </a:p>
        </p:txBody>
      </p:sp>
    </p:spTree>
    <p:extLst>
      <p:ext uri="{BB962C8B-B14F-4D97-AF65-F5344CB8AC3E}">
        <p14:creationId xmlns:p14="http://schemas.microsoft.com/office/powerpoint/2010/main" val="411634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1EBEE-FCBA-4CB7-38D7-9E05B26F5674}"/>
              </a:ext>
            </a:extLst>
          </p:cNvPr>
          <p:cNvSpPr>
            <a:spLocks noGrp="1"/>
          </p:cNvSpPr>
          <p:nvPr>
            <p:ph type="dt" sz="half" idx="10"/>
          </p:nvPr>
        </p:nvSpPr>
        <p:spPr/>
        <p:txBody>
          <a:bodyPr/>
          <a:lstStyle/>
          <a:p>
            <a:r>
              <a:rPr lang="en-US"/>
              <a:t>8/16/2023</a:t>
            </a:r>
          </a:p>
        </p:txBody>
      </p:sp>
      <p:sp>
        <p:nvSpPr>
          <p:cNvPr id="3" name="Footer Placeholder 2">
            <a:extLst>
              <a:ext uri="{FF2B5EF4-FFF2-40B4-BE49-F238E27FC236}">
                <a16:creationId xmlns:a16="http://schemas.microsoft.com/office/drawing/2014/main" id="{C87A1A3E-FD4F-5E98-1D85-49832F04A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593D6-6105-8E2A-85B2-A99F7F5F44E3}"/>
              </a:ext>
            </a:extLst>
          </p:cNvPr>
          <p:cNvSpPr>
            <a:spLocks noGrp="1"/>
          </p:cNvSpPr>
          <p:nvPr>
            <p:ph type="sldNum" sz="quarter" idx="12"/>
          </p:nvPr>
        </p:nvSpPr>
        <p:spPr/>
        <p:txBody>
          <a:bodyPr/>
          <a:lstStyle/>
          <a:p>
            <a:fld id="{64212198-6117-422B-AC18-8B44DFEB8892}" type="slidenum">
              <a:rPr lang="en-US" smtClean="0"/>
              <a:t>‹#›</a:t>
            </a:fld>
            <a:endParaRPr lang="en-US"/>
          </a:p>
        </p:txBody>
      </p:sp>
    </p:spTree>
    <p:extLst>
      <p:ext uri="{BB962C8B-B14F-4D97-AF65-F5344CB8AC3E}">
        <p14:creationId xmlns:p14="http://schemas.microsoft.com/office/powerpoint/2010/main" val="358969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7713-F23F-8CB8-4075-1222846E35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6D9688-96FB-B4FB-0ED6-58D7AA29E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6DE553-0A41-C549-6CDC-C58F6B06F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77D29-21EB-2294-AF1A-085609EA151C}"/>
              </a:ext>
            </a:extLst>
          </p:cNvPr>
          <p:cNvSpPr>
            <a:spLocks noGrp="1"/>
          </p:cNvSpPr>
          <p:nvPr>
            <p:ph type="dt" sz="half" idx="10"/>
          </p:nvPr>
        </p:nvSpPr>
        <p:spPr/>
        <p:txBody>
          <a:bodyPr/>
          <a:lstStyle/>
          <a:p>
            <a:r>
              <a:rPr lang="en-US"/>
              <a:t>8/16/2023</a:t>
            </a:r>
          </a:p>
        </p:txBody>
      </p:sp>
      <p:sp>
        <p:nvSpPr>
          <p:cNvPr id="6" name="Footer Placeholder 5">
            <a:extLst>
              <a:ext uri="{FF2B5EF4-FFF2-40B4-BE49-F238E27FC236}">
                <a16:creationId xmlns:a16="http://schemas.microsoft.com/office/drawing/2014/main" id="{1ED6000F-004E-16A2-1788-6D5696E4A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D3BD7-C658-9E13-36AF-2B2F25852826}"/>
              </a:ext>
            </a:extLst>
          </p:cNvPr>
          <p:cNvSpPr>
            <a:spLocks noGrp="1"/>
          </p:cNvSpPr>
          <p:nvPr>
            <p:ph type="sldNum" sz="quarter" idx="12"/>
          </p:nvPr>
        </p:nvSpPr>
        <p:spPr/>
        <p:txBody>
          <a:bodyPr/>
          <a:lstStyle/>
          <a:p>
            <a:fld id="{64212198-6117-422B-AC18-8B44DFEB8892}" type="slidenum">
              <a:rPr lang="en-US" smtClean="0"/>
              <a:t>‹#›</a:t>
            </a:fld>
            <a:endParaRPr lang="en-US"/>
          </a:p>
        </p:txBody>
      </p:sp>
    </p:spTree>
    <p:extLst>
      <p:ext uri="{BB962C8B-B14F-4D97-AF65-F5344CB8AC3E}">
        <p14:creationId xmlns:p14="http://schemas.microsoft.com/office/powerpoint/2010/main" val="159766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77C6-3928-FF59-BC65-D594AC80D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C528DD-B68F-B04D-5CF0-C733D456A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B94134-04C9-0EB0-F60D-4C3E5F92B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5AB027-C0BB-1450-BA13-1457BBB8650E}"/>
              </a:ext>
            </a:extLst>
          </p:cNvPr>
          <p:cNvSpPr>
            <a:spLocks noGrp="1"/>
          </p:cNvSpPr>
          <p:nvPr>
            <p:ph type="dt" sz="half" idx="10"/>
          </p:nvPr>
        </p:nvSpPr>
        <p:spPr/>
        <p:txBody>
          <a:bodyPr/>
          <a:lstStyle/>
          <a:p>
            <a:r>
              <a:rPr lang="en-US"/>
              <a:t>8/16/2023</a:t>
            </a:r>
          </a:p>
        </p:txBody>
      </p:sp>
      <p:sp>
        <p:nvSpPr>
          <p:cNvPr id="6" name="Footer Placeholder 5">
            <a:extLst>
              <a:ext uri="{FF2B5EF4-FFF2-40B4-BE49-F238E27FC236}">
                <a16:creationId xmlns:a16="http://schemas.microsoft.com/office/drawing/2014/main" id="{79818F81-BA6A-CA7C-8AFC-6D336AF449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B40B7-8C4C-D354-8283-1489EA5B022C}"/>
              </a:ext>
            </a:extLst>
          </p:cNvPr>
          <p:cNvSpPr>
            <a:spLocks noGrp="1"/>
          </p:cNvSpPr>
          <p:nvPr>
            <p:ph type="sldNum" sz="quarter" idx="12"/>
          </p:nvPr>
        </p:nvSpPr>
        <p:spPr/>
        <p:txBody>
          <a:bodyPr/>
          <a:lstStyle/>
          <a:p>
            <a:fld id="{64212198-6117-422B-AC18-8B44DFEB8892}" type="slidenum">
              <a:rPr lang="en-US" smtClean="0"/>
              <a:t>‹#›</a:t>
            </a:fld>
            <a:endParaRPr lang="en-US"/>
          </a:p>
        </p:txBody>
      </p:sp>
    </p:spTree>
    <p:extLst>
      <p:ext uri="{BB962C8B-B14F-4D97-AF65-F5344CB8AC3E}">
        <p14:creationId xmlns:p14="http://schemas.microsoft.com/office/powerpoint/2010/main" val="210412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9193ED-BE00-51EF-0594-A8D8415796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D17779-0A1C-DC1F-BA49-45001D5E8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08859-8BFD-A6F3-EC2A-66F8057C54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8/16/2023</a:t>
            </a:r>
          </a:p>
        </p:txBody>
      </p:sp>
      <p:sp>
        <p:nvSpPr>
          <p:cNvPr id="5" name="Footer Placeholder 4">
            <a:extLst>
              <a:ext uri="{FF2B5EF4-FFF2-40B4-BE49-F238E27FC236}">
                <a16:creationId xmlns:a16="http://schemas.microsoft.com/office/drawing/2014/main" id="{9464AB68-741E-7F6A-C491-190B74F95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01BAFE-486F-53FA-AEC9-BEABAB856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12198-6117-422B-AC18-8B44DFEB8892}" type="slidenum">
              <a:rPr lang="en-US" smtClean="0"/>
              <a:t>‹#›</a:t>
            </a:fld>
            <a:endParaRPr lang="en-US"/>
          </a:p>
        </p:txBody>
      </p:sp>
    </p:spTree>
    <p:extLst>
      <p:ext uri="{BB962C8B-B14F-4D97-AF65-F5344CB8AC3E}">
        <p14:creationId xmlns:p14="http://schemas.microsoft.com/office/powerpoint/2010/main" val="99527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1A23D53-9935-FDC2-DF2E-7B0C28215F05}"/>
              </a:ext>
            </a:extLst>
          </p:cNvPr>
          <p:cNvSpPr>
            <a:spLocks noGrp="1"/>
          </p:cNvSpPr>
          <p:nvPr>
            <p:ph type="ctrTitle"/>
          </p:nvPr>
        </p:nvSpPr>
        <p:spPr>
          <a:xfrm>
            <a:off x="1314824" y="735106"/>
            <a:ext cx="10053763" cy="2928470"/>
          </a:xfrm>
        </p:spPr>
        <p:txBody>
          <a:bodyPr anchor="b">
            <a:normAutofit/>
          </a:bodyPr>
          <a:lstStyle/>
          <a:p>
            <a:r>
              <a:rPr lang="en-US" dirty="0">
                <a:solidFill>
                  <a:srgbClr val="FFFFFF"/>
                </a:solidFill>
              </a:rPr>
              <a:t>Study of the Light Front Quantum Harmonic Oscillator in Tilted Coordinates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313AE1BD-2AA7-1417-5E1E-95D7E94C0A11}"/>
                  </a:ext>
                </a:extLst>
              </p:cNvPr>
              <p:cNvSpPr>
                <a:spLocks noGrp="1"/>
              </p:cNvSpPr>
              <p:nvPr>
                <p:ph type="subTitle" idx="1"/>
              </p:nvPr>
            </p:nvSpPr>
            <p:spPr>
              <a:xfrm>
                <a:off x="1350682" y="4870824"/>
                <a:ext cx="10005951" cy="1458258"/>
              </a:xfrm>
            </p:spPr>
            <p:txBody>
              <a:bodyPr anchor="ctr">
                <a:norm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𝐀𝐧𝐧𝐞</m:t>
                      </m:r>
                      <m:r>
                        <a:rPr lang="en-US" b="1" i="0" smtClean="0">
                          <a:latin typeface="Cambria Math" panose="02040503050406030204" pitchFamily="18" charset="0"/>
                        </a:rPr>
                        <m:t> </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𝐋𝐚𝐬𝐡𝐛𝐫𝐨𝐨𝐤</m:t>
                          </m:r>
                        </m:e>
                        <m:sup>
                          <m:r>
                            <a:rPr lang="en-US" b="1" i="0" smtClean="0">
                              <a:latin typeface="Cambria Math" panose="02040503050406030204" pitchFamily="18" charset="0"/>
                            </a:rPr>
                            <m:t>𝟏</m:t>
                          </m:r>
                        </m:sup>
                      </m:sSup>
                    </m:oMath>
                  </m:oMathPara>
                </a14:m>
                <a:endParaRPr lang="en-US" b="1" dirty="0"/>
              </a:p>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𝐀𝐝𝐯𝐢𝐬𝐨𝐫𝐬</m:t>
                      </m:r>
                      <m:r>
                        <a:rPr lang="en-US" b="1" i="0" smtClean="0">
                          <a:latin typeface="Cambria Math" panose="02040503050406030204" pitchFamily="18" charset="0"/>
                        </a:rPr>
                        <m:t>: </m:t>
                      </m:r>
                      <m:r>
                        <a:rPr lang="en-US" b="1" i="0" smtClean="0">
                          <a:latin typeface="Cambria Math" panose="02040503050406030204" pitchFamily="18" charset="0"/>
                        </a:rPr>
                        <m:t>𝐆𝐞𝐫𝐚𝐥𝐝</m:t>
                      </m:r>
                      <m:r>
                        <a:rPr lang="en-US" b="1" i="0" smtClean="0">
                          <a:latin typeface="Cambria Math" panose="02040503050406030204" pitchFamily="18" charset="0"/>
                        </a:rPr>
                        <m:t> </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𝐌𝐢𝐥𝐥𝐞𝐫</m:t>
                          </m:r>
                        </m:e>
                        <m:sup>
                          <m:r>
                            <a:rPr lang="en-US" b="1" i="0" smtClean="0">
                              <a:latin typeface="Cambria Math" panose="02040503050406030204" pitchFamily="18" charset="0"/>
                            </a:rPr>
                            <m:t>𝟐</m:t>
                          </m:r>
                        </m:sup>
                      </m:sSup>
                      <m:r>
                        <a:rPr lang="en-US" b="1" i="0" smtClean="0">
                          <a:latin typeface="Cambria Math" panose="02040503050406030204" pitchFamily="18" charset="0"/>
                        </a:rPr>
                        <m:t> </m:t>
                      </m:r>
                      <m:r>
                        <a:rPr lang="en-US" b="1" i="0" smtClean="0">
                          <a:latin typeface="Cambria Math" panose="02040503050406030204" pitchFamily="18" charset="0"/>
                        </a:rPr>
                        <m:t>𝐚𝐧𝐝</m:t>
                      </m:r>
                      <m:r>
                        <a:rPr lang="en-US" b="1" i="0" smtClean="0">
                          <a:latin typeface="Cambria Math" panose="02040503050406030204" pitchFamily="18" charset="0"/>
                        </a:rPr>
                        <m:t> </m:t>
                      </m:r>
                      <m:r>
                        <a:rPr lang="en-US" b="1" i="0" smtClean="0">
                          <a:latin typeface="Cambria Math" panose="02040503050406030204" pitchFamily="18" charset="0"/>
                        </a:rPr>
                        <m:t>𝐀𝐝𝐚𝐦</m:t>
                      </m:r>
                      <m:r>
                        <a:rPr lang="en-US" b="1" i="0" smtClean="0">
                          <a:latin typeface="Cambria Math" panose="02040503050406030204" pitchFamily="18" charset="0"/>
                        </a:rPr>
                        <m:t> </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𝐅𝐫𝐞𝐞𝐬𝐞</m:t>
                          </m:r>
                        </m:e>
                        <m:sup>
                          <m:r>
                            <a:rPr lang="en-US" b="1" i="0" smtClean="0">
                              <a:latin typeface="Cambria Math" panose="02040503050406030204" pitchFamily="18" charset="0"/>
                            </a:rPr>
                            <m:t>𝟐</m:t>
                          </m:r>
                        </m:sup>
                      </m:sSup>
                    </m:oMath>
                  </m:oMathPara>
                </a14:m>
                <a:endParaRPr lang="en-US" b="1" dirty="0"/>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0" smtClean="0">
                              <a:latin typeface="Cambria Math" panose="02040503050406030204" pitchFamily="18" charset="0"/>
                            </a:rPr>
                            <m:t> </m:t>
                          </m:r>
                        </m:e>
                        <m:sup>
                          <m:r>
                            <a:rPr lang="en-US" b="0" i="0" smtClean="0">
                              <a:latin typeface="Cambria Math" panose="02040503050406030204" pitchFamily="18" charset="0"/>
                            </a:rPr>
                            <m:t>1</m:t>
                          </m:r>
                        </m:sup>
                      </m:sSup>
                      <m:r>
                        <m:rPr>
                          <m:sty m:val="p"/>
                        </m:rPr>
                        <a:rPr lang="en-US" b="0" i="0" smtClean="0">
                          <a:latin typeface="Cambria Math" panose="02040503050406030204" pitchFamily="18" charset="0"/>
                        </a:rPr>
                        <m:t>Saint</m:t>
                      </m:r>
                      <m:r>
                        <a:rPr lang="en-US" b="0" i="0" smtClean="0">
                          <a:latin typeface="Cambria Math" panose="02040503050406030204" pitchFamily="18" charset="0"/>
                        </a:rPr>
                        <m:t> </m:t>
                      </m:r>
                      <m:r>
                        <m:rPr>
                          <m:sty m:val="p"/>
                        </m:rPr>
                        <a:rPr lang="en-US" b="0" i="0" smtClean="0">
                          <a:latin typeface="Cambria Math" panose="02040503050406030204" pitchFamily="18" charset="0"/>
                        </a:rPr>
                        <m:t>Louis</m:t>
                      </m:r>
                      <m:r>
                        <a:rPr lang="en-US" b="0" i="0" smtClean="0">
                          <a:latin typeface="Cambria Math" panose="02040503050406030204" pitchFamily="18" charset="0"/>
                        </a:rPr>
                        <m:t> </m:t>
                      </m:r>
                      <m:r>
                        <m:rPr>
                          <m:sty m:val="p"/>
                        </m:rPr>
                        <a:rPr lang="en-US" b="0" i="0" smtClean="0">
                          <a:latin typeface="Cambria Math" panose="02040503050406030204" pitchFamily="18" charset="0"/>
                        </a:rPr>
                        <m:t>University</m:t>
                      </m:r>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0" smtClean="0">
                              <a:latin typeface="Cambria Math" panose="02040503050406030204" pitchFamily="18" charset="0"/>
                            </a:rPr>
                            <m:t> </m:t>
                          </m:r>
                        </m:e>
                        <m:sup>
                          <m:r>
                            <a:rPr lang="en-US" b="0" i="0" smtClean="0">
                              <a:latin typeface="Cambria Math" panose="02040503050406030204" pitchFamily="18" charset="0"/>
                            </a:rPr>
                            <m:t>2</m:t>
                          </m:r>
                        </m:sup>
                      </m:sSup>
                      <m:r>
                        <m:rPr>
                          <m:sty m:val="p"/>
                        </m:rPr>
                        <a:rPr lang="en-US" b="0" i="0" smtClean="0">
                          <a:latin typeface="Cambria Math" panose="02040503050406030204" pitchFamily="18" charset="0"/>
                        </a:rPr>
                        <m:t>University</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m:rPr>
                          <m:sty m:val="p"/>
                        </m:rPr>
                        <a:rPr lang="en-US" b="0" i="0" smtClean="0">
                          <a:latin typeface="Cambria Math" panose="02040503050406030204" pitchFamily="18" charset="0"/>
                        </a:rPr>
                        <m:t>Washington</m:t>
                      </m:r>
                    </m:oMath>
                  </m:oMathPara>
                </a14:m>
                <a:endParaRPr lang="en-US" dirty="0"/>
              </a:p>
            </p:txBody>
          </p:sp>
        </mc:Choice>
        <mc:Fallback xmlns="">
          <p:sp>
            <p:nvSpPr>
              <p:cNvPr id="3" name="Subtitle 2">
                <a:extLst>
                  <a:ext uri="{FF2B5EF4-FFF2-40B4-BE49-F238E27FC236}">
                    <a16:creationId xmlns:a16="http://schemas.microsoft.com/office/drawing/2014/main" id="{313AE1BD-2AA7-1417-5E1E-95D7E94C0A11}"/>
                  </a:ext>
                </a:extLst>
              </p:cNvPr>
              <p:cNvSpPr>
                <a:spLocks noGrp="1" noRot="1" noChangeAspect="1" noMove="1" noResize="1" noEditPoints="1" noAdjustHandles="1" noChangeArrowheads="1" noChangeShapeType="1" noTextEdit="1"/>
              </p:cNvSpPr>
              <p:nvPr>
                <p:ph type="subTitle" idx="1"/>
              </p:nvPr>
            </p:nvSpPr>
            <p:spPr>
              <a:xfrm>
                <a:off x="1350682" y="4870824"/>
                <a:ext cx="10005951" cy="1458258"/>
              </a:xfrm>
              <a:blipFill>
                <a:blip r:embed="rId3"/>
                <a:stretch>
                  <a:fillRect b="-5439"/>
                </a:stretch>
              </a:blipFill>
            </p:spPr>
            <p:txBody>
              <a:bodyPr/>
              <a:lstStyle/>
              <a:p>
                <a:r>
                  <a:rPr lang="en-US">
                    <a:noFill/>
                  </a:rPr>
                  <a:t> </a:t>
                </a:r>
              </a:p>
            </p:txBody>
          </p:sp>
        </mc:Fallback>
      </mc:AlternateContent>
      <p:sp>
        <p:nvSpPr>
          <p:cNvPr id="13" name="Date Placeholder 12">
            <a:extLst>
              <a:ext uri="{FF2B5EF4-FFF2-40B4-BE49-F238E27FC236}">
                <a16:creationId xmlns:a16="http://schemas.microsoft.com/office/drawing/2014/main" id="{E861F103-9670-59B5-4DB8-2C22B2A34201}"/>
              </a:ext>
            </a:extLst>
          </p:cNvPr>
          <p:cNvSpPr>
            <a:spLocks noGrp="1"/>
          </p:cNvSpPr>
          <p:nvPr>
            <p:ph type="dt" sz="half" idx="10"/>
          </p:nvPr>
        </p:nvSpPr>
        <p:spPr/>
        <p:txBody>
          <a:bodyPr/>
          <a:lstStyle/>
          <a:p>
            <a:r>
              <a:rPr lang="en-US"/>
              <a:t>8/16/2023</a:t>
            </a:r>
          </a:p>
        </p:txBody>
      </p:sp>
      <p:sp>
        <p:nvSpPr>
          <p:cNvPr id="15" name="Slide Number Placeholder 14">
            <a:extLst>
              <a:ext uri="{FF2B5EF4-FFF2-40B4-BE49-F238E27FC236}">
                <a16:creationId xmlns:a16="http://schemas.microsoft.com/office/drawing/2014/main" id="{0C9C1F45-91F6-5513-0215-FF28A7990EB7}"/>
              </a:ext>
            </a:extLst>
          </p:cNvPr>
          <p:cNvSpPr>
            <a:spLocks noGrp="1"/>
          </p:cNvSpPr>
          <p:nvPr>
            <p:ph type="sldNum" sz="quarter" idx="12"/>
          </p:nvPr>
        </p:nvSpPr>
        <p:spPr/>
        <p:txBody>
          <a:bodyPr/>
          <a:lstStyle/>
          <a:p>
            <a:fld id="{64212198-6117-422B-AC18-8B44DFEB8892}" type="slidenum">
              <a:rPr lang="en-US" smtClean="0"/>
              <a:t>1</a:t>
            </a:fld>
            <a:endParaRPr lang="en-US"/>
          </a:p>
        </p:txBody>
      </p:sp>
    </p:spTree>
    <p:extLst>
      <p:ext uri="{BB962C8B-B14F-4D97-AF65-F5344CB8AC3E}">
        <p14:creationId xmlns:p14="http://schemas.microsoft.com/office/powerpoint/2010/main" val="375457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3F722-E372-2FF2-69A4-850814036E09}"/>
              </a:ext>
            </a:extLst>
          </p:cNvPr>
          <p:cNvSpPr>
            <a:spLocks noGrp="1"/>
          </p:cNvSpPr>
          <p:nvPr>
            <p:ph type="title"/>
          </p:nvPr>
        </p:nvSpPr>
        <p:spPr>
          <a:xfrm>
            <a:off x="902289" y="998500"/>
            <a:ext cx="8692457" cy="800022"/>
          </a:xfrm>
        </p:spPr>
        <p:txBody>
          <a:bodyPr anchor="t">
            <a:normAutofit/>
          </a:bodyPr>
          <a:lstStyle/>
          <a:p>
            <a:r>
              <a:rPr lang="en-US" sz="4000" dirty="0"/>
              <a:t>Analytical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31AABF-87C2-D823-AAA8-D106B8CAADB4}"/>
                  </a:ext>
                </a:extLst>
              </p:cNvPr>
              <p:cNvSpPr>
                <a:spLocks noGrp="1"/>
              </p:cNvSpPr>
              <p:nvPr>
                <p:ph idx="1"/>
              </p:nvPr>
            </p:nvSpPr>
            <p:spPr>
              <a:xfrm>
                <a:off x="902289" y="2307195"/>
                <a:ext cx="10044753" cy="3398146"/>
              </a:xfrm>
            </p:spPr>
            <p:txBody>
              <a:bodyPr anchor="t">
                <a:normAutofit lnSpcReduction="10000"/>
              </a:bodyPr>
              <a:lstStyle/>
              <a:p>
                <a:pPr marL="0" lvl="0" indent="0" rtl="0">
                  <a:spcBef>
                    <a:spcPts val="0"/>
                  </a:spcBef>
                  <a:spcAft>
                    <a:spcPts val="600"/>
                  </a:spcAft>
                  <a:buNone/>
                </a:pPr>
                <a:r>
                  <a:rPr lang="en-US" sz="2000" dirty="0">
                    <a:latin typeface="Didact Gothic"/>
                    <a:ea typeface="Didact Gothic"/>
                    <a:cs typeface="Didact Gothic"/>
                    <a:sym typeface="Didact Gothic"/>
                  </a:rPr>
                  <a:t>Separation of Variables: </a:t>
                </a:r>
                <a14:m>
                  <m:oMath xmlns:m="http://schemas.openxmlformats.org/officeDocument/2006/math">
                    <m:r>
                      <a:rPr lang="en-US" sz="2000" b="0" i="1">
                        <a:latin typeface="Cambria Math" panose="02040503050406030204" pitchFamily="18" charset="0"/>
                        <a:ea typeface="Didact Gothic"/>
                        <a:cs typeface="Didact Gothic"/>
                        <a:sym typeface="Didact Gothic"/>
                      </a:rPr>
                      <m:t>𝜓</m:t>
                    </m:r>
                    <m:r>
                      <a:rPr lang="en-US" sz="2000" b="0" i="1" smtClean="0">
                        <a:latin typeface="Cambria Math" panose="02040503050406030204" pitchFamily="18" charset="0"/>
                        <a:ea typeface="Didact Gothic"/>
                        <a:cs typeface="Didact Gothic"/>
                        <a:sym typeface="Didact Gothic"/>
                      </a:rPr>
                      <m:t>(</m:t>
                    </m:r>
                    <m:r>
                      <a:rPr lang="en-US" sz="2000" b="0" i="1" smtClean="0">
                        <a:latin typeface="Cambria Math" panose="02040503050406030204" pitchFamily="18" charset="0"/>
                        <a:ea typeface="Didact Gothic"/>
                        <a:cs typeface="Didact Gothic"/>
                        <a:sym typeface="Didact Gothic"/>
                      </a:rPr>
                      <m:t>𝑥</m:t>
                    </m:r>
                    <m:r>
                      <a:rPr lang="en-US" sz="2000" b="0" i="1" smtClean="0">
                        <a:latin typeface="Cambria Math" panose="02040503050406030204" pitchFamily="18" charset="0"/>
                        <a:ea typeface="Didact Gothic"/>
                        <a:cs typeface="Didact Gothic"/>
                        <a:sym typeface="Didact Gothic"/>
                      </a:rPr>
                      <m:t>,</m:t>
                    </m:r>
                    <m:r>
                      <a:rPr lang="en-US" sz="2000" b="0" i="1" smtClean="0">
                        <a:latin typeface="Cambria Math" panose="02040503050406030204" pitchFamily="18" charset="0"/>
                        <a:ea typeface="Didact Gothic"/>
                        <a:cs typeface="Didact Gothic"/>
                        <a:sym typeface="Didact Gothic"/>
                      </a:rPr>
                      <m:t>𝑦</m:t>
                    </m:r>
                    <m:r>
                      <a:rPr lang="en-US" sz="2000" b="0" i="1" smtClean="0">
                        <a:latin typeface="Cambria Math" panose="02040503050406030204" pitchFamily="18" charset="0"/>
                        <a:ea typeface="Didact Gothic"/>
                        <a:cs typeface="Didact Gothic"/>
                        <a:sym typeface="Didact Gothic"/>
                      </a:rPr>
                      <m:t>,</m:t>
                    </m:r>
                    <m:r>
                      <a:rPr lang="en-US" sz="2000" b="0" i="1" smtClean="0">
                        <a:latin typeface="Cambria Math" panose="02040503050406030204" pitchFamily="18" charset="0"/>
                        <a:ea typeface="Didact Gothic"/>
                        <a:cs typeface="Didact Gothic"/>
                        <a:sym typeface="Didact Gothic"/>
                      </a:rPr>
                      <m:t>𝑧</m:t>
                    </m:r>
                    <m:r>
                      <a:rPr lang="en-US" sz="2000" b="0" i="1" smtClean="0">
                        <a:latin typeface="Cambria Math" panose="02040503050406030204" pitchFamily="18" charset="0"/>
                        <a:ea typeface="Didact Gothic"/>
                        <a:cs typeface="Didact Gothic"/>
                        <a:sym typeface="Didact Gothic"/>
                      </a:rPr>
                      <m:t>)=</m:t>
                    </m:r>
                    <m:r>
                      <a:rPr lang="en-US" sz="2000" b="0" i="1">
                        <a:latin typeface="Cambria Math" panose="02040503050406030204" pitchFamily="18" charset="0"/>
                        <a:ea typeface="Didact Gothic"/>
                        <a:cs typeface="Didact Gothic"/>
                        <a:sym typeface="Didact Gothic"/>
                      </a:rPr>
                      <m:t>𝑋</m:t>
                    </m:r>
                    <m:d>
                      <m:dPr>
                        <m:ctrlPr>
                          <a:rPr lang="en-US" sz="2000" b="0" i="1">
                            <a:latin typeface="Cambria Math" panose="02040503050406030204" pitchFamily="18" charset="0"/>
                            <a:ea typeface="Didact Gothic"/>
                            <a:cs typeface="Didact Gothic"/>
                            <a:sym typeface="Didact Gothic"/>
                          </a:rPr>
                        </m:ctrlPr>
                      </m:dPr>
                      <m:e>
                        <m:r>
                          <a:rPr lang="en-US" sz="2000" b="0" i="1">
                            <a:latin typeface="Cambria Math" panose="02040503050406030204" pitchFamily="18" charset="0"/>
                            <a:ea typeface="Didact Gothic"/>
                            <a:cs typeface="Didact Gothic"/>
                            <a:sym typeface="Didact Gothic"/>
                          </a:rPr>
                          <m:t>𝑥</m:t>
                        </m:r>
                      </m:e>
                    </m:d>
                    <m:r>
                      <a:rPr lang="en-US" sz="2000" b="0" i="1">
                        <a:latin typeface="Cambria Math" panose="02040503050406030204" pitchFamily="18" charset="0"/>
                        <a:ea typeface="Didact Gothic"/>
                        <a:cs typeface="Didact Gothic"/>
                        <a:sym typeface="Didact Gothic"/>
                      </a:rPr>
                      <m:t>𝑌</m:t>
                    </m:r>
                    <m:d>
                      <m:dPr>
                        <m:ctrlPr>
                          <a:rPr lang="en-US" sz="2000" b="0" i="1">
                            <a:latin typeface="Cambria Math" panose="02040503050406030204" pitchFamily="18" charset="0"/>
                            <a:ea typeface="Didact Gothic"/>
                            <a:cs typeface="Didact Gothic"/>
                            <a:sym typeface="Didact Gothic"/>
                          </a:rPr>
                        </m:ctrlPr>
                      </m:dPr>
                      <m:e>
                        <m:r>
                          <a:rPr lang="en-US" sz="2000" b="0" i="1">
                            <a:latin typeface="Cambria Math" panose="02040503050406030204" pitchFamily="18" charset="0"/>
                            <a:ea typeface="Didact Gothic"/>
                            <a:cs typeface="Didact Gothic"/>
                            <a:sym typeface="Didact Gothic"/>
                          </a:rPr>
                          <m:t>𝑦</m:t>
                        </m:r>
                      </m:e>
                    </m:d>
                    <m:r>
                      <a:rPr lang="en-US" sz="2000" b="0" i="1">
                        <a:latin typeface="Cambria Math" panose="02040503050406030204" pitchFamily="18" charset="0"/>
                        <a:ea typeface="Didact Gothic"/>
                        <a:cs typeface="Didact Gothic"/>
                        <a:sym typeface="Didact Gothic"/>
                      </a:rPr>
                      <m:t>𝑍</m:t>
                    </m:r>
                    <m:r>
                      <a:rPr lang="en-US" sz="2000" b="0" i="1">
                        <a:latin typeface="Cambria Math" panose="02040503050406030204" pitchFamily="18" charset="0"/>
                        <a:ea typeface="Didact Gothic"/>
                        <a:cs typeface="Didact Gothic"/>
                        <a:sym typeface="Didact Gothic"/>
                      </a:rPr>
                      <m:t>(</m:t>
                    </m:r>
                    <m:r>
                      <a:rPr lang="en-US" sz="2000" b="0" i="1">
                        <a:latin typeface="Cambria Math" panose="02040503050406030204" pitchFamily="18" charset="0"/>
                        <a:ea typeface="Didact Gothic"/>
                        <a:cs typeface="Didact Gothic"/>
                        <a:sym typeface="Didact Gothic"/>
                      </a:rPr>
                      <m:t>𝑧</m:t>
                    </m:r>
                    <m:r>
                      <a:rPr lang="en-US" sz="2000" b="0" i="1">
                        <a:latin typeface="Cambria Math" panose="02040503050406030204" pitchFamily="18" charset="0"/>
                        <a:ea typeface="Didact Gothic"/>
                        <a:cs typeface="Didact Gothic"/>
                        <a:sym typeface="Didact Gothic"/>
                      </a:rPr>
                      <m:t>)</m:t>
                    </m:r>
                  </m:oMath>
                </a14:m>
                <a:endParaRPr lang="en-US" sz="2000" dirty="0">
                  <a:latin typeface="Didact Gothic"/>
                  <a:ea typeface="Didact Gothic"/>
                  <a:cs typeface="Didact Gothic"/>
                  <a:sym typeface="Didact Gothic"/>
                </a:endParaRPr>
              </a:p>
              <a:p>
                <a:pPr marL="285750" indent="-285750">
                  <a:spcBef>
                    <a:spcPts val="0"/>
                  </a:spcBef>
                  <a:spcAft>
                    <a:spcPts val="600"/>
                  </a:spcAft>
                </a:pPr>
                <a14:m>
                  <m:oMath xmlns:m="http://schemas.openxmlformats.org/officeDocument/2006/math">
                    <m:r>
                      <a:rPr lang="en-US" sz="2000" b="0" i="1" smtClean="0">
                        <a:latin typeface="Cambria Math" panose="02040503050406030204" pitchFamily="18" charset="0"/>
                        <a:sym typeface="Didact Gothic"/>
                      </a:rPr>
                      <m:t>𝐻</m:t>
                    </m:r>
                    <m:r>
                      <a:rPr lang="en-US" sz="2000" b="0" i="1" smtClean="0">
                        <a:latin typeface="Cambria Math" panose="02040503050406030204" pitchFamily="18" charset="0"/>
                        <a:sym typeface="Didact Gothic"/>
                      </a:rPr>
                      <m:t>=</m:t>
                    </m:r>
                    <m:f>
                      <m:fPr>
                        <m:ctrlPr>
                          <a:rPr lang="en-US" sz="2000" b="0" i="1" smtClean="0">
                            <a:latin typeface="Cambria Math" panose="02040503050406030204" pitchFamily="18" charset="0"/>
                            <a:sym typeface="Didact Gothic"/>
                          </a:rPr>
                        </m:ctrlPr>
                      </m:fPr>
                      <m:num>
                        <m:sSup>
                          <m:sSupPr>
                            <m:ctrlPr>
                              <a:rPr lang="en-US" sz="2000" b="0" i="1" smtClean="0">
                                <a:latin typeface="Cambria Math" panose="02040503050406030204" pitchFamily="18" charset="0"/>
                                <a:ea typeface="Cambria Math" panose="02040503050406030204" pitchFamily="18" charset="0"/>
                                <a:sym typeface="Didact Gothic"/>
                              </a:rPr>
                            </m:ctrlPr>
                          </m:sSupPr>
                          <m:e>
                            <m:r>
                              <a:rPr lang="en-US" sz="2000" b="0" i="1" smtClean="0">
                                <a:latin typeface="Cambria Math" panose="02040503050406030204" pitchFamily="18" charset="0"/>
                                <a:ea typeface="Cambria Math" panose="02040503050406030204" pitchFamily="18" charset="0"/>
                                <a:sym typeface="Didact Gothic"/>
                              </a:rPr>
                              <m:t>𝑚</m:t>
                            </m:r>
                          </m:e>
                          <m:sup>
                            <m:r>
                              <a:rPr lang="en-US" sz="2000" b="0" i="1" smtClean="0">
                                <a:latin typeface="Cambria Math" panose="02040503050406030204" pitchFamily="18" charset="0"/>
                                <a:ea typeface="Cambria Math" panose="02040503050406030204" pitchFamily="18" charset="0"/>
                                <a:sym typeface="Didact Gothic"/>
                              </a:rPr>
                              <m:t>2</m:t>
                            </m:r>
                          </m:sup>
                        </m:sSup>
                        <m:r>
                          <a:rPr lang="en-US" sz="2000" b="0" i="1" smtClean="0">
                            <a:latin typeface="Cambria Math" panose="02040503050406030204" pitchFamily="18" charset="0"/>
                            <a:ea typeface="Cambria Math" panose="02040503050406030204" pitchFamily="18" charset="0"/>
                            <a:sym typeface="Didact Gothic"/>
                          </a:rPr>
                          <m:t>+</m:t>
                        </m:r>
                        <m:sSup>
                          <m:sSupPr>
                            <m:ctrlPr>
                              <a:rPr lang="en-US" sz="2000" b="0" i="1" smtClean="0">
                                <a:latin typeface="Cambria Math" panose="02040503050406030204" pitchFamily="18" charset="0"/>
                                <a:ea typeface="Cambria Math" panose="02040503050406030204" pitchFamily="18" charset="0"/>
                                <a:sym typeface="Didact Gothic"/>
                              </a:rPr>
                            </m:ctrlPr>
                          </m:sSupPr>
                          <m:e>
                            <m:acc>
                              <m:accPr>
                                <m:chr m:val="⃑"/>
                                <m:ctrlPr>
                                  <a:rPr lang="en-US" sz="2000" b="0" i="1" smtClean="0">
                                    <a:latin typeface="Cambria Math" panose="02040503050406030204" pitchFamily="18" charset="0"/>
                                    <a:ea typeface="Cambria Math" panose="02040503050406030204" pitchFamily="18" charset="0"/>
                                    <a:sym typeface="Didact Gothic"/>
                                  </a:rPr>
                                </m:ctrlPr>
                              </m:accPr>
                              <m:e>
                                <m:r>
                                  <a:rPr lang="en-US" sz="2000" b="0" i="1" smtClean="0">
                                    <a:latin typeface="Cambria Math" panose="02040503050406030204" pitchFamily="18" charset="0"/>
                                    <a:ea typeface="Cambria Math" panose="02040503050406030204" pitchFamily="18" charset="0"/>
                                    <a:sym typeface="Didact Gothic"/>
                                  </a:rPr>
                                  <m:t>𝑝</m:t>
                                </m:r>
                              </m:e>
                            </m:acc>
                          </m:e>
                          <m:sup>
                            <m:r>
                              <a:rPr lang="en-US" sz="2000" b="0" i="1" smtClean="0">
                                <a:latin typeface="Cambria Math" panose="02040503050406030204" pitchFamily="18" charset="0"/>
                                <a:sym typeface="Didact Gothic"/>
                              </a:rPr>
                              <m:t>2</m:t>
                            </m:r>
                          </m:sup>
                        </m:sSup>
                      </m:num>
                      <m:den>
                        <m:sSub>
                          <m:sSubPr>
                            <m:ctrlPr>
                              <a:rPr lang="en-US" sz="2000" b="0" i="1" smtClean="0">
                                <a:latin typeface="Cambria Math" panose="02040503050406030204" pitchFamily="18" charset="0"/>
                                <a:sym typeface="Didact Gothic"/>
                              </a:rPr>
                            </m:ctrlPr>
                          </m:sSubPr>
                          <m:e>
                            <m:r>
                              <a:rPr lang="en-US" sz="2000" b="0" i="1" smtClean="0">
                                <a:latin typeface="Cambria Math" panose="02040503050406030204" pitchFamily="18" charset="0"/>
                                <a:sym typeface="Didact Gothic"/>
                              </a:rPr>
                              <m:t>2</m:t>
                            </m:r>
                            <m:r>
                              <a:rPr lang="en-US" sz="2000" b="0" i="1" smtClean="0">
                                <a:latin typeface="Cambria Math" panose="02040503050406030204" pitchFamily="18" charset="0"/>
                                <a:sym typeface="Didact Gothic"/>
                              </a:rPr>
                              <m:t>𝑝</m:t>
                            </m:r>
                          </m:e>
                          <m:sub>
                            <m:r>
                              <a:rPr lang="en-US" sz="2000" b="0" i="1" smtClean="0">
                                <a:latin typeface="Cambria Math" panose="02040503050406030204" pitchFamily="18" charset="0"/>
                                <a:sym typeface="Didact Gothic"/>
                              </a:rPr>
                              <m:t>𝑧</m:t>
                            </m:r>
                          </m:sub>
                        </m:sSub>
                      </m:den>
                    </m:f>
                  </m:oMath>
                </a14:m>
                <a:r>
                  <a:rPr lang="en-US" sz="2000" dirty="0">
                    <a:latin typeface="Didact Gothic"/>
                    <a:ea typeface="Didact Gothic"/>
                    <a:cs typeface="Didact Gothic"/>
                    <a:sym typeface="Didact Gothic"/>
                  </a:rPr>
                  <a:t> mixes orthogonal and z-component of momentum operator</a:t>
                </a:r>
              </a:p>
              <a:p>
                <a:pPr marL="285750" indent="-285750">
                  <a:spcBef>
                    <a:spcPts val="0"/>
                  </a:spcBef>
                  <a:spcAft>
                    <a:spcPts val="600"/>
                  </a:spcAft>
                </a:pPr>
                <a:r>
                  <a:rPr lang="en-US" sz="2000" dirty="0">
                    <a:latin typeface="Didact Gothic"/>
                    <a:ea typeface="Didact Gothic"/>
                    <a:cs typeface="Didact Gothic"/>
                    <a:sym typeface="Didact Gothic"/>
                  </a:rPr>
                  <a:t>RHS:</a:t>
                </a:r>
                <a:br>
                  <a:rPr lang="en-US" sz="2000" dirty="0">
                    <a:latin typeface="Didact Gothic"/>
                    <a:ea typeface="Didact Gothic"/>
                    <a:cs typeface="Didact Gothic"/>
                    <a:sym typeface="Didact Gothic"/>
                  </a:rPr>
                </a:br>
                <a14:m>
                  <m:oMath xmlns:m="http://schemas.openxmlformats.org/officeDocument/2006/math">
                    <m:r>
                      <a:rPr lang="en-US" sz="2000" b="0" i="1" smtClean="0">
                        <a:solidFill>
                          <a:schemeClr val="dk1"/>
                        </a:solidFill>
                        <a:latin typeface="Cambria Math" panose="02040503050406030204" pitchFamily="18" charset="0"/>
                        <a:ea typeface="Didact Gothic"/>
                        <a:cs typeface="Didact Gothic"/>
                        <a:sym typeface="Didact Gothic"/>
                      </a:rPr>
                      <m:t>…+</m:t>
                    </m:r>
                    <m:sSub>
                      <m:sSubPr>
                        <m:ctrlPr>
                          <a:rPr lang="ar-AE" sz="2000" b="0" i="1" smtClean="0">
                            <a:solidFill>
                              <a:schemeClr val="dk1"/>
                            </a:solidFill>
                            <a:latin typeface="Cambria Math" panose="02040503050406030204" pitchFamily="18" charset="0"/>
                            <a:ea typeface="Didact Gothic"/>
                            <a:cs typeface="Didact Gothic"/>
                            <a:sym typeface="Didact Gothic"/>
                          </a:rPr>
                        </m:ctrlPr>
                      </m:sSubPr>
                      <m:e>
                        <m:r>
                          <a:rPr lang="ar-AE" sz="2000" b="0" i="1" smtClean="0">
                            <a:solidFill>
                              <a:schemeClr val="dk1"/>
                            </a:solidFill>
                            <a:latin typeface="Cambria Math" panose="02040503050406030204" pitchFamily="18" charset="0"/>
                            <a:ea typeface="Didact Gothic"/>
                            <a:cs typeface="Didact Gothic"/>
                            <a:sym typeface="Didact Gothic"/>
                          </a:rPr>
                          <m:t>𝜓</m:t>
                        </m:r>
                      </m:e>
                      <m:sub>
                        <m:sSub>
                          <m:sSubPr>
                            <m:ctrlPr>
                              <a:rPr lang="ar-AE" sz="2000" b="0" i="1" smtClean="0">
                                <a:solidFill>
                                  <a:schemeClr val="dk1"/>
                                </a:solidFill>
                                <a:latin typeface="Cambria Math" panose="02040503050406030204" pitchFamily="18" charset="0"/>
                                <a:ea typeface="Didact Gothic"/>
                                <a:cs typeface="Didact Gothic"/>
                                <a:sym typeface="Didact Gothic"/>
                              </a:rPr>
                            </m:ctrlPr>
                          </m:sSubPr>
                          <m:e>
                            <m:r>
                              <a:rPr lang="ar-AE" sz="2000" b="0" i="1" smtClean="0">
                                <a:solidFill>
                                  <a:schemeClr val="dk1"/>
                                </a:solidFill>
                                <a:latin typeface="Cambria Math" panose="02040503050406030204" pitchFamily="18" charset="0"/>
                                <a:ea typeface="Didact Gothic"/>
                                <a:cs typeface="Didact Gothic"/>
                                <a:sym typeface="Didact Gothic"/>
                              </a:rPr>
                              <m:t>𝑝</m:t>
                            </m:r>
                          </m:e>
                          <m:sub>
                            <m:r>
                              <a:rPr lang="ar-AE" sz="2000" b="0" i="1" smtClean="0">
                                <a:solidFill>
                                  <a:schemeClr val="dk1"/>
                                </a:solidFill>
                                <a:latin typeface="Cambria Math" panose="02040503050406030204" pitchFamily="18" charset="0"/>
                                <a:ea typeface="Didact Gothic"/>
                                <a:cs typeface="Didact Gothic"/>
                                <a:sym typeface="Didact Gothic"/>
                              </a:rPr>
                              <m:t>𝑧</m:t>
                            </m:r>
                          </m:sub>
                        </m:sSub>
                      </m:sub>
                    </m:sSub>
                    <m:d>
                      <m:dPr>
                        <m:ctrlPr>
                          <a:rPr lang="ar-AE" sz="2000" b="0" i="1" smtClean="0">
                            <a:solidFill>
                              <a:schemeClr val="dk1"/>
                            </a:solidFill>
                            <a:latin typeface="Cambria Math" panose="02040503050406030204" pitchFamily="18" charset="0"/>
                            <a:ea typeface="Didact Gothic"/>
                            <a:cs typeface="Didact Gothic"/>
                            <a:sym typeface="Didact Gothic"/>
                          </a:rPr>
                        </m:ctrlPr>
                      </m:dPr>
                      <m:e>
                        <m:sSup>
                          <m:sSupPr>
                            <m:ctrlPr>
                              <a:rPr lang="ar-AE" sz="2000" b="0" i="1" smtClean="0">
                                <a:solidFill>
                                  <a:schemeClr val="dk1"/>
                                </a:solidFill>
                                <a:latin typeface="Cambria Math" panose="02040503050406030204" pitchFamily="18" charset="0"/>
                                <a:ea typeface="Didact Gothic"/>
                                <a:cs typeface="Didact Gothic"/>
                                <a:sym typeface="Didact Gothic"/>
                              </a:rPr>
                            </m:ctrlPr>
                          </m:sSupPr>
                          <m:e>
                            <m:r>
                              <a:rPr lang="ar-AE" sz="2000" b="0" i="1" smtClean="0">
                                <a:solidFill>
                                  <a:schemeClr val="dk1"/>
                                </a:solidFill>
                                <a:latin typeface="Cambria Math" panose="02040503050406030204" pitchFamily="18" charset="0"/>
                                <a:ea typeface="Didact Gothic"/>
                                <a:cs typeface="Didact Gothic"/>
                                <a:sym typeface="Didact Gothic"/>
                              </a:rPr>
                              <m:t>𝑚</m:t>
                            </m:r>
                          </m:e>
                          <m:sup>
                            <m:f>
                              <m:fPr>
                                <m:ctrlPr>
                                  <a:rPr lang="ar-AE" sz="2000" b="0" i="1" smtClean="0">
                                    <a:solidFill>
                                      <a:schemeClr val="dk1"/>
                                    </a:solidFill>
                                    <a:latin typeface="Cambria Math" panose="02040503050406030204" pitchFamily="18" charset="0"/>
                                    <a:ea typeface="Didact Gothic"/>
                                    <a:cs typeface="Didact Gothic"/>
                                    <a:sym typeface="Didact Gothic"/>
                                  </a:rPr>
                                </m:ctrlPr>
                              </m:fPr>
                              <m:num>
                                <m:r>
                                  <a:rPr lang="ar-AE" sz="2000" b="0" i="1" smtClean="0">
                                    <a:solidFill>
                                      <a:schemeClr val="dk1"/>
                                    </a:solidFill>
                                    <a:latin typeface="Cambria Math" panose="02040503050406030204" pitchFamily="18" charset="0"/>
                                    <a:ea typeface="Didact Gothic"/>
                                    <a:cs typeface="Didact Gothic"/>
                                    <a:sym typeface="Didact Gothic"/>
                                  </a:rPr>
                                  <m:t>1</m:t>
                                </m:r>
                              </m:num>
                              <m:den>
                                <m:r>
                                  <a:rPr lang="ar-AE" sz="2000" b="0" i="1" smtClean="0">
                                    <a:solidFill>
                                      <a:schemeClr val="dk1"/>
                                    </a:solidFill>
                                    <a:latin typeface="Cambria Math" panose="02040503050406030204" pitchFamily="18" charset="0"/>
                                    <a:ea typeface="Didact Gothic"/>
                                    <a:cs typeface="Didact Gothic"/>
                                    <a:sym typeface="Didact Gothic"/>
                                  </a:rPr>
                                  <m:t>2</m:t>
                                </m:r>
                              </m:den>
                            </m:f>
                          </m:sup>
                        </m:sSup>
                        <m:sSubSup>
                          <m:sSubSupPr>
                            <m:ctrlPr>
                              <a:rPr lang="ar-AE" sz="2000" b="0" i="1" smtClean="0">
                                <a:solidFill>
                                  <a:schemeClr val="dk1"/>
                                </a:solidFill>
                                <a:latin typeface="Cambria Math" panose="02040503050406030204" pitchFamily="18" charset="0"/>
                                <a:ea typeface="Didact Gothic"/>
                                <a:cs typeface="Didact Gothic"/>
                                <a:sym typeface="Didact Gothic"/>
                              </a:rPr>
                            </m:ctrlPr>
                          </m:sSubSupPr>
                          <m:e>
                            <m:r>
                              <a:rPr lang="ar-AE" sz="2000" b="0" i="1" smtClean="0">
                                <a:solidFill>
                                  <a:schemeClr val="dk1"/>
                                </a:solidFill>
                                <a:latin typeface="Cambria Math" panose="02040503050406030204" pitchFamily="18" charset="0"/>
                                <a:ea typeface="Didact Gothic"/>
                                <a:cs typeface="Didact Gothic"/>
                                <a:sym typeface="Didact Gothic"/>
                              </a:rPr>
                              <m:t>𝑝</m:t>
                            </m:r>
                          </m:e>
                          <m:sub>
                            <m:r>
                              <a:rPr lang="ar-AE" sz="2000" b="0" i="1" smtClean="0">
                                <a:solidFill>
                                  <a:schemeClr val="dk1"/>
                                </a:solidFill>
                                <a:latin typeface="Cambria Math" panose="02040503050406030204" pitchFamily="18" charset="0"/>
                                <a:ea typeface="Didact Gothic"/>
                                <a:cs typeface="Didact Gothic"/>
                                <a:sym typeface="Didact Gothic"/>
                              </a:rPr>
                              <m:t>𝑧</m:t>
                            </m:r>
                          </m:sub>
                          <m:sup>
                            <m:f>
                              <m:fPr>
                                <m:ctrlPr>
                                  <a:rPr lang="ar-AE" sz="2000" b="0" i="1" smtClean="0">
                                    <a:solidFill>
                                      <a:schemeClr val="dk1"/>
                                    </a:solidFill>
                                    <a:latin typeface="Cambria Math" panose="02040503050406030204" pitchFamily="18" charset="0"/>
                                    <a:ea typeface="Didact Gothic"/>
                                    <a:cs typeface="Didact Gothic"/>
                                    <a:sym typeface="Didact Gothic"/>
                                  </a:rPr>
                                </m:ctrlPr>
                              </m:fPr>
                              <m:num>
                                <m:r>
                                  <a:rPr lang="ar-AE" sz="2000" b="0" i="1" smtClean="0">
                                    <a:solidFill>
                                      <a:schemeClr val="dk1"/>
                                    </a:solidFill>
                                    <a:latin typeface="Cambria Math" panose="02040503050406030204" pitchFamily="18" charset="0"/>
                                    <a:ea typeface="Didact Gothic"/>
                                    <a:cs typeface="Didact Gothic"/>
                                    <a:sym typeface="Didact Gothic"/>
                                  </a:rPr>
                                  <m:t>3</m:t>
                                </m:r>
                              </m:num>
                              <m:den>
                                <m:r>
                                  <a:rPr lang="ar-AE" sz="2000" b="0" i="1" smtClean="0">
                                    <a:solidFill>
                                      <a:schemeClr val="dk1"/>
                                    </a:solidFill>
                                    <a:latin typeface="Cambria Math" panose="02040503050406030204" pitchFamily="18" charset="0"/>
                                    <a:ea typeface="Didact Gothic"/>
                                    <a:cs typeface="Didact Gothic"/>
                                    <a:sym typeface="Didact Gothic"/>
                                  </a:rPr>
                                  <m:t>2</m:t>
                                </m:r>
                              </m:den>
                            </m:f>
                          </m:sup>
                        </m:sSubSup>
                        <m:r>
                          <a:rPr lang="ar-AE" sz="2000" b="0" i="1" smtClean="0">
                            <a:solidFill>
                              <a:schemeClr val="dk1"/>
                            </a:solidFill>
                            <a:latin typeface="Cambria Math" panose="02040503050406030204" pitchFamily="18" charset="0"/>
                            <a:ea typeface="Didact Gothic"/>
                            <a:cs typeface="Didact Gothic"/>
                            <a:sym typeface="Didact Gothic"/>
                          </a:rPr>
                          <m:t>+</m:t>
                        </m:r>
                        <m:r>
                          <a:rPr lang="ar-AE" sz="2000" b="0" i="1" smtClean="0">
                            <a:solidFill>
                              <a:schemeClr val="dk1"/>
                            </a:solidFill>
                            <a:latin typeface="Cambria Math" panose="02040503050406030204" pitchFamily="18" charset="0"/>
                            <a:ea typeface="Didact Gothic"/>
                            <a:cs typeface="Didact Gothic"/>
                            <a:sym typeface="Didact Gothic"/>
                          </a:rPr>
                          <m:t>2</m:t>
                        </m:r>
                        <m:r>
                          <a:rPr lang="ar-AE" sz="2000" b="0" i="1" smtClean="0">
                            <a:solidFill>
                              <a:schemeClr val="dk1"/>
                            </a:solidFill>
                            <a:latin typeface="Cambria Math" panose="02040503050406030204" pitchFamily="18" charset="0"/>
                            <a:ea typeface="Didact Gothic"/>
                            <a:cs typeface="Didact Gothic"/>
                            <a:sym typeface="Didact Gothic"/>
                          </a:rPr>
                          <m:t>𝑖𝐸</m:t>
                        </m:r>
                        <m:sSup>
                          <m:sSupPr>
                            <m:ctrlPr>
                              <a:rPr lang="ar-AE" sz="2000" b="0" i="1" smtClean="0">
                                <a:solidFill>
                                  <a:schemeClr val="dk1"/>
                                </a:solidFill>
                                <a:latin typeface="Cambria Math" panose="02040503050406030204" pitchFamily="18" charset="0"/>
                                <a:ea typeface="Didact Gothic"/>
                                <a:cs typeface="Didact Gothic"/>
                                <a:sym typeface="Didact Gothic"/>
                              </a:rPr>
                            </m:ctrlPr>
                          </m:sSupPr>
                          <m:e>
                            <m:r>
                              <a:rPr lang="ar-AE" sz="2000" b="0" i="1" smtClean="0">
                                <a:solidFill>
                                  <a:schemeClr val="dk1"/>
                                </a:solidFill>
                                <a:latin typeface="Cambria Math" panose="02040503050406030204" pitchFamily="18" charset="0"/>
                                <a:ea typeface="Didact Gothic"/>
                                <a:cs typeface="Didact Gothic"/>
                                <a:sym typeface="Didact Gothic"/>
                              </a:rPr>
                              <m:t>𝑚</m:t>
                            </m:r>
                          </m:e>
                          <m:sup>
                            <m:f>
                              <m:fPr>
                                <m:ctrlPr>
                                  <a:rPr lang="ar-AE" sz="2000" b="0" i="1" smtClean="0">
                                    <a:solidFill>
                                      <a:schemeClr val="dk1"/>
                                    </a:solidFill>
                                    <a:latin typeface="Cambria Math" panose="02040503050406030204" pitchFamily="18" charset="0"/>
                                    <a:ea typeface="Didact Gothic"/>
                                    <a:cs typeface="Didact Gothic"/>
                                    <a:sym typeface="Didact Gothic"/>
                                  </a:rPr>
                                </m:ctrlPr>
                              </m:fPr>
                              <m:num>
                                <m:r>
                                  <a:rPr lang="ar-AE" sz="2000" b="0" i="1" smtClean="0">
                                    <a:solidFill>
                                      <a:schemeClr val="dk1"/>
                                    </a:solidFill>
                                    <a:latin typeface="Cambria Math" panose="02040503050406030204" pitchFamily="18" charset="0"/>
                                    <a:ea typeface="Didact Gothic"/>
                                    <a:cs typeface="Didact Gothic"/>
                                    <a:sym typeface="Didact Gothic"/>
                                  </a:rPr>
                                  <m:t>1</m:t>
                                </m:r>
                              </m:num>
                              <m:den>
                                <m:r>
                                  <a:rPr lang="ar-AE" sz="2000" b="0" i="1" smtClean="0">
                                    <a:solidFill>
                                      <a:schemeClr val="dk1"/>
                                    </a:solidFill>
                                    <a:latin typeface="Cambria Math" panose="02040503050406030204" pitchFamily="18" charset="0"/>
                                    <a:ea typeface="Didact Gothic"/>
                                    <a:cs typeface="Didact Gothic"/>
                                    <a:sym typeface="Didact Gothic"/>
                                  </a:rPr>
                                  <m:t>2</m:t>
                                </m:r>
                              </m:den>
                            </m:f>
                          </m:sup>
                        </m:sSup>
                        <m:sSubSup>
                          <m:sSubSupPr>
                            <m:ctrlPr>
                              <a:rPr lang="ar-AE" sz="2000" b="0" i="1" smtClean="0">
                                <a:solidFill>
                                  <a:schemeClr val="dk1"/>
                                </a:solidFill>
                                <a:latin typeface="Cambria Math" panose="02040503050406030204" pitchFamily="18" charset="0"/>
                                <a:ea typeface="Didact Gothic"/>
                                <a:cs typeface="Didact Gothic"/>
                                <a:sym typeface="Didact Gothic"/>
                              </a:rPr>
                            </m:ctrlPr>
                          </m:sSubSupPr>
                          <m:e>
                            <m:r>
                              <a:rPr lang="ar-AE" sz="2000" b="0" i="1" smtClean="0">
                                <a:solidFill>
                                  <a:schemeClr val="dk1"/>
                                </a:solidFill>
                                <a:latin typeface="Cambria Math" panose="02040503050406030204" pitchFamily="18" charset="0"/>
                                <a:ea typeface="Didact Gothic"/>
                                <a:cs typeface="Didact Gothic"/>
                                <a:sym typeface="Didact Gothic"/>
                              </a:rPr>
                              <m:t>𝑝</m:t>
                            </m:r>
                          </m:e>
                          <m:sub>
                            <m:r>
                              <a:rPr lang="ar-AE" sz="2000" b="0" i="1" smtClean="0">
                                <a:solidFill>
                                  <a:schemeClr val="dk1"/>
                                </a:solidFill>
                                <a:latin typeface="Cambria Math" panose="02040503050406030204" pitchFamily="18" charset="0"/>
                                <a:ea typeface="Didact Gothic"/>
                                <a:cs typeface="Didact Gothic"/>
                                <a:sym typeface="Didact Gothic"/>
                              </a:rPr>
                              <m:t>𝑧</m:t>
                            </m:r>
                          </m:sub>
                          <m:sup>
                            <m:f>
                              <m:fPr>
                                <m:ctrlPr>
                                  <a:rPr lang="ar-AE" sz="2000" b="0" i="1" smtClean="0">
                                    <a:solidFill>
                                      <a:schemeClr val="dk1"/>
                                    </a:solidFill>
                                    <a:latin typeface="Cambria Math" panose="02040503050406030204" pitchFamily="18" charset="0"/>
                                    <a:ea typeface="Didact Gothic"/>
                                    <a:cs typeface="Didact Gothic"/>
                                    <a:sym typeface="Didact Gothic"/>
                                  </a:rPr>
                                </m:ctrlPr>
                              </m:fPr>
                              <m:num>
                                <m:r>
                                  <a:rPr lang="ar-AE" sz="2000" b="0" i="1" smtClean="0">
                                    <a:solidFill>
                                      <a:schemeClr val="dk1"/>
                                    </a:solidFill>
                                    <a:latin typeface="Cambria Math" panose="02040503050406030204" pitchFamily="18" charset="0"/>
                                    <a:ea typeface="Didact Gothic"/>
                                    <a:cs typeface="Didact Gothic"/>
                                    <a:sym typeface="Didact Gothic"/>
                                  </a:rPr>
                                  <m:t>1</m:t>
                                </m:r>
                              </m:num>
                              <m:den>
                                <m:r>
                                  <a:rPr lang="ar-AE" sz="2000" b="0" i="1" smtClean="0">
                                    <a:solidFill>
                                      <a:schemeClr val="dk1"/>
                                    </a:solidFill>
                                    <a:latin typeface="Cambria Math" panose="02040503050406030204" pitchFamily="18" charset="0"/>
                                    <a:ea typeface="Didact Gothic"/>
                                    <a:cs typeface="Didact Gothic"/>
                                    <a:sym typeface="Didact Gothic"/>
                                  </a:rPr>
                                  <m:t>2</m:t>
                                </m:r>
                              </m:den>
                            </m:f>
                          </m:sup>
                        </m:sSubSup>
                        <m:r>
                          <a:rPr lang="ar-AE" sz="2000" b="0" i="1" smtClean="0">
                            <a:solidFill>
                              <a:schemeClr val="dk1"/>
                            </a:solidFill>
                            <a:latin typeface="Cambria Math" panose="02040503050406030204" pitchFamily="18" charset="0"/>
                            <a:ea typeface="Didact Gothic"/>
                            <a:cs typeface="Didact Gothic"/>
                            <a:sym typeface="Didact Gothic"/>
                          </a:rPr>
                          <m:t>+</m:t>
                        </m:r>
                        <m:f>
                          <m:fPr>
                            <m:ctrlPr>
                              <a:rPr lang="ar-AE" sz="2000" b="0" i="1" smtClean="0">
                                <a:solidFill>
                                  <a:schemeClr val="dk1"/>
                                </a:solidFill>
                                <a:latin typeface="Cambria Math" panose="02040503050406030204" pitchFamily="18" charset="0"/>
                                <a:ea typeface="Didact Gothic"/>
                                <a:cs typeface="Didact Gothic"/>
                                <a:sym typeface="Didact Gothic"/>
                              </a:rPr>
                            </m:ctrlPr>
                          </m:fPr>
                          <m:num>
                            <m:sSup>
                              <m:sSupPr>
                                <m:ctrlPr>
                                  <a:rPr lang="ar-AE" sz="2000" b="0" i="1" smtClean="0">
                                    <a:solidFill>
                                      <a:schemeClr val="dk1"/>
                                    </a:solidFill>
                                    <a:latin typeface="Cambria Math" panose="02040503050406030204" pitchFamily="18" charset="0"/>
                                    <a:ea typeface="Didact Gothic"/>
                                    <a:cs typeface="Didact Gothic"/>
                                    <a:sym typeface="Didact Gothic"/>
                                  </a:rPr>
                                </m:ctrlPr>
                              </m:sSupPr>
                              <m:e>
                                <m:r>
                                  <a:rPr lang="ar-AE" sz="2000" b="0" i="1" smtClean="0">
                                    <a:solidFill>
                                      <a:schemeClr val="dk1"/>
                                    </a:solidFill>
                                    <a:latin typeface="Cambria Math" panose="02040503050406030204" pitchFamily="18" charset="0"/>
                                    <a:ea typeface="Didact Gothic"/>
                                    <a:cs typeface="Didact Gothic"/>
                                    <a:sym typeface="Didact Gothic"/>
                                  </a:rPr>
                                  <m:t>𝑚</m:t>
                                </m:r>
                              </m:e>
                              <m:sup>
                                <m:f>
                                  <m:fPr>
                                    <m:ctrlPr>
                                      <a:rPr lang="ar-AE" sz="2000" b="0" i="1" smtClean="0">
                                        <a:solidFill>
                                          <a:schemeClr val="dk1"/>
                                        </a:solidFill>
                                        <a:latin typeface="Cambria Math" panose="02040503050406030204" pitchFamily="18" charset="0"/>
                                        <a:ea typeface="Didact Gothic"/>
                                        <a:cs typeface="Didact Gothic"/>
                                        <a:sym typeface="Didact Gothic"/>
                                      </a:rPr>
                                    </m:ctrlPr>
                                  </m:fPr>
                                  <m:num>
                                    <m:r>
                                      <a:rPr lang="ar-AE" sz="2000" b="0" i="1" smtClean="0">
                                        <a:solidFill>
                                          <a:schemeClr val="dk1"/>
                                        </a:solidFill>
                                        <a:latin typeface="Cambria Math" panose="02040503050406030204" pitchFamily="18" charset="0"/>
                                        <a:ea typeface="Didact Gothic"/>
                                        <a:cs typeface="Didact Gothic"/>
                                        <a:sym typeface="Didact Gothic"/>
                                      </a:rPr>
                                      <m:t>5</m:t>
                                    </m:r>
                                  </m:num>
                                  <m:den>
                                    <m:r>
                                      <a:rPr lang="ar-AE" sz="2000" b="0" i="1" smtClean="0">
                                        <a:solidFill>
                                          <a:schemeClr val="dk1"/>
                                        </a:solidFill>
                                        <a:latin typeface="Cambria Math" panose="02040503050406030204" pitchFamily="18" charset="0"/>
                                        <a:ea typeface="Didact Gothic"/>
                                        <a:cs typeface="Didact Gothic"/>
                                        <a:sym typeface="Didact Gothic"/>
                                      </a:rPr>
                                      <m:t>2</m:t>
                                    </m:r>
                                  </m:den>
                                </m:f>
                              </m:sup>
                            </m:sSup>
                          </m:num>
                          <m:den>
                            <m:sSubSup>
                              <m:sSubSupPr>
                                <m:ctrlPr>
                                  <a:rPr lang="ar-AE" sz="2000" b="0" i="1" smtClean="0">
                                    <a:solidFill>
                                      <a:schemeClr val="dk1"/>
                                    </a:solidFill>
                                    <a:latin typeface="Cambria Math" panose="02040503050406030204" pitchFamily="18" charset="0"/>
                                    <a:ea typeface="Didact Gothic"/>
                                    <a:cs typeface="Didact Gothic"/>
                                    <a:sym typeface="Didact Gothic"/>
                                  </a:rPr>
                                </m:ctrlPr>
                              </m:sSubSupPr>
                              <m:e>
                                <m:r>
                                  <a:rPr lang="ar-AE" sz="2000" b="0" i="1" smtClean="0">
                                    <a:solidFill>
                                      <a:schemeClr val="dk1"/>
                                    </a:solidFill>
                                    <a:latin typeface="Cambria Math" panose="02040503050406030204" pitchFamily="18" charset="0"/>
                                    <a:ea typeface="Didact Gothic"/>
                                    <a:cs typeface="Didact Gothic"/>
                                    <a:sym typeface="Didact Gothic"/>
                                  </a:rPr>
                                  <m:t>𝑝</m:t>
                                </m:r>
                              </m:e>
                              <m:sub>
                                <m:r>
                                  <a:rPr lang="ar-AE" sz="2000" b="0" i="1" smtClean="0">
                                    <a:solidFill>
                                      <a:schemeClr val="dk1"/>
                                    </a:solidFill>
                                    <a:latin typeface="Cambria Math" panose="02040503050406030204" pitchFamily="18" charset="0"/>
                                    <a:ea typeface="Didact Gothic"/>
                                    <a:cs typeface="Didact Gothic"/>
                                    <a:sym typeface="Didact Gothic"/>
                                  </a:rPr>
                                  <m:t>𝑧</m:t>
                                </m:r>
                              </m:sub>
                              <m:sup>
                                <m:f>
                                  <m:fPr>
                                    <m:ctrlPr>
                                      <a:rPr lang="ar-AE" sz="2000" b="0" i="1" smtClean="0">
                                        <a:solidFill>
                                          <a:schemeClr val="dk1"/>
                                        </a:solidFill>
                                        <a:latin typeface="Cambria Math" panose="02040503050406030204" pitchFamily="18" charset="0"/>
                                        <a:ea typeface="Didact Gothic"/>
                                        <a:cs typeface="Didact Gothic"/>
                                        <a:sym typeface="Didact Gothic"/>
                                      </a:rPr>
                                    </m:ctrlPr>
                                  </m:fPr>
                                  <m:num>
                                    <m:r>
                                      <a:rPr lang="ar-AE" sz="2000" b="0" i="1" smtClean="0">
                                        <a:solidFill>
                                          <a:schemeClr val="dk1"/>
                                        </a:solidFill>
                                        <a:latin typeface="Cambria Math" panose="02040503050406030204" pitchFamily="18" charset="0"/>
                                        <a:ea typeface="Didact Gothic"/>
                                        <a:cs typeface="Didact Gothic"/>
                                        <a:sym typeface="Didact Gothic"/>
                                      </a:rPr>
                                      <m:t>1</m:t>
                                    </m:r>
                                  </m:num>
                                  <m:den>
                                    <m:r>
                                      <a:rPr lang="ar-AE" sz="2000" b="0" i="1" smtClean="0">
                                        <a:solidFill>
                                          <a:schemeClr val="dk1"/>
                                        </a:solidFill>
                                        <a:latin typeface="Cambria Math" panose="02040503050406030204" pitchFamily="18" charset="0"/>
                                        <a:ea typeface="Didact Gothic"/>
                                        <a:cs typeface="Didact Gothic"/>
                                        <a:sym typeface="Didact Gothic"/>
                                      </a:rPr>
                                      <m:t>2</m:t>
                                    </m:r>
                                  </m:den>
                                </m:f>
                              </m:sup>
                            </m:sSubSup>
                          </m:den>
                        </m:f>
                        <m:r>
                          <a:rPr lang="ar-AE" sz="2000" b="0" i="1" smtClean="0">
                            <a:solidFill>
                              <a:schemeClr val="dk1"/>
                            </a:solidFill>
                            <a:latin typeface="Cambria Math" panose="02040503050406030204" pitchFamily="18" charset="0"/>
                            <a:ea typeface="Didact Gothic"/>
                            <a:cs typeface="Didact Gothic"/>
                            <a:sym typeface="Didact Gothic"/>
                          </a:rPr>
                          <m:t>−</m:t>
                        </m:r>
                        <m:f>
                          <m:fPr>
                            <m:ctrlPr>
                              <a:rPr lang="ar-AE" sz="2000" b="0" i="1" smtClean="0">
                                <a:solidFill>
                                  <a:schemeClr val="dk1"/>
                                </a:solidFill>
                                <a:latin typeface="Cambria Math" panose="02040503050406030204" pitchFamily="18" charset="0"/>
                                <a:ea typeface="Didact Gothic"/>
                                <a:cs typeface="Didact Gothic"/>
                                <a:sym typeface="Didact Gothic"/>
                              </a:rPr>
                            </m:ctrlPr>
                          </m:fPr>
                          <m:num>
                            <m:r>
                              <a:rPr lang="ar-AE" sz="2000" b="0" i="1" smtClean="0">
                                <a:solidFill>
                                  <a:schemeClr val="dk1"/>
                                </a:solidFill>
                                <a:latin typeface="Cambria Math" panose="02040503050406030204" pitchFamily="18" charset="0"/>
                                <a:ea typeface="Didact Gothic"/>
                                <a:cs typeface="Didact Gothic"/>
                                <a:sym typeface="Didact Gothic"/>
                              </a:rPr>
                              <m:t>5</m:t>
                            </m:r>
                            <m:sSup>
                              <m:sSupPr>
                                <m:ctrlPr>
                                  <a:rPr lang="ar-AE" sz="2000" b="0" i="1" smtClean="0">
                                    <a:solidFill>
                                      <a:schemeClr val="dk1"/>
                                    </a:solidFill>
                                    <a:latin typeface="Cambria Math" panose="02040503050406030204" pitchFamily="18" charset="0"/>
                                    <a:ea typeface="Didact Gothic"/>
                                    <a:cs typeface="Didact Gothic"/>
                                    <a:sym typeface="Didact Gothic"/>
                                  </a:rPr>
                                </m:ctrlPr>
                              </m:sSupPr>
                              <m:e>
                                <m:r>
                                  <a:rPr lang="ar-AE" sz="2000" b="0" i="1" smtClean="0">
                                    <a:solidFill>
                                      <a:schemeClr val="dk1"/>
                                    </a:solidFill>
                                    <a:latin typeface="Cambria Math" panose="02040503050406030204" pitchFamily="18" charset="0"/>
                                    <a:ea typeface="Didact Gothic"/>
                                    <a:cs typeface="Didact Gothic"/>
                                    <a:sym typeface="Didact Gothic"/>
                                  </a:rPr>
                                  <m:t>𝑚</m:t>
                                </m:r>
                              </m:e>
                              <m:sup>
                                <m:f>
                                  <m:fPr>
                                    <m:ctrlPr>
                                      <a:rPr lang="ar-AE" sz="2000" b="0" i="1" smtClean="0">
                                        <a:solidFill>
                                          <a:schemeClr val="dk1"/>
                                        </a:solidFill>
                                        <a:latin typeface="Cambria Math" panose="02040503050406030204" pitchFamily="18" charset="0"/>
                                        <a:ea typeface="Didact Gothic"/>
                                        <a:cs typeface="Didact Gothic"/>
                                        <a:sym typeface="Didact Gothic"/>
                                      </a:rPr>
                                    </m:ctrlPr>
                                  </m:fPr>
                                  <m:num>
                                    <m:r>
                                      <a:rPr lang="ar-AE" sz="2000" b="0" i="1" smtClean="0">
                                        <a:solidFill>
                                          <a:schemeClr val="dk1"/>
                                        </a:solidFill>
                                        <a:latin typeface="Cambria Math" panose="02040503050406030204" pitchFamily="18" charset="0"/>
                                        <a:ea typeface="Didact Gothic"/>
                                        <a:cs typeface="Didact Gothic"/>
                                        <a:sym typeface="Didact Gothic"/>
                                      </a:rPr>
                                      <m:t>3</m:t>
                                    </m:r>
                                  </m:num>
                                  <m:den>
                                    <m:r>
                                      <a:rPr lang="ar-AE" sz="2000" b="0" i="1" smtClean="0">
                                        <a:solidFill>
                                          <a:schemeClr val="dk1"/>
                                        </a:solidFill>
                                        <a:latin typeface="Cambria Math" panose="02040503050406030204" pitchFamily="18" charset="0"/>
                                        <a:ea typeface="Didact Gothic"/>
                                        <a:cs typeface="Didact Gothic"/>
                                        <a:sym typeface="Didact Gothic"/>
                                      </a:rPr>
                                      <m:t>2</m:t>
                                    </m:r>
                                  </m:den>
                                </m:f>
                              </m:sup>
                            </m:sSup>
                            <m:sSup>
                              <m:sSupPr>
                                <m:ctrlPr>
                                  <a:rPr lang="ar-AE" sz="2000" b="0" i="1" smtClean="0">
                                    <a:solidFill>
                                      <a:schemeClr val="dk1"/>
                                    </a:solidFill>
                                    <a:latin typeface="Cambria Math" panose="02040503050406030204" pitchFamily="18" charset="0"/>
                                    <a:ea typeface="Didact Gothic"/>
                                    <a:cs typeface="Didact Gothic"/>
                                    <a:sym typeface="Didact Gothic"/>
                                  </a:rPr>
                                </m:ctrlPr>
                              </m:sSupPr>
                              <m:e>
                                <m:r>
                                  <a:rPr lang="ar-AE" sz="2000" b="0" i="1" smtClean="0">
                                    <a:solidFill>
                                      <a:schemeClr val="dk1"/>
                                    </a:solidFill>
                                    <a:latin typeface="Cambria Math" panose="02040503050406030204" pitchFamily="18" charset="0"/>
                                    <a:ea typeface="Didact Gothic"/>
                                    <a:cs typeface="Didact Gothic"/>
                                    <a:sym typeface="Didact Gothic"/>
                                  </a:rPr>
                                  <m:t>𝜔</m:t>
                                </m:r>
                              </m:e>
                              <m:sup>
                                <m:r>
                                  <a:rPr lang="ar-AE" sz="2000" b="0" i="1" smtClean="0">
                                    <a:solidFill>
                                      <a:schemeClr val="dk1"/>
                                    </a:solidFill>
                                    <a:latin typeface="Cambria Math" panose="02040503050406030204" pitchFamily="18" charset="0"/>
                                    <a:ea typeface="Didact Gothic"/>
                                    <a:cs typeface="Didact Gothic"/>
                                    <a:sym typeface="Didact Gothic"/>
                                  </a:rPr>
                                  <m:t>2</m:t>
                                </m:r>
                              </m:sup>
                            </m:sSup>
                          </m:num>
                          <m:den>
                            <m:r>
                              <a:rPr lang="ar-AE" sz="2000" b="0" i="1" smtClean="0">
                                <a:solidFill>
                                  <a:schemeClr val="dk1"/>
                                </a:solidFill>
                                <a:latin typeface="Cambria Math" panose="02040503050406030204" pitchFamily="18" charset="0"/>
                                <a:ea typeface="Didact Gothic"/>
                                <a:cs typeface="Didact Gothic"/>
                                <a:sym typeface="Didact Gothic"/>
                              </a:rPr>
                              <m:t>4</m:t>
                            </m:r>
                            <m:sSub>
                              <m:sSubPr>
                                <m:ctrlPr>
                                  <a:rPr lang="ar-AE" sz="2000" b="0" i="1" smtClean="0">
                                    <a:solidFill>
                                      <a:schemeClr val="dk1"/>
                                    </a:solidFill>
                                    <a:latin typeface="Cambria Math" panose="02040503050406030204" pitchFamily="18" charset="0"/>
                                    <a:ea typeface="Didact Gothic"/>
                                    <a:cs typeface="Didact Gothic"/>
                                    <a:sym typeface="Didact Gothic"/>
                                  </a:rPr>
                                </m:ctrlPr>
                              </m:sSubPr>
                              <m:e>
                                <m:r>
                                  <a:rPr lang="ar-AE" sz="2000" b="0" i="1" smtClean="0">
                                    <a:solidFill>
                                      <a:schemeClr val="dk1"/>
                                    </a:solidFill>
                                    <a:latin typeface="Cambria Math" panose="02040503050406030204" pitchFamily="18" charset="0"/>
                                    <a:ea typeface="Didact Gothic"/>
                                    <a:cs typeface="Didact Gothic"/>
                                    <a:sym typeface="Didact Gothic"/>
                                  </a:rPr>
                                  <m:t>𝑝</m:t>
                                </m:r>
                              </m:e>
                              <m:sub>
                                <m:r>
                                  <a:rPr lang="ar-AE" sz="2000" b="0" i="1" smtClean="0">
                                    <a:solidFill>
                                      <a:schemeClr val="dk1"/>
                                    </a:solidFill>
                                    <a:latin typeface="Cambria Math" panose="02040503050406030204" pitchFamily="18" charset="0"/>
                                    <a:ea typeface="Didact Gothic"/>
                                    <a:cs typeface="Didact Gothic"/>
                                    <a:sym typeface="Didact Gothic"/>
                                  </a:rPr>
                                  <m:t>𝑧</m:t>
                                </m:r>
                              </m:sub>
                            </m:sSub>
                          </m:den>
                        </m:f>
                        <m:r>
                          <a:rPr lang="ar-AE" sz="2000" b="0" i="1" smtClean="0">
                            <a:solidFill>
                              <a:schemeClr val="dk1"/>
                            </a:solidFill>
                            <a:latin typeface="Cambria Math" panose="02040503050406030204" pitchFamily="18" charset="0"/>
                            <a:ea typeface="Didact Gothic"/>
                            <a:cs typeface="Didact Gothic"/>
                            <a:sym typeface="Didact Gothic"/>
                          </a:rPr>
                          <m:t>+</m:t>
                        </m:r>
                        <m:r>
                          <a:rPr lang="ar-AE" sz="2000" b="0" i="1" smtClean="0">
                            <a:solidFill>
                              <a:schemeClr val="dk1"/>
                            </a:solidFill>
                            <a:latin typeface="Cambria Math" panose="02040503050406030204" pitchFamily="18" charset="0"/>
                            <a:ea typeface="Didact Gothic"/>
                            <a:cs typeface="Didact Gothic"/>
                            <a:sym typeface="Didact Gothic"/>
                          </a:rPr>
                          <m:t>𝜆</m:t>
                        </m:r>
                        <m:sSubSup>
                          <m:sSubSupPr>
                            <m:ctrlPr>
                              <a:rPr lang="ar-AE" sz="2000" b="0" i="1" smtClean="0">
                                <a:solidFill>
                                  <a:schemeClr val="dk1"/>
                                </a:solidFill>
                                <a:latin typeface="Cambria Math" panose="02040503050406030204" pitchFamily="18" charset="0"/>
                                <a:ea typeface="Didact Gothic"/>
                                <a:cs typeface="Didact Gothic"/>
                                <a:sym typeface="Didact Gothic"/>
                              </a:rPr>
                            </m:ctrlPr>
                          </m:sSubSupPr>
                          <m:e>
                            <m:r>
                              <a:rPr lang="ar-AE" sz="2000" b="0" i="1" smtClean="0">
                                <a:solidFill>
                                  <a:schemeClr val="dk1"/>
                                </a:solidFill>
                                <a:latin typeface="Cambria Math" panose="02040503050406030204" pitchFamily="18" charset="0"/>
                                <a:ea typeface="Didact Gothic"/>
                                <a:cs typeface="Didact Gothic"/>
                                <a:sym typeface="Didact Gothic"/>
                              </a:rPr>
                              <m:t>𝑝</m:t>
                            </m:r>
                          </m:e>
                          <m:sub>
                            <m:r>
                              <a:rPr lang="ar-AE" sz="2000" b="0" i="1" smtClean="0">
                                <a:solidFill>
                                  <a:schemeClr val="dk1"/>
                                </a:solidFill>
                                <a:latin typeface="Cambria Math" panose="02040503050406030204" pitchFamily="18" charset="0"/>
                                <a:ea typeface="Didact Gothic"/>
                                <a:cs typeface="Didact Gothic"/>
                                <a:sym typeface="Didact Gothic"/>
                              </a:rPr>
                              <m:t>𝑧</m:t>
                            </m:r>
                          </m:sub>
                          <m:sup>
                            <m:f>
                              <m:fPr>
                                <m:ctrlPr>
                                  <a:rPr lang="ar-AE" sz="2000" b="0" i="1" smtClean="0">
                                    <a:solidFill>
                                      <a:schemeClr val="dk1"/>
                                    </a:solidFill>
                                    <a:latin typeface="Cambria Math" panose="02040503050406030204" pitchFamily="18" charset="0"/>
                                    <a:ea typeface="Didact Gothic"/>
                                    <a:cs typeface="Didact Gothic"/>
                                    <a:sym typeface="Didact Gothic"/>
                                  </a:rPr>
                                </m:ctrlPr>
                              </m:fPr>
                              <m:num>
                                <m:r>
                                  <a:rPr lang="ar-AE" sz="2000" b="0" i="1" smtClean="0">
                                    <a:solidFill>
                                      <a:schemeClr val="dk1"/>
                                    </a:solidFill>
                                    <a:latin typeface="Cambria Math" panose="02040503050406030204" pitchFamily="18" charset="0"/>
                                    <a:ea typeface="Didact Gothic"/>
                                    <a:cs typeface="Didact Gothic"/>
                                    <a:sym typeface="Didact Gothic"/>
                                  </a:rPr>
                                  <m:t>1</m:t>
                                </m:r>
                              </m:num>
                              <m:den>
                                <m:r>
                                  <a:rPr lang="ar-AE" sz="2000" b="0" i="1" smtClean="0">
                                    <a:solidFill>
                                      <a:schemeClr val="dk1"/>
                                    </a:solidFill>
                                    <a:latin typeface="Cambria Math" panose="02040503050406030204" pitchFamily="18" charset="0"/>
                                    <a:ea typeface="Didact Gothic"/>
                                    <a:cs typeface="Didact Gothic"/>
                                    <a:sym typeface="Didact Gothic"/>
                                  </a:rPr>
                                  <m:t>2</m:t>
                                </m:r>
                              </m:den>
                            </m:f>
                          </m:sup>
                        </m:sSubSup>
                        <m:sSup>
                          <m:sSupPr>
                            <m:ctrlPr>
                              <a:rPr lang="ar-AE" sz="2000" b="0" i="1" smtClean="0">
                                <a:solidFill>
                                  <a:schemeClr val="dk1"/>
                                </a:solidFill>
                                <a:latin typeface="Cambria Math" panose="02040503050406030204" pitchFamily="18" charset="0"/>
                                <a:ea typeface="Didact Gothic"/>
                                <a:cs typeface="Didact Gothic"/>
                                <a:sym typeface="Didact Gothic"/>
                              </a:rPr>
                            </m:ctrlPr>
                          </m:sSupPr>
                          <m:e>
                            <m:r>
                              <a:rPr lang="ar-AE" sz="2000" b="0" i="1" smtClean="0">
                                <a:solidFill>
                                  <a:schemeClr val="dk1"/>
                                </a:solidFill>
                                <a:latin typeface="Cambria Math" panose="02040503050406030204" pitchFamily="18" charset="0"/>
                                <a:ea typeface="Didact Gothic"/>
                                <a:cs typeface="Didact Gothic"/>
                                <a:sym typeface="Didact Gothic"/>
                              </a:rPr>
                              <m:t>𝑚</m:t>
                            </m:r>
                          </m:e>
                          <m:sup>
                            <m:f>
                              <m:fPr>
                                <m:ctrlPr>
                                  <a:rPr lang="ar-AE" sz="2000" b="0" i="1" smtClean="0">
                                    <a:solidFill>
                                      <a:schemeClr val="dk1"/>
                                    </a:solidFill>
                                    <a:latin typeface="Cambria Math" panose="02040503050406030204" pitchFamily="18" charset="0"/>
                                    <a:ea typeface="Didact Gothic"/>
                                    <a:cs typeface="Didact Gothic"/>
                                    <a:sym typeface="Didact Gothic"/>
                                  </a:rPr>
                                </m:ctrlPr>
                              </m:fPr>
                              <m:num>
                                <m:r>
                                  <a:rPr lang="ar-AE" sz="2000" b="0" i="1" smtClean="0">
                                    <a:solidFill>
                                      <a:schemeClr val="dk1"/>
                                    </a:solidFill>
                                    <a:latin typeface="Cambria Math" panose="02040503050406030204" pitchFamily="18" charset="0"/>
                                    <a:ea typeface="Didact Gothic"/>
                                    <a:cs typeface="Didact Gothic"/>
                                    <a:sym typeface="Didact Gothic"/>
                                  </a:rPr>
                                  <m:t>1</m:t>
                                </m:r>
                              </m:num>
                              <m:den>
                                <m:r>
                                  <a:rPr lang="ar-AE" sz="2000" b="0" i="1" smtClean="0">
                                    <a:solidFill>
                                      <a:schemeClr val="dk1"/>
                                    </a:solidFill>
                                    <a:latin typeface="Cambria Math" panose="02040503050406030204" pitchFamily="18" charset="0"/>
                                    <a:ea typeface="Didact Gothic"/>
                                    <a:cs typeface="Didact Gothic"/>
                                    <a:sym typeface="Didact Gothic"/>
                                  </a:rPr>
                                  <m:t>2</m:t>
                                </m:r>
                              </m:den>
                            </m:f>
                          </m:sup>
                        </m:sSup>
                      </m:e>
                    </m:d>
                    <m:r>
                      <a:rPr lang="ar-AE" sz="2000" b="0" i="1" smtClean="0">
                        <a:solidFill>
                          <a:schemeClr val="dk1"/>
                        </a:solidFill>
                        <a:latin typeface="Cambria Math" panose="02040503050406030204" pitchFamily="18" charset="0"/>
                        <a:ea typeface="Didact Gothic"/>
                        <a:cs typeface="Didact Gothic"/>
                        <a:sym typeface="Didact Gothic"/>
                      </a:rPr>
                      <m:t>=</m:t>
                    </m:r>
                    <m:r>
                      <a:rPr lang="ar-AE" sz="2000" b="0" i="1" smtClean="0">
                        <a:solidFill>
                          <a:schemeClr val="dk1"/>
                        </a:solidFill>
                        <a:latin typeface="Cambria Math" panose="02040503050406030204" pitchFamily="18" charset="0"/>
                        <a:ea typeface="Didact Gothic"/>
                        <a:cs typeface="Didact Gothic"/>
                        <a:sym typeface="Didact Gothic"/>
                      </a:rPr>
                      <m:t>0</m:t>
                    </m:r>
                  </m:oMath>
                </a14:m>
                <a:br>
                  <a:rPr lang="en-US" sz="2000" b="0" dirty="0">
                    <a:solidFill>
                      <a:schemeClr val="dk1"/>
                    </a:solidFill>
                    <a:latin typeface="Didact Gothic"/>
                    <a:ea typeface="Didact Gothic"/>
                    <a:cs typeface="Didact Gothic"/>
                    <a:sym typeface="Didact Gothic"/>
                  </a:rPr>
                </a:br>
                <a:br>
                  <a:rPr lang="en-US" sz="2000" b="0" dirty="0">
                    <a:solidFill>
                      <a:schemeClr val="dk1"/>
                    </a:solidFill>
                    <a:latin typeface="Didact Gothic"/>
                    <a:ea typeface="Didact Gothic"/>
                    <a:cs typeface="Didact Gothic"/>
                    <a:sym typeface="Didact Gothic"/>
                  </a:rPr>
                </a:br>
                <a:endParaRPr lang="en-US" sz="2000" b="0" dirty="0">
                  <a:solidFill>
                    <a:schemeClr val="dk1"/>
                  </a:solidFill>
                  <a:latin typeface="Didact Gothic"/>
                  <a:ea typeface="Didact Gothic"/>
                  <a:cs typeface="Didact Gothic"/>
                  <a:sym typeface="Didact Gothic"/>
                </a:endParaRPr>
              </a:p>
              <a:p>
                <a:pPr marL="285750" indent="-285750">
                  <a:spcBef>
                    <a:spcPts val="0"/>
                  </a:spcBef>
                  <a:spcAft>
                    <a:spcPts val="600"/>
                  </a:spcAft>
                </a:pPr>
                <a:r>
                  <a:rPr lang="en-US" sz="2000" dirty="0">
                    <a:solidFill>
                      <a:schemeClr val="dk1"/>
                    </a:solidFill>
                    <a:latin typeface="Didact Gothic"/>
                    <a:ea typeface="Didact Gothic"/>
                    <a:cs typeface="Didact Gothic"/>
                    <a:sym typeface="Didact Gothic"/>
                  </a:rPr>
                  <a:t>Faced with difficult equation for the </a:t>
                </a:r>
                <a:r>
                  <a:rPr lang="en-US" sz="2000" dirty="0" err="1">
                    <a:solidFill>
                      <a:schemeClr val="dk1"/>
                    </a:solidFill>
                    <a:latin typeface="Didact Gothic"/>
                    <a:ea typeface="Didact Gothic"/>
                    <a:cs typeface="Didact Gothic"/>
                    <a:sym typeface="Didact Gothic"/>
                  </a:rPr>
                  <a:t>pz</a:t>
                </a:r>
                <a:r>
                  <a:rPr lang="en-US" sz="2000" dirty="0">
                    <a:solidFill>
                      <a:schemeClr val="dk1"/>
                    </a:solidFill>
                    <a:latin typeface="Didact Gothic"/>
                    <a:ea typeface="Didact Gothic"/>
                    <a:cs typeface="Didact Gothic"/>
                    <a:sym typeface="Didact Gothic"/>
                  </a:rPr>
                  <a:t>-component of the wavefunction, so let’s try an approximation method</a:t>
                </a:r>
              </a:p>
              <a:p>
                <a:pPr marL="0" lvl="0" indent="0" rtl="0">
                  <a:spcBef>
                    <a:spcPts val="0"/>
                  </a:spcBef>
                  <a:spcAft>
                    <a:spcPts val="600"/>
                  </a:spcAft>
                  <a:buNone/>
                </a:pPr>
                <a:endParaRPr lang="en-US" sz="2000" dirty="0">
                  <a:latin typeface="Didact Gothic"/>
                  <a:ea typeface="Didact Gothic"/>
                  <a:cs typeface="Didact Gothic"/>
                  <a:sym typeface="Didact Gothic"/>
                </a:endParaRPr>
              </a:p>
            </p:txBody>
          </p:sp>
        </mc:Choice>
        <mc:Fallback xmlns="">
          <p:sp>
            <p:nvSpPr>
              <p:cNvPr id="3" name="Content Placeholder 2">
                <a:extLst>
                  <a:ext uri="{FF2B5EF4-FFF2-40B4-BE49-F238E27FC236}">
                    <a16:creationId xmlns:a16="http://schemas.microsoft.com/office/drawing/2014/main" id="{BB31AABF-87C2-D823-AAA8-D106B8CAADB4}"/>
                  </a:ext>
                </a:extLst>
              </p:cNvPr>
              <p:cNvSpPr>
                <a:spLocks noGrp="1" noRot="1" noChangeAspect="1" noMove="1" noResize="1" noEditPoints="1" noAdjustHandles="1" noChangeArrowheads="1" noChangeShapeType="1" noTextEdit="1"/>
              </p:cNvSpPr>
              <p:nvPr>
                <p:ph idx="1"/>
              </p:nvPr>
            </p:nvSpPr>
            <p:spPr>
              <a:xfrm>
                <a:off x="902289" y="2307195"/>
                <a:ext cx="10044753" cy="3398146"/>
              </a:xfrm>
              <a:blipFill>
                <a:blip r:embed="rId3"/>
                <a:stretch>
                  <a:fillRect l="-607" t="-2688"/>
                </a:stretch>
              </a:blipFill>
            </p:spPr>
            <p:txBody>
              <a:bodyPr/>
              <a:lstStyle/>
              <a:p>
                <a:r>
                  <a:rPr lang="en-US">
                    <a:noFill/>
                  </a:rPr>
                  <a:t> </a:t>
                </a:r>
              </a:p>
            </p:txBody>
          </p:sp>
        </mc:Fallback>
      </mc:AlternateContent>
      <p:sp>
        <p:nvSpPr>
          <p:cNvPr id="21"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7D3B0F0-BC86-90A3-57B3-ABAD50ACFCA4}"/>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0AF8BEA9-C3C9-78EE-4E7B-1D9AA7B264BF}"/>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rgbClr val="FFFFFF"/>
                </a:solidFill>
              </a:rPr>
              <a:pPr>
                <a:spcAft>
                  <a:spcPts val="600"/>
                </a:spcAft>
              </a:pPr>
              <a:t>10</a:t>
            </a:fld>
            <a:endParaRPr lang="en-US" sz="1100">
              <a:solidFill>
                <a:srgbClr val="FFFFFF"/>
              </a:solidFill>
            </a:endParaRPr>
          </a:p>
        </p:txBody>
      </p:sp>
      <p:sp>
        <p:nvSpPr>
          <p:cNvPr id="6" name="Oval 5">
            <a:extLst>
              <a:ext uri="{FF2B5EF4-FFF2-40B4-BE49-F238E27FC236}">
                <a16:creationId xmlns:a16="http://schemas.microsoft.com/office/drawing/2014/main" id="{4CE51C3A-47C7-DE9D-81BD-BD89D0DEDF84}"/>
              </a:ext>
            </a:extLst>
          </p:cNvPr>
          <p:cNvSpPr/>
          <p:nvPr/>
        </p:nvSpPr>
        <p:spPr>
          <a:xfrm rot="1758529">
            <a:off x="2024379" y="2524840"/>
            <a:ext cx="335280" cy="80002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57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BF1A3-CDE3-E729-11E7-F759B6E1E2C9}"/>
              </a:ext>
            </a:extLst>
          </p:cNvPr>
          <p:cNvSpPr>
            <a:spLocks noGrp="1"/>
          </p:cNvSpPr>
          <p:nvPr>
            <p:ph type="title"/>
          </p:nvPr>
        </p:nvSpPr>
        <p:spPr>
          <a:xfrm>
            <a:off x="1136397" y="502021"/>
            <a:ext cx="9688296" cy="1642969"/>
          </a:xfrm>
        </p:spPr>
        <p:txBody>
          <a:bodyPr anchor="b">
            <a:normAutofit/>
          </a:bodyPr>
          <a:lstStyle/>
          <a:p>
            <a:r>
              <a:rPr lang="en-US" sz="4000"/>
              <a:t>Wavefunction Approximation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CABCEC-F667-1AA5-738A-24D3BE21931F}"/>
                  </a:ext>
                </a:extLst>
              </p:cNvPr>
              <p:cNvSpPr>
                <a:spLocks noGrp="1"/>
              </p:cNvSpPr>
              <p:nvPr>
                <p:ph idx="1"/>
              </p:nvPr>
            </p:nvSpPr>
            <p:spPr>
              <a:xfrm>
                <a:off x="1136397" y="2418409"/>
                <a:ext cx="9688296" cy="3454358"/>
              </a:xfrm>
            </p:spPr>
            <p:txBody>
              <a:bodyPr anchor="t">
                <a:normAutofit lnSpcReduction="10000"/>
              </a:bodyPr>
              <a:lstStyle/>
              <a:p>
                <a:pPr marL="285750" lvl="0" indent="-285750" rtl="0">
                  <a:spcBef>
                    <a:spcPts val="0"/>
                  </a:spcBef>
                  <a:spcAft>
                    <a:spcPts val="0"/>
                  </a:spcAft>
                  <a:buFont typeface="Arial" panose="020B0604020202020204" pitchFamily="34" charset="0"/>
                  <a:buChar char="•"/>
                </a:pPr>
                <a:r>
                  <a:rPr lang="en-US" sz="2000" dirty="0">
                    <a:latin typeface="Didact Gothic"/>
                    <a:ea typeface="Didact Gothic"/>
                    <a:cs typeface="Didact Gothic"/>
                    <a:sym typeface="Didact Gothic"/>
                  </a:rPr>
                  <a:t>Breaking Hamiltonian into radial and z components:</a:t>
                </a:r>
                <a:br>
                  <a:rPr lang="en-US" sz="2000" dirty="0">
                    <a:latin typeface="Didact Gothic"/>
                    <a:ea typeface="Didact Gothic"/>
                    <a:cs typeface="Didact Gothic"/>
                    <a:sym typeface="Didact Gothic"/>
                  </a:rPr>
                </a:br>
                <a14:m>
                  <m:oMath xmlns:m="http://schemas.openxmlformats.org/officeDocument/2006/math">
                    <m:r>
                      <a:rPr lang="en-US" sz="2000" b="0" i="1">
                        <a:latin typeface="Cambria Math" panose="02040503050406030204" pitchFamily="18" charset="0"/>
                        <a:ea typeface="Didact Gothic"/>
                        <a:cs typeface="Didact Gothic"/>
                        <a:sym typeface="Didact Gothic"/>
                      </a:rPr>
                      <m:t>𝐻</m:t>
                    </m:r>
                    <m:r>
                      <a:rPr lang="en-US" sz="2000" b="0" i="1">
                        <a:latin typeface="Cambria Math" panose="02040503050406030204" pitchFamily="18" charset="0"/>
                        <a:ea typeface="Didact Gothic"/>
                        <a:cs typeface="Didact Gothic"/>
                        <a:sym typeface="Didact Gothic"/>
                      </a:rPr>
                      <m:t>=</m:t>
                    </m:r>
                    <m:sSub>
                      <m:sSubPr>
                        <m:ctrlPr>
                          <a:rPr lang="en-US" sz="2000" b="0" i="1">
                            <a:latin typeface="Cambria Math" panose="02040503050406030204" pitchFamily="18" charset="0"/>
                            <a:ea typeface="Didact Gothic"/>
                            <a:cs typeface="Didact Gothic"/>
                            <a:sym typeface="Didact Gothic"/>
                          </a:rPr>
                        </m:ctrlPr>
                      </m:sSubPr>
                      <m:e>
                        <m:r>
                          <a:rPr lang="en-US" sz="2000" b="0" i="1">
                            <a:latin typeface="Cambria Math" panose="02040503050406030204" pitchFamily="18" charset="0"/>
                            <a:ea typeface="Didact Gothic"/>
                            <a:cs typeface="Didact Gothic"/>
                            <a:sym typeface="Didact Gothic"/>
                          </a:rPr>
                          <m:t>𝐻</m:t>
                        </m:r>
                      </m:e>
                      <m:sub>
                        <m:r>
                          <a:rPr lang="en-US" sz="2000" b="0" i="1">
                            <a:latin typeface="Cambria Math" panose="02040503050406030204" pitchFamily="18" charset="0"/>
                            <a:ea typeface="Didact Gothic"/>
                            <a:cs typeface="Didact Gothic"/>
                            <a:sym typeface="Didact Gothic"/>
                          </a:rPr>
                          <m:t>0</m:t>
                        </m:r>
                      </m:sub>
                    </m:sSub>
                    <m:r>
                      <a:rPr lang="en-US" sz="2000" b="0" i="1">
                        <a:latin typeface="Cambria Math" panose="02040503050406030204" pitchFamily="18" charset="0"/>
                        <a:ea typeface="Didact Gothic"/>
                        <a:cs typeface="Didact Gothic"/>
                        <a:sym typeface="Didact Gothic"/>
                      </a:rPr>
                      <m:t>+</m:t>
                    </m:r>
                    <m:r>
                      <a:rPr lang="en-US" sz="2000" b="0" i="1">
                        <a:latin typeface="Cambria Math" panose="02040503050406030204" pitchFamily="18" charset="0"/>
                        <a:ea typeface="Didact Gothic"/>
                        <a:cs typeface="Didact Gothic"/>
                        <a:sym typeface="Didact Gothic"/>
                      </a:rPr>
                      <m:t>𝑉</m:t>
                    </m:r>
                  </m:oMath>
                </a14:m>
                <a:br>
                  <a:rPr lang="en-US" sz="2000" b="0" dirty="0">
                    <a:latin typeface="Didact Gothic"/>
                    <a:ea typeface="Didact Gothic"/>
                    <a:cs typeface="Didact Gothic"/>
                    <a:sym typeface="Didact Gothic"/>
                  </a:rPr>
                </a:br>
                <a:br>
                  <a:rPr lang="en-US" sz="2000" b="0" dirty="0">
                    <a:latin typeface="Didact Gothic"/>
                    <a:ea typeface="Didact Gothic"/>
                    <a:cs typeface="Didact Gothic"/>
                    <a:sym typeface="Didact Gothic"/>
                  </a:rPr>
                </a:br>
                <a14:m>
                  <m:oMath xmlns:m="http://schemas.openxmlformats.org/officeDocument/2006/math">
                    <m:sSub>
                      <m:sSubPr>
                        <m:ctrlPr>
                          <a:rPr lang="en-US" sz="2000" b="0" i="1">
                            <a:latin typeface="Cambria Math" panose="02040503050406030204" pitchFamily="18" charset="0"/>
                            <a:ea typeface="Didact Gothic"/>
                            <a:cs typeface="Didact Gothic"/>
                            <a:sym typeface="Didact Gothic"/>
                          </a:rPr>
                        </m:ctrlPr>
                      </m:sSubPr>
                      <m:e>
                        <m:r>
                          <a:rPr lang="en-US" sz="2000" b="0" i="1">
                            <a:latin typeface="Cambria Math" panose="02040503050406030204" pitchFamily="18" charset="0"/>
                            <a:ea typeface="Didact Gothic"/>
                            <a:cs typeface="Didact Gothic"/>
                            <a:sym typeface="Didact Gothic"/>
                          </a:rPr>
                          <m:t>𝐻</m:t>
                        </m:r>
                      </m:e>
                      <m:sub>
                        <m:r>
                          <a:rPr lang="en-US" sz="2000" b="0" i="1">
                            <a:latin typeface="Cambria Math" panose="02040503050406030204" pitchFamily="18" charset="0"/>
                            <a:ea typeface="Didact Gothic"/>
                            <a:cs typeface="Didact Gothic"/>
                            <a:sym typeface="Didact Gothic"/>
                          </a:rPr>
                          <m:t>0</m:t>
                        </m:r>
                      </m:sub>
                    </m:sSub>
                    <m:r>
                      <a:rPr lang="en-US" sz="2000" b="0" i="1">
                        <a:latin typeface="Cambria Math" panose="02040503050406030204" pitchFamily="18" charset="0"/>
                        <a:ea typeface="Didact Gothic"/>
                        <a:cs typeface="Didact Gothic"/>
                        <a:sym typeface="Didact Gothic"/>
                      </a:rPr>
                      <m:t>=</m:t>
                    </m:r>
                    <m:f>
                      <m:fPr>
                        <m:ctrlPr>
                          <a:rPr lang="en-US" sz="2000" b="0" i="1">
                            <a:latin typeface="Cambria Math" panose="02040503050406030204" pitchFamily="18" charset="0"/>
                            <a:sym typeface="Didact Gothic"/>
                          </a:rPr>
                        </m:ctrlPr>
                      </m:fPr>
                      <m:num>
                        <m:sSubSup>
                          <m:sSubSupPr>
                            <m:ctrlPr>
                              <a:rPr lang="en-US" sz="2000" b="0" i="1">
                                <a:latin typeface="Cambria Math" panose="02040503050406030204" pitchFamily="18" charset="0"/>
                                <a:ea typeface="Cambria Math" panose="02040503050406030204" pitchFamily="18" charset="0"/>
                                <a:sym typeface="Didact Gothic"/>
                              </a:rPr>
                            </m:ctrlPr>
                          </m:sSubSupPr>
                          <m:e>
                            <m:r>
                              <a:rPr lang="en-US" sz="2000" b="0" i="1">
                                <a:latin typeface="Cambria Math" panose="02040503050406030204" pitchFamily="18" charset="0"/>
                                <a:sym typeface="Didact Gothic"/>
                              </a:rPr>
                              <m:t>𝑝</m:t>
                            </m:r>
                          </m:e>
                          <m:sub>
                            <m:r>
                              <a:rPr lang="en-US" sz="2000" b="0" i="1">
                                <a:latin typeface="Cambria Math" panose="02040503050406030204" pitchFamily="18" charset="0"/>
                                <a:ea typeface="Cambria Math" panose="02040503050406030204" pitchFamily="18" charset="0"/>
                                <a:sym typeface="Didact Gothic"/>
                              </a:rPr>
                              <m:t>⊥</m:t>
                            </m:r>
                          </m:sub>
                          <m:sup>
                            <m:r>
                              <a:rPr lang="en-US" sz="2000" b="0" i="1">
                                <a:latin typeface="Cambria Math" panose="02040503050406030204" pitchFamily="18" charset="0"/>
                                <a:ea typeface="Cambria Math" panose="02040503050406030204" pitchFamily="18" charset="0"/>
                                <a:sym typeface="Didact Gothic"/>
                              </a:rPr>
                              <m:t>2</m:t>
                            </m:r>
                          </m:sup>
                        </m:sSubSup>
                        <m:r>
                          <a:rPr lang="en-US" sz="2000" b="0" i="1">
                            <a:latin typeface="Cambria Math" panose="02040503050406030204" pitchFamily="18" charset="0"/>
                            <a:ea typeface="Cambria Math" panose="02040503050406030204" pitchFamily="18" charset="0"/>
                            <a:sym typeface="Didact Gothic"/>
                          </a:rPr>
                          <m:t>+</m:t>
                        </m:r>
                        <m:sSup>
                          <m:sSupPr>
                            <m:ctrlPr>
                              <a:rPr lang="en-US" sz="2000" b="0" i="1">
                                <a:latin typeface="Cambria Math" panose="02040503050406030204" pitchFamily="18" charset="0"/>
                                <a:ea typeface="Cambria Math" panose="02040503050406030204" pitchFamily="18" charset="0"/>
                                <a:sym typeface="Didact Gothic"/>
                              </a:rPr>
                            </m:ctrlPr>
                          </m:sSupPr>
                          <m:e>
                            <m:r>
                              <a:rPr lang="en-US" sz="2000" b="0" i="1">
                                <a:latin typeface="Cambria Math" panose="02040503050406030204" pitchFamily="18" charset="0"/>
                                <a:ea typeface="Cambria Math" panose="02040503050406030204" pitchFamily="18" charset="0"/>
                                <a:sym typeface="Didact Gothic"/>
                              </a:rPr>
                              <m:t>𝑚</m:t>
                            </m:r>
                          </m:e>
                          <m:sup>
                            <m:r>
                              <a:rPr lang="en-US" sz="2000" b="0" i="1">
                                <a:latin typeface="Cambria Math" panose="02040503050406030204" pitchFamily="18" charset="0"/>
                                <a:ea typeface="Cambria Math" panose="02040503050406030204" pitchFamily="18" charset="0"/>
                                <a:sym typeface="Didact Gothic"/>
                              </a:rPr>
                              <m:t>2</m:t>
                            </m:r>
                          </m:sup>
                        </m:sSup>
                        <m:r>
                          <a:rPr lang="en-US" sz="2000" b="0" i="1">
                            <a:latin typeface="Cambria Math" panose="02040503050406030204" pitchFamily="18" charset="0"/>
                            <a:ea typeface="Cambria Math" panose="02040503050406030204" pitchFamily="18" charset="0"/>
                            <a:sym typeface="Didact Gothic"/>
                          </a:rPr>
                          <m:t>+</m:t>
                        </m:r>
                        <m:sSubSup>
                          <m:sSubSupPr>
                            <m:ctrlPr>
                              <a:rPr lang="en-US" sz="2000" b="0" i="1">
                                <a:latin typeface="Cambria Math" panose="02040503050406030204" pitchFamily="18" charset="0"/>
                                <a:ea typeface="Cambria Math" panose="02040503050406030204" pitchFamily="18" charset="0"/>
                                <a:sym typeface="Didact Gothic"/>
                              </a:rPr>
                            </m:ctrlPr>
                          </m:sSubSupPr>
                          <m:e>
                            <m:r>
                              <a:rPr lang="en-US" sz="2000" b="0" i="1">
                                <a:latin typeface="Cambria Math" panose="02040503050406030204" pitchFamily="18" charset="0"/>
                                <a:ea typeface="Cambria Math" panose="02040503050406030204" pitchFamily="18" charset="0"/>
                                <a:sym typeface="Didact Gothic"/>
                              </a:rPr>
                              <m:t>𝑝</m:t>
                            </m:r>
                          </m:e>
                          <m:sub>
                            <m:r>
                              <a:rPr lang="en-US" sz="2000" b="0" i="1">
                                <a:latin typeface="Cambria Math" panose="02040503050406030204" pitchFamily="18" charset="0"/>
                                <a:ea typeface="Cambria Math" panose="02040503050406030204" pitchFamily="18" charset="0"/>
                                <a:sym typeface="Didact Gothic"/>
                              </a:rPr>
                              <m:t>𝑧</m:t>
                            </m:r>
                          </m:sub>
                          <m:sup>
                            <m:r>
                              <a:rPr lang="en-US" sz="2000" b="0" i="1">
                                <a:latin typeface="Cambria Math" panose="02040503050406030204" pitchFamily="18" charset="0"/>
                                <a:ea typeface="Cambria Math" panose="02040503050406030204" pitchFamily="18" charset="0"/>
                                <a:sym typeface="Didact Gothic"/>
                              </a:rPr>
                              <m:t>2</m:t>
                            </m:r>
                          </m:sup>
                        </m:sSubSup>
                      </m:num>
                      <m:den>
                        <m:r>
                          <a:rPr lang="en-US" sz="2000" b="0" i="1">
                            <a:latin typeface="Cambria Math" panose="02040503050406030204" pitchFamily="18" charset="0"/>
                            <a:sym typeface="Didact Gothic"/>
                          </a:rPr>
                          <m:t>2</m:t>
                        </m:r>
                        <m:sSub>
                          <m:sSubPr>
                            <m:ctrlPr>
                              <a:rPr lang="en-US" sz="2000" b="0" i="1">
                                <a:latin typeface="Cambria Math" panose="02040503050406030204" pitchFamily="18" charset="0"/>
                                <a:sym typeface="Didact Gothic"/>
                              </a:rPr>
                            </m:ctrlPr>
                          </m:sSubPr>
                          <m:e>
                            <m:r>
                              <a:rPr lang="en-US" sz="2000" b="0" i="1">
                                <a:latin typeface="Cambria Math" panose="02040503050406030204" pitchFamily="18" charset="0"/>
                                <a:sym typeface="Didact Gothic"/>
                              </a:rPr>
                              <m:t>𝑝</m:t>
                            </m:r>
                          </m:e>
                          <m:sub>
                            <m:r>
                              <a:rPr lang="en-US" sz="2000" b="0" i="1">
                                <a:latin typeface="Cambria Math" panose="02040503050406030204" pitchFamily="18" charset="0"/>
                                <a:sym typeface="Didact Gothic"/>
                              </a:rPr>
                              <m:t>𝑧</m:t>
                            </m:r>
                          </m:sub>
                        </m:sSub>
                      </m:den>
                    </m:f>
                    <m:r>
                      <a:rPr lang="en-US" sz="2000" b="0" i="1">
                        <a:latin typeface="Cambria Math" panose="02040503050406030204" pitchFamily="18" charset="0"/>
                        <a:sym typeface="Didact Gothic"/>
                      </a:rPr>
                      <m:t>+</m:t>
                    </m:r>
                    <m:f>
                      <m:fPr>
                        <m:ctrlPr>
                          <a:rPr lang="en-US" sz="2000" b="0" i="1">
                            <a:latin typeface="Cambria Math" panose="02040503050406030204" pitchFamily="18" charset="0"/>
                            <a:sym typeface="Didact Gothic"/>
                          </a:rPr>
                        </m:ctrlPr>
                      </m:fPr>
                      <m:num>
                        <m:r>
                          <a:rPr lang="en-US" sz="2000" b="0" i="1">
                            <a:latin typeface="Cambria Math" panose="02040503050406030204" pitchFamily="18" charset="0"/>
                            <a:sym typeface="Didact Gothic"/>
                          </a:rPr>
                          <m:t>𝑚</m:t>
                        </m:r>
                        <m:sSup>
                          <m:sSupPr>
                            <m:ctrlPr>
                              <a:rPr lang="en-US" sz="2000" b="0" i="1">
                                <a:latin typeface="Cambria Math" panose="02040503050406030204" pitchFamily="18" charset="0"/>
                                <a:sym typeface="Didact Gothic"/>
                              </a:rPr>
                            </m:ctrlPr>
                          </m:sSupPr>
                          <m:e>
                            <m:r>
                              <a:rPr lang="en-US" sz="2000" b="0" i="1">
                                <a:latin typeface="Cambria Math" panose="02040503050406030204" pitchFamily="18" charset="0"/>
                                <a:sym typeface="Didact Gothic"/>
                              </a:rPr>
                              <m:t>𝜔</m:t>
                            </m:r>
                          </m:e>
                          <m:sup>
                            <m:r>
                              <a:rPr lang="en-US" sz="2000" b="0" i="1">
                                <a:latin typeface="Cambria Math" panose="02040503050406030204" pitchFamily="18" charset="0"/>
                                <a:sym typeface="Didact Gothic"/>
                              </a:rPr>
                              <m:t>2</m:t>
                            </m:r>
                          </m:sup>
                        </m:sSup>
                        <m:sSubSup>
                          <m:sSubSupPr>
                            <m:ctrlPr>
                              <a:rPr lang="en-US" sz="2000" b="0" i="1">
                                <a:latin typeface="Cambria Math" panose="02040503050406030204" pitchFamily="18" charset="0"/>
                                <a:ea typeface="Cambria Math" panose="02040503050406030204" pitchFamily="18" charset="0"/>
                                <a:sym typeface="Didact Gothic"/>
                              </a:rPr>
                            </m:ctrlPr>
                          </m:sSubSupPr>
                          <m:e>
                            <m:r>
                              <a:rPr lang="en-US" sz="2000" b="0" i="1">
                                <a:latin typeface="Cambria Math" panose="02040503050406030204" pitchFamily="18" charset="0"/>
                                <a:sym typeface="Didact Gothic"/>
                              </a:rPr>
                              <m:t>𝑟</m:t>
                            </m:r>
                          </m:e>
                          <m:sub>
                            <m:r>
                              <a:rPr lang="en-US" sz="2000" b="0" i="1">
                                <a:latin typeface="Cambria Math" panose="02040503050406030204" pitchFamily="18" charset="0"/>
                                <a:ea typeface="Cambria Math" panose="02040503050406030204" pitchFamily="18" charset="0"/>
                                <a:sym typeface="Didact Gothic"/>
                              </a:rPr>
                              <m:t>⊥</m:t>
                            </m:r>
                          </m:sub>
                          <m:sup>
                            <m:r>
                              <a:rPr lang="en-US" sz="2000" b="0" i="1">
                                <a:latin typeface="Cambria Math" panose="02040503050406030204" pitchFamily="18" charset="0"/>
                                <a:ea typeface="Cambria Math" panose="02040503050406030204" pitchFamily="18" charset="0"/>
                                <a:sym typeface="Didact Gothic"/>
                              </a:rPr>
                              <m:t>2</m:t>
                            </m:r>
                          </m:sup>
                        </m:sSubSup>
                      </m:num>
                      <m:den>
                        <m:r>
                          <a:rPr lang="en-US" sz="2000" b="0" i="1">
                            <a:latin typeface="Cambria Math" panose="02040503050406030204" pitchFamily="18" charset="0"/>
                            <a:sym typeface="Didact Gothic"/>
                          </a:rPr>
                          <m:t>2</m:t>
                        </m:r>
                      </m:den>
                    </m:f>
                  </m:oMath>
                </a14:m>
                <a:br>
                  <a:rPr lang="en-US" sz="2000" b="0" dirty="0">
                    <a:latin typeface="Didact Gothic"/>
                    <a:sym typeface="Didact Gothic"/>
                  </a:rPr>
                </a:br>
                <a:br>
                  <a:rPr lang="en-US" sz="2000" b="0" dirty="0">
                    <a:latin typeface="Didact Gothic"/>
                    <a:sym typeface="Didact Gothic"/>
                  </a:rPr>
                </a:br>
                <a14:m>
                  <m:oMath xmlns:m="http://schemas.openxmlformats.org/officeDocument/2006/math">
                    <m:r>
                      <a:rPr lang="en-US" sz="2000" b="0" i="1">
                        <a:latin typeface="Cambria Math" panose="02040503050406030204" pitchFamily="18" charset="0"/>
                        <a:sym typeface="Didact Gothic"/>
                      </a:rPr>
                      <m:t>𝑉</m:t>
                    </m:r>
                    <m:r>
                      <a:rPr lang="en-US" sz="2000" b="0" i="1">
                        <a:latin typeface="Cambria Math" panose="02040503050406030204" pitchFamily="18" charset="0"/>
                        <a:sym typeface="Didact Gothic"/>
                      </a:rPr>
                      <m:t>=</m:t>
                    </m:r>
                    <m:f>
                      <m:fPr>
                        <m:ctrlPr>
                          <a:rPr lang="en-US" sz="2000" b="0" i="1">
                            <a:latin typeface="Cambria Math" panose="02040503050406030204" pitchFamily="18" charset="0"/>
                            <a:sym typeface="Didact Gothic"/>
                          </a:rPr>
                        </m:ctrlPr>
                      </m:fPr>
                      <m:num>
                        <m:r>
                          <a:rPr lang="en-US" sz="2000" b="0" i="1">
                            <a:latin typeface="Cambria Math" panose="02040503050406030204" pitchFamily="18" charset="0"/>
                            <a:sym typeface="Didact Gothic"/>
                          </a:rPr>
                          <m:t>𝑚</m:t>
                        </m:r>
                        <m:sSup>
                          <m:sSupPr>
                            <m:ctrlPr>
                              <a:rPr lang="en-US" sz="2000" b="0" i="1">
                                <a:latin typeface="Cambria Math" panose="02040503050406030204" pitchFamily="18" charset="0"/>
                                <a:sym typeface="Didact Gothic"/>
                              </a:rPr>
                            </m:ctrlPr>
                          </m:sSupPr>
                          <m:e>
                            <m:r>
                              <a:rPr lang="en-US" sz="2000" b="0" i="1">
                                <a:latin typeface="Cambria Math" panose="02040503050406030204" pitchFamily="18" charset="0"/>
                                <a:sym typeface="Didact Gothic"/>
                              </a:rPr>
                              <m:t>𝜔</m:t>
                            </m:r>
                          </m:e>
                          <m:sup>
                            <m:r>
                              <a:rPr lang="en-US" sz="2000" b="0" i="1">
                                <a:latin typeface="Cambria Math" panose="02040503050406030204" pitchFamily="18" charset="0"/>
                                <a:sym typeface="Didact Gothic"/>
                              </a:rPr>
                              <m:t>2</m:t>
                            </m:r>
                          </m:sup>
                        </m:sSup>
                        <m:sSup>
                          <m:sSupPr>
                            <m:ctrlPr>
                              <a:rPr lang="en-US" sz="2000" b="0" i="1">
                                <a:latin typeface="Cambria Math" panose="02040503050406030204" pitchFamily="18" charset="0"/>
                                <a:sym typeface="Didact Gothic"/>
                              </a:rPr>
                            </m:ctrlPr>
                          </m:sSupPr>
                          <m:e>
                            <m:r>
                              <a:rPr lang="en-US" sz="2000" b="0" i="1">
                                <a:latin typeface="Cambria Math" panose="02040503050406030204" pitchFamily="18" charset="0"/>
                                <a:sym typeface="Didact Gothic"/>
                              </a:rPr>
                              <m:t>𝑧</m:t>
                            </m:r>
                          </m:e>
                          <m:sup>
                            <m:r>
                              <a:rPr lang="en-US" sz="2000" b="0" i="1">
                                <a:latin typeface="Cambria Math" panose="02040503050406030204" pitchFamily="18" charset="0"/>
                                <a:sym typeface="Didact Gothic"/>
                              </a:rPr>
                              <m:t>2</m:t>
                            </m:r>
                          </m:sup>
                        </m:sSup>
                      </m:num>
                      <m:den>
                        <m:r>
                          <a:rPr lang="en-US" sz="2000" b="0" i="1">
                            <a:latin typeface="Cambria Math" panose="02040503050406030204" pitchFamily="18" charset="0"/>
                            <a:sym typeface="Didact Gothic"/>
                          </a:rPr>
                          <m:t>2</m:t>
                        </m:r>
                      </m:den>
                    </m:f>
                  </m:oMath>
                </a14:m>
                <a:endParaRPr lang="en-US" sz="2000" dirty="0">
                  <a:latin typeface="Didact Gothic"/>
                  <a:ea typeface="Didact Gothic"/>
                  <a:cs typeface="Didact Gothic"/>
                  <a:sym typeface="Didact Gothic"/>
                </a:endParaRPr>
              </a:p>
              <a:p>
                <a:pPr marL="285750" indent="-285750">
                  <a:buFont typeface="Arial" panose="020B0604020202020204" pitchFamily="34" charset="0"/>
                  <a:buChar char="•"/>
                </a:pPr>
                <a:r>
                  <a:rPr lang="en-US" sz="2000" dirty="0">
                    <a:latin typeface="Didact Gothic"/>
                    <a:ea typeface="Didact Gothic"/>
                    <a:cs typeface="Didact Gothic"/>
                    <a:sym typeface="Didact Gothic"/>
                  </a:rPr>
                  <a:t>Can treat H0 as modified planar harmonic oscillator.</a:t>
                </a:r>
              </a:p>
              <a:p>
                <a:pPr marL="285750" indent="-285750">
                  <a:buFont typeface="Arial" panose="020B0604020202020204" pitchFamily="34" charset="0"/>
                  <a:buChar char="•"/>
                </a:pPr>
                <a:r>
                  <a:rPr lang="en-US" sz="2000" dirty="0">
                    <a:latin typeface="Didact Gothic"/>
                    <a:ea typeface="Didact Gothic"/>
                    <a:cs typeface="Didact Gothic"/>
                    <a:sym typeface="Didact Gothic"/>
                  </a:rPr>
                  <a:t>Find wavefunction for H0.</a:t>
                </a:r>
              </a:p>
              <a:p>
                <a:pPr marL="285750" indent="-285750"/>
                <a:r>
                  <a:rPr lang="en-US" sz="2000" dirty="0">
                    <a:latin typeface="Didact Gothic"/>
                    <a:ea typeface="Didact Gothic"/>
                    <a:cs typeface="Didact Gothic"/>
                    <a:sym typeface="Didact Gothic"/>
                  </a:rPr>
                  <a:t>Goal: calculate energy eigenvalues.</a:t>
                </a:r>
                <a:endParaRPr lang="ar-AE" sz="2000" dirty="0">
                  <a:solidFill>
                    <a:schemeClr val="dk1"/>
                  </a:solidFill>
                  <a:latin typeface="Didact Gothic"/>
                  <a:ea typeface="Didact Gothic"/>
                  <a:cs typeface="Didact Gothic"/>
                  <a:sym typeface="Didact Gothic"/>
                </a:endParaRPr>
              </a:p>
              <a:p>
                <a:pPr marL="285750" indent="-285750"/>
                <a:endParaRPr lang="en-US" sz="2000" dirty="0">
                  <a:latin typeface="Didact Gothic"/>
                  <a:ea typeface="Didact Gothic"/>
                  <a:cs typeface="Didact Gothic"/>
                  <a:sym typeface="Didact Gothic"/>
                </a:endParaRPr>
              </a:p>
              <a:p>
                <a:endParaRPr lang="en-US" sz="2000" dirty="0"/>
              </a:p>
            </p:txBody>
          </p:sp>
        </mc:Choice>
        <mc:Fallback xmlns="">
          <p:sp>
            <p:nvSpPr>
              <p:cNvPr id="3" name="Content Placeholder 2">
                <a:extLst>
                  <a:ext uri="{FF2B5EF4-FFF2-40B4-BE49-F238E27FC236}">
                    <a16:creationId xmlns:a16="http://schemas.microsoft.com/office/drawing/2014/main" id="{0ACABCEC-F667-1AA5-738A-24D3BE21931F}"/>
                  </a:ext>
                </a:extLst>
              </p:cNvPr>
              <p:cNvSpPr>
                <a:spLocks noGrp="1" noRot="1" noChangeAspect="1" noMove="1" noResize="1" noEditPoints="1" noAdjustHandles="1" noChangeArrowheads="1" noChangeShapeType="1" noTextEdit="1"/>
              </p:cNvSpPr>
              <p:nvPr>
                <p:ph idx="1"/>
              </p:nvPr>
            </p:nvSpPr>
            <p:spPr>
              <a:xfrm>
                <a:off x="1136397" y="2418409"/>
                <a:ext cx="9688296" cy="3454358"/>
              </a:xfrm>
              <a:blipFill>
                <a:blip r:embed="rId3"/>
                <a:stretch>
                  <a:fillRect l="-566" t="-2827"/>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704B770-7F8F-1B57-228E-EF6563D95D66}"/>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F2B934F2-7FB1-7B47-5819-6553D9C2A255}"/>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rgbClr val="FFFFFF"/>
                </a:solidFill>
              </a:rPr>
              <a:pPr>
                <a:spcAft>
                  <a:spcPts val="600"/>
                </a:spcAft>
              </a:pPr>
              <a:t>11</a:t>
            </a:fld>
            <a:endParaRPr lang="en-US" sz="1100">
              <a:solidFill>
                <a:srgbClr val="FFFFFF"/>
              </a:solidFill>
            </a:endParaRPr>
          </a:p>
        </p:txBody>
      </p:sp>
    </p:spTree>
    <p:extLst>
      <p:ext uri="{BB962C8B-B14F-4D97-AF65-F5344CB8AC3E}">
        <p14:creationId xmlns:p14="http://schemas.microsoft.com/office/powerpoint/2010/main" val="374091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EB0CB-78E7-BB97-65DD-209D93E5C18D}"/>
              </a:ext>
            </a:extLst>
          </p:cNvPr>
          <p:cNvSpPr>
            <a:spLocks noGrp="1"/>
          </p:cNvSpPr>
          <p:nvPr>
            <p:ph type="title"/>
          </p:nvPr>
        </p:nvSpPr>
        <p:spPr>
          <a:xfrm>
            <a:off x="1136397" y="502021"/>
            <a:ext cx="9688296" cy="1642969"/>
          </a:xfrm>
        </p:spPr>
        <p:txBody>
          <a:bodyPr anchor="b">
            <a:normAutofit/>
          </a:bodyPr>
          <a:lstStyle/>
          <a:p>
            <a:r>
              <a:rPr lang="en-US" sz="4000" dirty="0"/>
              <a:t>Aside: Planar Quantum Harmonic Oscillator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71AB6D-B230-1302-085F-03D46EFD97C7}"/>
                  </a:ext>
                </a:extLst>
              </p:cNvPr>
              <p:cNvSpPr>
                <a:spLocks noGrp="1"/>
              </p:cNvSpPr>
              <p:nvPr>
                <p:ph idx="1"/>
              </p:nvPr>
            </p:nvSpPr>
            <p:spPr>
              <a:xfrm>
                <a:off x="1136397" y="2418409"/>
                <a:ext cx="9688296" cy="3454358"/>
              </a:xfrm>
            </p:spPr>
            <p:txBody>
              <a:bodyPr anchor="t">
                <a:normAutofit/>
              </a:bodyPr>
              <a:lstStyle/>
              <a:p>
                <a:r>
                  <a:rPr lang="en-US" sz="2000" dirty="0">
                    <a:solidFill>
                      <a:schemeClr val="dk1"/>
                    </a:solidFill>
                    <a:latin typeface="Didact Gothic"/>
                    <a:ea typeface="Didact Gothic"/>
                    <a:cs typeface="Didact Gothic"/>
                    <a:sym typeface="Didact Gothic"/>
                  </a:rPr>
                  <a:t>Solution should resemble that of the 2D planar QHO in cylindrical coordinates:</a:t>
                </a:r>
                <a:br>
                  <a:rPr lang="en-US" sz="2000" dirty="0">
                    <a:solidFill>
                      <a:schemeClr val="dk1"/>
                    </a:solidFill>
                    <a:latin typeface="Didact Gothic"/>
                    <a:ea typeface="Didact Gothic"/>
                    <a:cs typeface="Didact Gothic"/>
                    <a:sym typeface="Didact Gothic"/>
                  </a:rPr>
                </a:br>
                <a:br>
                  <a:rPr lang="en-US" sz="2000" dirty="0">
                    <a:solidFill>
                      <a:schemeClr val="dk1"/>
                    </a:solidFill>
                    <a:latin typeface="Didact Gothic"/>
                    <a:ea typeface="Didact Gothic"/>
                    <a:cs typeface="Didact Gothic"/>
                    <a:sym typeface="Didact Gothic"/>
                  </a:rPr>
                </a:br>
                <a:r>
                  <a:rPr lang="en-US" sz="2000" dirty="0">
                    <a:solidFill>
                      <a:schemeClr val="dk1"/>
                    </a:solidFill>
                    <a:latin typeface="Didact Gothic"/>
                    <a:ea typeface="Didact Gothic"/>
                    <a:cs typeface="Didact Gothic"/>
                    <a:sym typeface="Didact Gothic"/>
                  </a:rPr>
                  <a:t>Laguerre Polynomials:</a:t>
                </a:r>
              </a:p>
              <a:p>
                <a:pPr lvl="1"/>
                <a14:m>
                  <m:oMath xmlns:m="http://schemas.openxmlformats.org/officeDocument/2006/math">
                    <m:sSubSup>
                      <m:sSubSupPr>
                        <m:ctrlPr>
                          <a:rPr lang="en-US" sz="2000" b="0" i="1" smtClean="0">
                            <a:solidFill>
                              <a:schemeClr val="dk1"/>
                            </a:solidFill>
                            <a:latin typeface="Cambria Math" panose="02040503050406030204" pitchFamily="18" charset="0"/>
                            <a:ea typeface="Didact Gothic"/>
                            <a:cs typeface="Didact Gothic"/>
                            <a:sym typeface="Didact Gothic"/>
                          </a:rPr>
                        </m:ctrlPr>
                      </m:sSubSupPr>
                      <m:e>
                        <m:r>
                          <a:rPr lang="en-US" sz="2000" b="0" i="1" smtClean="0">
                            <a:solidFill>
                              <a:schemeClr val="dk1"/>
                            </a:solidFill>
                            <a:latin typeface="Cambria Math" panose="02040503050406030204" pitchFamily="18" charset="0"/>
                            <a:ea typeface="Didact Gothic"/>
                            <a:cs typeface="Didact Gothic"/>
                            <a:sym typeface="Didact Gothic"/>
                          </a:rPr>
                          <m:t>𝐿</m:t>
                        </m:r>
                      </m:e>
                      <m:sub>
                        <m:r>
                          <a:rPr lang="en-US" sz="2000" b="0" i="1" smtClean="0">
                            <a:solidFill>
                              <a:schemeClr val="dk1"/>
                            </a:solidFill>
                            <a:latin typeface="Cambria Math" panose="02040503050406030204" pitchFamily="18" charset="0"/>
                            <a:ea typeface="Didact Gothic"/>
                            <a:cs typeface="Didact Gothic"/>
                            <a:sym typeface="Didact Gothic"/>
                          </a:rPr>
                          <m:t>𝑛</m:t>
                        </m:r>
                      </m:sub>
                      <m:sup>
                        <m:r>
                          <a:rPr lang="en-US" sz="2000" b="0" i="1" smtClean="0">
                            <a:solidFill>
                              <a:schemeClr val="dk1"/>
                            </a:solidFill>
                            <a:latin typeface="Cambria Math" panose="02040503050406030204" pitchFamily="18" charset="0"/>
                            <a:ea typeface="Didact Gothic"/>
                            <a:cs typeface="Didact Gothic"/>
                            <a:sym typeface="Didact Gothic"/>
                          </a:rPr>
                          <m:t>𝑎</m:t>
                        </m:r>
                      </m:sup>
                    </m:sSubSup>
                    <m:d>
                      <m:dPr>
                        <m:ctrlPr>
                          <a:rPr lang="en-US" sz="2000" b="0" i="1" smtClean="0">
                            <a:solidFill>
                              <a:schemeClr val="dk1"/>
                            </a:solidFill>
                            <a:latin typeface="Cambria Math" panose="02040503050406030204" pitchFamily="18" charset="0"/>
                            <a:ea typeface="Didact Gothic"/>
                            <a:cs typeface="Didact Gothic"/>
                            <a:sym typeface="Didact Gothic"/>
                          </a:rPr>
                        </m:ctrlPr>
                      </m:dPr>
                      <m:e>
                        <m:r>
                          <a:rPr lang="en-US" sz="2000" b="0" i="1" smtClean="0">
                            <a:solidFill>
                              <a:schemeClr val="dk1"/>
                            </a:solidFill>
                            <a:latin typeface="Cambria Math" panose="02040503050406030204" pitchFamily="18" charset="0"/>
                            <a:ea typeface="Didact Gothic"/>
                            <a:cs typeface="Didact Gothic"/>
                            <a:sym typeface="Didact Gothic"/>
                          </a:rPr>
                          <m:t>𝑥</m:t>
                        </m:r>
                      </m:e>
                    </m:d>
                    <m:r>
                      <a:rPr lang="en-US" sz="2000" b="0" i="1" smtClean="0">
                        <a:solidFill>
                          <a:schemeClr val="dk1"/>
                        </a:solidFill>
                        <a:latin typeface="Cambria Math" panose="02040503050406030204" pitchFamily="18" charset="0"/>
                        <a:ea typeface="Didact Gothic"/>
                        <a:cs typeface="Didact Gothic"/>
                        <a:sym typeface="Didact Gothic"/>
                      </a:rPr>
                      <m:t> </m:t>
                    </m:r>
                    <m:r>
                      <m:rPr>
                        <m:sty m:val="p"/>
                      </m:rPr>
                      <a:rPr lang="en-US" sz="2000" b="0" i="0" smtClean="0">
                        <a:solidFill>
                          <a:schemeClr val="dk1"/>
                        </a:solidFill>
                        <a:latin typeface="Cambria Math" panose="02040503050406030204" pitchFamily="18" charset="0"/>
                        <a:ea typeface="Didact Gothic"/>
                        <a:cs typeface="Didact Gothic"/>
                        <a:sym typeface="Didact Gothic"/>
                      </a:rPr>
                      <m:t>satisfies</m:t>
                    </m:r>
                    <m:r>
                      <a:rPr lang="en-US" sz="2000" b="0" i="1" smtClean="0">
                        <a:solidFill>
                          <a:schemeClr val="dk1"/>
                        </a:solidFill>
                        <a:latin typeface="Cambria Math" panose="02040503050406030204" pitchFamily="18" charset="0"/>
                        <a:ea typeface="Didact Gothic"/>
                        <a:cs typeface="Didact Gothic"/>
                        <a:sym typeface="Didact Gothic"/>
                      </a:rPr>
                      <m:t>:</m:t>
                    </m:r>
                  </m:oMath>
                </a14:m>
                <a:br>
                  <a:rPr lang="en-US" sz="2000" dirty="0">
                    <a:solidFill>
                      <a:schemeClr val="dk1"/>
                    </a:solidFill>
                    <a:latin typeface="Didact Gothic"/>
                    <a:ea typeface="Didact Gothic"/>
                    <a:cs typeface="Didact Gothic"/>
                    <a:sym typeface="Didact Gothic"/>
                  </a:rPr>
                </a:br>
                <a14:m>
                  <m:oMath xmlns:m="http://schemas.openxmlformats.org/officeDocument/2006/math">
                    <m:r>
                      <a:rPr lang="en-US" sz="2000" b="0" i="1" smtClean="0">
                        <a:solidFill>
                          <a:schemeClr val="dk1"/>
                        </a:solidFill>
                        <a:latin typeface="Cambria Math" panose="02040503050406030204" pitchFamily="18" charset="0"/>
                        <a:ea typeface="Didact Gothic"/>
                        <a:cs typeface="Didact Gothic"/>
                        <a:sym typeface="Didact Gothic"/>
                      </a:rPr>
                      <m:t>𝑥</m:t>
                    </m:r>
                    <m:sSup>
                      <m:sSupPr>
                        <m:ctrlPr>
                          <a:rPr lang="en-US" sz="2000" b="0" i="1" smtClean="0">
                            <a:solidFill>
                              <a:schemeClr val="dk1"/>
                            </a:solidFill>
                            <a:latin typeface="Cambria Math" panose="02040503050406030204" pitchFamily="18" charset="0"/>
                            <a:ea typeface="Didact Gothic"/>
                            <a:cs typeface="Didact Gothic"/>
                            <a:sym typeface="Didact Gothic"/>
                          </a:rPr>
                        </m:ctrlPr>
                      </m:sSupPr>
                      <m:e>
                        <m:r>
                          <a:rPr lang="en-US" sz="2000" b="0" i="1" smtClean="0">
                            <a:solidFill>
                              <a:schemeClr val="dk1"/>
                            </a:solidFill>
                            <a:latin typeface="Cambria Math" panose="02040503050406030204" pitchFamily="18" charset="0"/>
                            <a:ea typeface="Didact Gothic"/>
                            <a:cs typeface="Didact Gothic"/>
                            <a:sym typeface="Didact Gothic"/>
                          </a:rPr>
                          <m:t>𝐿</m:t>
                        </m:r>
                      </m:e>
                      <m:sup>
                        <m:r>
                          <a:rPr lang="en-US" sz="2000" b="0" i="1" smtClean="0">
                            <a:solidFill>
                              <a:schemeClr val="dk1"/>
                            </a:solidFill>
                            <a:latin typeface="Cambria Math" panose="02040503050406030204" pitchFamily="18" charset="0"/>
                            <a:ea typeface="Didact Gothic"/>
                            <a:cs typeface="Didact Gothic"/>
                            <a:sym typeface="Didact Gothic"/>
                          </a:rPr>
                          <m:t>′′</m:t>
                        </m:r>
                      </m:sup>
                    </m:sSup>
                    <m:r>
                      <a:rPr lang="en-US" sz="2000" b="0" i="1" smtClean="0">
                        <a:solidFill>
                          <a:schemeClr val="dk1"/>
                        </a:solidFill>
                        <a:latin typeface="Cambria Math" panose="02040503050406030204" pitchFamily="18" charset="0"/>
                        <a:ea typeface="Didact Gothic"/>
                        <a:cs typeface="Didact Gothic"/>
                        <a:sym typeface="Didact Gothic"/>
                      </a:rPr>
                      <m:t>+</m:t>
                    </m:r>
                    <m:d>
                      <m:dPr>
                        <m:ctrlPr>
                          <a:rPr lang="en-US" sz="2000" b="0" i="1" smtClean="0">
                            <a:solidFill>
                              <a:schemeClr val="dk1"/>
                            </a:solidFill>
                            <a:latin typeface="Cambria Math" panose="02040503050406030204" pitchFamily="18" charset="0"/>
                            <a:ea typeface="Didact Gothic"/>
                            <a:cs typeface="Didact Gothic"/>
                            <a:sym typeface="Didact Gothic"/>
                          </a:rPr>
                        </m:ctrlPr>
                      </m:dPr>
                      <m:e>
                        <m:r>
                          <a:rPr lang="en-US" sz="2000" b="0" i="1" smtClean="0">
                            <a:solidFill>
                              <a:schemeClr val="dk1"/>
                            </a:solidFill>
                            <a:latin typeface="Cambria Math" panose="02040503050406030204" pitchFamily="18" charset="0"/>
                            <a:ea typeface="Didact Gothic"/>
                            <a:cs typeface="Didact Gothic"/>
                            <a:sym typeface="Didact Gothic"/>
                          </a:rPr>
                          <m:t>𝑎</m:t>
                        </m:r>
                        <m:r>
                          <a:rPr lang="en-US" sz="2000" b="0" i="1" smtClean="0">
                            <a:solidFill>
                              <a:schemeClr val="dk1"/>
                            </a:solidFill>
                            <a:latin typeface="Cambria Math" panose="02040503050406030204" pitchFamily="18" charset="0"/>
                            <a:ea typeface="Didact Gothic"/>
                            <a:cs typeface="Didact Gothic"/>
                            <a:sym typeface="Didact Gothic"/>
                          </a:rPr>
                          <m:t>+</m:t>
                        </m:r>
                        <m:r>
                          <a:rPr lang="en-US" sz="2000" b="0" i="1" smtClean="0">
                            <a:solidFill>
                              <a:schemeClr val="dk1"/>
                            </a:solidFill>
                            <a:latin typeface="Cambria Math" panose="02040503050406030204" pitchFamily="18" charset="0"/>
                            <a:ea typeface="Didact Gothic"/>
                            <a:cs typeface="Didact Gothic"/>
                            <a:sym typeface="Didact Gothic"/>
                          </a:rPr>
                          <m:t>1</m:t>
                        </m:r>
                        <m:r>
                          <a:rPr lang="en-US" sz="2000" b="0" i="1" smtClean="0">
                            <a:solidFill>
                              <a:schemeClr val="dk1"/>
                            </a:solidFill>
                            <a:latin typeface="Cambria Math" panose="02040503050406030204" pitchFamily="18" charset="0"/>
                            <a:ea typeface="Didact Gothic"/>
                            <a:cs typeface="Didact Gothic"/>
                            <a:sym typeface="Didact Gothic"/>
                          </a:rPr>
                          <m:t>−</m:t>
                        </m:r>
                        <m:r>
                          <a:rPr lang="en-US" sz="2000" b="0" i="1" smtClean="0">
                            <a:solidFill>
                              <a:schemeClr val="dk1"/>
                            </a:solidFill>
                            <a:latin typeface="Cambria Math" panose="02040503050406030204" pitchFamily="18" charset="0"/>
                            <a:ea typeface="Didact Gothic"/>
                            <a:cs typeface="Didact Gothic"/>
                            <a:sym typeface="Didact Gothic"/>
                          </a:rPr>
                          <m:t>𝑥</m:t>
                        </m:r>
                      </m:e>
                    </m:d>
                    <m:sSup>
                      <m:sSupPr>
                        <m:ctrlPr>
                          <a:rPr lang="en-US" sz="2000" b="0" i="1" smtClean="0">
                            <a:solidFill>
                              <a:schemeClr val="dk1"/>
                            </a:solidFill>
                            <a:latin typeface="Cambria Math" panose="02040503050406030204" pitchFamily="18" charset="0"/>
                            <a:ea typeface="Didact Gothic"/>
                            <a:cs typeface="Didact Gothic"/>
                            <a:sym typeface="Didact Gothic"/>
                          </a:rPr>
                        </m:ctrlPr>
                      </m:sSupPr>
                      <m:e>
                        <m:r>
                          <a:rPr lang="en-US" sz="2000" b="0" i="1" smtClean="0">
                            <a:solidFill>
                              <a:schemeClr val="dk1"/>
                            </a:solidFill>
                            <a:latin typeface="Cambria Math" panose="02040503050406030204" pitchFamily="18" charset="0"/>
                            <a:ea typeface="Didact Gothic"/>
                            <a:cs typeface="Didact Gothic"/>
                            <a:sym typeface="Didact Gothic"/>
                          </a:rPr>
                          <m:t>𝐿</m:t>
                        </m:r>
                      </m:e>
                      <m:sup>
                        <m:r>
                          <a:rPr lang="en-US" sz="2000" b="0" i="1" smtClean="0">
                            <a:solidFill>
                              <a:schemeClr val="dk1"/>
                            </a:solidFill>
                            <a:latin typeface="Cambria Math" panose="02040503050406030204" pitchFamily="18" charset="0"/>
                            <a:ea typeface="Didact Gothic"/>
                            <a:cs typeface="Didact Gothic"/>
                            <a:sym typeface="Didact Gothic"/>
                          </a:rPr>
                          <m:t>′</m:t>
                        </m:r>
                      </m:sup>
                    </m:sSup>
                    <m:r>
                      <a:rPr lang="en-US" sz="2000" b="0" i="1" smtClean="0">
                        <a:solidFill>
                          <a:schemeClr val="dk1"/>
                        </a:solidFill>
                        <a:latin typeface="Cambria Math" panose="02040503050406030204" pitchFamily="18" charset="0"/>
                        <a:ea typeface="Didact Gothic"/>
                        <a:cs typeface="Didact Gothic"/>
                        <a:sym typeface="Didact Gothic"/>
                      </a:rPr>
                      <m:t>+</m:t>
                    </m:r>
                    <m:r>
                      <a:rPr lang="en-US" sz="2000" b="0" i="1" smtClean="0">
                        <a:solidFill>
                          <a:schemeClr val="dk1"/>
                        </a:solidFill>
                        <a:latin typeface="Cambria Math" panose="02040503050406030204" pitchFamily="18" charset="0"/>
                        <a:ea typeface="Didact Gothic"/>
                        <a:cs typeface="Didact Gothic"/>
                        <a:sym typeface="Didact Gothic"/>
                      </a:rPr>
                      <m:t>𝑛𝐿</m:t>
                    </m:r>
                    <m:r>
                      <a:rPr lang="en-US" sz="2000" b="0" i="1" smtClean="0">
                        <a:solidFill>
                          <a:schemeClr val="dk1"/>
                        </a:solidFill>
                        <a:latin typeface="Cambria Math" panose="02040503050406030204" pitchFamily="18" charset="0"/>
                        <a:ea typeface="Didact Gothic"/>
                        <a:cs typeface="Didact Gothic"/>
                        <a:sym typeface="Didact Gothic"/>
                      </a:rPr>
                      <m:t>=</m:t>
                    </m:r>
                    <m:r>
                      <a:rPr lang="en-US" sz="2000" b="0" i="1" smtClean="0">
                        <a:solidFill>
                          <a:schemeClr val="dk1"/>
                        </a:solidFill>
                        <a:latin typeface="Cambria Math" panose="02040503050406030204" pitchFamily="18" charset="0"/>
                        <a:ea typeface="Didact Gothic"/>
                        <a:cs typeface="Didact Gothic"/>
                        <a:sym typeface="Didact Gothic"/>
                      </a:rPr>
                      <m:t>0</m:t>
                    </m:r>
                  </m:oMath>
                </a14:m>
                <a:endParaRPr lang="en-US" sz="2000" b="0" dirty="0">
                  <a:solidFill>
                    <a:schemeClr val="dk1"/>
                  </a:solidFill>
                  <a:latin typeface="Didact Gothic"/>
                  <a:ea typeface="Didact Gothic"/>
                  <a:cs typeface="Didact Gothic"/>
                  <a:sym typeface="Didact Gothic"/>
                </a:endParaRPr>
              </a:p>
              <a:p>
                <a:endParaRPr lang="en-US" sz="2000" dirty="0"/>
              </a:p>
            </p:txBody>
          </p:sp>
        </mc:Choice>
        <mc:Fallback xmlns="">
          <p:sp>
            <p:nvSpPr>
              <p:cNvPr id="3" name="Content Placeholder 2">
                <a:extLst>
                  <a:ext uri="{FF2B5EF4-FFF2-40B4-BE49-F238E27FC236}">
                    <a16:creationId xmlns:a16="http://schemas.microsoft.com/office/drawing/2014/main" id="{4671AB6D-B230-1302-085F-03D46EFD97C7}"/>
                  </a:ext>
                </a:extLst>
              </p:cNvPr>
              <p:cNvSpPr>
                <a:spLocks noGrp="1" noRot="1" noChangeAspect="1" noMove="1" noResize="1" noEditPoints="1" noAdjustHandles="1" noChangeArrowheads="1" noChangeShapeType="1" noTextEdit="1"/>
              </p:cNvSpPr>
              <p:nvPr>
                <p:ph idx="1"/>
              </p:nvPr>
            </p:nvSpPr>
            <p:spPr>
              <a:xfrm>
                <a:off x="1136397" y="2418409"/>
                <a:ext cx="9688296" cy="3454358"/>
              </a:xfrm>
              <a:blipFill>
                <a:blip r:embed="rId3"/>
                <a:stretch>
                  <a:fillRect l="-566" t="-1943"/>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2B452CB-D730-CA86-59A3-AC02B1778247}"/>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3B6DDF6D-1B0A-734D-7239-08622FC80FE6}"/>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rgbClr val="FFFFFF"/>
                </a:solidFill>
              </a:rPr>
              <a:pPr>
                <a:spcAft>
                  <a:spcPts val="600"/>
                </a:spcAft>
              </a:pPr>
              <a:t>12</a:t>
            </a:fld>
            <a:endParaRPr lang="en-US" sz="1100">
              <a:solidFill>
                <a:srgbClr val="FFFFFF"/>
              </a:solidFill>
            </a:endParaRPr>
          </a:p>
        </p:txBody>
      </p:sp>
    </p:spTree>
    <p:extLst>
      <p:ext uri="{BB962C8B-B14F-4D97-AF65-F5344CB8AC3E}">
        <p14:creationId xmlns:p14="http://schemas.microsoft.com/office/powerpoint/2010/main" val="102288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AFDA8-F31A-81D1-70A4-7E1BB731E4E4}"/>
              </a:ext>
            </a:extLst>
          </p:cNvPr>
          <p:cNvSpPr>
            <a:spLocks noGrp="1"/>
          </p:cNvSpPr>
          <p:nvPr>
            <p:ph type="title"/>
          </p:nvPr>
        </p:nvSpPr>
        <p:spPr>
          <a:xfrm>
            <a:off x="1371599" y="294538"/>
            <a:ext cx="9895951" cy="1033669"/>
          </a:xfrm>
        </p:spPr>
        <p:txBody>
          <a:bodyPr>
            <a:normAutofit/>
          </a:bodyPr>
          <a:lstStyle/>
          <a:p>
            <a:r>
              <a:rPr lang="en" sz="4000">
                <a:solidFill>
                  <a:srgbClr val="FFFFFF"/>
                </a:solidFill>
              </a:rPr>
              <a:t>Wavefunction Approximation (cont.)</a:t>
            </a:r>
            <a:endParaRPr lang="en-US" sz="400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3B4112-1540-F625-6521-8CF720E0C242}"/>
                  </a:ext>
                </a:extLst>
              </p:cNvPr>
              <p:cNvSpPr>
                <a:spLocks noGrp="1"/>
              </p:cNvSpPr>
              <p:nvPr>
                <p:ph idx="1"/>
              </p:nvPr>
            </p:nvSpPr>
            <p:spPr>
              <a:xfrm>
                <a:off x="1371599" y="2318197"/>
                <a:ext cx="9724031" cy="3683358"/>
              </a:xfrm>
            </p:spPr>
            <p:txBody>
              <a:bodyPr anchor="ctr">
                <a:normAutofit/>
              </a:bodyPr>
              <a:lstStyle/>
              <a:p>
                <a:pPr marL="285750" indent="-285750">
                  <a:buFont typeface="Arial" panose="020B0604020202020204" pitchFamily="34" charset="0"/>
                  <a:buChar char="•"/>
                </a:pPr>
                <a:r>
                  <a:rPr lang="en-US" sz="2000" dirty="0">
                    <a:latin typeface="Didact Gothic" panose="00000500000000000000" pitchFamily="2" charset="0"/>
                    <a:ea typeface="Didact Gothic"/>
                    <a:cs typeface="Didact Gothic"/>
                    <a:sym typeface="Didact Gothic"/>
                  </a:rPr>
                  <a:t>Radial solution:</a:t>
                </a:r>
                <a:br>
                  <a:rPr lang="en-US" sz="2000" b="0" i="1" dirty="0">
                    <a:latin typeface="Cambria Math" panose="02040503050406030204" pitchFamily="18" charset="0"/>
                    <a:ea typeface="Didact Gothic"/>
                    <a:cs typeface="Didact Gothic"/>
                    <a:sym typeface="Didact Gothic"/>
                  </a:rPr>
                </a:br>
                <a14:m>
                  <m:oMath xmlns:m="http://schemas.openxmlformats.org/officeDocument/2006/math">
                    <m:r>
                      <a:rPr lang="en-US" sz="2000" b="0" i="1">
                        <a:latin typeface="Cambria Math" panose="02040503050406030204" pitchFamily="18" charset="0"/>
                        <a:ea typeface="Didact Gothic"/>
                        <a:cs typeface="Didact Gothic"/>
                        <a:sym typeface="Didact Gothic"/>
                      </a:rPr>
                      <m:t>𝑅</m:t>
                    </m:r>
                    <m:d>
                      <m:dPr>
                        <m:ctrlPr>
                          <a:rPr lang="en-US" sz="2000" b="0" i="1">
                            <a:latin typeface="Cambria Math" panose="02040503050406030204" pitchFamily="18" charset="0"/>
                            <a:ea typeface="Didact Gothic"/>
                            <a:cs typeface="Didact Gothic"/>
                            <a:sym typeface="Didact Gothic"/>
                          </a:rPr>
                        </m:ctrlPr>
                      </m:dPr>
                      <m:e>
                        <m:r>
                          <a:rPr lang="en-US" sz="2000" b="0" i="1">
                            <a:latin typeface="Cambria Math" panose="02040503050406030204" pitchFamily="18" charset="0"/>
                            <a:ea typeface="Didact Gothic"/>
                            <a:cs typeface="Didact Gothic"/>
                            <a:sym typeface="Didact Gothic"/>
                          </a:rPr>
                          <m:t>𝑟</m:t>
                        </m:r>
                      </m:e>
                    </m:d>
                    <m:r>
                      <a:rPr lang="en-US" sz="2000" b="0" i="1">
                        <a:latin typeface="Cambria Math" panose="02040503050406030204" pitchFamily="18" charset="0"/>
                        <a:ea typeface="Didact Gothic"/>
                        <a:cs typeface="Didact Gothic"/>
                        <a:sym typeface="Didact Gothic"/>
                      </a:rPr>
                      <m:t>=</m:t>
                    </m:r>
                    <m:r>
                      <a:rPr lang="en-US" sz="2000" b="0" i="1">
                        <a:latin typeface="Cambria Math" panose="02040503050406030204" pitchFamily="18" charset="0"/>
                        <a:ea typeface="Didact Gothic"/>
                        <a:cs typeface="Didact Gothic"/>
                        <a:sym typeface="Didact Gothic"/>
                      </a:rPr>
                      <m:t>𝑘</m:t>
                    </m:r>
                    <m:r>
                      <a:rPr lang="en-US" sz="2000" b="0" i="1">
                        <a:latin typeface="Cambria Math" panose="02040503050406030204" pitchFamily="18" charset="0"/>
                        <a:ea typeface="Didact Gothic"/>
                        <a:cs typeface="Didact Gothic"/>
                        <a:sym typeface="Didact Gothic"/>
                      </a:rPr>
                      <m:t> </m:t>
                    </m:r>
                    <m:sSup>
                      <m:sSupPr>
                        <m:ctrlPr>
                          <a:rPr lang="en-US" sz="2000" b="0" i="1">
                            <a:latin typeface="Cambria Math" panose="02040503050406030204" pitchFamily="18" charset="0"/>
                            <a:ea typeface="Didact Gothic"/>
                            <a:cs typeface="Didact Gothic"/>
                            <a:sym typeface="Didact Gothic"/>
                          </a:rPr>
                        </m:ctrlPr>
                      </m:sSupPr>
                      <m:e>
                        <m:r>
                          <a:rPr lang="en-US" sz="2000" b="0" i="1">
                            <a:latin typeface="Cambria Math" panose="02040503050406030204" pitchFamily="18" charset="0"/>
                            <a:ea typeface="Didact Gothic"/>
                            <a:cs typeface="Didact Gothic"/>
                            <a:sym typeface="Didact Gothic"/>
                          </a:rPr>
                          <m:t>𝑒</m:t>
                        </m:r>
                      </m:e>
                      <m:sup>
                        <m:r>
                          <a:rPr lang="en-US" sz="2000" b="0" i="1">
                            <a:latin typeface="Cambria Math" panose="02040503050406030204" pitchFamily="18" charset="0"/>
                            <a:ea typeface="Didact Gothic"/>
                            <a:cs typeface="Didact Gothic"/>
                            <a:sym typeface="Didact Gothic"/>
                          </a:rPr>
                          <m:t>−</m:t>
                        </m:r>
                        <m:f>
                          <m:fPr>
                            <m:ctrlPr>
                              <a:rPr lang="en-US" sz="2000" b="0" i="1">
                                <a:latin typeface="Cambria Math" panose="02040503050406030204" pitchFamily="18" charset="0"/>
                                <a:ea typeface="Didact Gothic"/>
                                <a:cs typeface="Didact Gothic"/>
                                <a:sym typeface="Didact Gothic"/>
                              </a:rPr>
                            </m:ctrlPr>
                          </m:fPr>
                          <m:num>
                            <m:rad>
                              <m:radPr>
                                <m:degHide m:val="on"/>
                                <m:ctrlPr>
                                  <a:rPr lang="en-US" sz="2000" b="0" i="1">
                                    <a:latin typeface="Cambria Math" panose="02040503050406030204" pitchFamily="18" charset="0"/>
                                    <a:ea typeface="Didact Gothic"/>
                                    <a:cs typeface="Didact Gothic"/>
                                    <a:sym typeface="Didact Gothic"/>
                                  </a:rPr>
                                </m:ctrlPr>
                              </m:radPr>
                              <m:deg/>
                              <m:e>
                                <m:sSub>
                                  <m:sSubPr>
                                    <m:ctrlPr>
                                      <a:rPr lang="en-US" sz="2000" b="0" i="1">
                                        <a:latin typeface="Cambria Math" panose="02040503050406030204" pitchFamily="18" charset="0"/>
                                        <a:ea typeface="Didact Gothic"/>
                                        <a:cs typeface="Didact Gothic"/>
                                        <a:sym typeface="Didact Gothic"/>
                                      </a:rPr>
                                    </m:ctrlPr>
                                  </m:sSubPr>
                                  <m:e>
                                    <m:r>
                                      <a:rPr lang="en-US" sz="2000" b="0" i="1">
                                        <a:latin typeface="Cambria Math" panose="02040503050406030204" pitchFamily="18" charset="0"/>
                                        <a:ea typeface="Didact Gothic"/>
                                        <a:cs typeface="Didact Gothic"/>
                                        <a:sym typeface="Didact Gothic"/>
                                      </a:rPr>
                                      <m:t>𝑝</m:t>
                                    </m:r>
                                  </m:e>
                                  <m:sub>
                                    <m:r>
                                      <a:rPr lang="en-US" sz="2000" b="0" i="1">
                                        <a:latin typeface="Cambria Math" panose="02040503050406030204" pitchFamily="18" charset="0"/>
                                        <a:ea typeface="Didact Gothic"/>
                                        <a:cs typeface="Didact Gothic"/>
                                        <a:sym typeface="Didact Gothic"/>
                                      </a:rPr>
                                      <m:t>𝑛</m:t>
                                    </m:r>
                                  </m:sub>
                                </m:sSub>
                                <m:r>
                                  <a:rPr lang="en-US" sz="2000" b="0" i="1">
                                    <a:latin typeface="Cambria Math" panose="02040503050406030204" pitchFamily="18" charset="0"/>
                                    <a:ea typeface="Didact Gothic"/>
                                    <a:cs typeface="Didact Gothic"/>
                                    <a:sym typeface="Didact Gothic"/>
                                  </a:rPr>
                                  <m:t>𝑚</m:t>
                                </m:r>
                                <m:sSup>
                                  <m:sSupPr>
                                    <m:ctrlPr>
                                      <a:rPr lang="en-US" sz="2000" b="0" i="1">
                                        <a:latin typeface="Cambria Math" panose="02040503050406030204" pitchFamily="18" charset="0"/>
                                        <a:ea typeface="Didact Gothic"/>
                                        <a:cs typeface="Didact Gothic"/>
                                        <a:sym typeface="Didact Gothic"/>
                                      </a:rPr>
                                    </m:ctrlPr>
                                  </m:sSupPr>
                                  <m:e>
                                    <m:r>
                                      <a:rPr lang="en-US" sz="2000" b="0" i="1">
                                        <a:latin typeface="Cambria Math" panose="02040503050406030204" pitchFamily="18" charset="0"/>
                                        <a:ea typeface="Didact Gothic"/>
                                        <a:cs typeface="Didact Gothic"/>
                                        <a:sym typeface="Didact Gothic"/>
                                      </a:rPr>
                                      <m:t>𝜔</m:t>
                                    </m:r>
                                  </m:e>
                                  <m:sup>
                                    <m:r>
                                      <a:rPr lang="en-US" sz="2000" b="0" i="1">
                                        <a:latin typeface="Cambria Math" panose="02040503050406030204" pitchFamily="18" charset="0"/>
                                        <a:ea typeface="Didact Gothic"/>
                                        <a:cs typeface="Didact Gothic"/>
                                        <a:sym typeface="Didact Gothic"/>
                                      </a:rPr>
                                      <m:t>2</m:t>
                                    </m:r>
                                  </m:sup>
                                </m:sSup>
                              </m:e>
                            </m:rad>
                            <m:sSup>
                              <m:sSupPr>
                                <m:ctrlPr>
                                  <a:rPr lang="en-US" sz="2000" b="0" i="1">
                                    <a:latin typeface="Cambria Math" panose="02040503050406030204" pitchFamily="18" charset="0"/>
                                    <a:ea typeface="Didact Gothic"/>
                                    <a:cs typeface="Didact Gothic"/>
                                    <a:sym typeface="Didact Gothic"/>
                                  </a:rPr>
                                </m:ctrlPr>
                              </m:sSupPr>
                              <m:e>
                                <m:r>
                                  <a:rPr lang="en-US" sz="2000" b="0" i="1">
                                    <a:latin typeface="Cambria Math" panose="02040503050406030204" pitchFamily="18" charset="0"/>
                                    <a:ea typeface="Didact Gothic"/>
                                    <a:cs typeface="Didact Gothic"/>
                                    <a:sym typeface="Didact Gothic"/>
                                  </a:rPr>
                                  <m:t>𝑟</m:t>
                                </m:r>
                              </m:e>
                              <m:sup>
                                <m:r>
                                  <a:rPr lang="en-US" sz="2000" b="0" i="1">
                                    <a:latin typeface="Cambria Math" panose="02040503050406030204" pitchFamily="18" charset="0"/>
                                    <a:ea typeface="Didact Gothic"/>
                                    <a:cs typeface="Didact Gothic"/>
                                    <a:sym typeface="Didact Gothic"/>
                                  </a:rPr>
                                  <m:t>2</m:t>
                                </m:r>
                              </m:sup>
                            </m:sSup>
                          </m:num>
                          <m:den>
                            <m:r>
                              <a:rPr lang="en-US" sz="2000" b="0" i="1">
                                <a:latin typeface="Cambria Math" panose="02040503050406030204" pitchFamily="18" charset="0"/>
                                <a:ea typeface="Didact Gothic"/>
                                <a:cs typeface="Didact Gothic"/>
                                <a:sym typeface="Didact Gothic"/>
                              </a:rPr>
                              <m:t>2</m:t>
                            </m:r>
                          </m:den>
                        </m:f>
                      </m:sup>
                    </m:sSup>
                    <m:sSub>
                      <m:sSubPr>
                        <m:ctrlPr>
                          <a:rPr lang="en-US" sz="2000" b="0" i="1">
                            <a:latin typeface="Cambria Math" panose="02040503050406030204" pitchFamily="18" charset="0"/>
                            <a:ea typeface="Didact Gothic"/>
                            <a:cs typeface="Didact Gothic"/>
                            <a:sym typeface="Didact Gothic"/>
                          </a:rPr>
                        </m:ctrlPr>
                      </m:sSubPr>
                      <m:e>
                        <m:r>
                          <a:rPr lang="en-US" sz="2000" b="0" i="1">
                            <a:latin typeface="Cambria Math" panose="02040503050406030204" pitchFamily="18" charset="0"/>
                            <a:ea typeface="Didact Gothic"/>
                            <a:cs typeface="Didact Gothic"/>
                            <a:sym typeface="Didact Gothic"/>
                          </a:rPr>
                          <m:t>𝐿</m:t>
                        </m:r>
                      </m:e>
                      <m:sub>
                        <m:r>
                          <a:rPr lang="en-US" sz="2000" b="0" i="1">
                            <a:latin typeface="Cambria Math" panose="02040503050406030204" pitchFamily="18" charset="0"/>
                            <a:ea typeface="Didact Gothic"/>
                            <a:cs typeface="Didact Gothic"/>
                            <a:sym typeface="Didact Gothic"/>
                          </a:rPr>
                          <m:t>𝑙</m:t>
                        </m:r>
                      </m:sub>
                    </m:sSub>
                    <m:d>
                      <m:dPr>
                        <m:ctrlPr>
                          <a:rPr lang="en-US" sz="2000" b="0" i="1">
                            <a:latin typeface="Cambria Math" panose="02040503050406030204" pitchFamily="18" charset="0"/>
                            <a:ea typeface="Didact Gothic"/>
                            <a:cs typeface="Didact Gothic"/>
                            <a:sym typeface="Didact Gothic"/>
                          </a:rPr>
                        </m:ctrlPr>
                      </m:dPr>
                      <m:e>
                        <m:rad>
                          <m:radPr>
                            <m:degHide m:val="on"/>
                            <m:ctrlPr>
                              <a:rPr lang="en-US" sz="2000" b="0" i="1">
                                <a:latin typeface="Cambria Math" panose="02040503050406030204" pitchFamily="18" charset="0"/>
                                <a:ea typeface="Didact Gothic"/>
                                <a:cs typeface="Didact Gothic"/>
                                <a:sym typeface="Didact Gothic"/>
                              </a:rPr>
                            </m:ctrlPr>
                          </m:radPr>
                          <m:deg/>
                          <m:e>
                            <m:sSub>
                              <m:sSubPr>
                                <m:ctrlPr>
                                  <a:rPr lang="en-US" sz="2000" b="0" i="1">
                                    <a:latin typeface="Cambria Math" panose="02040503050406030204" pitchFamily="18" charset="0"/>
                                    <a:ea typeface="Didact Gothic"/>
                                    <a:cs typeface="Didact Gothic"/>
                                    <a:sym typeface="Didact Gothic"/>
                                  </a:rPr>
                                </m:ctrlPr>
                              </m:sSubPr>
                              <m:e>
                                <m:r>
                                  <a:rPr lang="en-US" sz="2000" b="0" i="1">
                                    <a:latin typeface="Cambria Math" panose="02040503050406030204" pitchFamily="18" charset="0"/>
                                    <a:ea typeface="Didact Gothic"/>
                                    <a:cs typeface="Didact Gothic"/>
                                    <a:sym typeface="Didact Gothic"/>
                                  </a:rPr>
                                  <m:t>𝑝</m:t>
                                </m:r>
                              </m:e>
                              <m:sub>
                                <m:r>
                                  <a:rPr lang="en-US" sz="2000" b="0" i="1">
                                    <a:latin typeface="Cambria Math" panose="02040503050406030204" pitchFamily="18" charset="0"/>
                                    <a:ea typeface="Didact Gothic"/>
                                    <a:cs typeface="Didact Gothic"/>
                                    <a:sym typeface="Didact Gothic"/>
                                  </a:rPr>
                                  <m:t>𝑛</m:t>
                                </m:r>
                              </m:sub>
                            </m:sSub>
                            <m:r>
                              <a:rPr lang="en-US" sz="2000" b="0" i="1">
                                <a:latin typeface="Cambria Math" panose="02040503050406030204" pitchFamily="18" charset="0"/>
                                <a:ea typeface="Didact Gothic"/>
                                <a:cs typeface="Didact Gothic"/>
                                <a:sym typeface="Didact Gothic"/>
                              </a:rPr>
                              <m:t>𝑚</m:t>
                            </m:r>
                            <m:sSup>
                              <m:sSupPr>
                                <m:ctrlPr>
                                  <a:rPr lang="en-US" sz="2000" b="0" i="1">
                                    <a:latin typeface="Cambria Math" panose="02040503050406030204" pitchFamily="18" charset="0"/>
                                    <a:ea typeface="Didact Gothic"/>
                                    <a:cs typeface="Didact Gothic"/>
                                    <a:sym typeface="Didact Gothic"/>
                                  </a:rPr>
                                </m:ctrlPr>
                              </m:sSupPr>
                              <m:e>
                                <m:r>
                                  <a:rPr lang="en-US" sz="2000" b="0" i="1">
                                    <a:latin typeface="Cambria Math" panose="02040503050406030204" pitchFamily="18" charset="0"/>
                                    <a:ea typeface="Didact Gothic"/>
                                    <a:cs typeface="Didact Gothic"/>
                                    <a:sym typeface="Didact Gothic"/>
                                  </a:rPr>
                                  <m:t>𝜔</m:t>
                                </m:r>
                              </m:e>
                              <m:sup>
                                <m:r>
                                  <a:rPr lang="en-US" sz="2000" b="0" i="1">
                                    <a:latin typeface="Cambria Math" panose="02040503050406030204" pitchFamily="18" charset="0"/>
                                    <a:ea typeface="Didact Gothic"/>
                                    <a:cs typeface="Didact Gothic"/>
                                    <a:sym typeface="Didact Gothic"/>
                                  </a:rPr>
                                  <m:t>2</m:t>
                                </m:r>
                              </m:sup>
                            </m:sSup>
                          </m:e>
                        </m:rad>
                        <m:sSup>
                          <m:sSupPr>
                            <m:ctrlPr>
                              <a:rPr lang="en-US" sz="2000" b="0" i="1">
                                <a:latin typeface="Cambria Math" panose="02040503050406030204" pitchFamily="18" charset="0"/>
                                <a:ea typeface="Didact Gothic"/>
                                <a:cs typeface="Didact Gothic"/>
                                <a:sym typeface="Didact Gothic"/>
                              </a:rPr>
                            </m:ctrlPr>
                          </m:sSupPr>
                          <m:e>
                            <m:r>
                              <a:rPr lang="en-US" sz="2000" b="0" i="1">
                                <a:latin typeface="Cambria Math" panose="02040503050406030204" pitchFamily="18" charset="0"/>
                                <a:ea typeface="Didact Gothic"/>
                                <a:cs typeface="Didact Gothic"/>
                                <a:sym typeface="Didact Gothic"/>
                              </a:rPr>
                              <m:t>𝑟</m:t>
                            </m:r>
                          </m:e>
                          <m:sup>
                            <m:r>
                              <a:rPr lang="en-US" sz="2000" b="0" i="1">
                                <a:latin typeface="Cambria Math" panose="02040503050406030204" pitchFamily="18" charset="0"/>
                                <a:ea typeface="Didact Gothic"/>
                                <a:cs typeface="Didact Gothic"/>
                                <a:sym typeface="Didact Gothic"/>
                              </a:rPr>
                              <m:t>2</m:t>
                            </m:r>
                          </m:sup>
                        </m:sSup>
                      </m:e>
                    </m:d>
                  </m:oMath>
                </a14:m>
                <a:br>
                  <a:rPr lang="en-US" sz="2000" b="0" dirty="0">
                    <a:latin typeface="Didact Gothic"/>
                    <a:ea typeface="Didact Gothic"/>
                    <a:cs typeface="Didact Gothic"/>
                    <a:sym typeface="Didact Gothic"/>
                  </a:rPr>
                </a:br>
                <a:br>
                  <a:rPr lang="en-US" sz="2000" b="0" dirty="0">
                    <a:latin typeface="Didact Gothic"/>
                    <a:ea typeface="Didact Gothic"/>
                    <a:cs typeface="Didact Gothic"/>
                    <a:sym typeface="Didact Gothic"/>
                  </a:rPr>
                </a:br>
                <a:endParaRPr lang="en-US" sz="2000" b="0" dirty="0">
                  <a:latin typeface="Didact Gothic"/>
                  <a:ea typeface="Didact Gothic"/>
                  <a:cs typeface="Didact Gothic"/>
                  <a:sym typeface="Didact Gothic"/>
                </a:endParaRPr>
              </a:p>
              <a:p>
                <a:pPr marL="285750" indent="-285750"/>
                <a:r>
                  <a:rPr lang="en-US" sz="2000" dirty="0">
                    <a:latin typeface="Didact Gothic"/>
                    <a:ea typeface="Didact Gothic"/>
                    <a:cs typeface="Didact Gothic"/>
                    <a:sym typeface="Didact Gothic"/>
                  </a:rPr>
                  <a:t>Wavefunction:</a:t>
                </a:r>
                <a:br>
                  <a:rPr lang="en-US" sz="2000" dirty="0">
                    <a:latin typeface="Didact Gothic"/>
                    <a:ea typeface="Didact Gothic"/>
                    <a:cs typeface="Didact Gothic"/>
                    <a:sym typeface="Didact Gothic"/>
                  </a:rPr>
                </a:br>
                <a14:m>
                  <m:oMath xmlns:m="http://schemas.openxmlformats.org/officeDocument/2006/math">
                    <m:r>
                      <a:rPr lang="en-US" sz="2000" b="0" i="1">
                        <a:latin typeface="Cambria Math" panose="02040503050406030204" pitchFamily="18" charset="0"/>
                        <a:ea typeface="Didact Gothic"/>
                        <a:cs typeface="Didact Gothic"/>
                        <a:sym typeface="Didact Gothic"/>
                      </a:rPr>
                      <m:t>𝜓</m:t>
                    </m:r>
                    <m:d>
                      <m:dPr>
                        <m:ctrlPr>
                          <a:rPr lang="en-US" sz="2000" b="0" i="1">
                            <a:latin typeface="Cambria Math" panose="02040503050406030204" pitchFamily="18" charset="0"/>
                            <a:ea typeface="Didact Gothic"/>
                            <a:cs typeface="Didact Gothic"/>
                            <a:sym typeface="Didact Gothic"/>
                          </a:rPr>
                        </m:ctrlPr>
                      </m:dPr>
                      <m:e>
                        <m:r>
                          <a:rPr lang="en-US" sz="2000" b="0" i="1">
                            <a:latin typeface="Cambria Math" panose="02040503050406030204" pitchFamily="18" charset="0"/>
                            <a:ea typeface="Didact Gothic"/>
                            <a:cs typeface="Didact Gothic"/>
                            <a:sym typeface="Didact Gothic"/>
                          </a:rPr>
                          <m:t>𝑟</m:t>
                        </m:r>
                        <m:r>
                          <a:rPr lang="en-US" sz="2000" b="0" i="1">
                            <a:latin typeface="Cambria Math" panose="02040503050406030204" pitchFamily="18" charset="0"/>
                            <a:ea typeface="Didact Gothic"/>
                            <a:cs typeface="Didact Gothic"/>
                            <a:sym typeface="Didact Gothic"/>
                          </a:rPr>
                          <m:t>,</m:t>
                        </m:r>
                        <m:r>
                          <a:rPr lang="en-US" sz="2000" b="0" i="1">
                            <a:latin typeface="Cambria Math" panose="02040503050406030204" pitchFamily="18" charset="0"/>
                            <a:ea typeface="Didact Gothic"/>
                            <a:cs typeface="Didact Gothic"/>
                            <a:sym typeface="Didact Gothic"/>
                          </a:rPr>
                          <m:t>𝑧</m:t>
                        </m:r>
                      </m:e>
                    </m:d>
                    <m:r>
                      <a:rPr lang="en-US" sz="2000" b="0" i="1">
                        <a:latin typeface="Cambria Math" panose="02040503050406030204" pitchFamily="18" charset="0"/>
                        <a:ea typeface="Didact Gothic"/>
                        <a:cs typeface="Didact Gothic"/>
                        <a:sym typeface="Didact Gothic"/>
                      </a:rPr>
                      <m:t>=</m:t>
                    </m:r>
                    <m:r>
                      <a:rPr lang="en-US" sz="2000" b="0" i="1" smtClean="0">
                        <a:latin typeface="Cambria Math" panose="02040503050406030204" pitchFamily="18" charset="0"/>
                        <a:ea typeface="Didact Gothic"/>
                        <a:cs typeface="Didact Gothic"/>
                        <a:sym typeface="Didact Gothic"/>
                      </a:rPr>
                      <m:t>𝑘</m:t>
                    </m:r>
                    <m:sSup>
                      <m:sSupPr>
                        <m:ctrlPr>
                          <a:rPr lang="en-US" sz="2000" b="0" i="1">
                            <a:latin typeface="Cambria Math" panose="02040503050406030204" pitchFamily="18" charset="0"/>
                            <a:ea typeface="Didact Gothic"/>
                            <a:cs typeface="Didact Gothic"/>
                            <a:sym typeface="Didact Gothic"/>
                          </a:rPr>
                        </m:ctrlPr>
                      </m:sSupPr>
                      <m:e>
                        <m:r>
                          <a:rPr lang="en-US" sz="2000" b="0" i="1">
                            <a:latin typeface="Cambria Math" panose="02040503050406030204" pitchFamily="18" charset="0"/>
                            <a:ea typeface="Didact Gothic"/>
                            <a:cs typeface="Didact Gothic"/>
                            <a:sym typeface="Didact Gothic"/>
                          </a:rPr>
                          <m:t>𝑒</m:t>
                        </m:r>
                      </m:e>
                      <m:sup>
                        <m:r>
                          <a:rPr lang="en-US" sz="2000" b="0" i="1">
                            <a:latin typeface="Cambria Math" panose="02040503050406030204" pitchFamily="18" charset="0"/>
                            <a:ea typeface="Didact Gothic"/>
                            <a:cs typeface="Didact Gothic"/>
                            <a:sym typeface="Didact Gothic"/>
                          </a:rPr>
                          <m:t>−</m:t>
                        </m:r>
                        <m:f>
                          <m:fPr>
                            <m:ctrlPr>
                              <a:rPr lang="en-US" sz="2000" b="0" i="1">
                                <a:latin typeface="Cambria Math" panose="02040503050406030204" pitchFamily="18" charset="0"/>
                                <a:ea typeface="Didact Gothic"/>
                                <a:cs typeface="Didact Gothic"/>
                                <a:sym typeface="Didact Gothic"/>
                              </a:rPr>
                            </m:ctrlPr>
                          </m:fPr>
                          <m:num>
                            <m:r>
                              <a:rPr lang="en-US" sz="2000" b="0" i="1">
                                <a:latin typeface="Cambria Math" panose="02040503050406030204" pitchFamily="18" charset="0"/>
                                <a:ea typeface="Didact Gothic"/>
                                <a:cs typeface="Didact Gothic"/>
                                <a:sym typeface="Didact Gothic"/>
                              </a:rPr>
                              <m:t>𝑎</m:t>
                            </m:r>
                            <m:sSup>
                              <m:sSupPr>
                                <m:ctrlPr>
                                  <a:rPr lang="en-US" sz="2000" b="0" i="1">
                                    <a:latin typeface="Cambria Math" panose="02040503050406030204" pitchFamily="18" charset="0"/>
                                    <a:ea typeface="Didact Gothic"/>
                                    <a:cs typeface="Didact Gothic"/>
                                    <a:sym typeface="Didact Gothic"/>
                                  </a:rPr>
                                </m:ctrlPr>
                              </m:sSupPr>
                              <m:e>
                                <m:r>
                                  <a:rPr lang="en-US" sz="2000" b="0" i="1">
                                    <a:latin typeface="Cambria Math" panose="02040503050406030204" pitchFamily="18" charset="0"/>
                                    <a:ea typeface="Didact Gothic"/>
                                    <a:cs typeface="Didact Gothic"/>
                                    <a:sym typeface="Didact Gothic"/>
                                  </a:rPr>
                                  <m:t>𝑟</m:t>
                                </m:r>
                              </m:e>
                              <m:sup>
                                <m:r>
                                  <a:rPr lang="en-US" sz="2000" b="0" i="1">
                                    <a:latin typeface="Cambria Math" panose="02040503050406030204" pitchFamily="18" charset="0"/>
                                    <a:ea typeface="Didact Gothic"/>
                                    <a:cs typeface="Didact Gothic"/>
                                    <a:sym typeface="Didact Gothic"/>
                                  </a:rPr>
                                  <m:t>2</m:t>
                                </m:r>
                              </m:sup>
                            </m:sSup>
                          </m:num>
                          <m:den>
                            <m:r>
                              <a:rPr lang="en-US" sz="2000" b="0" i="1">
                                <a:latin typeface="Cambria Math" panose="02040503050406030204" pitchFamily="18" charset="0"/>
                                <a:ea typeface="Didact Gothic"/>
                                <a:cs typeface="Didact Gothic"/>
                                <a:sym typeface="Didact Gothic"/>
                              </a:rPr>
                              <m:t>2</m:t>
                            </m:r>
                          </m:den>
                        </m:f>
                      </m:sup>
                    </m:sSup>
                    <m:sSub>
                      <m:sSubPr>
                        <m:ctrlPr>
                          <a:rPr lang="en-US" sz="2000" b="0" i="1">
                            <a:latin typeface="Cambria Math" panose="02040503050406030204" pitchFamily="18" charset="0"/>
                            <a:ea typeface="Didact Gothic"/>
                            <a:cs typeface="Didact Gothic"/>
                            <a:sym typeface="Didact Gothic"/>
                          </a:rPr>
                        </m:ctrlPr>
                      </m:sSubPr>
                      <m:e>
                        <m:r>
                          <a:rPr lang="en-US" sz="2000" b="0" i="1">
                            <a:latin typeface="Cambria Math" panose="02040503050406030204" pitchFamily="18" charset="0"/>
                            <a:ea typeface="Didact Gothic"/>
                            <a:cs typeface="Didact Gothic"/>
                            <a:sym typeface="Didact Gothic"/>
                          </a:rPr>
                          <m:t>𝐿</m:t>
                        </m:r>
                      </m:e>
                      <m:sub>
                        <m:r>
                          <a:rPr lang="en-US" sz="2000" b="0" i="1">
                            <a:latin typeface="Cambria Math" panose="02040503050406030204" pitchFamily="18" charset="0"/>
                            <a:ea typeface="Didact Gothic"/>
                            <a:cs typeface="Didact Gothic"/>
                            <a:sym typeface="Didact Gothic"/>
                          </a:rPr>
                          <m:t>𝑙</m:t>
                        </m:r>
                      </m:sub>
                    </m:sSub>
                    <m:d>
                      <m:dPr>
                        <m:ctrlPr>
                          <a:rPr lang="en-US" sz="2000" b="0" i="1">
                            <a:latin typeface="Cambria Math" panose="02040503050406030204" pitchFamily="18" charset="0"/>
                            <a:ea typeface="Didact Gothic"/>
                            <a:cs typeface="Didact Gothic"/>
                            <a:sym typeface="Didact Gothic"/>
                          </a:rPr>
                        </m:ctrlPr>
                      </m:dPr>
                      <m:e>
                        <m:r>
                          <a:rPr lang="en-US" sz="2000" b="0" i="1">
                            <a:latin typeface="Cambria Math" panose="02040503050406030204" pitchFamily="18" charset="0"/>
                            <a:ea typeface="Didact Gothic"/>
                            <a:cs typeface="Didact Gothic"/>
                            <a:sym typeface="Didact Gothic"/>
                          </a:rPr>
                          <m:t>𝑎</m:t>
                        </m:r>
                        <m:sSup>
                          <m:sSupPr>
                            <m:ctrlPr>
                              <a:rPr lang="en-US" sz="2000" b="0" i="1">
                                <a:latin typeface="Cambria Math" panose="02040503050406030204" pitchFamily="18" charset="0"/>
                                <a:ea typeface="Didact Gothic"/>
                                <a:cs typeface="Didact Gothic"/>
                                <a:sym typeface="Didact Gothic"/>
                              </a:rPr>
                            </m:ctrlPr>
                          </m:sSupPr>
                          <m:e>
                            <m:r>
                              <a:rPr lang="en-US" sz="2000" b="0" i="1">
                                <a:latin typeface="Cambria Math" panose="02040503050406030204" pitchFamily="18" charset="0"/>
                                <a:ea typeface="Didact Gothic"/>
                                <a:cs typeface="Didact Gothic"/>
                                <a:sym typeface="Didact Gothic"/>
                              </a:rPr>
                              <m:t>𝑟</m:t>
                            </m:r>
                          </m:e>
                          <m:sup>
                            <m:r>
                              <a:rPr lang="en-US" sz="2000" b="0" i="1">
                                <a:latin typeface="Cambria Math" panose="02040503050406030204" pitchFamily="18" charset="0"/>
                                <a:ea typeface="Didact Gothic"/>
                                <a:cs typeface="Didact Gothic"/>
                                <a:sym typeface="Didact Gothic"/>
                              </a:rPr>
                              <m:t>2</m:t>
                            </m:r>
                          </m:sup>
                        </m:sSup>
                      </m:e>
                    </m:d>
                    <m:f>
                      <m:fPr>
                        <m:ctrlPr>
                          <a:rPr lang="en-US" sz="2000" b="0" i="1" smtClean="0">
                            <a:latin typeface="Cambria Math" panose="02040503050406030204" pitchFamily="18" charset="0"/>
                            <a:sym typeface="Didact Gothic"/>
                          </a:rPr>
                        </m:ctrlPr>
                      </m:fPr>
                      <m:num>
                        <m:sSup>
                          <m:sSupPr>
                            <m:ctrlPr>
                              <a:rPr lang="en-US" sz="2000" i="1">
                                <a:latin typeface="Cambria Math" panose="02040503050406030204" pitchFamily="18" charset="0"/>
                                <a:ea typeface="Didact Gothic"/>
                                <a:cs typeface="Didact Gothic"/>
                                <a:sym typeface="Didact Gothic"/>
                              </a:rPr>
                            </m:ctrlPr>
                          </m:sSupPr>
                          <m:e>
                            <m:r>
                              <a:rPr lang="en-US" sz="2000" i="1">
                                <a:latin typeface="Cambria Math" panose="02040503050406030204" pitchFamily="18" charset="0"/>
                                <a:ea typeface="Didact Gothic"/>
                                <a:cs typeface="Didact Gothic"/>
                                <a:sym typeface="Didact Gothic"/>
                              </a:rPr>
                              <m:t>𝑒</m:t>
                            </m:r>
                          </m:e>
                          <m:sup>
                            <m:r>
                              <a:rPr lang="en-US" sz="2000" i="1">
                                <a:latin typeface="Cambria Math" panose="02040503050406030204" pitchFamily="18" charset="0"/>
                                <a:ea typeface="Didact Gothic"/>
                                <a:cs typeface="Didact Gothic"/>
                                <a:sym typeface="Didact Gothic"/>
                              </a:rPr>
                              <m:t>𝑖</m:t>
                            </m:r>
                            <m:sSub>
                              <m:sSubPr>
                                <m:ctrlPr>
                                  <a:rPr lang="en-US" sz="2000" i="1">
                                    <a:latin typeface="Cambria Math" panose="02040503050406030204" pitchFamily="18" charset="0"/>
                                    <a:ea typeface="Didact Gothic"/>
                                    <a:cs typeface="Didact Gothic"/>
                                    <a:sym typeface="Didact Gothic"/>
                                  </a:rPr>
                                </m:ctrlPr>
                              </m:sSubPr>
                              <m:e>
                                <m:r>
                                  <a:rPr lang="en-US" sz="2000" i="1">
                                    <a:latin typeface="Cambria Math" panose="02040503050406030204" pitchFamily="18" charset="0"/>
                                    <a:ea typeface="Didact Gothic"/>
                                    <a:cs typeface="Didact Gothic"/>
                                    <a:sym typeface="Didact Gothic"/>
                                  </a:rPr>
                                  <m:t>𝑝</m:t>
                                </m:r>
                              </m:e>
                              <m:sub>
                                <m:r>
                                  <a:rPr lang="en-US" sz="2000" i="1">
                                    <a:latin typeface="Cambria Math" panose="02040503050406030204" pitchFamily="18" charset="0"/>
                                    <a:ea typeface="Didact Gothic"/>
                                    <a:cs typeface="Didact Gothic"/>
                                    <a:sym typeface="Didact Gothic"/>
                                  </a:rPr>
                                  <m:t>𝑛</m:t>
                                </m:r>
                              </m:sub>
                            </m:sSub>
                            <m:r>
                              <a:rPr lang="en-US" sz="2000" i="1">
                                <a:latin typeface="Cambria Math" panose="02040503050406030204" pitchFamily="18" charset="0"/>
                                <a:ea typeface="Didact Gothic"/>
                                <a:cs typeface="Didact Gothic"/>
                                <a:sym typeface="Didact Gothic"/>
                              </a:rPr>
                              <m:t>𝑧</m:t>
                            </m:r>
                          </m:sup>
                        </m:sSup>
                      </m:num>
                      <m:den>
                        <m:rad>
                          <m:radPr>
                            <m:degHide m:val="on"/>
                            <m:ctrlPr>
                              <a:rPr lang="en-US" sz="2000" b="0" i="1" smtClean="0">
                                <a:latin typeface="Cambria Math" panose="02040503050406030204" pitchFamily="18" charset="0"/>
                                <a:sym typeface="Didact Gothic"/>
                              </a:rPr>
                            </m:ctrlPr>
                          </m:radPr>
                          <m:deg/>
                          <m:e>
                            <m:r>
                              <a:rPr lang="en-US" sz="2000" b="0" i="1" smtClean="0">
                                <a:latin typeface="Cambria Math" panose="02040503050406030204" pitchFamily="18" charset="0"/>
                                <a:sym typeface="Didact Gothic"/>
                              </a:rPr>
                              <m:t>2</m:t>
                            </m:r>
                            <m:r>
                              <a:rPr lang="en-US" sz="2000" b="0" i="1" smtClean="0">
                                <a:latin typeface="Cambria Math" panose="02040503050406030204" pitchFamily="18" charset="0"/>
                                <a:sym typeface="Didact Gothic"/>
                              </a:rPr>
                              <m:t>𝐿</m:t>
                            </m:r>
                          </m:e>
                        </m:rad>
                      </m:den>
                    </m:f>
                  </m:oMath>
                </a14:m>
                <a:br>
                  <a:rPr lang="en-US" sz="2000" b="0" i="1" dirty="0">
                    <a:latin typeface="Cambria Math" panose="02040503050406030204" pitchFamily="18" charset="0"/>
                    <a:ea typeface="Didact Gothic"/>
                    <a:cs typeface="Didact Gothic"/>
                    <a:sym typeface="Didact Gothic"/>
                  </a:rPr>
                </a:br>
                <a:br>
                  <a:rPr lang="en-US" sz="2000" b="0" i="1" dirty="0">
                    <a:latin typeface="Cambria Math" panose="02040503050406030204" pitchFamily="18" charset="0"/>
                    <a:ea typeface="Didact Gothic"/>
                    <a:cs typeface="Didact Gothic"/>
                    <a:sym typeface="Didact Gothic"/>
                  </a:rPr>
                </a:br>
                <a:br>
                  <a:rPr lang="en-US" sz="2000" b="0" i="1" dirty="0">
                    <a:latin typeface="Cambria Math" panose="02040503050406030204" pitchFamily="18" charset="0"/>
                    <a:ea typeface="Didact Gothic"/>
                    <a:cs typeface="Didact Gothic"/>
                    <a:sym typeface="Didact Gothic"/>
                  </a:rPr>
                </a:br>
                <a:endParaRPr lang="en-US" sz="2000" b="0" dirty="0">
                  <a:latin typeface="Didact Gothic"/>
                  <a:ea typeface="Didact Gothic"/>
                  <a:cs typeface="Didact Gothic"/>
                  <a:sym typeface="Didact Gothic"/>
                </a:endParaRPr>
              </a:p>
              <a:p>
                <a:endParaRPr lang="en-US" sz="2000" dirty="0"/>
              </a:p>
            </p:txBody>
          </p:sp>
        </mc:Choice>
        <mc:Fallback xmlns="">
          <p:sp>
            <p:nvSpPr>
              <p:cNvPr id="3" name="Content Placeholder 2">
                <a:extLst>
                  <a:ext uri="{FF2B5EF4-FFF2-40B4-BE49-F238E27FC236}">
                    <a16:creationId xmlns:a16="http://schemas.microsoft.com/office/drawing/2014/main" id="{913B4112-1540-F625-6521-8CF720E0C242}"/>
                  </a:ext>
                </a:extLst>
              </p:cNvPr>
              <p:cNvSpPr>
                <a:spLocks noGrp="1" noRot="1" noChangeAspect="1" noMove="1" noResize="1" noEditPoints="1" noAdjustHandles="1" noChangeArrowheads="1" noChangeShapeType="1" noTextEdit="1"/>
              </p:cNvSpPr>
              <p:nvPr>
                <p:ph idx="1"/>
              </p:nvPr>
            </p:nvSpPr>
            <p:spPr>
              <a:xfrm>
                <a:off x="1371599" y="2318197"/>
                <a:ext cx="9724031" cy="3683358"/>
              </a:xfrm>
              <a:blipFill>
                <a:blip r:embed="rId3"/>
                <a:stretch>
                  <a:fillRect l="-564" t="-198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3D5AECB-E1B2-D668-F135-6C5E23795885}"/>
              </a:ext>
            </a:extLst>
          </p:cNvPr>
          <p:cNvSpPr>
            <a:spLocks noGrp="1"/>
          </p:cNvSpPr>
          <p:nvPr>
            <p:ph type="dt" sz="half" idx="10"/>
          </p:nvPr>
        </p:nvSpPr>
        <p:spPr>
          <a:xfrm>
            <a:off x="8970264" y="6455431"/>
            <a:ext cx="2743200" cy="365125"/>
          </a:xfrm>
        </p:spPr>
        <p:txBody>
          <a:bodyPr>
            <a:normAutofit/>
          </a:bodyPr>
          <a:lstStyle/>
          <a:p>
            <a:pPr algn="r">
              <a:spcAft>
                <a:spcPts val="600"/>
              </a:spcAft>
            </a:pPr>
            <a:r>
              <a:rPr lang="en-US" sz="1100">
                <a:solidFill>
                  <a:schemeClr val="tx1">
                    <a:lumMod val="50000"/>
                    <a:lumOff val="50000"/>
                  </a:schemeClr>
                </a:solidFill>
              </a:rPr>
              <a:t>8/16/2023</a:t>
            </a:r>
          </a:p>
        </p:txBody>
      </p:sp>
      <p:sp>
        <p:nvSpPr>
          <p:cNvPr id="5" name="Slide Number Placeholder 4">
            <a:extLst>
              <a:ext uri="{FF2B5EF4-FFF2-40B4-BE49-F238E27FC236}">
                <a16:creationId xmlns:a16="http://schemas.microsoft.com/office/drawing/2014/main" id="{77F96FA2-7010-6CFE-85F7-42DEBA1A9DEB}"/>
              </a:ext>
            </a:extLst>
          </p:cNvPr>
          <p:cNvSpPr>
            <a:spLocks noGrp="1"/>
          </p:cNvSpPr>
          <p:nvPr>
            <p:ph type="sldNum" sz="quarter" idx="12"/>
          </p:nvPr>
        </p:nvSpPr>
        <p:spPr>
          <a:xfrm>
            <a:off x="11704320" y="6455431"/>
            <a:ext cx="445913" cy="365125"/>
          </a:xfrm>
        </p:spPr>
        <p:txBody>
          <a:bodyPr>
            <a:normAutofit/>
          </a:bodyPr>
          <a:lstStyle/>
          <a:p>
            <a:pPr>
              <a:spcAft>
                <a:spcPts val="600"/>
              </a:spcAft>
            </a:pPr>
            <a:fld id="{64212198-6117-422B-AC18-8B44DFEB8892}" type="slidenum">
              <a:rPr lang="en-US" sz="110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61687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0BAE8-9E31-AD57-F506-8CEDE3EC61B8}"/>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Approximating Hamiltonian Matrix</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6A43CF2-BC6C-8086-7F89-4207FB62BE4A}"/>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r>
              <a:rPr lang="en-US" kern="1200" dirty="0">
                <a:solidFill>
                  <a:srgbClr val="FFFFFF"/>
                </a:solidFill>
                <a:latin typeface="+mn-lt"/>
                <a:ea typeface="+mn-ea"/>
                <a:cs typeface="+mn-cs"/>
              </a:rPr>
              <a:t>Obtaining the energy eigenvalues</a:t>
            </a:r>
          </a:p>
        </p:txBody>
      </p:sp>
      <p:sp>
        <p:nvSpPr>
          <p:cNvPr id="4" name="Date Placeholder 3">
            <a:extLst>
              <a:ext uri="{FF2B5EF4-FFF2-40B4-BE49-F238E27FC236}">
                <a16:creationId xmlns:a16="http://schemas.microsoft.com/office/drawing/2014/main" id="{D47706D0-8E14-F670-8C7D-B6B1E5608AA3}"/>
              </a:ext>
            </a:extLst>
          </p:cNvPr>
          <p:cNvSpPr>
            <a:spLocks noGrp="1"/>
          </p:cNvSpPr>
          <p:nvPr>
            <p:ph type="dt" sz="half" idx="10"/>
          </p:nvPr>
        </p:nvSpPr>
        <p:spPr>
          <a:xfrm>
            <a:off x="8970264" y="6446837"/>
            <a:ext cx="2743200" cy="365125"/>
          </a:xfrm>
        </p:spPr>
        <p:txBody>
          <a:bodyPr vert="horz" lIns="91440" tIns="45720" rIns="91440" bIns="45720" rtlCol="0" anchor="ct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F2491229-F1B5-F439-9F53-05B9EFA85575}"/>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64212198-6117-422B-AC18-8B44DFEB8892}" type="slidenum">
              <a:rPr lang="en-US" sz="1100">
                <a:solidFill>
                  <a:srgbClr val="FFFFFF"/>
                </a:solidFill>
              </a:rPr>
              <a:pPr>
                <a:spcAft>
                  <a:spcPts val="600"/>
                </a:spcAft>
              </a:pPr>
              <a:t>14</a:t>
            </a:fld>
            <a:endParaRPr lang="en-US" sz="1100">
              <a:solidFill>
                <a:srgbClr val="FFFFFF"/>
              </a:solidFill>
            </a:endParaRPr>
          </a:p>
        </p:txBody>
      </p:sp>
    </p:spTree>
    <p:extLst>
      <p:ext uri="{BB962C8B-B14F-4D97-AF65-F5344CB8AC3E}">
        <p14:creationId xmlns:p14="http://schemas.microsoft.com/office/powerpoint/2010/main" val="12104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DDEC0-BBAD-C152-BD98-3134A5FC2BC4}"/>
              </a:ext>
            </a:extLst>
          </p:cNvPr>
          <p:cNvSpPr>
            <a:spLocks noGrp="1"/>
          </p:cNvSpPr>
          <p:nvPr>
            <p:ph type="title"/>
          </p:nvPr>
        </p:nvSpPr>
        <p:spPr>
          <a:xfrm>
            <a:off x="617673" y="489508"/>
            <a:ext cx="10733723" cy="1667569"/>
          </a:xfrm>
        </p:spPr>
        <p:txBody>
          <a:bodyPr anchor="b">
            <a:normAutofit/>
          </a:bodyPr>
          <a:lstStyle/>
          <a:p>
            <a:r>
              <a:rPr lang="en-US" sz="4000" dirty="0"/>
              <a:t>Construction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82B9CA-EB32-0AC1-8784-A71535AE3E69}"/>
                  </a:ext>
                </a:extLst>
              </p:cNvPr>
              <p:cNvSpPr>
                <a:spLocks noGrp="1"/>
              </p:cNvSpPr>
              <p:nvPr>
                <p:ph idx="1"/>
              </p:nvPr>
            </p:nvSpPr>
            <p:spPr>
              <a:xfrm>
                <a:off x="538951" y="2405893"/>
                <a:ext cx="10812447" cy="3622615"/>
              </a:xfrm>
            </p:spPr>
            <p:txBody>
              <a:bodyPr anchor="t">
                <a:normAutofit/>
              </a:bodyPr>
              <a:lstStyle/>
              <a:p>
                <a:r>
                  <a:rPr lang="en-US" sz="2000">
                    <a:latin typeface="Didact Gothic" panose="00000500000000000000" pitchFamily="2" charset="0"/>
                  </a:rPr>
                  <a:t>H0 </a:t>
                </a:r>
                <a:r>
                  <a:rPr lang="en-US" sz="2000" dirty="0">
                    <a:latin typeface="Didact Gothic" panose="00000500000000000000" pitchFamily="2" charset="0"/>
                  </a:rPr>
                  <a:t>+ V</a:t>
                </a:r>
              </a:p>
              <a:p>
                <a:pPr lvl="1"/>
                <a14:m>
                  <m:oMath xmlns:m="http://schemas.openxmlformats.org/officeDocument/2006/math">
                    <m:sSub>
                      <m:sSubPr>
                        <m:ctrlPr>
                          <a:rPr lang="en-US" sz="2000" b="0" i="1" smtClean="0">
                            <a:solidFill>
                              <a:schemeClr val="dk1"/>
                            </a:solidFill>
                            <a:latin typeface="Cambria Math" panose="02040503050406030204" pitchFamily="18" charset="0"/>
                            <a:sym typeface="Didact Gothic"/>
                          </a:rPr>
                        </m:ctrlPr>
                      </m:sSubPr>
                      <m:e>
                        <m:r>
                          <a:rPr lang="en-US" sz="2000" b="0" i="1" smtClean="0">
                            <a:solidFill>
                              <a:schemeClr val="dk1"/>
                            </a:solidFill>
                            <a:latin typeface="Cambria Math" panose="02040503050406030204" pitchFamily="18" charset="0"/>
                            <a:sym typeface="Didact Gothic"/>
                          </a:rPr>
                          <m:t>𝐸</m:t>
                        </m:r>
                      </m:e>
                      <m:sub>
                        <m:r>
                          <a:rPr lang="en-US" sz="2000" b="0" i="1" smtClean="0">
                            <a:solidFill>
                              <a:schemeClr val="dk1"/>
                            </a:solidFill>
                            <a:latin typeface="Cambria Math" panose="02040503050406030204" pitchFamily="18" charset="0"/>
                            <a:sym typeface="Didact Gothic"/>
                          </a:rPr>
                          <m:t>𝑛</m:t>
                        </m:r>
                        <m:r>
                          <a:rPr lang="en-US" sz="2000" b="0" i="1" smtClean="0">
                            <a:solidFill>
                              <a:schemeClr val="dk1"/>
                            </a:solidFill>
                            <a:latin typeface="Cambria Math" panose="02040503050406030204" pitchFamily="18" charset="0"/>
                            <a:sym typeface="Didact Gothic"/>
                          </a:rPr>
                          <m:t>,</m:t>
                        </m:r>
                        <m:r>
                          <a:rPr lang="en-US" sz="2000" b="0" i="1" smtClean="0">
                            <a:solidFill>
                              <a:schemeClr val="dk1"/>
                            </a:solidFill>
                            <a:latin typeface="Cambria Math" panose="02040503050406030204" pitchFamily="18" charset="0"/>
                            <a:sym typeface="Didact Gothic"/>
                          </a:rPr>
                          <m:t>𝑙</m:t>
                        </m:r>
                      </m:sub>
                    </m:sSub>
                    <m:r>
                      <a:rPr lang="en-US" sz="2000" b="0" i="1" smtClean="0">
                        <a:solidFill>
                          <a:schemeClr val="dk1"/>
                        </a:solidFill>
                        <a:latin typeface="Cambria Math" panose="02040503050406030204" pitchFamily="18" charset="0"/>
                        <a:sym typeface="Didact Gothic"/>
                      </a:rPr>
                      <m:t>=</m:t>
                    </m:r>
                    <m:f>
                      <m:fPr>
                        <m:ctrlPr>
                          <a:rPr lang="en-US" sz="2000" b="0" i="1" smtClean="0">
                            <a:solidFill>
                              <a:schemeClr val="dk1"/>
                            </a:solidFill>
                            <a:latin typeface="Cambria Math" panose="02040503050406030204" pitchFamily="18" charset="0"/>
                            <a:sym typeface="Didact Gothic"/>
                          </a:rPr>
                        </m:ctrlPr>
                      </m:fPr>
                      <m:num>
                        <m:d>
                          <m:dPr>
                            <m:ctrlPr>
                              <a:rPr lang="en-US" sz="2000" b="0" i="1" smtClean="0">
                                <a:solidFill>
                                  <a:schemeClr val="dk1"/>
                                </a:solidFill>
                                <a:latin typeface="Cambria Math" panose="02040503050406030204" pitchFamily="18" charset="0"/>
                                <a:sym typeface="Didact Gothic"/>
                              </a:rPr>
                            </m:ctrlPr>
                          </m:dPr>
                          <m:e>
                            <m:r>
                              <a:rPr lang="en-US" sz="2000" b="0" i="1" smtClean="0">
                                <a:solidFill>
                                  <a:schemeClr val="dk1"/>
                                </a:solidFill>
                                <a:latin typeface="Cambria Math" panose="02040503050406030204" pitchFamily="18" charset="0"/>
                                <a:sym typeface="Didact Gothic"/>
                              </a:rPr>
                              <m:t>𝑙</m:t>
                            </m:r>
                            <m:r>
                              <a:rPr lang="en-US" sz="2000" b="0" i="1" smtClean="0">
                                <a:solidFill>
                                  <a:schemeClr val="dk1"/>
                                </a:solidFill>
                                <a:latin typeface="Cambria Math" panose="02040503050406030204" pitchFamily="18" charset="0"/>
                                <a:sym typeface="Didact Gothic"/>
                              </a:rPr>
                              <m:t>+</m:t>
                            </m:r>
                            <m:f>
                              <m:fPr>
                                <m:ctrlPr>
                                  <a:rPr lang="en-US" sz="2000" b="0" i="1" smtClean="0">
                                    <a:solidFill>
                                      <a:schemeClr val="dk1"/>
                                    </a:solidFill>
                                    <a:latin typeface="Cambria Math" panose="02040503050406030204" pitchFamily="18" charset="0"/>
                                    <a:sym typeface="Didact Gothic"/>
                                  </a:rPr>
                                </m:ctrlPr>
                              </m:fPr>
                              <m:num>
                                <m:r>
                                  <a:rPr lang="en-US" sz="2000" b="0" i="1" smtClean="0">
                                    <a:solidFill>
                                      <a:schemeClr val="dk1"/>
                                    </a:solidFill>
                                    <a:latin typeface="Cambria Math" panose="02040503050406030204" pitchFamily="18" charset="0"/>
                                    <a:sym typeface="Didact Gothic"/>
                                  </a:rPr>
                                  <m:t>1</m:t>
                                </m:r>
                              </m:num>
                              <m:den>
                                <m:r>
                                  <a:rPr lang="en-US" sz="2000" b="0" i="1" smtClean="0">
                                    <a:solidFill>
                                      <a:schemeClr val="dk1"/>
                                    </a:solidFill>
                                    <a:latin typeface="Cambria Math" panose="02040503050406030204" pitchFamily="18" charset="0"/>
                                    <a:sym typeface="Didact Gothic"/>
                                  </a:rPr>
                                  <m:t>2</m:t>
                                </m:r>
                              </m:den>
                            </m:f>
                          </m:e>
                        </m:d>
                        <m:r>
                          <a:rPr lang="en-US" sz="2000" b="0" i="1" smtClean="0">
                            <a:solidFill>
                              <a:schemeClr val="dk1"/>
                            </a:solidFill>
                            <a:latin typeface="Cambria Math" panose="02040503050406030204" pitchFamily="18" charset="0"/>
                            <a:sym typeface="Didact Gothic"/>
                          </a:rPr>
                          <m:t>(</m:t>
                        </m:r>
                        <m:rad>
                          <m:radPr>
                            <m:degHide m:val="on"/>
                            <m:ctrlPr>
                              <a:rPr lang="en-US" sz="2000" b="0" i="1" smtClean="0">
                                <a:solidFill>
                                  <a:schemeClr val="dk1"/>
                                </a:solidFill>
                                <a:latin typeface="Cambria Math" panose="02040503050406030204" pitchFamily="18" charset="0"/>
                                <a:sym typeface="Didact Gothic"/>
                              </a:rPr>
                            </m:ctrlPr>
                          </m:radPr>
                          <m:deg/>
                          <m:e>
                            <m:sSub>
                              <m:sSubPr>
                                <m:ctrlPr>
                                  <a:rPr lang="en-US" sz="2000" b="0" i="1" smtClean="0">
                                    <a:solidFill>
                                      <a:schemeClr val="dk1"/>
                                    </a:solidFill>
                                    <a:latin typeface="Cambria Math" panose="02040503050406030204" pitchFamily="18" charset="0"/>
                                    <a:sym typeface="Didact Gothic"/>
                                  </a:rPr>
                                </m:ctrlPr>
                              </m:sSubPr>
                              <m:e>
                                <m:r>
                                  <a:rPr lang="en-US" sz="2000" b="0" i="1" smtClean="0">
                                    <a:solidFill>
                                      <a:schemeClr val="dk1"/>
                                    </a:solidFill>
                                    <a:latin typeface="Cambria Math" panose="02040503050406030204" pitchFamily="18" charset="0"/>
                                    <a:sym typeface="Didact Gothic"/>
                                  </a:rPr>
                                  <m:t>𝑝</m:t>
                                </m:r>
                              </m:e>
                              <m:sub>
                                <m:r>
                                  <a:rPr lang="en-US" sz="2000" b="0" i="1" smtClean="0">
                                    <a:solidFill>
                                      <a:schemeClr val="dk1"/>
                                    </a:solidFill>
                                    <a:latin typeface="Cambria Math" panose="02040503050406030204" pitchFamily="18" charset="0"/>
                                    <a:sym typeface="Didact Gothic"/>
                                  </a:rPr>
                                  <m:t>𝑛</m:t>
                                </m:r>
                              </m:sub>
                            </m:sSub>
                            <m:r>
                              <a:rPr lang="en-US" sz="2000" b="0" i="1" smtClean="0">
                                <a:solidFill>
                                  <a:schemeClr val="dk1"/>
                                </a:solidFill>
                                <a:latin typeface="Cambria Math" panose="02040503050406030204" pitchFamily="18" charset="0"/>
                                <a:sym typeface="Didact Gothic"/>
                              </a:rPr>
                              <m:t>𝑚</m:t>
                            </m:r>
                            <m:sSup>
                              <m:sSupPr>
                                <m:ctrlPr>
                                  <a:rPr lang="en-US" sz="2000" b="0" i="1" smtClean="0">
                                    <a:solidFill>
                                      <a:schemeClr val="dk1"/>
                                    </a:solidFill>
                                    <a:latin typeface="Cambria Math" panose="02040503050406030204" pitchFamily="18" charset="0"/>
                                    <a:sym typeface="Didact Gothic"/>
                                  </a:rPr>
                                </m:ctrlPr>
                              </m:sSupPr>
                              <m:e>
                                <m:r>
                                  <a:rPr lang="en-US" sz="2000" b="0" i="1" smtClean="0">
                                    <a:solidFill>
                                      <a:schemeClr val="dk1"/>
                                    </a:solidFill>
                                    <a:latin typeface="Cambria Math" panose="02040503050406030204" pitchFamily="18" charset="0"/>
                                    <a:sym typeface="Didact Gothic"/>
                                  </a:rPr>
                                  <m:t>𝜔</m:t>
                                </m:r>
                              </m:e>
                              <m:sup>
                                <m:r>
                                  <a:rPr lang="en-US" sz="2000" b="0" i="1" smtClean="0">
                                    <a:solidFill>
                                      <a:schemeClr val="dk1"/>
                                    </a:solidFill>
                                    <a:latin typeface="Cambria Math" panose="02040503050406030204" pitchFamily="18" charset="0"/>
                                    <a:sym typeface="Didact Gothic"/>
                                  </a:rPr>
                                  <m:t>2</m:t>
                                </m:r>
                              </m:sup>
                            </m:sSup>
                          </m:e>
                        </m:rad>
                        <m:r>
                          <a:rPr lang="en-US" sz="2000" b="0" i="1" smtClean="0">
                            <a:solidFill>
                              <a:schemeClr val="dk1"/>
                            </a:solidFill>
                            <a:latin typeface="Cambria Math" panose="02040503050406030204" pitchFamily="18" charset="0"/>
                            <a:sym typeface="Didact Gothic"/>
                          </a:rPr>
                          <m:t>+</m:t>
                        </m:r>
                        <m:sSup>
                          <m:sSupPr>
                            <m:ctrlPr>
                              <a:rPr lang="en-US" sz="2000" b="0" i="1" smtClean="0">
                                <a:solidFill>
                                  <a:schemeClr val="dk1"/>
                                </a:solidFill>
                                <a:latin typeface="Cambria Math" panose="02040503050406030204" pitchFamily="18" charset="0"/>
                                <a:sym typeface="Didact Gothic"/>
                              </a:rPr>
                            </m:ctrlPr>
                          </m:sSupPr>
                          <m:e>
                            <m:r>
                              <a:rPr lang="en-US" sz="2000" b="0" i="1" smtClean="0">
                                <a:solidFill>
                                  <a:schemeClr val="dk1"/>
                                </a:solidFill>
                                <a:latin typeface="Cambria Math" panose="02040503050406030204" pitchFamily="18" charset="0"/>
                                <a:sym typeface="Didact Gothic"/>
                              </a:rPr>
                              <m:t>𝑚</m:t>
                            </m:r>
                          </m:e>
                          <m:sup>
                            <m:r>
                              <a:rPr lang="en-US" sz="2000" b="0" i="1" smtClean="0">
                                <a:solidFill>
                                  <a:schemeClr val="dk1"/>
                                </a:solidFill>
                                <a:latin typeface="Cambria Math" panose="02040503050406030204" pitchFamily="18" charset="0"/>
                                <a:sym typeface="Didact Gothic"/>
                              </a:rPr>
                              <m:t>2</m:t>
                            </m:r>
                          </m:sup>
                        </m:sSup>
                        <m:r>
                          <a:rPr lang="en-US" sz="2000" b="0" i="1" smtClean="0">
                            <a:solidFill>
                              <a:schemeClr val="dk1"/>
                            </a:solidFill>
                            <a:latin typeface="Cambria Math" panose="02040503050406030204" pitchFamily="18" charset="0"/>
                            <a:sym typeface="Didact Gothic"/>
                          </a:rPr>
                          <m:t>+</m:t>
                        </m:r>
                        <m:sSubSup>
                          <m:sSubSupPr>
                            <m:ctrlPr>
                              <a:rPr lang="en-US" sz="2000" b="0" i="1" smtClean="0">
                                <a:solidFill>
                                  <a:schemeClr val="dk1"/>
                                </a:solidFill>
                                <a:latin typeface="Cambria Math" panose="02040503050406030204" pitchFamily="18" charset="0"/>
                                <a:sym typeface="Didact Gothic"/>
                              </a:rPr>
                            </m:ctrlPr>
                          </m:sSubSupPr>
                          <m:e>
                            <m:r>
                              <a:rPr lang="en-US" sz="2000" b="0" i="1" smtClean="0">
                                <a:solidFill>
                                  <a:schemeClr val="dk1"/>
                                </a:solidFill>
                                <a:latin typeface="Cambria Math" panose="02040503050406030204" pitchFamily="18" charset="0"/>
                                <a:sym typeface="Didact Gothic"/>
                              </a:rPr>
                              <m:t>𝑝</m:t>
                            </m:r>
                          </m:e>
                          <m:sub>
                            <m:r>
                              <a:rPr lang="en-US" sz="2000" b="0" i="1" smtClean="0">
                                <a:solidFill>
                                  <a:schemeClr val="dk1"/>
                                </a:solidFill>
                                <a:latin typeface="Cambria Math" panose="02040503050406030204" pitchFamily="18" charset="0"/>
                                <a:sym typeface="Didact Gothic"/>
                              </a:rPr>
                              <m:t>𝑛</m:t>
                            </m:r>
                          </m:sub>
                          <m:sup>
                            <m:r>
                              <a:rPr lang="en-US" sz="2000" b="0" i="1" smtClean="0">
                                <a:solidFill>
                                  <a:schemeClr val="dk1"/>
                                </a:solidFill>
                                <a:latin typeface="Cambria Math" panose="02040503050406030204" pitchFamily="18" charset="0"/>
                                <a:sym typeface="Didact Gothic"/>
                              </a:rPr>
                              <m:t>2</m:t>
                            </m:r>
                          </m:sup>
                        </m:sSubSup>
                      </m:num>
                      <m:den>
                        <m:r>
                          <a:rPr lang="en-US" sz="2000" b="0" i="1" smtClean="0">
                            <a:solidFill>
                              <a:schemeClr val="dk1"/>
                            </a:solidFill>
                            <a:latin typeface="Cambria Math" panose="02040503050406030204" pitchFamily="18" charset="0"/>
                            <a:sym typeface="Didact Gothic"/>
                          </a:rPr>
                          <m:t>2</m:t>
                        </m:r>
                        <m:sSub>
                          <m:sSubPr>
                            <m:ctrlPr>
                              <a:rPr lang="en-US" sz="2000" b="0" i="1" smtClean="0">
                                <a:solidFill>
                                  <a:schemeClr val="dk1"/>
                                </a:solidFill>
                                <a:latin typeface="Cambria Math" panose="02040503050406030204" pitchFamily="18" charset="0"/>
                                <a:sym typeface="Didact Gothic"/>
                              </a:rPr>
                            </m:ctrlPr>
                          </m:sSubPr>
                          <m:e>
                            <m:r>
                              <a:rPr lang="en-US" sz="2000" b="0" i="1" smtClean="0">
                                <a:solidFill>
                                  <a:schemeClr val="dk1"/>
                                </a:solidFill>
                                <a:latin typeface="Cambria Math" panose="02040503050406030204" pitchFamily="18" charset="0"/>
                                <a:sym typeface="Didact Gothic"/>
                              </a:rPr>
                              <m:t>𝑝</m:t>
                            </m:r>
                          </m:e>
                          <m:sub>
                            <m:r>
                              <a:rPr lang="en-US" sz="2000" b="0" i="1" smtClean="0">
                                <a:solidFill>
                                  <a:schemeClr val="dk1"/>
                                </a:solidFill>
                                <a:latin typeface="Cambria Math" panose="02040503050406030204" pitchFamily="18" charset="0"/>
                                <a:sym typeface="Didact Gothic"/>
                              </a:rPr>
                              <m:t>𝑛</m:t>
                            </m:r>
                          </m:sub>
                        </m:sSub>
                      </m:den>
                    </m:f>
                  </m:oMath>
                </a14:m>
                <a:endParaRPr lang="en-US" sz="1800" dirty="0"/>
              </a:p>
              <a:p>
                <a:r>
                  <a:rPr lang="en-US" sz="2000" dirty="0">
                    <a:latin typeface="Didact Gothic" panose="00000500000000000000" pitchFamily="2" charset="0"/>
                  </a:rPr>
                  <a:t>Calculating V:</a:t>
                </a:r>
                <a:br>
                  <a:rPr lang="en-US" sz="2000" dirty="0"/>
                </a:br>
                <a14:m>
                  <m:oMath xmlns:m="http://schemas.openxmlformats.org/officeDocument/2006/math">
                    <m:d>
                      <m:dPr>
                        <m:begChr m:val="⟨"/>
                        <m:endChr m:val="⟩"/>
                        <m:ctrlPr>
                          <a:rPr lang="en-US" sz="2000" i="1">
                            <a:latin typeface="Cambria Math" panose="02040503050406030204" pitchFamily="18" charset="0"/>
                          </a:rPr>
                        </m:ctrlPr>
                      </m:dPr>
                      <m:e>
                        <m:r>
                          <a:rPr lang="en-US" sz="2000" b="0" i="1">
                            <a:latin typeface="Cambria Math" panose="02040503050406030204" pitchFamily="18" charset="0"/>
                          </a:rPr>
                          <m:t>𝜓</m:t>
                        </m:r>
                        <m:r>
                          <a:rPr lang="en-US" sz="2000" b="0" i="1">
                            <a:latin typeface="Cambria Math" panose="02040503050406030204" pitchFamily="18" charset="0"/>
                          </a:rPr>
                          <m:t>′</m:t>
                        </m:r>
                      </m:e>
                      <m:e>
                        <m:r>
                          <a:rPr lang="en-US" sz="2000" b="0" i="1">
                            <a:latin typeface="Cambria Math" panose="02040503050406030204" pitchFamily="18" charset="0"/>
                          </a:rPr>
                          <m:t>𝑉</m:t>
                        </m:r>
                      </m:e>
                      <m:e>
                        <m:r>
                          <a:rPr lang="en-US" sz="2000" b="0" i="1">
                            <a:latin typeface="Cambria Math" panose="02040503050406030204" pitchFamily="18" charset="0"/>
                          </a:rPr>
                          <m:t>𝜓</m:t>
                        </m:r>
                      </m:e>
                    </m:d>
                  </m:oMath>
                </a14:m>
                <a:br>
                  <a:rPr lang="en-US" sz="2000" dirty="0"/>
                </a:br>
                <a:endParaRPr lang="en-US" sz="20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nary>
                        <m:naryPr>
                          <m:ctrlPr>
                            <a:rPr lang="en-US" sz="2000" i="1">
                              <a:latin typeface="Cambria Math" panose="02040503050406030204" pitchFamily="18" charset="0"/>
                            </a:rPr>
                          </m:ctrlPr>
                        </m:naryPr>
                        <m:sub>
                          <m:r>
                            <m:rPr>
                              <m:brk m:alnAt="23"/>
                            </m:rPr>
                            <a:rPr lang="en-US" sz="2000" b="0" i="1">
                              <a:latin typeface="Cambria Math" panose="02040503050406030204" pitchFamily="18" charset="0"/>
                            </a:rPr>
                            <m:t>0</m:t>
                          </m:r>
                        </m:sub>
                        <m:sup>
                          <m:r>
                            <a:rPr lang="en-US" sz="2000" i="1">
                              <a:latin typeface="Cambria Math" panose="02040503050406030204" pitchFamily="18" charset="0"/>
                              <a:ea typeface="Cambria Math" panose="02040503050406030204" pitchFamily="18" charset="0"/>
                            </a:rPr>
                            <m:t>∞</m:t>
                          </m:r>
                        </m:sup>
                        <m:e>
                          <m:nary>
                            <m:naryPr>
                              <m:ctrlPr>
                                <a:rPr lang="en-US" sz="2000" i="1">
                                  <a:latin typeface="Cambria Math" panose="02040503050406030204" pitchFamily="18" charset="0"/>
                                </a:rPr>
                              </m:ctrlPr>
                            </m:naryPr>
                            <m:sub>
                              <m:r>
                                <m:rPr>
                                  <m:brk m:alnAt="23"/>
                                </m:rPr>
                                <a:rPr lang="en-US" sz="2000" b="0" i="1">
                                  <a:latin typeface="Cambria Math" panose="02040503050406030204" pitchFamily="18" charset="0"/>
                                </a:rPr>
                                <m:t>−</m:t>
                              </m:r>
                              <m:r>
                                <a:rPr lang="en-US" sz="2000" b="0" i="1">
                                  <a:latin typeface="Cambria Math" panose="02040503050406030204" pitchFamily="18" charset="0"/>
                                </a:rPr>
                                <m:t>𝐿</m:t>
                              </m:r>
                            </m:sub>
                            <m:sup>
                              <m:r>
                                <a:rPr lang="en-US" sz="2000" b="0" i="1">
                                  <a:latin typeface="Cambria Math" panose="02040503050406030204" pitchFamily="18" charset="0"/>
                                </a:rPr>
                                <m:t>𝐿</m:t>
                              </m:r>
                            </m:sup>
                            <m:e>
                              <m:r>
                                <a:rPr lang="en-US" sz="2000" b="0" i="1">
                                  <a:latin typeface="Cambria Math" panose="02040503050406030204" pitchFamily="18" charset="0"/>
                                </a:rPr>
                                <m:t>𝑟</m:t>
                              </m:r>
                              <m:sSubSup>
                                <m:sSubSupPr>
                                  <m:ctrlPr>
                                    <a:rPr lang="en-US" sz="2000" b="0" i="1">
                                      <a:latin typeface="Cambria Math" panose="02040503050406030204" pitchFamily="18" charset="0"/>
                                    </a:rPr>
                                  </m:ctrlPr>
                                </m:sSubSupPr>
                                <m:e>
                                  <m:r>
                                    <a:rPr lang="en-US" sz="2000" b="0" i="1">
                                      <a:latin typeface="Cambria Math" panose="02040503050406030204" pitchFamily="18" charset="0"/>
                                    </a:rPr>
                                    <m:t>𝜓</m:t>
                                  </m:r>
                                </m:e>
                                <m:sub>
                                  <m:r>
                                    <a:rPr lang="en-US" sz="2000" b="0" i="1">
                                      <a:latin typeface="Cambria Math" panose="02040503050406030204" pitchFamily="18" charset="0"/>
                                    </a:rPr>
                                    <m:t>𝑛</m:t>
                                  </m:r>
                                  <m:r>
                                    <a:rPr lang="en-US" sz="2000" b="0" i="1">
                                      <a:latin typeface="Cambria Math" panose="02040503050406030204" pitchFamily="18" charset="0"/>
                                    </a:rPr>
                                    <m:t>,</m:t>
                                  </m:r>
                                  <m:r>
                                    <a:rPr lang="en-US" sz="2000" b="0" i="1">
                                      <a:latin typeface="Cambria Math" panose="02040503050406030204" pitchFamily="18" charset="0"/>
                                    </a:rPr>
                                    <m:t>𝑙</m:t>
                                  </m:r>
                                </m:sub>
                                <m:sup>
                                  <m:r>
                                    <a:rPr lang="en-US" sz="2000" b="0" i="1">
                                      <a:latin typeface="Cambria Math" panose="02040503050406030204" pitchFamily="18" charset="0"/>
                                    </a:rPr>
                                    <m:t>∗</m:t>
                                  </m:r>
                                </m:sup>
                              </m:sSubSup>
                              <m:f>
                                <m:fPr>
                                  <m:ctrlPr>
                                    <a:rPr lang="en-US" sz="2000" b="0" i="1">
                                      <a:latin typeface="Cambria Math" panose="02040503050406030204" pitchFamily="18" charset="0"/>
                                    </a:rPr>
                                  </m:ctrlPr>
                                </m:fPr>
                                <m:num>
                                  <m:r>
                                    <a:rPr lang="en-US" sz="2000" b="0" i="1">
                                      <a:latin typeface="Cambria Math" panose="02040503050406030204" pitchFamily="18" charset="0"/>
                                    </a:rPr>
                                    <m:t>1</m:t>
                                  </m:r>
                                </m:num>
                                <m:den>
                                  <m:r>
                                    <a:rPr lang="en-US" sz="2000" b="0" i="1">
                                      <a:latin typeface="Cambria Math" panose="02040503050406030204" pitchFamily="18" charset="0"/>
                                    </a:rPr>
                                    <m:t>2</m:t>
                                  </m:r>
                                </m:den>
                              </m:f>
                              <m:r>
                                <a:rPr lang="en-US" sz="2000" b="0" i="1">
                                  <a:latin typeface="Cambria Math" panose="02040503050406030204" pitchFamily="18" charset="0"/>
                                </a:rPr>
                                <m:t>𝑚</m:t>
                              </m:r>
                              <m:sSup>
                                <m:sSupPr>
                                  <m:ctrlPr>
                                    <a:rPr lang="en-US" sz="2000" b="0" i="1">
                                      <a:latin typeface="Cambria Math" panose="02040503050406030204" pitchFamily="18" charset="0"/>
                                    </a:rPr>
                                  </m:ctrlPr>
                                </m:sSupPr>
                                <m:e>
                                  <m:r>
                                    <a:rPr lang="en-US" sz="2000" b="0" i="1">
                                      <a:latin typeface="Cambria Math" panose="02040503050406030204" pitchFamily="18" charset="0"/>
                                    </a:rPr>
                                    <m:t>𝜔</m:t>
                                  </m:r>
                                </m:e>
                                <m:sup>
                                  <m:r>
                                    <a:rPr lang="en-US" sz="2000" b="0" i="1">
                                      <a:latin typeface="Cambria Math" panose="02040503050406030204" pitchFamily="18" charset="0"/>
                                    </a:rPr>
                                    <m:t>2</m:t>
                                  </m:r>
                                </m:sup>
                              </m:sSup>
                              <m:sSup>
                                <m:sSupPr>
                                  <m:ctrlPr>
                                    <a:rPr lang="en-US" sz="2000" b="0" i="1">
                                      <a:latin typeface="Cambria Math" panose="02040503050406030204" pitchFamily="18" charset="0"/>
                                    </a:rPr>
                                  </m:ctrlPr>
                                </m:sSupPr>
                                <m:e>
                                  <m:r>
                                    <a:rPr lang="en-US" sz="2000" b="0" i="1">
                                      <a:latin typeface="Cambria Math" panose="02040503050406030204" pitchFamily="18" charset="0"/>
                                    </a:rPr>
                                    <m:t>𝑧</m:t>
                                  </m:r>
                                </m:e>
                                <m:sup>
                                  <m:r>
                                    <a:rPr lang="en-US" sz="2000" b="0" i="1">
                                      <a:latin typeface="Cambria Math" panose="02040503050406030204" pitchFamily="18" charset="0"/>
                                    </a:rPr>
                                    <m:t>2</m:t>
                                  </m:r>
                                </m:sup>
                              </m:sSup>
                              <m:sSub>
                                <m:sSubPr>
                                  <m:ctrlPr>
                                    <a:rPr lang="en-US" sz="2000" b="0" i="1">
                                      <a:latin typeface="Cambria Math" panose="02040503050406030204" pitchFamily="18" charset="0"/>
                                    </a:rPr>
                                  </m:ctrlPr>
                                </m:sSubPr>
                                <m:e>
                                  <m:r>
                                    <a:rPr lang="en-US" sz="2000" b="0" i="1">
                                      <a:latin typeface="Cambria Math" panose="02040503050406030204" pitchFamily="18" charset="0"/>
                                    </a:rPr>
                                    <m:t>𝜓</m:t>
                                  </m:r>
                                </m:e>
                                <m:sub>
                                  <m:r>
                                    <a:rPr lang="en-US" sz="2000" b="0" i="1">
                                      <a:latin typeface="Cambria Math" panose="02040503050406030204" pitchFamily="18" charset="0"/>
                                    </a:rPr>
                                    <m:t>𝑛</m:t>
                                  </m:r>
                                  <m:r>
                                    <a:rPr lang="en-US" sz="2000" b="0" i="1">
                                      <a:latin typeface="Cambria Math" panose="02040503050406030204" pitchFamily="18" charset="0"/>
                                    </a:rPr>
                                    <m:t>,</m:t>
                                  </m:r>
                                  <m:r>
                                    <a:rPr lang="en-US" sz="2000" b="0" i="1">
                                      <a:latin typeface="Cambria Math" panose="02040503050406030204" pitchFamily="18" charset="0"/>
                                    </a:rPr>
                                    <m:t>𝑙</m:t>
                                  </m:r>
                                </m:sub>
                              </m:sSub>
                              <m:r>
                                <a:rPr lang="en-US" sz="2000" b="0" i="1">
                                  <a:latin typeface="Cambria Math" panose="02040503050406030204" pitchFamily="18" charset="0"/>
                                </a:rPr>
                                <m:t>𝑑𝑧𝑑𝑟</m:t>
                              </m:r>
                            </m:e>
                          </m:nary>
                        </m:e>
                      </m:nary>
                    </m:oMath>
                  </m:oMathPara>
                </a14:m>
                <a:endParaRPr lang="en-US" sz="2000" dirty="0"/>
              </a:p>
              <a:p>
                <a:pPr marL="0" indent="0">
                  <a:buNone/>
                </a:pPr>
                <a:br>
                  <a:rPr lang="en-US" sz="2000" dirty="0"/>
                </a:br>
                <a:endParaRPr lang="en-US" sz="2000" dirty="0"/>
              </a:p>
            </p:txBody>
          </p:sp>
        </mc:Choice>
        <mc:Fallback xmlns="">
          <p:sp>
            <p:nvSpPr>
              <p:cNvPr id="3" name="Content Placeholder 2">
                <a:extLst>
                  <a:ext uri="{FF2B5EF4-FFF2-40B4-BE49-F238E27FC236}">
                    <a16:creationId xmlns:a16="http://schemas.microsoft.com/office/drawing/2014/main" id="{CF82B9CA-EB32-0AC1-8784-A71535AE3E69}"/>
                  </a:ext>
                </a:extLst>
              </p:cNvPr>
              <p:cNvSpPr>
                <a:spLocks noGrp="1" noRot="1" noChangeAspect="1" noMove="1" noResize="1" noEditPoints="1" noAdjustHandles="1" noChangeArrowheads="1" noChangeShapeType="1" noTextEdit="1"/>
              </p:cNvSpPr>
              <p:nvPr>
                <p:ph idx="1"/>
              </p:nvPr>
            </p:nvSpPr>
            <p:spPr>
              <a:xfrm>
                <a:off x="538951" y="2405893"/>
                <a:ext cx="10812447" cy="3622615"/>
              </a:xfrm>
              <a:blipFill>
                <a:blip r:embed="rId3"/>
                <a:stretch>
                  <a:fillRect l="-507" t="-1852"/>
                </a:stretch>
              </a:blipFill>
            </p:spPr>
            <p:txBody>
              <a:bodyPr/>
              <a:lstStyle/>
              <a:p>
                <a:r>
                  <a:rPr lang="en-US">
                    <a:noFill/>
                  </a:rPr>
                  <a:t> </a:t>
                </a:r>
              </a:p>
            </p:txBody>
          </p:sp>
        </mc:Fallback>
      </mc:AlternateContent>
      <p:sp>
        <p:nvSpPr>
          <p:cNvPr id="19" name="Rectangle 1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F4B56B7-A56E-46AD-FBA7-0211D652EB5B}"/>
              </a:ext>
            </a:extLst>
          </p:cNvPr>
          <p:cNvSpPr>
            <a:spLocks noGrp="1"/>
          </p:cNvSpPr>
          <p:nvPr>
            <p:ph type="dt" sz="half" idx="10"/>
          </p:nvPr>
        </p:nvSpPr>
        <p:spPr>
          <a:xfrm>
            <a:off x="8972550" y="6455664"/>
            <a:ext cx="2743200" cy="365125"/>
          </a:xfrm>
        </p:spPr>
        <p:txBody>
          <a:bodyP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8F534FC2-ECB9-7B2C-18E7-82FFC5DDFE82}"/>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rgbClr val="FFFFFF"/>
                </a:solidFill>
              </a:rPr>
              <a:pPr>
                <a:spcAft>
                  <a:spcPts val="600"/>
                </a:spcAft>
              </a:pPr>
              <a:t>15</a:t>
            </a:fld>
            <a:endParaRPr lang="en-US" sz="1100">
              <a:solidFill>
                <a:srgbClr val="FFFFFF"/>
              </a:solidFill>
            </a:endParaRPr>
          </a:p>
        </p:txBody>
      </p:sp>
      <p:pic>
        <p:nvPicPr>
          <p:cNvPr id="1026" name="Picture 2">
            <a:extLst>
              <a:ext uri="{FF2B5EF4-FFF2-40B4-BE49-F238E27FC236}">
                <a16:creationId xmlns:a16="http://schemas.microsoft.com/office/drawing/2014/main" id="{FD3B98AB-AD70-1B4E-F411-206C90276C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901" r="13793" b="3556"/>
          <a:stretch/>
        </p:blipFill>
        <p:spPr bwMode="auto">
          <a:xfrm>
            <a:off x="8716852" y="2724875"/>
            <a:ext cx="2159900" cy="15855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98C125A-41FD-4F23-EEAF-A1B02996FE9B}"/>
              </a:ext>
            </a:extLst>
          </p:cNvPr>
          <p:cNvSpPr/>
          <p:nvPr/>
        </p:nvSpPr>
        <p:spPr>
          <a:xfrm>
            <a:off x="8706053" y="1965960"/>
            <a:ext cx="2181498" cy="214230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a:extLst>
              <a:ext uri="{FF2B5EF4-FFF2-40B4-BE49-F238E27FC236}">
                <a16:creationId xmlns:a16="http://schemas.microsoft.com/office/drawing/2014/main" id="{71CF3F04-68B2-6A40-95B6-61C597EDC30D}"/>
              </a:ext>
            </a:extLst>
          </p:cNvPr>
          <p:cNvSpPr/>
          <p:nvPr/>
        </p:nvSpPr>
        <p:spPr>
          <a:xfrm rot="5400000">
            <a:off x="9548607" y="3485284"/>
            <a:ext cx="470263" cy="215537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AC1B4D37-EEA3-E4E7-C9D4-1AD4C22360C5}"/>
              </a:ext>
            </a:extLst>
          </p:cNvPr>
          <p:cNvSpPr txBox="1"/>
          <p:nvPr/>
        </p:nvSpPr>
        <p:spPr>
          <a:xfrm>
            <a:off x="9594327" y="4833004"/>
            <a:ext cx="548981" cy="369332"/>
          </a:xfrm>
          <a:prstGeom prst="rect">
            <a:avLst/>
          </a:prstGeom>
          <a:noFill/>
        </p:spPr>
        <p:txBody>
          <a:bodyPr wrap="square" rtlCol="0">
            <a:spAutoFit/>
          </a:bodyPr>
          <a:lstStyle/>
          <a:p>
            <a:r>
              <a:rPr lang="en-US" dirty="0">
                <a:latin typeface="Didact Gothic" panose="00000500000000000000" pitchFamily="2" charset="0"/>
              </a:rPr>
              <a:t>2L</a:t>
            </a:r>
          </a:p>
        </p:txBody>
      </p:sp>
    </p:spTree>
    <p:extLst>
      <p:ext uri="{BB962C8B-B14F-4D97-AF65-F5344CB8AC3E}">
        <p14:creationId xmlns:p14="http://schemas.microsoft.com/office/powerpoint/2010/main" val="2768862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4E43EA-FCC6-C609-8AD4-6A7CA1B7909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Hamiltonian Matrix</a:t>
            </a:r>
          </a:p>
        </p:txBody>
      </p:sp>
      <p:sp>
        <p:nvSpPr>
          <p:cNvPr id="4" name="Date Placeholder 3">
            <a:extLst>
              <a:ext uri="{FF2B5EF4-FFF2-40B4-BE49-F238E27FC236}">
                <a16:creationId xmlns:a16="http://schemas.microsoft.com/office/drawing/2014/main" id="{2EFB27CC-2F00-0CDF-1C4C-8A79290C2AE8}"/>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dirty="0">
                <a:solidFill>
                  <a:schemeClr val="tx1">
                    <a:lumMod val="50000"/>
                    <a:lumOff val="50000"/>
                  </a:schemeClr>
                </a:solidFill>
              </a:rPr>
              <a:t>8/16/2023</a:t>
            </a:r>
          </a:p>
        </p:txBody>
      </p:sp>
      <p:sp>
        <p:nvSpPr>
          <p:cNvPr id="5" name="Slide Number Placeholder 4">
            <a:extLst>
              <a:ext uri="{FF2B5EF4-FFF2-40B4-BE49-F238E27FC236}">
                <a16:creationId xmlns:a16="http://schemas.microsoft.com/office/drawing/2014/main" id="{2FE2702E-22FA-D10F-58E3-D15245A407E5}"/>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64212198-6117-422B-AC18-8B44DFEB8892}" type="slidenum">
              <a:rPr lang="en-US" sz="1100">
                <a:solidFill>
                  <a:schemeClr val="tx1">
                    <a:lumMod val="50000"/>
                    <a:lumOff val="50000"/>
                  </a:schemeClr>
                </a:solidFill>
              </a:rPr>
              <a:pPr>
                <a:spcAft>
                  <a:spcPts val="600"/>
                </a:spcAft>
              </a:pPr>
              <a:t>16</a:t>
            </a:fld>
            <a:endParaRPr lang="en-US" sz="1100" dirty="0">
              <a:solidFill>
                <a:schemeClr val="tx1">
                  <a:lumMod val="50000"/>
                  <a:lumOff val="50000"/>
                </a:schemeClr>
              </a:solidFill>
            </a:endParaRPr>
          </a:p>
        </p:txBody>
      </p:sp>
      <p:pic>
        <p:nvPicPr>
          <p:cNvPr id="17" name="Picture 16">
            <a:extLst>
              <a:ext uri="{FF2B5EF4-FFF2-40B4-BE49-F238E27FC236}">
                <a16:creationId xmlns:a16="http://schemas.microsoft.com/office/drawing/2014/main" id="{755EF1E8-B780-4359-6C88-8FA6BEEF8828}"/>
              </a:ext>
            </a:extLst>
          </p:cNvPr>
          <p:cNvPicPr>
            <a:picLocks noChangeAspect="1"/>
          </p:cNvPicPr>
          <p:nvPr/>
        </p:nvPicPr>
        <p:blipFill rotWithShape="1">
          <a:blip r:embed="rId3"/>
          <a:srcRect r="19022" b="19771"/>
          <a:stretch/>
        </p:blipFill>
        <p:spPr>
          <a:xfrm>
            <a:off x="7223034" y="2840967"/>
            <a:ext cx="4391624" cy="2065806"/>
          </a:xfrm>
          <a:prstGeom prst="rect">
            <a:avLst/>
          </a:prstGeom>
        </p:spPr>
      </p:pic>
      <p:pic>
        <p:nvPicPr>
          <p:cNvPr id="20" name="Picture 19">
            <a:extLst>
              <a:ext uri="{FF2B5EF4-FFF2-40B4-BE49-F238E27FC236}">
                <a16:creationId xmlns:a16="http://schemas.microsoft.com/office/drawing/2014/main" id="{5F79AB0A-AAE0-F3CD-194A-C4F73C439237}"/>
              </a:ext>
            </a:extLst>
          </p:cNvPr>
          <p:cNvPicPr>
            <a:picLocks noChangeAspect="1"/>
          </p:cNvPicPr>
          <p:nvPr/>
        </p:nvPicPr>
        <p:blipFill>
          <a:blip r:embed="rId4"/>
          <a:stretch>
            <a:fillRect/>
          </a:stretch>
        </p:blipFill>
        <p:spPr>
          <a:xfrm>
            <a:off x="255964" y="2906207"/>
            <a:ext cx="6199876" cy="1901030"/>
          </a:xfrm>
          <a:prstGeom prst="rect">
            <a:avLst/>
          </a:prstGeom>
        </p:spPr>
      </p:pic>
      <p:sp>
        <p:nvSpPr>
          <p:cNvPr id="21" name="Left Bracket 20">
            <a:extLst>
              <a:ext uri="{FF2B5EF4-FFF2-40B4-BE49-F238E27FC236}">
                <a16:creationId xmlns:a16="http://schemas.microsoft.com/office/drawing/2014/main" id="{32140E14-0D95-114E-6242-0DEEE8E34F37}"/>
              </a:ext>
            </a:extLst>
          </p:cNvPr>
          <p:cNvSpPr/>
          <p:nvPr/>
        </p:nvSpPr>
        <p:spPr>
          <a:xfrm>
            <a:off x="183298" y="2951812"/>
            <a:ext cx="158505" cy="1791786"/>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Left Bracket 21">
            <a:extLst>
              <a:ext uri="{FF2B5EF4-FFF2-40B4-BE49-F238E27FC236}">
                <a16:creationId xmlns:a16="http://schemas.microsoft.com/office/drawing/2014/main" id="{0C96CDEF-5446-2B5B-F234-622A02AD3105}"/>
              </a:ext>
            </a:extLst>
          </p:cNvPr>
          <p:cNvSpPr/>
          <p:nvPr/>
        </p:nvSpPr>
        <p:spPr>
          <a:xfrm>
            <a:off x="7185855" y="2839321"/>
            <a:ext cx="89661" cy="2094315"/>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9B695D0E-6BFE-0A3B-EA89-FA7BED4752C4}"/>
              </a:ext>
            </a:extLst>
          </p:cNvPr>
          <p:cNvSpPr/>
          <p:nvPr/>
        </p:nvSpPr>
        <p:spPr>
          <a:xfrm>
            <a:off x="6325650" y="2960829"/>
            <a:ext cx="158505" cy="1791786"/>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24ABB195-3879-F539-3A8D-3274CC583DC4}"/>
              </a:ext>
            </a:extLst>
          </p:cNvPr>
          <p:cNvSpPr/>
          <p:nvPr/>
        </p:nvSpPr>
        <p:spPr>
          <a:xfrm>
            <a:off x="11614658" y="2803756"/>
            <a:ext cx="89661" cy="2094315"/>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Plus Sign 27">
            <a:extLst>
              <a:ext uri="{FF2B5EF4-FFF2-40B4-BE49-F238E27FC236}">
                <a16:creationId xmlns:a16="http://schemas.microsoft.com/office/drawing/2014/main" id="{8678EC15-5253-D1E3-066B-92809999BB8C}"/>
              </a:ext>
            </a:extLst>
          </p:cNvPr>
          <p:cNvSpPr/>
          <p:nvPr/>
        </p:nvSpPr>
        <p:spPr>
          <a:xfrm>
            <a:off x="6735353" y="3712102"/>
            <a:ext cx="268593" cy="296726"/>
          </a:xfrm>
          <a:prstGeom prst="mathPlus">
            <a:avLst>
              <a:gd name="adj1" fmla="val 542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0" name="TextBox 29">
            <a:extLst>
              <a:ext uri="{FF2B5EF4-FFF2-40B4-BE49-F238E27FC236}">
                <a16:creationId xmlns:a16="http://schemas.microsoft.com/office/drawing/2014/main" id="{DC0605C5-CA87-D55C-CCA7-95A24354D39C}"/>
              </a:ext>
            </a:extLst>
          </p:cNvPr>
          <p:cNvSpPr txBox="1"/>
          <p:nvPr/>
        </p:nvSpPr>
        <p:spPr>
          <a:xfrm>
            <a:off x="3132924" y="2285969"/>
            <a:ext cx="445956" cy="369332"/>
          </a:xfrm>
          <a:prstGeom prst="rect">
            <a:avLst/>
          </a:prstGeom>
          <a:noFill/>
        </p:spPr>
        <p:txBody>
          <a:bodyPr wrap="none" rtlCol="0">
            <a:spAutoFit/>
          </a:bodyPr>
          <a:lstStyle/>
          <a:p>
            <a:r>
              <a:rPr lang="en-US" dirty="0"/>
              <a:t>H0</a:t>
            </a:r>
          </a:p>
        </p:txBody>
      </p:sp>
      <p:sp>
        <p:nvSpPr>
          <p:cNvPr id="31" name="TextBox 30">
            <a:extLst>
              <a:ext uri="{FF2B5EF4-FFF2-40B4-BE49-F238E27FC236}">
                <a16:creationId xmlns:a16="http://schemas.microsoft.com/office/drawing/2014/main" id="{E0AD9AC0-973F-B5E7-81F1-EBB3EC8DBF41}"/>
              </a:ext>
            </a:extLst>
          </p:cNvPr>
          <p:cNvSpPr txBox="1"/>
          <p:nvPr/>
        </p:nvSpPr>
        <p:spPr>
          <a:xfrm>
            <a:off x="9270495" y="2285969"/>
            <a:ext cx="316112" cy="369332"/>
          </a:xfrm>
          <a:prstGeom prst="rect">
            <a:avLst/>
          </a:prstGeom>
          <a:noFill/>
        </p:spPr>
        <p:txBody>
          <a:bodyPr wrap="none" rtlCol="0">
            <a:spAutoFit/>
          </a:bodyPr>
          <a:lstStyle/>
          <a:p>
            <a:r>
              <a:rPr lang="en-US" dirty="0"/>
              <a:t>V</a:t>
            </a:r>
          </a:p>
        </p:txBody>
      </p:sp>
    </p:spTree>
    <p:extLst>
      <p:ext uri="{BB962C8B-B14F-4D97-AF65-F5344CB8AC3E}">
        <p14:creationId xmlns:p14="http://schemas.microsoft.com/office/powerpoint/2010/main" val="3833937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BC6CD-41E7-1FC0-45CB-B5DF9EB25096}"/>
              </a:ext>
            </a:extLst>
          </p:cNvPr>
          <p:cNvSpPr>
            <a:spLocks noGrp="1"/>
          </p:cNvSpPr>
          <p:nvPr>
            <p:ph type="title"/>
          </p:nvPr>
        </p:nvSpPr>
        <p:spPr>
          <a:xfrm>
            <a:off x="726676" y="552384"/>
            <a:ext cx="5354030" cy="1640180"/>
          </a:xfrm>
        </p:spPr>
        <p:txBody>
          <a:bodyPr anchor="b">
            <a:normAutofit/>
          </a:bodyPr>
          <a:lstStyle/>
          <a:p>
            <a:r>
              <a:rPr lang="en-US" sz="4000" dirty="0"/>
              <a:t>L-Dependence</a:t>
            </a:r>
          </a:p>
        </p:txBody>
      </p:sp>
      <p:sp>
        <p:nvSpPr>
          <p:cNvPr id="3" name="Content Placeholder 2">
            <a:extLst>
              <a:ext uri="{FF2B5EF4-FFF2-40B4-BE49-F238E27FC236}">
                <a16:creationId xmlns:a16="http://schemas.microsoft.com/office/drawing/2014/main" id="{A6DE868B-8B2A-6BDD-9243-A070EBCE90BE}"/>
              </a:ext>
            </a:extLst>
          </p:cNvPr>
          <p:cNvSpPr>
            <a:spLocks noGrp="1"/>
          </p:cNvSpPr>
          <p:nvPr>
            <p:ph idx="1"/>
          </p:nvPr>
        </p:nvSpPr>
        <p:spPr>
          <a:xfrm>
            <a:off x="726676" y="2423821"/>
            <a:ext cx="5492456" cy="3519780"/>
          </a:xfrm>
        </p:spPr>
        <p:txBody>
          <a:bodyPr>
            <a:normAutofit/>
          </a:bodyPr>
          <a:lstStyle/>
          <a:p>
            <a:r>
              <a:rPr lang="en-US" sz="2000" dirty="0"/>
              <a:t>Approximation to the actual wavefunction.</a:t>
            </a:r>
          </a:p>
          <a:p>
            <a:r>
              <a:rPr lang="en-US" sz="2000" dirty="0"/>
              <a:t>Eigenvalue approximations break down for large or small values L.</a:t>
            </a:r>
          </a:p>
          <a:p>
            <a:r>
              <a:rPr lang="en-US" sz="2000" dirty="0"/>
              <a:t>Increasing Hamiltonian matrix size leads to better approximations.</a:t>
            </a:r>
          </a:p>
        </p:txBody>
      </p:sp>
      <p:pic>
        <p:nvPicPr>
          <p:cNvPr id="7" name="Picture 6" descr="A graph of lines and numbers&#10;&#10;Description automatically generated">
            <a:extLst>
              <a:ext uri="{FF2B5EF4-FFF2-40B4-BE49-F238E27FC236}">
                <a16:creationId xmlns:a16="http://schemas.microsoft.com/office/drawing/2014/main" id="{D50FA37A-A7BD-1381-6F49-0A5391376528}"/>
              </a:ext>
            </a:extLst>
          </p:cNvPr>
          <p:cNvPicPr>
            <a:picLocks noChangeAspect="1"/>
          </p:cNvPicPr>
          <p:nvPr/>
        </p:nvPicPr>
        <p:blipFill>
          <a:blip r:embed="rId3"/>
          <a:stretch>
            <a:fillRect/>
          </a:stretch>
        </p:blipFill>
        <p:spPr>
          <a:xfrm>
            <a:off x="6845084" y="3708814"/>
            <a:ext cx="4270207" cy="2466044"/>
          </a:xfrm>
          <a:prstGeom prst="rect">
            <a:avLst/>
          </a:prstGeom>
        </p:spPr>
      </p:pic>
      <p:sp>
        <p:nvSpPr>
          <p:cNvPr id="21" name="Rectangle 13">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4E270245-11F7-4CE7-0D2A-56C81B0F45FC}"/>
              </a:ext>
            </a:extLst>
          </p:cNvPr>
          <p:cNvSpPr>
            <a:spLocks noGrp="1"/>
          </p:cNvSpPr>
          <p:nvPr>
            <p:ph type="dt" sz="half" idx="10"/>
          </p:nvPr>
        </p:nvSpPr>
        <p:spPr>
          <a:xfrm>
            <a:off x="8970264" y="6455431"/>
            <a:ext cx="2743200" cy="365125"/>
          </a:xfrm>
        </p:spPr>
        <p:txBody>
          <a:bodyP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DF83DB44-FBDE-E4A5-2605-897170EBC046}"/>
              </a:ext>
            </a:extLst>
          </p:cNvPr>
          <p:cNvSpPr>
            <a:spLocks noGrp="1"/>
          </p:cNvSpPr>
          <p:nvPr>
            <p:ph type="sldNum" sz="quarter" idx="12"/>
          </p:nvPr>
        </p:nvSpPr>
        <p:spPr>
          <a:xfrm>
            <a:off x="11704320" y="6455431"/>
            <a:ext cx="445913" cy="365125"/>
          </a:xfrm>
        </p:spPr>
        <p:txBody>
          <a:bodyPr>
            <a:normAutofit/>
          </a:bodyPr>
          <a:lstStyle/>
          <a:p>
            <a:pPr>
              <a:spcAft>
                <a:spcPts val="600"/>
              </a:spcAft>
            </a:pPr>
            <a:fld id="{64212198-6117-422B-AC18-8B44DFEB8892}" type="slidenum">
              <a:rPr lang="en-US" sz="1100">
                <a:solidFill>
                  <a:srgbClr val="FFFFFF"/>
                </a:solidFill>
              </a:rPr>
              <a:pPr>
                <a:spcAft>
                  <a:spcPts val="600"/>
                </a:spcAft>
              </a:pPr>
              <a:t>17</a:t>
            </a:fld>
            <a:endParaRPr lang="en-US" sz="1100">
              <a:solidFill>
                <a:srgbClr val="FFFFFF"/>
              </a:solidFill>
            </a:endParaRPr>
          </a:p>
        </p:txBody>
      </p:sp>
      <p:sp>
        <p:nvSpPr>
          <p:cNvPr id="10" name="TextBox 9">
            <a:extLst>
              <a:ext uri="{FF2B5EF4-FFF2-40B4-BE49-F238E27FC236}">
                <a16:creationId xmlns:a16="http://schemas.microsoft.com/office/drawing/2014/main" id="{1E606E10-7635-6D8D-9CA6-9FC8E96881DD}"/>
              </a:ext>
            </a:extLst>
          </p:cNvPr>
          <p:cNvSpPr txBox="1"/>
          <p:nvPr/>
        </p:nvSpPr>
        <p:spPr>
          <a:xfrm>
            <a:off x="6997337" y="379157"/>
            <a:ext cx="1391194" cy="369332"/>
          </a:xfrm>
          <a:prstGeom prst="rect">
            <a:avLst/>
          </a:prstGeom>
          <a:noFill/>
        </p:spPr>
        <p:txBody>
          <a:bodyPr wrap="square" rtlCol="0">
            <a:spAutoFit/>
          </a:bodyPr>
          <a:lstStyle/>
          <a:p>
            <a:r>
              <a:rPr lang="en-US" dirty="0">
                <a:latin typeface="Didact Gothic" panose="00000500000000000000" pitchFamily="2" charset="0"/>
              </a:rPr>
              <a:t>4x4:</a:t>
            </a:r>
          </a:p>
        </p:txBody>
      </p:sp>
      <p:sp>
        <p:nvSpPr>
          <p:cNvPr id="11" name="TextBox 10">
            <a:extLst>
              <a:ext uri="{FF2B5EF4-FFF2-40B4-BE49-F238E27FC236}">
                <a16:creationId xmlns:a16="http://schemas.microsoft.com/office/drawing/2014/main" id="{451B142A-2886-A001-FF32-E4783859B990}"/>
              </a:ext>
            </a:extLst>
          </p:cNvPr>
          <p:cNvSpPr txBox="1"/>
          <p:nvPr/>
        </p:nvSpPr>
        <p:spPr>
          <a:xfrm>
            <a:off x="6997337" y="3340030"/>
            <a:ext cx="1391194" cy="369332"/>
          </a:xfrm>
          <a:prstGeom prst="rect">
            <a:avLst/>
          </a:prstGeom>
          <a:noFill/>
        </p:spPr>
        <p:txBody>
          <a:bodyPr wrap="square" rtlCol="0">
            <a:spAutoFit/>
          </a:bodyPr>
          <a:lstStyle/>
          <a:p>
            <a:r>
              <a:rPr lang="en-US" dirty="0">
                <a:latin typeface="Didact Gothic" panose="00000500000000000000" pitchFamily="2" charset="0"/>
              </a:rPr>
              <a:t>9x9:</a:t>
            </a:r>
          </a:p>
        </p:txBody>
      </p:sp>
      <p:pic>
        <p:nvPicPr>
          <p:cNvPr id="13" name="Picture 12">
            <a:extLst>
              <a:ext uri="{FF2B5EF4-FFF2-40B4-BE49-F238E27FC236}">
                <a16:creationId xmlns:a16="http://schemas.microsoft.com/office/drawing/2014/main" id="{86D3C060-1E1C-FA66-C8F8-9A02BACDD372}"/>
              </a:ext>
            </a:extLst>
          </p:cNvPr>
          <p:cNvPicPr>
            <a:picLocks noChangeAspect="1"/>
          </p:cNvPicPr>
          <p:nvPr/>
        </p:nvPicPr>
        <p:blipFill>
          <a:blip r:embed="rId4"/>
          <a:stretch>
            <a:fillRect/>
          </a:stretch>
        </p:blipFill>
        <p:spPr>
          <a:xfrm>
            <a:off x="6845084" y="795355"/>
            <a:ext cx="4239592" cy="2497809"/>
          </a:xfrm>
          <a:prstGeom prst="rect">
            <a:avLst/>
          </a:prstGeom>
        </p:spPr>
      </p:pic>
    </p:spTree>
    <p:extLst>
      <p:ext uri="{BB962C8B-B14F-4D97-AF65-F5344CB8AC3E}">
        <p14:creationId xmlns:p14="http://schemas.microsoft.com/office/powerpoint/2010/main" val="151427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CA1D2-944E-65D2-F54B-1C73159A215F}"/>
              </a:ext>
            </a:extLst>
          </p:cNvPr>
          <p:cNvSpPr>
            <a:spLocks noGrp="1"/>
          </p:cNvSpPr>
          <p:nvPr>
            <p:ph type="title"/>
          </p:nvPr>
        </p:nvSpPr>
        <p:spPr>
          <a:xfrm>
            <a:off x="1133515" y="715379"/>
            <a:ext cx="10176151" cy="1097519"/>
          </a:xfrm>
        </p:spPr>
        <p:txBody>
          <a:bodyPr anchor="ctr">
            <a:normAutofit/>
          </a:bodyPr>
          <a:lstStyle/>
          <a:p>
            <a:r>
              <a:rPr lang="en-US" sz="4000" dirty="0"/>
              <a:t>Hamiltonian Matrix</a:t>
            </a:r>
          </a:p>
        </p:txBody>
      </p:sp>
      <p:sp>
        <p:nvSpPr>
          <p:cNvPr id="17" name="Rectangle 16">
            <a:extLst>
              <a:ext uri="{FF2B5EF4-FFF2-40B4-BE49-F238E27FC236}">
                <a16:creationId xmlns:a16="http://schemas.microsoft.com/office/drawing/2014/main" id="{B444D337-4D9F-40A8-BA84-C0BFA7A8A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478D1D-B50E-41C8-8A55-36A53D4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3F3E7A-D985-ECD3-BE30-9CB99C1E59DA}"/>
              </a:ext>
            </a:extLst>
          </p:cNvPr>
          <p:cNvSpPr>
            <a:spLocks noGrp="1"/>
          </p:cNvSpPr>
          <p:nvPr>
            <p:ph idx="1"/>
          </p:nvPr>
        </p:nvSpPr>
        <p:spPr>
          <a:xfrm>
            <a:off x="1835650" y="2503199"/>
            <a:ext cx="8214720" cy="478696"/>
          </a:xfrm>
        </p:spPr>
        <p:txBody>
          <a:bodyPr/>
          <a:lstStyle/>
          <a:p>
            <a:pPr marL="0" indent="0" defTabSz="713232">
              <a:spcBef>
                <a:spcPts val="780"/>
              </a:spcBef>
              <a:buNone/>
            </a:pPr>
            <a:r>
              <a:rPr lang="en-US" sz="2184" kern="1200">
                <a:solidFill>
                  <a:schemeClr val="tx1"/>
                </a:solidFill>
                <a:latin typeface="Didact Gothic" panose="00000500000000000000" pitchFamily="2" charset="0"/>
                <a:ea typeface="+mn-ea"/>
                <a:cs typeface="+mn-cs"/>
              </a:rPr>
              <a:t>4x4:                                                        9x9:</a:t>
            </a:r>
            <a:endParaRPr lang="en-US">
              <a:latin typeface="Didact Gothic" panose="00000500000000000000" pitchFamily="2" charset="0"/>
            </a:endParaRPr>
          </a:p>
        </p:txBody>
      </p:sp>
      <p:sp>
        <p:nvSpPr>
          <p:cNvPr id="4" name="Date Placeholder 3">
            <a:extLst>
              <a:ext uri="{FF2B5EF4-FFF2-40B4-BE49-F238E27FC236}">
                <a16:creationId xmlns:a16="http://schemas.microsoft.com/office/drawing/2014/main" id="{CFCF65DF-991F-135E-9E0F-9A93FCA01F00}"/>
              </a:ext>
            </a:extLst>
          </p:cNvPr>
          <p:cNvSpPr>
            <a:spLocks noGrp="1"/>
          </p:cNvSpPr>
          <p:nvPr>
            <p:ph type="dt" sz="half" idx="10"/>
          </p:nvPr>
        </p:nvSpPr>
        <p:spPr>
          <a:xfrm>
            <a:off x="1835650" y="5738118"/>
            <a:ext cx="2142970" cy="285233"/>
          </a:xfrm>
        </p:spPr>
        <p:txBody>
          <a:bodyPr/>
          <a:lstStyle/>
          <a:p>
            <a:pPr defTabSz="713232">
              <a:spcAft>
                <a:spcPts val="600"/>
              </a:spcAft>
            </a:pPr>
            <a:r>
              <a:rPr lang="en-US" sz="936" kern="1200">
                <a:solidFill>
                  <a:schemeClr val="tx1">
                    <a:tint val="75000"/>
                  </a:schemeClr>
                </a:solidFill>
                <a:latin typeface="+mn-lt"/>
                <a:ea typeface="+mn-ea"/>
                <a:cs typeface="+mn-cs"/>
              </a:rPr>
              <a:t>8/16/2023</a:t>
            </a:r>
            <a:endParaRPr lang="en-US"/>
          </a:p>
        </p:txBody>
      </p:sp>
      <p:sp>
        <p:nvSpPr>
          <p:cNvPr id="5" name="Slide Number Placeholder 4">
            <a:extLst>
              <a:ext uri="{FF2B5EF4-FFF2-40B4-BE49-F238E27FC236}">
                <a16:creationId xmlns:a16="http://schemas.microsoft.com/office/drawing/2014/main" id="{5D5807D2-91A6-6A14-33A8-F3CE64D47CC8}"/>
              </a:ext>
            </a:extLst>
          </p:cNvPr>
          <p:cNvSpPr>
            <a:spLocks noGrp="1"/>
          </p:cNvSpPr>
          <p:nvPr>
            <p:ph type="sldNum" sz="quarter" idx="12"/>
          </p:nvPr>
        </p:nvSpPr>
        <p:spPr>
          <a:xfrm>
            <a:off x="7907399" y="5738118"/>
            <a:ext cx="2142970" cy="285233"/>
          </a:xfrm>
        </p:spPr>
        <p:txBody>
          <a:bodyPr/>
          <a:lstStyle/>
          <a:p>
            <a:pPr defTabSz="713232">
              <a:spcAft>
                <a:spcPts val="600"/>
              </a:spcAft>
            </a:pPr>
            <a:fld id="{64212198-6117-422B-AC18-8B44DFEB8892}" type="slidenum">
              <a:rPr lang="en-US" sz="936" kern="1200">
                <a:solidFill>
                  <a:schemeClr val="tx1">
                    <a:tint val="75000"/>
                  </a:schemeClr>
                </a:solidFill>
                <a:latin typeface="+mn-lt"/>
                <a:ea typeface="+mn-ea"/>
                <a:cs typeface="+mn-cs"/>
              </a:rPr>
              <a:pPr defTabSz="713232">
                <a:spcAft>
                  <a:spcPts val="600"/>
                </a:spcAft>
              </a:pPr>
              <a:t>18</a:t>
            </a:fld>
            <a:endParaRPr lang="en-US"/>
          </a:p>
        </p:txBody>
      </p:sp>
      <p:pic>
        <p:nvPicPr>
          <p:cNvPr id="7" name="Picture 6" descr="A number and numbers on a white background&#10;&#10;Description automatically generated">
            <a:extLst>
              <a:ext uri="{FF2B5EF4-FFF2-40B4-BE49-F238E27FC236}">
                <a16:creationId xmlns:a16="http://schemas.microsoft.com/office/drawing/2014/main" id="{E02CC187-BC32-AFF4-3762-0BDBB1913DBB}"/>
              </a:ext>
            </a:extLst>
          </p:cNvPr>
          <p:cNvPicPr>
            <a:picLocks noChangeAspect="1"/>
          </p:cNvPicPr>
          <p:nvPr/>
        </p:nvPicPr>
        <p:blipFill>
          <a:blip r:embed="rId3"/>
          <a:stretch>
            <a:fillRect/>
          </a:stretch>
        </p:blipFill>
        <p:spPr>
          <a:xfrm>
            <a:off x="5290675" y="3254097"/>
            <a:ext cx="5134237" cy="1402615"/>
          </a:xfrm>
          <a:prstGeom prst="rect">
            <a:avLst/>
          </a:prstGeom>
        </p:spPr>
      </p:pic>
      <p:pic>
        <p:nvPicPr>
          <p:cNvPr id="9" name="Picture 8" descr="A number and numbers in a row&#10;&#10;Description automatically generated with medium confidence">
            <a:extLst>
              <a:ext uri="{FF2B5EF4-FFF2-40B4-BE49-F238E27FC236}">
                <a16:creationId xmlns:a16="http://schemas.microsoft.com/office/drawing/2014/main" id="{FE1694C3-0FC6-A2DD-3F76-BB2823E0DE1A}"/>
              </a:ext>
            </a:extLst>
          </p:cNvPr>
          <p:cNvPicPr>
            <a:picLocks noChangeAspect="1"/>
          </p:cNvPicPr>
          <p:nvPr/>
        </p:nvPicPr>
        <p:blipFill>
          <a:blip r:embed="rId4"/>
          <a:stretch>
            <a:fillRect/>
          </a:stretch>
        </p:blipFill>
        <p:spPr>
          <a:xfrm>
            <a:off x="1835650" y="3498414"/>
            <a:ext cx="3207644" cy="91796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D4332F8-C436-4A7C-19BA-6ED06DC30F48}"/>
                  </a:ext>
                </a:extLst>
              </p:cNvPr>
              <p:cNvSpPr txBox="1"/>
              <p:nvPr/>
            </p:nvSpPr>
            <p:spPr>
              <a:xfrm>
                <a:off x="1924940" y="1908550"/>
                <a:ext cx="6076710" cy="615618"/>
              </a:xfrm>
              <a:prstGeom prst="rect">
                <a:avLst/>
              </a:prstGeom>
              <a:noFill/>
            </p:spPr>
            <p:txBody>
              <a:bodyPr wrap="square" rtlCol="0">
                <a:spAutoFit/>
              </a:bodyPr>
              <a:lstStyle/>
              <a:p>
                <a:pPr defTabSz="713232">
                  <a:spcAft>
                    <a:spcPts val="600"/>
                  </a:spcAft>
                </a:pPr>
                <a14:m>
                  <m:oMathPara xmlns:m="http://schemas.openxmlformats.org/officeDocument/2006/math">
                    <m:oMathParaPr>
                      <m:jc m:val="left"/>
                    </m:oMathParaPr>
                    <m:oMath xmlns:m="http://schemas.openxmlformats.org/officeDocument/2006/math">
                      <m:r>
                        <a:rPr lang="en-US" sz="1404" i="1" kern="1200">
                          <a:solidFill>
                            <a:schemeClr val="tx1"/>
                          </a:solidFill>
                          <a:latin typeface="Cambria Math" panose="02040503050406030204" pitchFamily="18" charset="0"/>
                          <a:ea typeface="+mn-ea"/>
                          <a:cs typeface="+mn-cs"/>
                        </a:rPr>
                        <m:t>𝑚</m:t>
                      </m:r>
                      <m:r>
                        <a:rPr lang="en-US" sz="1404" i="1" kern="1200">
                          <a:solidFill>
                            <a:schemeClr val="tx1"/>
                          </a:solidFill>
                          <a:latin typeface="Cambria Math" panose="02040503050406030204" pitchFamily="18" charset="0"/>
                          <a:ea typeface="+mn-ea"/>
                          <a:cs typeface="+mn-cs"/>
                        </a:rPr>
                        <m:t>=</m:t>
                      </m:r>
                      <m:r>
                        <a:rPr lang="en-US" sz="1404" i="1" kern="1200">
                          <a:solidFill>
                            <a:schemeClr val="tx1"/>
                          </a:solidFill>
                          <a:latin typeface="Cambria Math" panose="02040503050406030204" pitchFamily="18" charset="0"/>
                          <a:ea typeface="+mn-ea"/>
                          <a:cs typeface="+mn-cs"/>
                        </a:rPr>
                        <m:t>1</m:t>
                      </m:r>
                      <m:r>
                        <a:rPr lang="en-US" sz="1404" i="1" kern="1200">
                          <a:solidFill>
                            <a:schemeClr val="tx1"/>
                          </a:solidFill>
                          <a:latin typeface="Cambria Math" panose="02040503050406030204" pitchFamily="18" charset="0"/>
                          <a:ea typeface="+mn-ea"/>
                          <a:cs typeface="+mn-cs"/>
                        </a:rPr>
                        <m:t>.</m:t>
                      </m:r>
                      <m:r>
                        <a:rPr lang="en-US" sz="1404" i="1" kern="1200">
                          <a:solidFill>
                            <a:schemeClr val="tx1"/>
                          </a:solidFill>
                          <a:latin typeface="Cambria Math" panose="02040503050406030204" pitchFamily="18" charset="0"/>
                          <a:ea typeface="+mn-ea"/>
                          <a:cs typeface="+mn-cs"/>
                        </a:rPr>
                        <m:t>7</m:t>
                      </m:r>
                      <m:r>
                        <a:rPr lang="en-US" sz="1404" i="1" kern="1200">
                          <a:solidFill>
                            <a:schemeClr val="tx1"/>
                          </a:solidFill>
                          <a:latin typeface="Cambria Math" panose="02040503050406030204" pitchFamily="18" charset="0"/>
                          <a:ea typeface="+mn-ea"/>
                          <a:cs typeface="+mn-cs"/>
                        </a:rPr>
                        <m:t>𝑓</m:t>
                      </m:r>
                      <m:sSup>
                        <m:sSupPr>
                          <m:ctrlPr>
                            <a:rPr lang="en-US" sz="1404" i="1" kern="1200">
                              <a:solidFill>
                                <a:schemeClr val="tx1"/>
                              </a:solidFill>
                              <a:latin typeface="Cambria Math" panose="02040503050406030204" pitchFamily="18" charset="0"/>
                              <a:ea typeface="+mn-ea"/>
                              <a:cs typeface="+mn-cs"/>
                            </a:rPr>
                          </m:ctrlPr>
                        </m:sSupPr>
                        <m:e>
                          <m:r>
                            <a:rPr lang="en-US" sz="1404" i="1" kern="1200">
                              <a:solidFill>
                                <a:schemeClr val="tx1"/>
                              </a:solidFill>
                              <a:latin typeface="Cambria Math" panose="02040503050406030204" pitchFamily="18" charset="0"/>
                              <a:ea typeface="+mn-ea"/>
                              <a:cs typeface="+mn-cs"/>
                            </a:rPr>
                            <m:t>𝑚</m:t>
                          </m:r>
                        </m:e>
                        <m:sup>
                          <m:r>
                            <a:rPr lang="en-US" sz="1404" i="1" kern="1200">
                              <a:solidFill>
                                <a:schemeClr val="tx1"/>
                              </a:solidFill>
                              <a:latin typeface="Cambria Math" panose="02040503050406030204" pitchFamily="18" charset="0"/>
                              <a:ea typeface="+mn-ea"/>
                              <a:cs typeface="+mn-cs"/>
                            </a:rPr>
                            <m:t>−</m:t>
                          </m:r>
                          <m:r>
                            <a:rPr lang="en-US" sz="1404" i="1" kern="1200">
                              <a:solidFill>
                                <a:schemeClr val="tx1"/>
                              </a:solidFill>
                              <a:latin typeface="Cambria Math" panose="02040503050406030204" pitchFamily="18" charset="0"/>
                              <a:ea typeface="+mn-ea"/>
                              <a:cs typeface="+mn-cs"/>
                            </a:rPr>
                            <m:t>1</m:t>
                          </m:r>
                        </m:sup>
                      </m:sSup>
                      <m:r>
                        <a:rPr lang="en-US" sz="1404" i="1" kern="1200">
                          <a:solidFill>
                            <a:schemeClr val="tx1"/>
                          </a:solidFill>
                          <a:latin typeface="Cambria Math" panose="02040503050406030204" pitchFamily="18" charset="0"/>
                          <a:ea typeface="+mn-ea"/>
                          <a:cs typeface="+mn-cs"/>
                        </a:rPr>
                        <m:t>, </m:t>
                      </m:r>
                      <m:r>
                        <a:rPr lang="en-US" sz="1404" i="1" kern="1200">
                          <a:solidFill>
                            <a:schemeClr val="tx1"/>
                          </a:solidFill>
                          <a:latin typeface="Cambria Math" panose="02040503050406030204" pitchFamily="18" charset="0"/>
                          <a:ea typeface="+mn-ea"/>
                          <a:cs typeface="+mn-cs"/>
                        </a:rPr>
                        <m:t>𝜔</m:t>
                      </m:r>
                      <m:r>
                        <a:rPr lang="en-US" sz="1404" i="1" kern="1200">
                          <a:solidFill>
                            <a:schemeClr val="tx1"/>
                          </a:solidFill>
                          <a:latin typeface="Cambria Math" panose="02040503050406030204" pitchFamily="18" charset="0"/>
                          <a:ea typeface="+mn-ea"/>
                          <a:cs typeface="+mn-cs"/>
                        </a:rPr>
                        <m:t>=</m:t>
                      </m:r>
                      <m:r>
                        <a:rPr lang="en-US" sz="1404" i="1" kern="1200">
                          <a:solidFill>
                            <a:schemeClr val="tx1"/>
                          </a:solidFill>
                          <a:latin typeface="Cambria Math" panose="02040503050406030204" pitchFamily="18" charset="0"/>
                          <a:ea typeface="+mn-ea"/>
                          <a:cs typeface="+mn-cs"/>
                        </a:rPr>
                        <m:t>2</m:t>
                      </m:r>
                      <m:r>
                        <a:rPr lang="en-US" sz="1404" i="1" kern="1200">
                          <a:solidFill>
                            <a:schemeClr val="tx1"/>
                          </a:solidFill>
                          <a:latin typeface="Cambria Math" panose="02040503050406030204" pitchFamily="18" charset="0"/>
                          <a:ea typeface="+mn-ea"/>
                          <a:cs typeface="+mn-cs"/>
                        </a:rPr>
                        <m:t>.</m:t>
                      </m:r>
                      <m:r>
                        <a:rPr lang="en-US" sz="1404" i="1" kern="1200">
                          <a:solidFill>
                            <a:schemeClr val="tx1"/>
                          </a:solidFill>
                          <a:latin typeface="Cambria Math" panose="02040503050406030204" pitchFamily="18" charset="0"/>
                          <a:ea typeface="+mn-ea"/>
                          <a:cs typeface="+mn-cs"/>
                        </a:rPr>
                        <m:t>5</m:t>
                      </m:r>
                      <m:r>
                        <a:rPr lang="en-US" sz="1404" i="1" kern="1200">
                          <a:solidFill>
                            <a:schemeClr val="tx1"/>
                          </a:solidFill>
                          <a:latin typeface="Cambria Math" panose="02040503050406030204" pitchFamily="18" charset="0"/>
                          <a:ea typeface="+mn-ea"/>
                          <a:cs typeface="+mn-cs"/>
                        </a:rPr>
                        <m:t>𝑓</m:t>
                      </m:r>
                      <m:sSup>
                        <m:sSupPr>
                          <m:ctrlPr>
                            <a:rPr lang="en-US" sz="1404" i="1" kern="1200">
                              <a:solidFill>
                                <a:schemeClr val="tx1"/>
                              </a:solidFill>
                              <a:latin typeface="Cambria Math" panose="02040503050406030204" pitchFamily="18" charset="0"/>
                              <a:ea typeface="+mn-ea"/>
                              <a:cs typeface="+mn-cs"/>
                            </a:rPr>
                          </m:ctrlPr>
                        </m:sSupPr>
                        <m:e>
                          <m:r>
                            <a:rPr lang="en-US" sz="1404" i="1" kern="1200">
                              <a:solidFill>
                                <a:schemeClr val="tx1"/>
                              </a:solidFill>
                              <a:latin typeface="Cambria Math" panose="02040503050406030204" pitchFamily="18" charset="0"/>
                              <a:ea typeface="+mn-ea"/>
                              <a:cs typeface="+mn-cs"/>
                            </a:rPr>
                            <m:t>𝑚</m:t>
                          </m:r>
                        </m:e>
                        <m:sup>
                          <m:r>
                            <a:rPr lang="en-US" sz="1404" i="1" kern="1200">
                              <a:solidFill>
                                <a:schemeClr val="tx1"/>
                              </a:solidFill>
                              <a:latin typeface="Cambria Math" panose="02040503050406030204" pitchFamily="18" charset="0"/>
                              <a:ea typeface="+mn-ea"/>
                              <a:cs typeface="+mn-cs"/>
                            </a:rPr>
                            <m:t>−</m:t>
                          </m:r>
                          <m:r>
                            <a:rPr lang="en-US" sz="1404" i="1" kern="1200">
                              <a:solidFill>
                                <a:schemeClr val="tx1"/>
                              </a:solidFill>
                              <a:latin typeface="Cambria Math" panose="02040503050406030204" pitchFamily="18" charset="0"/>
                              <a:ea typeface="+mn-ea"/>
                              <a:cs typeface="+mn-cs"/>
                            </a:rPr>
                            <m:t>1</m:t>
                          </m:r>
                        </m:sup>
                      </m:sSup>
                      <m:r>
                        <a:rPr lang="en-US" sz="1404" i="1" kern="1200">
                          <a:solidFill>
                            <a:schemeClr val="tx1"/>
                          </a:solidFill>
                          <a:latin typeface="Cambria Math" panose="02040503050406030204" pitchFamily="18" charset="0"/>
                          <a:ea typeface="+mn-ea"/>
                          <a:cs typeface="+mn-cs"/>
                        </a:rPr>
                        <m:t>, </m:t>
                      </m:r>
                      <m:r>
                        <a:rPr lang="en-US" sz="1404" i="1" kern="1200">
                          <a:solidFill>
                            <a:schemeClr val="tx1"/>
                          </a:solidFill>
                          <a:latin typeface="Cambria Math" panose="02040503050406030204" pitchFamily="18" charset="0"/>
                          <a:ea typeface="+mn-ea"/>
                          <a:cs typeface="+mn-cs"/>
                        </a:rPr>
                        <m:t>𝐿</m:t>
                      </m:r>
                      <m:r>
                        <a:rPr lang="en-US" sz="1404" i="1" kern="1200">
                          <a:solidFill>
                            <a:schemeClr val="tx1"/>
                          </a:solidFill>
                          <a:latin typeface="Cambria Math" panose="02040503050406030204" pitchFamily="18" charset="0"/>
                          <a:ea typeface="+mn-ea"/>
                          <a:cs typeface="+mn-cs"/>
                        </a:rPr>
                        <m:t>=</m:t>
                      </m:r>
                      <m:r>
                        <a:rPr lang="en-US" sz="1404" i="1" kern="1200">
                          <a:solidFill>
                            <a:schemeClr val="tx1"/>
                          </a:solidFill>
                          <a:latin typeface="Cambria Math" panose="02040503050406030204" pitchFamily="18" charset="0"/>
                          <a:ea typeface="+mn-ea"/>
                          <a:cs typeface="+mn-cs"/>
                        </a:rPr>
                        <m:t>7</m:t>
                      </m:r>
                      <m:r>
                        <a:rPr lang="en-US" sz="1404" i="1" kern="1200">
                          <a:solidFill>
                            <a:schemeClr val="tx1"/>
                          </a:solidFill>
                          <a:latin typeface="Cambria Math" panose="02040503050406030204" pitchFamily="18" charset="0"/>
                          <a:ea typeface="+mn-ea"/>
                          <a:cs typeface="+mn-cs"/>
                        </a:rPr>
                        <m:t>∗</m:t>
                      </m:r>
                      <m:f>
                        <m:fPr>
                          <m:ctrlPr>
                            <a:rPr lang="en-US" sz="1404" i="1" kern="1200">
                              <a:solidFill>
                                <a:schemeClr val="tx1"/>
                              </a:solidFill>
                              <a:latin typeface="Cambria Math" panose="02040503050406030204" pitchFamily="18" charset="0"/>
                              <a:ea typeface="+mn-ea"/>
                              <a:cs typeface="+mn-cs"/>
                            </a:rPr>
                          </m:ctrlPr>
                        </m:fPr>
                        <m:num>
                          <m:r>
                            <a:rPr lang="en-US" sz="1404" i="1" kern="1200">
                              <a:solidFill>
                                <a:schemeClr val="tx1"/>
                              </a:solidFill>
                              <a:latin typeface="Cambria Math" panose="02040503050406030204" pitchFamily="18" charset="0"/>
                              <a:ea typeface="+mn-ea"/>
                              <a:cs typeface="+mn-cs"/>
                            </a:rPr>
                            <m:t>1</m:t>
                          </m:r>
                        </m:num>
                        <m:den>
                          <m:rad>
                            <m:radPr>
                              <m:degHide m:val="on"/>
                              <m:ctrlPr>
                                <a:rPr lang="en-US" sz="1404" i="1" kern="1200">
                                  <a:solidFill>
                                    <a:schemeClr val="tx1"/>
                                  </a:solidFill>
                                  <a:latin typeface="Cambria Math" panose="02040503050406030204" pitchFamily="18" charset="0"/>
                                  <a:ea typeface="+mn-ea"/>
                                  <a:cs typeface="+mn-cs"/>
                                </a:rPr>
                              </m:ctrlPr>
                            </m:radPr>
                            <m:deg/>
                            <m:e>
                              <m:r>
                                <a:rPr lang="en-US" sz="1404" i="1" kern="1200">
                                  <a:solidFill>
                                    <a:schemeClr val="tx1"/>
                                  </a:solidFill>
                                  <a:latin typeface="Cambria Math" panose="02040503050406030204" pitchFamily="18" charset="0"/>
                                  <a:ea typeface="+mn-ea"/>
                                  <a:cs typeface="+mn-cs"/>
                                </a:rPr>
                                <m:t>𝑚</m:t>
                              </m:r>
                              <m:r>
                                <a:rPr lang="en-US" sz="1404" i="1" kern="1200">
                                  <a:solidFill>
                                    <a:schemeClr val="tx1"/>
                                  </a:solidFill>
                                  <a:latin typeface="Cambria Math" panose="02040503050406030204" pitchFamily="18" charset="0"/>
                                  <a:ea typeface="+mn-ea"/>
                                  <a:cs typeface="+mn-cs"/>
                                </a:rPr>
                                <m:t>𝜔</m:t>
                              </m:r>
                            </m:e>
                          </m:rad>
                        </m:den>
                      </m:f>
                    </m:oMath>
                  </m:oMathPara>
                </a14:m>
                <a:endParaRPr lang="en-US"/>
              </a:p>
            </p:txBody>
          </p:sp>
        </mc:Choice>
        <mc:Fallback xmlns="">
          <p:sp>
            <p:nvSpPr>
              <p:cNvPr id="10" name="TextBox 9">
                <a:extLst>
                  <a:ext uri="{FF2B5EF4-FFF2-40B4-BE49-F238E27FC236}">
                    <a16:creationId xmlns:a16="http://schemas.microsoft.com/office/drawing/2014/main" id="{7D4332F8-C436-4A7C-19BA-6ED06DC30F48}"/>
                  </a:ext>
                </a:extLst>
              </p:cNvPr>
              <p:cNvSpPr txBox="1">
                <a:spLocks noRot="1" noChangeAspect="1" noMove="1" noResize="1" noEditPoints="1" noAdjustHandles="1" noChangeArrowheads="1" noChangeShapeType="1" noTextEdit="1"/>
              </p:cNvSpPr>
              <p:nvPr/>
            </p:nvSpPr>
            <p:spPr>
              <a:xfrm>
                <a:off x="1924940" y="1908550"/>
                <a:ext cx="6076710" cy="615618"/>
              </a:xfrm>
              <a:prstGeom prst="rect">
                <a:avLst/>
              </a:prstGeom>
              <a:blipFill>
                <a:blip r:embed="rId5"/>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9FE246F-D197-5626-D7B5-CFDD6321C636}"/>
              </a:ext>
            </a:extLst>
          </p:cNvPr>
          <p:cNvSpPr txBox="1"/>
          <p:nvPr/>
        </p:nvSpPr>
        <p:spPr>
          <a:xfrm>
            <a:off x="1774422" y="4956472"/>
            <a:ext cx="8121177" cy="308418"/>
          </a:xfrm>
          <a:prstGeom prst="rect">
            <a:avLst/>
          </a:prstGeom>
          <a:noFill/>
        </p:spPr>
        <p:txBody>
          <a:bodyPr wrap="square" rtlCol="0">
            <a:spAutoFit/>
          </a:bodyPr>
          <a:lstStyle/>
          <a:p>
            <a:pPr marL="222885" indent="-222885" defTabSz="713232">
              <a:spcAft>
                <a:spcPts val="600"/>
              </a:spcAft>
              <a:buFont typeface="Arial" panose="020B0604020202020204" pitchFamily="34" charset="0"/>
              <a:buChar char="•"/>
            </a:pPr>
            <a:r>
              <a:rPr lang="en-US" sz="1404" kern="1200" dirty="0">
                <a:solidFill>
                  <a:schemeClr val="tx1"/>
                </a:solidFill>
                <a:latin typeface="Didact Gothic" panose="00000500000000000000" pitchFamily="2" charset="0"/>
                <a:ea typeface="+mn-ea"/>
                <a:cs typeface="+mn-cs"/>
              </a:rPr>
              <a:t>Interested in seeing how these values develop for increasing matrix size.</a:t>
            </a:r>
            <a:endParaRPr lang="en-US" dirty="0">
              <a:latin typeface="Didact Gothic" panose="00000500000000000000" pitchFamily="2" charset="0"/>
            </a:endParaRPr>
          </a:p>
        </p:txBody>
      </p:sp>
    </p:spTree>
    <p:extLst>
      <p:ext uri="{BB962C8B-B14F-4D97-AF65-F5344CB8AC3E}">
        <p14:creationId xmlns:p14="http://schemas.microsoft.com/office/powerpoint/2010/main" val="420475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66A8ED-F2C9-F147-4DB1-735B093F0A08}"/>
              </a:ext>
            </a:extLst>
          </p:cNvPr>
          <p:cNvSpPr>
            <a:spLocks noGrp="1"/>
          </p:cNvSpPr>
          <p:nvPr>
            <p:ph type="title"/>
          </p:nvPr>
        </p:nvSpPr>
        <p:spPr>
          <a:xfrm>
            <a:off x="466722" y="586855"/>
            <a:ext cx="3201366" cy="3387497"/>
          </a:xfrm>
        </p:spPr>
        <p:txBody>
          <a:bodyPr anchor="b">
            <a:normAutofit/>
          </a:bodyPr>
          <a:lstStyle/>
          <a:p>
            <a:pPr algn="r"/>
            <a:r>
              <a:rPr lang="en-US" sz="3600" dirty="0">
                <a:solidFill>
                  <a:srgbClr val="FFFFFF"/>
                </a:solidFill>
                <a:latin typeface="Didact Gothic" panose="00000500000000000000" pitchFamily="2" charset="0"/>
              </a:rPr>
              <a:t>Conclusion and Next Steps</a:t>
            </a:r>
          </a:p>
        </p:txBody>
      </p:sp>
      <p:sp>
        <p:nvSpPr>
          <p:cNvPr id="3" name="Content Placeholder 2">
            <a:extLst>
              <a:ext uri="{FF2B5EF4-FFF2-40B4-BE49-F238E27FC236}">
                <a16:creationId xmlns:a16="http://schemas.microsoft.com/office/drawing/2014/main" id="{3F5F97C5-F68F-024E-836B-4F4E7A765A59}"/>
              </a:ext>
            </a:extLst>
          </p:cNvPr>
          <p:cNvSpPr>
            <a:spLocks noGrp="1"/>
          </p:cNvSpPr>
          <p:nvPr>
            <p:ph idx="1"/>
          </p:nvPr>
        </p:nvSpPr>
        <p:spPr>
          <a:xfrm>
            <a:off x="4810259" y="649480"/>
            <a:ext cx="6555347" cy="5546047"/>
          </a:xfrm>
        </p:spPr>
        <p:txBody>
          <a:bodyPr anchor="ctr">
            <a:normAutofit/>
          </a:bodyPr>
          <a:lstStyle/>
          <a:p>
            <a:r>
              <a:rPr lang="en-US" sz="2400" dirty="0">
                <a:latin typeface="Didact Gothic" panose="00000500000000000000" pitchFamily="2" charset="0"/>
              </a:rPr>
              <a:t>Compute larger Hamiltonian matrices to track trend of L-dependence and eigenvalues.</a:t>
            </a:r>
          </a:p>
          <a:p>
            <a:pPr marL="0" indent="0">
              <a:buNone/>
            </a:pPr>
            <a:endParaRPr lang="en-US" sz="2400" dirty="0">
              <a:latin typeface="Didact Gothic" panose="00000500000000000000" pitchFamily="2" charset="0"/>
            </a:endParaRPr>
          </a:p>
          <a:p>
            <a:r>
              <a:rPr lang="en-US" sz="2400" dirty="0">
                <a:latin typeface="Didact Gothic" panose="00000500000000000000" pitchFamily="2" charset="0"/>
              </a:rPr>
              <a:t>Apply tilted coordinates to other potentials and boundary conditions.</a:t>
            </a:r>
          </a:p>
        </p:txBody>
      </p:sp>
      <p:sp>
        <p:nvSpPr>
          <p:cNvPr id="4" name="Date Placeholder 3">
            <a:extLst>
              <a:ext uri="{FF2B5EF4-FFF2-40B4-BE49-F238E27FC236}">
                <a16:creationId xmlns:a16="http://schemas.microsoft.com/office/drawing/2014/main" id="{2201D931-B16B-F256-CFFC-B40797B1C508}"/>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chemeClr val="tx1">
                    <a:lumMod val="50000"/>
                    <a:lumOff val="50000"/>
                  </a:schemeClr>
                </a:solidFill>
              </a:rPr>
              <a:t>8/16/2023</a:t>
            </a:r>
          </a:p>
        </p:txBody>
      </p:sp>
      <p:sp>
        <p:nvSpPr>
          <p:cNvPr id="5" name="Slide Number Placeholder 4">
            <a:extLst>
              <a:ext uri="{FF2B5EF4-FFF2-40B4-BE49-F238E27FC236}">
                <a16:creationId xmlns:a16="http://schemas.microsoft.com/office/drawing/2014/main" id="{C128BA4D-CCFC-1688-E394-847A0F59401F}"/>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chemeClr val="tx1">
                    <a:lumMod val="50000"/>
                    <a:lumOff val="50000"/>
                  </a:schemeClr>
                </a:solidFill>
              </a:rPr>
              <a:pPr>
                <a:spcAft>
                  <a:spcPts val="600"/>
                </a:spcAft>
              </a:pPr>
              <a:t>19</a:t>
            </a:fld>
            <a:endParaRPr lang="en-US" sz="1100">
              <a:solidFill>
                <a:schemeClr val="tx1">
                  <a:lumMod val="50000"/>
                  <a:lumOff val="50000"/>
                </a:schemeClr>
              </a:solidFill>
            </a:endParaRPr>
          </a:p>
        </p:txBody>
      </p:sp>
    </p:spTree>
    <p:extLst>
      <p:ext uri="{BB962C8B-B14F-4D97-AF65-F5344CB8AC3E}">
        <p14:creationId xmlns:p14="http://schemas.microsoft.com/office/powerpoint/2010/main" val="7262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ABF47650-8B01-6444-CB66-300946F60BEC}"/>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rgbClr val="FFFFFF"/>
                </a:solidFill>
              </a:rPr>
              <a:t>8/16/2023</a:t>
            </a:r>
          </a:p>
        </p:txBody>
      </p:sp>
      <p:sp>
        <p:nvSpPr>
          <p:cNvPr id="11" name="Slide Number Placeholder 10">
            <a:extLst>
              <a:ext uri="{FF2B5EF4-FFF2-40B4-BE49-F238E27FC236}">
                <a16:creationId xmlns:a16="http://schemas.microsoft.com/office/drawing/2014/main" id="{78E23152-DEE9-0104-049C-16352DFF0622}"/>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rgbClr val="FFFFFF"/>
                </a:solidFill>
              </a:rPr>
              <a:pPr>
                <a:spcAft>
                  <a:spcPts val="600"/>
                </a:spcAft>
              </a:pPr>
              <a:t>2</a:t>
            </a:fld>
            <a:endParaRPr lang="en-US" sz="1100">
              <a:solidFill>
                <a:srgbClr val="FFFFFF"/>
              </a:solidFill>
            </a:endParaRPr>
          </a:p>
        </p:txBody>
      </p:sp>
      <p:sp>
        <p:nvSpPr>
          <p:cNvPr id="7" name="Title 6">
            <a:extLst>
              <a:ext uri="{FF2B5EF4-FFF2-40B4-BE49-F238E27FC236}">
                <a16:creationId xmlns:a16="http://schemas.microsoft.com/office/drawing/2014/main" id="{06F98486-4273-682A-DBD7-1B2516FC7424}"/>
              </a:ext>
            </a:extLst>
          </p:cNvPr>
          <p:cNvSpPr>
            <a:spLocks noGrp="1"/>
          </p:cNvSpPr>
          <p:nvPr>
            <p:ph type="title"/>
          </p:nvPr>
        </p:nvSpPr>
        <p:spPr/>
        <p:txBody>
          <a:bodyPr/>
          <a:lstStyle/>
          <a:p>
            <a:r>
              <a:rPr lang="en-US" dirty="0"/>
              <a:t>Overview</a:t>
            </a:r>
          </a:p>
        </p:txBody>
      </p:sp>
      <p:sp>
        <p:nvSpPr>
          <p:cNvPr id="8" name="Title 1">
            <a:extLst>
              <a:ext uri="{FF2B5EF4-FFF2-40B4-BE49-F238E27FC236}">
                <a16:creationId xmlns:a16="http://schemas.microsoft.com/office/drawing/2014/main" id="{CDDBD097-7887-EB64-0B2B-DA45EF199DB1}"/>
              </a:ext>
            </a:extLst>
          </p:cNvPr>
          <p:cNvSpPr txBox="1">
            <a:spLocks/>
          </p:cNvSpPr>
          <p:nvPr/>
        </p:nvSpPr>
        <p:spPr>
          <a:xfrm>
            <a:off x="1358479" y="16288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Motivation</a:t>
            </a:r>
          </a:p>
        </p:txBody>
      </p:sp>
      <p:sp>
        <p:nvSpPr>
          <p:cNvPr id="9" name="Title 1">
            <a:extLst>
              <a:ext uri="{FF2B5EF4-FFF2-40B4-BE49-F238E27FC236}">
                <a16:creationId xmlns:a16="http://schemas.microsoft.com/office/drawing/2014/main" id="{E0EDC110-6594-DE77-0DA8-2CAF4445D513}"/>
              </a:ext>
            </a:extLst>
          </p:cNvPr>
          <p:cNvSpPr txBox="1">
            <a:spLocks/>
          </p:cNvSpPr>
          <p:nvPr/>
        </p:nvSpPr>
        <p:spPr>
          <a:xfrm>
            <a:off x="1358479" y="25289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Finding the Wavefunction</a:t>
            </a:r>
          </a:p>
        </p:txBody>
      </p:sp>
      <p:sp>
        <p:nvSpPr>
          <p:cNvPr id="12" name="Title 1">
            <a:extLst>
              <a:ext uri="{FF2B5EF4-FFF2-40B4-BE49-F238E27FC236}">
                <a16:creationId xmlns:a16="http://schemas.microsoft.com/office/drawing/2014/main" id="{062A55BF-1B3F-11B1-BE14-9658A1F7DCF3}"/>
              </a:ext>
            </a:extLst>
          </p:cNvPr>
          <p:cNvSpPr txBox="1">
            <a:spLocks/>
          </p:cNvSpPr>
          <p:nvPr/>
        </p:nvSpPr>
        <p:spPr>
          <a:xfrm>
            <a:off x="1358479" y="3429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Approximating Hamiltonian Matrix</a:t>
            </a:r>
          </a:p>
        </p:txBody>
      </p:sp>
    </p:spTree>
    <p:extLst>
      <p:ext uri="{BB962C8B-B14F-4D97-AF65-F5344CB8AC3E}">
        <p14:creationId xmlns:p14="http://schemas.microsoft.com/office/powerpoint/2010/main" val="370187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5">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763D68-99C7-1176-4594-6B487FC1A862}"/>
              </a:ext>
            </a:extLst>
          </p:cNvPr>
          <p:cNvSpPr>
            <a:spLocks noGrp="1"/>
          </p:cNvSpPr>
          <p:nvPr>
            <p:ph type="title"/>
          </p:nvPr>
        </p:nvSpPr>
        <p:spPr>
          <a:xfrm>
            <a:off x="1371598" y="302699"/>
            <a:ext cx="10030023" cy="991080"/>
          </a:xfrm>
        </p:spPr>
        <p:txBody>
          <a:bodyPr anchor="ctr">
            <a:normAutofit/>
          </a:bodyPr>
          <a:lstStyle/>
          <a:p>
            <a:r>
              <a:rPr lang="en-US" sz="4000">
                <a:solidFill>
                  <a:srgbClr val="FFFFFF"/>
                </a:solidFill>
              </a:rPr>
              <a:t>Acknowledgements</a:t>
            </a:r>
          </a:p>
        </p:txBody>
      </p:sp>
      <p:pic>
        <p:nvPicPr>
          <p:cNvPr id="6" name="Picture 2" descr="A logo of a globe with a gold circle around it&#10;&#10;Description automatically generated">
            <a:extLst>
              <a:ext uri="{FF2B5EF4-FFF2-40B4-BE49-F238E27FC236}">
                <a16:creationId xmlns:a16="http://schemas.microsoft.com/office/drawing/2014/main" id="{BEC048BD-1020-B464-0F6B-60A08057A1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83906" y="2207172"/>
            <a:ext cx="1881561" cy="18815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university of washington&#10;&#10;Description automatically generated">
            <a:extLst>
              <a:ext uri="{FF2B5EF4-FFF2-40B4-BE49-F238E27FC236}">
                <a16:creationId xmlns:a16="http://schemas.microsoft.com/office/drawing/2014/main" id="{5B8F10F9-813F-6909-3FFE-6038CE20241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37277" y="2538663"/>
            <a:ext cx="2215597" cy="1218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ogo Downloads : SLU">
            <a:extLst>
              <a:ext uri="{FF2B5EF4-FFF2-40B4-BE49-F238E27FC236}">
                <a16:creationId xmlns:a16="http://schemas.microsoft.com/office/drawing/2014/main" id="{0EE918E5-E37E-AF33-6E79-B3D3B355AA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83407" y="2681299"/>
            <a:ext cx="2215597" cy="937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A logo for institute nuclear energy&#10;&#10;Description automatically generated">
            <a:extLst>
              <a:ext uri="{FF2B5EF4-FFF2-40B4-BE49-F238E27FC236}">
                <a16:creationId xmlns:a16="http://schemas.microsoft.com/office/drawing/2014/main" id="{F8F5F65B-4F04-970E-96A6-1DCE8BF431E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96000" y="2719533"/>
            <a:ext cx="2215597" cy="8640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989F41-BEB3-2657-09D6-25587138F441}"/>
              </a:ext>
            </a:extLst>
          </p:cNvPr>
          <p:cNvSpPr>
            <a:spLocks noGrp="1"/>
          </p:cNvSpPr>
          <p:nvPr>
            <p:ph idx="1"/>
          </p:nvPr>
        </p:nvSpPr>
        <p:spPr>
          <a:xfrm>
            <a:off x="1371598" y="4488129"/>
            <a:ext cx="9649089" cy="1727901"/>
          </a:xfrm>
        </p:spPr>
        <p:txBody>
          <a:bodyPr anchor="ctr">
            <a:normAutofit/>
          </a:bodyPr>
          <a:lstStyle/>
          <a:p>
            <a:pPr marL="0" lvl="0" indent="0" rtl="0">
              <a:spcBef>
                <a:spcPts val="0"/>
              </a:spcBef>
              <a:spcAft>
                <a:spcPts val="600"/>
              </a:spcAft>
              <a:buNone/>
            </a:pPr>
            <a:r>
              <a:rPr lang="en-US" sz="1600">
                <a:latin typeface="Didact Gothic"/>
                <a:ea typeface="Didact Gothic"/>
                <a:cs typeface="Didact Gothic"/>
                <a:sym typeface="Didact Gothic"/>
              </a:rPr>
              <a:t>Thank you to Dr. Gerald Miller and Dr. Adam Freese for taking me on this summer!</a:t>
            </a:r>
          </a:p>
          <a:p>
            <a:pPr marL="0" lvl="0" indent="0" rtl="0">
              <a:spcBef>
                <a:spcPts val="0"/>
              </a:spcBef>
              <a:spcAft>
                <a:spcPts val="600"/>
              </a:spcAft>
              <a:buNone/>
            </a:pPr>
            <a:endParaRPr lang="en-US" sz="1600">
              <a:latin typeface="Didact Gothic"/>
              <a:ea typeface="Didact Gothic"/>
              <a:cs typeface="Didact Gothic"/>
              <a:sym typeface="Didact Gothic"/>
            </a:endParaRPr>
          </a:p>
          <a:p>
            <a:pPr marL="0" lvl="0" indent="0" rtl="0">
              <a:spcBef>
                <a:spcPts val="0"/>
              </a:spcBef>
              <a:spcAft>
                <a:spcPts val="600"/>
              </a:spcAft>
              <a:buNone/>
            </a:pPr>
            <a:r>
              <a:rPr lang="en-US" sz="1600">
                <a:latin typeface="Didact Gothic"/>
                <a:ea typeface="Didact Gothic"/>
                <a:cs typeface="Didact Gothic"/>
                <a:sym typeface="Didact Gothic"/>
              </a:rPr>
              <a:t>Thank you to the University of Washington Physics Department and the Institute for Nuclear Theory for hosting this REU.</a:t>
            </a:r>
          </a:p>
          <a:p>
            <a:pPr marL="0" lvl="0" indent="0" rtl="0">
              <a:spcBef>
                <a:spcPts val="0"/>
              </a:spcBef>
              <a:spcAft>
                <a:spcPts val="600"/>
              </a:spcAft>
              <a:buNone/>
            </a:pPr>
            <a:endParaRPr lang="en-US" sz="1600">
              <a:latin typeface="Didact Gothic"/>
              <a:ea typeface="Didact Gothic"/>
              <a:cs typeface="Didact Gothic"/>
              <a:sym typeface="Didact Gothic"/>
            </a:endParaRPr>
          </a:p>
          <a:p>
            <a:pPr marL="0" lvl="0" indent="0" rtl="0">
              <a:spcBef>
                <a:spcPts val="0"/>
              </a:spcBef>
              <a:spcAft>
                <a:spcPts val="600"/>
              </a:spcAft>
              <a:buNone/>
            </a:pPr>
            <a:r>
              <a:rPr lang="en-US" sz="1600">
                <a:latin typeface="Didact Gothic"/>
                <a:ea typeface="Didact Gothic"/>
                <a:cs typeface="Didact Gothic"/>
                <a:sym typeface="Didact Gothic"/>
              </a:rPr>
              <a:t>Thank you to the National Science Foundation for sponsoring this REU.</a:t>
            </a:r>
          </a:p>
        </p:txBody>
      </p:sp>
      <p:sp>
        <p:nvSpPr>
          <p:cNvPr id="4" name="Date Placeholder 3">
            <a:extLst>
              <a:ext uri="{FF2B5EF4-FFF2-40B4-BE49-F238E27FC236}">
                <a16:creationId xmlns:a16="http://schemas.microsoft.com/office/drawing/2014/main" id="{C65D7269-A44E-6EAD-CAC4-273A28C1B9BA}"/>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chemeClr val="tx1">
                    <a:lumMod val="50000"/>
                    <a:lumOff val="50000"/>
                  </a:schemeClr>
                </a:solidFill>
              </a:rPr>
              <a:t>8/16/2023</a:t>
            </a:r>
          </a:p>
        </p:txBody>
      </p:sp>
      <p:sp>
        <p:nvSpPr>
          <p:cNvPr id="5" name="Slide Number Placeholder 4">
            <a:extLst>
              <a:ext uri="{FF2B5EF4-FFF2-40B4-BE49-F238E27FC236}">
                <a16:creationId xmlns:a16="http://schemas.microsoft.com/office/drawing/2014/main" id="{30B032A7-F061-E379-C898-25CD422F389A}"/>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chemeClr val="tx1">
                    <a:lumMod val="50000"/>
                    <a:lumOff val="50000"/>
                  </a:schemeClr>
                </a:solidFill>
              </a:rPr>
              <a:pPr>
                <a:spcAft>
                  <a:spcPts val="600"/>
                </a:spcAft>
              </a:pPr>
              <a:t>20</a:t>
            </a:fld>
            <a:endParaRPr lang="en-US" sz="1100">
              <a:solidFill>
                <a:schemeClr val="tx1">
                  <a:lumMod val="50000"/>
                  <a:lumOff val="50000"/>
                </a:schemeClr>
              </a:solidFill>
            </a:endParaRPr>
          </a:p>
        </p:txBody>
      </p:sp>
    </p:spTree>
    <p:extLst>
      <p:ext uri="{BB962C8B-B14F-4D97-AF65-F5344CB8AC3E}">
        <p14:creationId xmlns:p14="http://schemas.microsoft.com/office/powerpoint/2010/main" val="42901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72623-3D81-52C3-7BD9-6DBEDC1243C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References</a:t>
            </a:r>
          </a:p>
        </p:txBody>
      </p:sp>
      <p:sp>
        <p:nvSpPr>
          <p:cNvPr id="3" name="Content Placeholder 2">
            <a:extLst>
              <a:ext uri="{FF2B5EF4-FFF2-40B4-BE49-F238E27FC236}">
                <a16:creationId xmlns:a16="http://schemas.microsoft.com/office/drawing/2014/main" id="{28715950-A62C-BC00-1FE7-7FBD01455066}"/>
              </a:ext>
            </a:extLst>
          </p:cNvPr>
          <p:cNvSpPr>
            <a:spLocks noGrp="1"/>
          </p:cNvSpPr>
          <p:nvPr>
            <p:ph idx="1"/>
          </p:nvPr>
        </p:nvSpPr>
        <p:spPr>
          <a:xfrm>
            <a:off x="1371599" y="2318197"/>
            <a:ext cx="9724031" cy="3683358"/>
          </a:xfrm>
        </p:spPr>
        <p:txBody>
          <a:bodyPr anchor="ctr">
            <a:normAutofit/>
          </a:bodyPr>
          <a:lstStyle/>
          <a:p>
            <a:pPr marL="457200" indent="-457200">
              <a:buNone/>
            </a:pPr>
            <a:r>
              <a:rPr lang="en-US" sz="2000" dirty="0">
                <a:latin typeface="Didact Gothic" panose="00000500000000000000" pitchFamily="2" charset="0"/>
              </a:rPr>
              <a:t>[1] Freese, A., &amp; Miller, G. A. (2023). Light front synchronization and rest frame densities of the proton: Electromagnetic densities. Phys. Rev. D, 107(7), 074036. https://doi.org/10.1103/PhysRevD.107.074036</a:t>
            </a:r>
          </a:p>
        </p:txBody>
      </p:sp>
      <p:sp>
        <p:nvSpPr>
          <p:cNvPr id="4" name="Date Placeholder 3">
            <a:extLst>
              <a:ext uri="{FF2B5EF4-FFF2-40B4-BE49-F238E27FC236}">
                <a16:creationId xmlns:a16="http://schemas.microsoft.com/office/drawing/2014/main" id="{2883CDC4-8403-72C3-0847-9E21FB9D856F}"/>
              </a:ext>
            </a:extLst>
          </p:cNvPr>
          <p:cNvSpPr>
            <a:spLocks noGrp="1"/>
          </p:cNvSpPr>
          <p:nvPr>
            <p:ph type="dt" sz="half" idx="10"/>
          </p:nvPr>
        </p:nvSpPr>
        <p:spPr>
          <a:xfrm>
            <a:off x="8970264" y="6455431"/>
            <a:ext cx="2743200" cy="365125"/>
          </a:xfrm>
        </p:spPr>
        <p:txBody>
          <a:bodyPr>
            <a:normAutofit/>
          </a:bodyPr>
          <a:lstStyle/>
          <a:p>
            <a:pPr algn="r">
              <a:spcAft>
                <a:spcPts val="600"/>
              </a:spcAft>
            </a:pPr>
            <a:r>
              <a:rPr lang="en-US" sz="1100">
                <a:solidFill>
                  <a:schemeClr val="tx1">
                    <a:lumMod val="50000"/>
                    <a:lumOff val="50000"/>
                  </a:schemeClr>
                </a:solidFill>
              </a:rPr>
              <a:t>8/16/2023</a:t>
            </a:r>
          </a:p>
        </p:txBody>
      </p:sp>
      <p:sp>
        <p:nvSpPr>
          <p:cNvPr id="5" name="Slide Number Placeholder 4">
            <a:extLst>
              <a:ext uri="{FF2B5EF4-FFF2-40B4-BE49-F238E27FC236}">
                <a16:creationId xmlns:a16="http://schemas.microsoft.com/office/drawing/2014/main" id="{1BF61AA8-B8A7-B91F-A35C-46482C11C86B}"/>
              </a:ext>
            </a:extLst>
          </p:cNvPr>
          <p:cNvSpPr>
            <a:spLocks noGrp="1"/>
          </p:cNvSpPr>
          <p:nvPr>
            <p:ph type="sldNum" sz="quarter" idx="12"/>
          </p:nvPr>
        </p:nvSpPr>
        <p:spPr>
          <a:xfrm>
            <a:off x="11704320" y="6455431"/>
            <a:ext cx="445913" cy="365125"/>
          </a:xfrm>
        </p:spPr>
        <p:txBody>
          <a:bodyPr>
            <a:normAutofit/>
          </a:bodyPr>
          <a:lstStyle/>
          <a:p>
            <a:pPr>
              <a:spcAft>
                <a:spcPts val="600"/>
              </a:spcAft>
            </a:pPr>
            <a:fld id="{64212198-6117-422B-AC18-8B44DFEB8892}" type="slidenum">
              <a:rPr lang="en-US" sz="1100">
                <a:solidFill>
                  <a:schemeClr val="tx1">
                    <a:lumMod val="50000"/>
                    <a:lumOff val="50000"/>
                  </a:schemeClr>
                </a:solidFill>
              </a:rPr>
              <a:pPr>
                <a:spcAft>
                  <a:spcPts val="600"/>
                </a:spcAft>
              </a:pPr>
              <a:t>21</a:t>
            </a:fld>
            <a:endParaRPr lang="en-US" sz="1100">
              <a:solidFill>
                <a:schemeClr val="tx1">
                  <a:lumMod val="50000"/>
                  <a:lumOff val="50000"/>
                </a:schemeClr>
              </a:solidFill>
            </a:endParaRPr>
          </a:p>
        </p:txBody>
      </p:sp>
    </p:spTree>
    <p:extLst>
      <p:ext uri="{BB962C8B-B14F-4D97-AF65-F5344CB8AC3E}">
        <p14:creationId xmlns:p14="http://schemas.microsoft.com/office/powerpoint/2010/main" val="189181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0BAE8-9E31-AD57-F506-8CEDE3EC61B8}"/>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Motivation</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6A43CF2-BC6C-8086-7F89-4207FB62BE4A}"/>
              </a:ext>
            </a:extLst>
          </p:cNvPr>
          <p:cNvSpPr>
            <a:spLocks noGrp="1"/>
          </p:cNvSpPr>
          <p:nvPr>
            <p:ph type="body" idx="1"/>
          </p:nvPr>
        </p:nvSpPr>
        <p:spPr>
          <a:xfrm>
            <a:off x="639423" y="4944913"/>
            <a:ext cx="8080683" cy="1078173"/>
          </a:xfrm>
        </p:spPr>
        <p:txBody>
          <a:bodyPr vert="horz" lIns="91440" tIns="45720" rIns="91440" bIns="45720" rtlCol="0" anchor="ctr">
            <a:normAutofit/>
          </a:bodyPr>
          <a:lstStyle/>
          <a:p>
            <a:r>
              <a:rPr lang="en-US" kern="1200" dirty="0">
                <a:solidFill>
                  <a:srgbClr val="FFFFFF"/>
                </a:solidFill>
                <a:latin typeface="+mn-lt"/>
                <a:ea typeface="+mn-ea"/>
                <a:cs typeface="+mn-cs"/>
              </a:rPr>
              <a:t>The field of nuclear physics and the light front formalism</a:t>
            </a:r>
          </a:p>
        </p:txBody>
      </p:sp>
      <p:sp>
        <p:nvSpPr>
          <p:cNvPr id="4" name="Date Placeholder 3">
            <a:extLst>
              <a:ext uri="{FF2B5EF4-FFF2-40B4-BE49-F238E27FC236}">
                <a16:creationId xmlns:a16="http://schemas.microsoft.com/office/drawing/2014/main" id="{D47706D0-8E14-F670-8C7D-B6B1E5608AA3}"/>
              </a:ext>
            </a:extLst>
          </p:cNvPr>
          <p:cNvSpPr>
            <a:spLocks noGrp="1"/>
          </p:cNvSpPr>
          <p:nvPr>
            <p:ph type="dt" sz="half" idx="10"/>
          </p:nvPr>
        </p:nvSpPr>
        <p:spPr>
          <a:xfrm>
            <a:off x="8970264" y="6446837"/>
            <a:ext cx="2743200" cy="365125"/>
          </a:xfrm>
        </p:spPr>
        <p:txBody>
          <a:bodyPr vert="horz" lIns="91440" tIns="45720" rIns="91440" bIns="45720" rtlCol="0" anchor="ct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F2491229-F1B5-F439-9F53-05B9EFA85575}"/>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64212198-6117-422B-AC18-8B44DFEB8892}" type="slidenum">
              <a:rPr lang="en-US" sz="1100">
                <a:solidFill>
                  <a:srgbClr val="FFFFFF"/>
                </a:solidFill>
              </a:rPr>
              <a:pPr>
                <a:spcAft>
                  <a:spcPts val="600"/>
                </a:spcAft>
              </a:pPr>
              <a:t>3</a:t>
            </a:fld>
            <a:endParaRPr lang="en-US" sz="1100">
              <a:solidFill>
                <a:srgbClr val="FFFFFF"/>
              </a:solidFill>
            </a:endParaRPr>
          </a:p>
        </p:txBody>
      </p:sp>
    </p:spTree>
    <p:extLst>
      <p:ext uri="{BB962C8B-B14F-4D97-AF65-F5344CB8AC3E}">
        <p14:creationId xmlns:p14="http://schemas.microsoft.com/office/powerpoint/2010/main" val="361777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16B8F0-C702-F587-2463-476A9A34C751}"/>
              </a:ext>
            </a:extLst>
          </p:cNvPr>
          <p:cNvSpPr>
            <a:spLocks noGrp="1"/>
          </p:cNvSpPr>
          <p:nvPr>
            <p:ph type="title"/>
          </p:nvPr>
        </p:nvSpPr>
        <p:spPr>
          <a:xfrm>
            <a:off x="1136397" y="502021"/>
            <a:ext cx="9688296" cy="1642969"/>
          </a:xfrm>
        </p:spPr>
        <p:txBody>
          <a:bodyPr anchor="b">
            <a:normAutofit/>
          </a:bodyPr>
          <a:lstStyle/>
          <a:p>
            <a:r>
              <a:rPr lang="en-US" sz="4000" dirty="0"/>
              <a:t>Nuclear Physics</a:t>
            </a:r>
          </a:p>
        </p:txBody>
      </p:sp>
      <p:sp>
        <p:nvSpPr>
          <p:cNvPr id="3" name="Content Placeholder 2">
            <a:extLst>
              <a:ext uri="{FF2B5EF4-FFF2-40B4-BE49-F238E27FC236}">
                <a16:creationId xmlns:a16="http://schemas.microsoft.com/office/drawing/2014/main" id="{4729BCBA-C00B-9599-F1F5-C379D093595B}"/>
              </a:ext>
            </a:extLst>
          </p:cNvPr>
          <p:cNvSpPr>
            <a:spLocks noGrp="1"/>
          </p:cNvSpPr>
          <p:nvPr>
            <p:ph idx="1"/>
          </p:nvPr>
        </p:nvSpPr>
        <p:spPr>
          <a:xfrm>
            <a:off x="1136397" y="2418409"/>
            <a:ext cx="6469473" cy="3454358"/>
          </a:xfrm>
        </p:spPr>
        <p:txBody>
          <a:bodyPr anchor="t">
            <a:normAutofit/>
          </a:bodyPr>
          <a:lstStyle/>
          <a:p>
            <a:pPr>
              <a:spcBef>
                <a:spcPts val="0"/>
              </a:spcBef>
            </a:pPr>
            <a:r>
              <a:rPr lang="en-US" sz="2000" dirty="0">
                <a:latin typeface="Didact Gothic"/>
                <a:ea typeface="Didact Gothic"/>
                <a:cs typeface="Didact Gothic"/>
                <a:sym typeface="Didact Gothic"/>
              </a:rPr>
              <a:t>Systems of hadrons and nuclei from quantum chromodynamics (QCD)</a:t>
            </a:r>
          </a:p>
          <a:p>
            <a:pPr>
              <a:spcBef>
                <a:spcPts val="0"/>
              </a:spcBef>
            </a:pPr>
            <a:r>
              <a:rPr lang="en-US" sz="2000" i="1" dirty="0">
                <a:latin typeface="Didact Gothic"/>
                <a:ea typeface="Didact Gothic"/>
                <a:cs typeface="Didact Gothic"/>
                <a:sym typeface="Didact Gothic"/>
              </a:rPr>
              <a:t>Problem </a:t>
            </a:r>
            <a:r>
              <a:rPr lang="en-US" sz="2000" dirty="0">
                <a:latin typeface="Didact Gothic"/>
                <a:ea typeface="Didact Gothic"/>
                <a:cs typeface="Didact Gothic"/>
                <a:sym typeface="Didact Gothic"/>
              </a:rPr>
              <a:t>: analytic or perturbative solutions at low-energy are difficult or impossible to obtain.</a:t>
            </a:r>
          </a:p>
          <a:p>
            <a:pPr>
              <a:spcBef>
                <a:spcPts val="0"/>
              </a:spcBef>
            </a:pPr>
            <a:r>
              <a:rPr lang="en-US" sz="2000" dirty="0">
                <a:latin typeface="Didact Gothic"/>
                <a:ea typeface="Didact Gothic"/>
                <a:cs typeface="Didact Gothic"/>
                <a:sym typeface="Didact Gothic"/>
              </a:rPr>
              <a:t>Lattice QCD</a:t>
            </a:r>
          </a:p>
          <a:p>
            <a:pPr>
              <a:spcBef>
                <a:spcPts val="0"/>
              </a:spcBef>
            </a:pPr>
            <a:r>
              <a:rPr lang="en-US" sz="2000" dirty="0">
                <a:latin typeface="Didact Gothic"/>
                <a:ea typeface="Didact Gothic"/>
                <a:cs typeface="Didact Gothic"/>
                <a:sym typeface="Didact Gothic"/>
              </a:rPr>
              <a:t>Computationally intensive</a:t>
            </a:r>
          </a:p>
        </p:txBody>
      </p:sp>
      <p:sp>
        <p:nvSpPr>
          <p:cNvPr id="19" name="Rectangle 1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9ED03A39-D940-CB1C-9A27-8B87C5A20D2A}"/>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rgbClr val="FFFFFF"/>
                </a:solidFill>
              </a:rPr>
              <a:t>8/16/2023</a:t>
            </a:r>
          </a:p>
        </p:txBody>
      </p:sp>
      <p:sp>
        <p:nvSpPr>
          <p:cNvPr id="7" name="Slide Number Placeholder 6">
            <a:extLst>
              <a:ext uri="{FF2B5EF4-FFF2-40B4-BE49-F238E27FC236}">
                <a16:creationId xmlns:a16="http://schemas.microsoft.com/office/drawing/2014/main" id="{097C93CE-E8E6-DA95-E5FD-5AA4C18E4453}"/>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rgbClr val="FFFFFF"/>
                </a:solidFill>
              </a:rPr>
              <a:pPr>
                <a:spcAft>
                  <a:spcPts val="600"/>
                </a:spcAft>
              </a:pPr>
              <a:t>4</a:t>
            </a:fld>
            <a:endParaRPr lang="en-US" sz="1100">
              <a:solidFill>
                <a:srgbClr val="FFFFFF"/>
              </a:solidFill>
            </a:endParaRPr>
          </a:p>
        </p:txBody>
      </p:sp>
      <p:pic>
        <p:nvPicPr>
          <p:cNvPr id="1026" name="Picture 2" descr="quarks and neutron">
            <a:extLst>
              <a:ext uri="{FF2B5EF4-FFF2-40B4-BE49-F238E27FC236}">
                <a16:creationId xmlns:a16="http://schemas.microsoft.com/office/drawing/2014/main" id="{E899C3CF-6C85-9988-9BF9-A613F4607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897" y="1747914"/>
            <a:ext cx="3362171" cy="33621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63AE79-DBBC-E6FD-61E6-02A86C0594AE}"/>
              </a:ext>
            </a:extLst>
          </p:cNvPr>
          <p:cNvSpPr txBox="1"/>
          <p:nvPr/>
        </p:nvSpPr>
        <p:spPr>
          <a:xfrm>
            <a:off x="4643143" y="6123373"/>
            <a:ext cx="7509233" cy="276999"/>
          </a:xfrm>
          <a:prstGeom prst="rect">
            <a:avLst/>
          </a:prstGeom>
          <a:noFill/>
        </p:spPr>
        <p:txBody>
          <a:bodyPr wrap="square">
            <a:spAutoFit/>
          </a:bodyPr>
          <a:lstStyle/>
          <a:p>
            <a:pPr algn="r"/>
            <a:r>
              <a:rPr lang="en-US" sz="1200" dirty="0">
                <a:latin typeface="Didact Gothic" panose="00000500000000000000" pitchFamily="2" charset="0"/>
              </a:rPr>
              <a:t>https://energywavetheory.com/wp-content/uploads/2016/08/quarks-and-neutron-300x300.png</a:t>
            </a:r>
          </a:p>
        </p:txBody>
      </p:sp>
    </p:spTree>
    <p:extLst>
      <p:ext uri="{BB962C8B-B14F-4D97-AF65-F5344CB8AC3E}">
        <p14:creationId xmlns:p14="http://schemas.microsoft.com/office/powerpoint/2010/main" val="10201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CFBE65-3204-80C4-2456-84877F88347C}"/>
              </a:ext>
            </a:extLst>
          </p:cNvPr>
          <p:cNvSpPr>
            <a:spLocks noGrp="1"/>
          </p:cNvSpPr>
          <p:nvPr>
            <p:ph type="title"/>
          </p:nvPr>
        </p:nvSpPr>
        <p:spPr>
          <a:xfrm>
            <a:off x="5596501" y="489508"/>
            <a:ext cx="5754896" cy="1667569"/>
          </a:xfrm>
        </p:spPr>
        <p:txBody>
          <a:bodyPr anchor="b">
            <a:normAutofit/>
          </a:bodyPr>
          <a:lstStyle/>
          <a:p>
            <a:r>
              <a:rPr lang="en-US" sz="4000"/>
              <a:t>The Light Front Formalism</a:t>
            </a:r>
          </a:p>
        </p:txBody>
      </p:sp>
      <p:pic>
        <p:nvPicPr>
          <p:cNvPr id="6" name="Picture 5">
            <a:extLst>
              <a:ext uri="{FF2B5EF4-FFF2-40B4-BE49-F238E27FC236}">
                <a16:creationId xmlns:a16="http://schemas.microsoft.com/office/drawing/2014/main" id="{0A0AA14A-9686-0554-F07C-F9BF828524E5}"/>
              </a:ext>
            </a:extLst>
          </p:cNvPr>
          <p:cNvPicPr>
            <a:picLocks noChangeAspect="1"/>
          </p:cNvPicPr>
          <p:nvPr/>
        </p:nvPicPr>
        <p:blipFill>
          <a:blip r:embed="rId3"/>
          <a:stretch>
            <a:fillRect/>
          </a:stretch>
        </p:blipFill>
        <p:spPr>
          <a:xfrm>
            <a:off x="290199" y="2405894"/>
            <a:ext cx="5016105" cy="2658534"/>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CBFEB5-E498-DF72-1ADE-677C866D029F}"/>
                  </a:ext>
                </a:extLst>
              </p:cNvPr>
              <p:cNvSpPr>
                <a:spLocks noGrp="1"/>
              </p:cNvSpPr>
              <p:nvPr>
                <p:ph idx="1"/>
              </p:nvPr>
            </p:nvSpPr>
            <p:spPr>
              <a:xfrm>
                <a:off x="5596502" y="2405894"/>
                <a:ext cx="5754896" cy="3715506"/>
              </a:xfrm>
            </p:spPr>
            <p:txBody>
              <a:bodyPr anchor="t">
                <a:normAutofit lnSpcReduction="10000"/>
              </a:bodyPr>
              <a:lstStyle/>
              <a:p>
                <a:pPr marL="0" lvl="0" indent="0" rtl="0">
                  <a:spcBef>
                    <a:spcPts val="0"/>
                  </a:spcBef>
                  <a:spcAft>
                    <a:spcPts val="0"/>
                  </a:spcAft>
                  <a:buNone/>
                </a:pPr>
                <a:r>
                  <a:rPr lang="en-US" sz="2000" i="1" dirty="0">
                    <a:latin typeface="Didact Gothic"/>
                    <a:ea typeface="Didact Gothic"/>
                    <a:cs typeface="Didact Gothic"/>
                    <a:sym typeface="Didact Gothic"/>
                  </a:rPr>
                  <a:t>Light Front Formalism:</a:t>
                </a:r>
              </a:p>
              <a:p>
                <a:pPr marL="285750" indent="-285750">
                  <a:spcBef>
                    <a:spcPts val="0"/>
                  </a:spcBef>
                </a:pPr>
                <a:r>
                  <a:rPr lang="en-US" sz="2000" dirty="0">
                    <a:latin typeface="Didact Gothic"/>
                    <a:ea typeface="Didact Gothic"/>
                    <a:cs typeface="Didact Gothic"/>
                    <a:sym typeface="Didact Gothic"/>
                  </a:rPr>
                  <a:t>Introduced by Paul Dirac in 1949</a:t>
                </a:r>
              </a:p>
              <a:p>
                <a:pPr marL="285750" indent="-285750">
                  <a:spcBef>
                    <a:spcPts val="0"/>
                  </a:spcBef>
                </a:pPr>
                <a:r>
                  <a:rPr lang="en-US" sz="2000" dirty="0">
                    <a:latin typeface="Didact Gothic"/>
                    <a:ea typeface="Didact Gothic"/>
                    <a:cs typeface="Didact Gothic"/>
                    <a:sym typeface="Didact Gothic"/>
                  </a:rPr>
                  <a:t>Alternative synchronization convention</a:t>
                </a:r>
              </a:p>
              <a:p>
                <a:pPr marL="285750" indent="-285750">
                  <a:spcBef>
                    <a:spcPts val="0"/>
                  </a:spcBef>
                </a:pPr>
                <a:r>
                  <a:rPr lang="en-US" sz="2000" dirty="0">
                    <a:latin typeface="Didact Gothic"/>
                    <a:ea typeface="Didact Gothic"/>
                    <a:cs typeface="Didact Gothic"/>
                    <a:sym typeface="Didact Gothic"/>
                  </a:rPr>
                  <a:t>New conventions may be more likely to solve certain problems.</a:t>
                </a:r>
              </a:p>
              <a:p>
                <a:pPr marL="0" indent="0">
                  <a:spcBef>
                    <a:spcPts val="0"/>
                  </a:spcBef>
                  <a:buNone/>
                </a:pPr>
                <a:endParaRPr lang="en-US" sz="2000" dirty="0">
                  <a:latin typeface="Didact Gothic"/>
                  <a:ea typeface="Didact Gothic"/>
                  <a:cs typeface="Didact Gothic"/>
                  <a:sym typeface="Didact Gothic"/>
                </a:endParaRPr>
              </a:p>
              <a:p>
                <a:pPr marL="0" lvl="0" indent="0" rtl="0">
                  <a:spcBef>
                    <a:spcPts val="0"/>
                  </a:spcBef>
                  <a:spcAft>
                    <a:spcPts val="0"/>
                  </a:spcAft>
                  <a:buNone/>
                </a:pPr>
                <a:endParaRPr lang="en-US" sz="2000" dirty="0">
                  <a:latin typeface="Didact Gothic"/>
                  <a:ea typeface="Didact Gothic"/>
                  <a:cs typeface="Didact Gothic"/>
                  <a:sym typeface="Didact Gothic"/>
                </a:endParaRPr>
              </a:p>
              <a:p>
                <a:pPr marL="0" lvl="0" indent="0" rtl="0">
                  <a:spcBef>
                    <a:spcPts val="0"/>
                  </a:spcBef>
                  <a:spcAft>
                    <a:spcPts val="0"/>
                  </a:spcAft>
                  <a:buNone/>
                </a:pPr>
                <a:r>
                  <a:rPr lang="en-US" sz="2000" i="1" dirty="0">
                    <a:latin typeface="Didact Gothic"/>
                    <a:ea typeface="Didact Gothic"/>
                    <a:cs typeface="Didact Gothic"/>
                    <a:sym typeface="Didact Gothic"/>
                  </a:rPr>
                  <a:t>Tilted Coordinates:</a:t>
                </a:r>
              </a:p>
              <a:p>
                <a:pPr marL="285750" lvl="0" indent="-285750" rtl="0">
                  <a:spcBef>
                    <a:spcPts val="0"/>
                  </a:spcBef>
                  <a:spcAft>
                    <a:spcPts val="0"/>
                  </a:spcAft>
                  <a:buFont typeface="Arial" panose="020B0604020202020204" pitchFamily="34" charset="0"/>
                  <a:buChar char="•"/>
                </a:pPr>
                <a:r>
                  <a:rPr lang="en-US" sz="2000" dirty="0">
                    <a:latin typeface="Didact Gothic"/>
                    <a:ea typeface="Didact Gothic"/>
                    <a:cs typeface="Didact Gothic"/>
                    <a:sym typeface="Didact Gothic"/>
                  </a:rPr>
                  <a:t>Tilted light front coordinates:</a:t>
                </a:r>
                <a:br>
                  <a:rPr lang="en-US" sz="2000" dirty="0">
                    <a:latin typeface="Didact Gothic"/>
                    <a:ea typeface="Didact Gothic"/>
                    <a:cs typeface="Didact Gothic"/>
                    <a:sym typeface="Didact Gothic"/>
                  </a:rPr>
                </a:br>
                <a14:m>
                  <m:oMath xmlns:m="http://schemas.openxmlformats.org/officeDocument/2006/math">
                    <m:acc>
                      <m:accPr>
                        <m:chr m:val="̃"/>
                        <m:ctrlPr>
                          <a:rPr lang="ar-AE" sz="2000" i="1">
                            <a:latin typeface="Cambria Math" panose="02040503050406030204" pitchFamily="18" charset="0"/>
                            <a:sym typeface="Didact Gothic"/>
                          </a:rPr>
                        </m:ctrlPr>
                      </m:accPr>
                      <m:e>
                        <m:r>
                          <a:rPr lang="ar-AE" sz="2000" b="0" i="1">
                            <a:latin typeface="Cambria Math" panose="02040503050406030204" pitchFamily="18" charset="0"/>
                            <a:sym typeface="Didact Gothic"/>
                          </a:rPr>
                          <m:t>𝜏</m:t>
                        </m:r>
                      </m:e>
                    </m:acc>
                    <m:r>
                      <a:rPr lang="ar-AE" sz="2000" b="0" i="1">
                        <a:latin typeface="Cambria Math" panose="02040503050406030204" pitchFamily="18" charset="0"/>
                        <a:sym typeface="Didact Gothic"/>
                      </a:rPr>
                      <m:t>=</m:t>
                    </m:r>
                    <m:sSub>
                      <m:sSubPr>
                        <m:ctrlPr>
                          <a:rPr lang="en-US" sz="2000" b="0" i="1" smtClean="0">
                            <a:latin typeface="Cambria Math" panose="02040503050406030204" pitchFamily="18" charset="0"/>
                            <a:sym typeface="Didact Gothic"/>
                          </a:rPr>
                        </m:ctrlPr>
                      </m:sSubPr>
                      <m:e>
                        <m:acc>
                          <m:accPr>
                            <m:chr m:val="̃"/>
                            <m:ctrlPr>
                              <a:rPr lang="ar-AE" sz="2000" b="0" i="1">
                                <a:latin typeface="Cambria Math" panose="02040503050406030204" pitchFamily="18" charset="0"/>
                                <a:sym typeface="Didact Gothic"/>
                              </a:rPr>
                            </m:ctrlPr>
                          </m:accPr>
                          <m:e>
                            <m:r>
                              <a:rPr lang="en-US" sz="2000" b="0" i="1" smtClean="0">
                                <a:latin typeface="Cambria Math" panose="02040503050406030204" pitchFamily="18" charset="0"/>
                                <a:sym typeface="Didact Gothic"/>
                              </a:rPr>
                              <m:t>𝑥</m:t>
                            </m:r>
                          </m:e>
                        </m:acc>
                      </m:e>
                      <m:sub>
                        <m:r>
                          <a:rPr lang="en-US" sz="2000" b="0" i="1" smtClean="0">
                            <a:latin typeface="Cambria Math" panose="02040503050406030204" pitchFamily="18" charset="0"/>
                            <a:sym typeface="Didact Gothic"/>
                          </a:rPr>
                          <m:t>0</m:t>
                        </m:r>
                      </m:sub>
                    </m:sSub>
                    <m:r>
                      <a:rPr lang="ar-AE" sz="2000" i="1">
                        <a:latin typeface="Cambria Math" panose="02040503050406030204" pitchFamily="18" charset="0"/>
                        <a:ea typeface="Cambria Math" panose="02040503050406030204" pitchFamily="18" charset="0"/>
                        <a:sym typeface="Didact Gothic"/>
                      </a:rPr>
                      <m:t>≡</m:t>
                    </m:r>
                    <m:sSup>
                      <m:sSupPr>
                        <m:ctrlPr>
                          <a:rPr lang="ar-AE" sz="2000" b="0" i="1">
                            <a:latin typeface="Cambria Math" panose="02040503050406030204" pitchFamily="18" charset="0"/>
                            <a:ea typeface="Cambria Math" panose="02040503050406030204" pitchFamily="18" charset="0"/>
                            <a:sym typeface="Didact Gothic"/>
                          </a:rPr>
                        </m:ctrlPr>
                      </m:sSupPr>
                      <m:e>
                        <m:r>
                          <a:rPr lang="ar-AE" sz="2000" b="0" i="1">
                            <a:latin typeface="Cambria Math" panose="02040503050406030204" pitchFamily="18" charset="0"/>
                            <a:ea typeface="Cambria Math" panose="02040503050406030204" pitchFamily="18" charset="0"/>
                            <a:sym typeface="Didact Gothic"/>
                          </a:rPr>
                          <m:t>𝑥</m:t>
                        </m:r>
                      </m:e>
                      <m:sup>
                        <m:r>
                          <a:rPr lang="ar-AE" sz="2000" b="0" i="1">
                            <a:latin typeface="Cambria Math" panose="02040503050406030204" pitchFamily="18" charset="0"/>
                            <a:ea typeface="Cambria Math" panose="02040503050406030204" pitchFamily="18" charset="0"/>
                            <a:sym typeface="Didact Gothic"/>
                          </a:rPr>
                          <m:t>+</m:t>
                        </m:r>
                      </m:sup>
                    </m:sSup>
                    <m:r>
                      <a:rPr lang="ar-AE" sz="2000" b="0" i="1">
                        <a:latin typeface="Cambria Math" panose="02040503050406030204" pitchFamily="18" charset="0"/>
                        <a:ea typeface="Cambria Math" panose="02040503050406030204" pitchFamily="18" charset="0"/>
                        <a:sym typeface="Didact Gothic"/>
                      </a:rPr>
                      <m:t>=</m:t>
                    </m:r>
                    <m:r>
                      <a:rPr lang="ar-AE" sz="2000" b="0" i="1">
                        <a:latin typeface="Cambria Math" panose="02040503050406030204" pitchFamily="18" charset="0"/>
                        <a:ea typeface="Cambria Math" panose="02040503050406030204" pitchFamily="18" charset="0"/>
                        <a:sym typeface="Didact Gothic"/>
                      </a:rPr>
                      <m:t>𝑡</m:t>
                    </m:r>
                    <m:r>
                      <a:rPr lang="ar-AE" sz="2000" b="0" i="1">
                        <a:latin typeface="Cambria Math" panose="02040503050406030204" pitchFamily="18" charset="0"/>
                        <a:ea typeface="Cambria Math" panose="02040503050406030204" pitchFamily="18" charset="0"/>
                        <a:sym typeface="Didact Gothic"/>
                      </a:rPr>
                      <m:t>+</m:t>
                    </m:r>
                    <m:r>
                      <a:rPr lang="ar-AE" sz="2000" b="0" i="1">
                        <a:latin typeface="Cambria Math" panose="02040503050406030204" pitchFamily="18" charset="0"/>
                        <a:ea typeface="Cambria Math" panose="02040503050406030204" pitchFamily="18" charset="0"/>
                        <a:sym typeface="Didact Gothic"/>
                      </a:rPr>
                      <m:t>𝑧</m:t>
                    </m:r>
                  </m:oMath>
                </a14:m>
                <a:br>
                  <a:rPr lang="ar-AE" sz="2000" dirty="0">
                    <a:latin typeface="Didact Gothic"/>
                    <a:ea typeface="Didact Gothic"/>
                    <a:cs typeface="Didact Gothic"/>
                    <a:sym typeface="Didact Gothic"/>
                  </a:rPr>
                </a:br>
                <a14:m>
                  <m:oMath xmlns:m="http://schemas.openxmlformats.org/officeDocument/2006/math">
                    <m:sSup>
                      <m:sSupPr>
                        <m:ctrlPr>
                          <a:rPr lang="ar-AE" sz="2000" b="0" i="1">
                            <a:latin typeface="Cambria Math" panose="02040503050406030204" pitchFamily="18" charset="0"/>
                            <a:sym typeface="Didact Gothic"/>
                          </a:rPr>
                        </m:ctrlPr>
                      </m:sSupPr>
                      <m:e>
                        <m:acc>
                          <m:accPr>
                            <m:chr m:val="̃"/>
                            <m:ctrlPr>
                              <a:rPr lang="ar-AE" sz="2000" i="1">
                                <a:latin typeface="Cambria Math" panose="02040503050406030204" pitchFamily="18" charset="0"/>
                                <a:sym typeface="Didact Gothic"/>
                              </a:rPr>
                            </m:ctrlPr>
                          </m:accPr>
                          <m:e>
                            <m:r>
                              <a:rPr lang="ar-AE" sz="2000" b="0" i="1">
                                <a:latin typeface="Cambria Math" panose="02040503050406030204" pitchFamily="18" charset="0"/>
                                <a:sym typeface="Didact Gothic"/>
                              </a:rPr>
                              <m:t>𝑥</m:t>
                            </m:r>
                          </m:e>
                        </m:acc>
                      </m:e>
                      <m:sup>
                        <m:r>
                          <a:rPr lang="ar-AE" sz="2000" b="0" i="1">
                            <a:latin typeface="Cambria Math" panose="02040503050406030204" pitchFamily="18" charset="0"/>
                            <a:sym typeface="Didact Gothic"/>
                          </a:rPr>
                          <m:t>1</m:t>
                        </m:r>
                      </m:sup>
                    </m:sSup>
                    <m:r>
                      <a:rPr lang="ar-AE" sz="2000" i="1">
                        <a:latin typeface="Cambria Math" panose="02040503050406030204" pitchFamily="18" charset="0"/>
                        <a:ea typeface="Cambria Math" panose="02040503050406030204" pitchFamily="18" charset="0"/>
                        <a:sym typeface="Didact Gothic"/>
                      </a:rPr>
                      <m:t>≡</m:t>
                    </m:r>
                    <m:r>
                      <a:rPr lang="ar-AE" sz="2000" b="0" i="1">
                        <a:latin typeface="Cambria Math" panose="02040503050406030204" pitchFamily="18" charset="0"/>
                        <a:ea typeface="Cambria Math" panose="02040503050406030204" pitchFamily="18" charset="0"/>
                        <a:sym typeface="Didact Gothic"/>
                      </a:rPr>
                      <m:t>𝑥</m:t>
                    </m:r>
                  </m:oMath>
                </a14:m>
                <a:br>
                  <a:rPr lang="ar-AE" sz="2000" b="0" dirty="0">
                    <a:latin typeface="Didact Gothic"/>
                    <a:ea typeface="Cambria Math" panose="02040503050406030204" pitchFamily="18" charset="0"/>
                    <a:sym typeface="Didact Gothic"/>
                  </a:rPr>
                </a:br>
                <a14:m>
                  <m:oMath xmlns:m="http://schemas.openxmlformats.org/officeDocument/2006/math">
                    <m:sSup>
                      <m:sSupPr>
                        <m:ctrlPr>
                          <a:rPr lang="ar-AE" sz="2000" b="0" i="1">
                            <a:latin typeface="Cambria Math" panose="02040503050406030204" pitchFamily="18" charset="0"/>
                            <a:ea typeface="Cambria Math" panose="02040503050406030204" pitchFamily="18" charset="0"/>
                            <a:sym typeface="Didact Gothic"/>
                          </a:rPr>
                        </m:ctrlPr>
                      </m:sSupPr>
                      <m:e>
                        <m:acc>
                          <m:accPr>
                            <m:chr m:val="̃"/>
                            <m:ctrlPr>
                              <a:rPr lang="ar-AE" sz="2000" b="0" i="1">
                                <a:latin typeface="Cambria Math" panose="02040503050406030204" pitchFamily="18" charset="0"/>
                                <a:ea typeface="Cambria Math" panose="02040503050406030204" pitchFamily="18" charset="0"/>
                                <a:sym typeface="Didact Gothic"/>
                              </a:rPr>
                            </m:ctrlPr>
                          </m:accPr>
                          <m:e>
                            <m:r>
                              <a:rPr lang="ar-AE" sz="2000" b="0" i="1">
                                <a:latin typeface="Cambria Math" panose="02040503050406030204" pitchFamily="18" charset="0"/>
                                <a:ea typeface="Cambria Math" panose="02040503050406030204" pitchFamily="18" charset="0"/>
                                <a:sym typeface="Didact Gothic"/>
                              </a:rPr>
                              <m:t>𝑥</m:t>
                            </m:r>
                          </m:e>
                        </m:acc>
                      </m:e>
                      <m:sup>
                        <m:r>
                          <a:rPr lang="ar-AE" sz="2000" b="0" i="1">
                            <a:latin typeface="Cambria Math" panose="02040503050406030204" pitchFamily="18" charset="0"/>
                            <a:ea typeface="Cambria Math" panose="02040503050406030204" pitchFamily="18" charset="0"/>
                            <a:sym typeface="Didact Gothic"/>
                          </a:rPr>
                          <m:t>2</m:t>
                        </m:r>
                      </m:sup>
                    </m:sSup>
                    <m:r>
                      <a:rPr lang="ar-AE" sz="2000" b="0" i="1">
                        <a:latin typeface="Cambria Math" panose="02040503050406030204" pitchFamily="18" charset="0"/>
                        <a:ea typeface="Cambria Math" panose="02040503050406030204" pitchFamily="18" charset="0"/>
                        <a:sym typeface="Didact Gothic"/>
                      </a:rPr>
                      <m:t>≡</m:t>
                    </m:r>
                    <m:r>
                      <a:rPr lang="ar-AE" sz="2000" b="0" i="1">
                        <a:latin typeface="Cambria Math" panose="02040503050406030204" pitchFamily="18" charset="0"/>
                        <a:ea typeface="Cambria Math" panose="02040503050406030204" pitchFamily="18" charset="0"/>
                        <a:sym typeface="Didact Gothic"/>
                      </a:rPr>
                      <m:t>𝑦</m:t>
                    </m:r>
                  </m:oMath>
                </a14:m>
                <a:br>
                  <a:rPr lang="ar-AE" sz="2000" b="0" dirty="0">
                    <a:latin typeface="Didact Gothic"/>
                    <a:ea typeface="Cambria Math" panose="02040503050406030204" pitchFamily="18" charset="0"/>
                    <a:sym typeface="Didact Gothic"/>
                  </a:rPr>
                </a:br>
                <a14:m>
                  <m:oMath xmlns:m="http://schemas.openxmlformats.org/officeDocument/2006/math">
                    <m:sSup>
                      <m:sSupPr>
                        <m:ctrlPr>
                          <a:rPr lang="ar-AE" sz="2000" b="0" i="1">
                            <a:latin typeface="Cambria Math" panose="02040503050406030204" pitchFamily="18" charset="0"/>
                            <a:ea typeface="Cambria Math" panose="02040503050406030204" pitchFamily="18" charset="0"/>
                            <a:sym typeface="Didact Gothic"/>
                          </a:rPr>
                        </m:ctrlPr>
                      </m:sSupPr>
                      <m:e>
                        <m:acc>
                          <m:accPr>
                            <m:chr m:val="̃"/>
                            <m:ctrlPr>
                              <a:rPr lang="ar-AE" sz="2000" b="0" i="1">
                                <a:latin typeface="Cambria Math" panose="02040503050406030204" pitchFamily="18" charset="0"/>
                                <a:ea typeface="Cambria Math" panose="02040503050406030204" pitchFamily="18" charset="0"/>
                                <a:sym typeface="Didact Gothic"/>
                              </a:rPr>
                            </m:ctrlPr>
                          </m:accPr>
                          <m:e>
                            <m:r>
                              <a:rPr lang="ar-AE" sz="2000" b="0" i="1">
                                <a:latin typeface="Cambria Math" panose="02040503050406030204" pitchFamily="18" charset="0"/>
                                <a:ea typeface="Cambria Math" panose="02040503050406030204" pitchFamily="18" charset="0"/>
                                <a:sym typeface="Didact Gothic"/>
                              </a:rPr>
                              <m:t>𝑥</m:t>
                            </m:r>
                          </m:e>
                        </m:acc>
                      </m:e>
                      <m:sup>
                        <m:r>
                          <a:rPr lang="ar-AE" sz="2000" b="0" i="1">
                            <a:latin typeface="Cambria Math" panose="02040503050406030204" pitchFamily="18" charset="0"/>
                            <a:ea typeface="Cambria Math" panose="02040503050406030204" pitchFamily="18" charset="0"/>
                            <a:sym typeface="Didact Gothic"/>
                          </a:rPr>
                          <m:t>3</m:t>
                        </m:r>
                      </m:sup>
                    </m:sSup>
                    <m:r>
                      <a:rPr lang="ar-AE" sz="2000" b="0" i="1">
                        <a:latin typeface="Cambria Math" panose="02040503050406030204" pitchFamily="18" charset="0"/>
                        <a:ea typeface="Cambria Math" panose="02040503050406030204" pitchFamily="18" charset="0"/>
                        <a:sym typeface="Didact Gothic"/>
                      </a:rPr>
                      <m:t>≡</m:t>
                    </m:r>
                    <m:r>
                      <a:rPr lang="ar-AE" sz="2000" b="0" i="1">
                        <a:latin typeface="Cambria Math" panose="02040503050406030204" pitchFamily="18" charset="0"/>
                        <a:ea typeface="Cambria Math" panose="02040503050406030204" pitchFamily="18" charset="0"/>
                        <a:sym typeface="Didact Gothic"/>
                      </a:rPr>
                      <m:t>𝑧</m:t>
                    </m:r>
                  </m:oMath>
                </a14:m>
                <a:endParaRPr lang="ar-AE" sz="2000" dirty="0">
                  <a:latin typeface="Didact Gothic"/>
                  <a:ea typeface="Didact Gothic"/>
                  <a:cs typeface="Didact Gothic"/>
                  <a:sym typeface="Didact Gothic"/>
                </a:endParaRPr>
              </a:p>
              <a:p>
                <a:pPr marL="285750" lvl="5" indent="-285750">
                  <a:buFont typeface="Arial" panose="020B0604020202020204" pitchFamily="34" charset="0"/>
                  <a:buChar char="•"/>
                </a:pPr>
                <a:r>
                  <a:rPr lang="en-US" sz="2000" dirty="0">
                    <a:latin typeface="Didact Gothic"/>
                    <a:ea typeface="Didact Gothic"/>
                    <a:cs typeface="Didact Gothic"/>
                    <a:sym typeface="Didact Gothic"/>
                  </a:rPr>
                  <a:t>Light travels instantaneously in the –z direction.</a:t>
                </a:r>
                <a:endParaRPr lang="en-US" sz="1600" dirty="0">
                  <a:latin typeface="Didact Gothic"/>
                  <a:ea typeface="Didact Gothic"/>
                  <a:cs typeface="Didact Gothic"/>
                  <a:sym typeface="Didact Gothic"/>
                </a:endParaRPr>
              </a:p>
              <a:p>
                <a:pPr marL="285750" lvl="0" indent="-285750" rtl="0">
                  <a:spcBef>
                    <a:spcPts val="0"/>
                  </a:spcBef>
                  <a:spcAft>
                    <a:spcPts val="0"/>
                  </a:spcAft>
                  <a:buFont typeface="Arial" panose="020B0604020202020204" pitchFamily="34" charset="0"/>
                  <a:buChar char="•"/>
                </a:pPr>
                <a:endParaRPr lang="en-US" sz="1600" dirty="0">
                  <a:latin typeface="Didact Gothic"/>
                  <a:ea typeface="Didact Gothic"/>
                  <a:cs typeface="Didact Gothic"/>
                  <a:sym typeface="Didact Gothic"/>
                </a:endParaRPr>
              </a:p>
              <a:p>
                <a:endParaRPr lang="en-US" sz="1600" dirty="0"/>
              </a:p>
            </p:txBody>
          </p:sp>
        </mc:Choice>
        <mc:Fallback xmlns="">
          <p:sp>
            <p:nvSpPr>
              <p:cNvPr id="3" name="Content Placeholder 2">
                <a:extLst>
                  <a:ext uri="{FF2B5EF4-FFF2-40B4-BE49-F238E27FC236}">
                    <a16:creationId xmlns:a16="http://schemas.microsoft.com/office/drawing/2014/main" id="{0CCBFEB5-E498-DF72-1ADE-677C866D029F}"/>
                  </a:ext>
                </a:extLst>
              </p:cNvPr>
              <p:cNvSpPr>
                <a:spLocks noGrp="1" noRot="1" noChangeAspect="1" noMove="1" noResize="1" noEditPoints="1" noAdjustHandles="1" noChangeArrowheads="1" noChangeShapeType="1" noTextEdit="1"/>
              </p:cNvSpPr>
              <p:nvPr>
                <p:ph idx="1"/>
              </p:nvPr>
            </p:nvSpPr>
            <p:spPr>
              <a:xfrm>
                <a:off x="5596502" y="2405894"/>
                <a:ext cx="5754896" cy="3715506"/>
              </a:xfrm>
              <a:blipFill>
                <a:blip r:embed="rId4"/>
                <a:stretch>
                  <a:fillRect l="-1059" t="-2627"/>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DDB87DF-D431-9E29-3DA2-8D2B5D804B2A}"/>
              </a:ext>
            </a:extLst>
          </p:cNvPr>
          <p:cNvSpPr>
            <a:spLocks noGrp="1"/>
          </p:cNvSpPr>
          <p:nvPr>
            <p:ph type="dt" sz="half" idx="10"/>
          </p:nvPr>
        </p:nvSpPr>
        <p:spPr>
          <a:xfrm>
            <a:off x="8972550" y="6455664"/>
            <a:ext cx="2743200" cy="365125"/>
          </a:xfrm>
        </p:spPr>
        <p:txBody>
          <a:bodyP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26782C73-0F01-E283-7C34-0A2551A300F3}"/>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rgbClr val="FFFFFF"/>
                </a:solidFill>
              </a:rPr>
              <a:pPr>
                <a:spcAft>
                  <a:spcPts val="600"/>
                </a:spcAft>
              </a:pPr>
              <a:t>5</a:t>
            </a:fld>
            <a:endParaRPr lang="en-US" sz="1100">
              <a:solidFill>
                <a:srgbClr val="FFFFFF"/>
              </a:solidFill>
            </a:endParaRPr>
          </a:p>
        </p:txBody>
      </p:sp>
      <p:sp>
        <p:nvSpPr>
          <p:cNvPr id="7" name="TextBox 6">
            <a:extLst>
              <a:ext uri="{FF2B5EF4-FFF2-40B4-BE49-F238E27FC236}">
                <a16:creationId xmlns:a16="http://schemas.microsoft.com/office/drawing/2014/main" id="{F1CE7216-BE2A-BF3B-7E1E-9CDFD31A3038}"/>
              </a:ext>
            </a:extLst>
          </p:cNvPr>
          <p:cNvSpPr txBox="1"/>
          <p:nvPr/>
        </p:nvSpPr>
        <p:spPr>
          <a:xfrm>
            <a:off x="575285" y="5005408"/>
            <a:ext cx="3385096" cy="307777"/>
          </a:xfrm>
          <a:prstGeom prst="rect">
            <a:avLst/>
          </a:prstGeom>
          <a:noFill/>
        </p:spPr>
        <p:txBody>
          <a:bodyPr wrap="square" rtlCol="0">
            <a:spAutoFit/>
          </a:bodyPr>
          <a:lstStyle/>
          <a:p>
            <a:r>
              <a:rPr lang="en-US" sz="1400" dirty="0">
                <a:latin typeface="Didact Gothic" panose="00000500000000000000" pitchFamily="2" charset="0"/>
              </a:rPr>
              <a:t>Image Credit: Adam Freese</a:t>
            </a:r>
          </a:p>
        </p:txBody>
      </p:sp>
    </p:spTree>
    <p:extLst>
      <p:ext uri="{BB962C8B-B14F-4D97-AF65-F5344CB8AC3E}">
        <p14:creationId xmlns:p14="http://schemas.microsoft.com/office/powerpoint/2010/main" val="265249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309982-D8C4-799A-458C-4C063559D940}"/>
              </a:ext>
            </a:extLst>
          </p:cNvPr>
          <p:cNvSpPr>
            <a:spLocks noGrp="1"/>
          </p:cNvSpPr>
          <p:nvPr>
            <p:ph type="title"/>
          </p:nvPr>
        </p:nvSpPr>
        <p:spPr>
          <a:xfrm>
            <a:off x="1136397" y="502021"/>
            <a:ext cx="9688296" cy="1642969"/>
          </a:xfrm>
        </p:spPr>
        <p:txBody>
          <a:bodyPr anchor="b">
            <a:normAutofit/>
          </a:bodyPr>
          <a:lstStyle/>
          <a:p>
            <a:r>
              <a:rPr lang="en-US" sz="4000" dirty="0"/>
              <a:t>The Light Front Formalism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FA6F37-6459-311D-6BA7-F7BF033FDC6B}"/>
                  </a:ext>
                </a:extLst>
              </p:cNvPr>
              <p:cNvSpPr>
                <a:spLocks noGrp="1"/>
              </p:cNvSpPr>
              <p:nvPr>
                <p:ph idx="1"/>
              </p:nvPr>
            </p:nvSpPr>
            <p:spPr>
              <a:xfrm>
                <a:off x="1136397" y="2418409"/>
                <a:ext cx="9688296" cy="3454358"/>
              </a:xfrm>
            </p:spPr>
            <p:txBody>
              <a:bodyPr anchor="t">
                <a:normAutofit lnSpcReduction="10000"/>
              </a:bodyPr>
              <a:lstStyle/>
              <a:p>
                <a:pPr>
                  <a:spcBef>
                    <a:spcPts val="0"/>
                  </a:spcBef>
                </a:pPr>
                <a:r>
                  <a:rPr lang="en-US" sz="2000" dirty="0">
                    <a:latin typeface="Didact Gothic" panose="00000500000000000000" pitchFamily="2" charset="0"/>
                  </a:rPr>
                  <a:t>Standard Coordinates:</a:t>
                </a:r>
                <a:br>
                  <a:rPr lang="en-US" sz="2000" dirty="0"/>
                </a:br>
                <a14:m>
                  <m:oMath xmlns:m="http://schemas.openxmlformats.org/officeDocument/2006/math">
                    <m:r>
                      <a:rPr lang="en-US" sz="2000" b="0" i="1" smtClean="0">
                        <a:latin typeface="Cambria Math" panose="02040503050406030204" pitchFamily="18" charset="0"/>
                      </a:rPr>
                      <m:t>𝐸</m:t>
                    </m:r>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2</m:t>
                            </m:r>
                          </m:sup>
                        </m:sSup>
                      </m:e>
                    </m:rad>
                  </m:oMath>
                </a14:m>
                <a:br>
                  <a:rPr lang="en-US" sz="2000" dirty="0">
                    <a:latin typeface="Didact Gothic"/>
                    <a:ea typeface="Didact Gothic"/>
                    <a:cs typeface="Didact Gothic"/>
                    <a:sym typeface="Didact Gothic"/>
                  </a:rPr>
                </a:br>
                <a:br>
                  <a:rPr lang="en-US" sz="2000" dirty="0">
                    <a:latin typeface="Didact Gothic"/>
                    <a:ea typeface="Didact Gothic"/>
                    <a:cs typeface="Didact Gothic"/>
                    <a:sym typeface="Didact Gothic"/>
                  </a:rPr>
                </a:br>
                <a:endParaRPr lang="en-US" sz="2000" dirty="0">
                  <a:latin typeface="Didact Gothic"/>
                  <a:ea typeface="Didact Gothic"/>
                  <a:cs typeface="Didact Gothic"/>
                  <a:sym typeface="Didact Gothic"/>
                </a:endParaRPr>
              </a:p>
              <a:p>
                <a:pPr>
                  <a:spcBef>
                    <a:spcPts val="0"/>
                  </a:spcBef>
                </a:pPr>
                <a:r>
                  <a:rPr lang="en-US" sz="2000" dirty="0">
                    <a:latin typeface="Didact Gothic"/>
                    <a:ea typeface="Didact Gothic"/>
                    <a:cs typeface="Didact Gothic"/>
                    <a:sym typeface="Didact Gothic"/>
                  </a:rPr>
                  <a:t>Klein-Gordon equation gives energy-momentum relation:</a:t>
                </a:r>
                <a:br>
                  <a:rPr lang="en-US" sz="2000" dirty="0">
                    <a:latin typeface="Didact Gothic"/>
                    <a:ea typeface="Didact Gothic"/>
                    <a:cs typeface="Didact Gothic"/>
                    <a:sym typeface="Didact Gothic"/>
                  </a:rPr>
                </a:br>
                <a:br>
                  <a:rPr lang="en-US" sz="2000" dirty="0">
                    <a:latin typeface="Didact Gothic"/>
                    <a:ea typeface="Didact Gothic"/>
                    <a:cs typeface="Didact Gothic"/>
                    <a:sym typeface="Didact Gothic"/>
                  </a:rPr>
                </a:br>
                <a14:m>
                  <m:oMath xmlns:m="http://schemas.openxmlformats.org/officeDocument/2006/math">
                    <m:acc>
                      <m:accPr>
                        <m:chr m:val="̃"/>
                        <m:ctrlPr>
                          <a:rPr lang="ar-AE" sz="2000" i="1">
                            <a:latin typeface="Cambria Math" panose="02040503050406030204" pitchFamily="18" charset="0"/>
                            <a:sym typeface="Didact Gothic"/>
                          </a:rPr>
                        </m:ctrlPr>
                      </m:accPr>
                      <m:e>
                        <m:r>
                          <a:rPr lang="ar-AE" sz="2000" b="0" i="1">
                            <a:latin typeface="Cambria Math" panose="02040503050406030204" pitchFamily="18" charset="0"/>
                            <a:sym typeface="Didact Gothic"/>
                          </a:rPr>
                          <m:t>𝐸</m:t>
                        </m:r>
                      </m:e>
                    </m:acc>
                    <m:r>
                      <a:rPr lang="ar-AE" sz="2000" b="0" i="1">
                        <a:latin typeface="Cambria Math" panose="02040503050406030204" pitchFamily="18" charset="0"/>
                        <a:sym typeface="Didact Gothic"/>
                      </a:rPr>
                      <m:t>=</m:t>
                    </m:r>
                    <m:f>
                      <m:fPr>
                        <m:ctrlPr>
                          <a:rPr lang="ar-AE" sz="2000" b="0" i="1">
                            <a:latin typeface="Cambria Math" panose="02040503050406030204" pitchFamily="18" charset="0"/>
                            <a:sym typeface="Didact Gothic"/>
                          </a:rPr>
                        </m:ctrlPr>
                      </m:fPr>
                      <m:num>
                        <m:sSup>
                          <m:sSupPr>
                            <m:ctrlPr>
                              <a:rPr lang="ar-AE" sz="2000" b="0" i="1">
                                <a:latin typeface="Cambria Math" panose="02040503050406030204" pitchFamily="18" charset="0"/>
                                <a:sym typeface="Didact Gothic"/>
                              </a:rPr>
                            </m:ctrlPr>
                          </m:sSupPr>
                          <m:e>
                            <m:r>
                              <a:rPr lang="ar-AE" sz="2000" b="0" i="1">
                                <a:latin typeface="Cambria Math" panose="02040503050406030204" pitchFamily="18" charset="0"/>
                                <a:sym typeface="Didact Gothic"/>
                              </a:rPr>
                              <m:t>𝑚</m:t>
                            </m:r>
                          </m:e>
                          <m:sup>
                            <m:r>
                              <a:rPr lang="ar-AE" sz="2000" b="0" i="1">
                                <a:latin typeface="Cambria Math" panose="02040503050406030204" pitchFamily="18" charset="0"/>
                                <a:sym typeface="Didact Gothic"/>
                              </a:rPr>
                              <m:t>2</m:t>
                            </m:r>
                          </m:sup>
                        </m:sSup>
                        <m:r>
                          <a:rPr lang="ar-AE" sz="2000" b="0" i="1">
                            <a:latin typeface="Cambria Math" panose="02040503050406030204" pitchFamily="18" charset="0"/>
                            <a:sym typeface="Didact Gothic"/>
                          </a:rPr>
                          <m:t>+</m:t>
                        </m:r>
                        <m:sSup>
                          <m:sSupPr>
                            <m:ctrlPr>
                              <a:rPr lang="ar-AE" sz="2000" b="0" i="1">
                                <a:latin typeface="Cambria Math" panose="02040503050406030204" pitchFamily="18" charset="0"/>
                                <a:sym typeface="Didact Gothic"/>
                              </a:rPr>
                            </m:ctrlPr>
                          </m:sSupPr>
                          <m:e>
                            <m:acc>
                              <m:accPr>
                                <m:chr m:val="̃"/>
                                <m:ctrlPr>
                                  <a:rPr lang="ar-AE" sz="2000" b="0" i="1">
                                    <a:latin typeface="Cambria Math" panose="02040503050406030204" pitchFamily="18" charset="0"/>
                                    <a:sym typeface="Didact Gothic"/>
                                  </a:rPr>
                                </m:ctrlPr>
                              </m:accPr>
                              <m:e>
                                <m:acc>
                                  <m:accPr>
                                    <m:chr m:val="⃑"/>
                                    <m:ctrlPr>
                                      <a:rPr lang="ar-AE" sz="2000" b="0" i="1">
                                        <a:latin typeface="Cambria Math" panose="02040503050406030204" pitchFamily="18" charset="0"/>
                                        <a:sym typeface="Didact Gothic"/>
                                      </a:rPr>
                                    </m:ctrlPr>
                                  </m:accPr>
                                  <m:e>
                                    <m:r>
                                      <a:rPr lang="ar-AE" sz="2000" b="0" i="1">
                                        <a:latin typeface="Cambria Math" panose="02040503050406030204" pitchFamily="18" charset="0"/>
                                        <a:sym typeface="Didact Gothic"/>
                                      </a:rPr>
                                      <m:t>𝑝</m:t>
                                    </m:r>
                                  </m:e>
                                </m:acc>
                              </m:e>
                            </m:acc>
                          </m:e>
                          <m:sup>
                            <m:r>
                              <a:rPr lang="ar-AE" sz="2000" b="0" i="1">
                                <a:latin typeface="Cambria Math" panose="02040503050406030204" pitchFamily="18" charset="0"/>
                                <a:sym typeface="Didact Gothic"/>
                              </a:rPr>
                              <m:t>2</m:t>
                            </m:r>
                          </m:sup>
                        </m:sSup>
                      </m:num>
                      <m:den>
                        <m:r>
                          <a:rPr lang="ar-AE" sz="2000" b="0" i="1">
                            <a:latin typeface="Cambria Math" panose="02040503050406030204" pitchFamily="18" charset="0"/>
                            <a:sym typeface="Didact Gothic"/>
                          </a:rPr>
                          <m:t>2</m:t>
                        </m:r>
                        <m:sSub>
                          <m:sSubPr>
                            <m:ctrlPr>
                              <a:rPr lang="ar-AE" sz="2000" b="0" i="1">
                                <a:latin typeface="Cambria Math" panose="02040503050406030204" pitchFamily="18" charset="0"/>
                                <a:sym typeface="Didact Gothic"/>
                              </a:rPr>
                            </m:ctrlPr>
                          </m:sSubPr>
                          <m:e>
                            <m:acc>
                              <m:accPr>
                                <m:chr m:val="̃"/>
                                <m:ctrlPr>
                                  <a:rPr lang="ar-AE" sz="2000" b="0" i="1">
                                    <a:latin typeface="Cambria Math" panose="02040503050406030204" pitchFamily="18" charset="0"/>
                                    <a:sym typeface="Didact Gothic"/>
                                  </a:rPr>
                                </m:ctrlPr>
                              </m:accPr>
                              <m:e>
                                <m:r>
                                  <a:rPr lang="ar-AE" sz="2000" b="0" i="1">
                                    <a:latin typeface="Cambria Math" panose="02040503050406030204" pitchFamily="18" charset="0"/>
                                    <a:sym typeface="Didact Gothic"/>
                                  </a:rPr>
                                  <m:t>𝑝</m:t>
                                </m:r>
                              </m:e>
                            </m:acc>
                          </m:e>
                          <m:sub>
                            <m:r>
                              <a:rPr lang="ar-AE" sz="2000" b="0" i="1">
                                <a:latin typeface="Cambria Math" panose="02040503050406030204" pitchFamily="18" charset="0"/>
                                <a:sym typeface="Didact Gothic"/>
                              </a:rPr>
                              <m:t>𝑧</m:t>
                            </m:r>
                          </m:sub>
                        </m:sSub>
                      </m:den>
                    </m:f>
                  </m:oMath>
                </a14:m>
                <a:endParaRPr lang="ar-AE" sz="2000" dirty="0">
                  <a:latin typeface="Didact Gothic"/>
                  <a:ea typeface="Didact Gothic"/>
                  <a:cs typeface="Didact Gothic"/>
                  <a:sym typeface="Didact Gothic"/>
                </a:endParaRPr>
              </a:p>
              <a:p>
                <a:pPr marL="285750" lvl="0" indent="-285750">
                  <a:buFont typeface="Arial" panose="020B0604020202020204" pitchFamily="34" charset="0"/>
                  <a:buChar char="•"/>
                </a:pPr>
                <a:r>
                  <a:rPr lang="en-US" sz="2000" dirty="0">
                    <a:latin typeface="Didact Gothic"/>
                    <a:ea typeface="Didact Gothic"/>
                    <a:cs typeface="Didact Gothic"/>
                    <a:sym typeface="Didact Gothic"/>
                  </a:rPr>
                  <a:t>Hamiltonian Operator:</a:t>
                </a:r>
                <a:br>
                  <a:rPr lang="en-US" sz="2000" dirty="0">
                    <a:latin typeface="Didact Gothic"/>
                    <a:ea typeface="Didact Gothic"/>
                    <a:cs typeface="Didact Gothic"/>
                    <a:sym typeface="Didact Gothic"/>
                  </a:rPr>
                </a:br>
                <a:br>
                  <a:rPr lang="en-US" sz="2000" dirty="0">
                    <a:latin typeface="Didact Gothic"/>
                    <a:ea typeface="Didact Gothic"/>
                    <a:cs typeface="Didact Gothic"/>
                    <a:sym typeface="Didact Gothic"/>
                  </a:rPr>
                </a:br>
                <a14:m>
                  <m:oMath xmlns:m="http://schemas.openxmlformats.org/officeDocument/2006/math">
                    <m:acc>
                      <m:accPr>
                        <m:chr m:val="̂"/>
                        <m:ctrlPr>
                          <a:rPr lang="ar-AE" sz="2000" i="1">
                            <a:latin typeface="Cambria Math" panose="02040503050406030204" pitchFamily="18" charset="0"/>
                            <a:sym typeface="Didact Gothic"/>
                          </a:rPr>
                        </m:ctrlPr>
                      </m:accPr>
                      <m:e>
                        <m:acc>
                          <m:accPr>
                            <m:chr m:val="̃"/>
                            <m:ctrlPr>
                              <a:rPr lang="ar-AE" sz="2000" i="1">
                                <a:latin typeface="Cambria Math" panose="02040503050406030204" pitchFamily="18" charset="0"/>
                                <a:sym typeface="Didact Gothic"/>
                              </a:rPr>
                            </m:ctrlPr>
                          </m:accPr>
                          <m:e>
                            <m:r>
                              <a:rPr lang="ar-AE" sz="2000" b="0" i="1">
                                <a:latin typeface="Cambria Math" panose="02040503050406030204" pitchFamily="18" charset="0"/>
                                <a:sym typeface="Didact Gothic"/>
                              </a:rPr>
                              <m:t>𝐻</m:t>
                            </m:r>
                          </m:e>
                        </m:acc>
                      </m:e>
                    </m:acc>
                    <m:r>
                      <a:rPr lang="ar-AE" sz="2000" b="0" i="1">
                        <a:latin typeface="Cambria Math" panose="02040503050406030204" pitchFamily="18" charset="0"/>
                        <a:sym typeface="Didact Gothic"/>
                      </a:rPr>
                      <m:t>=</m:t>
                    </m:r>
                    <m:f>
                      <m:fPr>
                        <m:ctrlPr>
                          <a:rPr lang="ar-AE" sz="2000" i="1">
                            <a:latin typeface="Cambria Math" panose="02040503050406030204" pitchFamily="18" charset="0"/>
                            <a:sym typeface="Didact Gothic"/>
                          </a:rPr>
                        </m:ctrlPr>
                      </m:fPr>
                      <m:num>
                        <m:sSup>
                          <m:sSupPr>
                            <m:ctrlPr>
                              <a:rPr lang="ar-AE" sz="2000" i="1">
                                <a:latin typeface="Cambria Math" panose="02040503050406030204" pitchFamily="18" charset="0"/>
                                <a:sym typeface="Didact Gothic"/>
                              </a:rPr>
                            </m:ctrlPr>
                          </m:sSupPr>
                          <m:e>
                            <m:r>
                              <a:rPr lang="ar-AE" sz="2000" i="1">
                                <a:latin typeface="Cambria Math" panose="02040503050406030204" pitchFamily="18" charset="0"/>
                                <a:sym typeface="Didact Gothic"/>
                              </a:rPr>
                              <m:t>𝑚</m:t>
                            </m:r>
                          </m:e>
                          <m:sup>
                            <m:r>
                              <a:rPr lang="ar-AE" sz="2000" i="1">
                                <a:latin typeface="Cambria Math" panose="02040503050406030204" pitchFamily="18" charset="0"/>
                                <a:sym typeface="Didact Gothic"/>
                              </a:rPr>
                              <m:t>2</m:t>
                            </m:r>
                          </m:sup>
                        </m:sSup>
                        <m:r>
                          <a:rPr lang="ar-AE" sz="2000" i="1">
                            <a:latin typeface="Cambria Math" panose="02040503050406030204" pitchFamily="18" charset="0"/>
                            <a:sym typeface="Didact Gothic"/>
                          </a:rPr>
                          <m:t>+</m:t>
                        </m:r>
                        <m:sSup>
                          <m:sSupPr>
                            <m:ctrlPr>
                              <a:rPr lang="ar-AE" sz="2000" i="1">
                                <a:latin typeface="Cambria Math" panose="02040503050406030204" pitchFamily="18" charset="0"/>
                                <a:sym typeface="Didact Gothic"/>
                              </a:rPr>
                            </m:ctrlPr>
                          </m:sSupPr>
                          <m:e>
                            <m:acc>
                              <m:accPr>
                                <m:chr m:val="̃"/>
                                <m:ctrlPr>
                                  <a:rPr lang="ar-AE" sz="2000" i="1">
                                    <a:latin typeface="Cambria Math" panose="02040503050406030204" pitchFamily="18" charset="0"/>
                                    <a:sym typeface="Didact Gothic"/>
                                  </a:rPr>
                                </m:ctrlPr>
                              </m:accPr>
                              <m:e>
                                <m:acc>
                                  <m:accPr>
                                    <m:chr m:val="⃑"/>
                                    <m:ctrlPr>
                                      <a:rPr lang="ar-AE" sz="2000" i="1">
                                        <a:latin typeface="Cambria Math" panose="02040503050406030204" pitchFamily="18" charset="0"/>
                                        <a:sym typeface="Didact Gothic"/>
                                      </a:rPr>
                                    </m:ctrlPr>
                                  </m:accPr>
                                  <m:e>
                                    <m:r>
                                      <a:rPr lang="ar-AE" sz="2000" i="1">
                                        <a:latin typeface="Cambria Math" panose="02040503050406030204" pitchFamily="18" charset="0"/>
                                        <a:sym typeface="Didact Gothic"/>
                                      </a:rPr>
                                      <m:t>𝑝</m:t>
                                    </m:r>
                                  </m:e>
                                </m:acc>
                              </m:e>
                            </m:acc>
                          </m:e>
                          <m:sup>
                            <m:r>
                              <a:rPr lang="ar-AE" sz="2000" i="1">
                                <a:latin typeface="Cambria Math" panose="02040503050406030204" pitchFamily="18" charset="0"/>
                                <a:sym typeface="Didact Gothic"/>
                              </a:rPr>
                              <m:t>2</m:t>
                            </m:r>
                          </m:sup>
                        </m:sSup>
                      </m:num>
                      <m:den>
                        <m:r>
                          <a:rPr lang="ar-AE" sz="2000" i="1">
                            <a:latin typeface="Cambria Math" panose="02040503050406030204" pitchFamily="18" charset="0"/>
                            <a:sym typeface="Didact Gothic"/>
                          </a:rPr>
                          <m:t>2</m:t>
                        </m:r>
                        <m:sSub>
                          <m:sSubPr>
                            <m:ctrlPr>
                              <a:rPr lang="ar-AE" sz="2000" i="1">
                                <a:latin typeface="Cambria Math" panose="02040503050406030204" pitchFamily="18" charset="0"/>
                                <a:sym typeface="Didact Gothic"/>
                              </a:rPr>
                            </m:ctrlPr>
                          </m:sSubPr>
                          <m:e>
                            <m:acc>
                              <m:accPr>
                                <m:chr m:val="̃"/>
                                <m:ctrlPr>
                                  <a:rPr lang="ar-AE" sz="2000" i="1">
                                    <a:latin typeface="Cambria Math" panose="02040503050406030204" pitchFamily="18" charset="0"/>
                                    <a:sym typeface="Didact Gothic"/>
                                  </a:rPr>
                                </m:ctrlPr>
                              </m:accPr>
                              <m:e>
                                <m:r>
                                  <a:rPr lang="ar-AE" sz="2000" i="1">
                                    <a:latin typeface="Cambria Math" panose="02040503050406030204" pitchFamily="18" charset="0"/>
                                    <a:sym typeface="Didact Gothic"/>
                                  </a:rPr>
                                  <m:t>𝑝</m:t>
                                </m:r>
                              </m:e>
                            </m:acc>
                          </m:e>
                          <m:sub>
                            <m:r>
                              <a:rPr lang="ar-AE" sz="2000" i="1">
                                <a:latin typeface="Cambria Math" panose="02040503050406030204" pitchFamily="18" charset="0"/>
                                <a:sym typeface="Didact Gothic"/>
                              </a:rPr>
                              <m:t>𝑧</m:t>
                            </m:r>
                          </m:sub>
                        </m:sSub>
                      </m:den>
                    </m:f>
                    <m:r>
                      <a:rPr lang="ar-AE" sz="2000" b="0" i="1">
                        <a:latin typeface="Cambria Math" panose="02040503050406030204" pitchFamily="18" charset="0"/>
                        <a:sym typeface="Didact Gothic"/>
                      </a:rPr>
                      <m:t>+</m:t>
                    </m:r>
                    <m:r>
                      <a:rPr lang="ar-AE" sz="2000" b="0" i="1">
                        <a:latin typeface="Cambria Math" panose="02040503050406030204" pitchFamily="18" charset="0"/>
                        <a:sym typeface="Didact Gothic"/>
                      </a:rPr>
                      <m:t>𝑉</m:t>
                    </m:r>
                  </m:oMath>
                </a14:m>
                <a:endParaRPr lang="ar-AE" sz="2000" dirty="0">
                  <a:latin typeface="Didact Gothic"/>
                  <a:ea typeface="Didact Gothic"/>
                  <a:cs typeface="Didact Gothic"/>
                  <a:sym typeface="Didact Gothic"/>
                </a:endParaRPr>
              </a:p>
              <a:p>
                <a:pPr marL="285750" lvl="0" indent="-285750" rtl="0">
                  <a:spcBef>
                    <a:spcPts val="0"/>
                  </a:spcBef>
                  <a:spcAft>
                    <a:spcPts val="0"/>
                  </a:spcAft>
                  <a:buFont typeface="Arial" panose="020B0604020202020204" pitchFamily="34" charset="0"/>
                  <a:buChar char="•"/>
                </a:pPr>
                <a:endParaRPr lang="ar-AE" sz="2000" dirty="0">
                  <a:latin typeface="Didact Gothic"/>
                  <a:ea typeface="Didact Gothic"/>
                  <a:cs typeface="Didact Gothic"/>
                  <a:sym typeface="Didact Gothic"/>
                </a:endParaRPr>
              </a:p>
              <a:p>
                <a:endParaRPr lang="en-US" sz="2000" dirty="0"/>
              </a:p>
            </p:txBody>
          </p:sp>
        </mc:Choice>
        <mc:Fallback xmlns="">
          <p:sp>
            <p:nvSpPr>
              <p:cNvPr id="3" name="Content Placeholder 2">
                <a:extLst>
                  <a:ext uri="{FF2B5EF4-FFF2-40B4-BE49-F238E27FC236}">
                    <a16:creationId xmlns:a16="http://schemas.microsoft.com/office/drawing/2014/main" id="{B5FA6F37-6459-311D-6BA7-F7BF033FDC6B}"/>
                  </a:ext>
                </a:extLst>
              </p:cNvPr>
              <p:cNvSpPr>
                <a:spLocks noGrp="1" noRot="1" noChangeAspect="1" noMove="1" noResize="1" noEditPoints="1" noAdjustHandles="1" noChangeArrowheads="1" noChangeShapeType="1" noTextEdit="1"/>
              </p:cNvSpPr>
              <p:nvPr>
                <p:ph idx="1"/>
              </p:nvPr>
            </p:nvSpPr>
            <p:spPr>
              <a:xfrm>
                <a:off x="1136397" y="2418409"/>
                <a:ext cx="9688296" cy="3454358"/>
              </a:xfrm>
              <a:blipFill>
                <a:blip r:embed="rId3"/>
                <a:stretch>
                  <a:fillRect l="-566" t="-2827" b="-7067"/>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7B6E846-F224-7A6D-19B9-3821E7137D92}"/>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597F30E8-9A1B-D63A-F514-CFE5F7EDC510}"/>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rgbClr val="FFFFFF"/>
                </a:solidFill>
              </a:rPr>
              <a:pPr>
                <a:spcAft>
                  <a:spcPts val="600"/>
                </a:spcAft>
              </a:pPr>
              <a:t>6</a:t>
            </a:fld>
            <a:endParaRPr lang="en-US" sz="1100">
              <a:solidFill>
                <a:srgbClr val="FFFFFF"/>
              </a:solidFill>
            </a:endParaRPr>
          </a:p>
        </p:txBody>
      </p:sp>
    </p:spTree>
    <p:extLst>
      <p:ext uri="{BB962C8B-B14F-4D97-AF65-F5344CB8AC3E}">
        <p14:creationId xmlns:p14="http://schemas.microsoft.com/office/powerpoint/2010/main" val="105690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3EF15-4909-303F-4DF9-59985F0A81A5}"/>
              </a:ext>
            </a:extLst>
          </p:cNvPr>
          <p:cNvSpPr>
            <a:spLocks noGrp="1"/>
          </p:cNvSpPr>
          <p:nvPr>
            <p:ph type="title"/>
          </p:nvPr>
        </p:nvSpPr>
        <p:spPr>
          <a:xfrm>
            <a:off x="1136397" y="502021"/>
            <a:ext cx="9688296" cy="1642969"/>
          </a:xfrm>
        </p:spPr>
        <p:txBody>
          <a:bodyPr anchor="b">
            <a:normAutofit/>
          </a:bodyPr>
          <a:lstStyle/>
          <a:p>
            <a:r>
              <a:rPr lang="en-US" sz="3600" dirty="0"/>
              <a:t>This Summer: The Quantum Harmonic Oscillator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9BE9B3-70F0-9F20-F1C8-BB476A6BD44E}"/>
                  </a:ext>
                </a:extLst>
              </p:cNvPr>
              <p:cNvSpPr>
                <a:spLocks noGrp="1"/>
              </p:cNvSpPr>
              <p:nvPr>
                <p:ph idx="1"/>
              </p:nvPr>
            </p:nvSpPr>
            <p:spPr>
              <a:xfrm>
                <a:off x="1136397" y="2418409"/>
                <a:ext cx="9688296" cy="3454358"/>
              </a:xfrm>
            </p:spPr>
            <p:txBody>
              <a:bodyPr anchor="t">
                <a:normAutofit/>
              </a:bodyPr>
              <a:lstStyle/>
              <a:p>
                <a:pPr marL="285750" lvl="0" indent="-285750" rtl="0">
                  <a:spcBef>
                    <a:spcPts val="0"/>
                  </a:spcBef>
                  <a:spcAft>
                    <a:spcPts val="0"/>
                  </a:spcAft>
                  <a:buFont typeface="Arial" panose="020B0604020202020204" pitchFamily="34" charset="0"/>
                  <a:buChar char="•"/>
                </a:pPr>
                <a:r>
                  <a:rPr lang="en-US" sz="2400" dirty="0">
                    <a:latin typeface="Didact Gothic"/>
                    <a:ea typeface="Didact Gothic"/>
                    <a:cs typeface="Didact Gothic"/>
                    <a:sym typeface="Didact Gothic"/>
                  </a:rPr>
                  <a:t>Quantum Harmonic Oscillator Review</a:t>
                </a:r>
                <a:br>
                  <a:rPr lang="en-US" sz="2400" dirty="0">
                    <a:latin typeface="Didact Gothic"/>
                    <a:ea typeface="Didact Gothic"/>
                    <a:cs typeface="Didact Gothic"/>
                    <a:sym typeface="Didact Gothic"/>
                  </a:rPr>
                </a:br>
                <a:br>
                  <a:rPr lang="en-US" sz="2400" dirty="0">
                    <a:latin typeface="Didact Gothic"/>
                    <a:ea typeface="Didact Gothic"/>
                    <a:cs typeface="Didact Gothic"/>
                    <a:sym typeface="Didact Gothic"/>
                  </a:rPr>
                </a:br>
                <a14:m>
                  <m:oMath xmlns:m="http://schemas.openxmlformats.org/officeDocument/2006/math">
                    <m:r>
                      <a:rPr lang="en-US" sz="2400" i="1" smtClean="0">
                        <a:latin typeface="Cambria Math" panose="02040503050406030204" pitchFamily="18" charset="0"/>
                        <a:sym typeface="Didact Gothic"/>
                      </a:rPr>
                      <m:t>𝑉</m:t>
                    </m:r>
                    <m:r>
                      <a:rPr lang="en-US" sz="2400" b="0" i="1" smtClean="0">
                        <a:latin typeface="Cambria Math" panose="02040503050406030204" pitchFamily="18" charset="0"/>
                        <a:sym typeface="Didact Gothic"/>
                      </a:rPr>
                      <m:t>=</m:t>
                    </m:r>
                    <m:f>
                      <m:fPr>
                        <m:ctrlPr>
                          <a:rPr lang="en-US" sz="2400" b="0" i="1" smtClean="0">
                            <a:latin typeface="Cambria Math" panose="02040503050406030204" pitchFamily="18" charset="0"/>
                            <a:sym typeface="Didact Gothic"/>
                          </a:rPr>
                        </m:ctrlPr>
                      </m:fPr>
                      <m:num>
                        <m:r>
                          <a:rPr lang="en-US" sz="2400" b="0" i="1" smtClean="0">
                            <a:latin typeface="Cambria Math" panose="02040503050406030204" pitchFamily="18" charset="0"/>
                            <a:sym typeface="Didact Gothic"/>
                          </a:rPr>
                          <m:t>1</m:t>
                        </m:r>
                      </m:num>
                      <m:den>
                        <m:r>
                          <a:rPr lang="en-US" sz="2400" b="0" i="1" smtClean="0">
                            <a:latin typeface="Cambria Math" panose="02040503050406030204" pitchFamily="18" charset="0"/>
                            <a:sym typeface="Didact Gothic"/>
                          </a:rPr>
                          <m:t>2</m:t>
                        </m:r>
                      </m:den>
                    </m:f>
                    <m:r>
                      <a:rPr lang="en-US" sz="2400" b="0" i="1" smtClean="0">
                        <a:latin typeface="Cambria Math" panose="02040503050406030204" pitchFamily="18" charset="0"/>
                        <a:sym typeface="Didact Gothic"/>
                      </a:rPr>
                      <m:t>𝑚</m:t>
                    </m:r>
                    <m:sSup>
                      <m:sSupPr>
                        <m:ctrlPr>
                          <a:rPr lang="en-US" sz="2400" b="0" i="1" smtClean="0">
                            <a:latin typeface="Cambria Math" panose="02040503050406030204" pitchFamily="18" charset="0"/>
                            <a:sym typeface="Didact Gothic"/>
                          </a:rPr>
                        </m:ctrlPr>
                      </m:sSupPr>
                      <m:e>
                        <m:r>
                          <a:rPr lang="en-US" sz="2400" b="0" i="1" smtClean="0">
                            <a:latin typeface="Cambria Math" panose="02040503050406030204" pitchFamily="18" charset="0"/>
                            <a:sym typeface="Didact Gothic"/>
                          </a:rPr>
                          <m:t>𝜔</m:t>
                        </m:r>
                      </m:e>
                      <m:sup>
                        <m:r>
                          <a:rPr lang="en-US" sz="2400" b="0" i="1" smtClean="0">
                            <a:latin typeface="Cambria Math" panose="02040503050406030204" pitchFamily="18" charset="0"/>
                            <a:sym typeface="Didact Gothic"/>
                          </a:rPr>
                          <m:t>2</m:t>
                        </m:r>
                      </m:sup>
                    </m:sSup>
                    <m:sSup>
                      <m:sSupPr>
                        <m:ctrlPr>
                          <a:rPr lang="en-US" sz="2400" b="0" i="1" smtClean="0">
                            <a:latin typeface="Cambria Math" panose="02040503050406030204" pitchFamily="18" charset="0"/>
                            <a:sym typeface="Didact Gothic"/>
                          </a:rPr>
                        </m:ctrlPr>
                      </m:sSupPr>
                      <m:e>
                        <m:acc>
                          <m:accPr>
                            <m:chr m:val="̂"/>
                            <m:ctrlPr>
                              <a:rPr lang="en-US" sz="2400" b="0" i="1" smtClean="0">
                                <a:latin typeface="Cambria Math" panose="02040503050406030204" pitchFamily="18" charset="0"/>
                                <a:sym typeface="Didact Gothic"/>
                              </a:rPr>
                            </m:ctrlPr>
                          </m:accPr>
                          <m:e>
                            <m:r>
                              <a:rPr lang="en-US" sz="2400" b="0" i="1" smtClean="0">
                                <a:latin typeface="Cambria Math" panose="02040503050406030204" pitchFamily="18" charset="0"/>
                                <a:sym typeface="Didact Gothic"/>
                              </a:rPr>
                              <m:t>𝑥</m:t>
                            </m:r>
                          </m:e>
                        </m:acc>
                      </m:e>
                      <m:sup>
                        <m:r>
                          <a:rPr lang="en-US" sz="2400" b="0" i="1" smtClean="0">
                            <a:latin typeface="Cambria Math" panose="02040503050406030204" pitchFamily="18" charset="0"/>
                            <a:sym typeface="Didact Gothic"/>
                          </a:rPr>
                          <m:t>2</m:t>
                        </m:r>
                      </m:sup>
                    </m:sSup>
                  </m:oMath>
                </a14:m>
                <a:br>
                  <a:rPr lang="en-US" sz="2400" b="0" dirty="0">
                    <a:latin typeface="Didact Gothic"/>
                    <a:sym typeface="Didact Gothic"/>
                  </a:rPr>
                </a:br>
                <a:endParaRPr lang="en-US" sz="2400" b="0" dirty="0">
                  <a:latin typeface="Didact Gothic"/>
                  <a:sym typeface="Didact Gothic"/>
                </a:endParaRPr>
              </a:p>
              <a:p>
                <a:pPr marL="285750" lvl="0" indent="-285750" rtl="0">
                  <a:spcBef>
                    <a:spcPts val="0"/>
                  </a:spcBef>
                  <a:spcAft>
                    <a:spcPts val="0"/>
                  </a:spcAft>
                  <a:buFont typeface="Arial" panose="020B0604020202020204" pitchFamily="34" charset="0"/>
                  <a:buChar char="•"/>
                </a:pPr>
                <a:endParaRPr lang="en-US" sz="2400" dirty="0">
                  <a:latin typeface="Didact Gothic"/>
                  <a:ea typeface="Didact Gothic"/>
                  <a:cs typeface="Didact Gothic"/>
                  <a:sym typeface="Didact Gothic"/>
                </a:endParaRPr>
              </a:p>
              <a:p>
                <a:pPr marL="285750" lvl="0" indent="-285750" rtl="0">
                  <a:spcBef>
                    <a:spcPts val="0"/>
                  </a:spcBef>
                  <a:spcAft>
                    <a:spcPts val="0"/>
                  </a:spcAft>
                  <a:buFont typeface="Arial" panose="020B0604020202020204" pitchFamily="34" charset="0"/>
                  <a:buChar char="•"/>
                </a:pPr>
                <a:r>
                  <a:rPr lang="en-US" sz="2400" dirty="0">
                    <a:latin typeface="Didact Gothic"/>
                    <a:ea typeface="Didact Gothic"/>
                    <a:cs typeface="Didact Gothic"/>
                    <a:sym typeface="Didact Gothic"/>
                  </a:rPr>
                  <a:t>Plan of Attack:</a:t>
                </a:r>
              </a:p>
              <a:p>
                <a:pPr marL="742950" lvl="1" indent="-285750">
                  <a:spcBef>
                    <a:spcPts val="0"/>
                  </a:spcBef>
                </a:pPr>
                <a:r>
                  <a:rPr lang="en-US" sz="2000" dirty="0">
                    <a:latin typeface="Didact Gothic"/>
                    <a:ea typeface="Didact Gothic"/>
                    <a:cs typeface="Didact Gothic"/>
                    <a:sym typeface="Didact Gothic"/>
                  </a:rPr>
                  <a:t>If analytic solution:</a:t>
                </a:r>
              </a:p>
              <a:p>
                <a:pPr marL="1200150" lvl="2" indent="-285750">
                  <a:spcBef>
                    <a:spcPts val="0"/>
                  </a:spcBef>
                </a:pPr>
                <a:r>
                  <a:rPr lang="en-US" sz="1600" dirty="0">
                    <a:latin typeface="Didact Gothic"/>
                    <a:ea typeface="Didact Gothic"/>
                    <a:cs typeface="Didact Gothic"/>
                    <a:sym typeface="Didact Gothic"/>
                  </a:rPr>
                  <a:t>Find wavefunction and energy eigenvalues given Hamiltonian.</a:t>
                </a:r>
              </a:p>
              <a:p>
                <a:pPr marL="742950" lvl="1" indent="-285750">
                  <a:spcBef>
                    <a:spcPts val="0"/>
                  </a:spcBef>
                </a:pPr>
                <a:r>
                  <a:rPr lang="en-US" sz="2000" dirty="0">
                    <a:latin typeface="Didact Gothic"/>
                    <a:ea typeface="Didact Gothic"/>
                    <a:cs typeface="Didact Gothic"/>
                    <a:sym typeface="Didact Gothic"/>
                  </a:rPr>
                  <a:t>If approximation necessary:</a:t>
                </a:r>
              </a:p>
              <a:p>
                <a:pPr marL="1200150" lvl="2" indent="-285750">
                  <a:spcBef>
                    <a:spcPts val="0"/>
                  </a:spcBef>
                </a:pPr>
                <a:r>
                  <a:rPr lang="en-US" sz="1600" dirty="0">
                    <a:latin typeface="Didact Gothic"/>
                    <a:ea typeface="Didact Gothic"/>
                    <a:cs typeface="Didact Gothic"/>
                    <a:sym typeface="Didact Gothic"/>
                  </a:rPr>
                  <a:t>Find approximate wavefunction.</a:t>
                </a:r>
              </a:p>
              <a:p>
                <a:pPr marL="1200150" lvl="2" indent="-285750">
                  <a:spcBef>
                    <a:spcPts val="0"/>
                  </a:spcBef>
                </a:pPr>
                <a:r>
                  <a:rPr lang="en-US" sz="1600" dirty="0">
                    <a:latin typeface="Didact Gothic"/>
                    <a:ea typeface="Didact Gothic"/>
                    <a:cs typeface="Didact Gothic"/>
                    <a:sym typeface="Didact Gothic"/>
                  </a:rPr>
                  <a:t>Calculate Hamiltonian matrix and approximate energy eigenvalues.</a:t>
                </a:r>
              </a:p>
              <a:p>
                <a:endParaRPr lang="en-US" sz="2000" dirty="0"/>
              </a:p>
            </p:txBody>
          </p:sp>
        </mc:Choice>
        <mc:Fallback xmlns="">
          <p:sp>
            <p:nvSpPr>
              <p:cNvPr id="3" name="Content Placeholder 2">
                <a:extLst>
                  <a:ext uri="{FF2B5EF4-FFF2-40B4-BE49-F238E27FC236}">
                    <a16:creationId xmlns:a16="http://schemas.microsoft.com/office/drawing/2014/main" id="{E99BE9B3-70F0-9F20-F1C8-BB476A6BD44E}"/>
                  </a:ext>
                </a:extLst>
              </p:cNvPr>
              <p:cNvSpPr>
                <a:spLocks noGrp="1" noRot="1" noChangeAspect="1" noMove="1" noResize="1" noEditPoints="1" noAdjustHandles="1" noChangeArrowheads="1" noChangeShapeType="1" noTextEdit="1"/>
              </p:cNvSpPr>
              <p:nvPr>
                <p:ph idx="1"/>
              </p:nvPr>
            </p:nvSpPr>
            <p:spPr>
              <a:xfrm>
                <a:off x="1136397" y="2418409"/>
                <a:ext cx="9688296" cy="3454358"/>
              </a:xfrm>
              <a:blipFill>
                <a:blip r:embed="rId3"/>
                <a:stretch>
                  <a:fillRect l="-818" t="-2473"/>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F8660C45-22C3-4264-464F-73F6EBA5981B}"/>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46A414BA-45A1-09DC-40D2-C1D9BD88CE6A}"/>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rgbClr val="FFFFFF"/>
                </a:solidFill>
              </a:rPr>
              <a:pPr>
                <a:spcAft>
                  <a:spcPts val="600"/>
                </a:spcAft>
              </a:pPr>
              <a:t>7</a:t>
            </a:fld>
            <a:endParaRPr lang="en-US" sz="1100">
              <a:solidFill>
                <a:srgbClr val="FFFFFF"/>
              </a:solidFill>
            </a:endParaRPr>
          </a:p>
        </p:txBody>
      </p:sp>
    </p:spTree>
    <p:extLst>
      <p:ext uri="{BB962C8B-B14F-4D97-AF65-F5344CB8AC3E}">
        <p14:creationId xmlns:p14="http://schemas.microsoft.com/office/powerpoint/2010/main" val="208127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0BAE8-9E31-AD57-F506-8CEDE3EC61B8}"/>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Finding the Wavefunction</a:t>
            </a:r>
          </a:p>
        </p:txBody>
      </p:sp>
      <p:sp>
        <p:nvSpPr>
          <p:cNvPr id="8"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6A43CF2-BC6C-8086-7F89-4207FB62BE4A}"/>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r>
              <a:rPr lang="en-US" kern="1200" dirty="0">
                <a:solidFill>
                  <a:srgbClr val="FFFFFF"/>
                </a:solidFill>
                <a:latin typeface="+mn-lt"/>
                <a:ea typeface="+mn-ea"/>
                <a:cs typeface="+mn-cs"/>
              </a:rPr>
              <a:t>Analytic Attempt and Approximation</a:t>
            </a:r>
          </a:p>
        </p:txBody>
      </p:sp>
      <p:sp>
        <p:nvSpPr>
          <p:cNvPr id="4" name="Date Placeholder 3">
            <a:extLst>
              <a:ext uri="{FF2B5EF4-FFF2-40B4-BE49-F238E27FC236}">
                <a16:creationId xmlns:a16="http://schemas.microsoft.com/office/drawing/2014/main" id="{D47706D0-8E14-F670-8C7D-B6B1E5608AA3}"/>
              </a:ext>
            </a:extLst>
          </p:cNvPr>
          <p:cNvSpPr>
            <a:spLocks noGrp="1"/>
          </p:cNvSpPr>
          <p:nvPr>
            <p:ph type="dt" sz="half" idx="10"/>
          </p:nvPr>
        </p:nvSpPr>
        <p:spPr>
          <a:xfrm>
            <a:off x="8970264" y="6446837"/>
            <a:ext cx="2743200" cy="365125"/>
          </a:xfrm>
        </p:spPr>
        <p:txBody>
          <a:bodyPr vert="horz" lIns="91440" tIns="45720" rIns="91440" bIns="45720" rtlCol="0" anchor="ct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F2491229-F1B5-F439-9F53-05B9EFA85575}"/>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64212198-6117-422B-AC18-8B44DFEB8892}" type="slidenum">
              <a:rPr lang="en-US" sz="1100">
                <a:solidFill>
                  <a:srgbClr val="FFFFFF"/>
                </a:solidFill>
              </a:rPr>
              <a:pPr>
                <a:spcAft>
                  <a:spcPts val="600"/>
                </a:spcAft>
              </a:pPr>
              <a:t>8</a:t>
            </a:fld>
            <a:endParaRPr lang="en-US" sz="1100">
              <a:solidFill>
                <a:srgbClr val="FFFFFF"/>
              </a:solidFill>
            </a:endParaRPr>
          </a:p>
        </p:txBody>
      </p:sp>
    </p:spTree>
    <p:extLst>
      <p:ext uri="{BB962C8B-B14F-4D97-AF65-F5344CB8AC3E}">
        <p14:creationId xmlns:p14="http://schemas.microsoft.com/office/powerpoint/2010/main" val="218636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BE848-F6B6-BD64-6952-20466838822D}"/>
              </a:ext>
            </a:extLst>
          </p:cNvPr>
          <p:cNvSpPr>
            <a:spLocks noGrp="1"/>
          </p:cNvSpPr>
          <p:nvPr>
            <p:ph type="title"/>
          </p:nvPr>
        </p:nvSpPr>
        <p:spPr>
          <a:xfrm>
            <a:off x="656822" y="962166"/>
            <a:ext cx="10290219" cy="631684"/>
          </a:xfrm>
        </p:spPr>
        <p:txBody>
          <a:bodyPr anchor="t">
            <a:normAutofit fontScale="90000"/>
          </a:bodyPr>
          <a:lstStyle/>
          <a:p>
            <a:r>
              <a:rPr lang="en-US" sz="4000" dirty="0"/>
              <a:t>Time-Independent Schrödinger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ED58A3-930D-59BA-B57A-91D601042BB6}"/>
                  </a:ext>
                </a:extLst>
              </p:cNvPr>
              <p:cNvSpPr>
                <a:spLocks noGrp="1"/>
              </p:cNvSpPr>
              <p:nvPr>
                <p:ph idx="1"/>
              </p:nvPr>
            </p:nvSpPr>
            <p:spPr>
              <a:xfrm>
                <a:off x="800101" y="2032000"/>
                <a:ext cx="10146942" cy="3673340"/>
              </a:xfrm>
            </p:spPr>
            <p:txBody>
              <a:bodyPr anchor="t">
                <a:normAutofit/>
              </a:bodyPr>
              <a:lstStyle/>
              <a:p>
                <a:pPr marL="0" indent="0" algn="ctr">
                  <a:buNone/>
                </a:pPr>
                <a14:m>
                  <m:oMath xmlns:m="http://schemas.openxmlformats.org/officeDocument/2006/math">
                    <m:acc>
                      <m:accPr>
                        <m:chr m:val="̂"/>
                        <m:ctrlPr>
                          <a:rPr lang="en-US" sz="2400" i="1" smtClean="0">
                            <a:latin typeface="Cambria Math" panose="02040503050406030204" pitchFamily="18" charset="0"/>
                            <a:sym typeface="Didact Gothic"/>
                          </a:rPr>
                        </m:ctrlPr>
                      </m:accPr>
                      <m:e>
                        <m:r>
                          <a:rPr lang="en-US" sz="2400" b="0" i="1" smtClean="0">
                            <a:latin typeface="Cambria Math" panose="02040503050406030204" pitchFamily="18" charset="0"/>
                            <a:sym typeface="Didact Gothic"/>
                          </a:rPr>
                          <m:t>𝐻</m:t>
                        </m:r>
                      </m:e>
                    </m:acc>
                    <m:r>
                      <a:rPr lang="en-US" sz="2400" b="0" i="1" smtClean="0">
                        <a:latin typeface="Cambria Math" panose="02040503050406030204" pitchFamily="18" charset="0"/>
                        <a:sym typeface="Didact Gothic"/>
                      </a:rPr>
                      <m:t>𝜓</m:t>
                    </m:r>
                    <m:r>
                      <a:rPr lang="en-US" sz="2400" b="0" i="1" smtClean="0">
                        <a:latin typeface="Cambria Math" panose="02040503050406030204" pitchFamily="18" charset="0"/>
                        <a:sym typeface="Didact Gothic"/>
                      </a:rPr>
                      <m:t>=</m:t>
                    </m:r>
                    <m:r>
                      <a:rPr lang="en-US" sz="2400" b="0" i="1" smtClean="0">
                        <a:latin typeface="Cambria Math" panose="02040503050406030204" pitchFamily="18" charset="0"/>
                        <a:sym typeface="Didact Gothic"/>
                      </a:rPr>
                      <m:t>𝐸</m:t>
                    </m:r>
                    <m:r>
                      <a:rPr lang="en-US" sz="2400" b="0" i="1" smtClean="0">
                        <a:latin typeface="Cambria Math" panose="02040503050406030204" pitchFamily="18" charset="0"/>
                        <a:sym typeface="Didact Gothic"/>
                      </a:rPr>
                      <m:t>𝜓</m:t>
                    </m:r>
                  </m:oMath>
                </a14:m>
                <a:r>
                  <a:rPr lang="en-US" sz="2400" i="1" dirty="0">
                    <a:latin typeface="Cambria Math" panose="02040503050406030204" pitchFamily="18" charset="0"/>
                    <a:sym typeface="Didact Gothic"/>
                  </a:rPr>
                  <a:t> </a:t>
                </a:r>
                <a:r>
                  <a:rPr lang="en-US" sz="2400" dirty="0">
                    <a:latin typeface="Cambria Math" panose="02040503050406030204" pitchFamily="18" charset="0"/>
                    <a:sym typeface="Didact Gothic"/>
                  </a:rPr>
                  <a:t>where </a:t>
                </a:r>
                <a14:m>
                  <m:oMath xmlns:m="http://schemas.openxmlformats.org/officeDocument/2006/math">
                    <m:acc>
                      <m:accPr>
                        <m:chr m:val="̂"/>
                        <m:ctrlPr>
                          <a:rPr lang="ar-AE" sz="2400" i="1" smtClean="0">
                            <a:latin typeface="Cambria Math" panose="02040503050406030204" pitchFamily="18" charset="0"/>
                            <a:sym typeface="Didact Gothic"/>
                          </a:rPr>
                        </m:ctrlPr>
                      </m:accPr>
                      <m:e>
                        <m:acc>
                          <m:accPr>
                            <m:chr m:val="̃"/>
                            <m:ctrlPr>
                              <a:rPr lang="ar-AE" sz="2400" i="1">
                                <a:latin typeface="Cambria Math" panose="02040503050406030204" pitchFamily="18" charset="0"/>
                                <a:sym typeface="Didact Gothic"/>
                              </a:rPr>
                            </m:ctrlPr>
                          </m:accPr>
                          <m:e>
                            <m:r>
                              <a:rPr lang="ar-AE" sz="2400" b="0" i="1">
                                <a:latin typeface="Cambria Math" panose="02040503050406030204" pitchFamily="18" charset="0"/>
                                <a:sym typeface="Didact Gothic"/>
                              </a:rPr>
                              <m:t>𝐻</m:t>
                            </m:r>
                          </m:e>
                        </m:acc>
                      </m:e>
                    </m:acc>
                    <m:r>
                      <a:rPr lang="ar-AE" sz="2400" b="0" i="1">
                        <a:latin typeface="Cambria Math" panose="02040503050406030204" pitchFamily="18" charset="0"/>
                        <a:sym typeface="Didact Gothic"/>
                      </a:rPr>
                      <m:t>=</m:t>
                    </m:r>
                    <m:f>
                      <m:fPr>
                        <m:ctrlPr>
                          <a:rPr lang="ar-AE" sz="2400" i="1">
                            <a:latin typeface="Cambria Math" panose="02040503050406030204" pitchFamily="18" charset="0"/>
                            <a:sym typeface="Didact Gothic"/>
                          </a:rPr>
                        </m:ctrlPr>
                      </m:fPr>
                      <m:num>
                        <m:sSup>
                          <m:sSupPr>
                            <m:ctrlPr>
                              <a:rPr lang="ar-AE" sz="2400" i="1">
                                <a:latin typeface="Cambria Math" panose="02040503050406030204" pitchFamily="18" charset="0"/>
                                <a:sym typeface="Didact Gothic"/>
                              </a:rPr>
                            </m:ctrlPr>
                          </m:sSupPr>
                          <m:e>
                            <m:r>
                              <a:rPr lang="ar-AE" sz="2400" i="1">
                                <a:latin typeface="Cambria Math" panose="02040503050406030204" pitchFamily="18" charset="0"/>
                                <a:sym typeface="Didact Gothic"/>
                              </a:rPr>
                              <m:t>𝑚</m:t>
                            </m:r>
                          </m:e>
                          <m:sup>
                            <m:r>
                              <a:rPr lang="ar-AE" sz="2400" i="1">
                                <a:latin typeface="Cambria Math" panose="02040503050406030204" pitchFamily="18" charset="0"/>
                                <a:sym typeface="Didact Gothic"/>
                              </a:rPr>
                              <m:t>2</m:t>
                            </m:r>
                          </m:sup>
                        </m:sSup>
                        <m:r>
                          <a:rPr lang="ar-AE" sz="2400" i="1">
                            <a:latin typeface="Cambria Math" panose="02040503050406030204" pitchFamily="18" charset="0"/>
                            <a:sym typeface="Didact Gothic"/>
                          </a:rPr>
                          <m:t>+</m:t>
                        </m:r>
                        <m:sSup>
                          <m:sSupPr>
                            <m:ctrlPr>
                              <a:rPr lang="ar-AE" sz="2400" i="1">
                                <a:latin typeface="Cambria Math" panose="02040503050406030204" pitchFamily="18" charset="0"/>
                                <a:sym typeface="Didact Gothic"/>
                              </a:rPr>
                            </m:ctrlPr>
                          </m:sSupPr>
                          <m:e>
                            <m:acc>
                              <m:accPr>
                                <m:chr m:val="̃"/>
                                <m:ctrlPr>
                                  <a:rPr lang="ar-AE" sz="2400" i="1">
                                    <a:latin typeface="Cambria Math" panose="02040503050406030204" pitchFamily="18" charset="0"/>
                                    <a:sym typeface="Didact Gothic"/>
                                  </a:rPr>
                                </m:ctrlPr>
                              </m:accPr>
                              <m:e>
                                <m:acc>
                                  <m:accPr>
                                    <m:chr m:val="⃑"/>
                                    <m:ctrlPr>
                                      <a:rPr lang="ar-AE" sz="2400" i="1">
                                        <a:latin typeface="Cambria Math" panose="02040503050406030204" pitchFamily="18" charset="0"/>
                                        <a:sym typeface="Didact Gothic"/>
                                      </a:rPr>
                                    </m:ctrlPr>
                                  </m:accPr>
                                  <m:e>
                                    <m:r>
                                      <a:rPr lang="ar-AE" sz="2400" i="1">
                                        <a:latin typeface="Cambria Math" panose="02040503050406030204" pitchFamily="18" charset="0"/>
                                        <a:sym typeface="Didact Gothic"/>
                                      </a:rPr>
                                      <m:t>𝑝</m:t>
                                    </m:r>
                                  </m:e>
                                </m:acc>
                              </m:e>
                            </m:acc>
                          </m:e>
                          <m:sup>
                            <m:r>
                              <a:rPr lang="ar-AE" sz="2400" i="1">
                                <a:latin typeface="Cambria Math" panose="02040503050406030204" pitchFamily="18" charset="0"/>
                                <a:sym typeface="Didact Gothic"/>
                              </a:rPr>
                              <m:t>2</m:t>
                            </m:r>
                          </m:sup>
                        </m:sSup>
                      </m:num>
                      <m:den>
                        <m:r>
                          <a:rPr lang="ar-AE" sz="2400" i="1">
                            <a:latin typeface="Cambria Math" panose="02040503050406030204" pitchFamily="18" charset="0"/>
                            <a:sym typeface="Didact Gothic"/>
                          </a:rPr>
                          <m:t>2</m:t>
                        </m:r>
                        <m:sSub>
                          <m:sSubPr>
                            <m:ctrlPr>
                              <a:rPr lang="ar-AE" sz="2400" i="1">
                                <a:latin typeface="Cambria Math" panose="02040503050406030204" pitchFamily="18" charset="0"/>
                                <a:sym typeface="Didact Gothic"/>
                              </a:rPr>
                            </m:ctrlPr>
                          </m:sSubPr>
                          <m:e>
                            <m:acc>
                              <m:accPr>
                                <m:chr m:val="̃"/>
                                <m:ctrlPr>
                                  <a:rPr lang="ar-AE" sz="2400" i="1">
                                    <a:latin typeface="Cambria Math" panose="02040503050406030204" pitchFamily="18" charset="0"/>
                                    <a:sym typeface="Didact Gothic"/>
                                  </a:rPr>
                                </m:ctrlPr>
                              </m:accPr>
                              <m:e>
                                <m:r>
                                  <a:rPr lang="ar-AE" sz="2400" i="1">
                                    <a:latin typeface="Cambria Math" panose="02040503050406030204" pitchFamily="18" charset="0"/>
                                    <a:sym typeface="Didact Gothic"/>
                                  </a:rPr>
                                  <m:t>𝑝</m:t>
                                </m:r>
                              </m:e>
                            </m:acc>
                          </m:e>
                          <m:sub>
                            <m:r>
                              <a:rPr lang="ar-AE" sz="2400" i="1">
                                <a:latin typeface="Cambria Math" panose="02040503050406030204" pitchFamily="18" charset="0"/>
                                <a:sym typeface="Didact Gothic"/>
                              </a:rPr>
                              <m:t>𝑧</m:t>
                            </m:r>
                          </m:sub>
                        </m:sSub>
                      </m:den>
                    </m:f>
                    <m:r>
                      <a:rPr lang="ar-AE" sz="2400" b="0" i="1">
                        <a:latin typeface="Cambria Math" panose="02040503050406030204" pitchFamily="18" charset="0"/>
                        <a:sym typeface="Didact Gothic"/>
                      </a:rPr>
                      <m:t>+</m:t>
                    </m:r>
                    <m:r>
                      <a:rPr lang="ar-AE" sz="2400" b="0" i="1">
                        <a:latin typeface="Cambria Math" panose="02040503050406030204" pitchFamily="18" charset="0"/>
                        <a:sym typeface="Didact Gothic"/>
                      </a:rPr>
                      <m:t>𝑉</m:t>
                    </m:r>
                  </m:oMath>
                </a14:m>
                <a:br>
                  <a:rPr lang="en-US" sz="2400" b="0" dirty="0">
                    <a:latin typeface="Cambria Math" panose="02040503050406030204" pitchFamily="18" charset="0"/>
                    <a:sym typeface="Didact Gothic"/>
                  </a:rPr>
                </a:br>
                <a:endParaRPr lang="en-US" sz="2400" b="0" i="1" dirty="0">
                  <a:latin typeface="Cambria Math" panose="02040503050406030204" pitchFamily="18" charset="0"/>
                  <a:sym typeface="Didact Gothic"/>
                </a:endParaRPr>
              </a:p>
              <a:p>
                <a:pPr marL="0" indent="0" algn="ctr">
                  <a:buNone/>
                </a:pPr>
                <a:endParaRPr lang="en-US" sz="2400" i="1" dirty="0">
                  <a:latin typeface="Cambria Math" panose="02040503050406030204" pitchFamily="18" charset="0"/>
                  <a:sym typeface="Didact Gothic"/>
                </a:endParaRPr>
              </a:p>
              <a:p>
                <a:pPr marL="0" indent="0">
                  <a:buNone/>
                </a:pPr>
                <a14:m>
                  <m:oMathPara xmlns:m="http://schemas.openxmlformats.org/officeDocument/2006/math">
                    <m:oMathParaPr>
                      <m:jc m:val="centerGroup"/>
                    </m:oMathParaPr>
                    <m:oMath xmlns:m="http://schemas.openxmlformats.org/officeDocument/2006/math">
                      <m:acc>
                        <m:accPr>
                          <m:chr m:val="̂"/>
                          <m:ctrlPr>
                            <a:rPr lang="ar-AE" sz="2400" i="1">
                              <a:latin typeface="Cambria Math" panose="02040503050406030204" pitchFamily="18" charset="0"/>
                              <a:sym typeface="Didact Gothic"/>
                            </a:rPr>
                          </m:ctrlPr>
                        </m:accPr>
                        <m:e>
                          <m:acc>
                            <m:accPr>
                              <m:chr m:val="̃"/>
                              <m:ctrlPr>
                                <a:rPr lang="ar-AE" sz="2400" i="1">
                                  <a:latin typeface="Cambria Math" panose="02040503050406030204" pitchFamily="18" charset="0"/>
                                  <a:sym typeface="Didact Gothic"/>
                                </a:rPr>
                              </m:ctrlPr>
                            </m:accPr>
                            <m:e>
                              <m:r>
                                <a:rPr lang="ar-AE" sz="2400" b="0" i="1">
                                  <a:latin typeface="Cambria Math" panose="02040503050406030204" pitchFamily="18" charset="0"/>
                                  <a:sym typeface="Didact Gothic"/>
                                </a:rPr>
                                <m:t>𝐻</m:t>
                              </m:r>
                            </m:e>
                          </m:acc>
                        </m:e>
                      </m:acc>
                      <m:r>
                        <a:rPr lang="ar-AE" sz="2400" b="0" i="1">
                          <a:latin typeface="Cambria Math" panose="02040503050406030204" pitchFamily="18" charset="0"/>
                          <a:sym typeface="Didact Gothic"/>
                        </a:rPr>
                        <m:t>𝜓</m:t>
                      </m:r>
                      <m:r>
                        <a:rPr lang="ar-AE" sz="2400" b="0" i="1">
                          <a:latin typeface="Cambria Math" panose="02040503050406030204" pitchFamily="18" charset="0"/>
                          <a:sym typeface="Didact Gothic"/>
                        </a:rPr>
                        <m:t>=</m:t>
                      </m:r>
                      <m:f>
                        <m:fPr>
                          <m:ctrlPr>
                            <a:rPr lang="ar-AE" sz="2400" i="1">
                              <a:latin typeface="Cambria Math" panose="02040503050406030204" pitchFamily="18" charset="0"/>
                              <a:sym typeface="Didact Gothic"/>
                            </a:rPr>
                          </m:ctrlPr>
                        </m:fPr>
                        <m:num>
                          <m:sSup>
                            <m:sSupPr>
                              <m:ctrlPr>
                                <a:rPr lang="ar-AE" sz="2400" i="1">
                                  <a:latin typeface="Cambria Math" panose="02040503050406030204" pitchFamily="18" charset="0"/>
                                  <a:sym typeface="Didact Gothic"/>
                                </a:rPr>
                              </m:ctrlPr>
                            </m:sSupPr>
                            <m:e>
                              <m:r>
                                <a:rPr lang="ar-AE" sz="2400" i="1">
                                  <a:latin typeface="Cambria Math" panose="02040503050406030204" pitchFamily="18" charset="0"/>
                                  <a:sym typeface="Didact Gothic"/>
                                </a:rPr>
                                <m:t>𝑚</m:t>
                              </m:r>
                            </m:e>
                            <m:sup>
                              <m:r>
                                <a:rPr lang="ar-AE" sz="2400" i="1">
                                  <a:latin typeface="Cambria Math" panose="02040503050406030204" pitchFamily="18" charset="0"/>
                                  <a:sym typeface="Didact Gothic"/>
                                </a:rPr>
                                <m:t>2</m:t>
                              </m:r>
                            </m:sup>
                          </m:sSup>
                          <m:r>
                            <a:rPr lang="ar-AE" sz="2400" i="1">
                              <a:latin typeface="Cambria Math" panose="02040503050406030204" pitchFamily="18" charset="0"/>
                              <a:sym typeface="Didact Gothic"/>
                            </a:rPr>
                            <m:t>+</m:t>
                          </m:r>
                          <m:sSup>
                            <m:sSupPr>
                              <m:ctrlPr>
                                <a:rPr lang="ar-AE" sz="2400" i="1">
                                  <a:latin typeface="Cambria Math" panose="02040503050406030204" pitchFamily="18" charset="0"/>
                                  <a:sym typeface="Didact Gothic"/>
                                </a:rPr>
                              </m:ctrlPr>
                            </m:sSupPr>
                            <m:e>
                              <m:acc>
                                <m:accPr>
                                  <m:chr m:val="̃"/>
                                  <m:ctrlPr>
                                    <a:rPr lang="ar-AE" sz="2400" i="1">
                                      <a:latin typeface="Cambria Math" panose="02040503050406030204" pitchFamily="18" charset="0"/>
                                      <a:sym typeface="Didact Gothic"/>
                                    </a:rPr>
                                  </m:ctrlPr>
                                </m:accPr>
                                <m:e>
                                  <m:acc>
                                    <m:accPr>
                                      <m:chr m:val="⃑"/>
                                      <m:ctrlPr>
                                        <a:rPr lang="ar-AE" sz="2400" i="1">
                                          <a:latin typeface="Cambria Math" panose="02040503050406030204" pitchFamily="18" charset="0"/>
                                          <a:sym typeface="Didact Gothic"/>
                                        </a:rPr>
                                      </m:ctrlPr>
                                    </m:accPr>
                                    <m:e>
                                      <m:r>
                                        <a:rPr lang="ar-AE" sz="2400" i="1">
                                          <a:latin typeface="Cambria Math" panose="02040503050406030204" pitchFamily="18" charset="0"/>
                                          <a:sym typeface="Didact Gothic"/>
                                        </a:rPr>
                                        <m:t>𝑝</m:t>
                                      </m:r>
                                    </m:e>
                                  </m:acc>
                                </m:e>
                              </m:acc>
                            </m:e>
                            <m:sup>
                              <m:r>
                                <a:rPr lang="ar-AE" sz="2400" i="1">
                                  <a:latin typeface="Cambria Math" panose="02040503050406030204" pitchFamily="18" charset="0"/>
                                  <a:sym typeface="Didact Gothic"/>
                                </a:rPr>
                                <m:t>2</m:t>
                              </m:r>
                            </m:sup>
                          </m:sSup>
                        </m:num>
                        <m:den>
                          <m:r>
                            <a:rPr lang="ar-AE" sz="2400" i="1">
                              <a:latin typeface="Cambria Math" panose="02040503050406030204" pitchFamily="18" charset="0"/>
                              <a:sym typeface="Didact Gothic"/>
                            </a:rPr>
                            <m:t>2</m:t>
                          </m:r>
                          <m:sSub>
                            <m:sSubPr>
                              <m:ctrlPr>
                                <a:rPr lang="ar-AE" sz="2400" i="1">
                                  <a:latin typeface="Cambria Math" panose="02040503050406030204" pitchFamily="18" charset="0"/>
                                  <a:sym typeface="Didact Gothic"/>
                                </a:rPr>
                              </m:ctrlPr>
                            </m:sSubPr>
                            <m:e>
                              <m:acc>
                                <m:accPr>
                                  <m:chr m:val="̃"/>
                                  <m:ctrlPr>
                                    <a:rPr lang="ar-AE" sz="2400" i="1">
                                      <a:latin typeface="Cambria Math" panose="02040503050406030204" pitchFamily="18" charset="0"/>
                                      <a:sym typeface="Didact Gothic"/>
                                    </a:rPr>
                                  </m:ctrlPr>
                                </m:accPr>
                                <m:e>
                                  <m:r>
                                    <a:rPr lang="ar-AE" sz="2400" i="1">
                                      <a:latin typeface="Cambria Math" panose="02040503050406030204" pitchFamily="18" charset="0"/>
                                      <a:sym typeface="Didact Gothic"/>
                                    </a:rPr>
                                    <m:t>𝑝</m:t>
                                  </m:r>
                                </m:e>
                              </m:acc>
                            </m:e>
                            <m:sub>
                              <m:r>
                                <a:rPr lang="ar-AE" sz="2400" i="1">
                                  <a:latin typeface="Cambria Math" panose="02040503050406030204" pitchFamily="18" charset="0"/>
                                  <a:sym typeface="Didact Gothic"/>
                                </a:rPr>
                                <m:t>𝑧</m:t>
                              </m:r>
                            </m:sub>
                          </m:sSub>
                        </m:den>
                      </m:f>
                      <m:r>
                        <a:rPr lang="ar-AE" sz="2400" b="0" i="1">
                          <a:latin typeface="Cambria Math" panose="02040503050406030204" pitchFamily="18" charset="0"/>
                          <a:sym typeface="Didact Gothic"/>
                        </a:rPr>
                        <m:t>𝜓</m:t>
                      </m:r>
                      <m:r>
                        <a:rPr lang="ar-AE" sz="2400" b="0" i="1">
                          <a:latin typeface="Cambria Math" panose="02040503050406030204" pitchFamily="18" charset="0"/>
                          <a:sym typeface="Didact Gothic"/>
                        </a:rPr>
                        <m:t>+</m:t>
                      </m:r>
                      <m:f>
                        <m:fPr>
                          <m:ctrlPr>
                            <a:rPr lang="ar-AE" sz="2400" b="0" i="1">
                              <a:latin typeface="Cambria Math" panose="02040503050406030204" pitchFamily="18" charset="0"/>
                              <a:sym typeface="Didact Gothic"/>
                            </a:rPr>
                          </m:ctrlPr>
                        </m:fPr>
                        <m:num>
                          <m:r>
                            <a:rPr lang="ar-AE" sz="2400" b="0" i="1">
                              <a:latin typeface="Cambria Math" panose="02040503050406030204" pitchFamily="18" charset="0"/>
                              <a:sym typeface="Didact Gothic"/>
                            </a:rPr>
                            <m:t>1</m:t>
                          </m:r>
                        </m:num>
                        <m:den>
                          <m:r>
                            <a:rPr lang="ar-AE" sz="2400" b="0" i="1">
                              <a:latin typeface="Cambria Math" panose="02040503050406030204" pitchFamily="18" charset="0"/>
                              <a:sym typeface="Didact Gothic"/>
                            </a:rPr>
                            <m:t>2</m:t>
                          </m:r>
                        </m:den>
                      </m:f>
                      <m:sSup>
                        <m:sSupPr>
                          <m:ctrlPr>
                            <a:rPr lang="ar-AE" sz="2400" b="0" i="1">
                              <a:latin typeface="Cambria Math" panose="02040503050406030204" pitchFamily="18" charset="0"/>
                              <a:sym typeface="Didact Gothic"/>
                            </a:rPr>
                          </m:ctrlPr>
                        </m:sSupPr>
                        <m:e>
                          <m:r>
                            <a:rPr lang="en-US" sz="2400" b="0" i="1" smtClean="0">
                              <a:latin typeface="Cambria Math" panose="02040503050406030204" pitchFamily="18" charset="0"/>
                              <a:sym typeface="Didact Gothic"/>
                            </a:rPr>
                            <m:t>𝑚</m:t>
                          </m:r>
                          <m:r>
                            <a:rPr lang="ar-AE" sz="2400" b="0" i="1">
                              <a:latin typeface="Cambria Math" panose="02040503050406030204" pitchFamily="18" charset="0"/>
                              <a:sym typeface="Didact Gothic"/>
                            </a:rPr>
                            <m:t>𝜔</m:t>
                          </m:r>
                        </m:e>
                        <m:sup>
                          <m:r>
                            <a:rPr lang="ar-AE" sz="2400" b="0" i="1">
                              <a:latin typeface="Cambria Math" panose="02040503050406030204" pitchFamily="18" charset="0"/>
                              <a:sym typeface="Didact Gothic"/>
                            </a:rPr>
                            <m:t>2</m:t>
                          </m:r>
                        </m:sup>
                      </m:sSup>
                      <m:sSup>
                        <m:sSupPr>
                          <m:ctrlPr>
                            <a:rPr lang="ar-AE" sz="2400" b="0" i="1">
                              <a:latin typeface="Cambria Math" panose="02040503050406030204" pitchFamily="18" charset="0"/>
                              <a:sym typeface="Didact Gothic"/>
                            </a:rPr>
                          </m:ctrlPr>
                        </m:sSupPr>
                        <m:e>
                          <m:acc>
                            <m:accPr>
                              <m:chr m:val="⃑"/>
                              <m:ctrlPr>
                                <a:rPr lang="ar-AE" sz="2400" b="0" i="1">
                                  <a:latin typeface="Cambria Math" panose="02040503050406030204" pitchFamily="18" charset="0"/>
                                  <a:sym typeface="Didact Gothic"/>
                                </a:rPr>
                              </m:ctrlPr>
                            </m:accPr>
                            <m:e>
                              <m:r>
                                <a:rPr lang="ar-AE" sz="2400" b="0" i="1">
                                  <a:latin typeface="Cambria Math" panose="02040503050406030204" pitchFamily="18" charset="0"/>
                                  <a:sym typeface="Didact Gothic"/>
                                </a:rPr>
                                <m:t>𝑥</m:t>
                              </m:r>
                            </m:e>
                          </m:acc>
                        </m:e>
                        <m:sup>
                          <m:r>
                            <a:rPr lang="ar-AE" sz="2400" b="0" i="1">
                              <a:latin typeface="Cambria Math" panose="02040503050406030204" pitchFamily="18" charset="0"/>
                              <a:sym typeface="Didact Gothic"/>
                            </a:rPr>
                            <m:t>2</m:t>
                          </m:r>
                        </m:sup>
                      </m:sSup>
                      <m:r>
                        <a:rPr lang="ar-AE" sz="2400" b="0" i="1">
                          <a:latin typeface="Cambria Math" panose="02040503050406030204" pitchFamily="18" charset="0"/>
                          <a:sym typeface="Didact Gothic"/>
                        </a:rPr>
                        <m:t>𝜓</m:t>
                      </m:r>
                    </m:oMath>
                  </m:oMathPara>
                </a14:m>
                <a:endParaRPr lang="ar-AE" sz="2400" dirty="0">
                  <a:latin typeface="Didact Gothic"/>
                  <a:ea typeface="Didact Gothic"/>
                  <a:cs typeface="Didact Gothic"/>
                  <a:sym typeface="Didact Gothic"/>
                </a:endParaRPr>
              </a:p>
              <a:p>
                <a:pPr marL="285750" lvl="0" indent="-285750" rtl="0">
                  <a:spcBef>
                    <a:spcPts val="0"/>
                  </a:spcBef>
                  <a:spcAft>
                    <a:spcPts val="0"/>
                  </a:spcAft>
                  <a:buFont typeface="Arial" panose="020B0604020202020204" pitchFamily="34" charset="0"/>
                  <a:buChar char="•"/>
                </a:pPr>
                <a:endParaRPr lang="ar-AE" sz="2400" dirty="0">
                  <a:latin typeface="Didact Gothic"/>
                  <a:ea typeface="Didact Gothic"/>
                  <a:cs typeface="Didact Gothic"/>
                  <a:sym typeface="Didact Gothic"/>
                </a:endParaRPr>
              </a:p>
              <a:p>
                <a:endParaRPr lang="en-US" sz="2400" dirty="0"/>
              </a:p>
            </p:txBody>
          </p:sp>
        </mc:Choice>
        <mc:Fallback xmlns="">
          <p:sp>
            <p:nvSpPr>
              <p:cNvPr id="3" name="Content Placeholder 2">
                <a:extLst>
                  <a:ext uri="{FF2B5EF4-FFF2-40B4-BE49-F238E27FC236}">
                    <a16:creationId xmlns:a16="http://schemas.microsoft.com/office/drawing/2014/main" id="{C9ED58A3-930D-59BA-B57A-91D601042BB6}"/>
                  </a:ext>
                </a:extLst>
              </p:cNvPr>
              <p:cNvSpPr>
                <a:spLocks noGrp="1" noRot="1" noChangeAspect="1" noMove="1" noResize="1" noEditPoints="1" noAdjustHandles="1" noChangeArrowheads="1" noChangeShapeType="1" noTextEdit="1"/>
              </p:cNvSpPr>
              <p:nvPr>
                <p:ph idx="1"/>
              </p:nvPr>
            </p:nvSpPr>
            <p:spPr>
              <a:xfrm>
                <a:off x="800101" y="2032000"/>
                <a:ext cx="10146942" cy="3673340"/>
              </a:xfr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19F165A0-3B5A-1373-AF7B-19A2247595E4}"/>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rgbClr val="FFFFFF"/>
                </a:solidFill>
              </a:rPr>
              <a:t>8/16/2023</a:t>
            </a:r>
          </a:p>
        </p:txBody>
      </p:sp>
      <p:sp>
        <p:nvSpPr>
          <p:cNvPr id="5" name="Slide Number Placeholder 4">
            <a:extLst>
              <a:ext uri="{FF2B5EF4-FFF2-40B4-BE49-F238E27FC236}">
                <a16:creationId xmlns:a16="http://schemas.microsoft.com/office/drawing/2014/main" id="{C9BADECD-4ADB-4378-98E5-CBA1F358CDA6}"/>
              </a:ext>
            </a:extLst>
          </p:cNvPr>
          <p:cNvSpPr>
            <a:spLocks noGrp="1"/>
          </p:cNvSpPr>
          <p:nvPr>
            <p:ph type="sldNum" sz="quarter" idx="12"/>
          </p:nvPr>
        </p:nvSpPr>
        <p:spPr>
          <a:xfrm>
            <a:off x="11704320" y="6455664"/>
            <a:ext cx="448056" cy="365125"/>
          </a:xfrm>
        </p:spPr>
        <p:txBody>
          <a:bodyPr>
            <a:normAutofit/>
          </a:bodyPr>
          <a:lstStyle/>
          <a:p>
            <a:pPr>
              <a:spcAft>
                <a:spcPts val="600"/>
              </a:spcAft>
            </a:pPr>
            <a:fld id="{64212198-6117-422B-AC18-8B44DFEB8892}" type="slidenum">
              <a:rPr lang="en-US" sz="1100">
                <a:solidFill>
                  <a:srgbClr val="FFFFFF"/>
                </a:solidFill>
              </a:rPr>
              <a:pPr>
                <a:spcAft>
                  <a:spcPts val="600"/>
                </a:spcAft>
              </a:pPr>
              <a:t>9</a:t>
            </a:fld>
            <a:endParaRPr lang="en-US" sz="1100">
              <a:solidFill>
                <a:srgbClr val="FFFFFF"/>
              </a:solidFill>
            </a:endParaRPr>
          </a:p>
        </p:txBody>
      </p:sp>
    </p:spTree>
    <p:extLst>
      <p:ext uri="{BB962C8B-B14F-4D97-AF65-F5344CB8AC3E}">
        <p14:creationId xmlns:p14="http://schemas.microsoft.com/office/powerpoint/2010/main" val="2200999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11753</TotalTime>
  <Words>4344</Words>
  <Application>Microsoft Office PowerPoint</Application>
  <PresentationFormat>Widescreen</PresentationFormat>
  <Paragraphs>232</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Didact Gothic</vt:lpstr>
      <vt:lpstr>Office Theme</vt:lpstr>
      <vt:lpstr>Study of the Light Front Quantum Harmonic Oscillator in Tilted Coordinates</vt:lpstr>
      <vt:lpstr>Overview</vt:lpstr>
      <vt:lpstr>Motivation</vt:lpstr>
      <vt:lpstr>Nuclear Physics</vt:lpstr>
      <vt:lpstr>The Light Front Formalism</vt:lpstr>
      <vt:lpstr>The Light Front Formalism (cont.)</vt:lpstr>
      <vt:lpstr>This Summer: The Quantum Harmonic Oscillator</vt:lpstr>
      <vt:lpstr>Finding the Wavefunction</vt:lpstr>
      <vt:lpstr>Time-Independent Schrödinger Equation</vt:lpstr>
      <vt:lpstr>Analytical Solution?</vt:lpstr>
      <vt:lpstr>Wavefunction Approximation</vt:lpstr>
      <vt:lpstr>Aside: Planar Quantum Harmonic Oscillator</vt:lpstr>
      <vt:lpstr>Wavefunction Approximation (cont.)</vt:lpstr>
      <vt:lpstr>Approximating Hamiltonian Matrix</vt:lpstr>
      <vt:lpstr>Construction</vt:lpstr>
      <vt:lpstr>Hamiltonian Matrix</vt:lpstr>
      <vt:lpstr>L-Dependence</vt:lpstr>
      <vt:lpstr>Hamiltonian Matrix</vt:lpstr>
      <vt:lpstr>Conclusion and Next Steps</vt:lpstr>
      <vt:lpstr>Acknowledgements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Light Front Quantum Harmonic Oscillator</dc:title>
  <dc:creator>Anne Lashbrook</dc:creator>
  <cp:lastModifiedBy>Anne Lashbrook</cp:lastModifiedBy>
  <cp:revision>2</cp:revision>
  <dcterms:created xsi:type="dcterms:W3CDTF">2023-08-07T18:24:43Z</dcterms:created>
  <dcterms:modified xsi:type="dcterms:W3CDTF">2023-08-18T04:28:04Z</dcterms:modified>
</cp:coreProperties>
</file>