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87" r:id="rId3"/>
    <p:sldId id="270" r:id="rId4"/>
    <p:sldId id="273" r:id="rId5"/>
    <p:sldId id="286" r:id="rId6"/>
    <p:sldId id="274" r:id="rId7"/>
    <p:sldId id="260" r:id="rId8"/>
    <p:sldId id="265" r:id="rId9"/>
    <p:sldId id="266" r:id="rId10"/>
    <p:sldId id="267" r:id="rId11"/>
    <p:sldId id="275" r:id="rId12"/>
    <p:sldId id="276" r:id="rId13"/>
    <p:sldId id="282" r:id="rId14"/>
    <p:sldId id="283" r:id="rId15"/>
    <p:sldId id="284" r:id="rId16"/>
    <p:sldId id="272" r:id="rId17"/>
    <p:sldId id="281" r:id="rId18"/>
    <p:sldId id="285" r:id="rId19"/>
    <p:sldId id="277" r:id="rId20"/>
    <p:sldId id="280" r:id="rId21"/>
    <p:sldId id="279" r:id="rId22"/>
    <p:sldId id="25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3073" autoAdjust="0"/>
  </p:normalViewPr>
  <p:slideViewPr>
    <p:cSldViewPr>
      <p:cViewPr varScale="1">
        <p:scale>
          <a:sx n="99" d="100"/>
          <a:sy n="99" d="100"/>
        </p:scale>
        <p:origin x="-954" y="-102"/>
      </p:cViewPr>
      <p:guideLst>
        <p:guide orient="horz" pos="1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27E29-DCF2-4389-ABCE-A06D52E68C5B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2F0F-ED6E-489A-93A0-1741C4EFB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17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1401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13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48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3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71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17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relax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47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758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2F0F-ED6E-489A-93A0-1741C4EFB5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64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91FA953-1180-43AA-A6D5-5E89E6A59698}" type="datetimeFigureOut">
              <a:rPr lang="en-US" smtClean="0"/>
              <a:pPr/>
              <a:t>8/21/2012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E0488E8-0147-4B6C-A667-25EC35F70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Solid State Spins for Quantum Computation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4953000" cy="1752600"/>
          </a:xfrm>
        </p:spPr>
        <p:txBody>
          <a:bodyPr/>
          <a:lstStyle/>
          <a:p>
            <a:r>
              <a:rPr lang="en-US" dirty="0" smtClean="0"/>
              <a:t>Emma </a:t>
            </a:r>
            <a:r>
              <a:rPr lang="en-US" dirty="0" err="1" smtClean="0"/>
              <a:t>Lorenzen</a:t>
            </a:r>
            <a:endParaRPr lang="en-US" dirty="0" smtClean="0"/>
          </a:p>
          <a:p>
            <a:r>
              <a:rPr lang="en-US" dirty="0" smtClean="0"/>
              <a:t>Knox College</a:t>
            </a:r>
          </a:p>
          <a:p>
            <a:r>
              <a:rPr lang="en-US" dirty="0" smtClean="0"/>
              <a:t>UW INT </a:t>
            </a:r>
            <a:r>
              <a:rPr lang="en-US" dirty="0"/>
              <a:t>REU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 smtClean="0"/>
              <a:t>Advisor: Kai-Mei Fu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4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371601" y="1524000"/>
            <a:ext cx="6324599" cy="4724400"/>
            <a:chOff x="1371601" y="1524000"/>
            <a:chExt cx="6324599" cy="4724400"/>
          </a:xfrm>
        </p:grpSpPr>
        <p:grpSp>
          <p:nvGrpSpPr>
            <p:cNvPr id="11" name="Group 10"/>
            <p:cNvGrpSpPr/>
            <p:nvPr/>
          </p:nvGrpSpPr>
          <p:grpSpPr>
            <a:xfrm>
              <a:off x="1371601" y="1524000"/>
              <a:ext cx="6324599" cy="4724400"/>
              <a:chOff x="1813061" y="3043084"/>
              <a:chExt cx="3460478" cy="228239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828800" y="3043084"/>
                <a:ext cx="3429000" cy="2282390"/>
                <a:chOff x="1828800" y="3043084"/>
                <a:chExt cx="3429000" cy="2282390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828800" y="3043084"/>
                  <a:ext cx="3429000" cy="2282390"/>
                  <a:chOff x="1828800" y="3043084"/>
                  <a:chExt cx="3429000" cy="2282390"/>
                </a:xfrm>
              </p:grpSpPr>
              <p:grpSp>
                <p:nvGrpSpPr>
                  <p:cNvPr id="2" name="Group 23"/>
                  <p:cNvGrpSpPr/>
                  <p:nvPr/>
                </p:nvGrpSpPr>
                <p:grpSpPr>
                  <a:xfrm>
                    <a:off x="1828800" y="3043084"/>
                    <a:ext cx="3429000" cy="2282326"/>
                    <a:chOff x="1828800" y="3043084"/>
                    <a:chExt cx="3429000" cy="2282326"/>
                  </a:xfrm>
                </p:grpSpPr>
                <p:grpSp>
                  <p:nvGrpSpPr>
                    <p:cNvPr id="26" name="Group 25"/>
                    <p:cNvGrpSpPr/>
                    <p:nvPr/>
                  </p:nvGrpSpPr>
                  <p:grpSpPr>
                    <a:xfrm>
                      <a:off x="1828800" y="3043084"/>
                      <a:ext cx="3429000" cy="1757516"/>
                      <a:chOff x="1828800" y="3043084"/>
                      <a:chExt cx="3429000" cy="1757516"/>
                    </a:xfrm>
                  </p:grpSpPr>
                  <p:grpSp>
                    <p:nvGrpSpPr>
                      <p:cNvPr id="28" name="Group 27"/>
                      <p:cNvGrpSpPr/>
                      <p:nvPr/>
                    </p:nvGrpSpPr>
                    <p:grpSpPr>
                      <a:xfrm>
                        <a:off x="2745660" y="4790319"/>
                        <a:ext cx="1592821" cy="10281"/>
                        <a:chOff x="2745660" y="4330661"/>
                        <a:chExt cx="1592821" cy="10281"/>
                      </a:xfrm>
                    </p:grpSpPr>
                    <p:cxnSp>
                      <p:nvCxnSpPr>
                        <p:cNvPr id="34" name="Straight Connector 33"/>
                        <p:cNvCxnSpPr/>
                        <p:nvPr/>
                      </p:nvCxnSpPr>
                      <p:spPr>
                        <a:xfrm>
                          <a:off x="3652681" y="4330661"/>
                          <a:ext cx="68580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" name="Straight Connector 34"/>
                        <p:cNvCxnSpPr/>
                        <p:nvPr/>
                      </p:nvCxnSpPr>
                      <p:spPr>
                        <a:xfrm>
                          <a:off x="2745660" y="4340942"/>
                          <a:ext cx="68580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29" name="Group 28"/>
                      <p:cNvGrpSpPr/>
                      <p:nvPr/>
                    </p:nvGrpSpPr>
                    <p:grpSpPr>
                      <a:xfrm>
                        <a:off x="1828800" y="3043084"/>
                        <a:ext cx="3429000" cy="4916"/>
                        <a:chOff x="1828800" y="3424082"/>
                        <a:chExt cx="3429000" cy="4916"/>
                      </a:xfrm>
                    </p:grpSpPr>
                    <p:cxnSp>
                      <p:nvCxnSpPr>
                        <p:cNvPr id="30" name="Straight Connector 29"/>
                        <p:cNvCxnSpPr/>
                        <p:nvPr/>
                      </p:nvCxnSpPr>
                      <p:spPr>
                        <a:xfrm>
                          <a:off x="1828800" y="3426540"/>
                          <a:ext cx="68580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1" name="Straight Connector 30"/>
                        <p:cNvCxnSpPr/>
                        <p:nvPr/>
                      </p:nvCxnSpPr>
                      <p:spPr>
                        <a:xfrm>
                          <a:off x="2743200" y="3424082"/>
                          <a:ext cx="68580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" name="Straight Connector 31"/>
                        <p:cNvCxnSpPr/>
                        <p:nvPr/>
                      </p:nvCxnSpPr>
                      <p:spPr>
                        <a:xfrm>
                          <a:off x="3657600" y="3428998"/>
                          <a:ext cx="68580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3" name="Straight Connector 32"/>
                        <p:cNvCxnSpPr/>
                        <p:nvPr/>
                      </p:nvCxnSpPr>
                      <p:spPr>
                        <a:xfrm>
                          <a:off x="4572000" y="3424082"/>
                          <a:ext cx="685800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7" name="TextBox 26"/>
                        <p:cNvSpPr txBox="1"/>
                        <p:nvPr/>
                      </p:nvSpPr>
                      <p:spPr>
                        <a:xfrm>
                          <a:off x="3669768" y="4953000"/>
                          <a:ext cx="661463" cy="3724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17" name="TextBox 1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69768" y="4953000"/>
                          <a:ext cx="661463" cy="372410"/>
                        </a:xfrm>
                        <a:prstGeom prst="rect">
                          <a:avLst/>
                        </a:prstGeom>
                        <a:blipFill rotWithShape="1">
                          <a:blip r:embed="rId3" cstate="print"/>
                          <a:stretch>
                            <a:fillRect t="-52381" r="-18182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2727461" y="4953000"/>
                        <a:ext cx="701539" cy="37247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19" name="TextBox 1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27461" y="4953000"/>
                        <a:ext cx="701539" cy="372474"/>
                      </a:xfrm>
                      <a:prstGeom prst="rect">
                        <a:avLst/>
                      </a:prstGeom>
                      <a:blipFill rotWithShape="1">
                        <a:blip r:embed="rId4" cstate="print"/>
                        <a:stretch>
                          <a:fillRect t="-52381" r="-16190" b="-3174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3685507" y="3124200"/>
                      <a:ext cx="661463" cy="3724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type m:val="skw"/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3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85507" y="3124200"/>
                      <a:ext cx="661463" cy="372410"/>
                    </a:xfrm>
                    <a:prstGeom prst="rect">
                      <a:avLst/>
                    </a:prstGeom>
                    <a:blipFill rotWithShape="1">
                      <a:blip r:embed="rId5" cstate="print"/>
                      <a:stretch>
                        <a:fillRect t="-52381" r="-18090" b="-317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2743200" y="3124200"/>
                      <a:ext cx="701539" cy="37247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 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22" name="TextBox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3200" y="3124200"/>
                      <a:ext cx="701539" cy="372474"/>
                    </a:xfrm>
                    <a:prstGeom prst="rect">
                      <a:avLst/>
                    </a:prstGeom>
                    <a:blipFill rotWithShape="1">
                      <a:blip r:embed="rId6" cstate="print"/>
                      <a:stretch>
                        <a:fillRect t="-52381" r="-15714" b="-317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813061" y="3124200"/>
                    <a:ext cx="701539" cy="3738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 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13061" y="3124200"/>
                    <a:ext cx="701539" cy="373820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 t="-52381" r="-15714" b="-317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572000" y="3124200"/>
                    <a:ext cx="701539" cy="3738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type m:val="skw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/>
                                </a:rPr>
                                <m:t> 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72000" y="3124200"/>
                    <a:ext cx="701539" cy="373820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 t="-52381" r="-15640" b="-317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5015132" y="4724400"/>
              <a:ext cx="290732" cy="381000"/>
              <a:chOff x="4786532" y="4724400"/>
              <a:chExt cx="290732" cy="38100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V="1">
                <a:off x="4786532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4924864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5077264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58264" y="4724400"/>
              <a:ext cx="304800" cy="381000"/>
              <a:chOff x="5077264" y="4724400"/>
              <a:chExt cx="304800" cy="381000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5077264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5229664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5382064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403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1" y="1524000"/>
            <a:ext cx="6324599" cy="4724400"/>
            <a:chOff x="1371601" y="1524000"/>
            <a:chExt cx="6324599" cy="4724400"/>
          </a:xfrm>
        </p:grpSpPr>
        <p:grpSp>
          <p:nvGrpSpPr>
            <p:cNvPr id="3" name="Group 2"/>
            <p:cNvGrpSpPr/>
            <p:nvPr/>
          </p:nvGrpSpPr>
          <p:grpSpPr>
            <a:xfrm>
              <a:off x="1371601" y="1524000"/>
              <a:ext cx="6324599" cy="4724400"/>
              <a:chOff x="1371601" y="1524000"/>
              <a:chExt cx="6324599" cy="4724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371601" y="1524000"/>
                <a:ext cx="6324599" cy="4724400"/>
                <a:chOff x="1371601" y="1524000"/>
                <a:chExt cx="6324599" cy="472440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1371601" y="1524000"/>
                  <a:ext cx="6324599" cy="4724400"/>
                  <a:chOff x="1371601" y="1524000"/>
                  <a:chExt cx="6324599" cy="4724400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1371601" y="1524000"/>
                    <a:ext cx="6324599" cy="4724400"/>
                    <a:chOff x="1447800" y="1295400"/>
                    <a:chExt cx="6324599" cy="4724400"/>
                  </a:xfrm>
                </p:grpSpPr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4" name="TextBox 3"/>
                        <p:cNvSpPr txBox="1"/>
                        <p:nvPr/>
                      </p:nvSpPr>
                      <p:spPr>
                        <a:xfrm>
                          <a:off x="6582145" y="2030113"/>
                          <a:ext cx="52033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4" name="TextBox 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582145" y="2030113"/>
                          <a:ext cx="520335" cy="369332"/>
                        </a:xfrm>
                        <a:prstGeom prst="rect">
                          <a:avLst/>
                        </a:prstGeom>
                        <a:blipFill rotWithShape="1">
                          <a:blip r:embed="rId3" cstate="print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5" name="TextBox 4"/>
                        <p:cNvSpPr txBox="1"/>
                        <p:nvPr/>
                      </p:nvSpPr>
                      <p:spPr>
                        <a:xfrm>
                          <a:off x="4690211" y="1844252"/>
                          <a:ext cx="52033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5" name="TextBox 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0211" y="1844252"/>
                          <a:ext cx="520335" cy="369332"/>
                        </a:xfrm>
                        <a:prstGeom prst="rect">
                          <a:avLst/>
                        </a:prstGeom>
                        <a:blipFill rotWithShape="1">
                          <a:blip r:embed="rId4" cstate="print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1447800" y="1295400"/>
                      <a:ext cx="6324599" cy="4724400"/>
                      <a:chOff x="1813061" y="3043084"/>
                      <a:chExt cx="3460478" cy="2282390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1813061" y="3043084"/>
                        <a:ext cx="3460478" cy="2282390"/>
                        <a:chOff x="1813061" y="3043084"/>
                        <a:chExt cx="3460478" cy="2282390"/>
                      </a:xfrm>
                    </p:grpSpPr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1828800" y="3043084"/>
                          <a:ext cx="3429000" cy="2282390"/>
                          <a:chOff x="1828800" y="3043084"/>
                          <a:chExt cx="3429000" cy="2282390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1828800" y="3043084"/>
                            <a:ext cx="3429000" cy="2282390"/>
                            <a:chOff x="1828800" y="3043084"/>
                            <a:chExt cx="3429000" cy="2282390"/>
                          </a:xfrm>
                        </p:grpSpPr>
                        <p:grpSp>
                          <p:nvGrpSpPr>
                            <p:cNvPr id="8" name="Group 23"/>
                            <p:cNvGrpSpPr/>
                            <p:nvPr/>
                          </p:nvGrpSpPr>
                          <p:grpSpPr>
                            <a:xfrm>
                              <a:off x="1828800" y="3043084"/>
                              <a:ext cx="3429000" cy="2282326"/>
                              <a:chOff x="1828800" y="3043084"/>
                              <a:chExt cx="3429000" cy="2282326"/>
                            </a:xfrm>
                          </p:grpSpPr>
                          <p:grpSp>
                            <p:nvGrpSpPr>
                              <p:cNvPr id="26" name="Group 25"/>
                              <p:cNvGrpSpPr/>
                              <p:nvPr/>
                            </p:nvGrpSpPr>
                            <p:grpSpPr>
                              <a:xfrm>
                                <a:off x="1828800" y="3043084"/>
                                <a:ext cx="3429000" cy="1757516"/>
                                <a:chOff x="1828800" y="3043084"/>
                                <a:chExt cx="3429000" cy="1757516"/>
                              </a:xfrm>
                            </p:grpSpPr>
                            <p:grpSp>
                              <p:nvGrpSpPr>
                                <p:cNvPr id="28" name="Group 27"/>
                                <p:cNvGrpSpPr/>
                                <p:nvPr/>
                              </p:nvGrpSpPr>
                              <p:grpSpPr>
                                <a:xfrm>
                                  <a:off x="2745660" y="4790319"/>
                                  <a:ext cx="1592821" cy="10281"/>
                                  <a:chOff x="2745660" y="4330661"/>
                                  <a:chExt cx="1592821" cy="10281"/>
                                </a:xfrm>
                              </p:grpSpPr>
                              <p:cxnSp>
                                <p:nvCxnSpPr>
                                  <p:cNvPr id="34" name="Straight Connector 33"/>
                                  <p:cNvCxnSpPr/>
                                  <p:nvPr/>
                                </p:nvCxnSpPr>
                                <p:spPr>
                                  <a:xfrm>
                                    <a:off x="3652681" y="4330661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" name="Straight Connector 34"/>
                                  <p:cNvCxnSpPr/>
                                  <p:nvPr/>
                                </p:nvCxnSpPr>
                                <p:spPr>
                                  <a:xfrm>
                                    <a:off x="2745660" y="4340942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29" name="Group 28"/>
                                <p:cNvGrpSpPr/>
                                <p:nvPr/>
                              </p:nvGrpSpPr>
                              <p:grpSpPr>
                                <a:xfrm>
                                  <a:off x="1828800" y="3043084"/>
                                  <a:ext cx="3429000" cy="4916"/>
                                  <a:chOff x="1828800" y="3424082"/>
                                  <a:chExt cx="3429000" cy="4916"/>
                                </a:xfrm>
                              </p:grpSpPr>
                              <p:cxnSp>
                                <p:nvCxnSpPr>
                                  <p:cNvPr id="30" name="Straight Connector 29"/>
                                  <p:cNvCxnSpPr/>
                                  <p:nvPr/>
                                </p:nvCxnSpPr>
                                <p:spPr>
                                  <a:xfrm>
                                    <a:off x="1828800" y="3426540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1" name="Straight Connector 30"/>
                                  <p:cNvCxnSpPr/>
                                  <p:nvPr/>
                                </p:nvCxnSpPr>
                                <p:spPr>
                                  <a:xfrm>
                                    <a:off x="2743200" y="3424082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2" name="Straight Connector 31"/>
                                  <p:cNvCxnSpPr/>
                                  <p:nvPr/>
                                </p:nvCxnSpPr>
                                <p:spPr>
                                  <a:xfrm>
                                    <a:off x="3657600" y="3428998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" name="Straight Connector 32"/>
                                  <p:cNvCxnSpPr/>
                                  <p:nvPr/>
                                </p:nvCxnSpPr>
                                <p:spPr>
                                  <a:xfrm>
                                    <a:off x="4572000" y="3424082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mc:AlternateContent xmlns:mc="http://schemas.openxmlformats.org/markup-compatibility/2006">
                            <mc:Choice xmlns:a14="http://schemas.microsoft.com/office/drawing/2010/main" xmlns="" Requires="a14">
                              <p:sp>
                                <p:nvSpPr>
                                  <p:cNvPr id="27" name="TextBox 26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669768" y="4953000"/>
                                    <a:ext cx="661463" cy="37241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oMath>
                                      </m:oMathPara>
                                    </a14:m>
                                    <a:endParaRPr lang="en-US" dirty="0"/>
                                  </a:p>
                                </p:txBody>
                              </p:sp>
                            </mc:Choice>
                            <mc:Fallback>
                              <p:sp>
                                <p:nvSpPr>
                                  <p:cNvPr id="10" name="TextBox 16"/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3669768" y="4953000"/>
                                    <a:ext cx="661463" cy="372410"/>
                                  </a:xfrm>
                                  <a:prstGeom prst="rect">
                                    <a:avLst/>
                                  </a:prstGeom>
                                  <a:blipFill rotWithShape="1">
                                    <a:blip r:embed="rId5" cstate="print"/>
                                    <a:stretch>
                                      <a:fillRect t="-52381" r="-18182" b="-31746"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</p:grpSp>
                        <mc:AlternateContent xmlns:mc="http://schemas.openxmlformats.org/markup-compatibility/2006">
                          <mc:Choice xmlns:a14="http://schemas.microsoft.com/office/drawing/2010/main" xmlns="" Requires="a14">
                            <p:sp>
                              <p:nvSpPr>
                                <p:cNvPr id="25" name="TextBox 24"/>
                                <p:cNvSpPr txBox="1"/>
                                <p:nvPr/>
                              </p:nvSpPr>
                              <p:spPr>
                                <a:xfrm>
                                  <a:off x="2727461" y="4953000"/>
                                  <a:ext cx="701539" cy="37247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type m:val="skw"/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 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dirty="0"/>
                                </a:p>
                              </p:txBody>
                            </p:sp>
                          </mc:Choice>
                          <mc:Fallback>
                            <p:sp>
                              <p:nvSpPr>
                                <p:cNvPr id="19" name="TextBox 18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727461" y="4953000"/>
                                  <a:ext cx="701539" cy="372474"/>
                                </a:xfrm>
                                <a:prstGeom prst="rect">
                                  <a:avLst/>
                                </a:prstGeom>
                                <a:blipFill rotWithShape="1">
                                  <a:blip r:embed="rId6" cstate="print"/>
                                  <a:stretch>
                                    <a:fillRect t="-52381" r="-16190" b="-31746"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22" name="TextBox 21"/>
                              <p:cNvSpPr txBox="1"/>
                              <p:nvPr/>
                            </p:nvSpPr>
                            <p:spPr>
                              <a:xfrm>
                                <a:off x="3685507" y="3124200"/>
                                <a:ext cx="661463" cy="37241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2" name="TextBox 20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685507" y="3124200"/>
                                <a:ext cx="661463" cy="372410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7" cstate="print"/>
                                <a:stretch>
                                  <a:fillRect t="-52381" r="-18090" b="-31746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23" name="TextBox 22"/>
                              <p:cNvSpPr txBox="1"/>
                              <p:nvPr/>
                            </p:nvSpPr>
                            <p:spPr>
                              <a:xfrm>
                                <a:off x="2743200" y="3124200"/>
                                <a:ext cx="701539" cy="37247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 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22" name="TextBox 21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2743200" y="3124200"/>
                                <a:ext cx="701539" cy="372474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8" cstate="print"/>
                                <a:stretch>
                                  <a:fillRect t="-52381" r="-15714" b="-31746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19" name="TextBox 18"/>
                            <p:cNvSpPr txBox="1"/>
                            <p:nvPr/>
                          </p:nvSpPr>
                          <p:spPr>
                            <a:xfrm>
                              <a:off x="1813061" y="3124200"/>
                              <a:ext cx="701539" cy="3738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 3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24" name="TextBox 2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813061" y="3124200"/>
                              <a:ext cx="701539" cy="37382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9" cstate="print"/>
                              <a:stretch>
                                <a:fillRect t="-52381" r="-15714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20" name="TextBox 19"/>
                            <p:cNvSpPr txBox="1"/>
                            <p:nvPr/>
                          </p:nvSpPr>
                          <p:spPr>
                            <a:xfrm>
                              <a:off x="4572000" y="3124200"/>
                              <a:ext cx="701539" cy="3738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 3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25" name="TextBox 24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572000" y="3124200"/>
                              <a:ext cx="701539" cy="37382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10" cstate="print"/>
                              <a:stretch>
                                <a:fillRect t="-52381" r="-15640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3" name="Straight Arrow Connector 12"/>
                      <p:cNvCxnSpPr/>
                      <p:nvPr/>
                    </p:nvCxnSpPr>
                    <p:spPr>
                      <a:xfrm flipV="1">
                        <a:off x="4026579" y="3374399"/>
                        <a:ext cx="927189" cy="115018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6"/>
                      </a:lnRef>
                      <a:fillRef idx="0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Arrow Connector 16"/>
                      <p:cNvCxnSpPr/>
                      <p:nvPr/>
                    </p:nvCxnSpPr>
                    <p:spPr>
                      <a:xfrm flipV="1">
                        <a:off x="2980451" y="3291788"/>
                        <a:ext cx="927189" cy="115018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6"/>
                      </a:lnRef>
                      <a:fillRef idx="0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581400" y="4724400"/>
                    <a:ext cx="1600200" cy="381000"/>
                    <a:chOff x="3352800" y="4724400"/>
                    <a:chExt cx="1600200" cy="381000"/>
                  </a:xfrm>
                </p:grpSpPr>
                <p:cxnSp>
                  <p:nvCxnSpPr>
                    <p:cNvPr id="41" name="Straight Arrow Connector 40"/>
                    <p:cNvCxnSpPr/>
                    <p:nvPr/>
                  </p:nvCxnSpPr>
                  <p:spPr>
                    <a:xfrm flipV="1">
                      <a:off x="33528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 flipV="1">
                      <a:off x="48006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/>
                    <p:cNvCxnSpPr/>
                    <p:nvPr/>
                  </p:nvCxnSpPr>
                  <p:spPr>
                    <a:xfrm flipV="1">
                      <a:off x="49530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34000" y="4724400"/>
                    <a:ext cx="304800" cy="381000"/>
                    <a:chOff x="4953000" y="4724400"/>
                    <a:chExt cx="304800" cy="381000"/>
                  </a:xfrm>
                </p:grpSpPr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V="1">
                      <a:off x="49530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 flipV="1">
                      <a:off x="51054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 flipV="1">
                      <a:off x="52578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" name="Straight Arrow Connector 8"/>
                <p:cNvCxnSpPr/>
                <p:nvPr/>
              </p:nvCxnSpPr>
              <p:spPr>
                <a:xfrm flipH="1">
                  <a:off x="5352192" y="2258713"/>
                  <a:ext cx="17318" cy="23467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5673908" y="2243002"/>
                  <a:ext cx="1717492" cy="24051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3581401" y="2166802"/>
                  <a:ext cx="1717492" cy="24051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Arrow Connector 37"/>
              <p:cNvCxnSpPr/>
              <p:nvPr/>
            </p:nvCxnSpPr>
            <p:spPr>
              <a:xfrm>
                <a:off x="4114800" y="49149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4114800" y="54864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334001" y="3138268"/>
                  <a:ext cx="3819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1" y="3138268"/>
                  <a:ext cx="381964" cy="36933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7038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1" y="1524000"/>
            <a:ext cx="6324599" cy="4724400"/>
            <a:chOff x="1371601" y="1524000"/>
            <a:chExt cx="6324599" cy="4724400"/>
          </a:xfrm>
        </p:grpSpPr>
        <p:grpSp>
          <p:nvGrpSpPr>
            <p:cNvPr id="3" name="Group 2"/>
            <p:cNvGrpSpPr/>
            <p:nvPr/>
          </p:nvGrpSpPr>
          <p:grpSpPr>
            <a:xfrm>
              <a:off x="1371601" y="1524000"/>
              <a:ext cx="6324599" cy="4724400"/>
              <a:chOff x="1371601" y="1524000"/>
              <a:chExt cx="6324599" cy="47244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371601" y="1524000"/>
                <a:ext cx="6324599" cy="4724400"/>
                <a:chOff x="1371601" y="1524000"/>
                <a:chExt cx="6324599" cy="4724400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1371601" y="1524000"/>
                  <a:ext cx="6324599" cy="4724400"/>
                  <a:chOff x="1371601" y="1524000"/>
                  <a:chExt cx="6324599" cy="4724400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1371601" y="1524000"/>
                    <a:ext cx="6324599" cy="4724400"/>
                    <a:chOff x="1447800" y="1295400"/>
                    <a:chExt cx="6324599" cy="4724400"/>
                  </a:xfrm>
                </p:grpSpPr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4" name="TextBox 3"/>
                        <p:cNvSpPr txBox="1"/>
                        <p:nvPr/>
                      </p:nvSpPr>
                      <p:spPr>
                        <a:xfrm>
                          <a:off x="6582145" y="2030113"/>
                          <a:ext cx="52033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4" name="TextBox 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582145" y="2030113"/>
                          <a:ext cx="520335" cy="369332"/>
                        </a:xfrm>
                        <a:prstGeom prst="rect">
                          <a:avLst/>
                        </a:prstGeom>
                        <a:blipFill rotWithShape="1">
                          <a:blip r:embed="rId3" cstate="print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5" name="TextBox 4"/>
                        <p:cNvSpPr txBox="1"/>
                        <p:nvPr/>
                      </p:nvSpPr>
                      <p:spPr>
                        <a:xfrm>
                          <a:off x="4690211" y="1844252"/>
                          <a:ext cx="520335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5" name="TextBox 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690211" y="1844252"/>
                          <a:ext cx="520335" cy="369332"/>
                        </a:xfrm>
                        <a:prstGeom prst="rect">
                          <a:avLst/>
                        </a:prstGeom>
                        <a:blipFill rotWithShape="1">
                          <a:blip r:embed="rId4" cstate="print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1447800" y="1295400"/>
                      <a:ext cx="6324599" cy="4724400"/>
                      <a:chOff x="1813061" y="3043084"/>
                      <a:chExt cx="3460478" cy="2282390"/>
                    </a:xfrm>
                  </p:grpSpPr>
                  <p:grpSp>
                    <p:nvGrpSpPr>
                      <p:cNvPr id="11" name="Group 10"/>
                      <p:cNvGrpSpPr/>
                      <p:nvPr/>
                    </p:nvGrpSpPr>
                    <p:grpSpPr>
                      <a:xfrm>
                        <a:off x="1813061" y="3043084"/>
                        <a:ext cx="3460478" cy="2282390"/>
                        <a:chOff x="1813061" y="3043084"/>
                        <a:chExt cx="3460478" cy="2282390"/>
                      </a:xfrm>
                    </p:grpSpPr>
                    <p:grpSp>
                      <p:nvGrpSpPr>
                        <p:cNvPr id="18" name="Group 17"/>
                        <p:cNvGrpSpPr/>
                        <p:nvPr/>
                      </p:nvGrpSpPr>
                      <p:grpSpPr>
                        <a:xfrm>
                          <a:off x="1828800" y="3043084"/>
                          <a:ext cx="3429000" cy="2282390"/>
                          <a:chOff x="1828800" y="3043084"/>
                          <a:chExt cx="3429000" cy="2282390"/>
                        </a:xfrm>
                      </p:grpSpPr>
                      <p:grpSp>
                        <p:nvGrpSpPr>
                          <p:cNvPr id="21" name="Group 20"/>
                          <p:cNvGrpSpPr/>
                          <p:nvPr/>
                        </p:nvGrpSpPr>
                        <p:grpSpPr>
                          <a:xfrm>
                            <a:off x="1828800" y="3043084"/>
                            <a:ext cx="3429000" cy="2282390"/>
                            <a:chOff x="1828800" y="3043084"/>
                            <a:chExt cx="3429000" cy="2282390"/>
                          </a:xfrm>
                        </p:grpSpPr>
                        <p:grpSp>
                          <p:nvGrpSpPr>
                            <p:cNvPr id="8" name="Group 23"/>
                            <p:cNvGrpSpPr/>
                            <p:nvPr/>
                          </p:nvGrpSpPr>
                          <p:grpSpPr>
                            <a:xfrm>
                              <a:off x="1828800" y="3043084"/>
                              <a:ext cx="3429000" cy="2282326"/>
                              <a:chOff x="1828800" y="3043084"/>
                              <a:chExt cx="3429000" cy="2282326"/>
                            </a:xfrm>
                          </p:grpSpPr>
                          <p:grpSp>
                            <p:nvGrpSpPr>
                              <p:cNvPr id="26" name="Group 25"/>
                              <p:cNvGrpSpPr/>
                              <p:nvPr/>
                            </p:nvGrpSpPr>
                            <p:grpSpPr>
                              <a:xfrm>
                                <a:off x="1828800" y="3043084"/>
                                <a:ext cx="3429000" cy="1757516"/>
                                <a:chOff x="1828800" y="3043084"/>
                                <a:chExt cx="3429000" cy="1757516"/>
                              </a:xfrm>
                            </p:grpSpPr>
                            <p:grpSp>
                              <p:nvGrpSpPr>
                                <p:cNvPr id="28" name="Group 27"/>
                                <p:cNvGrpSpPr/>
                                <p:nvPr/>
                              </p:nvGrpSpPr>
                              <p:grpSpPr>
                                <a:xfrm>
                                  <a:off x="2745660" y="4790319"/>
                                  <a:ext cx="1592821" cy="10281"/>
                                  <a:chOff x="2745660" y="4330661"/>
                                  <a:chExt cx="1592821" cy="10281"/>
                                </a:xfrm>
                              </p:grpSpPr>
                              <p:cxnSp>
                                <p:nvCxnSpPr>
                                  <p:cNvPr id="34" name="Straight Connector 33"/>
                                  <p:cNvCxnSpPr/>
                                  <p:nvPr/>
                                </p:nvCxnSpPr>
                                <p:spPr>
                                  <a:xfrm>
                                    <a:off x="3652681" y="4330661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" name="Straight Connector 34"/>
                                  <p:cNvCxnSpPr/>
                                  <p:nvPr/>
                                </p:nvCxnSpPr>
                                <p:spPr>
                                  <a:xfrm>
                                    <a:off x="2745660" y="4340942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29" name="Group 28"/>
                                <p:cNvGrpSpPr/>
                                <p:nvPr/>
                              </p:nvGrpSpPr>
                              <p:grpSpPr>
                                <a:xfrm>
                                  <a:off x="1828800" y="3043084"/>
                                  <a:ext cx="3429000" cy="4916"/>
                                  <a:chOff x="1828800" y="3424082"/>
                                  <a:chExt cx="3429000" cy="4916"/>
                                </a:xfrm>
                              </p:grpSpPr>
                              <p:cxnSp>
                                <p:nvCxnSpPr>
                                  <p:cNvPr id="30" name="Straight Connector 29"/>
                                  <p:cNvCxnSpPr/>
                                  <p:nvPr/>
                                </p:nvCxnSpPr>
                                <p:spPr>
                                  <a:xfrm>
                                    <a:off x="1828800" y="3426540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1" name="Straight Connector 30"/>
                                  <p:cNvCxnSpPr/>
                                  <p:nvPr/>
                                </p:nvCxnSpPr>
                                <p:spPr>
                                  <a:xfrm>
                                    <a:off x="2743200" y="3424082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2" name="Straight Connector 31"/>
                                  <p:cNvCxnSpPr/>
                                  <p:nvPr/>
                                </p:nvCxnSpPr>
                                <p:spPr>
                                  <a:xfrm>
                                    <a:off x="3657600" y="3428998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" name="Straight Connector 32"/>
                                  <p:cNvCxnSpPr/>
                                  <p:nvPr/>
                                </p:nvCxnSpPr>
                                <p:spPr>
                                  <a:xfrm>
                                    <a:off x="4572000" y="3424082"/>
                                    <a:ext cx="685800" cy="0"/>
                                  </a:xfrm>
                                  <a:prstGeom prst="line">
                                    <a:avLst/>
                                  </a:prstGeom>
                                </p:spPr>
                                <p:style>
                                  <a:lnRef idx="1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0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  <mc:AlternateContent xmlns:mc="http://schemas.openxmlformats.org/markup-compatibility/2006">
                            <mc:Choice xmlns:a14="http://schemas.microsoft.com/office/drawing/2010/main" xmlns="" Requires="a14">
                              <p:sp>
                                <p:nvSpPr>
                                  <p:cNvPr id="27" name="TextBox 26"/>
                                  <p:cNvSpPr txBox="1"/>
                                  <p:nvPr/>
                                </p:nvSpPr>
                                <p:spPr>
                                  <a:xfrm>
                                    <a:off x="3669768" y="4953000"/>
                                    <a:ext cx="661463" cy="37241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oMath>
                                      </m:oMathPara>
                                    </a14:m>
                                    <a:endParaRPr lang="en-US" dirty="0"/>
                                  </a:p>
                                </p:txBody>
                              </p:sp>
                            </mc:Choice>
                            <mc:Fallback>
                              <p:sp>
                                <p:nvSpPr>
                                  <p:cNvPr id="10" name="TextBox 16"/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3669768" y="4953000"/>
                                    <a:ext cx="661463" cy="372410"/>
                                  </a:xfrm>
                                  <a:prstGeom prst="rect">
                                    <a:avLst/>
                                  </a:prstGeom>
                                  <a:blipFill rotWithShape="1">
                                    <a:blip r:embed="rId5" cstate="print"/>
                                    <a:stretch>
                                      <a:fillRect t="-52381" r="-18182" b="-31746"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</p:grpSp>
                        <mc:AlternateContent xmlns:mc="http://schemas.openxmlformats.org/markup-compatibility/2006">
                          <mc:Choice xmlns:a14="http://schemas.microsoft.com/office/drawing/2010/main" xmlns="" Requires="a14">
                            <p:sp>
                              <p:nvSpPr>
                                <p:cNvPr id="25" name="TextBox 24"/>
                                <p:cNvSpPr txBox="1"/>
                                <p:nvPr/>
                              </p:nvSpPr>
                              <p:spPr>
                                <a:xfrm>
                                  <a:off x="2727461" y="4953000"/>
                                  <a:ext cx="701539" cy="372474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type m:val="skw"/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 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dirty="0"/>
                                </a:p>
                              </p:txBody>
                            </p:sp>
                          </mc:Choice>
                          <mc:Fallback>
                            <p:sp>
                              <p:nvSpPr>
                                <p:cNvPr id="19" name="TextBox 18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727461" y="4953000"/>
                                  <a:ext cx="701539" cy="372474"/>
                                </a:xfrm>
                                <a:prstGeom prst="rect">
                                  <a:avLst/>
                                </a:prstGeom>
                                <a:blipFill rotWithShape="1">
                                  <a:blip r:embed="rId6" cstate="print"/>
                                  <a:stretch>
                                    <a:fillRect t="-52381" r="-16190" b="-31746"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22" name="TextBox 21"/>
                              <p:cNvSpPr txBox="1"/>
                              <p:nvPr/>
                            </p:nvSpPr>
                            <p:spPr>
                              <a:xfrm>
                                <a:off x="3685507" y="3124200"/>
                                <a:ext cx="661463" cy="37241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2" name="TextBox 20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685507" y="3124200"/>
                                <a:ext cx="661463" cy="372410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7" cstate="print"/>
                                <a:stretch>
                                  <a:fillRect t="-52381" r="-18090" b="-31746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23" name="TextBox 22"/>
                              <p:cNvSpPr txBox="1"/>
                              <p:nvPr/>
                            </p:nvSpPr>
                            <p:spPr>
                              <a:xfrm>
                                <a:off x="2743200" y="3124200"/>
                                <a:ext cx="701539" cy="37247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 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22" name="TextBox 21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2743200" y="3124200"/>
                                <a:ext cx="701539" cy="372474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8" cstate="print"/>
                                <a:stretch>
                                  <a:fillRect t="-52381" r="-15714" b="-31746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19" name="TextBox 18"/>
                            <p:cNvSpPr txBox="1"/>
                            <p:nvPr/>
                          </p:nvSpPr>
                          <p:spPr>
                            <a:xfrm>
                              <a:off x="1813061" y="3124200"/>
                              <a:ext cx="701539" cy="3738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 3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24" name="TextBox 2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813061" y="3124200"/>
                              <a:ext cx="701539" cy="37382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9" cstate="print"/>
                              <a:stretch>
                                <a:fillRect t="-52381" r="-15714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20" name="TextBox 19"/>
                            <p:cNvSpPr txBox="1"/>
                            <p:nvPr/>
                          </p:nvSpPr>
                          <p:spPr>
                            <a:xfrm>
                              <a:off x="4572000" y="3124200"/>
                              <a:ext cx="701539" cy="37382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 3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25" name="TextBox 24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4572000" y="3124200"/>
                              <a:ext cx="701539" cy="37382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10" cstate="print"/>
                              <a:stretch>
                                <a:fillRect t="-52381" r="-15640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13" name="Straight Arrow Connector 12"/>
                      <p:cNvCxnSpPr/>
                      <p:nvPr/>
                    </p:nvCxnSpPr>
                    <p:spPr>
                      <a:xfrm flipV="1">
                        <a:off x="4026579" y="3374399"/>
                        <a:ext cx="927189" cy="115018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6"/>
                      </a:lnRef>
                      <a:fillRef idx="0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" name="Straight Arrow Connector 16"/>
                      <p:cNvCxnSpPr/>
                      <p:nvPr/>
                    </p:nvCxnSpPr>
                    <p:spPr>
                      <a:xfrm flipV="1">
                        <a:off x="2980451" y="3291788"/>
                        <a:ext cx="927189" cy="115018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6"/>
                      </a:lnRef>
                      <a:fillRef idx="0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429000" y="4724400"/>
                    <a:ext cx="1752600" cy="381000"/>
                    <a:chOff x="3200400" y="4724400"/>
                    <a:chExt cx="1752600" cy="381000"/>
                  </a:xfrm>
                </p:grpSpPr>
                <p:cxnSp>
                  <p:nvCxnSpPr>
                    <p:cNvPr id="41" name="Straight Arrow Connector 40"/>
                    <p:cNvCxnSpPr/>
                    <p:nvPr/>
                  </p:nvCxnSpPr>
                  <p:spPr>
                    <a:xfrm flipV="1">
                      <a:off x="33528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 flipV="1">
                      <a:off x="49530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/>
                    <p:cNvCxnSpPr/>
                    <p:nvPr/>
                  </p:nvCxnSpPr>
                  <p:spPr>
                    <a:xfrm flipV="1">
                      <a:off x="32004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34000" y="4724400"/>
                    <a:ext cx="304800" cy="381000"/>
                    <a:chOff x="4953000" y="4724400"/>
                    <a:chExt cx="304800" cy="381000"/>
                  </a:xfrm>
                </p:grpSpPr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V="1">
                      <a:off x="49530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Arrow Connector 48"/>
                    <p:cNvCxnSpPr/>
                    <p:nvPr/>
                  </p:nvCxnSpPr>
                  <p:spPr>
                    <a:xfrm flipV="1">
                      <a:off x="51054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 flipV="1">
                      <a:off x="5257800" y="4724400"/>
                      <a:ext cx="0" cy="3810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9" name="Straight Arrow Connector 8"/>
                <p:cNvCxnSpPr/>
                <p:nvPr/>
              </p:nvCxnSpPr>
              <p:spPr>
                <a:xfrm flipH="1">
                  <a:off x="5352192" y="2258713"/>
                  <a:ext cx="17318" cy="23467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5673908" y="2243002"/>
                  <a:ext cx="1717492" cy="24051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3581401" y="2166802"/>
                  <a:ext cx="1717492" cy="24051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Arrow Connector 37"/>
              <p:cNvCxnSpPr/>
              <p:nvPr/>
            </p:nvCxnSpPr>
            <p:spPr>
              <a:xfrm>
                <a:off x="4114800" y="49149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4114800" y="54864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334001" y="3135868"/>
                  <a:ext cx="3819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1" y="3135868"/>
                  <a:ext cx="381964" cy="36933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14528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1" y="1066800"/>
            <a:ext cx="6324599" cy="5181600"/>
            <a:chOff x="1371601" y="1066800"/>
            <a:chExt cx="6324599" cy="5181600"/>
          </a:xfrm>
        </p:grpSpPr>
        <p:grpSp>
          <p:nvGrpSpPr>
            <p:cNvPr id="55" name="Group 54"/>
            <p:cNvGrpSpPr/>
            <p:nvPr/>
          </p:nvGrpSpPr>
          <p:grpSpPr>
            <a:xfrm>
              <a:off x="1371601" y="1066800"/>
              <a:ext cx="6324599" cy="5181600"/>
              <a:chOff x="1371601" y="1066800"/>
              <a:chExt cx="6324599" cy="51816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371601" y="1524000"/>
                <a:ext cx="6324599" cy="4724400"/>
                <a:chOff x="1447800" y="1295400"/>
                <a:chExt cx="6324599" cy="4724400"/>
              </a:xfrm>
            </p:grpSpPr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" name="TextBox 3"/>
                    <p:cNvSpPr txBox="1"/>
                    <p:nvPr/>
                  </p:nvSpPr>
                  <p:spPr>
                    <a:xfrm>
                      <a:off x="6582145" y="2030113"/>
                      <a:ext cx="5203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" name="TextBox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82145" y="2030113"/>
                      <a:ext cx="520335" cy="369332"/>
                    </a:xfrm>
                    <a:prstGeom prst="rect">
                      <a:avLst/>
                    </a:prstGeom>
                    <a:blipFill rotWithShape="1">
                      <a:blip r:embed="rId3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4842610" y="2030113"/>
                      <a:ext cx="5203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2610" y="2030113"/>
                      <a:ext cx="520335" cy="369332"/>
                    </a:xfrm>
                    <a:prstGeom prst="rect">
                      <a:avLst/>
                    </a:prstGeom>
                    <a:blipFill rotWithShape="1">
                      <a:blip r:embed="rId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" name="Group 6"/>
                <p:cNvGrpSpPr/>
                <p:nvPr/>
              </p:nvGrpSpPr>
              <p:grpSpPr>
                <a:xfrm>
                  <a:off x="1447800" y="1295400"/>
                  <a:ext cx="6324599" cy="4724400"/>
                  <a:chOff x="1813061" y="3043084"/>
                  <a:chExt cx="3460478" cy="2282390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1813061" y="3043084"/>
                    <a:ext cx="3460478" cy="2282390"/>
                    <a:chOff x="1813061" y="3043084"/>
                    <a:chExt cx="3460478" cy="2282390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1828800" y="3043084"/>
                      <a:ext cx="3429000" cy="2282390"/>
                      <a:chOff x="1828800" y="3043084"/>
                      <a:chExt cx="3429000" cy="2282390"/>
                    </a:xfrm>
                  </p:grpSpPr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1828800" y="3043084"/>
                        <a:ext cx="3429000" cy="2282390"/>
                        <a:chOff x="1828800" y="3043084"/>
                        <a:chExt cx="3429000" cy="2282390"/>
                      </a:xfrm>
                    </p:grpSpPr>
                    <p:grpSp>
                      <p:nvGrpSpPr>
                        <p:cNvPr id="8" name="Group 23"/>
                        <p:cNvGrpSpPr/>
                        <p:nvPr/>
                      </p:nvGrpSpPr>
                      <p:grpSpPr>
                        <a:xfrm>
                          <a:off x="1828800" y="3043084"/>
                          <a:ext cx="3429000" cy="2282326"/>
                          <a:chOff x="1828800" y="3043084"/>
                          <a:chExt cx="3429000" cy="2282326"/>
                        </a:xfrm>
                      </p:grpSpPr>
                      <p:grpSp>
                        <p:nvGrpSpPr>
                          <p:cNvPr id="26" name="Group 25"/>
                          <p:cNvGrpSpPr/>
                          <p:nvPr/>
                        </p:nvGrpSpPr>
                        <p:grpSpPr>
                          <a:xfrm>
                            <a:off x="1828800" y="3043084"/>
                            <a:ext cx="3429000" cy="1757516"/>
                            <a:chOff x="1828800" y="3043084"/>
                            <a:chExt cx="3429000" cy="1757516"/>
                          </a:xfrm>
                        </p:grpSpPr>
                        <p:grpSp>
                          <p:nvGrpSpPr>
                            <p:cNvPr id="28" name="Group 27"/>
                            <p:cNvGrpSpPr/>
                            <p:nvPr/>
                          </p:nvGrpSpPr>
                          <p:grpSpPr>
                            <a:xfrm>
                              <a:off x="2745660" y="4790319"/>
                              <a:ext cx="1592821" cy="10281"/>
                              <a:chOff x="2745660" y="4330661"/>
                              <a:chExt cx="1592821" cy="10281"/>
                            </a:xfrm>
                          </p:grpSpPr>
                          <p:cxnSp>
                            <p:nvCxnSpPr>
                              <p:cNvPr id="34" name="Straight Connector 33"/>
                              <p:cNvCxnSpPr/>
                              <p:nvPr/>
                            </p:nvCxnSpPr>
                            <p:spPr>
                              <a:xfrm>
                                <a:off x="3652681" y="4330661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5" name="Straight Connector 34"/>
                              <p:cNvCxnSpPr/>
                              <p:nvPr/>
                            </p:nvCxnSpPr>
                            <p:spPr>
                              <a:xfrm>
                                <a:off x="2745660" y="4340942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29" name="Group 28"/>
                            <p:cNvGrpSpPr/>
                            <p:nvPr/>
                          </p:nvGrpSpPr>
                          <p:grpSpPr>
                            <a:xfrm>
                              <a:off x="1828800" y="3043084"/>
                              <a:ext cx="3429000" cy="4916"/>
                              <a:chOff x="1828800" y="3424082"/>
                              <a:chExt cx="3429000" cy="4916"/>
                            </a:xfrm>
                          </p:grpSpPr>
                          <p:cxnSp>
                            <p:nvCxnSpPr>
                              <p:cNvPr id="30" name="Straight Connector 29"/>
                              <p:cNvCxnSpPr/>
                              <p:nvPr/>
                            </p:nvCxnSpPr>
                            <p:spPr>
                              <a:xfrm>
                                <a:off x="1828800" y="3426540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1" name="Straight Connector 30"/>
                              <p:cNvCxnSpPr/>
                              <p:nvPr/>
                            </p:nvCxnSpPr>
                            <p:spPr>
                              <a:xfrm>
                                <a:off x="2743200" y="3424082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2" name="Straight Connector 31"/>
                              <p:cNvCxnSpPr/>
                              <p:nvPr/>
                            </p:nvCxnSpPr>
                            <p:spPr>
                              <a:xfrm>
                                <a:off x="3657600" y="3428998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3" name="Straight Connector 32"/>
                              <p:cNvCxnSpPr/>
                              <p:nvPr/>
                            </p:nvCxnSpPr>
                            <p:spPr>
                              <a:xfrm>
                                <a:off x="4572000" y="3424082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27" name="TextBox 26"/>
                              <p:cNvSpPr txBox="1"/>
                              <p:nvPr/>
                            </p:nvSpPr>
                            <p:spPr>
                              <a:xfrm>
                                <a:off x="3669768" y="4953000"/>
                                <a:ext cx="661463" cy="37241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9" name="TextBox 16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669768" y="4953000"/>
                                <a:ext cx="661463" cy="372410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5" cstate="print"/>
                                <a:stretch>
                                  <a:fillRect t="-52381" r="-18182" b="-31746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25" name="TextBox 24"/>
                            <p:cNvSpPr txBox="1"/>
                            <p:nvPr/>
                          </p:nvSpPr>
                          <p:spPr>
                            <a:xfrm>
                              <a:off x="2727461" y="4953000"/>
                              <a:ext cx="701539" cy="3724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 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19" name="TextBox 18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727461" y="4953000"/>
                              <a:ext cx="701539" cy="372474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6" cstate="print"/>
                              <a:stretch>
                                <a:fillRect t="-52381" r="-16190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22" name="TextBox 21"/>
                          <p:cNvSpPr txBox="1"/>
                          <p:nvPr/>
                        </p:nvSpPr>
                        <p:spPr>
                          <a:xfrm>
                            <a:off x="3685507" y="3124200"/>
                            <a:ext cx="661463" cy="3724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0" name="TextBox 20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685507" y="3124200"/>
                            <a:ext cx="661463" cy="372410"/>
                          </a:xfrm>
                          <a:prstGeom prst="rect">
                            <a:avLst/>
                          </a:prstGeom>
                          <a:blipFill rotWithShape="1">
                            <a:blip r:embed="rId7" cstate="print"/>
                            <a:stretch>
                              <a:fillRect t="-52381" r="-18090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23" name="TextBox 22"/>
                          <p:cNvSpPr txBox="1"/>
                          <p:nvPr/>
                        </p:nvSpPr>
                        <p:spPr>
                          <a:xfrm>
                            <a:off x="2743200" y="3124200"/>
                            <a:ext cx="701539" cy="37247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 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22" name="TextBox 2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743200" y="3124200"/>
                            <a:ext cx="701539" cy="372474"/>
                          </a:xfrm>
                          <a:prstGeom prst="rect">
                            <a:avLst/>
                          </a:prstGeom>
                          <a:blipFill rotWithShape="1">
                            <a:blip r:embed="rId8" cstate="print"/>
                            <a:stretch>
                              <a:fillRect t="-52381" r="-15714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1813061" y="3124200"/>
                          <a:ext cx="701539" cy="3738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3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24" name="TextBox 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813061" y="3124200"/>
                          <a:ext cx="701539" cy="373820"/>
                        </a:xfrm>
                        <a:prstGeom prst="rect">
                          <a:avLst/>
                        </a:prstGeom>
                        <a:blipFill rotWithShape="1">
                          <a:blip r:embed="rId9" cstate="print"/>
                          <a:stretch>
                            <a:fillRect t="-52381" r="-15714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4572000" y="3124200"/>
                          <a:ext cx="701539" cy="3738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3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25" name="TextBox 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572000" y="3124200"/>
                          <a:ext cx="701539" cy="373820"/>
                        </a:xfrm>
                        <a:prstGeom prst="rect">
                          <a:avLst/>
                        </a:prstGeom>
                        <a:blipFill rotWithShape="1">
                          <a:blip r:embed="rId10" cstate="print"/>
                          <a:stretch>
                            <a:fillRect t="-52381" r="-15640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V="1">
                    <a:off x="4026579" y="3374399"/>
                    <a:ext cx="927189" cy="115018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flipV="1">
                    <a:off x="3063836" y="3381579"/>
                    <a:ext cx="927189" cy="115018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5257800" y="1066800"/>
                <a:ext cx="304800" cy="381000"/>
                <a:chOff x="5029200" y="1066800"/>
                <a:chExt cx="304800" cy="381000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50292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51816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53340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934200" y="1066800"/>
                <a:ext cx="304800" cy="381000"/>
                <a:chOff x="6553200" y="1066800"/>
                <a:chExt cx="304800" cy="381000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65532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67056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68580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" name="Group 2"/>
            <p:cNvGrpSpPr/>
            <p:nvPr/>
          </p:nvGrpSpPr>
          <p:grpSpPr>
            <a:xfrm>
              <a:off x="5870021" y="1219200"/>
              <a:ext cx="759379" cy="571500"/>
              <a:chOff x="4114800" y="4914900"/>
              <a:chExt cx="759379" cy="571500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4114800" y="49149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4114800" y="54864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362200" y="1219200"/>
              <a:ext cx="759379" cy="571500"/>
              <a:chOff x="4114800" y="4914900"/>
              <a:chExt cx="759379" cy="571500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4114800" y="49149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4114800" y="54864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38600" y="1257300"/>
              <a:ext cx="759379" cy="571500"/>
              <a:chOff x="4114800" y="4914900"/>
              <a:chExt cx="759379" cy="571500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4114800" y="49149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4114800" y="54864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426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371601" y="1066800"/>
            <a:ext cx="6324599" cy="5181600"/>
            <a:chOff x="1371601" y="1066800"/>
            <a:chExt cx="6324599" cy="5181600"/>
          </a:xfrm>
        </p:grpSpPr>
        <p:grpSp>
          <p:nvGrpSpPr>
            <p:cNvPr id="55" name="Group 54"/>
            <p:cNvGrpSpPr/>
            <p:nvPr/>
          </p:nvGrpSpPr>
          <p:grpSpPr>
            <a:xfrm>
              <a:off x="1371601" y="1066800"/>
              <a:ext cx="6324599" cy="5181600"/>
              <a:chOff x="1371601" y="1066800"/>
              <a:chExt cx="6324599" cy="5181600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371601" y="1524000"/>
                <a:ext cx="6324599" cy="4724400"/>
                <a:chOff x="1447800" y="1295400"/>
                <a:chExt cx="6324599" cy="4724400"/>
              </a:xfrm>
            </p:grpSpPr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" name="TextBox 3"/>
                    <p:cNvSpPr txBox="1"/>
                    <p:nvPr/>
                  </p:nvSpPr>
                  <p:spPr>
                    <a:xfrm>
                      <a:off x="6582145" y="2030113"/>
                      <a:ext cx="5203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4" name="TextBox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82145" y="2030113"/>
                      <a:ext cx="520335" cy="369332"/>
                    </a:xfrm>
                    <a:prstGeom prst="rect">
                      <a:avLst/>
                    </a:prstGeom>
                    <a:blipFill rotWithShape="1">
                      <a:blip r:embed="rId3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4842610" y="2030113"/>
                      <a:ext cx="5203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2610" y="2030113"/>
                      <a:ext cx="520335" cy="369332"/>
                    </a:xfrm>
                    <a:prstGeom prst="rect">
                      <a:avLst/>
                    </a:prstGeom>
                    <a:blipFill rotWithShape="1">
                      <a:blip r:embed="rId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" name="Group 6"/>
                <p:cNvGrpSpPr/>
                <p:nvPr/>
              </p:nvGrpSpPr>
              <p:grpSpPr>
                <a:xfrm>
                  <a:off x="1447800" y="1295400"/>
                  <a:ext cx="6324599" cy="4724400"/>
                  <a:chOff x="1813061" y="3043084"/>
                  <a:chExt cx="3460478" cy="2282390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1813061" y="3043084"/>
                    <a:ext cx="3460478" cy="2282390"/>
                    <a:chOff x="1813061" y="3043084"/>
                    <a:chExt cx="3460478" cy="2282390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1828800" y="3043084"/>
                      <a:ext cx="3429000" cy="2282390"/>
                      <a:chOff x="1828800" y="3043084"/>
                      <a:chExt cx="3429000" cy="2282390"/>
                    </a:xfrm>
                  </p:grpSpPr>
                  <p:grpSp>
                    <p:nvGrpSpPr>
                      <p:cNvPr id="21" name="Group 20"/>
                      <p:cNvGrpSpPr/>
                      <p:nvPr/>
                    </p:nvGrpSpPr>
                    <p:grpSpPr>
                      <a:xfrm>
                        <a:off x="1828800" y="3043084"/>
                        <a:ext cx="3429000" cy="2282390"/>
                        <a:chOff x="1828800" y="3043084"/>
                        <a:chExt cx="3429000" cy="2282390"/>
                      </a:xfrm>
                    </p:grpSpPr>
                    <p:grpSp>
                      <p:nvGrpSpPr>
                        <p:cNvPr id="8" name="Group 23"/>
                        <p:cNvGrpSpPr/>
                        <p:nvPr/>
                      </p:nvGrpSpPr>
                      <p:grpSpPr>
                        <a:xfrm>
                          <a:off x="1828800" y="3043084"/>
                          <a:ext cx="3429000" cy="2282326"/>
                          <a:chOff x="1828800" y="3043084"/>
                          <a:chExt cx="3429000" cy="2282326"/>
                        </a:xfrm>
                      </p:grpSpPr>
                      <p:grpSp>
                        <p:nvGrpSpPr>
                          <p:cNvPr id="26" name="Group 25"/>
                          <p:cNvGrpSpPr/>
                          <p:nvPr/>
                        </p:nvGrpSpPr>
                        <p:grpSpPr>
                          <a:xfrm>
                            <a:off x="1828800" y="3043084"/>
                            <a:ext cx="3429000" cy="1757516"/>
                            <a:chOff x="1828800" y="3043084"/>
                            <a:chExt cx="3429000" cy="1757516"/>
                          </a:xfrm>
                        </p:grpSpPr>
                        <p:grpSp>
                          <p:nvGrpSpPr>
                            <p:cNvPr id="28" name="Group 27"/>
                            <p:cNvGrpSpPr/>
                            <p:nvPr/>
                          </p:nvGrpSpPr>
                          <p:grpSpPr>
                            <a:xfrm>
                              <a:off x="2745660" y="4790319"/>
                              <a:ext cx="1592821" cy="10281"/>
                              <a:chOff x="2745660" y="4330661"/>
                              <a:chExt cx="1592821" cy="10281"/>
                            </a:xfrm>
                          </p:grpSpPr>
                          <p:cxnSp>
                            <p:nvCxnSpPr>
                              <p:cNvPr id="34" name="Straight Connector 33"/>
                              <p:cNvCxnSpPr/>
                              <p:nvPr/>
                            </p:nvCxnSpPr>
                            <p:spPr>
                              <a:xfrm>
                                <a:off x="3652681" y="4330661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5" name="Straight Connector 34"/>
                              <p:cNvCxnSpPr/>
                              <p:nvPr/>
                            </p:nvCxnSpPr>
                            <p:spPr>
                              <a:xfrm>
                                <a:off x="2745660" y="4340942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29" name="Group 28"/>
                            <p:cNvGrpSpPr/>
                            <p:nvPr/>
                          </p:nvGrpSpPr>
                          <p:grpSpPr>
                            <a:xfrm>
                              <a:off x="1828800" y="3043084"/>
                              <a:ext cx="3429000" cy="4916"/>
                              <a:chOff x="1828800" y="3424082"/>
                              <a:chExt cx="3429000" cy="4916"/>
                            </a:xfrm>
                          </p:grpSpPr>
                          <p:cxnSp>
                            <p:nvCxnSpPr>
                              <p:cNvPr id="30" name="Straight Connector 29"/>
                              <p:cNvCxnSpPr/>
                              <p:nvPr/>
                            </p:nvCxnSpPr>
                            <p:spPr>
                              <a:xfrm>
                                <a:off x="1828800" y="3426540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1" name="Straight Connector 30"/>
                              <p:cNvCxnSpPr/>
                              <p:nvPr/>
                            </p:nvCxnSpPr>
                            <p:spPr>
                              <a:xfrm>
                                <a:off x="2743200" y="3424082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2" name="Straight Connector 31"/>
                              <p:cNvCxnSpPr/>
                              <p:nvPr/>
                            </p:nvCxnSpPr>
                            <p:spPr>
                              <a:xfrm>
                                <a:off x="3657600" y="3428998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3" name="Straight Connector 32"/>
                              <p:cNvCxnSpPr/>
                              <p:nvPr/>
                            </p:nvCxnSpPr>
                            <p:spPr>
                              <a:xfrm>
                                <a:off x="4572000" y="3424082"/>
                                <a:ext cx="685800" cy="0"/>
                              </a:xfrm>
                              <a:prstGeom prst="line">
                                <a:avLst/>
                              </a:prstGeom>
                            </p:spPr>
                            <p:style>
                              <a:lnRef idx="1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0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27" name="TextBox 26"/>
                              <p:cNvSpPr txBox="1"/>
                              <p:nvPr/>
                            </p:nvSpPr>
                            <p:spPr>
                              <a:xfrm>
                                <a:off x="3669768" y="4953000"/>
                                <a:ext cx="661463" cy="37241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9" name="TextBox 16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669768" y="4953000"/>
                                <a:ext cx="661463" cy="372410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5" cstate="print"/>
                                <a:stretch>
                                  <a:fillRect t="-52381" r="-18182" b="-31746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25" name="TextBox 24"/>
                            <p:cNvSpPr txBox="1"/>
                            <p:nvPr/>
                          </p:nvSpPr>
                          <p:spPr>
                            <a:xfrm>
                              <a:off x="2727461" y="4953000"/>
                              <a:ext cx="701539" cy="3724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 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19" name="TextBox 18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727461" y="4953000"/>
                              <a:ext cx="701539" cy="372474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6" cstate="print"/>
                              <a:stretch>
                                <a:fillRect t="-52381" r="-16190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22" name="TextBox 21"/>
                          <p:cNvSpPr txBox="1"/>
                          <p:nvPr/>
                        </p:nvSpPr>
                        <p:spPr>
                          <a:xfrm>
                            <a:off x="3685507" y="3124200"/>
                            <a:ext cx="661463" cy="37241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0" name="TextBox 20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685507" y="3124200"/>
                            <a:ext cx="661463" cy="372410"/>
                          </a:xfrm>
                          <a:prstGeom prst="rect">
                            <a:avLst/>
                          </a:prstGeom>
                          <a:blipFill rotWithShape="1">
                            <a:blip r:embed="rId7" cstate="print"/>
                            <a:stretch>
                              <a:fillRect t="-52381" r="-18090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23" name="TextBox 22"/>
                          <p:cNvSpPr txBox="1"/>
                          <p:nvPr/>
                        </p:nvSpPr>
                        <p:spPr>
                          <a:xfrm>
                            <a:off x="2743200" y="3124200"/>
                            <a:ext cx="701539" cy="37247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 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22" name="TextBox 21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743200" y="3124200"/>
                            <a:ext cx="701539" cy="372474"/>
                          </a:xfrm>
                          <a:prstGeom prst="rect">
                            <a:avLst/>
                          </a:prstGeom>
                          <a:blipFill rotWithShape="1">
                            <a:blip r:embed="rId8" cstate="print"/>
                            <a:stretch>
                              <a:fillRect t="-52381" r="-15714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1813061" y="3124200"/>
                          <a:ext cx="701539" cy="3738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3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24" name="TextBox 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813061" y="3124200"/>
                          <a:ext cx="701539" cy="373820"/>
                        </a:xfrm>
                        <a:prstGeom prst="rect">
                          <a:avLst/>
                        </a:prstGeom>
                        <a:blipFill rotWithShape="1">
                          <a:blip r:embed="rId9" cstate="print"/>
                          <a:stretch>
                            <a:fillRect t="-52381" r="-15714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0" name="TextBox 19"/>
                        <p:cNvSpPr txBox="1"/>
                        <p:nvPr/>
                      </p:nvSpPr>
                      <p:spPr>
                        <a:xfrm>
                          <a:off x="4572000" y="3124200"/>
                          <a:ext cx="701539" cy="3738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3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25" name="TextBox 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572000" y="3124200"/>
                          <a:ext cx="701539" cy="373820"/>
                        </a:xfrm>
                        <a:prstGeom prst="rect">
                          <a:avLst/>
                        </a:prstGeom>
                        <a:blipFill rotWithShape="1">
                          <a:blip r:embed="rId10" cstate="print"/>
                          <a:stretch>
                            <a:fillRect t="-52381" r="-15640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3" name="Straight Arrow Connector 12"/>
                  <p:cNvCxnSpPr/>
                  <p:nvPr/>
                </p:nvCxnSpPr>
                <p:spPr>
                  <a:xfrm flipV="1">
                    <a:off x="4026579" y="3374399"/>
                    <a:ext cx="927189" cy="115018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flipV="1">
                    <a:off x="3063836" y="3381579"/>
                    <a:ext cx="927189" cy="115018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2057400" y="1066800"/>
                <a:ext cx="3505200" cy="381000"/>
                <a:chOff x="1828800" y="1066800"/>
                <a:chExt cx="3505200" cy="381000"/>
              </a:xfrm>
            </p:grpSpPr>
            <p:cxnSp>
              <p:nvCxnSpPr>
                <p:cNvPr id="41" name="Straight Arrow Connector 40"/>
                <p:cNvCxnSpPr/>
                <p:nvPr/>
              </p:nvCxnSpPr>
              <p:spPr>
                <a:xfrm flipV="1">
                  <a:off x="18288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 flipV="1">
                  <a:off x="51816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53340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3657600" y="1066800"/>
                <a:ext cx="3581400" cy="381000"/>
                <a:chOff x="3276600" y="1066800"/>
                <a:chExt cx="3581400" cy="381000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32766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67056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6858000" y="1066800"/>
                  <a:ext cx="0" cy="3810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" name="Group 2"/>
            <p:cNvGrpSpPr/>
            <p:nvPr/>
          </p:nvGrpSpPr>
          <p:grpSpPr>
            <a:xfrm>
              <a:off x="5870021" y="1219200"/>
              <a:ext cx="759379" cy="571500"/>
              <a:chOff x="4114800" y="4914900"/>
              <a:chExt cx="759379" cy="571500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4114800" y="49149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4114800" y="54864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2362200" y="1219200"/>
              <a:ext cx="759379" cy="571500"/>
              <a:chOff x="4114800" y="4914900"/>
              <a:chExt cx="759379" cy="571500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4114800" y="49149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4114800" y="54864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38600" y="1257300"/>
              <a:ext cx="759379" cy="571500"/>
              <a:chOff x="4114800" y="4914900"/>
              <a:chExt cx="759379" cy="571500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4114800" y="49149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>
                <a:off x="4114800" y="5486400"/>
                <a:ext cx="759379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1121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1447800"/>
            <a:ext cx="6324599" cy="5181600"/>
            <a:chOff x="1371600" y="1447800"/>
            <a:chExt cx="6324599" cy="5181600"/>
          </a:xfrm>
        </p:grpSpPr>
        <p:grpSp>
          <p:nvGrpSpPr>
            <p:cNvPr id="15" name="Group 14"/>
            <p:cNvGrpSpPr/>
            <p:nvPr/>
          </p:nvGrpSpPr>
          <p:grpSpPr>
            <a:xfrm>
              <a:off x="1371600" y="1447800"/>
              <a:ext cx="6324599" cy="5181600"/>
              <a:chOff x="1371600" y="1066800"/>
              <a:chExt cx="6324599" cy="5181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371600" y="1066800"/>
                <a:ext cx="6324599" cy="5181600"/>
                <a:chOff x="1371600" y="1066800"/>
                <a:chExt cx="6324599" cy="5181600"/>
              </a:xfrm>
            </p:grpSpPr>
            <p:cxnSp>
              <p:nvCxnSpPr>
                <p:cNvPr id="57" name="Straight Arrow Connector 56"/>
                <p:cNvCxnSpPr/>
                <p:nvPr/>
              </p:nvCxnSpPr>
              <p:spPr>
                <a:xfrm flipH="1">
                  <a:off x="5392882" y="2258713"/>
                  <a:ext cx="17318" cy="23467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 11"/>
                <p:cNvGrpSpPr/>
                <p:nvPr/>
              </p:nvGrpSpPr>
              <p:grpSpPr>
                <a:xfrm>
                  <a:off x="1371600" y="1066800"/>
                  <a:ext cx="6324599" cy="5181600"/>
                  <a:chOff x="1371600" y="1066800"/>
                  <a:chExt cx="6324599" cy="5181600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371600" y="1066800"/>
                    <a:ext cx="6324599" cy="5181600"/>
                    <a:chOff x="1371601" y="1066800"/>
                    <a:chExt cx="6324599" cy="5181600"/>
                  </a:xfrm>
                </p:grpSpPr>
                <p:grpSp>
                  <p:nvGrpSpPr>
                    <p:cNvPr id="6" name="Group 5"/>
                    <p:cNvGrpSpPr/>
                    <p:nvPr/>
                  </p:nvGrpSpPr>
                  <p:grpSpPr>
                    <a:xfrm>
                      <a:off x="1371601" y="1066800"/>
                      <a:ext cx="6324599" cy="5181600"/>
                      <a:chOff x="1371601" y="1066800"/>
                      <a:chExt cx="6324599" cy="5181600"/>
                    </a:xfrm>
                  </p:grpSpPr>
                  <p:grpSp>
                    <p:nvGrpSpPr>
                      <p:cNvPr id="55" name="Group 54"/>
                      <p:cNvGrpSpPr/>
                      <p:nvPr/>
                    </p:nvGrpSpPr>
                    <p:grpSpPr>
                      <a:xfrm>
                        <a:off x="1371601" y="1066800"/>
                        <a:ext cx="6324599" cy="5181600"/>
                        <a:chOff x="1371601" y="1066800"/>
                        <a:chExt cx="6324599" cy="5181600"/>
                      </a:xfrm>
                    </p:grpSpPr>
                    <p:grpSp>
                      <p:nvGrpSpPr>
                        <p:cNvPr id="2" name="Group 1"/>
                        <p:cNvGrpSpPr/>
                        <p:nvPr/>
                      </p:nvGrpSpPr>
                      <p:grpSpPr>
                        <a:xfrm>
                          <a:off x="1371601" y="1524000"/>
                          <a:ext cx="6324599" cy="4724400"/>
                          <a:chOff x="1447800" y="1295400"/>
                          <a:chExt cx="6324599" cy="4724400"/>
                        </a:xfrm>
                      </p:grpSpPr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4" name="TextBox 3"/>
                              <p:cNvSpPr txBox="1"/>
                              <p:nvPr/>
                            </p:nvSpPr>
                            <p:spPr>
                              <a:xfrm>
                                <a:off x="6582145" y="2030113"/>
                                <a:ext cx="520335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4" name="TextBox 3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6582145" y="2030113"/>
                                <a:ext cx="520335" cy="369332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2" cstate="print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5" name="TextBox 4"/>
                              <p:cNvSpPr txBox="1"/>
                              <p:nvPr/>
                            </p:nvSpPr>
                            <p:spPr>
                              <a:xfrm>
                                <a:off x="4842610" y="2030113"/>
                                <a:ext cx="520335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5" name="TextBox 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4842610" y="2030113"/>
                                <a:ext cx="520335" cy="369332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3" cstate="print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grpSp>
                        <p:nvGrpSpPr>
                          <p:cNvPr id="7" name="Group 6"/>
                          <p:cNvGrpSpPr/>
                          <p:nvPr/>
                        </p:nvGrpSpPr>
                        <p:grpSpPr>
                          <a:xfrm>
                            <a:off x="1447800" y="1295400"/>
                            <a:ext cx="6324599" cy="4724400"/>
                            <a:chOff x="1813061" y="3043084"/>
                            <a:chExt cx="3460478" cy="2282390"/>
                          </a:xfrm>
                        </p:grpSpPr>
                        <p:grpSp>
                          <p:nvGrpSpPr>
                            <p:cNvPr id="11" name="Group 10"/>
                            <p:cNvGrpSpPr/>
                            <p:nvPr/>
                          </p:nvGrpSpPr>
                          <p:grpSpPr>
                            <a:xfrm>
                              <a:off x="1813061" y="3043084"/>
                              <a:ext cx="3460478" cy="2282390"/>
                              <a:chOff x="1813061" y="3043084"/>
                              <a:chExt cx="3460478" cy="2282390"/>
                            </a:xfrm>
                          </p:grpSpPr>
                          <p:grpSp>
                            <p:nvGrpSpPr>
                              <p:cNvPr id="18" name="Group 17"/>
                              <p:cNvGrpSpPr/>
                              <p:nvPr/>
                            </p:nvGrpSpPr>
                            <p:grpSpPr>
                              <a:xfrm>
                                <a:off x="1828800" y="3043084"/>
                                <a:ext cx="3429000" cy="2282390"/>
                                <a:chOff x="1828800" y="3043084"/>
                                <a:chExt cx="3429000" cy="2282390"/>
                              </a:xfrm>
                            </p:grpSpPr>
                            <p:grpSp>
                              <p:nvGrpSpPr>
                                <p:cNvPr id="21" name="Group 20"/>
                                <p:cNvGrpSpPr/>
                                <p:nvPr/>
                              </p:nvGrpSpPr>
                              <p:grpSpPr>
                                <a:xfrm>
                                  <a:off x="1828800" y="3043084"/>
                                  <a:ext cx="3429000" cy="2282390"/>
                                  <a:chOff x="1828800" y="3043084"/>
                                  <a:chExt cx="3429000" cy="2282390"/>
                                </a:xfrm>
                              </p:grpSpPr>
                              <p:grpSp>
                                <p:nvGrpSpPr>
                                  <p:cNvPr id="16" name="Group 23"/>
                                  <p:cNvGrpSpPr/>
                                  <p:nvPr/>
                                </p:nvGrpSpPr>
                                <p:grpSpPr>
                                  <a:xfrm>
                                    <a:off x="1828800" y="3043084"/>
                                    <a:ext cx="3429000" cy="2282326"/>
                                    <a:chOff x="1828800" y="3043084"/>
                                    <a:chExt cx="3429000" cy="2282326"/>
                                  </a:xfrm>
                                </p:grpSpPr>
                                <p:grpSp>
                                  <p:nvGrpSpPr>
                                    <p:cNvPr id="26" name="Group 2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28800" y="3043084"/>
                                      <a:ext cx="3429000" cy="1757516"/>
                                      <a:chOff x="1828800" y="3043084"/>
                                      <a:chExt cx="3429000" cy="1757516"/>
                                    </a:xfrm>
                                  </p:grpSpPr>
                                  <p:grpSp>
                                    <p:nvGrpSpPr>
                                      <p:cNvPr id="28" name="Group 2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745660" y="4790319"/>
                                        <a:ext cx="1592821" cy="10281"/>
                                        <a:chOff x="2745660" y="4330661"/>
                                        <a:chExt cx="1592821" cy="10281"/>
                                      </a:xfrm>
                                    </p:grpSpPr>
                                    <p:cxnSp>
                                      <p:nvCxnSpPr>
                                        <p:cNvPr id="34" name="Straight Connector 33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652681" y="4330661"/>
                                          <a:ext cx="685800" cy="0"/>
                                        </a:xfrm>
                                        <a:prstGeom prst="line">
                                          <a:avLst/>
                                        </a:prstGeom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35" name="Straight Connector 34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2745660" y="4340942"/>
                                          <a:ext cx="685800" cy="0"/>
                                        </a:xfrm>
                                        <a:prstGeom prst="line">
                                          <a:avLst/>
                                        </a:prstGeom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grpSp>
                                    <p:nvGrpSpPr>
                                      <p:cNvPr id="29" name="Group 2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828800" y="3043084"/>
                                        <a:ext cx="3429000" cy="4916"/>
                                        <a:chOff x="1828800" y="3424082"/>
                                        <a:chExt cx="3429000" cy="4916"/>
                                      </a:xfrm>
                                    </p:grpSpPr>
                                    <p:cxnSp>
                                      <p:nvCxnSpPr>
                                        <p:cNvPr id="30" name="Straight Connector 29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1828800" y="3426540"/>
                                          <a:ext cx="685800" cy="0"/>
                                        </a:xfrm>
                                        <a:prstGeom prst="line">
                                          <a:avLst/>
                                        </a:prstGeom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31" name="Straight Connector 30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2743200" y="3424082"/>
                                          <a:ext cx="685800" cy="0"/>
                                        </a:xfrm>
                                        <a:prstGeom prst="line">
                                          <a:avLst/>
                                        </a:prstGeom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32" name="Straight Connector 31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3657600" y="3428998"/>
                                          <a:ext cx="685800" cy="0"/>
                                        </a:xfrm>
                                        <a:prstGeom prst="line">
                                          <a:avLst/>
                                        </a:prstGeom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  <p:cxnSp>
                                      <p:nvCxnSpPr>
                                        <p:cNvPr id="33" name="Straight Connector 32"/>
                                        <p:cNvCxnSpPr/>
                                        <p:nvPr/>
                                      </p:nvCxnSpPr>
                                      <p:spPr>
                                        <a:xfrm>
                                          <a:off x="4572000" y="3424082"/>
                                          <a:ext cx="685800" cy="0"/>
                                        </a:xfrm>
                                        <a:prstGeom prst="line">
                                          <a:avLst/>
                                        </a:prstGeom>
                                      </p:spPr>
                                      <p:style>
                                        <a:lnRef idx="1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0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</p:grpSp>
                                <mc:AlternateContent xmlns:mc="http://schemas.openxmlformats.org/markup-compatibility/2006">
                                  <mc:Choice xmlns:a14="http://schemas.microsoft.com/office/drawing/2010/main" xmlns="" Requires="a14">
                                    <p:sp>
                                      <p:nvSpPr>
                                        <p:cNvPr id="27" name="TextBox 26"/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3669768" y="4953000"/>
                                          <a:ext cx="661463" cy="37241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pPr/>
                                          <a14:m>
                                            <m:oMathPara xmlns:m="http://schemas.openxmlformats.org/officeDocument/2006/math">
                                              <m:oMathParaPr>
                                                <m:jc m:val="centerGroup"/>
                                              </m:oMathParaPr>
                                              <m:oMath xmlns:m="http://schemas.openxmlformats.org/officeDocument/2006/math"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f>
                                                  <m:fPr>
                                                    <m:type m:val="skw"/>
                                                    <m:ctrlPr>
                                                      <a:rPr lang="en-US" sz="14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400" b="0" i="1" smtClean="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400" b="0" i="1" smtClean="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oMath>
                                            </m:oMathPara>
                                          </a14:m>
                                          <a:endParaRPr lang="en-US" dirty="0"/>
                                        </a:p>
                                      </p:txBody>
                                    </p:sp>
                                  </mc:Choice>
                                  <mc:Fallback>
                                    <p:sp>
                                      <p:nvSpPr>
                                        <p:cNvPr id="20" name="TextBox 16"/>
                                        <p:cNvSpPr txBox="1">
                                          <a:spLocks noRot="1" noChangeAspect="1" noMove="1" noResize="1" noEditPoints="1" noAdjustHandles="1" noChangeArrowheads="1" noChangeShapeType="1" noTextEdit="1"/>
                                        </p:cNvSpPr>
                                        <p:nvPr/>
                                      </p:nvSpPr>
                                      <p:spPr>
                                        <a:xfrm>
                                          <a:off x="3669768" y="4953000"/>
                                          <a:ext cx="661463" cy="372410"/>
                                        </a:xfrm>
                                        <a:prstGeom prst="rect">
                                          <a:avLst/>
                                        </a:prstGeom>
                                        <a:blipFill rotWithShape="1">
                                          <a:blip r:embed="rId4" cstate="print"/>
                                          <a:stretch>
                                            <a:fillRect t="-52381" r="-18182" b="-31746"/>
                                          </a:stretch>
                                        </a:blipFill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r>
                                            <a:rPr lang="en-US">
                                              <a:noFill/>
                                            </a:rPr>
                                            <a:t> </a:t>
                                          </a:r>
                                        </a:p>
                                      </p:txBody>
                                    </p:sp>
                                  </mc:Fallback>
                                </mc:AlternateContent>
                              </p:grpSp>
                              <mc:AlternateContent xmlns:mc="http://schemas.openxmlformats.org/markup-compatibility/2006">
                                <mc:Choice xmlns:a14="http://schemas.microsoft.com/office/drawing/2010/main" xmlns="" Requires="a14">
                                  <p:sp>
                                    <p:nvSpPr>
                                      <p:cNvPr id="25" name="TextBox 24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2727461" y="4953000"/>
                                        <a:ext cx="701539" cy="37247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type m:val="skw"/>
                                                  <m:ctrlPr>
                                                    <a:rPr lang="en-US" sz="1400" b="0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</a:rPr>
                                                    <m:t> 1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oMath>
                                          </m:oMathPara>
                                        </a14:m>
                                        <a:endParaRPr lang="en-US" dirty="0"/>
                                      </a:p>
                                    </p:txBody>
                                  </p:sp>
                                </mc:Choice>
                                <mc:Fallback>
                                  <p:sp>
                                    <p:nvSpPr>
                                      <p:cNvPr id="19" name="TextBox 18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2727461" y="4953000"/>
                                        <a:ext cx="701539" cy="372474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1">
                                        <a:blip r:embed="rId5" cstate="print"/>
                                        <a:stretch>
                                          <a:fillRect t="-52381" r="-16190" b="-31746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en-US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</p:grpSp>
                            <mc:AlternateContent xmlns:mc="http://schemas.openxmlformats.org/markup-compatibility/2006">
                              <mc:Choice xmlns:a14="http://schemas.microsoft.com/office/drawing/2010/main" xmlns="" Requires="a14">
                                <p:sp>
                                  <p:nvSpPr>
                                    <p:cNvPr id="22" name="TextBox 21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3685507" y="3124200"/>
                                      <a:ext cx="661463" cy="372410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oMath>
                                        </m:oMathPara>
                                      </a14:m>
                                      <a:endParaRPr lang="en-US" dirty="0"/>
                                    </a:p>
                                  </p:txBody>
                                </p:sp>
                              </mc:Choice>
                              <mc:Fallback>
                                <p:sp>
                                  <p:nvSpPr>
                                    <p:cNvPr id="23" name="TextBox 20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3685507" y="3124200"/>
                                      <a:ext cx="661463" cy="372410"/>
                                    </a:xfrm>
                                    <a:prstGeom prst="rect">
                                      <a:avLst/>
                                    </a:prstGeom>
                                    <a:blipFill rotWithShape="1">
                                      <a:blip r:embed="rId6" cstate="print"/>
                                      <a:stretch>
                                        <a:fillRect t="-52381" r="-18090" b="-31746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US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  <mc:AlternateContent xmlns:mc="http://schemas.openxmlformats.org/markup-compatibility/2006">
                              <mc:Choice xmlns:a14="http://schemas.microsoft.com/office/drawing/2010/main" xmlns="" Requires="a14">
                                <p:sp>
                                  <p:nvSpPr>
                                    <p:cNvPr id="23" name="TextBox 2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2743200" y="3124200"/>
                                      <a:ext cx="701539" cy="37247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type m:val="skw"/>
                                                <m:ctrlP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 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4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oMath>
                                        </m:oMathPara>
                                      </a14:m>
                                      <a:endParaRPr lang="en-US" dirty="0"/>
                                    </a:p>
                                  </p:txBody>
                                </p:sp>
                              </mc:Choice>
                              <mc:Fallback>
                                <p:sp>
                                  <p:nvSpPr>
                                    <p:cNvPr id="22" name="TextBox 21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2743200" y="3124200"/>
                                      <a:ext cx="701539" cy="372474"/>
                                    </a:xfrm>
                                    <a:prstGeom prst="rect">
                                      <a:avLst/>
                                    </a:prstGeom>
                                    <a:blipFill rotWithShape="1">
                                      <a:blip r:embed="rId7" cstate="print"/>
                                      <a:stretch>
                                        <a:fillRect t="-52381" r="-15714" b="-31746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en-US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  <mc:AlternateContent xmlns:mc="http://schemas.openxmlformats.org/markup-compatibility/2006">
                            <mc:Choice xmlns:a14="http://schemas.microsoft.com/office/drawing/2010/main" xmlns="" Requires="a14">
                              <p:sp>
                                <p:nvSpPr>
                                  <p:cNvPr id="19" name="TextBox 18"/>
                                  <p:cNvSpPr txBox="1"/>
                                  <p:nvPr/>
                                </p:nvSpPr>
                                <p:spPr>
                                  <a:xfrm>
                                    <a:off x="1813061" y="3124200"/>
                                    <a:ext cx="701539" cy="37382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 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oMath>
                                      </m:oMathPara>
                                    </a14:m>
                                    <a:endParaRPr lang="en-US" dirty="0"/>
                                  </a:p>
                                </p:txBody>
                              </p:sp>
                            </mc:Choice>
                            <mc:Fallback>
                              <p:sp>
                                <p:nvSpPr>
                                  <p:cNvPr id="24" name="TextBox 23"/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1813061" y="3124200"/>
                                    <a:ext cx="701539" cy="373820"/>
                                  </a:xfrm>
                                  <a:prstGeom prst="rect">
                                    <a:avLst/>
                                  </a:prstGeom>
                                  <a:blipFill rotWithShape="1">
                                    <a:blip r:embed="rId8" cstate="print"/>
                                    <a:stretch>
                                      <a:fillRect t="-52381" r="-15714" b="-31746"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mc:AlternateContent xmlns:mc="http://schemas.openxmlformats.org/markup-compatibility/2006">
                            <mc:Choice xmlns:a14="http://schemas.microsoft.com/office/drawing/2010/main" xmlns="" Requires="a14">
                              <p:sp>
                                <p:nvSpPr>
                                  <p:cNvPr id="20" name="TextBox 19"/>
                                  <p:cNvSpPr txBox="1"/>
                                  <p:nvPr/>
                                </p:nvSpPr>
                                <p:spPr>
                                  <a:xfrm>
                                    <a:off x="4572000" y="3124200"/>
                                    <a:ext cx="701539" cy="37382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pPr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type m:val="skw"/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 3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oMath>
                                      </m:oMathPara>
                                    </a14:m>
                                    <a:endParaRPr lang="en-US" dirty="0"/>
                                  </a:p>
                                </p:txBody>
                              </p:sp>
                            </mc:Choice>
                            <mc:Fallback>
                              <p:sp>
                                <p:nvSpPr>
                                  <p:cNvPr id="25" name="TextBox 24"/>
                                  <p:cNvSpPr txBox="1"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4572000" y="3124200"/>
                                    <a:ext cx="701539" cy="373820"/>
                                  </a:xfrm>
                                  <a:prstGeom prst="rect">
                                    <a:avLst/>
                                  </a:prstGeom>
                                  <a:blipFill rotWithShape="1">
                                    <a:blip r:embed="rId9" cstate="print"/>
                                    <a:stretch>
                                      <a:fillRect t="-52381" r="-15640" b="-31746"/>
                                    </a:stretch>
                                  </a:blipFill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</p:grpSp>
                        <p:cxnSp>
                          <p:nvCxnSpPr>
                            <p:cNvPr id="13" name="Straight Arrow Connector 12"/>
                            <p:cNvCxnSpPr/>
                            <p:nvPr/>
                          </p:nvCxnSpPr>
                          <p:spPr>
                            <a:xfrm flipV="1">
                              <a:off x="4026579" y="3374399"/>
                              <a:ext cx="927189" cy="1150180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</p:spPr>
                          <p:style>
                            <a:lnRef idx="2">
                              <a:schemeClr val="accent6"/>
                            </a:lnRef>
                            <a:fillRef idx="0">
                              <a:schemeClr val="accent6"/>
                            </a:fillRef>
                            <a:effectRef idx="1">
                              <a:schemeClr val="accent6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7" name="Straight Arrow Connector 16"/>
                            <p:cNvCxnSpPr/>
                            <p:nvPr/>
                          </p:nvCxnSpPr>
                          <p:spPr>
                            <a:xfrm flipV="1">
                              <a:off x="3063836" y="3381579"/>
                              <a:ext cx="927189" cy="1150180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</p:spPr>
                          <p:style>
                            <a:lnRef idx="2">
                              <a:schemeClr val="accent6"/>
                            </a:lnRef>
                            <a:fillRef idx="0">
                              <a:schemeClr val="accent6"/>
                            </a:fillRef>
                            <a:effectRef idx="1">
                              <a:schemeClr val="accent6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grpSp>
                      <p:nvGrpSpPr>
                        <p:cNvPr id="47" name="Group 46"/>
                        <p:cNvGrpSpPr/>
                        <p:nvPr/>
                      </p:nvGrpSpPr>
                      <p:grpSpPr>
                        <a:xfrm>
                          <a:off x="2057400" y="1066800"/>
                          <a:ext cx="3505200" cy="381000"/>
                          <a:chOff x="1828800" y="1066800"/>
                          <a:chExt cx="3505200" cy="381000"/>
                        </a:xfrm>
                      </p:grpSpPr>
                      <p:cxnSp>
                        <p:nvCxnSpPr>
                          <p:cNvPr id="41" name="Straight Arrow Connector 40"/>
                          <p:cNvCxnSpPr/>
                          <p:nvPr/>
                        </p:nvCxnSpPr>
                        <p:spPr>
                          <a:xfrm flipV="1">
                            <a:off x="1828800" y="1066800"/>
                            <a:ext cx="0" cy="38100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Straight Arrow Connector 41"/>
                          <p:cNvCxnSpPr/>
                          <p:nvPr/>
                        </p:nvCxnSpPr>
                        <p:spPr>
                          <a:xfrm flipV="1">
                            <a:off x="5181600" y="1066800"/>
                            <a:ext cx="0" cy="38100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Straight Arrow Connector 42"/>
                          <p:cNvCxnSpPr/>
                          <p:nvPr/>
                        </p:nvCxnSpPr>
                        <p:spPr>
                          <a:xfrm flipV="1">
                            <a:off x="5334000" y="1066800"/>
                            <a:ext cx="0" cy="38100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54" name="Group 53"/>
                        <p:cNvGrpSpPr/>
                        <p:nvPr/>
                      </p:nvGrpSpPr>
                      <p:grpSpPr>
                        <a:xfrm>
                          <a:off x="3657600" y="1066800"/>
                          <a:ext cx="3581400" cy="381000"/>
                          <a:chOff x="3276600" y="1066800"/>
                          <a:chExt cx="3581400" cy="381000"/>
                        </a:xfrm>
                      </p:grpSpPr>
                      <p:cxnSp>
                        <p:nvCxnSpPr>
                          <p:cNvPr id="48" name="Straight Arrow Connector 47"/>
                          <p:cNvCxnSpPr/>
                          <p:nvPr/>
                        </p:nvCxnSpPr>
                        <p:spPr>
                          <a:xfrm flipV="1">
                            <a:off x="3276600" y="1066800"/>
                            <a:ext cx="0" cy="38100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9" name="Straight Arrow Connector 48"/>
                          <p:cNvCxnSpPr/>
                          <p:nvPr/>
                        </p:nvCxnSpPr>
                        <p:spPr>
                          <a:xfrm flipV="1">
                            <a:off x="6705600" y="1066800"/>
                            <a:ext cx="0" cy="38100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0" name="Straight Arrow Connector 49"/>
                          <p:cNvCxnSpPr/>
                          <p:nvPr/>
                        </p:nvCxnSpPr>
                        <p:spPr>
                          <a:xfrm flipV="1">
                            <a:off x="6858000" y="1066800"/>
                            <a:ext cx="0" cy="381000"/>
                          </a:xfrm>
                          <a:prstGeom prst="straightConnector1">
                            <a:avLst/>
                          </a:prstGeom>
                          <a:ln>
                            <a:tailEnd type="arrow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grpSp>
                    <p:nvGrpSpPr>
                      <p:cNvPr id="3" name="Group 2"/>
                      <p:cNvGrpSpPr/>
                      <p:nvPr/>
                    </p:nvGrpSpPr>
                    <p:grpSpPr>
                      <a:xfrm>
                        <a:off x="5870021" y="1219200"/>
                        <a:ext cx="759379" cy="571500"/>
                        <a:chOff x="4114800" y="4914900"/>
                        <a:chExt cx="759379" cy="571500"/>
                      </a:xfrm>
                    </p:grpSpPr>
                    <p:cxnSp>
                      <p:nvCxnSpPr>
                        <p:cNvPr id="37" name="Straight Arrow Connector 36"/>
                        <p:cNvCxnSpPr/>
                        <p:nvPr/>
                      </p:nvCxnSpPr>
                      <p:spPr>
                        <a:xfrm>
                          <a:off x="4114800" y="4914900"/>
                          <a:ext cx="759379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8" name="Straight Arrow Connector 37"/>
                        <p:cNvCxnSpPr/>
                        <p:nvPr/>
                      </p:nvCxnSpPr>
                      <p:spPr>
                        <a:xfrm flipH="1">
                          <a:off x="4114800" y="5486400"/>
                          <a:ext cx="759379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2362200" y="1219200"/>
                        <a:ext cx="759379" cy="571500"/>
                        <a:chOff x="4114800" y="4914900"/>
                        <a:chExt cx="759379" cy="571500"/>
                      </a:xfrm>
                    </p:grpSpPr>
                    <p:cxnSp>
                      <p:nvCxnSpPr>
                        <p:cNvPr id="44" name="Straight Arrow Connector 43"/>
                        <p:cNvCxnSpPr/>
                        <p:nvPr/>
                      </p:nvCxnSpPr>
                      <p:spPr>
                        <a:xfrm>
                          <a:off x="4114800" y="4914900"/>
                          <a:ext cx="759379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5" name="Straight Arrow Connector 44"/>
                        <p:cNvCxnSpPr/>
                        <p:nvPr/>
                      </p:nvCxnSpPr>
                      <p:spPr>
                        <a:xfrm flipH="1">
                          <a:off x="4114800" y="5486400"/>
                          <a:ext cx="759379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6" name="Group 45"/>
                      <p:cNvGrpSpPr/>
                      <p:nvPr/>
                    </p:nvGrpSpPr>
                    <p:grpSpPr>
                      <a:xfrm>
                        <a:off x="4038600" y="1257300"/>
                        <a:ext cx="759379" cy="571500"/>
                        <a:chOff x="4114800" y="4914900"/>
                        <a:chExt cx="759379" cy="571500"/>
                      </a:xfrm>
                    </p:grpSpPr>
                    <p:cxnSp>
                      <p:nvCxnSpPr>
                        <p:cNvPr id="51" name="Straight Arrow Connector 50"/>
                        <p:cNvCxnSpPr/>
                        <p:nvPr/>
                      </p:nvCxnSpPr>
                      <p:spPr>
                        <a:xfrm>
                          <a:off x="4114800" y="4914900"/>
                          <a:ext cx="759379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2" name="Straight Arrow Connector 51"/>
                        <p:cNvCxnSpPr/>
                        <p:nvPr/>
                      </p:nvCxnSpPr>
                      <p:spPr>
                        <a:xfrm flipH="1">
                          <a:off x="4114800" y="5486400"/>
                          <a:ext cx="759379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accent2"/>
                        </a:lnRef>
                        <a:fillRef idx="0">
                          <a:schemeClr val="accent2"/>
                        </a:fillRef>
                        <a:effectRef idx="1">
                          <a:schemeClr val="accent2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53" name="Straight Arrow Connector 52"/>
                    <p:cNvCxnSpPr/>
                    <p:nvPr/>
                  </p:nvCxnSpPr>
                  <p:spPr>
                    <a:xfrm flipH="1">
                      <a:off x="5597708" y="2243002"/>
                      <a:ext cx="1717492" cy="240519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Arrow Connector 55"/>
                    <p:cNvCxnSpPr/>
                    <p:nvPr/>
                  </p:nvCxnSpPr>
                  <p:spPr>
                    <a:xfrm flipH="1">
                      <a:off x="3886201" y="2166802"/>
                      <a:ext cx="1717492" cy="240519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" name="Straight Arrow Connector 9"/>
                  <p:cNvCxnSpPr/>
                  <p:nvPr/>
                </p:nvCxnSpPr>
                <p:spPr>
                  <a:xfrm>
                    <a:off x="2057399" y="2258713"/>
                    <a:ext cx="1600200" cy="234674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/>
                  <p:cNvCxnSpPr/>
                  <p:nvPr/>
                </p:nvCxnSpPr>
                <p:spPr>
                  <a:xfrm>
                    <a:off x="3733800" y="2286000"/>
                    <a:ext cx="1600200" cy="234674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3276600" y="2266072"/>
                        <a:ext cx="52033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59" name="TextBox 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276600" y="2266072"/>
                        <a:ext cx="520335" cy="369332"/>
                      </a:xfrm>
                      <a:prstGeom prst="rect">
                        <a:avLst/>
                      </a:prstGeom>
                      <a:blipFill rotWithShape="1">
                        <a:blip r:embed="rId10" cstate="print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61" name="TextBox 60"/>
                      <p:cNvSpPr txBox="1"/>
                      <p:nvPr/>
                    </p:nvSpPr>
                    <p:spPr>
                      <a:xfrm>
                        <a:off x="1447800" y="2257864"/>
                        <a:ext cx="52033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61" name="TextBox 6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47800" y="2257864"/>
                        <a:ext cx="520335" cy="369332"/>
                      </a:xfrm>
                      <a:prstGeom prst="rect">
                        <a:avLst/>
                      </a:prstGeom>
                      <a:blipFill rotWithShape="1">
                        <a:blip r:embed="rId11" cstate="print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334001" y="3048000"/>
                    <a:ext cx="3819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001" y="3048000"/>
                    <a:ext cx="381964" cy="369332"/>
                  </a:xfrm>
                  <a:prstGeom prst="rect">
                    <a:avLst/>
                  </a:prstGeom>
                  <a:blipFill rotWithShape="1">
                    <a:blip r:embed="rId1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0" name="Straight Arrow Connector 59"/>
            <p:cNvCxnSpPr/>
            <p:nvPr/>
          </p:nvCxnSpPr>
          <p:spPr>
            <a:xfrm flipH="1">
              <a:off x="3640281" y="2667000"/>
              <a:ext cx="17318" cy="23467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581400" y="3456287"/>
                  <a:ext cx="3819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3456287"/>
                  <a:ext cx="381964" cy="369332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5362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77" t="29744" r="9538" b="14257"/>
          <a:stretch/>
        </p:blipFill>
        <p:spPr>
          <a:xfrm>
            <a:off x="1031631" y="1493518"/>
            <a:ext cx="6893169" cy="3840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19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 Up: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246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Setting Up an Optics </a:t>
            </a:r>
            <a:r>
              <a:rPr lang="en-US" sz="2800" dirty="0"/>
              <a:t>T</a:t>
            </a:r>
            <a:r>
              <a:rPr lang="en-US" sz="2800" dirty="0" smtClean="0"/>
              <a:t>able: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844061" y="1295400"/>
            <a:ext cx="8299939" cy="5682175"/>
            <a:chOff x="844061" y="1295400"/>
            <a:chExt cx="8299939" cy="5682175"/>
          </a:xfrm>
        </p:grpSpPr>
        <p:sp>
          <p:nvSpPr>
            <p:cNvPr id="42" name="Rectangle 41"/>
            <p:cNvSpPr/>
            <p:nvPr/>
          </p:nvSpPr>
          <p:spPr>
            <a:xfrm>
              <a:off x="6290604" y="1371600"/>
              <a:ext cx="190500" cy="22860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6324600" y="1752600"/>
              <a:ext cx="114300" cy="304800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6296464" y="2161735"/>
              <a:ext cx="22860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 flipH="1">
              <a:off x="6324600" y="2584938"/>
              <a:ext cx="1143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667500" y="1295400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Linear polarizer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71604" y="1716684"/>
              <a:ext cx="2324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Quarter wave plate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05600" y="2129469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Mirror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05600" y="2576678"/>
              <a:ext cx="209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Lens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44061" y="1676400"/>
              <a:ext cx="8299939" cy="5301175"/>
              <a:chOff x="844061" y="1676400"/>
              <a:chExt cx="8299939" cy="530117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048500" y="3848100"/>
                <a:ext cx="876300" cy="8763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flipH="1">
                <a:off x="6667500" y="4191000"/>
                <a:ext cx="1143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 flipH="1">
                <a:off x="6819900" y="3914336"/>
                <a:ext cx="114300" cy="304800"/>
              </a:xfrm>
              <a:prstGeom prst="ellipse">
                <a:avLst/>
              </a:prstGeom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 flipH="1">
                <a:off x="4953000" y="4191000"/>
                <a:ext cx="1143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1828800" y="2819400"/>
                <a:ext cx="228600" cy="228600"/>
              </a:xfrm>
              <a:prstGeom prst="line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  <a:sp3d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905000" y="2209800"/>
                <a:ext cx="228600" cy="228600"/>
              </a:xfrm>
              <a:prstGeom prst="line">
                <a:avLst/>
              </a:prstGeom>
              <a:scene3d>
                <a:camera prst="orthographicFront">
                  <a:rot lat="0" lon="0" rev="20999999"/>
                </a:camera>
                <a:lightRig rig="threePt" dir="t"/>
              </a:scene3d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2667000" y="2438400"/>
                <a:ext cx="800100" cy="304800"/>
              </a:xfrm>
              <a:prstGeom prst="rect">
                <a:avLst/>
              </a:prstGeom>
              <a:noFill/>
              <a:scene3d>
                <a:camera prst="orthographicFront">
                  <a:rot lat="0" lon="0" rev="20999999"/>
                </a:camera>
                <a:lightRig rig="threePt" dir="t"/>
              </a:scene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467100" y="3138268"/>
                <a:ext cx="190500" cy="228600"/>
              </a:xfrm>
              <a:prstGeom prst="rect">
                <a:avLst/>
              </a:prstGeom>
              <a:solidFill>
                <a:schemeClr val="accent1">
                  <a:alpha val="38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>
                  <a:rot lat="0" lon="0" rev="20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257800" y="4219136"/>
                <a:ext cx="190500" cy="228600"/>
              </a:xfrm>
              <a:prstGeom prst="rect">
                <a:avLst/>
              </a:prstGeom>
              <a:solidFill>
                <a:schemeClr val="accent1">
                  <a:alpha val="38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5753100" y="4191000"/>
                <a:ext cx="114300" cy="304800"/>
              </a:xfrm>
              <a:prstGeom prst="ellipse">
                <a:avLst/>
              </a:prstGeom>
              <a:solidFill>
                <a:schemeClr val="accent1">
                  <a:alpha val="38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4038600" y="3228536"/>
                <a:ext cx="114300" cy="304800"/>
              </a:xfrm>
              <a:prstGeom prst="ellipse">
                <a:avLst/>
              </a:prstGeom>
              <a:solidFill>
                <a:schemeClr val="accent1">
                  <a:alpha val="38000"/>
                </a:schemeClr>
              </a:solidFill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844061" y="1676400"/>
                <a:ext cx="4079907" cy="1080041"/>
              </a:xfrm>
              <a:custGeom>
                <a:avLst/>
                <a:gdLst>
                  <a:gd name="connsiteX0" fmla="*/ 2644726 w 4079907"/>
                  <a:gd name="connsiteY0" fmla="*/ 984738 h 1080041"/>
                  <a:gd name="connsiteX1" fmla="*/ 3938954 w 4079907"/>
                  <a:gd name="connsiteY1" fmla="*/ 1012873 h 1080041"/>
                  <a:gd name="connsiteX2" fmla="*/ 3601329 w 4079907"/>
                  <a:gd name="connsiteY2" fmla="*/ 225083 h 1080041"/>
                  <a:gd name="connsiteX3" fmla="*/ 0 w 4079907"/>
                  <a:gd name="connsiteY3" fmla="*/ 0 h 108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79907" h="1080041">
                    <a:moveTo>
                      <a:pt x="2644726" y="984738"/>
                    </a:moveTo>
                    <a:cubicBezTo>
                      <a:pt x="3212123" y="1062110"/>
                      <a:pt x="3779520" y="1139482"/>
                      <a:pt x="3938954" y="1012873"/>
                    </a:cubicBezTo>
                    <a:cubicBezTo>
                      <a:pt x="4098388" y="886264"/>
                      <a:pt x="4257821" y="393895"/>
                      <a:pt x="3601329" y="225083"/>
                    </a:cubicBezTo>
                    <a:cubicBezTo>
                      <a:pt x="2944837" y="56271"/>
                      <a:pt x="1472418" y="28135"/>
                      <a:pt x="0" y="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336431" y="4191000"/>
                <a:ext cx="1716258" cy="2786575"/>
                <a:chOff x="1336431" y="4191000"/>
                <a:chExt cx="1716258" cy="2786575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286000" y="4191000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1600200" y="4191000"/>
                  <a:ext cx="228600" cy="3048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" name="Oval 12"/>
                <p:cNvSpPr/>
                <p:nvPr/>
              </p:nvSpPr>
              <p:spPr>
                <a:xfrm flipH="1">
                  <a:off x="2819400" y="4191000"/>
                  <a:ext cx="114300" cy="3048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362200" y="5105400"/>
                  <a:ext cx="190500" cy="685800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71932" y="5799408"/>
                  <a:ext cx="395068" cy="753792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271932" y="4786532"/>
                  <a:ext cx="381000" cy="1524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2531135" y="6555545"/>
                  <a:ext cx="521554" cy="422030"/>
                </a:xfrm>
                <a:custGeom>
                  <a:avLst/>
                  <a:gdLst>
                    <a:gd name="connsiteX0" fmla="*/ 15117 w 521554"/>
                    <a:gd name="connsiteY0" fmla="*/ 0 h 422030"/>
                    <a:gd name="connsiteX1" fmla="*/ 43253 w 521554"/>
                    <a:gd name="connsiteY1" fmla="*/ 225083 h 422030"/>
                    <a:gd name="connsiteX2" fmla="*/ 380877 w 521554"/>
                    <a:gd name="connsiteY2" fmla="*/ 168812 h 422030"/>
                    <a:gd name="connsiteX3" fmla="*/ 521554 w 521554"/>
                    <a:gd name="connsiteY3" fmla="*/ 422030 h 422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554" h="422030">
                      <a:moveTo>
                        <a:pt x="15117" y="0"/>
                      </a:moveTo>
                      <a:cubicBezTo>
                        <a:pt x="-1295" y="98474"/>
                        <a:pt x="-17707" y="196948"/>
                        <a:pt x="43253" y="225083"/>
                      </a:cubicBezTo>
                      <a:cubicBezTo>
                        <a:pt x="104213" y="253218"/>
                        <a:pt x="301160" y="135988"/>
                        <a:pt x="380877" y="168812"/>
                      </a:cubicBezTo>
                      <a:cubicBezTo>
                        <a:pt x="460594" y="201637"/>
                        <a:pt x="491074" y="311833"/>
                        <a:pt x="521554" y="422030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524000" y="5257800"/>
                  <a:ext cx="395068" cy="753792"/>
                </a:xfrm>
                <a:prstGeom prst="rect">
                  <a:avLst/>
                </a:prstGeom>
                <a:noFill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336431" y="6020972"/>
                  <a:ext cx="472962" cy="844062"/>
                </a:xfrm>
                <a:custGeom>
                  <a:avLst/>
                  <a:gdLst>
                    <a:gd name="connsiteX0" fmla="*/ 365760 w 472962"/>
                    <a:gd name="connsiteY0" fmla="*/ 0 h 844062"/>
                    <a:gd name="connsiteX1" fmla="*/ 450166 w 472962"/>
                    <a:gd name="connsiteY1" fmla="*/ 337625 h 844062"/>
                    <a:gd name="connsiteX2" fmla="*/ 0 w 472962"/>
                    <a:gd name="connsiteY2" fmla="*/ 844062 h 844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2962" h="844062">
                      <a:moveTo>
                        <a:pt x="365760" y="0"/>
                      </a:moveTo>
                      <a:cubicBezTo>
                        <a:pt x="438443" y="98474"/>
                        <a:pt x="511126" y="196948"/>
                        <a:pt x="450166" y="337625"/>
                      </a:cubicBezTo>
                      <a:cubicBezTo>
                        <a:pt x="389206" y="478302"/>
                        <a:pt x="194603" y="661182"/>
                        <a:pt x="0" y="844062"/>
                      </a:cubicBezTo>
                    </a:path>
                  </a:pathLst>
                </a:cu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7048500" y="4724400"/>
                <a:ext cx="2095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Cryostat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2110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Collection: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84148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Cool down the sample to about 4K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Shine laser at sample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Put in polarization optics and measure relative peak intensities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055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624013"/>
            <a:ext cx="59912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Results so far: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8038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52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Goal:  Use optical pumping to control electronic spin states in </a:t>
            </a:r>
            <a:r>
              <a:rPr lang="en-US" sz="2400" dirty="0" err="1" smtClean="0"/>
              <a:t>InP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Need to test whether this is possible and if so 	how long does stay in the pumped state.</a:t>
            </a:r>
          </a:p>
          <a:p>
            <a:endParaRPr lang="en-US" sz="2400" dirty="0"/>
          </a:p>
          <a:p>
            <a:r>
              <a:rPr lang="en-US" sz="2400" dirty="0" smtClean="0"/>
              <a:t>Uses: Quantum Computing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951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676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There are extra lines than expected from the literature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5 vs. 3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One explanation is that these come from strain splitting 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28604" y="1951136"/>
            <a:ext cx="3234396" cy="4406474"/>
            <a:chOff x="5528604" y="1951136"/>
            <a:chExt cx="3234396" cy="4406474"/>
          </a:xfrm>
        </p:grpSpPr>
        <p:sp>
          <p:nvSpPr>
            <p:cNvPr id="3" name="TextBox 2"/>
            <p:cNvSpPr txBox="1"/>
            <p:nvPr/>
          </p:nvSpPr>
          <p:spPr>
            <a:xfrm>
              <a:off x="5528604" y="6096000"/>
              <a:ext cx="32343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u="sng" dirty="0" smtClean="0"/>
                <a:t>W </a:t>
              </a:r>
              <a:r>
                <a:rPr lang="en-US" sz="1100" u="sng" dirty="0" err="1" smtClean="0"/>
                <a:t>Ruhle</a:t>
              </a:r>
              <a:r>
                <a:rPr lang="en-US" sz="1100" u="sng" dirty="0" smtClean="0"/>
                <a:t>, W. </a:t>
              </a:r>
              <a:r>
                <a:rPr lang="en-US" sz="1100" u="sng" dirty="0" err="1" smtClean="0"/>
                <a:t>Klingenstein</a:t>
              </a:r>
              <a:r>
                <a:rPr lang="en-US" sz="1100" u="sng" dirty="0" smtClean="0"/>
                <a:t>, PRB 18, 7011 (1978)</a:t>
              </a:r>
              <a:endParaRPr lang="en-US" sz="1100" u="sng" dirty="0"/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951136"/>
              <a:ext cx="3152775" cy="406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9647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014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What’s next: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7008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Find the cause of all of the peaks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Determine whether optical pumping is possible by seeing whether the spin relaxation rate is long or fast compared to emission rate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Find </a:t>
            </a:r>
            <a:r>
              <a:rPr lang="en-US" sz="2400" dirty="0"/>
              <a:t>spin relaxation </a:t>
            </a:r>
            <a:r>
              <a:rPr lang="en-US" sz="2400" dirty="0" smtClean="0"/>
              <a:t>rate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3636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305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Acknowledgements: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Kai-Mei Fu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Deep Gupta and Alejandro Garcia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Linda </a:t>
            </a:r>
            <a:r>
              <a:rPr lang="en-US" sz="2400" dirty="0" err="1" smtClean="0"/>
              <a:t>Vilette</a:t>
            </a:r>
            <a:r>
              <a:rPr lang="en-US" sz="2400" dirty="0" smtClean="0"/>
              <a:t> and Janine </a:t>
            </a:r>
            <a:r>
              <a:rPr lang="en-US" sz="2400" dirty="0" err="1" smtClean="0"/>
              <a:t>Nemerever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Everyone in the Fu Lab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Becca, Rachel, Emily, Hunter, Scott, Eli, and Jarrett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NSF for funding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68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431" y="2187566"/>
            <a:ext cx="563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III-V semiconductor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Group IV impurity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At room temperatures the electrons are free to move </a:t>
            </a:r>
          </a:p>
          <a:p>
            <a:pPr marL="742950" lvl="1" indent="-285750">
              <a:buFontTx/>
              <a:buChar char="-"/>
            </a:pPr>
            <a:r>
              <a:rPr lang="en-US" sz="2000" dirty="0" smtClean="0"/>
              <a:t>At low temperatures (~4K) the electrons are bound to the impurity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Indium </a:t>
            </a:r>
            <a:r>
              <a:rPr lang="en-US" sz="2800" dirty="0" smtClean="0"/>
              <a:t>Phosphide: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656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6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Excitons: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5486400" y="1371600"/>
            <a:ext cx="2514600" cy="1512332"/>
            <a:chOff x="304800" y="2819400"/>
            <a:chExt cx="2514600" cy="1512332"/>
          </a:xfrm>
        </p:grpSpPr>
        <p:grpSp>
          <p:nvGrpSpPr>
            <p:cNvPr id="21" name="Group 20"/>
            <p:cNvGrpSpPr/>
            <p:nvPr/>
          </p:nvGrpSpPr>
          <p:grpSpPr>
            <a:xfrm>
              <a:off x="1038225" y="2819400"/>
              <a:ext cx="942975" cy="1099736"/>
              <a:chOff x="990600" y="2040932"/>
              <a:chExt cx="942975" cy="109973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990600" y="2095500"/>
                <a:ext cx="942975" cy="1000564"/>
                <a:chOff x="990600" y="2095500"/>
                <a:chExt cx="942975" cy="1000564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990600" y="2136990"/>
                  <a:ext cx="942975" cy="91101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055991" y="2829364"/>
                  <a:ext cx="266700" cy="2667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592840" y="2095500"/>
                  <a:ext cx="266700" cy="26670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19243" y="2040932"/>
                    <a:ext cx="4138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9243" y="2040932"/>
                    <a:ext cx="413895" cy="369332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990600" y="2771336"/>
                    <a:ext cx="4138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2771336"/>
                    <a:ext cx="413895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/>
            <p:cNvSpPr txBox="1"/>
            <p:nvPr/>
          </p:nvSpPr>
          <p:spPr>
            <a:xfrm>
              <a:off x="304800" y="39624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Free exciton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400" y="1923163"/>
            <a:ext cx="441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Electron–hole pair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Hydrogen like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Excited states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Free excitons: can move freely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Bound excitons are bound to a donor atom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953000" y="3352800"/>
            <a:ext cx="3657600" cy="2937441"/>
            <a:chOff x="4953000" y="3352800"/>
            <a:chExt cx="3657600" cy="2937441"/>
          </a:xfrm>
        </p:grpSpPr>
        <p:grpSp>
          <p:nvGrpSpPr>
            <p:cNvPr id="23" name="Group 22"/>
            <p:cNvGrpSpPr/>
            <p:nvPr/>
          </p:nvGrpSpPr>
          <p:grpSpPr>
            <a:xfrm>
              <a:off x="4953000" y="3352800"/>
              <a:ext cx="3657600" cy="2937441"/>
              <a:chOff x="4762499" y="2842091"/>
              <a:chExt cx="3657600" cy="293744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105398" y="2842091"/>
                <a:ext cx="2743202" cy="2429362"/>
                <a:chOff x="2895598" y="2895600"/>
                <a:chExt cx="2743202" cy="2429362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895598" y="2895600"/>
                  <a:ext cx="2743202" cy="2429362"/>
                  <a:chOff x="2895598" y="2895600"/>
                  <a:chExt cx="2743202" cy="2429362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2895598" y="2895600"/>
                    <a:ext cx="2743202" cy="2429362"/>
                    <a:chOff x="2895598" y="2895600"/>
                    <a:chExt cx="2743202" cy="2429362"/>
                  </a:xfrm>
                </p:grpSpPr>
                <p:sp>
                  <p:nvSpPr>
                    <p:cNvPr id="3" name="Oval 2"/>
                    <p:cNvSpPr/>
                    <p:nvPr/>
                  </p:nvSpPr>
                  <p:spPr>
                    <a:xfrm>
                      <a:off x="4114800" y="3810000"/>
                      <a:ext cx="533400" cy="5334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2895598" y="3048000"/>
                      <a:ext cx="942975" cy="911010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Oval 6"/>
                    <p:cNvSpPr/>
                    <p:nvPr/>
                  </p:nvSpPr>
                  <p:spPr>
                    <a:xfrm>
                      <a:off x="3124198" y="2895600"/>
                      <a:ext cx="2514602" cy="2429362"/>
                    </a:xfrm>
                    <a:prstGeom prst="ellipse">
                      <a:avLst/>
                    </a:prstGeom>
                    <a:noFill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3485272" y="3014004"/>
                      <a:ext cx="266700" cy="2667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" name="Oval 8"/>
                  <p:cNvSpPr/>
                  <p:nvPr/>
                </p:nvSpPr>
                <p:spPr>
                  <a:xfrm>
                    <a:off x="3023968" y="3790072"/>
                    <a:ext cx="266700" cy="266700"/>
                  </a:xfrm>
                  <a:prstGeom prst="ellipse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4185140" y="3877577"/>
                      <a:ext cx="4138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85140" y="3877577"/>
                      <a:ext cx="413895" cy="369332"/>
                    </a:xfrm>
                    <a:prstGeom prst="rect">
                      <a:avLst/>
                    </a:prstGeom>
                    <a:blipFill rotWithShape="1">
                      <a:blip r:embed="rId4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2943664" y="3733800"/>
                      <a:ext cx="4138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43664" y="3733800"/>
                      <a:ext cx="413895" cy="369332"/>
                    </a:xfrm>
                    <a:prstGeom prst="rect">
                      <a:avLst/>
                    </a:prstGeom>
                    <a:blipFill rotWithShape="1">
                      <a:blip r:embed="rId5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424241" y="2951872"/>
                      <a:ext cx="4138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24241" y="2951872"/>
                      <a:ext cx="413895" cy="369332"/>
                    </a:xfrm>
                    <a:prstGeom prst="rect">
                      <a:avLst/>
                    </a:prstGeom>
                    <a:blipFill rotWithShape="1">
                      <a:blip r:embed="rId6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2" name="TextBox 21"/>
              <p:cNvSpPr txBox="1"/>
              <p:nvPr/>
            </p:nvSpPr>
            <p:spPr>
              <a:xfrm>
                <a:off x="4762499" y="5410200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Bound exciton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829773" y="4341000"/>
              <a:ext cx="413895" cy="369332"/>
              <a:chOff x="7148732" y="3554968"/>
              <a:chExt cx="413895" cy="36933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200900" y="3623604"/>
                <a:ext cx="266700" cy="2667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148732" y="3554968"/>
                    <a:ext cx="4138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8732" y="3554968"/>
                    <a:ext cx="413895" cy="369332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xmlns="" val="24337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Experiment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Excite electrons and holes into an exciton state by shining laser light on the sample while at cold temperatures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Collect the light that is emitted as the hole and electron recombine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By controlling the polarization of the light we can manipulate the spins of the electrons that we are exciting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974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1371601" y="1981200"/>
            <a:ext cx="6324599" cy="4724400"/>
            <a:chOff x="1447800" y="1295400"/>
            <a:chExt cx="6324599" cy="472440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10200" y="3048000"/>
                  <a:ext cx="3819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3048000"/>
                  <a:ext cx="381964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553200" y="2286000"/>
                  <a:ext cx="5203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2286000"/>
                  <a:ext cx="520335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796281" y="2286000"/>
                  <a:ext cx="5203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6281" y="2286000"/>
                  <a:ext cx="520335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/>
            <p:cNvGrpSpPr/>
            <p:nvPr/>
          </p:nvGrpSpPr>
          <p:grpSpPr>
            <a:xfrm>
              <a:off x="1447800" y="1295400"/>
              <a:ext cx="6324599" cy="4724400"/>
              <a:chOff x="1447800" y="1295400"/>
              <a:chExt cx="6324599" cy="472440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447800" y="1295400"/>
                <a:ext cx="6324599" cy="4724400"/>
                <a:chOff x="1813061" y="3043084"/>
                <a:chExt cx="3460478" cy="228239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813061" y="3043084"/>
                  <a:ext cx="3460478" cy="2282390"/>
                  <a:chOff x="1813061" y="3043084"/>
                  <a:chExt cx="3460478" cy="2282390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1828800" y="3043084"/>
                    <a:ext cx="3429000" cy="2282390"/>
                    <a:chOff x="1828800" y="3043084"/>
                    <a:chExt cx="3429000" cy="2282390"/>
                  </a:xfrm>
                </p:grpSpPr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1828800" y="3043084"/>
                      <a:ext cx="3429000" cy="2282390"/>
                      <a:chOff x="1828800" y="3043084"/>
                      <a:chExt cx="3429000" cy="2282390"/>
                    </a:xfrm>
                  </p:grpSpPr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1828800" y="3043084"/>
                        <a:ext cx="3429000" cy="2282326"/>
                        <a:chOff x="1828800" y="3043084"/>
                        <a:chExt cx="3429000" cy="2282326"/>
                      </a:xfrm>
                    </p:grpSpPr>
                    <p:grpSp>
                      <p:nvGrpSpPr>
                        <p:cNvPr id="15" name="Group 14"/>
                        <p:cNvGrpSpPr/>
                        <p:nvPr/>
                      </p:nvGrpSpPr>
                      <p:grpSpPr>
                        <a:xfrm>
                          <a:off x="1828800" y="3043084"/>
                          <a:ext cx="3429000" cy="1757516"/>
                          <a:chOff x="1828800" y="3043084"/>
                          <a:chExt cx="3429000" cy="1757516"/>
                        </a:xfrm>
                      </p:grpSpPr>
                      <p:grpSp>
                        <p:nvGrpSpPr>
                          <p:cNvPr id="13" name="Group 12"/>
                          <p:cNvGrpSpPr/>
                          <p:nvPr/>
                        </p:nvGrpSpPr>
                        <p:grpSpPr>
                          <a:xfrm>
                            <a:off x="2745660" y="4790319"/>
                            <a:ext cx="1592821" cy="10281"/>
                            <a:chOff x="2745660" y="4330661"/>
                            <a:chExt cx="1592821" cy="10281"/>
                          </a:xfrm>
                        </p:grpSpPr>
                        <p:cxnSp>
                          <p:nvCxnSpPr>
                            <p:cNvPr id="3" name="Straight Connector 2"/>
                            <p:cNvCxnSpPr/>
                            <p:nvPr/>
                          </p:nvCxnSpPr>
                          <p:spPr>
                            <a:xfrm>
                              <a:off x="3652681" y="4330661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7" name="Straight Connector 6"/>
                            <p:cNvCxnSpPr/>
                            <p:nvPr/>
                          </p:nvCxnSpPr>
                          <p:spPr>
                            <a:xfrm>
                              <a:off x="2745660" y="434094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14" name="Group 13"/>
                          <p:cNvGrpSpPr/>
                          <p:nvPr/>
                        </p:nvGrpSpPr>
                        <p:grpSpPr>
                          <a:xfrm>
                            <a:off x="1828800" y="3043084"/>
                            <a:ext cx="3429000" cy="4916"/>
                            <a:chOff x="1828800" y="3424082"/>
                            <a:chExt cx="3429000" cy="4916"/>
                          </a:xfrm>
                        </p:grpSpPr>
                        <p:cxnSp>
                          <p:nvCxnSpPr>
                            <p:cNvPr id="8" name="Straight Connector 7"/>
                            <p:cNvCxnSpPr/>
                            <p:nvPr/>
                          </p:nvCxnSpPr>
                          <p:spPr>
                            <a:xfrm>
                              <a:off x="1828800" y="3426540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" name="Straight Connector 8"/>
                            <p:cNvCxnSpPr/>
                            <p:nvPr/>
                          </p:nvCxnSpPr>
                          <p:spPr>
                            <a:xfrm>
                              <a:off x="2743200" y="342408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" name="Straight Connector 9"/>
                            <p:cNvCxnSpPr/>
                            <p:nvPr/>
                          </p:nvCxnSpPr>
                          <p:spPr>
                            <a:xfrm>
                              <a:off x="3657600" y="3428998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" name="Straight Connector 10"/>
                            <p:cNvCxnSpPr/>
                            <p:nvPr/>
                          </p:nvCxnSpPr>
                          <p:spPr>
                            <a:xfrm>
                              <a:off x="4572000" y="342408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17" name="TextBox 16"/>
                            <p:cNvSpPr txBox="1"/>
                            <p:nvPr/>
                          </p:nvSpPr>
                          <p:spPr>
                            <a:xfrm>
                              <a:off x="3669768" y="4953000"/>
                              <a:ext cx="661463" cy="3724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17" name="TextBox 1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669768" y="4953000"/>
                              <a:ext cx="661463" cy="3724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6" cstate="print"/>
                              <a:stretch>
                                <a:fillRect t="-52381" r="-18182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19" name="TextBox 18"/>
                          <p:cNvSpPr txBox="1"/>
                          <p:nvPr/>
                        </p:nvSpPr>
                        <p:spPr>
                          <a:xfrm>
                            <a:off x="2727461" y="4953000"/>
                            <a:ext cx="701539" cy="37247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 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9" name="TextBox 1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727461" y="4953000"/>
                            <a:ext cx="701539" cy="372474"/>
                          </a:xfrm>
                          <a:prstGeom prst="rect">
                            <a:avLst/>
                          </a:prstGeom>
                          <a:blipFill rotWithShape="1">
                            <a:blip r:embed="rId7" cstate="print"/>
                            <a:stretch>
                              <a:fillRect t="-52381" r="-16190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1" name="TextBox 20"/>
                        <p:cNvSpPr txBox="1"/>
                        <p:nvPr/>
                      </p:nvSpPr>
                      <p:spPr>
                        <a:xfrm>
                          <a:off x="3685507" y="3124200"/>
                          <a:ext cx="661463" cy="3724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21" name="TextBox 2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85507" y="3124200"/>
                          <a:ext cx="661463" cy="372410"/>
                        </a:xfrm>
                        <a:prstGeom prst="rect">
                          <a:avLst/>
                        </a:prstGeom>
                        <a:blipFill rotWithShape="1">
                          <a:blip r:embed="rId8" cstate="print"/>
                          <a:stretch>
                            <a:fillRect t="-52381" r="-18090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2743200" y="3124200"/>
                          <a:ext cx="701539" cy="3724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22" name="TextBox 2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743200" y="3124200"/>
                          <a:ext cx="701539" cy="372474"/>
                        </a:xfrm>
                        <a:prstGeom prst="rect">
                          <a:avLst/>
                        </a:prstGeom>
                        <a:blipFill rotWithShape="1">
                          <a:blip r:embed="rId9" cstate="print"/>
                          <a:stretch>
                            <a:fillRect t="-52381" r="-15714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1813061" y="3124200"/>
                        <a:ext cx="701539" cy="3738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13061" y="3124200"/>
                        <a:ext cx="701539" cy="373820"/>
                      </a:xfrm>
                      <a:prstGeom prst="rect">
                        <a:avLst/>
                      </a:prstGeom>
                      <a:blipFill rotWithShape="1">
                        <a:blip r:embed="rId10" cstate="print"/>
                        <a:stretch>
                          <a:fillRect t="-52381" r="-15714" b="-3174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572000" y="3124200"/>
                        <a:ext cx="701539" cy="3738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2000" y="3124200"/>
                        <a:ext cx="701539" cy="373820"/>
                      </a:xfrm>
                      <a:prstGeom prst="rect">
                        <a:avLst/>
                      </a:prstGeom>
                      <a:blipFill rotWithShape="1">
                        <a:blip r:embed="rId11" cstate="print"/>
                        <a:stretch>
                          <a:fillRect t="-52381" r="-15640" b="-3174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28" name="Straight Arrow Connector 27"/>
                <p:cNvCxnSpPr/>
                <p:nvPr/>
              </p:nvCxnSpPr>
              <p:spPr>
                <a:xfrm flipV="1">
                  <a:off x="4004806" y="3496610"/>
                  <a:ext cx="20658" cy="11515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4010743" y="3498020"/>
                  <a:ext cx="927189" cy="11501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V="1">
                  <a:off x="3043420" y="3496605"/>
                  <a:ext cx="20658" cy="11515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3093970" y="3496674"/>
                  <a:ext cx="901611" cy="11515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 flipV="1">
                  <a:off x="2139250" y="3505200"/>
                  <a:ext cx="901611" cy="11515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 flipV="1">
                  <a:off x="3038488" y="3505200"/>
                  <a:ext cx="927189" cy="11501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3639252" y="3059668"/>
                    <a:ext cx="3819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9252" y="3059668"/>
                    <a:ext cx="381964" cy="369332"/>
                  </a:xfrm>
                  <a:prstGeom prst="rect">
                    <a:avLst/>
                  </a:prstGeom>
                  <a:blipFill rotWithShape="1">
                    <a:blip r:embed="rId1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037636" y="2286000"/>
                    <a:ext cx="5203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7636" y="2286000"/>
                    <a:ext cx="520335" cy="369332"/>
                  </a:xfrm>
                  <a:prstGeom prst="rect">
                    <a:avLst/>
                  </a:prstGeom>
                  <a:blipFill rotWithShape="1">
                    <a:blip r:embed="rId1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2205481" y="2286000"/>
                    <a:ext cx="5203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5481" y="2286000"/>
                    <a:ext cx="520335" cy="369332"/>
                  </a:xfrm>
                  <a:prstGeom prst="rect">
                    <a:avLst/>
                  </a:prstGeom>
                  <a:blipFill rotWithShape="1">
                    <a:blip r:embed="rId1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extBox 1"/>
          <p:cNvSpPr txBox="1"/>
          <p:nvPr/>
        </p:nvSpPr>
        <p:spPr>
          <a:xfrm>
            <a:off x="304800" y="533400"/>
            <a:ext cx="467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Polarization Rules: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399" y="1295400"/>
            <a:ext cx="1247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state of exciton bound to neutral donor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303676"/>
            <a:ext cx="248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state of electron weakly bound to neutral donor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9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371601" y="1524000"/>
            <a:ext cx="6324599" cy="4724400"/>
            <a:chOff x="1371601" y="1524000"/>
            <a:chExt cx="6324599" cy="4724400"/>
          </a:xfrm>
        </p:grpSpPr>
        <p:grpSp>
          <p:nvGrpSpPr>
            <p:cNvPr id="2" name="Group 1"/>
            <p:cNvGrpSpPr/>
            <p:nvPr/>
          </p:nvGrpSpPr>
          <p:grpSpPr>
            <a:xfrm>
              <a:off x="1371601" y="1524000"/>
              <a:ext cx="6324599" cy="4724400"/>
              <a:chOff x="1447800" y="1295400"/>
              <a:chExt cx="6324599" cy="4724400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6582145" y="2030113"/>
                    <a:ext cx="5203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2145" y="2030113"/>
                    <a:ext cx="520335" cy="369332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4842610" y="2030113"/>
                    <a:ext cx="5203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2610" y="2030113"/>
                    <a:ext cx="520335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Group 6"/>
              <p:cNvGrpSpPr/>
              <p:nvPr/>
            </p:nvGrpSpPr>
            <p:grpSpPr>
              <a:xfrm>
                <a:off x="1447800" y="1295400"/>
                <a:ext cx="6324599" cy="4724400"/>
                <a:chOff x="1813061" y="3043084"/>
                <a:chExt cx="3460478" cy="228239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813061" y="3043084"/>
                  <a:ext cx="3460478" cy="2282390"/>
                  <a:chOff x="1813061" y="3043084"/>
                  <a:chExt cx="3460478" cy="2282390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828800" y="3043084"/>
                    <a:ext cx="3429000" cy="2282390"/>
                    <a:chOff x="1828800" y="3043084"/>
                    <a:chExt cx="3429000" cy="2282390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1828800" y="3043084"/>
                      <a:ext cx="3429000" cy="2282390"/>
                      <a:chOff x="1828800" y="3043084"/>
                      <a:chExt cx="3429000" cy="2282390"/>
                    </a:xfrm>
                  </p:grpSpPr>
                  <p:grpSp>
                    <p:nvGrpSpPr>
                      <p:cNvPr id="6" name="Group 23"/>
                      <p:cNvGrpSpPr/>
                      <p:nvPr/>
                    </p:nvGrpSpPr>
                    <p:grpSpPr>
                      <a:xfrm>
                        <a:off x="1828800" y="3043084"/>
                        <a:ext cx="3429000" cy="2282326"/>
                        <a:chOff x="1828800" y="3043084"/>
                        <a:chExt cx="3429000" cy="2282326"/>
                      </a:xfrm>
                    </p:grpSpPr>
                    <p:grpSp>
                      <p:nvGrpSpPr>
                        <p:cNvPr id="26" name="Group 25"/>
                        <p:cNvGrpSpPr/>
                        <p:nvPr/>
                      </p:nvGrpSpPr>
                      <p:grpSpPr>
                        <a:xfrm>
                          <a:off x="1828800" y="3043084"/>
                          <a:ext cx="3429000" cy="1757516"/>
                          <a:chOff x="1828800" y="3043084"/>
                          <a:chExt cx="3429000" cy="1757516"/>
                        </a:xfrm>
                      </p:grpSpPr>
                      <p:grpSp>
                        <p:nvGrpSpPr>
                          <p:cNvPr id="28" name="Group 27"/>
                          <p:cNvGrpSpPr/>
                          <p:nvPr/>
                        </p:nvGrpSpPr>
                        <p:grpSpPr>
                          <a:xfrm>
                            <a:off x="2745660" y="4790319"/>
                            <a:ext cx="1592821" cy="10281"/>
                            <a:chOff x="2745660" y="4330661"/>
                            <a:chExt cx="1592821" cy="10281"/>
                          </a:xfrm>
                        </p:grpSpPr>
                        <p:cxnSp>
                          <p:nvCxnSpPr>
                            <p:cNvPr id="34" name="Straight Connector 33"/>
                            <p:cNvCxnSpPr/>
                            <p:nvPr/>
                          </p:nvCxnSpPr>
                          <p:spPr>
                            <a:xfrm>
                              <a:off x="3652681" y="4330661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5" name="Straight Connector 34"/>
                            <p:cNvCxnSpPr/>
                            <p:nvPr/>
                          </p:nvCxnSpPr>
                          <p:spPr>
                            <a:xfrm>
                              <a:off x="2745660" y="434094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9" name="Group 28"/>
                          <p:cNvGrpSpPr/>
                          <p:nvPr/>
                        </p:nvGrpSpPr>
                        <p:grpSpPr>
                          <a:xfrm>
                            <a:off x="1828800" y="3043084"/>
                            <a:ext cx="3429000" cy="4916"/>
                            <a:chOff x="1828800" y="3424082"/>
                            <a:chExt cx="3429000" cy="4916"/>
                          </a:xfrm>
                        </p:grpSpPr>
                        <p:cxnSp>
                          <p:nvCxnSpPr>
                            <p:cNvPr id="30" name="Straight Connector 29"/>
                            <p:cNvCxnSpPr/>
                            <p:nvPr/>
                          </p:nvCxnSpPr>
                          <p:spPr>
                            <a:xfrm>
                              <a:off x="1828800" y="3426540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1" name="Straight Connector 30"/>
                            <p:cNvCxnSpPr/>
                            <p:nvPr/>
                          </p:nvCxnSpPr>
                          <p:spPr>
                            <a:xfrm>
                              <a:off x="2743200" y="342408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Straight Connector 31"/>
                            <p:cNvCxnSpPr/>
                            <p:nvPr/>
                          </p:nvCxnSpPr>
                          <p:spPr>
                            <a:xfrm>
                              <a:off x="3657600" y="3428998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3" name="Straight Connector 32"/>
                            <p:cNvCxnSpPr/>
                            <p:nvPr/>
                          </p:nvCxnSpPr>
                          <p:spPr>
                            <a:xfrm>
                              <a:off x="4572000" y="342408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27" name="TextBox 26"/>
                            <p:cNvSpPr txBox="1"/>
                            <p:nvPr/>
                          </p:nvSpPr>
                          <p:spPr>
                            <a:xfrm>
                              <a:off x="3669768" y="4953000"/>
                              <a:ext cx="661463" cy="3724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8" name="TextBox 1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669768" y="4953000"/>
                              <a:ext cx="661463" cy="3724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4" cstate="print"/>
                              <a:stretch>
                                <a:fillRect t="-52381" r="-18182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25" name="TextBox 24"/>
                          <p:cNvSpPr txBox="1"/>
                          <p:nvPr/>
                        </p:nvSpPr>
                        <p:spPr>
                          <a:xfrm>
                            <a:off x="2727461" y="4953000"/>
                            <a:ext cx="701539" cy="37247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 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9" name="TextBox 1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727461" y="4953000"/>
                            <a:ext cx="701539" cy="372474"/>
                          </a:xfrm>
                          <a:prstGeom prst="rect">
                            <a:avLst/>
                          </a:prstGeom>
                          <a:blipFill rotWithShape="1">
                            <a:blip r:embed="rId5" cstate="print"/>
                            <a:stretch>
                              <a:fillRect t="-52381" r="-16190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3685507" y="3124200"/>
                          <a:ext cx="661463" cy="3724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9" name="TextBox 2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85507" y="3124200"/>
                          <a:ext cx="661463" cy="372410"/>
                        </a:xfrm>
                        <a:prstGeom prst="rect">
                          <a:avLst/>
                        </a:prstGeom>
                        <a:blipFill rotWithShape="1">
                          <a:blip r:embed="rId6" cstate="print"/>
                          <a:stretch>
                            <a:fillRect t="-52381" r="-18090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2743200" y="3124200"/>
                          <a:ext cx="701539" cy="3724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22" name="TextBox 2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743200" y="3124200"/>
                          <a:ext cx="701539" cy="372474"/>
                        </a:xfrm>
                        <a:prstGeom prst="rect">
                          <a:avLst/>
                        </a:prstGeom>
                        <a:blipFill rotWithShape="1">
                          <a:blip r:embed="rId7" cstate="print"/>
                          <a:stretch>
                            <a:fillRect t="-52381" r="-15714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1813061" y="3124200"/>
                        <a:ext cx="701539" cy="3738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13061" y="3124200"/>
                        <a:ext cx="701539" cy="373820"/>
                      </a:xfrm>
                      <a:prstGeom prst="rect">
                        <a:avLst/>
                      </a:prstGeom>
                      <a:blipFill rotWithShape="1">
                        <a:blip r:embed="rId8" cstate="print"/>
                        <a:stretch>
                          <a:fillRect t="-52381" r="-15714" b="-3174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4572000" y="3124200"/>
                        <a:ext cx="701539" cy="3738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2000" y="3124200"/>
                        <a:ext cx="701539" cy="373820"/>
                      </a:xfrm>
                      <a:prstGeom prst="rect">
                        <a:avLst/>
                      </a:prstGeom>
                      <a:blipFill rotWithShape="1">
                        <a:blip r:embed="rId9" cstate="print"/>
                        <a:stretch>
                          <a:fillRect t="-52381" r="-15640" b="-3174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4026579" y="3374399"/>
                  <a:ext cx="927189" cy="11501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3063836" y="3381579"/>
                  <a:ext cx="927189" cy="11501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oup 46"/>
            <p:cNvGrpSpPr/>
            <p:nvPr/>
          </p:nvGrpSpPr>
          <p:grpSpPr>
            <a:xfrm>
              <a:off x="3505200" y="4724400"/>
              <a:ext cx="304800" cy="381000"/>
              <a:chOff x="3276600" y="4724400"/>
              <a:chExt cx="304800" cy="38100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V="1">
                <a:off x="3276600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3429000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3581400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334000" y="4724400"/>
              <a:ext cx="304800" cy="381000"/>
              <a:chOff x="4953000" y="4724400"/>
              <a:chExt cx="304800" cy="381000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4953000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5105400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5257800" y="47244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3962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1371601" y="1066800"/>
            <a:ext cx="6324599" cy="5181600"/>
            <a:chOff x="1371601" y="1066800"/>
            <a:chExt cx="6324599" cy="5181600"/>
          </a:xfrm>
        </p:grpSpPr>
        <p:grpSp>
          <p:nvGrpSpPr>
            <p:cNvPr id="2" name="Group 1"/>
            <p:cNvGrpSpPr/>
            <p:nvPr/>
          </p:nvGrpSpPr>
          <p:grpSpPr>
            <a:xfrm>
              <a:off x="1371601" y="1524000"/>
              <a:ext cx="6324599" cy="4724400"/>
              <a:chOff x="1447800" y="1295400"/>
              <a:chExt cx="6324599" cy="4724400"/>
            </a:xfrm>
          </p:grpSpPr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6582145" y="2030113"/>
                    <a:ext cx="5203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2145" y="2030113"/>
                    <a:ext cx="520335" cy="369332"/>
                  </a:xfrm>
                  <a:prstGeom prst="rect">
                    <a:avLst/>
                  </a:prstGeom>
                  <a:blipFill rotWithShape="1">
                    <a:blip r:embed="rId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4842610" y="2030113"/>
                    <a:ext cx="5203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2610" y="2030113"/>
                    <a:ext cx="520335" cy="36933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Group 6"/>
              <p:cNvGrpSpPr/>
              <p:nvPr/>
            </p:nvGrpSpPr>
            <p:grpSpPr>
              <a:xfrm>
                <a:off x="1447800" y="1295400"/>
                <a:ext cx="6324599" cy="4724400"/>
                <a:chOff x="1813061" y="3043084"/>
                <a:chExt cx="3460478" cy="228239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813061" y="3043084"/>
                  <a:ext cx="3460478" cy="2282390"/>
                  <a:chOff x="1813061" y="3043084"/>
                  <a:chExt cx="3460478" cy="2282390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828800" y="3043084"/>
                    <a:ext cx="3429000" cy="2282390"/>
                    <a:chOff x="1828800" y="3043084"/>
                    <a:chExt cx="3429000" cy="2282390"/>
                  </a:xfrm>
                </p:grpSpPr>
                <p:grpSp>
                  <p:nvGrpSpPr>
                    <p:cNvPr id="21" name="Group 20"/>
                    <p:cNvGrpSpPr/>
                    <p:nvPr/>
                  </p:nvGrpSpPr>
                  <p:grpSpPr>
                    <a:xfrm>
                      <a:off x="1828800" y="3043084"/>
                      <a:ext cx="3429000" cy="2282390"/>
                      <a:chOff x="1828800" y="3043084"/>
                      <a:chExt cx="3429000" cy="2282390"/>
                    </a:xfrm>
                  </p:grpSpPr>
                  <p:grpSp>
                    <p:nvGrpSpPr>
                      <p:cNvPr id="3" name="Group 23"/>
                      <p:cNvGrpSpPr/>
                      <p:nvPr/>
                    </p:nvGrpSpPr>
                    <p:grpSpPr>
                      <a:xfrm>
                        <a:off x="1828800" y="3043084"/>
                        <a:ext cx="3429000" cy="2282326"/>
                        <a:chOff x="1828800" y="3043084"/>
                        <a:chExt cx="3429000" cy="2282326"/>
                      </a:xfrm>
                    </p:grpSpPr>
                    <p:grpSp>
                      <p:nvGrpSpPr>
                        <p:cNvPr id="26" name="Group 25"/>
                        <p:cNvGrpSpPr/>
                        <p:nvPr/>
                      </p:nvGrpSpPr>
                      <p:grpSpPr>
                        <a:xfrm>
                          <a:off x="1828800" y="3043084"/>
                          <a:ext cx="3429000" cy="1757516"/>
                          <a:chOff x="1828800" y="3043084"/>
                          <a:chExt cx="3429000" cy="1757516"/>
                        </a:xfrm>
                      </p:grpSpPr>
                      <p:grpSp>
                        <p:nvGrpSpPr>
                          <p:cNvPr id="28" name="Group 27"/>
                          <p:cNvGrpSpPr/>
                          <p:nvPr/>
                        </p:nvGrpSpPr>
                        <p:grpSpPr>
                          <a:xfrm>
                            <a:off x="2745660" y="4790319"/>
                            <a:ext cx="1592821" cy="10281"/>
                            <a:chOff x="2745660" y="4330661"/>
                            <a:chExt cx="1592821" cy="10281"/>
                          </a:xfrm>
                        </p:grpSpPr>
                        <p:cxnSp>
                          <p:nvCxnSpPr>
                            <p:cNvPr id="34" name="Straight Connector 33"/>
                            <p:cNvCxnSpPr/>
                            <p:nvPr/>
                          </p:nvCxnSpPr>
                          <p:spPr>
                            <a:xfrm>
                              <a:off x="3652681" y="4330661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5" name="Straight Connector 34"/>
                            <p:cNvCxnSpPr/>
                            <p:nvPr/>
                          </p:nvCxnSpPr>
                          <p:spPr>
                            <a:xfrm>
                              <a:off x="2745660" y="434094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9" name="Group 28"/>
                          <p:cNvGrpSpPr/>
                          <p:nvPr/>
                        </p:nvGrpSpPr>
                        <p:grpSpPr>
                          <a:xfrm>
                            <a:off x="1828800" y="3043084"/>
                            <a:ext cx="3429000" cy="4916"/>
                            <a:chOff x="1828800" y="3424082"/>
                            <a:chExt cx="3429000" cy="4916"/>
                          </a:xfrm>
                        </p:grpSpPr>
                        <p:cxnSp>
                          <p:nvCxnSpPr>
                            <p:cNvPr id="30" name="Straight Connector 29"/>
                            <p:cNvCxnSpPr/>
                            <p:nvPr/>
                          </p:nvCxnSpPr>
                          <p:spPr>
                            <a:xfrm>
                              <a:off x="1828800" y="3426540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1" name="Straight Connector 30"/>
                            <p:cNvCxnSpPr/>
                            <p:nvPr/>
                          </p:nvCxnSpPr>
                          <p:spPr>
                            <a:xfrm>
                              <a:off x="2743200" y="342408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Straight Connector 31"/>
                            <p:cNvCxnSpPr/>
                            <p:nvPr/>
                          </p:nvCxnSpPr>
                          <p:spPr>
                            <a:xfrm>
                              <a:off x="3657600" y="3428998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3" name="Straight Connector 32"/>
                            <p:cNvCxnSpPr/>
                            <p:nvPr/>
                          </p:nvCxnSpPr>
                          <p:spPr>
                            <a:xfrm>
                              <a:off x="4572000" y="3424082"/>
                              <a:ext cx="685800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27" name="TextBox 26"/>
                            <p:cNvSpPr txBox="1"/>
                            <p:nvPr/>
                          </p:nvSpPr>
                          <p:spPr>
                            <a:xfrm>
                              <a:off x="3669768" y="4953000"/>
                              <a:ext cx="661463" cy="3724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6" name="TextBox 1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669768" y="4953000"/>
                              <a:ext cx="661463" cy="3724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5" cstate="print"/>
                              <a:stretch>
                                <a:fillRect t="-52381" r="-18182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25" name="TextBox 24"/>
                          <p:cNvSpPr txBox="1"/>
                          <p:nvPr/>
                        </p:nvSpPr>
                        <p:spPr>
                          <a:xfrm>
                            <a:off x="2727461" y="4953000"/>
                            <a:ext cx="701539" cy="37247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 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19" name="TextBox 1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727461" y="4953000"/>
                            <a:ext cx="701539" cy="372474"/>
                          </a:xfrm>
                          <a:prstGeom prst="rect">
                            <a:avLst/>
                          </a:prstGeom>
                          <a:blipFill rotWithShape="1">
                            <a:blip r:embed="rId6" cstate="print"/>
                            <a:stretch>
                              <a:fillRect t="-52381" r="-16190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3685507" y="3124200"/>
                          <a:ext cx="661463" cy="3724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8" name="TextBox 2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685507" y="3124200"/>
                          <a:ext cx="661463" cy="372410"/>
                        </a:xfrm>
                        <a:prstGeom prst="rect">
                          <a:avLst/>
                        </a:prstGeom>
                        <a:blipFill rotWithShape="1">
                          <a:blip r:embed="rId7" cstate="print"/>
                          <a:stretch>
                            <a:fillRect t="-52381" r="-18090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>
                  <mc:Choice xmlns:a14="http://schemas.microsoft.com/office/drawing/2010/main" xmlns="" Requires="a14"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2743200" y="3124200"/>
                          <a:ext cx="701539" cy="37247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1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>
                    <p:sp>
                      <p:nvSpPr>
                        <p:cNvPr id="22" name="TextBox 2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743200" y="3124200"/>
                          <a:ext cx="701539" cy="372474"/>
                        </a:xfrm>
                        <a:prstGeom prst="rect">
                          <a:avLst/>
                        </a:prstGeom>
                        <a:blipFill rotWithShape="1">
                          <a:blip r:embed="rId8" cstate="print"/>
                          <a:stretch>
                            <a:fillRect t="-52381" r="-15714" b="-31746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19" name="TextBox 18"/>
                      <p:cNvSpPr txBox="1"/>
                      <p:nvPr/>
                    </p:nvSpPr>
                    <p:spPr>
                      <a:xfrm>
                        <a:off x="1813061" y="3124200"/>
                        <a:ext cx="701539" cy="3738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24" name="TextBox 2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813061" y="3124200"/>
                        <a:ext cx="701539" cy="373820"/>
                      </a:xfrm>
                      <a:prstGeom prst="rect">
                        <a:avLst/>
                      </a:prstGeom>
                      <a:blipFill rotWithShape="1">
                        <a:blip r:embed="rId9" cstate="print"/>
                        <a:stretch>
                          <a:fillRect t="-52381" r="-15714" b="-3174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4572000" y="3124200"/>
                        <a:ext cx="701539" cy="3738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 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72000" y="3124200"/>
                        <a:ext cx="701539" cy="373820"/>
                      </a:xfrm>
                      <a:prstGeom prst="rect">
                        <a:avLst/>
                      </a:prstGeom>
                      <a:blipFill rotWithShape="1">
                        <a:blip r:embed="rId10" cstate="print"/>
                        <a:stretch>
                          <a:fillRect t="-52381" r="-15640" b="-3174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3" name="Straight Arrow Connector 12"/>
                <p:cNvCxnSpPr/>
                <p:nvPr/>
              </p:nvCxnSpPr>
              <p:spPr>
                <a:xfrm flipV="1">
                  <a:off x="4026579" y="3374399"/>
                  <a:ext cx="927189" cy="11501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3063836" y="3381579"/>
                  <a:ext cx="927189" cy="115018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7" name="Group 46"/>
            <p:cNvGrpSpPr/>
            <p:nvPr/>
          </p:nvGrpSpPr>
          <p:grpSpPr>
            <a:xfrm>
              <a:off x="5257800" y="1066800"/>
              <a:ext cx="304800" cy="381000"/>
              <a:chOff x="5029200" y="1066800"/>
              <a:chExt cx="304800" cy="381000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flipV="1">
                <a:off x="5029200" y="10668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5181600" y="10668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 flipV="1">
                <a:off x="5334000" y="10668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6934200" y="1066800"/>
              <a:ext cx="304800" cy="381000"/>
              <a:chOff x="6553200" y="1066800"/>
              <a:chExt cx="304800" cy="381000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V="1">
                <a:off x="6553200" y="10668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V="1">
                <a:off x="6705600" y="10668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6858000" y="1066800"/>
                <a:ext cx="0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553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28600" y="533400"/>
            <a:ext cx="284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Optical Pumping: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1" y="1524000"/>
            <a:ext cx="6324599" cy="4724400"/>
            <a:chOff x="1371601" y="1524000"/>
            <a:chExt cx="6324599" cy="4724400"/>
          </a:xfrm>
        </p:grpSpPr>
        <p:grpSp>
          <p:nvGrpSpPr>
            <p:cNvPr id="15" name="Group 14"/>
            <p:cNvGrpSpPr/>
            <p:nvPr/>
          </p:nvGrpSpPr>
          <p:grpSpPr>
            <a:xfrm>
              <a:off x="1371601" y="1524000"/>
              <a:ext cx="6324599" cy="4724400"/>
              <a:chOff x="1371601" y="1524000"/>
              <a:chExt cx="6324599" cy="47244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371601" y="1524000"/>
                <a:ext cx="6324599" cy="4724400"/>
                <a:chOff x="1371601" y="1524000"/>
                <a:chExt cx="6324599" cy="4724400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1371601" y="1524000"/>
                  <a:ext cx="6324599" cy="4724400"/>
                  <a:chOff x="1447800" y="1295400"/>
                  <a:chExt cx="6324599" cy="4724400"/>
                </a:xfrm>
              </p:grpSpPr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4" name="TextBox 3"/>
                      <p:cNvSpPr txBox="1"/>
                      <p:nvPr/>
                    </p:nvSpPr>
                    <p:spPr>
                      <a:xfrm>
                        <a:off x="6582145" y="2030113"/>
                        <a:ext cx="52033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4" name="TextBox 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82145" y="2030113"/>
                        <a:ext cx="520335" cy="369332"/>
                      </a:xfrm>
                      <a:prstGeom prst="rect">
                        <a:avLst/>
                      </a:prstGeom>
                      <a:blipFill rotWithShape="1">
                        <a:blip r:embed="rId3" cstate="print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xmlns="" Requires="a14">
                  <p:sp>
                    <p:nvSpPr>
                      <p:cNvPr id="5" name="TextBox 4"/>
                      <p:cNvSpPr txBox="1"/>
                      <p:nvPr/>
                    </p:nvSpPr>
                    <p:spPr>
                      <a:xfrm>
                        <a:off x="4690211" y="1844252"/>
                        <a:ext cx="52033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>
                  <p:sp>
                    <p:nvSpPr>
                      <p:cNvPr id="5" name="TextBox 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690211" y="1844252"/>
                        <a:ext cx="520335" cy="369332"/>
                      </a:xfrm>
                      <a:prstGeom prst="rect">
                        <a:avLst/>
                      </a:prstGeom>
                      <a:blipFill rotWithShape="1">
                        <a:blip r:embed="rId4" cstate="print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1447800" y="1295400"/>
                    <a:ext cx="6324599" cy="4724400"/>
                    <a:chOff x="1813061" y="3043084"/>
                    <a:chExt cx="3460478" cy="2282390"/>
                  </a:xfrm>
                </p:grpSpPr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1813061" y="3043084"/>
                      <a:ext cx="3460478" cy="2282390"/>
                      <a:chOff x="1813061" y="3043084"/>
                      <a:chExt cx="3460478" cy="2282390"/>
                    </a:xfrm>
                  </p:grpSpPr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1828800" y="3043084"/>
                        <a:ext cx="3429000" cy="2282390"/>
                        <a:chOff x="1828800" y="3043084"/>
                        <a:chExt cx="3429000" cy="2282390"/>
                      </a:xfrm>
                    </p:grpSpPr>
                    <p:grpSp>
                      <p:nvGrpSpPr>
                        <p:cNvPr id="21" name="Group 20"/>
                        <p:cNvGrpSpPr/>
                        <p:nvPr/>
                      </p:nvGrpSpPr>
                      <p:grpSpPr>
                        <a:xfrm>
                          <a:off x="1828800" y="3043084"/>
                          <a:ext cx="3429000" cy="2282390"/>
                          <a:chOff x="1828800" y="3043084"/>
                          <a:chExt cx="3429000" cy="2282390"/>
                        </a:xfrm>
                      </p:grpSpPr>
                      <p:grpSp>
                        <p:nvGrpSpPr>
                          <p:cNvPr id="6" name="Group 23"/>
                          <p:cNvGrpSpPr/>
                          <p:nvPr/>
                        </p:nvGrpSpPr>
                        <p:grpSpPr>
                          <a:xfrm>
                            <a:off x="1828800" y="3043084"/>
                            <a:ext cx="3429000" cy="2282326"/>
                            <a:chOff x="1828800" y="3043084"/>
                            <a:chExt cx="3429000" cy="2282326"/>
                          </a:xfrm>
                        </p:grpSpPr>
                        <p:grpSp>
                          <p:nvGrpSpPr>
                            <p:cNvPr id="26" name="Group 25"/>
                            <p:cNvGrpSpPr/>
                            <p:nvPr/>
                          </p:nvGrpSpPr>
                          <p:grpSpPr>
                            <a:xfrm>
                              <a:off x="1828800" y="3043084"/>
                              <a:ext cx="3429000" cy="1757516"/>
                              <a:chOff x="1828800" y="3043084"/>
                              <a:chExt cx="3429000" cy="1757516"/>
                            </a:xfrm>
                          </p:grpSpPr>
                          <p:grpSp>
                            <p:nvGrpSpPr>
                              <p:cNvPr id="28" name="Group 27"/>
                              <p:cNvGrpSpPr/>
                              <p:nvPr/>
                            </p:nvGrpSpPr>
                            <p:grpSpPr>
                              <a:xfrm>
                                <a:off x="2745660" y="4790319"/>
                                <a:ext cx="1592821" cy="10281"/>
                                <a:chOff x="2745660" y="4330661"/>
                                <a:chExt cx="1592821" cy="10281"/>
                              </a:xfrm>
                            </p:grpSpPr>
                            <p:cxnSp>
                              <p:nvCxnSpPr>
                                <p:cNvPr id="34" name="Straight Connector 33"/>
                                <p:cNvCxnSpPr/>
                                <p:nvPr/>
                              </p:nvCxnSpPr>
                              <p:spPr>
                                <a:xfrm>
                                  <a:off x="3652681" y="4330661"/>
                                  <a:ext cx="685800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5" name="Straight Connector 34"/>
                                <p:cNvCxnSpPr/>
                                <p:nvPr/>
                              </p:nvCxnSpPr>
                              <p:spPr>
                                <a:xfrm>
                                  <a:off x="2745660" y="4340942"/>
                                  <a:ext cx="685800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29" name="Group 28"/>
                              <p:cNvGrpSpPr/>
                              <p:nvPr/>
                            </p:nvGrpSpPr>
                            <p:grpSpPr>
                              <a:xfrm>
                                <a:off x="1828800" y="3043084"/>
                                <a:ext cx="3429000" cy="4916"/>
                                <a:chOff x="1828800" y="3424082"/>
                                <a:chExt cx="3429000" cy="4916"/>
                              </a:xfrm>
                            </p:grpSpPr>
                            <p:cxnSp>
                              <p:nvCxnSpPr>
                                <p:cNvPr id="30" name="Straight Connector 29"/>
                                <p:cNvCxnSpPr/>
                                <p:nvPr/>
                              </p:nvCxnSpPr>
                              <p:spPr>
                                <a:xfrm>
                                  <a:off x="1828800" y="3426540"/>
                                  <a:ext cx="685800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1" name="Straight Connector 30"/>
                                <p:cNvCxnSpPr/>
                                <p:nvPr/>
                              </p:nvCxnSpPr>
                              <p:spPr>
                                <a:xfrm>
                                  <a:off x="2743200" y="3424082"/>
                                  <a:ext cx="685800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2" name="Straight Connector 31"/>
                                <p:cNvCxnSpPr/>
                                <p:nvPr/>
                              </p:nvCxnSpPr>
                              <p:spPr>
                                <a:xfrm>
                                  <a:off x="3657600" y="3428998"/>
                                  <a:ext cx="685800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3" name="Straight Connector 32"/>
                                <p:cNvCxnSpPr/>
                                <p:nvPr/>
                              </p:nvCxnSpPr>
                              <p:spPr>
                                <a:xfrm>
                                  <a:off x="4572000" y="3424082"/>
                                  <a:ext cx="685800" cy="0"/>
                                </a:xfrm>
                                <a:prstGeom prst="line">
                                  <a:avLst/>
                                </a:prstGeom>
                              </p:spPr>
                              <p:style>
                                <a:lnRef idx="1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0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  <mc:AlternateContent xmlns:mc="http://schemas.openxmlformats.org/markup-compatibility/2006">
                          <mc:Choice xmlns:a14="http://schemas.microsoft.com/office/drawing/2010/main" xmlns="" Requires="a14">
                            <p:sp>
                              <p:nvSpPr>
                                <p:cNvPr id="27" name="TextBox 26"/>
                                <p:cNvSpPr txBox="1"/>
                                <p:nvPr/>
                              </p:nvSpPr>
                              <p:spPr>
                                <a:xfrm>
                                  <a:off x="3669768" y="4953000"/>
                                  <a:ext cx="661463" cy="372410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type m:val="skw"/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dirty="0"/>
                                </a:p>
                              </p:txBody>
                            </p:sp>
                          </mc:Choice>
                          <mc:Fallback>
                            <p:sp>
                              <p:nvSpPr>
                                <p:cNvPr id="8" name="TextBox 16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3669768" y="4953000"/>
                                  <a:ext cx="661463" cy="372410"/>
                                </a:xfrm>
                                <a:prstGeom prst="rect">
                                  <a:avLst/>
                                </a:prstGeom>
                                <a:blipFill rotWithShape="1">
                                  <a:blip r:embed="rId5" cstate="print"/>
                                  <a:stretch>
                                    <a:fillRect t="-52381" r="-18182" b="-31746"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</p:grpSp>
                      <mc:AlternateContent xmlns:mc="http://schemas.openxmlformats.org/markup-compatibility/2006">
                        <mc:Choice xmlns:a14="http://schemas.microsoft.com/office/drawing/2010/main" xmlns="" Requires="a14">
                          <p:sp>
                            <p:nvSpPr>
                              <p:cNvPr id="25" name="TextBox 24"/>
                              <p:cNvSpPr txBox="1"/>
                              <p:nvPr/>
                            </p:nvSpPr>
                            <p:spPr>
                              <a:xfrm>
                                <a:off x="2727461" y="4953000"/>
                                <a:ext cx="701539" cy="37247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type m:val="skw"/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 1</m:t>
                                          </m:r>
                                        </m:num>
                                        <m:den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9" name="TextBox 18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2727461" y="4953000"/>
                                <a:ext cx="701539" cy="372474"/>
                              </a:xfrm>
                              <a:prstGeom prst="rect">
                                <a:avLst/>
                              </a:prstGeom>
                              <a:blipFill rotWithShape="1">
                                <a:blip r:embed="rId6" cstate="print"/>
                                <a:stretch>
                                  <a:fillRect t="-52381" r="-16190" b="-31746"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22" name="TextBox 21"/>
                            <p:cNvSpPr txBox="1"/>
                            <p:nvPr/>
                          </p:nvSpPr>
                          <p:spPr>
                            <a:xfrm>
                              <a:off x="3685507" y="3124200"/>
                              <a:ext cx="661463" cy="372410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10" name="TextBox 2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3685507" y="3124200"/>
                              <a:ext cx="661463" cy="372410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7" cstate="print"/>
                              <a:stretch>
                                <a:fillRect t="-52381" r="-18090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>
                      <mc:Choice xmlns:a14="http://schemas.microsoft.com/office/drawing/2010/main" xmlns="" Requires="a14">
                        <p:sp>
                          <p:nvSpPr>
                            <p:cNvPr id="23" name="TextBox 22"/>
                            <p:cNvSpPr txBox="1"/>
                            <p:nvPr/>
                          </p:nvSpPr>
                          <p:spPr>
                            <a:xfrm>
                              <a:off x="2743200" y="3124200"/>
                              <a:ext cx="701539" cy="3724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skw"/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 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oMath>
                                </m:oMathPara>
                              </a14:m>
                              <a:endParaRPr 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22" name="TextBox 2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743200" y="3124200"/>
                              <a:ext cx="701539" cy="372474"/>
                            </a:xfrm>
                            <a:prstGeom prst="rect">
                              <a:avLst/>
                            </a:prstGeom>
                            <a:blipFill rotWithShape="1">
                              <a:blip r:embed="rId8" cstate="print"/>
                              <a:stretch>
                                <a:fillRect t="-52381" r="-15714" b="-31746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19" name="TextBox 18"/>
                          <p:cNvSpPr txBox="1"/>
                          <p:nvPr/>
                        </p:nvSpPr>
                        <p:spPr>
                          <a:xfrm>
                            <a:off x="1813061" y="3124200"/>
                            <a:ext cx="701539" cy="3738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 3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24" name="TextBox 23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813061" y="3124200"/>
                            <a:ext cx="701539" cy="373820"/>
                          </a:xfrm>
                          <a:prstGeom prst="rect">
                            <a:avLst/>
                          </a:prstGeom>
                          <a:blipFill rotWithShape="1">
                            <a:blip r:embed="rId9" cstate="print"/>
                            <a:stretch>
                              <a:fillRect t="-52381" r="-15714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xmlns="" Requires="a14">
                      <p:sp>
                        <p:nvSpPr>
                          <p:cNvPr id="20" name="TextBox 19"/>
                          <p:cNvSpPr txBox="1"/>
                          <p:nvPr/>
                        </p:nvSpPr>
                        <p:spPr>
                          <a:xfrm>
                            <a:off x="4572000" y="3124200"/>
                            <a:ext cx="701539" cy="3738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 3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oMath>
                              </m:oMathPara>
                            </a14:m>
                            <a:endParaRPr lang="en-US" dirty="0"/>
                          </a:p>
                        </p:txBody>
                      </p:sp>
                    </mc:Choice>
                    <mc:Fallback>
                      <p:sp>
                        <p:nvSpPr>
                          <p:cNvPr id="25" name="TextBox 24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572000" y="3124200"/>
                            <a:ext cx="701539" cy="373820"/>
                          </a:xfrm>
                          <a:prstGeom prst="rect">
                            <a:avLst/>
                          </a:prstGeom>
                          <a:blipFill rotWithShape="1">
                            <a:blip r:embed="rId10" cstate="print"/>
                            <a:stretch>
                              <a:fillRect t="-52381" r="-15640" b="-31746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flipV="1">
                      <a:off x="4026579" y="3374399"/>
                      <a:ext cx="927189" cy="11501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 flipV="1">
                      <a:off x="2980451" y="3291788"/>
                      <a:ext cx="927189" cy="11501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6"/>
                    </a:lnRef>
                    <a:fillRef idx="0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3581400" y="4724400"/>
                  <a:ext cx="1676400" cy="381000"/>
                  <a:chOff x="3352800" y="4724400"/>
                  <a:chExt cx="1676400" cy="381000"/>
                </a:xfrm>
              </p:grpSpPr>
              <p:cxnSp>
                <p:nvCxnSpPr>
                  <p:cNvPr id="41" name="Straight Arrow Connector 40"/>
                  <p:cNvCxnSpPr/>
                  <p:nvPr/>
                </p:nvCxnSpPr>
                <p:spPr>
                  <a:xfrm flipV="1">
                    <a:off x="3352800" y="4724400"/>
                    <a:ext cx="0" cy="381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 flipV="1">
                    <a:off x="4876800" y="4724400"/>
                    <a:ext cx="0" cy="381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 flipV="1">
                    <a:off x="5029200" y="4724400"/>
                    <a:ext cx="0" cy="381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5410200" y="4724400"/>
                  <a:ext cx="304800" cy="381000"/>
                  <a:chOff x="5029200" y="4724400"/>
                  <a:chExt cx="304800" cy="381000"/>
                </a:xfrm>
              </p:grpSpPr>
              <p:cxnSp>
                <p:nvCxnSpPr>
                  <p:cNvPr id="48" name="Straight Arrow Connector 47"/>
                  <p:cNvCxnSpPr/>
                  <p:nvPr/>
                </p:nvCxnSpPr>
                <p:spPr>
                  <a:xfrm flipV="1">
                    <a:off x="5029200" y="4724400"/>
                    <a:ext cx="0" cy="381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 flipV="1">
                    <a:off x="5181600" y="4724400"/>
                    <a:ext cx="0" cy="381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flipV="1">
                    <a:off x="5334000" y="4724400"/>
                    <a:ext cx="0" cy="3810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" name="Straight Arrow Connector 8"/>
              <p:cNvCxnSpPr/>
              <p:nvPr/>
            </p:nvCxnSpPr>
            <p:spPr>
              <a:xfrm flipH="1">
                <a:off x="5352192" y="2258713"/>
                <a:ext cx="17318" cy="23467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>
                <a:off x="5673908" y="2243002"/>
                <a:ext cx="1717492" cy="24051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H="1">
                <a:off x="3581401" y="2166802"/>
                <a:ext cx="1717492" cy="24051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334001" y="3124200"/>
                  <a:ext cx="3819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1" y="3124200"/>
                  <a:ext cx="381964" cy="369332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40211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3725</TotalTime>
  <Words>348</Words>
  <Application>Microsoft Office PowerPoint</Application>
  <PresentationFormat>On-screen Show (4:3)</PresentationFormat>
  <Paragraphs>188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Solid State Spins for Quantum Computation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tomaszs</dc:creator>
  <cp:lastModifiedBy>cheryl</cp:lastModifiedBy>
  <cp:revision>76</cp:revision>
  <dcterms:created xsi:type="dcterms:W3CDTF">2012-08-13T23:08:03Z</dcterms:created>
  <dcterms:modified xsi:type="dcterms:W3CDTF">2012-08-21T18:37:40Z</dcterms:modified>
</cp:coreProperties>
</file>