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71" r:id="rId4"/>
    <p:sldId id="273" r:id="rId5"/>
    <p:sldId id="258" r:id="rId6"/>
    <p:sldId id="259" r:id="rId7"/>
    <p:sldId id="264" r:id="rId8"/>
    <p:sldId id="260" r:id="rId9"/>
    <p:sldId id="261" r:id="rId10"/>
    <p:sldId id="275" r:id="rId11"/>
    <p:sldId id="281" r:id="rId12"/>
    <p:sldId id="267" r:id="rId13"/>
    <p:sldId id="269" r:id="rId14"/>
    <p:sldId id="280" r:id="rId15"/>
    <p:sldId id="272" r:id="rId16"/>
    <p:sldId id="277" r:id="rId17"/>
    <p:sldId id="265" r:id="rId18"/>
    <p:sldId id="266" r:id="rId19"/>
    <p:sldId id="274" r:id="rId20"/>
    <p:sldId id="27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126" autoAdjust="0"/>
  </p:normalViewPr>
  <p:slideViewPr>
    <p:cSldViewPr>
      <p:cViewPr varScale="1">
        <p:scale>
          <a:sx n="88" d="100"/>
          <a:sy n="88" d="100"/>
        </p:scale>
        <p:origin x="-1272" y="-10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5CDE67-585D-46CE-A250-F2402B785583}" type="datetimeFigureOut">
              <a:rPr lang="en-US" smtClean="0"/>
              <a:pPr/>
              <a:t>8/20/2012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5D0373-140A-47C1-A969-EF27E3EBC74F}" type="slidenum">
              <a:rPr lang="en-US" smtClean="0"/>
              <a:pPr/>
              <a:t>‹#›</a:t>
            </a:fld>
            <a:endParaRPr lang="en-US"/>
          </a:p>
        </p:txBody>
      </p:sp>
    </p:spTree>
    <p:extLst>
      <p:ext uri="{BB962C8B-B14F-4D97-AF65-F5344CB8AC3E}">
        <p14:creationId xmlns:p14="http://schemas.microsoft.com/office/powerpoint/2010/main" xmlns="" val="947359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VO2 </a:t>
            </a:r>
            <a:r>
              <a:rPr lang="en-US" baseline="0" dirty="0" smtClean="0"/>
              <a:t>has been noted for the proximity of its transition temperature to the room temperature, at which the conductivity changes by more than four orders of magnitude. The transition also involves structural change from high temperature rutile to low temperature monoclinic. After some time, it was found that there was more than one insulating phase, namely M2. The key thing to note here is the different lattice constant along the rutile c-axis of the different phases. M1 is about a percent longer than the rutile and M2 about 1.6 percent.</a:t>
            </a:r>
          </a:p>
          <a:p>
            <a:endParaRPr lang="en-US" dirty="0"/>
          </a:p>
        </p:txBody>
      </p:sp>
      <p:sp>
        <p:nvSpPr>
          <p:cNvPr id="4" name="Slide Number Placeholder 3"/>
          <p:cNvSpPr>
            <a:spLocks noGrp="1"/>
          </p:cNvSpPr>
          <p:nvPr>
            <p:ph type="sldNum" sz="quarter" idx="10"/>
          </p:nvPr>
        </p:nvSpPr>
        <p:spPr/>
        <p:txBody>
          <a:bodyPr/>
          <a:lstStyle/>
          <a:p>
            <a:fld id="{515D0373-140A-47C1-A969-EF27E3EBC74F}" type="slidenum">
              <a:rPr lang="en-US" smtClean="0"/>
              <a:pPr/>
              <a:t>4</a:t>
            </a:fld>
            <a:endParaRPr lang="en-US"/>
          </a:p>
        </p:txBody>
      </p:sp>
    </p:spTree>
    <p:extLst>
      <p:ext uri="{BB962C8B-B14F-4D97-AF65-F5344CB8AC3E}">
        <p14:creationId xmlns:p14="http://schemas.microsoft.com/office/powerpoint/2010/main" xmlns="" val="3888031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smtClean="0"/>
              <a:t>Unlike a VO2 beam that is free, </a:t>
            </a:r>
            <a:r>
              <a:rPr lang="en-US" baseline="0" dirty="0" smtClean="0"/>
              <a:t>a VO2 beam suspended this way does not turn metallic instantly. Instead it shows coexistence. Remember that the rutile phase is shorter than the monoclinic. If the whole domain changed to the rutile while preserving the length, it would be under very high tensile strain. Instead the system settles by going into coexistence at the cost of interphase boundary creation.</a:t>
            </a:r>
          </a:p>
          <a:p>
            <a:pPr defTabSz="929579">
              <a:defRPr/>
            </a:pPr>
            <a:endParaRPr lang="en-US" baseline="0" dirty="0" smtClean="0"/>
          </a:p>
          <a:p>
            <a:pPr defTabSz="929579">
              <a:defRPr/>
            </a:pPr>
            <a:r>
              <a:rPr lang="en-US" baseline="0" dirty="0" smtClean="0"/>
              <a:t>Now sitting at the coexistence, what happens if you change the length of the whole system?</a:t>
            </a:r>
            <a:r>
              <a:rPr lang="en-US" dirty="0" smtClean="0"/>
              <a:t> At the phase boundary, change in the strain along</a:t>
            </a:r>
            <a:r>
              <a:rPr lang="en-US" baseline="0" dirty="0" smtClean="0"/>
              <a:t> the beam</a:t>
            </a:r>
            <a:r>
              <a:rPr lang="en-US" dirty="0" smtClean="0"/>
              <a:t> is compensated by </a:t>
            </a:r>
            <a:r>
              <a:rPr lang="en-US" dirty="0" err="1" smtClean="0"/>
              <a:t>introconversion</a:t>
            </a:r>
            <a:r>
              <a:rPr lang="en-US" dirty="0" smtClean="0"/>
              <a:t> of the two phases with  different lattice constants.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15D0373-140A-47C1-A969-EF27E3EBC74F}" type="slidenum">
              <a:rPr lang="en-US" smtClean="0"/>
              <a:pPr/>
              <a:t>7</a:t>
            </a:fld>
            <a:endParaRPr lang="en-US"/>
          </a:p>
        </p:txBody>
      </p:sp>
    </p:spTree>
    <p:extLst>
      <p:ext uri="{BB962C8B-B14F-4D97-AF65-F5344CB8AC3E}">
        <p14:creationId xmlns:p14="http://schemas.microsoft.com/office/powerpoint/2010/main" xmlns="" val="3260285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of the first groups to see M1-M2 boundary optically</a:t>
            </a:r>
            <a:endParaRPr lang="en-US" dirty="0"/>
          </a:p>
        </p:txBody>
      </p:sp>
      <p:sp>
        <p:nvSpPr>
          <p:cNvPr id="4" name="Slide Number Placeholder 3"/>
          <p:cNvSpPr>
            <a:spLocks noGrp="1"/>
          </p:cNvSpPr>
          <p:nvPr>
            <p:ph type="sldNum" sz="quarter" idx="10"/>
          </p:nvPr>
        </p:nvSpPr>
        <p:spPr/>
        <p:txBody>
          <a:bodyPr/>
          <a:lstStyle/>
          <a:p>
            <a:fld id="{515D0373-140A-47C1-A969-EF27E3EBC74F}" type="slidenum">
              <a:rPr lang="en-US" smtClean="0"/>
              <a:pPr/>
              <a:t>12</a:t>
            </a:fld>
            <a:endParaRPr lang="en-US"/>
          </a:p>
        </p:txBody>
      </p:sp>
    </p:spTree>
    <p:extLst>
      <p:ext uri="{BB962C8B-B14F-4D97-AF65-F5344CB8AC3E}">
        <p14:creationId xmlns:p14="http://schemas.microsoft.com/office/powerpoint/2010/main" xmlns="" val="3734221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AA14D2-3068-4FFF-B892-A98C59B23E7E}" type="datetimeFigureOut">
              <a:rPr lang="en-US" smtClean="0"/>
              <a:pPr/>
              <a:t>8/20/2012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A5166A-EAEE-4B89-8376-8AD9519A5F66}" type="slidenum">
              <a:rPr lang="en-US" smtClean="0"/>
              <a:pPr/>
              <a:t>‹#›</a:t>
            </a:fld>
            <a:endParaRPr lang="en-US"/>
          </a:p>
        </p:txBody>
      </p:sp>
    </p:spTree>
    <p:extLst>
      <p:ext uri="{BB962C8B-B14F-4D97-AF65-F5344CB8AC3E}">
        <p14:creationId xmlns:p14="http://schemas.microsoft.com/office/powerpoint/2010/main" xmlns="" val="2921482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AA14D2-3068-4FFF-B892-A98C59B23E7E}" type="datetimeFigureOut">
              <a:rPr lang="en-US" smtClean="0"/>
              <a:pPr/>
              <a:t>8/20/2012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A5166A-EAEE-4B89-8376-8AD9519A5F66}" type="slidenum">
              <a:rPr lang="en-US" smtClean="0"/>
              <a:pPr/>
              <a:t>‹#›</a:t>
            </a:fld>
            <a:endParaRPr lang="en-US"/>
          </a:p>
        </p:txBody>
      </p:sp>
    </p:spTree>
    <p:extLst>
      <p:ext uri="{BB962C8B-B14F-4D97-AF65-F5344CB8AC3E}">
        <p14:creationId xmlns:p14="http://schemas.microsoft.com/office/powerpoint/2010/main" xmlns="" val="685403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AA14D2-3068-4FFF-B892-A98C59B23E7E}" type="datetimeFigureOut">
              <a:rPr lang="en-US" smtClean="0"/>
              <a:pPr/>
              <a:t>8/20/2012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A5166A-EAEE-4B89-8376-8AD9519A5F66}" type="slidenum">
              <a:rPr lang="en-US" smtClean="0"/>
              <a:pPr/>
              <a:t>‹#›</a:t>
            </a:fld>
            <a:endParaRPr lang="en-US"/>
          </a:p>
        </p:txBody>
      </p:sp>
    </p:spTree>
    <p:extLst>
      <p:ext uri="{BB962C8B-B14F-4D97-AF65-F5344CB8AC3E}">
        <p14:creationId xmlns:p14="http://schemas.microsoft.com/office/powerpoint/2010/main" xmlns="" val="2860278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AA14D2-3068-4FFF-B892-A98C59B23E7E}" type="datetimeFigureOut">
              <a:rPr lang="en-US" smtClean="0"/>
              <a:pPr/>
              <a:t>8/20/2012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A5166A-EAEE-4B89-8376-8AD9519A5F66}" type="slidenum">
              <a:rPr lang="en-US" smtClean="0"/>
              <a:pPr/>
              <a:t>‹#›</a:t>
            </a:fld>
            <a:endParaRPr lang="en-US"/>
          </a:p>
        </p:txBody>
      </p:sp>
    </p:spTree>
    <p:extLst>
      <p:ext uri="{BB962C8B-B14F-4D97-AF65-F5344CB8AC3E}">
        <p14:creationId xmlns:p14="http://schemas.microsoft.com/office/powerpoint/2010/main" xmlns="" val="1855422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AA14D2-3068-4FFF-B892-A98C59B23E7E}" type="datetimeFigureOut">
              <a:rPr lang="en-US" smtClean="0"/>
              <a:pPr/>
              <a:t>8/20/2012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A5166A-EAEE-4B89-8376-8AD9519A5F66}" type="slidenum">
              <a:rPr lang="en-US" smtClean="0"/>
              <a:pPr/>
              <a:t>‹#›</a:t>
            </a:fld>
            <a:endParaRPr lang="en-US"/>
          </a:p>
        </p:txBody>
      </p:sp>
    </p:spTree>
    <p:extLst>
      <p:ext uri="{BB962C8B-B14F-4D97-AF65-F5344CB8AC3E}">
        <p14:creationId xmlns:p14="http://schemas.microsoft.com/office/powerpoint/2010/main" xmlns="" val="2976311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AA14D2-3068-4FFF-B892-A98C59B23E7E}" type="datetimeFigureOut">
              <a:rPr lang="en-US" smtClean="0"/>
              <a:pPr/>
              <a:t>8/20/2012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A5166A-EAEE-4B89-8376-8AD9519A5F66}" type="slidenum">
              <a:rPr lang="en-US" smtClean="0"/>
              <a:pPr/>
              <a:t>‹#›</a:t>
            </a:fld>
            <a:endParaRPr lang="en-US"/>
          </a:p>
        </p:txBody>
      </p:sp>
    </p:spTree>
    <p:extLst>
      <p:ext uri="{BB962C8B-B14F-4D97-AF65-F5344CB8AC3E}">
        <p14:creationId xmlns:p14="http://schemas.microsoft.com/office/powerpoint/2010/main" xmlns="" val="372970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AA14D2-3068-4FFF-B892-A98C59B23E7E}" type="datetimeFigureOut">
              <a:rPr lang="en-US" smtClean="0"/>
              <a:pPr/>
              <a:t>8/20/2012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A5166A-EAEE-4B89-8376-8AD9519A5F66}" type="slidenum">
              <a:rPr lang="en-US" smtClean="0"/>
              <a:pPr/>
              <a:t>‹#›</a:t>
            </a:fld>
            <a:endParaRPr lang="en-US"/>
          </a:p>
        </p:txBody>
      </p:sp>
    </p:spTree>
    <p:extLst>
      <p:ext uri="{BB962C8B-B14F-4D97-AF65-F5344CB8AC3E}">
        <p14:creationId xmlns:p14="http://schemas.microsoft.com/office/powerpoint/2010/main" xmlns="" val="2040231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AA14D2-3068-4FFF-B892-A98C59B23E7E}" type="datetimeFigureOut">
              <a:rPr lang="en-US" smtClean="0"/>
              <a:pPr/>
              <a:t>8/20/2012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A5166A-EAEE-4B89-8376-8AD9519A5F66}" type="slidenum">
              <a:rPr lang="en-US" smtClean="0"/>
              <a:pPr/>
              <a:t>‹#›</a:t>
            </a:fld>
            <a:endParaRPr lang="en-US"/>
          </a:p>
        </p:txBody>
      </p:sp>
    </p:spTree>
    <p:extLst>
      <p:ext uri="{BB962C8B-B14F-4D97-AF65-F5344CB8AC3E}">
        <p14:creationId xmlns:p14="http://schemas.microsoft.com/office/powerpoint/2010/main" xmlns="" val="3902147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AA14D2-3068-4FFF-B892-A98C59B23E7E}" type="datetimeFigureOut">
              <a:rPr lang="en-US" smtClean="0"/>
              <a:pPr/>
              <a:t>8/20/2012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A5166A-EAEE-4B89-8376-8AD9519A5F66}" type="slidenum">
              <a:rPr lang="en-US" smtClean="0"/>
              <a:pPr/>
              <a:t>‹#›</a:t>
            </a:fld>
            <a:endParaRPr lang="en-US"/>
          </a:p>
        </p:txBody>
      </p:sp>
    </p:spTree>
    <p:extLst>
      <p:ext uri="{BB962C8B-B14F-4D97-AF65-F5344CB8AC3E}">
        <p14:creationId xmlns:p14="http://schemas.microsoft.com/office/powerpoint/2010/main" xmlns="" val="1033053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AA14D2-3068-4FFF-B892-A98C59B23E7E}" type="datetimeFigureOut">
              <a:rPr lang="en-US" smtClean="0"/>
              <a:pPr/>
              <a:t>8/20/2012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A5166A-EAEE-4B89-8376-8AD9519A5F66}" type="slidenum">
              <a:rPr lang="en-US" smtClean="0"/>
              <a:pPr/>
              <a:t>‹#›</a:t>
            </a:fld>
            <a:endParaRPr lang="en-US"/>
          </a:p>
        </p:txBody>
      </p:sp>
    </p:spTree>
    <p:extLst>
      <p:ext uri="{BB962C8B-B14F-4D97-AF65-F5344CB8AC3E}">
        <p14:creationId xmlns:p14="http://schemas.microsoft.com/office/powerpoint/2010/main" xmlns="" val="3637897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AA14D2-3068-4FFF-B892-A98C59B23E7E}" type="datetimeFigureOut">
              <a:rPr lang="en-US" smtClean="0"/>
              <a:pPr/>
              <a:t>8/20/2012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A5166A-EAEE-4B89-8376-8AD9519A5F66}" type="slidenum">
              <a:rPr lang="en-US" smtClean="0"/>
              <a:pPr/>
              <a:t>‹#›</a:t>
            </a:fld>
            <a:endParaRPr lang="en-US"/>
          </a:p>
        </p:txBody>
      </p:sp>
    </p:spTree>
    <p:extLst>
      <p:ext uri="{BB962C8B-B14F-4D97-AF65-F5344CB8AC3E}">
        <p14:creationId xmlns:p14="http://schemas.microsoft.com/office/powerpoint/2010/main" xmlns="" val="442488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AA14D2-3068-4FFF-B892-A98C59B23E7E}" type="datetimeFigureOut">
              <a:rPr lang="en-US" smtClean="0"/>
              <a:pPr/>
              <a:t>8/20/2012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A5166A-EAEE-4B89-8376-8AD9519A5F66}" type="slidenum">
              <a:rPr lang="en-US" smtClean="0"/>
              <a:pPr/>
              <a:t>‹#›</a:t>
            </a:fld>
            <a:endParaRPr lang="en-US"/>
          </a:p>
        </p:txBody>
      </p:sp>
    </p:spTree>
    <p:extLst>
      <p:ext uri="{BB962C8B-B14F-4D97-AF65-F5344CB8AC3E}">
        <p14:creationId xmlns:p14="http://schemas.microsoft.com/office/powerpoint/2010/main" xmlns="" val="1316296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Effects of Strain on Vanadium Dioxide </a:t>
            </a:r>
            <a:r>
              <a:rPr lang="en-US" dirty="0" err="1" smtClean="0"/>
              <a:t>Nanobeams</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Eli Bingham</a:t>
            </a:r>
          </a:p>
          <a:p>
            <a:r>
              <a:rPr lang="en-US" dirty="0" smtClean="0"/>
              <a:t>University of North Carolina</a:t>
            </a:r>
          </a:p>
          <a:p>
            <a:r>
              <a:rPr lang="en-US" dirty="0" smtClean="0"/>
              <a:t>UW REU 2012</a:t>
            </a:r>
          </a:p>
          <a:p>
            <a:r>
              <a:rPr lang="en-US" dirty="0" smtClean="0"/>
              <a:t>Advisor: David Cobden</a:t>
            </a:r>
            <a:endParaRPr lang="en-US" dirty="0"/>
          </a:p>
        </p:txBody>
      </p:sp>
    </p:spTree>
    <p:extLst>
      <p:ext uri="{BB962C8B-B14F-4D97-AF65-F5344CB8AC3E}">
        <p14:creationId xmlns:p14="http://schemas.microsoft.com/office/powerpoint/2010/main" xmlns="" val="21650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 y="381000"/>
            <a:ext cx="9143999" cy="6096000"/>
          </a:xfrm>
        </p:spPr>
      </p:pic>
    </p:spTree>
    <p:extLst>
      <p:ext uri="{BB962C8B-B14F-4D97-AF65-F5344CB8AC3E}">
        <p14:creationId xmlns:p14="http://schemas.microsoft.com/office/powerpoint/2010/main" xmlns="" val="5255041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Experimental setup</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268" y="1905000"/>
            <a:ext cx="9063123" cy="3886200"/>
          </a:xfrm>
        </p:spPr>
      </p:pic>
    </p:spTree>
    <p:extLst>
      <p:ext uri="{BB962C8B-B14F-4D97-AF65-F5344CB8AC3E}">
        <p14:creationId xmlns:p14="http://schemas.microsoft.com/office/powerpoint/2010/main" xmlns="" val="2778041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Measurements</a:t>
            </a:r>
            <a:endParaRPr lang="en-US" dirty="0"/>
          </a:p>
        </p:txBody>
      </p:sp>
      <p:sp>
        <p:nvSpPr>
          <p:cNvPr id="3" name="Content Placeholder 2"/>
          <p:cNvSpPr>
            <a:spLocks noGrp="1"/>
          </p:cNvSpPr>
          <p:nvPr>
            <p:ph idx="1"/>
          </p:nvPr>
        </p:nvSpPr>
        <p:spPr/>
        <p:txBody>
          <a:bodyPr/>
          <a:lstStyle/>
          <a:p>
            <a:r>
              <a:rPr lang="en-US" dirty="0" smtClean="0"/>
              <a:t>Interphase boundary position </a:t>
            </a:r>
            <a:r>
              <a:rPr lang="en-US" dirty="0" err="1" smtClean="0"/>
              <a:t>vs</a:t>
            </a:r>
            <a:r>
              <a:rPr lang="en-US" dirty="0" smtClean="0"/>
              <a:t> laser position</a:t>
            </a:r>
          </a:p>
          <a:p>
            <a:r>
              <a:rPr lang="en-US" dirty="0" smtClean="0"/>
              <a:t>Isobaric</a:t>
            </a:r>
          </a:p>
          <a:p>
            <a:r>
              <a:rPr lang="en-US" dirty="0" smtClean="0"/>
              <a:t>Isothermal</a:t>
            </a:r>
          </a:p>
          <a:p>
            <a:r>
              <a:rPr lang="en-US" dirty="0"/>
              <a:t>Holding constant boundary </a:t>
            </a:r>
            <a:r>
              <a:rPr lang="en-US" dirty="0" smtClean="0"/>
              <a:t>position</a:t>
            </a:r>
          </a:p>
          <a:p>
            <a:r>
              <a:rPr lang="en-US" dirty="0" smtClean="0"/>
              <a:t>Electrical transport (R-T)</a:t>
            </a:r>
            <a:endParaRPr lang="en-US" dirty="0"/>
          </a:p>
        </p:txBody>
      </p:sp>
    </p:spTree>
    <p:extLst>
      <p:ext uri="{BB962C8B-B14F-4D97-AF65-F5344CB8AC3E}">
        <p14:creationId xmlns:p14="http://schemas.microsoft.com/office/powerpoint/2010/main" xmlns="" val="122131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4207" y="-42002"/>
            <a:ext cx="9047022" cy="6921958"/>
          </a:xfrm>
        </p:spPr>
      </p:pic>
      <p:sp>
        <p:nvSpPr>
          <p:cNvPr id="7" name="TextBox 6"/>
          <p:cNvSpPr txBox="1"/>
          <p:nvPr/>
        </p:nvSpPr>
        <p:spPr>
          <a:xfrm>
            <a:off x="2362200" y="228600"/>
            <a:ext cx="3048000" cy="369332"/>
          </a:xfrm>
          <a:prstGeom prst="rect">
            <a:avLst/>
          </a:prstGeom>
          <a:noFill/>
        </p:spPr>
        <p:txBody>
          <a:bodyPr wrap="square" rtlCol="0">
            <a:spAutoFit/>
          </a:bodyPr>
          <a:lstStyle/>
          <a:p>
            <a:r>
              <a:rPr lang="en-US" dirty="0" smtClean="0"/>
              <a:t>Constant x</a:t>
            </a:r>
          </a:p>
        </p:txBody>
      </p:sp>
    </p:spTree>
    <p:extLst>
      <p:ext uri="{BB962C8B-B14F-4D97-AF65-F5344CB8AC3E}">
        <p14:creationId xmlns:p14="http://schemas.microsoft.com/office/powerpoint/2010/main" xmlns="" val="26227945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0777" y="-18953"/>
            <a:ext cx="8894623" cy="6805357"/>
          </a:xfrm>
        </p:spPr>
      </p:pic>
    </p:spTree>
    <p:extLst>
      <p:ext uri="{BB962C8B-B14F-4D97-AF65-F5344CB8AC3E}">
        <p14:creationId xmlns:p14="http://schemas.microsoft.com/office/powerpoint/2010/main" xmlns="" val="10391297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28600" y="152400"/>
            <a:ext cx="8229599" cy="6600573"/>
          </a:xfrm>
        </p:spPr>
      </p:pic>
    </p:spTree>
    <p:extLst>
      <p:ext uri="{BB962C8B-B14F-4D97-AF65-F5344CB8AC3E}">
        <p14:creationId xmlns:p14="http://schemas.microsoft.com/office/powerpoint/2010/main" xmlns="" val="2073461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descr="Screen Clippi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188" y="143944"/>
            <a:ext cx="9144000" cy="1388511"/>
          </a:xfrm>
          <a:prstGeom prst="rect">
            <a:avLst/>
          </a:prstGeom>
        </p:spPr>
      </p:pic>
      <p:pic>
        <p:nvPicPr>
          <p:cNvPr id="6" name="Picture 5" descr="Screen Clippi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8388" y="1363144"/>
            <a:ext cx="9144000" cy="1543792"/>
          </a:xfrm>
          <a:prstGeom prst="rect">
            <a:avLst/>
          </a:prstGeom>
        </p:spPr>
      </p:pic>
      <p:pic>
        <p:nvPicPr>
          <p:cNvPr id="7" name="Picture 6" descr="Screen Clippi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43159" y="2506144"/>
            <a:ext cx="9144000" cy="1329278"/>
          </a:xfrm>
          <a:prstGeom prst="rect">
            <a:avLst/>
          </a:prstGeom>
        </p:spPr>
      </p:pic>
      <p:pic>
        <p:nvPicPr>
          <p:cNvPr id="8" name="Picture 7" descr="Screen Clippi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2188" y="3649144"/>
            <a:ext cx="9144000" cy="1378433"/>
          </a:xfrm>
          <a:prstGeom prst="rect">
            <a:avLst/>
          </a:prstGeom>
        </p:spPr>
      </p:pic>
      <p:pic>
        <p:nvPicPr>
          <p:cNvPr id="9" name="Picture 8" descr="Screen Clippi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60788" y="4868344"/>
            <a:ext cx="9144000" cy="1473497"/>
          </a:xfrm>
          <a:prstGeom prst="rect">
            <a:avLst/>
          </a:prstGeom>
        </p:spPr>
      </p:pic>
    </p:spTree>
    <p:extLst>
      <p:ext uri="{BB962C8B-B14F-4D97-AF65-F5344CB8AC3E}">
        <p14:creationId xmlns:p14="http://schemas.microsoft.com/office/powerpoint/2010/main" xmlns="" val="40522012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(preliminary)</a:t>
            </a:r>
            <a:endParaRPr lang="en-US" dirty="0"/>
          </a:p>
        </p:txBody>
      </p:sp>
      <p:sp>
        <p:nvSpPr>
          <p:cNvPr id="3" name="Content Placeholder 2"/>
          <p:cNvSpPr>
            <a:spLocks noGrp="1"/>
          </p:cNvSpPr>
          <p:nvPr>
            <p:ph idx="1"/>
          </p:nvPr>
        </p:nvSpPr>
        <p:spPr/>
        <p:txBody>
          <a:bodyPr/>
          <a:lstStyle/>
          <a:p>
            <a:r>
              <a:rPr lang="en-US" dirty="0" smtClean="0"/>
              <a:t>Data support triple point below bulk </a:t>
            </a:r>
            <a:r>
              <a:rPr lang="en-US" dirty="0" err="1" smtClean="0"/>
              <a:t>Tc</a:t>
            </a:r>
            <a:endParaRPr lang="en-US" dirty="0" smtClean="0"/>
          </a:p>
          <a:p>
            <a:r>
              <a:rPr lang="en-US" dirty="0" smtClean="0"/>
              <a:t>Ratios of boundary position-laser position slopes allow calculation of relative lattice constants</a:t>
            </a:r>
          </a:p>
          <a:p>
            <a:r>
              <a:rPr lang="en-US" dirty="0" smtClean="0"/>
              <a:t>Direct measurement of </a:t>
            </a:r>
            <a:r>
              <a:rPr lang="en-US" dirty="0" err="1" smtClean="0"/>
              <a:t>undoped</a:t>
            </a:r>
            <a:r>
              <a:rPr lang="en-US" dirty="0" smtClean="0"/>
              <a:t> phase diagram promising but inconclusive</a:t>
            </a:r>
          </a:p>
          <a:p>
            <a:pPr lvl="1"/>
            <a:r>
              <a:rPr lang="en-US" dirty="0"/>
              <a:t>M</a:t>
            </a:r>
            <a:r>
              <a:rPr lang="en-US" dirty="0" smtClean="0"/>
              <a:t>ore/better data needed</a:t>
            </a:r>
            <a:endParaRPr lang="en-US" dirty="0"/>
          </a:p>
        </p:txBody>
      </p:sp>
    </p:spTree>
    <p:extLst>
      <p:ext uri="{BB962C8B-B14F-4D97-AF65-F5344CB8AC3E}">
        <p14:creationId xmlns:p14="http://schemas.microsoft.com/office/powerpoint/2010/main" xmlns="" val="291128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Aluminum Doping</a:t>
            </a:r>
            <a:endParaRPr lang="en-US" dirty="0"/>
          </a:p>
        </p:txBody>
      </p:sp>
      <p:sp>
        <p:nvSpPr>
          <p:cNvPr id="3" name="Content Placeholder 2"/>
          <p:cNvSpPr>
            <a:spLocks noGrp="1"/>
          </p:cNvSpPr>
          <p:nvPr>
            <p:ph idx="1"/>
          </p:nvPr>
        </p:nvSpPr>
        <p:spPr/>
        <p:txBody>
          <a:bodyPr/>
          <a:lstStyle/>
          <a:p>
            <a:r>
              <a:rPr lang="en-US" dirty="0" smtClean="0"/>
              <a:t>How to stabilize M2 phase at room temperature?</a:t>
            </a:r>
          </a:p>
          <a:p>
            <a:r>
              <a:rPr lang="en-US" dirty="0" smtClean="0"/>
              <a:t>Effects of doping on phase diagram?</a:t>
            </a:r>
          </a:p>
          <a:p>
            <a:r>
              <a:rPr lang="en-US" dirty="0" smtClean="0"/>
              <a:t>Poorly documented in literature</a:t>
            </a:r>
          </a:p>
          <a:p>
            <a:pPr lvl="1"/>
            <a:r>
              <a:rPr lang="en-US" dirty="0" smtClean="0"/>
              <a:t>Focus on lowering </a:t>
            </a:r>
            <a:r>
              <a:rPr lang="en-US" dirty="0" err="1" smtClean="0"/>
              <a:t>Tc</a:t>
            </a:r>
            <a:r>
              <a:rPr lang="en-US" dirty="0" smtClean="0"/>
              <a:t> for smart windows (W)</a:t>
            </a:r>
          </a:p>
          <a:p>
            <a:pPr lvl="1"/>
            <a:r>
              <a:rPr lang="en-US" dirty="0" smtClean="0"/>
              <a:t>Al doping mainly studied in bulk crystals</a:t>
            </a:r>
          </a:p>
          <a:p>
            <a:r>
              <a:rPr lang="en-US" dirty="0" smtClean="0"/>
              <a:t>Region of interest entirely compressive</a:t>
            </a:r>
          </a:p>
          <a:p>
            <a:endParaRPr lang="en-US" dirty="0" smtClean="0"/>
          </a:p>
          <a:p>
            <a:endParaRPr lang="en-US" dirty="0"/>
          </a:p>
        </p:txBody>
      </p:sp>
    </p:spTree>
    <p:extLst>
      <p:ext uri="{BB962C8B-B14F-4D97-AF65-F5344CB8AC3E}">
        <p14:creationId xmlns:p14="http://schemas.microsoft.com/office/powerpoint/2010/main" xmlns="" val="2570839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0777" y="-5659"/>
            <a:ext cx="8970823" cy="6863659"/>
          </a:xfrm>
        </p:spPr>
      </p:pic>
      <p:sp>
        <p:nvSpPr>
          <p:cNvPr id="5" name="TextBox 4"/>
          <p:cNvSpPr txBox="1"/>
          <p:nvPr/>
        </p:nvSpPr>
        <p:spPr>
          <a:xfrm>
            <a:off x="2438400" y="457200"/>
            <a:ext cx="2286000" cy="369332"/>
          </a:xfrm>
          <a:prstGeom prst="rect">
            <a:avLst/>
          </a:prstGeom>
          <a:noFill/>
        </p:spPr>
        <p:txBody>
          <a:bodyPr wrap="square" rtlCol="0">
            <a:spAutoFit/>
          </a:bodyPr>
          <a:lstStyle/>
          <a:p>
            <a:r>
              <a:rPr lang="en-US" dirty="0" smtClean="0"/>
              <a:t>Al-doped VO2</a:t>
            </a:r>
            <a:endParaRPr lang="en-US" dirty="0"/>
          </a:p>
        </p:txBody>
      </p:sp>
    </p:spTree>
    <p:extLst>
      <p:ext uri="{BB962C8B-B14F-4D97-AF65-F5344CB8AC3E}">
        <p14:creationId xmlns:p14="http://schemas.microsoft.com/office/powerpoint/2010/main" xmlns="" val="22148451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VO</a:t>
            </a:r>
            <a:r>
              <a:rPr lang="en-US" baseline="-25000" dirty="0" smtClean="0"/>
              <a:t>2</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Strongly correlated</a:t>
            </a:r>
          </a:p>
          <a:p>
            <a:pPr lvl="1"/>
            <a:r>
              <a:rPr lang="en-US" dirty="0" smtClean="0"/>
              <a:t>Band theory breaks down when electrons interact</a:t>
            </a:r>
          </a:p>
          <a:p>
            <a:r>
              <a:rPr lang="en-US" dirty="0" smtClean="0"/>
              <a:t>Metal-insulator transition</a:t>
            </a:r>
          </a:p>
          <a:p>
            <a:pPr lvl="1"/>
            <a:r>
              <a:rPr lang="en-US" dirty="0" smtClean="0"/>
              <a:t>Dramatic (4 orders of magnitude)</a:t>
            </a:r>
          </a:p>
          <a:p>
            <a:pPr lvl="1"/>
            <a:r>
              <a:rPr lang="en-US" dirty="0" smtClean="0"/>
              <a:t>Ultrafast (~100fs)</a:t>
            </a:r>
          </a:p>
          <a:p>
            <a:pPr lvl="1"/>
            <a:r>
              <a:rPr lang="en-US" dirty="0" smtClean="0"/>
              <a:t>Near room T (bulk </a:t>
            </a:r>
            <a:r>
              <a:rPr lang="en-US" dirty="0" err="1" smtClean="0"/>
              <a:t>Tc</a:t>
            </a:r>
            <a:r>
              <a:rPr lang="en-US" dirty="0" smtClean="0"/>
              <a:t> = 68C)</a:t>
            </a:r>
          </a:p>
          <a:p>
            <a:r>
              <a:rPr lang="en-US" dirty="0" smtClean="0"/>
              <a:t>Applications</a:t>
            </a:r>
          </a:p>
          <a:p>
            <a:pPr lvl="1"/>
            <a:r>
              <a:rPr lang="en-US" dirty="0" smtClean="0"/>
              <a:t>Ultrafast optical shutters</a:t>
            </a:r>
          </a:p>
          <a:p>
            <a:pPr lvl="1"/>
            <a:r>
              <a:rPr lang="en-US" dirty="0" smtClean="0"/>
              <a:t>Mott transistor</a:t>
            </a:r>
          </a:p>
          <a:p>
            <a:pPr lvl="1"/>
            <a:r>
              <a:rPr lang="en-US" dirty="0" smtClean="0"/>
              <a:t>Model system for other strongly correlated materials</a:t>
            </a:r>
          </a:p>
          <a:p>
            <a:endParaRPr lang="en-US" dirty="0" smtClean="0"/>
          </a:p>
          <a:p>
            <a:pPr lvl="1"/>
            <a:endParaRPr lang="en-US" dirty="0" smtClean="0"/>
          </a:p>
        </p:txBody>
      </p:sp>
    </p:spTree>
    <p:extLst>
      <p:ext uri="{BB962C8B-B14F-4D97-AF65-F5344CB8AC3E}">
        <p14:creationId xmlns:p14="http://schemas.microsoft.com/office/powerpoint/2010/main" xmlns="" val="128143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Future work</a:t>
            </a:r>
            <a:endParaRPr lang="en-US" dirty="0"/>
          </a:p>
        </p:txBody>
      </p:sp>
      <p:sp>
        <p:nvSpPr>
          <p:cNvPr id="8" name="Content Placeholder 7"/>
          <p:cNvSpPr>
            <a:spLocks noGrp="1"/>
          </p:cNvSpPr>
          <p:nvPr>
            <p:ph idx="1"/>
          </p:nvPr>
        </p:nvSpPr>
        <p:spPr/>
        <p:txBody>
          <a:bodyPr>
            <a:normAutofit fontScale="92500" lnSpcReduction="20000"/>
          </a:bodyPr>
          <a:lstStyle/>
          <a:p>
            <a:r>
              <a:rPr lang="en-US" dirty="0" smtClean="0"/>
              <a:t>Improved devices</a:t>
            </a:r>
          </a:p>
          <a:p>
            <a:pPr lvl="1"/>
            <a:r>
              <a:rPr lang="en-US" dirty="0" smtClean="0"/>
              <a:t>New transfer technique, no indium or epoxy</a:t>
            </a:r>
          </a:p>
          <a:p>
            <a:r>
              <a:rPr lang="en-US" dirty="0" smtClean="0"/>
              <a:t>Improved strain setup</a:t>
            </a:r>
          </a:p>
          <a:p>
            <a:pPr lvl="1"/>
            <a:r>
              <a:rPr lang="en-US" dirty="0" smtClean="0"/>
              <a:t>New laser/</a:t>
            </a:r>
            <a:r>
              <a:rPr lang="en-US" dirty="0" err="1" smtClean="0"/>
              <a:t>piezo</a:t>
            </a:r>
            <a:r>
              <a:rPr lang="en-US" dirty="0" smtClean="0"/>
              <a:t>, integrate Raman into setup</a:t>
            </a:r>
          </a:p>
          <a:p>
            <a:r>
              <a:rPr lang="en-US" dirty="0" smtClean="0"/>
              <a:t>Strain-free devices</a:t>
            </a:r>
          </a:p>
          <a:p>
            <a:r>
              <a:rPr lang="en-US" dirty="0" smtClean="0"/>
              <a:t>Strain other materials</a:t>
            </a:r>
          </a:p>
          <a:p>
            <a:pPr lvl="1"/>
            <a:r>
              <a:rPr lang="en-US" dirty="0" err="1" smtClean="0"/>
              <a:t>Graphene</a:t>
            </a:r>
            <a:r>
              <a:rPr lang="en-US" dirty="0" smtClean="0"/>
              <a:t>, MoSe2, MoS2, BN</a:t>
            </a:r>
          </a:p>
          <a:p>
            <a:r>
              <a:rPr lang="en-US" dirty="0" smtClean="0"/>
              <a:t>Tunneling spectroscopy of VO2</a:t>
            </a:r>
          </a:p>
          <a:p>
            <a:r>
              <a:rPr lang="en-US" dirty="0" smtClean="0"/>
              <a:t>Ultrafast pump-probe measurement of MIT on various substrates</a:t>
            </a:r>
            <a:endParaRPr lang="en-US" dirty="0"/>
          </a:p>
        </p:txBody>
      </p:sp>
    </p:spTree>
    <p:extLst>
      <p:ext uri="{BB962C8B-B14F-4D97-AF65-F5344CB8AC3E}">
        <p14:creationId xmlns:p14="http://schemas.microsoft.com/office/powerpoint/2010/main" xmlns="" val="3048374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28"/>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b="851"/>
          <a:stretch>
            <a:fillRect/>
          </a:stretch>
        </p:blipFill>
        <p:spPr bwMode="auto">
          <a:xfrm>
            <a:off x="1752601" y="8024"/>
            <a:ext cx="5009606" cy="6849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extLst>
      <p:ext uri="{BB962C8B-B14F-4D97-AF65-F5344CB8AC3E}">
        <p14:creationId xmlns:p14="http://schemas.microsoft.com/office/powerpoint/2010/main" xmlns="" val="41690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(V atoms only)</a:t>
            </a:r>
            <a:endParaRPr lang="en-US" dirty="0"/>
          </a:p>
        </p:txBody>
      </p:sp>
      <p:grpSp>
        <p:nvGrpSpPr>
          <p:cNvPr id="4" name="Group 3"/>
          <p:cNvGrpSpPr/>
          <p:nvPr/>
        </p:nvGrpSpPr>
        <p:grpSpPr>
          <a:xfrm>
            <a:off x="529394" y="1788059"/>
            <a:ext cx="7848600" cy="4038599"/>
            <a:chOff x="4648200" y="1219919"/>
            <a:chExt cx="4368766" cy="1675681"/>
          </a:xfrm>
        </p:grpSpPr>
        <p:sp>
          <p:nvSpPr>
            <p:cNvPr id="5" name="TextBox 4"/>
            <p:cNvSpPr txBox="1"/>
            <p:nvPr/>
          </p:nvSpPr>
          <p:spPr>
            <a:xfrm>
              <a:off x="5288733" y="2587823"/>
              <a:ext cx="277640" cy="307777"/>
            </a:xfrm>
            <a:prstGeom prst="rect">
              <a:avLst/>
            </a:prstGeom>
            <a:noFill/>
          </p:spPr>
          <p:txBody>
            <a:bodyPr wrap="none" rtlCol="0">
              <a:spAutoFit/>
            </a:bodyPr>
            <a:lstStyle/>
            <a:p>
              <a:r>
                <a:rPr lang="en-US" sz="1400" i="1" smtClean="0"/>
                <a:t>a</a:t>
              </a:r>
              <a:endParaRPr lang="en-US" sz="1400" i="1" dirty="0"/>
            </a:p>
          </p:txBody>
        </p:sp>
        <p:sp>
          <p:nvSpPr>
            <p:cNvPr id="6" name="TextBox 5"/>
            <p:cNvSpPr txBox="1"/>
            <p:nvPr/>
          </p:nvSpPr>
          <p:spPr>
            <a:xfrm>
              <a:off x="7928403" y="2584480"/>
              <a:ext cx="728084" cy="307777"/>
            </a:xfrm>
            <a:prstGeom prst="rect">
              <a:avLst/>
            </a:prstGeom>
            <a:noFill/>
          </p:spPr>
          <p:txBody>
            <a:bodyPr wrap="none" rtlCol="0">
              <a:spAutoFit/>
            </a:bodyPr>
            <a:lstStyle/>
            <a:p>
              <a:r>
                <a:rPr lang="en-US" sz="1400" dirty="0" smtClean="0"/>
                <a:t>1.016 </a:t>
              </a:r>
              <a:r>
                <a:rPr lang="en-US" sz="1400" i="1" dirty="0" smtClean="0"/>
                <a:t>a</a:t>
              </a:r>
              <a:endParaRPr lang="en-US" sz="1400" i="1" dirty="0"/>
            </a:p>
          </p:txBody>
        </p:sp>
        <p:sp>
          <p:nvSpPr>
            <p:cNvPr id="7" name="TextBox 6"/>
            <p:cNvSpPr txBox="1"/>
            <p:nvPr/>
          </p:nvSpPr>
          <p:spPr>
            <a:xfrm>
              <a:off x="6402060" y="2584480"/>
              <a:ext cx="728084" cy="307777"/>
            </a:xfrm>
            <a:prstGeom prst="rect">
              <a:avLst/>
            </a:prstGeom>
            <a:noFill/>
          </p:spPr>
          <p:txBody>
            <a:bodyPr wrap="none" rtlCol="0">
              <a:spAutoFit/>
            </a:bodyPr>
            <a:lstStyle/>
            <a:p>
              <a:r>
                <a:rPr lang="en-US" sz="1400" dirty="0" smtClean="0"/>
                <a:t>1.011 </a:t>
              </a:r>
              <a:r>
                <a:rPr lang="en-US" sz="1400" i="1" dirty="0" smtClean="0"/>
                <a:t>a</a:t>
              </a:r>
              <a:endParaRPr lang="en-US" sz="1400" i="1"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flipH="1">
              <a:off x="7718138" y="1497843"/>
              <a:ext cx="1293976" cy="1011356"/>
            </a:xfrm>
            <a:prstGeom prst="rect">
              <a:avLst/>
            </a:prstGeom>
          </p:spPr>
        </p:pic>
        <p:cxnSp>
          <p:nvCxnSpPr>
            <p:cNvPr id="9" name="Straight Arrow Connector 8"/>
            <p:cNvCxnSpPr/>
            <p:nvPr/>
          </p:nvCxnSpPr>
          <p:spPr>
            <a:xfrm>
              <a:off x="7809660" y="2528050"/>
              <a:ext cx="904100" cy="51175"/>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rotWithShape="1">
            <a:blip r:embed="rId4" cstate="print">
              <a:extLst>
                <a:ext uri="{28A0092B-C50C-407E-A947-70E740481C1C}">
                  <a14:useLocalDpi xmlns:a14="http://schemas.microsoft.com/office/drawing/2010/main" xmlns="" val="0"/>
                </a:ext>
              </a:extLst>
            </a:blip>
            <a:srcRect/>
            <a:stretch/>
          </p:blipFill>
          <p:spPr>
            <a:xfrm flipH="1">
              <a:off x="4648200" y="1514902"/>
              <a:ext cx="1330561" cy="1021282"/>
            </a:xfrm>
            <a:prstGeom prst="rect">
              <a:avLst/>
            </a:prstGeom>
          </p:spPr>
        </p:pic>
        <p:cxnSp>
          <p:nvCxnSpPr>
            <p:cNvPr id="11" name="Straight Arrow Connector 10"/>
            <p:cNvCxnSpPr/>
            <p:nvPr/>
          </p:nvCxnSpPr>
          <p:spPr>
            <a:xfrm>
              <a:off x="4809193" y="2565778"/>
              <a:ext cx="904100" cy="51175"/>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876800" y="1219919"/>
              <a:ext cx="1008674" cy="307777"/>
            </a:xfrm>
            <a:prstGeom prst="rect">
              <a:avLst/>
            </a:prstGeom>
            <a:noFill/>
          </p:spPr>
          <p:txBody>
            <a:bodyPr wrap="none" rtlCol="0">
              <a:spAutoFit/>
            </a:bodyPr>
            <a:lstStyle/>
            <a:p>
              <a:r>
                <a:rPr lang="en-US" sz="1400" dirty="0" smtClean="0"/>
                <a:t>R (</a:t>
              </a:r>
              <a:r>
                <a:rPr lang="en-US" sz="1400" dirty="0" smtClean="0">
                  <a:solidFill>
                    <a:srgbClr val="FF0000"/>
                  </a:solidFill>
                </a:rPr>
                <a:t>metallic</a:t>
              </a:r>
              <a:r>
                <a:rPr lang="en-US" sz="1400" dirty="0" smtClean="0"/>
                <a:t>)</a:t>
              </a:r>
              <a:endParaRPr lang="en-US" sz="1400" dirty="0"/>
            </a:p>
          </p:txBody>
        </p:sp>
        <p:sp>
          <p:nvSpPr>
            <p:cNvPr id="13" name="TextBox 12"/>
            <p:cNvSpPr txBox="1"/>
            <p:nvPr/>
          </p:nvSpPr>
          <p:spPr>
            <a:xfrm>
              <a:off x="7793746" y="1219919"/>
              <a:ext cx="1223220" cy="307777"/>
            </a:xfrm>
            <a:prstGeom prst="rect">
              <a:avLst/>
            </a:prstGeom>
            <a:noFill/>
          </p:spPr>
          <p:txBody>
            <a:bodyPr wrap="none" rtlCol="0">
              <a:spAutoFit/>
            </a:bodyPr>
            <a:lstStyle/>
            <a:p>
              <a:r>
                <a:rPr lang="en-US" sz="1400" dirty="0" smtClean="0"/>
                <a:t>M2 (</a:t>
              </a:r>
              <a:r>
                <a:rPr lang="en-US" sz="1400" dirty="0" smtClean="0">
                  <a:solidFill>
                    <a:srgbClr val="0070C0"/>
                  </a:solidFill>
                </a:rPr>
                <a:t>insulator</a:t>
              </a:r>
              <a:r>
                <a:rPr lang="en-US" sz="1400" dirty="0" smtClean="0"/>
                <a:t>)</a:t>
              </a:r>
              <a:endParaRPr lang="en-US" sz="1400" dirty="0"/>
            </a:p>
          </p:txBody>
        </p:sp>
        <p:sp>
          <p:nvSpPr>
            <p:cNvPr id="14" name="TextBox 13"/>
            <p:cNvSpPr txBox="1"/>
            <p:nvPr/>
          </p:nvSpPr>
          <p:spPr>
            <a:xfrm>
              <a:off x="6246781" y="1219919"/>
              <a:ext cx="1223220" cy="307777"/>
            </a:xfrm>
            <a:prstGeom prst="rect">
              <a:avLst/>
            </a:prstGeom>
            <a:noFill/>
          </p:spPr>
          <p:txBody>
            <a:bodyPr wrap="none" rtlCol="0">
              <a:spAutoFit/>
            </a:bodyPr>
            <a:lstStyle/>
            <a:p>
              <a:r>
                <a:rPr lang="en-US" sz="1400" dirty="0" smtClean="0"/>
                <a:t>M1 (</a:t>
              </a:r>
              <a:r>
                <a:rPr lang="en-US" sz="1400" dirty="0" smtClean="0">
                  <a:solidFill>
                    <a:srgbClr val="0070C0"/>
                  </a:solidFill>
                </a:rPr>
                <a:t>insulator</a:t>
              </a:r>
              <a:r>
                <a:rPr lang="en-US" sz="1400" dirty="0" smtClean="0"/>
                <a:t>)</a:t>
              </a:r>
              <a:endParaRPr lang="en-US" sz="1400" dirty="0"/>
            </a:p>
          </p:txBody>
        </p:sp>
        <p:cxnSp>
          <p:nvCxnSpPr>
            <p:cNvPr id="15" name="Straight Arrow Connector 14"/>
            <p:cNvCxnSpPr/>
            <p:nvPr/>
          </p:nvCxnSpPr>
          <p:spPr>
            <a:xfrm>
              <a:off x="6296479" y="2533151"/>
              <a:ext cx="904099" cy="51175"/>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rotWithShape="1">
            <a:blip r:embed="rId5" cstate="print">
              <a:extLst>
                <a:ext uri="{28A0092B-C50C-407E-A947-70E740481C1C}">
                  <a14:useLocalDpi xmlns:a14="http://schemas.microsoft.com/office/drawing/2010/main" xmlns="" val="0"/>
                </a:ext>
              </a:extLst>
            </a:blip>
            <a:srcRect/>
            <a:stretch/>
          </p:blipFill>
          <p:spPr>
            <a:xfrm flipH="1">
              <a:off x="6217744" y="1557571"/>
              <a:ext cx="1271794" cy="891907"/>
            </a:xfrm>
            <a:prstGeom prst="rect">
              <a:avLst/>
            </a:prstGeom>
          </p:spPr>
        </p:pic>
        <p:sp>
          <p:nvSpPr>
            <p:cNvPr id="17" name="TextBox 16"/>
            <p:cNvSpPr txBox="1"/>
            <p:nvPr/>
          </p:nvSpPr>
          <p:spPr>
            <a:xfrm>
              <a:off x="4656171" y="2584060"/>
              <a:ext cx="590162" cy="307777"/>
            </a:xfrm>
            <a:prstGeom prst="rect">
              <a:avLst/>
            </a:prstGeom>
            <a:noFill/>
          </p:spPr>
          <p:txBody>
            <a:bodyPr wrap="none" rtlCol="0">
              <a:spAutoFit/>
            </a:bodyPr>
            <a:lstStyle/>
            <a:p>
              <a:r>
                <a:rPr lang="en-US" sz="1400" i="1" smtClean="0"/>
                <a:t>c</a:t>
              </a:r>
              <a:r>
                <a:rPr lang="en-US" sz="1400" smtClean="0"/>
                <a:t>-axis</a:t>
              </a:r>
              <a:endParaRPr lang="en-US" sz="1400" dirty="0"/>
            </a:p>
          </p:txBody>
        </p:sp>
      </p:grpSp>
    </p:spTree>
    <p:extLst>
      <p:ext uri="{BB962C8B-B14F-4D97-AF65-F5344CB8AC3E}">
        <p14:creationId xmlns:p14="http://schemas.microsoft.com/office/powerpoint/2010/main" xmlns="" val="33481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nanowires?</a:t>
            </a:r>
            <a:endParaRPr lang="en-US" dirty="0"/>
          </a:p>
        </p:txBody>
      </p:sp>
      <p:sp>
        <p:nvSpPr>
          <p:cNvPr id="3" name="Content Placeholder 2"/>
          <p:cNvSpPr>
            <a:spLocks noGrp="1"/>
          </p:cNvSpPr>
          <p:nvPr>
            <p:ph idx="1"/>
          </p:nvPr>
        </p:nvSpPr>
        <p:spPr/>
        <p:txBody>
          <a:bodyPr/>
          <a:lstStyle/>
          <a:p>
            <a:r>
              <a:rPr lang="en-US" dirty="0" smtClean="0"/>
              <a:t>Single domains</a:t>
            </a:r>
          </a:p>
          <a:p>
            <a:r>
              <a:rPr lang="en-US" dirty="0" smtClean="0"/>
              <a:t>Simple nucleation</a:t>
            </a:r>
          </a:p>
          <a:p>
            <a:r>
              <a:rPr lang="en-US" dirty="0" smtClean="0"/>
              <a:t>Precise control of strain</a:t>
            </a:r>
          </a:p>
          <a:p>
            <a:r>
              <a:rPr lang="en-US" dirty="0" smtClean="0"/>
              <a:t>Durable</a:t>
            </a:r>
            <a:endParaRPr lang="en-US" dirty="0"/>
          </a:p>
        </p:txBody>
      </p:sp>
    </p:spTree>
    <p:extLst>
      <p:ext uri="{BB962C8B-B14F-4D97-AF65-F5344CB8AC3E}">
        <p14:creationId xmlns:p14="http://schemas.microsoft.com/office/powerpoint/2010/main" xmlns="" val="121396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Phase diagram</a:t>
            </a:r>
            <a:br>
              <a:rPr lang="en-US" dirty="0" smtClean="0"/>
            </a:br>
            <a:endParaRPr lang="en-US" dirty="0"/>
          </a:p>
        </p:txBody>
      </p:sp>
      <p:sp>
        <p:nvSpPr>
          <p:cNvPr id="3" name="Content Placeholder 2"/>
          <p:cNvSpPr>
            <a:spLocks noGrp="1"/>
          </p:cNvSpPr>
          <p:nvPr>
            <p:ph idx="1"/>
          </p:nvPr>
        </p:nvSpPr>
        <p:spPr/>
        <p:txBody>
          <a:bodyPr/>
          <a:lstStyle/>
          <a:p>
            <a:r>
              <a:rPr lang="en-US" dirty="0" smtClean="0"/>
              <a:t>Not well understood</a:t>
            </a:r>
          </a:p>
          <a:p>
            <a:pPr lvl="1"/>
            <a:r>
              <a:rPr lang="en-US" dirty="0" smtClean="0"/>
              <a:t>Main tools: X-ray diffraction, Raman spectroscopy</a:t>
            </a:r>
          </a:p>
          <a:p>
            <a:r>
              <a:rPr lang="en-US" dirty="0" smtClean="0"/>
              <a:t>Triple point location unknown – difficult to pinpoint in bulk</a:t>
            </a:r>
          </a:p>
          <a:p>
            <a:pPr lvl="1"/>
            <a:r>
              <a:rPr lang="en-US" dirty="0" smtClean="0"/>
              <a:t>Very close to bulk </a:t>
            </a:r>
            <a:r>
              <a:rPr lang="en-US" dirty="0" err="1" smtClean="0"/>
              <a:t>T</a:t>
            </a:r>
            <a:r>
              <a:rPr lang="en-US" baseline="-25000" dirty="0" err="1" smtClean="0"/>
              <a:t>c</a:t>
            </a:r>
            <a:r>
              <a:rPr lang="en-US" dirty="0" smtClean="0"/>
              <a:t> and zero strain, but not equal</a:t>
            </a:r>
          </a:p>
          <a:p>
            <a:r>
              <a:rPr lang="en-US" dirty="0" smtClean="0"/>
              <a:t>Mysterious hysteresis in cooling</a:t>
            </a:r>
          </a:p>
          <a:p>
            <a:r>
              <a:rPr lang="en-US" dirty="0" smtClean="0"/>
              <a:t>Role of doping?</a:t>
            </a:r>
          </a:p>
          <a:p>
            <a:r>
              <a:rPr lang="en-US" dirty="0" smtClean="0"/>
              <a:t>Triclinic: phase or mixture?</a:t>
            </a:r>
            <a:endParaRPr lang="en-US" dirty="0"/>
          </a:p>
        </p:txBody>
      </p:sp>
    </p:spTree>
    <p:extLst>
      <p:ext uri="{BB962C8B-B14F-4D97-AF65-F5344CB8AC3E}">
        <p14:creationId xmlns:p14="http://schemas.microsoft.com/office/powerpoint/2010/main" xmlns="" val="66860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6714" y="1295400"/>
            <a:ext cx="3397464" cy="25599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a:t>
            </a:r>
            <a:endParaRPr lang="en-US" dirty="0">
              <a:solidFill>
                <a:schemeClr val="tx1"/>
              </a:solidFill>
            </a:endParaRPr>
          </a:p>
        </p:txBody>
      </p:sp>
      <p:sp>
        <p:nvSpPr>
          <p:cNvPr id="12" name="Rectangle 11"/>
          <p:cNvSpPr/>
          <p:nvPr/>
        </p:nvSpPr>
        <p:spPr>
          <a:xfrm>
            <a:off x="786714" y="1752600"/>
            <a:ext cx="3147847" cy="25599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R</a:t>
            </a:r>
            <a:endParaRPr lang="en-US" dirty="0">
              <a:solidFill>
                <a:schemeClr val="tx1"/>
              </a:solidFill>
            </a:endParaRPr>
          </a:p>
        </p:txBody>
      </p:sp>
      <p:sp>
        <p:nvSpPr>
          <p:cNvPr id="13" name="Rectangle 12"/>
          <p:cNvSpPr/>
          <p:nvPr/>
        </p:nvSpPr>
        <p:spPr>
          <a:xfrm>
            <a:off x="786715" y="2232727"/>
            <a:ext cx="1978384" cy="2559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R</a:t>
            </a:r>
            <a:endParaRPr lang="en-US" dirty="0">
              <a:solidFill>
                <a:schemeClr val="tx1"/>
              </a:solidFill>
            </a:endParaRPr>
          </a:p>
        </p:txBody>
      </p:sp>
      <p:sp>
        <p:nvSpPr>
          <p:cNvPr id="14" name="Rectangle 13"/>
          <p:cNvSpPr/>
          <p:nvPr/>
        </p:nvSpPr>
        <p:spPr>
          <a:xfrm>
            <a:off x="2765099" y="2232727"/>
            <a:ext cx="1398061" cy="25599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a:t>
            </a:r>
            <a:endParaRPr lang="en-US" dirty="0">
              <a:solidFill>
                <a:schemeClr val="tx1"/>
              </a:solidFill>
            </a:endParaRPr>
          </a:p>
        </p:txBody>
      </p:sp>
      <p:cxnSp>
        <p:nvCxnSpPr>
          <p:cNvPr id="15" name="Straight Arrow Connector 14"/>
          <p:cNvCxnSpPr/>
          <p:nvPr/>
        </p:nvCxnSpPr>
        <p:spPr>
          <a:xfrm>
            <a:off x="786715" y="916632"/>
            <a:ext cx="3376446" cy="0"/>
          </a:xfrm>
          <a:prstGeom prst="straightConnector1">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465566" y="685800"/>
            <a:ext cx="1926639" cy="461665"/>
          </a:xfrm>
          <a:prstGeom prst="rect">
            <a:avLst/>
          </a:prstGeom>
          <a:solidFill>
            <a:schemeClr val="bg1"/>
          </a:solidFill>
        </p:spPr>
        <p:txBody>
          <a:bodyPr wrap="square" rtlCol="0">
            <a:spAutoFit/>
          </a:bodyPr>
          <a:lstStyle/>
          <a:p>
            <a:pPr algn="ctr"/>
            <a:r>
              <a:rPr lang="en-US" sz="2400" dirty="0" smtClean="0"/>
              <a:t>Fixed length </a:t>
            </a:r>
            <a:r>
              <a:rPr lang="en-US" sz="2400" i="1" dirty="0" smtClean="0"/>
              <a:t>L</a:t>
            </a:r>
            <a:endParaRPr lang="en-US" sz="2400" i="1" dirty="0"/>
          </a:p>
        </p:txBody>
      </p:sp>
      <p:sp>
        <p:nvSpPr>
          <p:cNvPr id="17" name="TextBox 16"/>
          <p:cNvSpPr txBox="1"/>
          <p:nvPr/>
        </p:nvSpPr>
        <p:spPr>
          <a:xfrm>
            <a:off x="4800599" y="1595735"/>
            <a:ext cx="2590801" cy="461665"/>
          </a:xfrm>
          <a:prstGeom prst="rect">
            <a:avLst/>
          </a:prstGeom>
          <a:noFill/>
          <a:ln>
            <a:solidFill>
              <a:schemeClr val="tx1"/>
            </a:solidFill>
          </a:ln>
        </p:spPr>
        <p:txBody>
          <a:bodyPr wrap="square" rtlCol="0">
            <a:spAutoFit/>
          </a:bodyPr>
          <a:lstStyle/>
          <a:p>
            <a:pPr algn="ctr"/>
            <a:r>
              <a:rPr lang="en-US" sz="2400" dirty="0" smtClean="0"/>
              <a:t>High elastic cost</a:t>
            </a:r>
            <a:endParaRPr lang="en-US" sz="2400" dirty="0"/>
          </a:p>
        </p:txBody>
      </p:sp>
      <p:cxnSp>
        <p:nvCxnSpPr>
          <p:cNvPr id="18" name="Straight Arrow Connector 17"/>
          <p:cNvCxnSpPr/>
          <p:nvPr/>
        </p:nvCxnSpPr>
        <p:spPr>
          <a:xfrm flipH="1">
            <a:off x="4267200" y="1850217"/>
            <a:ext cx="43311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184178" y="806867"/>
            <a:ext cx="4" cy="1781701"/>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55182" y="806867"/>
            <a:ext cx="0" cy="1781701"/>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761996" y="2743200"/>
            <a:ext cx="3787988" cy="2061865"/>
            <a:chOff x="761996" y="4491335"/>
            <a:chExt cx="3787988" cy="2061865"/>
          </a:xfrm>
        </p:grpSpPr>
        <p:cxnSp>
          <p:nvCxnSpPr>
            <p:cNvPr id="36" name="Straight Connector 35"/>
            <p:cNvCxnSpPr/>
            <p:nvPr/>
          </p:nvCxnSpPr>
          <p:spPr>
            <a:xfrm>
              <a:off x="4190996" y="4960009"/>
              <a:ext cx="0" cy="1056525"/>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61996" y="4960009"/>
              <a:ext cx="0" cy="1056525"/>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793531" y="5077366"/>
              <a:ext cx="1978387" cy="2559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R</a:t>
              </a:r>
              <a:endParaRPr lang="en-US" dirty="0">
                <a:solidFill>
                  <a:schemeClr val="tx1"/>
                </a:solidFill>
              </a:endParaRPr>
            </a:p>
          </p:txBody>
        </p:sp>
        <p:sp>
          <p:nvSpPr>
            <p:cNvPr id="39" name="Rectangle 38"/>
            <p:cNvSpPr/>
            <p:nvPr/>
          </p:nvSpPr>
          <p:spPr>
            <a:xfrm>
              <a:off x="2771918" y="5077366"/>
              <a:ext cx="1398059" cy="25599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a:t>
              </a:r>
              <a:endParaRPr lang="en-US" dirty="0">
                <a:solidFill>
                  <a:schemeClr val="tx1"/>
                </a:solidFill>
              </a:endParaRPr>
            </a:p>
          </p:txBody>
        </p:sp>
        <p:sp>
          <p:nvSpPr>
            <p:cNvPr id="40" name="Rectangle 39"/>
            <p:cNvSpPr/>
            <p:nvPr/>
          </p:nvSpPr>
          <p:spPr>
            <a:xfrm>
              <a:off x="793533" y="5678246"/>
              <a:ext cx="1357703" cy="2559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R</a:t>
              </a:r>
              <a:endParaRPr lang="en-US" dirty="0">
                <a:solidFill>
                  <a:schemeClr val="tx1"/>
                </a:solidFill>
              </a:endParaRPr>
            </a:p>
          </p:txBody>
        </p:sp>
        <p:sp>
          <p:nvSpPr>
            <p:cNvPr id="41" name="Rectangle 40"/>
            <p:cNvSpPr/>
            <p:nvPr/>
          </p:nvSpPr>
          <p:spPr>
            <a:xfrm>
              <a:off x="2151237" y="5678246"/>
              <a:ext cx="2256322" cy="25599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a:t>
              </a:r>
              <a:endParaRPr lang="en-US" dirty="0">
                <a:solidFill>
                  <a:schemeClr val="tx1"/>
                </a:solidFill>
              </a:endParaRPr>
            </a:p>
          </p:txBody>
        </p:sp>
        <p:cxnSp>
          <p:nvCxnSpPr>
            <p:cNvPr id="42" name="Straight Connector 41"/>
            <p:cNvCxnSpPr/>
            <p:nvPr/>
          </p:nvCxnSpPr>
          <p:spPr>
            <a:xfrm>
              <a:off x="4419600" y="5598710"/>
              <a:ext cx="0" cy="417824"/>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062350" y="6091535"/>
              <a:ext cx="487634" cy="461665"/>
            </a:xfrm>
            <a:prstGeom prst="rect">
              <a:avLst/>
            </a:prstGeom>
            <a:noFill/>
          </p:spPr>
          <p:txBody>
            <a:bodyPr wrap="none" rtlCol="0">
              <a:spAutoFit/>
            </a:bodyPr>
            <a:lstStyle/>
            <a:p>
              <a:r>
                <a:rPr lang="el-GR" sz="2400" dirty="0" smtClean="0"/>
                <a:t>Δ</a:t>
              </a:r>
              <a:r>
                <a:rPr lang="en-US" sz="2400" i="1" dirty="0" smtClean="0"/>
                <a:t>L</a:t>
              </a:r>
            </a:p>
          </p:txBody>
        </p:sp>
        <p:sp>
          <p:nvSpPr>
            <p:cNvPr id="44" name="TextBox 43"/>
            <p:cNvSpPr txBox="1"/>
            <p:nvPr/>
          </p:nvSpPr>
          <p:spPr>
            <a:xfrm>
              <a:off x="2192512" y="6091535"/>
              <a:ext cx="490840" cy="461665"/>
            </a:xfrm>
            <a:prstGeom prst="rect">
              <a:avLst/>
            </a:prstGeom>
            <a:noFill/>
          </p:spPr>
          <p:txBody>
            <a:bodyPr wrap="none" rtlCol="0">
              <a:spAutoFit/>
            </a:bodyPr>
            <a:lstStyle/>
            <a:p>
              <a:r>
                <a:rPr lang="el-GR" sz="2400" dirty="0" smtClean="0"/>
                <a:t>Δ</a:t>
              </a:r>
              <a:r>
                <a:rPr lang="en-US" sz="2400" i="1" dirty="0" smtClean="0"/>
                <a:t>x</a:t>
              </a:r>
              <a:endParaRPr lang="en-US" sz="2400" i="1" dirty="0"/>
            </a:p>
          </p:txBody>
        </p:sp>
        <p:cxnSp>
          <p:nvCxnSpPr>
            <p:cNvPr id="45" name="Straight Arrow Connector 44"/>
            <p:cNvCxnSpPr/>
            <p:nvPr/>
          </p:nvCxnSpPr>
          <p:spPr>
            <a:xfrm>
              <a:off x="2103947" y="6132110"/>
              <a:ext cx="667970" cy="0"/>
            </a:xfrm>
            <a:prstGeom prst="straightConnector1">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155472" y="6132110"/>
              <a:ext cx="301391" cy="0"/>
            </a:xfrm>
            <a:prstGeom prst="straightConnector1">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752600" y="4491335"/>
              <a:ext cx="1539204" cy="461665"/>
            </a:xfrm>
            <a:prstGeom prst="rect">
              <a:avLst/>
            </a:prstGeom>
            <a:noFill/>
          </p:spPr>
          <p:txBody>
            <a:bodyPr wrap="none" rtlCol="0">
              <a:spAutoFit/>
            </a:bodyPr>
            <a:lstStyle/>
            <a:p>
              <a:r>
                <a:rPr lang="en-US" sz="2400" dirty="0" smtClean="0"/>
                <a:t>Changing </a:t>
              </a:r>
              <a:r>
                <a:rPr lang="en-US" sz="2400" i="1" dirty="0" smtClean="0"/>
                <a:t>L</a:t>
              </a:r>
              <a:endParaRPr lang="en-US" sz="2400" i="1" dirty="0"/>
            </a:p>
          </p:txBody>
        </p:sp>
      </p:grpSp>
    </p:spTree>
    <p:extLst>
      <p:ext uri="{BB962C8B-B14F-4D97-AF65-F5344CB8AC3E}">
        <p14:creationId xmlns:p14="http://schemas.microsoft.com/office/powerpoint/2010/main" xmlns="" val="15902168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Fabrication</a:t>
            </a:r>
            <a:endParaRPr lang="en-US" dirty="0"/>
          </a:p>
        </p:txBody>
      </p:sp>
      <p:sp>
        <p:nvSpPr>
          <p:cNvPr id="3" name="Content Placeholder 2"/>
          <p:cNvSpPr>
            <a:spLocks noGrp="1"/>
          </p:cNvSpPr>
          <p:nvPr>
            <p:ph idx="1"/>
          </p:nvPr>
        </p:nvSpPr>
        <p:spPr/>
        <p:txBody>
          <a:bodyPr/>
          <a:lstStyle/>
          <a:p>
            <a:r>
              <a:rPr lang="en-US" dirty="0" smtClean="0"/>
              <a:t>SiO</a:t>
            </a:r>
            <a:r>
              <a:rPr lang="en-US" dirty="0"/>
              <a:t>2</a:t>
            </a:r>
            <a:r>
              <a:rPr lang="en-US" dirty="0" smtClean="0"/>
              <a:t>-Si wafers</a:t>
            </a:r>
          </a:p>
          <a:p>
            <a:r>
              <a:rPr lang="en-US" dirty="0" smtClean="0"/>
              <a:t>Gold contacts placed </a:t>
            </a:r>
            <a:r>
              <a:rPr lang="en-US" smtClean="0"/>
              <a:t>via photolithography</a:t>
            </a:r>
            <a:endParaRPr lang="en-US" dirty="0" smtClean="0"/>
          </a:p>
          <a:p>
            <a:r>
              <a:rPr lang="en-US" dirty="0" smtClean="0"/>
              <a:t>20 or 40 micron gap etched away</a:t>
            </a:r>
          </a:p>
          <a:p>
            <a:r>
              <a:rPr lang="en-US" dirty="0" smtClean="0"/>
              <a:t>Wire placed across gap with </a:t>
            </a:r>
            <a:r>
              <a:rPr lang="en-US" dirty="0" err="1" smtClean="0"/>
              <a:t>nanomanipulator</a:t>
            </a:r>
            <a:endParaRPr lang="en-US" dirty="0" smtClean="0"/>
          </a:p>
          <a:p>
            <a:r>
              <a:rPr lang="en-US" dirty="0" smtClean="0"/>
              <a:t> Indium contacts from wire to gold</a:t>
            </a:r>
          </a:p>
          <a:p>
            <a:r>
              <a:rPr lang="en-US" dirty="0" smtClean="0"/>
              <a:t>Fix with epoxy</a:t>
            </a:r>
          </a:p>
          <a:p>
            <a:pPr lvl="1"/>
            <a:r>
              <a:rPr lang="en-US" dirty="0" smtClean="0"/>
              <a:t>UVC? UVC + heat cure? TEOS? FIB?</a:t>
            </a:r>
          </a:p>
        </p:txBody>
      </p:sp>
    </p:spTree>
    <p:extLst>
      <p:ext uri="{BB962C8B-B14F-4D97-AF65-F5344CB8AC3E}">
        <p14:creationId xmlns:p14="http://schemas.microsoft.com/office/powerpoint/2010/main" xmlns="" val="340197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 y="381000"/>
            <a:ext cx="9143999" cy="6096000"/>
          </a:xfrm>
        </p:spPr>
      </p:pic>
    </p:spTree>
    <p:extLst>
      <p:ext uri="{BB962C8B-B14F-4D97-AF65-F5344CB8AC3E}">
        <p14:creationId xmlns:p14="http://schemas.microsoft.com/office/powerpoint/2010/main" xmlns="" val="18429550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1192</TotalTime>
  <Words>591</Words>
  <Application>Microsoft Office PowerPoint</Application>
  <PresentationFormat>On-screen Show (4:3)</PresentationFormat>
  <Paragraphs>97</Paragraphs>
  <Slides>20</Slides>
  <Notes>3</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Effects of Strain on Vanadium Dioxide Nanobeams</vt:lpstr>
      <vt:lpstr>Overview of VO2</vt:lpstr>
      <vt:lpstr>Slide 3</vt:lpstr>
      <vt:lpstr>Structure (V atoms only)</vt:lpstr>
      <vt:lpstr>Why nanowires?</vt:lpstr>
      <vt:lpstr>Phase diagram </vt:lpstr>
      <vt:lpstr>Slide 7</vt:lpstr>
      <vt:lpstr>Fabrication</vt:lpstr>
      <vt:lpstr>Slide 9</vt:lpstr>
      <vt:lpstr>Slide 10</vt:lpstr>
      <vt:lpstr>Experimental setup</vt:lpstr>
      <vt:lpstr>Measurements</vt:lpstr>
      <vt:lpstr>Slide 13</vt:lpstr>
      <vt:lpstr>Slide 14</vt:lpstr>
      <vt:lpstr>Slide 15</vt:lpstr>
      <vt:lpstr>Slide 16</vt:lpstr>
      <vt:lpstr>Results (preliminary)</vt:lpstr>
      <vt:lpstr>Aluminum Doping</vt:lpstr>
      <vt:lpstr>Slide 19</vt:lpstr>
      <vt:lpstr>Future work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Effects of Strain on Vanadium Dioxide Nanobeams</dc:title>
  <dc:creator>Eli Bingham</dc:creator>
  <cp:lastModifiedBy>cheryl</cp:lastModifiedBy>
  <cp:revision>40</cp:revision>
  <dcterms:created xsi:type="dcterms:W3CDTF">2012-08-10T19:02:24Z</dcterms:created>
  <dcterms:modified xsi:type="dcterms:W3CDTF">2012-08-20T19:23:00Z</dcterms:modified>
</cp:coreProperties>
</file>