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7" r:id="rId3"/>
    <p:sldId id="268" r:id="rId4"/>
    <p:sldId id="269" r:id="rId5"/>
    <p:sldId id="261" r:id="rId6"/>
    <p:sldId id="262" r:id="rId7"/>
    <p:sldId id="260" r:id="rId8"/>
    <p:sldId id="257" r:id="rId9"/>
    <p:sldId id="258" r:id="rId10"/>
    <p:sldId id="259" r:id="rId11"/>
    <p:sldId id="263" r:id="rId12"/>
    <p:sldId id="264" r:id="rId13"/>
    <p:sldId id="270" r:id="rId14"/>
    <p:sldId id="265" r:id="rId15"/>
    <p:sldId id="266" r:id="rId16"/>
    <p:sldId id="272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94660"/>
  </p:normalViewPr>
  <p:slideViewPr>
    <p:cSldViewPr>
      <p:cViewPr varScale="1">
        <p:scale>
          <a:sx n="101" d="100"/>
          <a:sy n="101" d="100"/>
        </p:scale>
        <p:origin x="-8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A98E0-EF16-4AF0-B05F-7FB41B79D7EE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6D90D-646B-41AB-8CBC-14B0F3AC1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6D90D-646B-41AB-8CBC-14B0F3AC18D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6257BA6-31F0-4583-9315-E19FBD2A1F24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AF36082-CA04-4C83-AB8E-EDACF458BB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57BA6-31F0-4583-9315-E19FBD2A1F24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F36082-CA04-4C83-AB8E-EDACF458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57BA6-31F0-4583-9315-E19FBD2A1F24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F36082-CA04-4C83-AB8E-EDACF458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57BA6-31F0-4583-9315-E19FBD2A1F24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F36082-CA04-4C83-AB8E-EDACF458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6257BA6-31F0-4583-9315-E19FBD2A1F24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AF36082-CA04-4C83-AB8E-EDACF458BB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57BA6-31F0-4583-9315-E19FBD2A1F24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AF36082-CA04-4C83-AB8E-EDACF458BB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57BA6-31F0-4583-9315-E19FBD2A1F24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AF36082-CA04-4C83-AB8E-EDACF458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57BA6-31F0-4583-9315-E19FBD2A1F24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F36082-CA04-4C83-AB8E-EDACF458BB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257BA6-31F0-4583-9315-E19FBD2A1F24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F36082-CA04-4C83-AB8E-EDACF458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6257BA6-31F0-4583-9315-E19FBD2A1F24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AF36082-CA04-4C83-AB8E-EDACF458BB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6257BA6-31F0-4583-9315-E19FBD2A1F24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AF36082-CA04-4C83-AB8E-EDACF458BB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6257BA6-31F0-4583-9315-E19FBD2A1F24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AF36082-CA04-4C83-AB8E-EDACF458BB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Analysis of Alpha </a:t>
            </a:r>
            <a:r>
              <a:rPr lang="en-US" sz="4000" dirty="0"/>
              <a:t>B</a:t>
            </a:r>
            <a:r>
              <a:rPr lang="en-US" sz="4000" dirty="0" smtClean="0"/>
              <a:t>ackground in SNO Data Using Wavelet Analysis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Jarrett Moon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Overview of Wavelet Analysis Method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600200"/>
            <a:ext cx="792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100" dirty="0" smtClean="0"/>
              <a:t>Our method tried to improve on the previously used cut by employing wavelet analysis of the waveforms</a:t>
            </a:r>
          </a:p>
          <a:p>
            <a:pPr>
              <a:buFont typeface="Arial" pitchFamily="34" charset="0"/>
              <a:buChar char="•"/>
            </a:pPr>
            <a:endParaRPr lang="en-US" sz="2100" dirty="0"/>
          </a:p>
          <a:p>
            <a:pPr>
              <a:buFont typeface="Arial" pitchFamily="34" charset="0"/>
              <a:buChar char="•"/>
            </a:pPr>
            <a:r>
              <a:rPr lang="en-US" sz="2100" dirty="0"/>
              <a:t> </a:t>
            </a:r>
            <a:r>
              <a:rPr lang="en-US" sz="2100" dirty="0" smtClean="0"/>
              <a:t>Wavelet transform was used to de-noise the waveforms</a:t>
            </a:r>
          </a:p>
          <a:p>
            <a:pPr>
              <a:buFont typeface="Arial" pitchFamily="34" charset="0"/>
              <a:buChar char="•"/>
            </a:pPr>
            <a:endParaRPr lang="en-US" sz="2100" dirty="0"/>
          </a:p>
          <a:p>
            <a:pPr>
              <a:buFont typeface="Arial" pitchFamily="34" charset="0"/>
              <a:buChar char="•"/>
            </a:pPr>
            <a:r>
              <a:rPr lang="en-US" sz="2100" dirty="0" smtClean="0"/>
              <a:t> The waveforms were then integrated over the signal region</a:t>
            </a:r>
          </a:p>
          <a:p>
            <a:pPr>
              <a:buFont typeface="Arial" pitchFamily="34" charset="0"/>
              <a:buChar char="•"/>
            </a:pPr>
            <a:endParaRPr lang="en-US" sz="2100" dirty="0"/>
          </a:p>
          <a:p>
            <a:pPr>
              <a:buFont typeface="Arial" pitchFamily="34" charset="0"/>
              <a:buChar char="•"/>
            </a:pPr>
            <a:r>
              <a:rPr lang="en-US" sz="2100" dirty="0" smtClean="0"/>
              <a:t> The integrated waveforms were then compared 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371600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A waveform was taken from the SNO ROOT data and then de-noised using a Python wavelet analysis package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The  initial waveforms were logged and so they were de-noised twice, once on the logged waveform, and then again on the de-logged waveform</a:t>
            </a: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635000" y="3429000"/>
          <a:ext cx="3556000" cy="2667000"/>
        </p:xfrm>
        <a:graphic>
          <a:graphicData uri="http://schemas.openxmlformats.org/presentationml/2006/ole">
            <p:oleObj spid="_x0000_s15362" name="Acrobat Document" r:id="rId3" imgW="7316640" imgH="5487480" progId="AcroExch.Document.7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4648200" y="3429000"/>
          <a:ext cx="3581400" cy="2686050"/>
        </p:xfrm>
        <a:graphic>
          <a:graphicData uri="http://schemas.openxmlformats.org/presentationml/2006/ole">
            <p:oleObj spid="_x0000_s15363" name="Acrobat Document" r:id="rId4" imgW="7316640" imgH="548748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cont.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447800"/>
            <a:ext cx="7772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The de-noised waveforms were then integrated over the signal region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This was done by selecting a threshold to define the signal region. The integration was triggered  for all values between the first and last signal point past this threshold.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3200400"/>
            <a:ext cx="312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The maximum difference between two integrals was calculated and used as a measure of how different two waveforms were</a:t>
            </a:r>
            <a:endParaRPr lang="en-US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200400"/>
            <a:ext cx="4267200" cy="3224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Waveform Comparisons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876" y="1696362"/>
            <a:ext cx="2998724" cy="226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 descr="C:\Users\Owner\Downloads\Figure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1638863"/>
            <a:ext cx="3048000" cy="2297262"/>
          </a:xfrm>
          <a:prstGeom prst="rect">
            <a:avLst/>
          </a:prstGeom>
          <a:noFill/>
        </p:spPr>
      </p:pic>
      <p:pic>
        <p:nvPicPr>
          <p:cNvPr id="28676" name="Picture 4" descr="C:\Users\Owner\Downloads\Figure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1438" y="4232224"/>
            <a:ext cx="2978362" cy="224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Application to Neutron and Alpha Waveforms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828800"/>
            <a:ext cx="807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This method was then applied to a sample of neutron and alpha waveforms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The integrals of each waveform were calculated and for each alpha waveform the difference from the nearest neutron match identified</a:t>
            </a:r>
          </a:p>
        </p:txBody>
      </p:sp>
      <p:pic>
        <p:nvPicPr>
          <p:cNvPr id="5" name="Picture 2" descr="C:\Users\Owner\Downloads\Figur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505200"/>
            <a:ext cx="4953000" cy="28555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Making the Neutron-Alpha Cut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600200"/>
            <a:ext cx="822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Using a large collection of waveforms we looked through the neutron waveforms and eliminated those which are a very close match to an alpha waveform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This was repeated until there is little to no overlap between the neutron and alpha waveforms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We next have to determine if this method has been more effective by comparing the neutron-retention/alpha-elimination percentages to those obtained by previous methods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Work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600200"/>
            <a:ext cx="7924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We still need to find the optimal combination of thresholds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We need to use larger neutron and alpha libraries to see if the results vary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Once the method has been optimized, we can compare the cuts we made to previous methods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447800"/>
            <a:ext cx="8077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 Dr </a:t>
            </a:r>
            <a:r>
              <a:rPr lang="en-US" sz="2200" dirty="0" err="1" smtClean="0"/>
              <a:t>Tolich</a:t>
            </a:r>
            <a:endParaRPr lang="en-US" sz="2200" dirty="0" smtClean="0"/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 Dr Gupta</a:t>
            </a:r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 Dr Garcia</a:t>
            </a:r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 Janine</a:t>
            </a:r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 Linda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History of Neutrino Detection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752600"/>
            <a:ext cx="426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Since the 1930’s experiments with beta decay had implied the existence of an unknown subatomic particle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The predicted particle would be charge neutral, and nearly massless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The predicted particle, named the electron anti-neutrino, would interact only via gravity and the weak force</a:t>
            </a:r>
            <a:endParaRPr lang="en-US" sz="1200" dirty="0" smtClean="0">
              <a:solidFill>
                <a:srgbClr val="FF0000"/>
              </a:solidFill>
            </a:endParaRP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828800"/>
            <a:ext cx="3581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 descr="File:Beta decay spectrum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4191000"/>
            <a:ext cx="3581400" cy="22802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900" dirty="0" smtClean="0"/>
              <a:t>First Attempt at Neutrino Detection</a:t>
            </a:r>
            <a:endParaRPr lang="en-US" sz="3900" dirty="0"/>
          </a:p>
        </p:txBody>
      </p:sp>
      <p:pic>
        <p:nvPicPr>
          <p:cNvPr id="25602" name="Picture 2" descr="http://icecube.wisc.edu/icecube/static/info/images/experime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1600200"/>
            <a:ext cx="1905000" cy="2438400"/>
          </a:xfrm>
          <a:prstGeom prst="rect">
            <a:avLst/>
          </a:prstGeom>
          <a:noFill/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4191000"/>
            <a:ext cx="3676650" cy="1922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33400" y="1600200"/>
            <a:ext cx="5410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The predicted electron anti-neutrino would interact with a proton via inverse beta decay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Clyde Cowan and Frederick </a:t>
            </a:r>
            <a:r>
              <a:rPr lang="en-US" dirty="0" err="1" smtClean="0"/>
              <a:t>Reines</a:t>
            </a:r>
            <a:r>
              <a:rPr lang="en-US" dirty="0" smtClean="0"/>
              <a:t> designed an experiment to detect gammas resulting from positron-electron annihilation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33600" y="2286000"/>
          <a:ext cx="2819400" cy="695695"/>
        </p:xfrm>
        <a:graphic>
          <a:graphicData uri="http://schemas.openxmlformats.org/presentationml/2006/ole">
            <p:oleObj spid="_x0000_s25607" name="Equation" r:id="rId5" imgW="977760" imgH="2412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411480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Results were inconclusive so they added additional detectors to observe the neutrons as well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Neutrinos</a:t>
            </a:r>
            <a:endParaRPr lang="en-US" dirty="0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47800"/>
            <a:ext cx="2895600" cy="4996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733800" y="1524000"/>
            <a:ext cx="48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Modern models of the sun predict several sources of neutrinos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Measuring the flux of solar neutrinos can  give confirmation of these solar models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Solar neutrinos are produced in the proton-proton reaction, the proton-electron-proton reaction,  and from the decay of several radioactive isotopes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Starting in the 1960’s several solar neutrino detectors were built including the Homestake Experiment, Super-</a:t>
            </a:r>
            <a:r>
              <a:rPr lang="en-US" dirty="0" err="1" smtClean="0"/>
              <a:t>Kamiokande</a:t>
            </a:r>
            <a:r>
              <a:rPr lang="en-US" dirty="0" smtClean="0"/>
              <a:t>, and the Sudbury Neutrino Observatory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Neutrino Problem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752600"/>
            <a:ext cx="7391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Starting with the Homestake experiment in the 1960s, a discrepancy was measured between predicted and measured neutrino flux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Further experiments confirmed Homestake’s results and consistently observed approximately a third as many solar neutrinos as predicted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4267200"/>
            <a:ext cx="4343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 smtClean="0"/>
              <a:t>Attempts to modify solar models failed,  pointing the way toward a modification of our understanding of neutrinos</a:t>
            </a:r>
          </a:p>
          <a:p>
            <a:endParaRPr lang="en-US" dirty="0"/>
          </a:p>
        </p:txBody>
      </p:sp>
      <p:pic>
        <p:nvPicPr>
          <p:cNvPr id="4098" name="Picture 2" descr="http://static.ddmcdn.com/gif/sun-updat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886200"/>
            <a:ext cx="25146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Neutrino Oscillation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600200"/>
            <a:ext cx="8153400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900" dirty="0" smtClean="0"/>
              <a:t> Neutrino oscillation is the phenomenon where a neutrino created with a certain flavor (i.e. electron, tau, or </a:t>
            </a:r>
            <a:r>
              <a:rPr lang="en-US" sz="1900" dirty="0" err="1" smtClean="0"/>
              <a:t>muon</a:t>
            </a:r>
            <a:r>
              <a:rPr lang="en-US" sz="1900" dirty="0" smtClean="0"/>
              <a:t>) can be measured to have a different flavor</a:t>
            </a:r>
          </a:p>
          <a:p>
            <a:endParaRPr lang="en-US" sz="1900" dirty="0" smtClean="0"/>
          </a:p>
          <a:p>
            <a:pPr>
              <a:buFont typeface="Arial" pitchFamily="34" charset="0"/>
              <a:buChar char="•"/>
            </a:pPr>
            <a:r>
              <a:rPr lang="en-US" sz="1900" dirty="0" smtClean="0"/>
              <a:t> Neutrinos created in the sun as electron neutrinos  travel to earth and can change flavors</a:t>
            </a:r>
          </a:p>
          <a:p>
            <a:pPr>
              <a:buFont typeface="Arial" pitchFamily="34" charset="0"/>
              <a:buChar char="•"/>
            </a:pPr>
            <a:endParaRPr lang="en-US" sz="1900" dirty="0" smtClean="0"/>
          </a:p>
          <a:p>
            <a:pPr>
              <a:buFont typeface="Arial" pitchFamily="34" charset="0"/>
              <a:buChar char="•"/>
            </a:pPr>
            <a:r>
              <a:rPr lang="en-US" sz="1900" dirty="0" smtClean="0"/>
              <a:t> Experimentally verifying the oscillation theory would not only solve the solar neutrino problem, but would have implications for the standard model  as neutrino oscillation requires neutrinos to be massive particles</a:t>
            </a: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Introduction to SNO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524000"/>
            <a:ext cx="8077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 smtClean="0"/>
              <a:t>SNO (Sudbury Neutrino Observatory) was a neutrino observatory located ~2km underground in an old mine in Canada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In order to measure the total solar flux, SNO needed to be sensitive to all flavors of neutrinos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The detector consisted of a large acrylic sphere 12 meters across filled with 1000 metric tons of heavy water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The sphere was surrounded by normal water for buoyancy and radiation shielding purposes, as well as by an array of detectors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Neutrino Interactions in the Detector</a:t>
            </a:r>
            <a:endParaRPr lang="en-US" sz="3600" dirty="0"/>
          </a:p>
        </p:txBody>
      </p:sp>
      <p:pic>
        <p:nvPicPr>
          <p:cNvPr id="1026" name="Picture 2" descr="File:Sudbury s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524000"/>
            <a:ext cx="2819400" cy="376925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733800" y="1371600"/>
            <a:ext cx="4724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Neutrino interaction with a deuteron was of particular interest as this reaction is equally likely for all three neutrino flavors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Neutrinos passing through the detector can interact with a deuteron as follows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An array of 36 proportional counters were placed inside the sphere to detect the resulting  neutron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572000" y="3429000"/>
          <a:ext cx="3124200" cy="609600"/>
        </p:xfrm>
        <a:graphic>
          <a:graphicData uri="http://schemas.openxmlformats.org/presentationml/2006/ole">
            <p:oleObj spid="_x0000_s1034" name="Equation" r:id="rId4" imgW="1206360" imgH="22860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381500" y="5105400"/>
          <a:ext cx="3430588" cy="533400"/>
        </p:xfrm>
        <a:graphic>
          <a:graphicData uri="http://schemas.openxmlformats.org/presentationml/2006/ole">
            <p:oleObj spid="_x0000_s1035" name="Equation" r:id="rId5" imgW="11300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Problem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676400"/>
            <a:ext cx="769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neutral current detected ionization caused by charged particles, so they were sensitive to alphas as well as neutrons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All alpha events were background since they came from radioisotopes in the counters rather than a neutrino event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429000"/>
            <a:ext cx="4191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Looking at the voltage vs. time “waveforms” we can try to establish a cut between the two.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Previous methods used cuts which successfully eliminated 98% of alpha events while retaining 74.78% of neutron events</a:t>
            </a:r>
          </a:p>
          <a:p>
            <a:endParaRPr lang="en-US" dirty="0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4800600" y="3429000"/>
          <a:ext cx="3657600" cy="2743200"/>
        </p:xfrm>
        <a:graphic>
          <a:graphicData uri="http://schemas.openxmlformats.org/presentationml/2006/ole">
            <p:oleObj spid="_x0000_s19457" name="Acrobat Document" r:id="rId3" imgW="7316640" imgH="548748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2497</TotalTime>
  <Words>892</Words>
  <Application>Microsoft Office PowerPoint</Application>
  <PresentationFormat>On-screen Show (4:3)</PresentationFormat>
  <Paragraphs>107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Foundry</vt:lpstr>
      <vt:lpstr>Equation</vt:lpstr>
      <vt:lpstr>Acrobat Document</vt:lpstr>
      <vt:lpstr>Analysis of Alpha Background in SNO Data Using Wavelet Analysis</vt:lpstr>
      <vt:lpstr>History of Neutrino Detection</vt:lpstr>
      <vt:lpstr>First Attempt at Neutrino Detection</vt:lpstr>
      <vt:lpstr>Solar Neutrinos</vt:lpstr>
      <vt:lpstr>Solar Neutrino Problem</vt:lpstr>
      <vt:lpstr>Neutrino Oscillation</vt:lpstr>
      <vt:lpstr>Introduction to SNO</vt:lpstr>
      <vt:lpstr>Neutrino Interactions in the Detector</vt:lpstr>
      <vt:lpstr>Background Problem</vt:lpstr>
      <vt:lpstr>Overview of Wavelet Analysis Method</vt:lpstr>
      <vt:lpstr>Process</vt:lpstr>
      <vt:lpstr>Process cont.</vt:lpstr>
      <vt:lpstr>Example Waveform Comparisons</vt:lpstr>
      <vt:lpstr>Application to Neutron and Alpha Waveforms</vt:lpstr>
      <vt:lpstr>Making the Neutron-Alpha Cut</vt:lpstr>
      <vt:lpstr>Further Work</vt:lpstr>
      <vt:lpstr>Acknowledgements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cheryl</cp:lastModifiedBy>
  <cp:revision>86</cp:revision>
  <dcterms:created xsi:type="dcterms:W3CDTF">2012-07-31T23:08:55Z</dcterms:created>
  <dcterms:modified xsi:type="dcterms:W3CDTF">2012-08-20T16:35:55Z</dcterms:modified>
</cp:coreProperties>
</file>