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7"/>
  </p:notesMasterIdLst>
  <p:sldIdLst>
    <p:sldId id="264" r:id="rId2"/>
    <p:sldId id="290" r:id="rId3"/>
    <p:sldId id="271" r:id="rId4"/>
    <p:sldId id="272" r:id="rId5"/>
    <p:sldId id="273" r:id="rId6"/>
    <p:sldId id="289" r:id="rId7"/>
    <p:sldId id="274" r:id="rId8"/>
    <p:sldId id="275" r:id="rId9"/>
    <p:sldId id="276" r:id="rId10"/>
    <p:sldId id="277" r:id="rId11"/>
    <p:sldId id="280" r:id="rId12"/>
    <p:sldId id="267" r:id="rId13"/>
    <p:sldId id="266" r:id="rId14"/>
    <p:sldId id="265" r:id="rId15"/>
    <p:sldId id="262" r:id="rId16"/>
    <p:sldId id="268" r:id="rId17"/>
    <p:sldId id="263" r:id="rId18"/>
    <p:sldId id="279" r:id="rId19"/>
    <p:sldId id="283" r:id="rId20"/>
    <p:sldId id="286" r:id="rId21"/>
    <p:sldId id="287" r:id="rId22"/>
    <p:sldId id="270" r:id="rId23"/>
    <p:sldId id="282" r:id="rId24"/>
    <p:sldId id="28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D450"/>
    <a:srgbClr val="002776"/>
    <a:srgbClr val="F7D55C"/>
    <a:srgbClr val="F7D82D"/>
    <a:srgbClr val="F7DB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2" d="100"/>
          <a:sy n="122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108E4-17E5-B143-818D-5235ECAA2EA1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E70C-2B58-2C42-87B4-6565F0D68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4E70C-2B58-2C42-87B4-6565F0D688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40AA-743E-C344-930E-5D984C6D1D27}" type="datetimeFigureOut">
              <a:rPr lang="en-US" smtClean="0"/>
              <a:pPr/>
              <a:t>8/17/11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B1C9-192B-AB40-BFEC-80AA7ABF0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CD450"/>
                </a:solidFill>
              </a:rPr>
              <a:t>Development of a Precision Tilt Sensor for a Cryogenic Torsion Balance Experiment</a:t>
            </a:r>
            <a:endParaRPr lang="en-US" sz="4000" dirty="0">
              <a:solidFill>
                <a:srgbClr val="FCD4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Micah Koller</a:t>
            </a:r>
          </a:p>
          <a:p>
            <a:pPr algn="ctr">
              <a:buNone/>
            </a:pPr>
            <a:r>
              <a:rPr lang="en-US" dirty="0" smtClean="0"/>
              <a:t>Carleton College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INT REU Program 2011</a:t>
            </a:r>
          </a:p>
          <a:p>
            <a:pPr algn="ctr">
              <a:buNone/>
            </a:pPr>
            <a:r>
              <a:rPr lang="en-US" dirty="0" smtClean="0"/>
              <a:t>University of Washington</a:t>
            </a:r>
          </a:p>
          <a:p>
            <a:pPr algn="ctr">
              <a:buNone/>
            </a:pPr>
            <a:r>
              <a:rPr lang="en-US" dirty="0" err="1" smtClean="0"/>
              <a:t>Eöt</a:t>
            </a:r>
            <a:r>
              <a:rPr lang="en-US" dirty="0" smtClean="0"/>
              <a:t>-Wash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ndulum7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562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Cryogenic Torsion Pendulum</a:t>
            </a:r>
            <a:endParaRPr lang="en-US" sz="2400" dirty="0"/>
          </a:p>
        </p:txBody>
      </p:sp>
      <p:pic>
        <p:nvPicPr>
          <p:cNvPr id="5" name="Content Placeholder 4" descr="setup_schematic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792162"/>
            <a:ext cx="4419600" cy="5829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t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57200"/>
            <a:ext cx="5867400" cy="6200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Electronic Tilt Sensor</a:t>
            </a:r>
            <a:endParaRPr lang="en-US" sz="2800" dirty="0"/>
          </a:p>
        </p:txBody>
      </p:sp>
      <p:pic>
        <p:nvPicPr>
          <p:cNvPr id="4" name="Content Placeholder 3" descr="tiltSens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30774"/>
            <a:ext cx="7543800" cy="5137760"/>
          </a:xfrm>
        </p:spPr>
      </p:pic>
      <p:sp>
        <p:nvSpPr>
          <p:cNvPr id="5" name="TextBox 4"/>
          <p:cNvSpPr txBox="1"/>
          <p:nvPr/>
        </p:nvSpPr>
        <p:spPr>
          <a:xfrm>
            <a:off x="2379196" y="6368534"/>
            <a:ext cx="6620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Source: Applied 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Geomechanics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 (http://</a:t>
            </a: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www.carboceramics.com/appliedgeomechanics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/)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Signal drift and calibration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Zero-point drift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Gain drift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Identify repeatable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oise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Reduce non-repeatable noise</a:t>
            </a:r>
          </a:p>
          <a:p>
            <a:r>
              <a:rPr lang="en-US" dirty="0" smtClean="0"/>
              <a:t>Long-term </a:t>
            </a:r>
            <a:r>
              <a:rPr lang="en-US" dirty="0" smtClean="0"/>
              <a:t>stability and reliability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Integration into existing experiment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0"/>
            <a:ext cx="5562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Prototype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tiltmeterLabe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792162"/>
            <a:ext cx="5012375" cy="5558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7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10600" cy="634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peatableTil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990599"/>
            <a:ext cx="9448800" cy="5431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ezo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74638"/>
            <a:ext cx="5105400" cy="6264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ezoRepeatabilityFIX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077200" cy="5493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</a:t>
            </a:r>
            <a:r>
              <a:rPr lang="en-US" dirty="0" err="1" smtClean="0"/>
              <a:t>öt</a:t>
            </a:r>
            <a:r>
              <a:rPr lang="en-US" dirty="0" smtClean="0"/>
              <a:t>-Wash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classical theories of gravity</a:t>
            </a:r>
          </a:p>
          <a:p>
            <a:pPr lvl="1"/>
            <a:r>
              <a:rPr lang="en-US" dirty="0" smtClean="0"/>
              <a:t>Newtonian (inverse square law)</a:t>
            </a:r>
          </a:p>
          <a:p>
            <a:pPr lvl="1"/>
            <a:r>
              <a:rPr lang="en-US" dirty="0" smtClean="0"/>
              <a:t>General Relativity (Equivalence Principle)</a:t>
            </a:r>
          </a:p>
          <a:p>
            <a:pPr lvl="2">
              <a:buNone/>
            </a:pPr>
            <a:r>
              <a:rPr lang="en-US" dirty="0" smtClean="0"/>
              <a:t>                F = </a:t>
            </a:r>
            <a:r>
              <a:rPr lang="en-US" dirty="0" err="1" smtClean="0"/>
              <a:t>m</a:t>
            </a:r>
            <a:r>
              <a:rPr lang="en-US" dirty="0" smtClean="0"/>
              <a:t> a               F = G </a:t>
            </a:r>
            <a:r>
              <a:rPr lang="en-US" dirty="0" err="1" smtClean="0"/>
              <a:t>m</a:t>
            </a:r>
            <a:r>
              <a:rPr lang="en-US" dirty="0" smtClean="0"/>
              <a:t> M / r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Torsion Pendulum experiments</a:t>
            </a:r>
          </a:p>
          <a:p>
            <a:pPr lvl="1"/>
            <a:r>
              <a:rPr lang="en-US" dirty="0" smtClean="0"/>
              <a:t>Extremely sensitive to </a:t>
            </a:r>
            <a:r>
              <a:rPr lang="en-US" i="1" dirty="0" smtClean="0"/>
              <a:t>any</a:t>
            </a:r>
            <a:r>
              <a:rPr lang="en-US" dirty="0" smtClean="0"/>
              <a:t> mass-coupled force</a:t>
            </a:r>
          </a:p>
          <a:p>
            <a:pPr lvl="1"/>
            <a:r>
              <a:rPr lang="en-US" dirty="0" smtClean="0"/>
              <a:t>Most precise limits achieved on possible new forces over a wide range of interaction distances</a:t>
            </a:r>
          </a:p>
        </p:txBody>
      </p:sp>
      <p:pic>
        <p:nvPicPr>
          <p:cNvPr id="15" name="Picture 14" descr="arr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429000"/>
            <a:ext cx="2279715" cy="81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xAxisSpectr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274320"/>
            <a:ext cx="8029956" cy="6303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 descr="yAxisSpectr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274319"/>
            <a:ext cx="8028952" cy="6302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future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precision rotary encoder</a:t>
            </a:r>
          </a:p>
          <a:p>
            <a:r>
              <a:rPr lang="en-US" dirty="0" smtClean="0"/>
              <a:t>Identify characteristic bearing rotation noise at even lower frequencies</a:t>
            </a:r>
          </a:p>
          <a:p>
            <a:r>
              <a:rPr lang="en-US" dirty="0" smtClean="0"/>
              <a:t>Study long-term repeatability of piezoelectric actuator</a:t>
            </a:r>
          </a:p>
          <a:p>
            <a:pPr lvl="1"/>
            <a:r>
              <a:rPr lang="en-US" dirty="0" smtClean="0"/>
              <a:t>Separate displacement and tilt measurements? </a:t>
            </a:r>
          </a:p>
          <a:p>
            <a:r>
              <a:rPr lang="en-US" smtClean="0"/>
              <a:t>Redesign </a:t>
            </a:r>
            <a:r>
              <a:rPr lang="en-US" dirty="0" smtClean="0"/>
              <a:t>prototype and integrate into existing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tup_schematic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457200"/>
            <a:ext cx="4572000" cy="60304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7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10600" cy="634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endulum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ndulum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ndulum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dulumForc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8200"/>
            <a:ext cx="5867400" cy="5561135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012" y="5394323"/>
            <a:ext cx="460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787" y="4773612"/>
            <a:ext cx="4603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ndulum4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ndulum5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ndulum6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52" y="155448"/>
            <a:ext cx="4636135" cy="6552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187</Words>
  <Application>Microsoft Macintosh PowerPoint</Application>
  <PresentationFormat>On-screen Show (4:3)</PresentationFormat>
  <Paragraphs>37</Paragraphs>
  <Slides>25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Development of a Precision Tilt Sensor for a Cryogenic Torsion Balance Experiment</vt:lpstr>
      <vt:lpstr>Eöt-Wash Experiments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The Cryogenic Torsion Pendulum</vt:lpstr>
      <vt:lpstr>Slide 12</vt:lpstr>
      <vt:lpstr>Electronic Tilt Sensor</vt:lpstr>
      <vt:lpstr>Challenges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In the future . . .</vt:lpstr>
      <vt:lpstr>Slide 23</vt:lpstr>
      <vt:lpstr>Thanks!</vt:lpstr>
      <vt:lpstr>Slide 25</vt:lpstr>
    </vt:vector>
  </TitlesOfParts>
  <Company>Microsuck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Bastard Child of Bill Gates</dc:creator>
  <cp:lastModifiedBy>Bastard Child of Bill Gates</cp:lastModifiedBy>
  <cp:revision>133</cp:revision>
  <dcterms:created xsi:type="dcterms:W3CDTF">2011-08-17T18:59:11Z</dcterms:created>
  <dcterms:modified xsi:type="dcterms:W3CDTF">2011-08-18T16:40:54Z</dcterms:modified>
</cp:coreProperties>
</file>