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Default Extension="pdf" ContentType="application/pdf"/>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tiff" ContentType="image/tif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390" r:id="rId1"/>
  </p:sldMasterIdLst>
  <p:notesMasterIdLst>
    <p:notesMasterId r:id="rId17"/>
  </p:notesMasterIdLst>
  <p:handoutMasterIdLst>
    <p:handoutMasterId r:id="rId18"/>
  </p:handoutMasterIdLst>
  <p:sldIdLst>
    <p:sldId id="257" r:id="rId2"/>
    <p:sldId id="290" r:id="rId3"/>
    <p:sldId id="291" r:id="rId4"/>
    <p:sldId id="289" r:id="rId5"/>
    <p:sldId id="261" r:id="rId6"/>
    <p:sldId id="270" r:id="rId7"/>
    <p:sldId id="287" r:id="rId8"/>
    <p:sldId id="288" r:id="rId9"/>
    <p:sldId id="268" r:id="rId10"/>
    <p:sldId id="269" r:id="rId11"/>
    <p:sldId id="278" r:id="rId12"/>
    <p:sldId id="285" r:id="rId13"/>
    <p:sldId id="284" r:id="rId14"/>
    <p:sldId id="292" r:id="rId15"/>
    <p:sldId id="27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638" autoAdjust="0"/>
    <p:restoredTop sz="94660"/>
  </p:normalViewPr>
  <p:slideViewPr>
    <p:cSldViewPr snapToGrid="0" snapToObjects="1">
      <p:cViewPr>
        <p:scale>
          <a:sx n="75" d="100"/>
          <a:sy n="75" d="100"/>
        </p:scale>
        <p:origin x="-738"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4811C8-6D9A-3346-BDA6-780E082A1DF5}" type="doc">
      <dgm:prSet loTypeId="urn:microsoft.com/office/officeart/2005/8/layout/orgChart1" loCatId="hierarchy" qsTypeId="urn:microsoft.com/office/officeart/2005/8/quickstyle/simple2" qsCatId="simple" csTypeId="urn:microsoft.com/office/officeart/2005/8/colors/accent0_2" csCatId="mainScheme" phldr="1"/>
      <dgm:spPr/>
      <dgm:t>
        <a:bodyPr/>
        <a:lstStyle/>
        <a:p>
          <a:endParaRPr lang="en-US"/>
        </a:p>
      </dgm:t>
    </dgm:pt>
    <dgm:pt modelId="{73279B3F-8639-3441-BAEC-A8641C9EACCE}">
      <dgm:prSet phldrT="[Text]" custT="1"/>
      <dgm:spPr/>
      <dgm:t>
        <a:bodyPr/>
        <a:lstStyle/>
        <a:p>
          <a:r>
            <a:rPr lang="en-US" sz="2000" dirty="0" smtClean="0"/>
            <a:t>Consists of 27 questions that each involve the analysis of multiple connected bodies.</a:t>
          </a:r>
          <a:endParaRPr lang="en-US" sz="2000" dirty="0"/>
        </a:p>
      </dgm:t>
    </dgm:pt>
    <dgm:pt modelId="{188B1602-42E7-3642-BA79-BDF55FC87930}" type="parTrans" cxnId="{550E27F7-7BB7-8742-914E-C70329DB14FB}">
      <dgm:prSet/>
      <dgm:spPr/>
      <dgm:t>
        <a:bodyPr/>
        <a:lstStyle/>
        <a:p>
          <a:endParaRPr lang="en-US"/>
        </a:p>
      </dgm:t>
    </dgm:pt>
    <dgm:pt modelId="{9F67FAF8-579A-E94B-80C1-066F00906B7B}" type="sibTrans" cxnId="{550E27F7-7BB7-8742-914E-C70329DB14FB}">
      <dgm:prSet/>
      <dgm:spPr/>
      <dgm:t>
        <a:bodyPr/>
        <a:lstStyle/>
        <a:p>
          <a:endParaRPr lang="en-US"/>
        </a:p>
      </dgm:t>
    </dgm:pt>
    <dgm:pt modelId="{E7E5ED27-E2C8-9B4A-BA01-D15CB7F2CBE2}" type="asst">
      <dgm:prSet phldrT="[Text]" custT="1"/>
      <dgm:spPr/>
      <dgm:t>
        <a:bodyPr/>
        <a:lstStyle/>
        <a:p>
          <a:r>
            <a:rPr lang="en-US" sz="2000" dirty="0" smtClean="0"/>
            <a:t>The 27 questions are  organized into 5 classes of problem types. </a:t>
          </a:r>
          <a:endParaRPr lang="en-US" sz="2000" dirty="0"/>
        </a:p>
      </dgm:t>
    </dgm:pt>
    <dgm:pt modelId="{91CC7173-F540-3444-8DE1-3E16DC4FB5A7}" type="parTrans" cxnId="{3738DC12-EC81-BE4C-9E30-2D71EF756044}">
      <dgm:prSet/>
      <dgm:spPr/>
      <dgm:t>
        <a:bodyPr/>
        <a:lstStyle/>
        <a:p>
          <a:endParaRPr lang="en-US"/>
        </a:p>
      </dgm:t>
    </dgm:pt>
    <dgm:pt modelId="{CE25EB3A-F080-6C49-BC6F-8C2CCB8D2B2E}" type="sibTrans" cxnId="{3738DC12-EC81-BE4C-9E30-2D71EF756044}">
      <dgm:prSet/>
      <dgm:spPr/>
      <dgm:t>
        <a:bodyPr/>
        <a:lstStyle/>
        <a:p>
          <a:endParaRPr lang="en-US"/>
        </a:p>
      </dgm:t>
    </dgm:pt>
    <dgm:pt modelId="{D840349C-9882-7A48-BCF1-967CB5087954}">
      <dgm:prSet phldrT="[Text]" custT="1"/>
      <dgm:spPr/>
      <dgm:t>
        <a:bodyPr/>
        <a:lstStyle/>
        <a:p>
          <a:r>
            <a:rPr lang="en-US" sz="2000" dirty="0" smtClean="0"/>
            <a:t>Across the 5 classes of questions, 4 key concepts are addressed.</a:t>
          </a:r>
          <a:endParaRPr lang="en-US" sz="2000" dirty="0"/>
        </a:p>
      </dgm:t>
    </dgm:pt>
    <dgm:pt modelId="{8D26642A-C86F-F944-8015-A2A781977B2A}" type="parTrans" cxnId="{E5676046-157E-314A-906C-25197A0808E7}">
      <dgm:prSet/>
      <dgm:spPr/>
      <dgm:t>
        <a:bodyPr/>
        <a:lstStyle/>
        <a:p>
          <a:endParaRPr lang="en-US"/>
        </a:p>
      </dgm:t>
    </dgm:pt>
    <dgm:pt modelId="{5B2083A0-A187-6040-9685-FE4822E0EB10}" type="sibTrans" cxnId="{E5676046-157E-314A-906C-25197A0808E7}">
      <dgm:prSet/>
      <dgm:spPr/>
      <dgm:t>
        <a:bodyPr/>
        <a:lstStyle/>
        <a:p>
          <a:endParaRPr lang="en-US"/>
        </a:p>
      </dgm:t>
    </dgm:pt>
    <dgm:pt modelId="{86D0D2BD-76BA-3547-97FF-87E002F3ECBC}">
      <dgm:prSet phldrT="[Text]" custT="1"/>
      <dgm:spPr/>
      <dgm:t>
        <a:bodyPr/>
        <a:lstStyle/>
        <a:p>
          <a:r>
            <a:rPr lang="en-US" sz="2000" dirty="0" smtClean="0"/>
            <a:t>And 11 conceptual errors, identified in prior research, are assessed.</a:t>
          </a:r>
          <a:endParaRPr lang="en-US" sz="2000" dirty="0"/>
        </a:p>
      </dgm:t>
    </dgm:pt>
    <dgm:pt modelId="{95092322-7575-5E45-9EB5-46927A87D154}" type="parTrans" cxnId="{C4EB22FB-722D-A644-A41E-5625A1D37D53}">
      <dgm:prSet/>
      <dgm:spPr/>
      <dgm:t>
        <a:bodyPr/>
        <a:lstStyle/>
        <a:p>
          <a:endParaRPr lang="en-US"/>
        </a:p>
      </dgm:t>
    </dgm:pt>
    <dgm:pt modelId="{BD2A029E-8701-9D48-91CC-AACD46713F3F}" type="sibTrans" cxnId="{C4EB22FB-722D-A644-A41E-5625A1D37D53}">
      <dgm:prSet/>
      <dgm:spPr/>
      <dgm:t>
        <a:bodyPr/>
        <a:lstStyle/>
        <a:p>
          <a:endParaRPr lang="en-US"/>
        </a:p>
      </dgm:t>
    </dgm:pt>
    <dgm:pt modelId="{45CE03BC-9C86-304A-8A77-FAC8096A73C5}" type="pres">
      <dgm:prSet presAssocID="{924811C8-6D9A-3346-BDA6-780E082A1DF5}" presName="hierChild1" presStyleCnt="0">
        <dgm:presLayoutVars>
          <dgm:orgChart val="1"/>
          <dgm:chPref val="1"/>
          <dgm:dir/>
          <dgm:animOne val="branch"/>
          <dgm:animLvl val="lvl"/>
          <dgm:resizeHandles/>
        </dgm:presLayoutVars>
      </dgm:prSet>
      <dgm:spPr/>
      <dgm:t>
        <a:bodyPr/>
        <a:lstStyle/>
        <a:p>
          <a:endParaRPr lang="en-US"/>
        </a:p>
      </dgm:t>
    </dgm:pt>
    <dgm:pt modelId="{2217F534-50A6-4245-9271-F64351B422D9}" type="pres">
      <dgm:prSet presAssocID="{73279B3F-8639-3441-BAEC-A8641C9EACCE}" presName="hierRoot1" presStyleCnt="0">
        <dgm:presLayoutVars>
          <dgm:hierBranch val="init"/>
        </dgm:presLayoutVars>
      </dgm:prSet>
      <dgm:spPr/>
    </dgm:pt>
    <dgm:pt modelId="{F3BFC929-0FF8-084C-AAFB-5C378F5F20C4}" type="pres">
      <dgm:prSet presAssocID="{73279B3F-8639-3441-BAEC-A8641C9EACCE}" presName="rootComposite1" presStyleCnt="0"/>
      <dgm:spPr/>
    </dgm:pt>
    <dgm:pt modelId="{2B31ED87-5A17-9E4C-942B-890F8F5CAAC0}" type="pres">
      <dgm:prSet presAssocID="{73279B3F-8639-3441-BAEC-A8641C9EACCE}" presName="rootText1" presStyleLbl="node0" presStyleIdx="0" presStyleCnt="1" custScaleX="221349" custLinFactNeighborX="-27452" custLinFactNeighborY="-53">
        <dgm:presLayoutVars>
          <dgm:chPref val="3"/>
        </dgm:presLayoutVars>
      </dgm:prSet>
      <dgm:spPr/>
      <dgm:t>
        <a:bodyPr/>
        <a:lstStyle/>
        <a:p>
          <a:endParaRPr lang="en-US"/>
        </a:p>
      </dgm:t>
    </dgm:pt>
    <dgm:pt modelId="{6BD62E0D-BCE5-4E41-939E-9C3F46B1A3E7}" type="pres">
      <dgm:prSet presAssocID="{73279B3F-8639-3441-BAEC-A8641C9EACCE}" presName="rootConnector1" presStyleLbl="node1" presStyleIdx="0" presStyleCnt="0"/>
      <dgm:spPr/>
      <dgm:t>
        <a:bodyPr/>
        <a:lstStyle/>
        <a:p>
          <a:endParaRPr lang="en-US"/>
        </a:p>
      </dgm:t>
    </dgm:pt>
    <dgm:pt modelId="{29530762-39F6-9C42-A7B6-A8201CE250A1}" type="pres">
      <dgm:prSet presAssocID="{73279B3F-8639-3441-BAEC-A8641C9EACCE}" presName="hierChild2" presStyleCnt="0"/>
      <dgm:spPr/>
    </dgm:pt>
    <dgm:pt modelId="{69D03DAD-D669-594D-8167-0E092DF70EA8}" type="pres">
      <dgm:prSet presAssocID="{8D26642A-C86F-F944-8015-A2A781977B2A}" presName="Name37" presStyleLbl="parChTrans1D2" presStyleIdx="0" presStyleCnt="3"/>
      <dgm:spPr/>
      <dgm:t>
        <a:bodyPr/>
        <a:lstStyle/>
        <a:p>
          <a:endParaRPr lang="en-US"/>
        </a:p>
      </dgm:t>
    </dgm:pt>
    <dgm:pt modelId="{66E402E6-81AA-0E45-92AD-48C56922955A}" type="pres">
      <dgm:prSet presAssocID="{D840349C-9882-7A48-BCF1-967CB5087954}" presName="hierRoot2" presStyleCnt="0">
        <dgm:presLayoutVars>
          <dgm:hierBranch val="init"/>
        </dgm:presLayoutVars>
      </dgm:prSet>
      <dgm:spPr/>
    </dgm:pt>
    <dgm:pt modelId="{454B30E9-D062-F94E-9D77-D8FCA7AC4292}" type="pres">
      <dgm:prSet presAssocID="{D840349C-9882-7A48-BCF1-967CB5087954}" presName="rootComposite" presStyleCnt="0"/>
      <dgm:spPr/>
    </dgm:pt>
    <dgm:pt modelId="{F9D7FB37-B3BB-BA4B-BC48-DB2FA715CE95}" type="pres">
      <dgm:prSet presAssocID="{D840349C-9882-7A48-BCF1-967CB5087954}" presName="rootText" presStyleLbl="node2" presStyleIdx="0" presStyleCnt="2" custScaleX="113481" custLinFactNeighborX="28453" custLinFactNeighborY="53">
        <dgm:presLayoutVars>
          <dgm:chPref val="3"/>
        </dgm:presLayoutVars>
      </dgm:prSet>
      <dgm:spPr/>
      <dgm:t>
        <a:bodyPr/>
        <a:lstStyle/>
        <a:p>
          <a:endParaRPr lang="en-US"/>
        </a:p>
      </dgm:t>
    </dgm:pt>
    <dgm:pt modelId="{0FC69865-B4AC-C94F-815D-7063A3FC6D86}" type="pres">
      <dgm:prSet presAssocID="{D840349C-9882-7A48-BCF1-967CB5087954}" presName="rootConnector" presStyleLbl="node2" presStyleIdx="0" presStyleCnt="2"/>
      <dgm:spPr/>
      <dgm:t>
        <a:bodyPr/>
        <a:lstStyle/>
        <a:p>
          <a:endParaRPr lang="en-US"/>
        </a:p>
      </dgm:t>
    </dgm:pt>
    <dgm:pt modelId="{41E4FF29-4A5C-E940-A9A7-1F094D32B74F}" type="pres">
      <dgm:prSet presAssocID="{D840349C-9882-7A48-BCF1-967CB5087954}" presName="hierChild4" presStyleCnt="0"/>
      <dgm:spPr/>
    </dgm:pt>
    <dgm:pt modelId="{F751F810-48B1-0C42-9788-1AB0B9C85AB3}" type="pres">
      <dgm:prSet presAssocID="{D840349C-9882-7A48-BCF1-967CB5087954}" presName="hierChild5" presStyleCnt="0"/>
      <dgm:spPr/>
    </dgm:pt>
    <dgm:pt modelId="{970B81BF-520E-ED4B-92F0-8599355E9229}" type="pres">
      <dgm:prSet presAssocID="{95092322-7575-5E45-9EB5-46927A87D154}" presName="Name37" presStyleLbl="parChTrans1D2" presStyleIdx="1" presStyleCnt="3"/>
      <dgm:spPr/>
      <dgm:t>
        <a:bodyPr/>
        <a:lstStyle/>
        <a:p>
          <a:endParaRPr lang="en-US"/>
        </a:p>
      </dgm:t>
    </dgm:pt>
    <dgm:pt modelId="{5586DC93-F730-A342-9A02-C0EFB218CBDD}" type="pres">
      <dgm:prSet presAssocID="{86D0D2BD-76BA-3547-97FF-87E002F3ECBC}" presName="hierRoot2" presStyleCnt="0">
        <dgm:presLayoutVars>
          <dgm:hierBranch val="init"/>
        </dgm:presLayoutVars>
      </dgm:prSet>
      <dgm:spPr/>
    </dgm:pt>
    <dgm:pt modelId="{ADD55F43-BE00-DA47-BF89-8581EB17F376}" type="pres">
      <dgm:prSet presAssocID="{86D0D2BD-76BA-3547-97FF-87E002F3ECBC}" presName="rootComposite" presStyleCnt="0"/>
      <dgm:spPr/>
    </dgm:pt>
    <dgm:pt modelId="{C572AAA0-110E-3146-85E8-013C9EBB6463}" type="pres">
      <dgm:prSet presAssocID="{86D0D2BD-76BA-3547-97FF-87E002F3ECBC}" presName="rootText" presStyleLbl="node2" presStyleIdx="1" presStyleCnt="2" custScaleX="125538" custLinFactNeighborX="15982" custLinFactNeighborY="53">
        <dgm:presLayoutVars>
          <dgm:chPref val="3"/>
        </dgm:presLayoutVars>
      </dgm:prSet>
      <dgm:spPr/>
      <dgm:t>
        <a:bodyPr/>
        <a:lstStyle/>
        <a:p>
          <a:endParaRPr lang="en-US"/>
        </a:p>
      </dgm:t>
    </dgm:pt>
    <dgm:pt modelId="{FDD5D5A6-34EE-324E-88E8-DC67AFBDDB7A}" type="pres">
      <dgm:prSet presAssocID="{86D0D2BD-76BA-3547-97FF-87E002F3ECBC}" presName="rootConnector" presStyleLbl="node2" presStyleIdx="1" presStyleCnt="2"/>
      <dgm:spPr/>
      <dgm:t>
        <a:bodyPr/>
        <a:lstStyle/>
        <a:p>
          <a:endParaRPr lang="en-US"/>
        </a:p>
      </dgm:t>
    </dgm:pt>
    <dgm:pt modelId="{8B07DE41-2828-774B-A4D9-CC4DFBEEF455}" type="pres">
      <dgm:prSet presAssocID="{86D0D2BD-76BA-3547-97FF-87E002F3ECBC}" presName="hierChild4" presStyleCnt="0"/>
      <dgm:spPr/>
    </dgm:pt>
    <dgm:pt modelId="{3F05F4A9-03EC-3840-AF48-0E9F5EC6A727}" type="pres">
      <dgm:prSet presAssocID="{86D0D2BD-76BA-3547-97FF-87E002F3ECBC}" presName="hierChild5" presStyleCnt="0"/>
      <dgm:spPr/>
    </dgm:pt>
    <dgm:pt modelId="{EC027340-50AA-F84F-BCF2-DEE751A2117B}" type="pres">
      <dgm:prSet presAssocID="{73279B3F-8639-3441-BAEC-A8641C9EACCE}" presName="hierChild3" presStyleCnt="0"/>
      <dgm:spPr/>
    </dgm:pt>
    <dgm:pt modelId="{6391F42B-349B-7A45-949F-64FAABCDF937}" type="pres">
      <dgm:prSet presAssocID="{91CC7173-F540-3444-8DE1-3E16DC4FB5A7}" presName="Name111" presStyleLbl="parChTrans1D2" presStyleIdx="2" presStyleCnt="3"/>
      <dgm:spPr/>
      <dgm:t>
        <a:bodyPr/>
        <a:lstStyle/>
        <a:p>
          <a:endParaRPr lang="en-US"/>
        </a:p>
      </dgm:t>
    </dgm:pt>
    <dgm:pt modelId="{8BB125A5-74A8-4D4F-9C3C-4041AE43FA66}" type="pres">
      <dgm:prSet presAssocID="{E7E5ED27-E2C8-9B4A-BA01-D15CB7F2CBE2}" presName="hierRoot3" presStyleCnt="0">
        <dgm:presLayoutVars>
          <dgm:hierBranch val="init"/>
        </dgm:presLayoutVars>
      </dgm:prSet>
      <dgm:spPr/>
    </dgm:pt>
    <dgm:pt modelId="{B4410690-C15B-B14D-A9E9-8DB06C9B5970}" type="pres">
      <dgm:prSet presAssocID="{E7E5ED27-E2C8-9B4A-BA01-D15CB7F2CBE2}" presName="rootComposite3" presStyleCnt="0"/>
      <dgm:spPr/>
    </dgm:pt>
    <dgm:pt modelId="{29D53C64-D1F4-BD49-8147-4FB0701B2191}" type="pres">
      <dgm:prSet presAssocID="{E7E5ED27-E2C8-9B4A-BA01-D15CB7F2CBE2}" presName="rootText3" presStyleLbl="asst1" presStyleIdx="0" presStyleCnt="1" custScaleX="118418" custScaleY="95716" custLinFactNeighborX="30586" custLinFactNeighborY="0">
        <dgm:presLayoutVars>
          <dgm:chPref val="3"/>
        </dgm:presLayoutVars>
      </dgm:prSet>
      <dgm:spPr/>
      <dgm:t>
        <a:bodyPr/>
        <a:lstStyle/>
        <a:p>
          <a:endParaRPr lang="en-US"/>
        </a:p>
      </dgm:t>
    </dgm:pt>
    <dgm:pt modelId="{C3B92C5F-2D9E-634F-9AFA-A568CD486253}" type="pres">
      <dgm:prSet presAssocID="{E7E5ED27-E2C8-9B4A-BA01-D15CB7F2CBE2}" presName="rootConnector3" presStyleLbl="asst1" presStyleIdx="0" presStyleCnt="1"/>
      <dgm:spPr/>
      <dgm:t>
        <a:bodyPr/>
        <a:lstStyle/>
        <a:p>
          <a:endParaRPr lang="en-US"/>
        </a:p>
      </dgm:t>
    </dgm:pt>
    <dgm:pt modelId="{AC54FB50-F6F6-1842-9EE3-A43DE48D6EB5}" type="pres">
      <dgm:prSet presAssocID="{E7E5ED27-E2C8-9B4A-BA01-D15CB7F2CBE2}" presName="hierChild6" presStyleCnt="0"/>
      <dgm:spPr/>
    </dgm:pt>
    <dgm:pt modelId="{2AD35527-FD64-FE42-9099-DF6A783E0163}" type="pres">
      <dgm:prSet presAssocID="{E7E5ED27-E2C8-9B4A-BA01-D15CB7F2CBE2}" presName="hierChild7" presStyleCnt="0"/>
      <dgm:spPr/>
    </dgm:pt>
  </dgm:ptLst>
  <dgm:cxnLst>
    <dgm:cxn modelId="{C4EB22FB-722D-A644-A41E-5625A1D37D53}" srcId="{73279B3F-8639-3441-BAEC-A8641C9EACCE}" destId="{86D0D2BD-76BA-3547-97FF-87E002F3ECBC}" srcOrd="2" destOrd="0" parTransId="{95092322-7575-5E45-9EB5-46927A87D154}" sibTransId="{BD2A029E-8701-9D48-91CC-AACD46713F3F}"/>
    <dgm:cxn modelId="{60E15E4F-5F5D-7B43-A93D-7D9390E0239E}" type="presOf" srcId="{D840349C-9882-7A48-BCF1-967CB5087954}" destId="{F9D7FB37-B3BB-BA4B-BC48-DB2FA715CE95}" srcOrd="0" destOrd="0" presId="urn:microsoft.com/office/officeart/2005/8/layout/orgChart1"/>
    <dgm:cxn modelId="{3738DC12-EC81-BE4C-9E30-2D71EF756044}" srcId="{73279B3F-8639-3441-BAEC-A8641C9EACCE}" destId="{E7E5ED27-E2C8-9B4A-BA01-D15CB7F2CBE2}" srcOrd="0" destOrd="0" parTransId="{91CC7173-F540-3444-8DE1-3E16DC4FB5A7}" sibTransId="{CE25EB3A-F080-6C49-BC6F-8C2CCB8D2B2E}"/>
    <dgm:cxn modelId="{E29ABFEF-DAE7-9945-8FE8-0FD0AB13C4F3}" type="presOf" srcId="{73279B3F-8639-3441-BAEC-A8641C9EACCE}" destId="{2B31ED87-5A17-9E4C-942B-890F8F5CAAC0}" srcOrd="0" destOrd="0" presId="urn:microsoft.com/office/officeart/2005/8/layout/orgChart1"/>
    <dgm:cxn modelId="{52E9D909-7E25-164C-B150-2A8111C3427E}" type="presOf" srcId="{95092322-7575-5E45-9EB5-46927A87D154}" destId="{970B81BF-520E-ED4B-92F0-8599355E9229}" srcOrd="0" destOrd="0" presId="urn:microsoft.com/office/officeart/2005/8/layout/orgChart1"/>
    <dgm:cxn modelId="{3A92E337-F409-DB4A-A881-E2D87094150B}" type="presOf" srcId="{73279B3F-8639-3441-BAEC-A8641C9EACCE}" destId="{6BD62E0D-BCE5-4E41-939E-9C3F46B1A3E7}" srcOrd="1" destOrd="0" presId="urn:microsoft.com/office/officeart/2005/8/layout/orgChart1"/>
    <dgm:cxn modelId="{F0C128DA-9E6F-8144-BCDC-1DE0CCCFC7F0}" type="presOf" srcId="{86D0D2BD-76BA-3547-97FF-87E002F3ECBC}" destId="{C572AAA0-110E-3146-85E8-013C9EBB6463}" srcOrd="0" destOrd="0" presId="urn:microsoft.com/office/officeart/2005/8/layout/orgChart1"/>
    <dgm:cxn modelId="{B1C54556-A795-7841-9EC8-A87193FEB67F}" type="presOf" srcId="{91CC7173-F540-3444-8DE1-3E16DC4FB5A7}" destId="{6391F42B-349B-7A45-949F-64FAABCDF937}" srcOrd="0" destOrd="0" presId="urn:microsoft.com/office/officeart/2005/8/layout/orgChart1"/>
    <dgm:cxn modelId="{0548C6BF-FF2B-3447-BD29-0314F4331FFD}" type="presOf" srcId="{E7E5ED27-E2C8-9B4A-BA01-D15CB7F2CBE2}" destId="{C3B92C5F-2D9E-634F-9AFA-A568CD486253}" srcOrd="1" destOrd="0" presId="urn:microsoft.com/office/officeart/2005/8/layout/orgChart1"/>
    <dgm:cxn modelId="{668E0C16-5EC7-6746-BC43-C757A886143E}" type="presOf" srcId="{E7E5ED27-E2C8-9B4A-BA01-D15CB7F2CBE2}" destId="{29D53C64-D1F4-BD49-8147-4FB0701B2191}" srcOrd="0" destOrd="0" presId="urn:microsoft.com/office/officeart/2005/8/layout/orgChart1"/>
    <dgm:cxn modelId="{B158A11B-EFA5-2F42-A4D6-542BADD5A8E0}" type="presOf" srcId="{86D0D2BD-76BA-3547-97FF-87E002F3ECBC}" destId="{FDD5D5A6-34EE-324E-88E8-DC67AFBDDB7A}" srcOrd="1" destOrd="0" presId="urn:microsoft.com/office/officeart/2005/8/layout/orgChart1"/>
    <dgm:cxn modelId="{1C9866A9-2F00-4C45-BA3B-7A97766AA9AE}" type="presOf" srcId="{924811C8-6D9A-3346-BDA6-780E082A1DF5}" destId="{45CE03BC-9C86-304A-8A77-FAC8096A73C5}" srcOrd="0" destOrd="0" presId="urn:microsoft.com/office/officeart/2005/8/layout/orgChart1"/>
    <dgm:cxn modelId="{9B7E8632-82CF-9248-817A-A72AC17AFE55}" type="presOf" srcId="{D840349C-9882-7A48-BCF1-967CB5087954}" destId="{0FC69865-B4AC-C94F-815D-7063A3FC6D86}" srcOrd="1" destOrd="0" presId="urn:microsoft.com/office/officeart/2005/8/layout/orgChart1"/>
    <dgm:cxn modelId="{E5676046-157E-314A-906C-25197A0808E7}" srcId="{73279B3F-8639-3441-BAEC-A8641C9EACCE}" destId="{D840349C-9882-7A48-BCF1-967CB5087954}" srcOrd="1" destOrd="0" parTransId="{8D26642A-C86F-F944-8015-A2A781977B2A}" sibTransId="{5B2083A0-A187-6040-9685-FE4822E0EB10}"/>
    <dgm:cxn modelId="{3FD007FD-3806-5F47-A260-21CAEB6F8FE5}" type="presOf" srcId="{8D26642A-C86F-F944-8015-A2A781977B2A}" destId="{69D03DAD-D669-594D-8167-0E092DF70EA8}" srcOrd="0" destOrd="0" presId="urn:microsoft.com/office/officeart/2005/8/layout/orgChart1"/>
    <dgm:cxn modelId="{550E27F7-7BB7-8742-914E-C70329DB14FB}" srcId="{924811C8-6D9A-3346-BDA6-780E082A1DF5}" destId="{73279B3F-8639-3441-BAEC-A8641C9EACCE}" srcOrd="0" destOrd="0" parTransId="{188B1602-42E7-3642-BA79-BDF55FC87930}" sibTransId="{9F67FAF8-579A-E94B-80C1-066F00906B7B}"/>
    <dgm:cxn modelId="{6BC7E6C6-1CD2-3541-8787-13DCBD296B13}" type="presParOf" srcId="{45CE03BC-9C86-304A-8A77-FAC8096A73C5}" destId="{2217F534-50A6-4245-9271-F64351B422D9}" srcOrd="0" destOrd="0" presId="urn:microsoft.com/office/officeart/2005/8/layout/orgChart1"/>
    <dgm:cxn modelId="{B9DDCAE6-E472-D14C-B05C-6B3D0FA2CB57}" type="presParOf" srcId="{2217F534-50A6-4245-9271-F64351B422D9}" destId="{F3BFC929-0FF8-084C-AAFB-5C378F5F20C4}" srcOrd="0" destOrd="0" presId="urn:microsoft.com/office/officeart/2005/8/layout/orgChart1"/>
    <dgm:cxn modelId="{065556D1-D34B-494D-97DA-EA4C1D62C1A1}" type="presParOf" srcId="{F3BFC929-0FF8-084C-AAFB-5C378F5F20C4}" destId="{2B31ED87-5A17-9E4C-942B-890F8F5CAAC0}" srcOrd="0" destOrd="0" presId="urn:microsoft.com/office/officeart/2005/8/layout/orgChart1"/>
    <dgm:cxn modelId="{178129CA-65CE-DB4C-A283-AF14E69CF76C}" type="presParOf" srcId="{F3BFC929-0FF8-084C-AAFB-5C378F5F20C4}" destId="{6BD62E0D-BCE5-4E41-939E-9C3F46B1A3E7}" srcOrd="1" destOrd="0" presId="urn:microsoft.com/office/officeart/2005/8/layout/orgChart1"/>
    <dgm:cxn modelId="{6BAE0C14-3DCF-1747-8BF8-AD241AA1AA27}" type="presParOf" srcId="{2217F534-50A6-4245-9271-F64351B422D9}" destId="{29530762-39F6-9C42-A7B6-A8201CE250A1}" srcOrd="1" destOrd="0" presId="urn:microsoft.com/office/officeart/2005/8/layout/orgChart1"/>
    <dgm:cxn modelId="{5CAF1073-FE40-5C41-814C-6C798FD8BA88}" type="presParOf" srcId="{29530762-39F6-9C42-A7B6-A8201CE250A1}" destId="{69D03DAD-D669-594D-8167-0E092DF70EA8}" srcOrd="0" destOrd="0" presId="urn:microsoft.com/office/officeart/2005/8/layout/orgChart1"/>
    <dgm:cxn modelId="{18B5065C-B2A6-7749-B008-D249A2A6FF3D}" type="presParOf" srcId="{29530762-39F6-9C42-A7B6-A8201CE250A1}" destId="{66E402E6-81AA-0E45-92AD-48C56922955A}" srcOrd="1" destOrd="0" presId="urn:microsoft.com/office/officeart/2005/8/layout/orgChart1"/>
    <dgm:cxn modelId="{C198C594-AF8A-A248-9E04-89F6F1C52B01}" type="presParOf" srcId="{66E402E6-81AA-0E45-92AD-48C56922955A}" destId="{454B30E9-D062-F94E-9D77-D8FCA7AC4292}" srcOrd="0" destOrd="0" presId="urn:microsoft.com/office/officeart/2005/8/layout/orgChart1"/>
    <dgm:cxn modelId="{ED9D7D90-EE17-7449-B233-139EE5EDC34A}" type="presParOf" srcId="{454B30E9-D062-F94E-9D77-D8FCA7AC4292}" destId="{F9D7FB37-B3BB-BA4B-BC48-DB2FA715CE95}" srcOrd="0" destOrd="0" presId="urn:microsoft.com/office/officeart/2005/8/layout/orgChart1"/>
    <dgm:cxn modelId="{59E039F8-82CB-7249-AD00-8B8701A6BB4F}" type="presParOf" srcId="{454B30E9-D062-F94E-9D77-D8FCA7AC4292}" destId="{0FC69865-B4AC-C94F-815D-7063A3FC6D86}" srcOrd="1" destOrd="0" presId="urn:microsoft.com/office/officeart/2005/8/layout/orgChart1"/>
    <dgm:cxn modelId="{A0B8C8F0-3DF6-B749-856B-E6F6D803C01C}" type="presParOf" srcId="{66E402E6-81AA-0E45-92AD-48C56922955A}" destId="{41E4FF29-4A5C-E940-A9A7-1F094D32B74F}" srcOrd="1" destOrd="0" presId="urn:microsoft.com/office/officeart/2005/8/layout/orgChart1"/>
    <dgm:cxn modelId="{53F60636-B4A6-6E47-B0F4-C1BB5F8362BD}" type="presParOf" srcId="{66E402E6-81AA-0E45-92AD-48C56922955A}" destId="{F751F810-48B1-0C42-9788-1AB0B9C85AB3}" srcOrd="2" destOrd="0" presId="urn:microsoft.com/office/officeart/2005/8/layout/orgChart1"/>
    <dgm:cxn modelId="{41CF8A7E-020C-3B4F-B04C-ADD3295B171E}" type="presParOf" srcId="{29530762-39F6-9C42-A7B6-A8201CE250A1}" destId="{970B81BF-520E-ED4B-92F0-8599355E9229}" srcOrd="2" destOrd="0" presId="urn:microsoft.com/office/officeart/2005/8/layout/orgChart1"/>
    <dgm:cxn modelId="{C60CAAF8-8878-2B48-A498-F8D9847174ED}" type="presParOf" srcId="{29530762-39F6-9C42-A7B6-A8201CE250A1}" destId="{5586DC93-F730-A342-9A02-C0EFB218CBDD}" srcOrd="3" destOrd="0" presId="urn:microsoft.com/office/officeart/2005/8/layout/orgChart1"/>
    <dgm:cxn modelId="{F09D9434-93FE-BB4C-8DBC-A6D41E7DF599}" type="presParOf" srcId="{5586DC93-F730-A342-9A02-C0EFB218CBDD}" destId="{ADD55F43-BE00-DA47-BF89-8581EB17F376}" srcOrd="0" destOrd="0" presId="urn:microsoft.com/office/officeart/2005/8/layout/orgChart1"/>
    <dgm:cxn modelId="{545F1EC4-CAD7-2D43-820C-1FFD434FECD6}" type="presParOf" srcId="{ADD55F43-BE00-DA47-BF89-8581EB17F376}" destId="{C572AAA0-110E-3146-85E8-013C9EBB6463}" srcOrd="0" destOrd="0" presId="urn:microsoft.com/office/officeart/2005/8/layout/orgChart1"/>
    <dgm:cxn modelId="{3661E61F-7CCD-C542-8115-96DB0CE84C7B}" type="presParOf" srcId="{ADD55F43-BE00-DA47-BF89-8581EB17F376}" destId="{FDD5D5A6-34EE-324E-88E8-DC67AFBDDB7A}" srcOrd="1" destOrd="0" presId="urn:microsoft.com/office/officeart/2005/8/layout/orgChart1"/>
    <dgm:cxn modelId="{D8B3CB04-1959-FD46-8C8C-EB0509BE4E8B}" type="presParOf" srcId="{5586DC93-F730-A342-9A02-C0EFB218CBDD}" destId="{8B07DE41-2828-774B-A4D9-CC4DFBEEF455}" srcOrd="1" destOrd="0" presId="urn:microsoft.com/office/officeart/2005/8/layout/orgChart1"/>
    <dgm:cxn modelId="{788655D9-3D38-7145-8D53-8B803FA30FC0}" type="presParOf" srcId="{5586DC93-F730-A342-9A02-C0EFB218CBDD}" destId="{3F05F4A9-03EC-3840-AF48-0E9F5EC6A727}" srcOrd="2" destOrd="0" presId="urn:microsoft.com/office/officeart/2005/8/layout/orgChart1"/>
    <dgm:cxn modelId="{277CF77D-DF74-9349-BBBB-A8FA28D53F0F}" type="presParOf" srcId="{2217F534-50A6-4245-9271-F64351B422D9}" destId="{EC027340-50AA-F84F-BCF2-DEE751A2117B}" srcOrd="2" destOrd="0" presId="urn:microsoft.com/office/officeart/2005/8/layout/orgChart1"/>
    <dgm:cxn modelId="{CBBE5D12-011C-8A4C-A593-6B7B207FF580}" type="presParOf" srcId="{EC027340-50AA-F84F-BCF2-DEE751A2117B}" destId="{6391F42B-349B-7A45-949F-64FAABCDF937}" srcOrd="0" destOrd="0" presId="urn:microsoft.com/office/officeart/2005/8/layout/orgChart1"/>
    <dgm:cxn modelId="{8E3A6443-2FC8-9F49-84BB-9A38285416CE}" type="presParOf" srcId="{EC027340-50AA-F84F-BCF2-DEE751A2117B}" destId="{8BB125A5-74A8-4D4F-9C3C-4041AE43FA66}" srcOrd="1" destOrd="0" presId="urn:microsoft.com/office/officeart/2005/8/layout/orgChart1"/>
    <dgm:cxn modelId="{002713C7-A29B-694C-87AE-9B9BE32BA9A1}" type="presParOf" srcId="{8BB125A5-74A8-4D4F-9C3C-4041AE43FA66}" destId="{B4410690-C15B-B14D-A9E9-8DB06C9B5970}" srcOrd="0" destOrd="0" presId="urn:microsoft.com/office/officeart/2005/8/layout/orgChart1"/>
    <dgm:cxn modelId="{E3F2EEA2-526B-ED4A-992C-616A522E27D3}" type="presParOf" srcId="{B4410690-C15B-B14D-A9E9-8DB06C9B5970}" destId="{29D53C64-D1F4-BD49-8147-4FB0701B2191}" srcOrd="0" destOrd="0" presId="urn:microsoft.com/office/officeart/2005/8/layout/orgChart1"/>
    <dgm:cxn modelId="{FD3D61F9-2388-F84A-B424-C24CD67BECFB}" type="presParOf" srcId="{B4410690-C15B-B14D-A9E9-8DB06C9B5970}" destId="{C3B92C5F-2D9E-634F-9AFA-A568CD486253}" srcOrd="1" destOrd="0" presId="urn:microsoft.com/office/officeart/2005/8/layout/orgChart1"/>
    <dgm:cxn modelId="{8C467E1D-4A4D-CF45-B002-4251F2AB904B}" type="presParOf" srcId="{8BB125A5-74A8-4D4F-9C3C-4041AE43FA66}" destId="{AC54FB50-F6F6-1842-9EE3-A43DE48D6EB5}" srcOrd="1" destOrd="0" presId="urn:microsoft.com/office/officeart/2005/8/layout/orgChart1"/>
    <dgm:cxn modelId="{A87ABB8F-93BB-044F-87F2-8B7BA274C7BC}" type="presParOf" srcId="{8BB125A5-74A8-4D4F-9C3C-4041AE43FA66}" destId="{2AD35527-FD64-FE42-9099-DF6A783E0163}"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391F42B-349B-7A45-949F-64FAABCDF937}">
      <dsp:nvSpPr>
        <dsp:cNvPr id="0" name=""/>
        <dsp:cNvSpPr/>
      </dsp:nvSpPr>
      <dsp:spPr>
        <a:xfrm>
          <a:off x="3192992" y="1190296"/>
          <a:ext cx="1131686" cy="1095703"/>
        </a:xfrm>
        <a:custGeom>
          <a:avLst/>
          <a:gdLst/>
          <a:ahLst/>
          <a:cxnLst/>
          <a:rect l="0" t="0" r="0" b="0"/>
          <a:pathLst>
            <a:path>
              <a:moveTo>
                <a:pt x="0" y="0"/>
              </a:moveTo>
              <a:lnTo>
                <a:pt x="1131686" y="1095703"/>
              </a:lnTo>
            </a:path>
          </a:pathLst>
        </a:custGeom>
        <a:noFill/>
        <a:ln w="381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70B81BF-520E-ED4B-92F0-8599355E9229}">
      <dsp:nvSpPr>
        <dsp:cNvPr id="0" name=""/>
        <dsp:cNvSpPr/>
      </dsp:nvSpPr>
      <dsp:spPr>
        <a:xfrm>
          <a:off x="3192992" y="1190296"/>
          <a:ext cx="2634709" cy="2191406"/>
        </a:xfrm>
        <a:custGeom>
          <a:avLst/>
          <a:gdLst/>
          <a:ahLst/>
          <a:cxnLst/>
          <a:rect l="0" t="0" r="0" b="0"/>
          <a:pathLst>
            <a:path>
              <a:moveTo>
                <a:pt x="0" y="0"/>
              </a:moveTo>
              <a:lnTo>
                <a:pt x="0" y="1941444"/>
              </a:lnTo>
              <a:lnTo>
                <a:pt x="2634709" y="1941444"/>
              </a:lnTo>
              <a:lnTo>
                <a:pt x="2634709" y="2191406"/>
              </a:lnTo>
            </a:path>
          </a:pathLst>
        </a:custGeom>
        <a:noFill/>
        <a:ln w="381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D03DAD-D669-594D-8167-0E092DF70EA8}">
      <dsp:nvSpPr>
        <dsp:cNvPr id="0" name=""/>
        <dsp:cNvSpPr/>
      </dsp:nvSpPr>
      <dsp:spPr>
        <a:xfrm>
          <a:off x="2779625" y="1190296"/>
          <a:ext cx="413366" cy="2191406"/>
        </a:xfrm>
        <a:custGeom>
          <a:avLst/>
          <a:gdLst/>
          <a:ahLst/>
          <a:cxnLst/>
          <a:rect l="0" t="0" r="0" b="0"/>
          <a:pathLst>
            <a:path>
              <a:moveTo>
                <a:pt x="413366" y="0"/>
              </a:moveTo>
              <a:lnTo>
                <a:pt x="413366" y="1941444"/>
              </a:lnTo>
              <a:lnTo>
                <a:pt x="0" y="1941444"/>
              </a:lnTo>
              <a:lnTo>
                <a:pt x="0" y="2191406"/>
              </a:lnTo>
            </a:path>
          </a:pathLst>
        </a:custGeom>
        <a:noFill/>
        <a:ln w="38100" cap="flat" cmpd="sng" algn="ctr">
          <a:solidFill>
            <a:schemeClr val="dk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B31ED87-5A17-9E4C-942B-890F8F5CAAC0}">
      <dsp:nvSpPr>
        <dsp:cNvPr id="0" name=""/>
        <dsp:cNvSpPr/>
      </dsp:nvSpPr>
      <dsp:spPr>
        <a:xfrm>
          <a:off x="558282" y="0"/>
          <a:ext cx="5269418" cy="1190296"/>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Consists of 27 questions that each involve the analysis of multiple connected bodies.</a:t>
          </a:r>
          <a:endParaRPr lang="en-US" sz="2000" kern="1200" dirty="0"/>
        </a:p>
      </dsp:txBody>
      <dsp:txXfrm>
        <a:off x="558282" y="0"/>
        <a:ext cx="5269418" cy="1190296"/>
      </dsp:txXfrm>
    </dsp:sp>
    <dsp:sp modelId="{F9D7FB37-B3BB-BA4B-BC48-DB2FA715CE95}">
      <dsp:nvSpPr>
        <dsp:cNvPr id="0" name=""/>
        <dsp:cNvSpPr/>
      </dsp:nvSpPr>
      <dsp:spPr>
        <a:xfrm>
          <a:off x="1428865" y="3381703"/>
          <a:ext cx="2701520" cy="1190296"/>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Across the 5 classes of questions, 4 key concepts are addressed.</a:t>
          </a:r>
          <a:endParaRPr lang="en-US" sz="2000" kern="1200" dirty="0"/>
        </a:p>
      </dsp:txBody>
      <dsp:txXfrm>
        <a:off x="1428865" y="3381703"/>
        <a:ext cx="2701520" cy="1190296"/>
      </dsp:txXfrm>
    </dsp:sp>
    <dsp:sp modelId="{C572AAA0-110E-3146-85E8-013C9EBB6463}">
      <dsp:nvSpPr>
        <dsp:cNvPr id="0" name=""/>
        <dsp:cNvSpPr/>
      </dsp:nvSpPr>
      <dsp:spPr>
        <a:xfrm>
          <a:off x="4333427" y="3381703"/>
          <a:ext cx="2988548" cy="1190296"/>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And 11 conceptual errors, identified in prior research, are assessed.</a:t>
          </a:r>
          <a:endParaRPr lang="en-US" sz="2000" kern="1200" dirty="0"/>
        </a:p>
      </dsp:txBody>
      <dsp:txXfrm>
        <a:off x="4333427" y="3381703"/>
        <a:ext cx="2988548" cy="1190296"/>
      </dsp:txXfrm>
    </dsp:sp>
    <dsp:sp modelId="{29D53C64-D1F4-BD49-8147-4FB0701B2191}">
      <dsp:nvSpPr>
        <dsp:cNvPr id="0" name=""/>
        <dsp:cNvSpPr/>
      </dsp:nvSpPr>
      <dsp:spPr>
        <a:xfrm>
          <a:off x="1505627" y="1716347"/>
          <a:ext cx="2819050" cy="1139304"/>
        </a:xfrm>
        <a:prstGeom prst="rect">
          <a:avLst/>
        </a:prstGeom>
        <a:solidFill>
          <a:schemeClr val="lt1">
            <a:hueOff val="0"/>
            <a:satOff val="0"/>
            <a:lumOff val="0"/>
            <a:alphaOff val="0"/>
          </a:schemeClr>
        </a:solidFill>
        <a:ln w="38100" cap="flat" cmpd="sng" algn="ctr">
          <a:solidFill>
            <a:schemeClr val="dk2">
              <a:shade val="80000"/>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The 27 questions are  organized into 5 classes of problem types. </a:t>
          </a:r>
          <a:endParaRPr lang="en-US" sz="2000" kern="1200" dirty="0"/>
        </a:p>
      </dsp:txBody>
      <dsp:txXfrm>
        <a:off x="1505627" y="1716347"/>
        <a:ext cx="2819050" cy="113930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AE77CD-9801-A443-9A7E-433DC643872B}" type="datetimeFigureOut">
              <a:rPr lang="en-US" smtClean="0"/>
              <a:pPr/>
              <a:t>8/23/2011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482226-71E7-5B4B-8281-00C3CEAFE856}"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9013D2-DCD2-314B-91E8-DFF846A8A29E}" type="datetimeFigureOut">
              <a:rPr lang="en-US" smtClean="0"/>
              <a:pPr/>
              <a:t>8/23/2011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AD036D-C61A-0143-B261-55732046D135}" type="slidenum">
              <a:rPr lang="en-US" smtClean="0"/>
              <a:pPr/>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AD036D-C61A-0143-B261-55732046D135}" type="slidenum">
              <a:rPr lang="en-US" smtClean="0"/>
              <a:pPr/>
              <a:t>14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026"/>
          <p:cNvSpPr>
            <a:spLocks noGrp="1" noRot="1" noChangeAspect="1" noChangeArrowheads="1"/>
          </p:cNvSpPr>
          <p:nvPr>
            <p:ph type="sldImg"/>
          </p:nvPr>
        </p:nvSpPr>
        <p:spPr>
          <a:solidFill>
            <a:srgbClr val="FFFFFF"/>
          </a:solidFill>
          <a:ln/>
        </p:spPr>
      </p:sp>
      <p:sp>
        <p:nvSpPr>
          <p:cNvPr id="32771" name="Rectangle 1027"/>
          <p:cNvSpPr>
            <a:spLocks noGrp="1" noChangeArrowheads="1"/>
          </p:cNvSpPr>
          <p:nvPr>
            <p:ph type="body" idx="1"/>
          </p:nvPr>
        </p:nvSpPr>
        <p:spPr>
          <a:solidFill>
            <a:srgbClr val="FFFFFF"/>
          </a:solidFill>
          <a:ln>
            <a:solidFill>
              <a:srgbClr val="000000"/>
            </a:solidFill>
          </a:ln>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10" name="Picture 9" descr="paperBackingColor.jpg"/>
          <p:cNvPicPr>
            <a:picLocks noChangeAspect="1"/>
          </p:cNvPicPr>
          <p:nvPr/>
        </p:nvPicPr>
        <p:blipFill>
          <a:blip r:embed="rId2"/>
          <a:srcRect l="469" t="13915"/>
          <a:stretch>
            <a:fillRect/>
          </a:stretch>
        </p:blipFill>
        <p:spPr>
          <a:xfrm>
            <a:off x="1613903" y="699248"/>
            <a:ext cx="5916194" cy="3837694"/>
          </a:xfrm>
          <a:prstGeom prst="rect">
            <a:avLst/>
          </a:prstGeom>
          <a:solidFill>
            <a:srgbClr val="FFFFFF">
              <a:shade val="85000"/>
            </a:srgbClr>
          </a:solidFill>
          <a:ln w="22225" cap="sq">
            <a:solidFill>
              <a:srgbClr val="FDFDFD"/>
            </a:solidFill>
            <a:miter lim="800000"/>
          </a:ln>
          <a:effectLst>
            <a:outerShdw blurRad="57150" dist="37500" dir="7560000" sy="98000" kx="80000" ky="63000" algn="tl" rotWithShape="0">
              <a:srgbClr val="000000">
                <a:alpha val="20000"/>
              </a:srgbClr>
            </a:outerShdw>
          </a:effectLst>
          <a:scene3d>
            <a:camera prst="orthographicFront"/>
            <a:lightRig rig="twoPt" dir="t">
              <a:rot lat="0" lon="0" rev="7200000"/>
            </a:lightRig>
          </a:scene3d>
          <a:sp3d prstMaterial="matte">
            <a:bevelT w="22860" h="12700"/>
            <a:contourClr>
              <a:srgbClr val="FFFFFF"/>
            </a:contourClr>
          </a:sp3d>
        </p:spPr>
      </p:pic>
      <p:sp>
        <p:nvSpPr>
          <p:cNvPr id="4" name="Date Placeholder 3"/>
          <p:cNvSpPr>
            <a:spLocks noGrp="1"/>
          </p:cNvSpPr>
          <p:nvPr>
            <p:ph type="dt" sz="half" idx="10"/>
          </p:nvPr>
        </p:nvSpPr>
        <p:spPr/>
        <p:txBody>
          <a:bodyPr/>
          <a:lstStyle/>
          <a:p>
            <a:fld id="{6D3FFECE-6494-044F-AEE1-B25CCAB950AD}" type="datetime1">
              <a:rPr lang="en-US" smtClean="0"/>
              <a:pPr/>
              <a:t>8/23/2011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AF2B4D-6B12-4EDF-87BB-2B55CECB6611}" type="slidenum">
              <a:rPr lang="en-US" smtClean="0"/>
              <a:pPr/>
              <a:t>‹#›</a:t>
            </a:fld>
            <a:endParaRPr lang="en-US"/>
          </a:p>
        </p:txBody>
      </p:sp>
      <p:sp>
        <p:nvSpPr>
          <p:cNvPr id="2" name="Title 1"/>
          <p:cNvSpPr>
            <a:spLocks noGrp="1"/>
          </p:cNvSpPr>
          <p:nvPr>
            <p:ph type="ctrTitle"/>
          </p:nvPr>
        </p:nvSpPr>
        <p:spPr>
          <a:xfrm>
            <a:off x="1709569" y="1143000"/>
            <a:ext cx="5724862" cy="1846961"/>
          </a:xfrm>
        </p:spPr>
        <p:txBody>
          <a:bodyPr vert="horz" lIns="91440" tIns="45720" rIns="91440" bIns="45720" rtlCol="0" anchor="b" anchorCtr="0">
            <a:noAutofit/>
          </a:bodyPr>
          <a:lstStyle>
            <a:lvl1pPr algn="ctr" defTabSz="914400" rtl="0" eaLnBrk="1" latinLnBrk="0" hangingPunct="1">
              <a:spcBef>
                <a:spcPct val="0"/>
              </a:spcBef>
              <a:buNone/>
              <a:defRPr sz="6000" kern="1200">
                <a:solidFill>
                  <a:schemeClr val="bg2">
                    <a:lumMod val="75000"/>
                  </a:schemeClr>
                </a:solidFill>
                <a:effectLst>
                  <a:outerShdw blurRad="50800" dist="38100" dir="2700000" algn="t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709569" y="2994212"/>
            <a:ext cx="5724862" cy="1007200"/>
          </a:xfrm>
        </p:spPr>
        <p:txBody>
          <a:bodyPr vert="horz" lIns="91440" tIns="45720" rIns="91440" bIns="45720" rtlCol="0">
            <a:normAutofit/>
          </a:bodyPr>
          <a:lstStyle>
            <a:lvl1pPr marL="0" indent="0" algn="ctr" defTabSz="914400" rtl="0" eaLnBrk="1" latinLnBrk="0" hangingPunct="1">
              <a:spcBef>
                <a:spcPts val="0"/>
              </a:spcBef>
              <a:buSzPct val="90000"/>
              <a:buFont typeface="Wingdings" pitchFamily="2" charset="2"/>
              <a:buNone/>
              <a:defRPr sz="2000" kern="1200">
                <a:solidFill>
                  <a:schemeClr val="bg2">
                    <a:lumMod val="75000"/>
                  </a:schemeClr>
                </a:solidFill>
                <a:effectLst>
                  <a:outerShdw blurRad="50800" dist="38100" dir="2700000" algn="tl" rotWithShape="0">
                    <a:prstClr val="black">
                      <a:alpha val="40000"/>
                    </a:prstClr>
                  </a:outerShdw>
                </a:effectLst>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59BB569-ACB6-BE48-B73E-E3AC12D92FA2}" type="datetime1">
              <a:rPr lang="en-US" smtClean="0"/>
              <a:pPr/>
              <a:t>8/23/2011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F3FA49-7E83-8143-B4EF-CF9215B4B215}" type="datetime1">
              <a:rPr lang="en-US" smtClean="0"/>
              <a:pPr/>
              <a:t>8/23/2011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0363" y="1143000"/>
            <a:ext cx="3807662" cy="1341344"/>
          </a:xfrm>
        </p:spPr>
        <p:txBody>
          <a:bodyPr anchor="b"/>
          <a:lstStyle>
            <a:lvl1pPr algn="ctr">
              <a:defRPr sz="4400" b="0"/>
            </a:lvl1pPr>
          </a:lstStyle>
          <a:p>
            <a:r>
              <a:rPr lang="en-US" smtClean="0"/>
              <a:t>Click to edit Master title style</a:t>
            </a:r>
            <a:endParaRPr/>
          </a:p>
        </p:txBody>
      </p:sp>
      <p:sp>
        <p:nvSpPr>
          <p:cNvPr id="3" name="Content Placeholder 2"/>
          <p:cNvSpPr>
            <a:spLocks noGrp="1"/>
          </p:cNvSpPr>
          <p:nvPr>
            <p:ph idx="1"/>
          </p:nvPr>
        </p:nvSpPr>
        <p:spPr>
          <a:xfrm>
            <a:off x="4648199" y="605118"/>
            <a:ext cx="3776472" cy="5565495"/>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710363" y="2618815"/>
            <a:ext cx="3807662" cy="3133164"/>
          </a:xfrm>
        </p:spPr>
        <p:txBody>
          <a:bodyPr>
            <a:normAutofit/>
          </a:bodyPr>
          <a:lstStyle>
            <a:lvl1pPr marL="0" indent="0" algn="ctr">
              <a:spcBef>
                <a:spcPts val="18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0B83C6-370F-8843-A04C-8FBE6E96F281}" type="datetime1">
              <a:rPr lang="en-US" smtClean="0"/>
              <a:pPr/>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9E29E33-B620-47F9-BB04-8846C2A5AFCC}" type="slidenum">
              <a:rPr kumimoji="0" lang="en-US" smtClean="0"/>
              <a:pPr/>
              <a:t>‹#›</a:t>
            </a:fld>
            <a:endParaRPr kumimoji="0"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01620CE-3D19-D547-A651-BAFDF2E870C1}" type="datetime1">
              <a:rPr lang="en-US" smtClean="0"/>
              <a:pPr/>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F51C0-1A55-274B-9239-516564B0AF66}" type="slidenum">
              <a:rPr lang="en-US" smtClean="0"/>
              <a:pPr/>
              <a:t>‹#›</a:t>
            </a:fld>
            <a:endParaRPr lang="en-US"/>
          </a:p>
        </p:txBody>
      </p:sp>
      <p:pic>
        <p:nvPicPr>
          <p:cNvPr id="10" name="Picture 9" descr="pictureCaptionBacking.png"/>
          <p:cNvPicPr>
            <a:picLocks noChangeAspect="1"/>
          </p:cNvPicPr>
          <p:nvPr/>
        </p:nvPicPr>
        <p:blipFill>
          <a:blip r:embed="rId2"/>
          <a:srcRect l="52272" t="8889" r="5152" b="16566"/>
          <a:stretch>
            <a:fillRect/>
          </a:stretch>
        </p:blipFill>
        <p:spPr>
          <a:xfrm>
            <a:off x="4594412" y="663388"/>
            <a:ext cx="3893127" cy="5112327"/>
          </a:xfrm>
          <a:prstGeom prst="rect">
            <a:avLst/>
          </a:prstGeom>
        </p:spPr>
      </p:pic>
      <p:sp>
        <p:nvSpPr>
          <p:cNvPr id="11" name="Title 1"/>
          <p:cNvSpPr>
            <a:spLocks noGrp="1"/>
          </p:cNvSpPr>
          <p:nvPr>
            <p:ph type="title"/>
          </p:nvPr>
        </p:nvSpPr>
        <p:spPr>
          <a:xfrm>
            <a:off x="725487" y="1143000"/>
            <a:ext cx="3792537" cy="1341344"/>
          </a:xfrm>
        </p:spPr>
        <p:txBody>
          <a:bodyPr anchor="b"/>
          <a:lstStyle>
            <a:lvl1pPr algn="ctr">
              <a:defRPr sz="4400" b="0"/>
            </a:lvl1pPr>
          </a:lstStyle>
          <a:p>
            <a:r>
              <a:rPr lang="en-US" smtClean="0"/>
              <a:t>Click to edit Master title style</a:t>
            </a:r>
            <a:endParaRPr/>
          </a:p>
        </p:txBody>
      </p:sp>
      <p:sp>
        <p:nvSpPr>
          <p:cNvPr id="12" name="Text Placeholder 3"/>
          <p:cNvSpPr>
            <a:spLocks noGrp="1"/>
          </p:cNvSpPr>
          <p:nvPr>
            <p:ph type="body" sz="half" idx="2"/>
          </p:nvPr>
        </p:nvSpPr>
        <p:spPr>
          <a:xfrm>
            <a:off x="725487" y="2618815"/>
            <a:ext cx="3792537" cy="3133164"/>
          </a:xfrm>
        </p:spPr>
        <p:txBody>
          <a:bodyPr>
            <a:normAutofit/>
          </a:bodyPr>
          <a:lstStyle>
            <a:lvl1pPr marL="0" indent="0" algn="ctr">
              <a:spcBef>
                <a:spcPts val="18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4829938" y="864971"/>
            <a:ext cx="3422075" cy="470916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25487" y="462896"/>
            <a:ext cx="7718425" cy="828021"/>
          </a:xfrm>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725489" y="1598613"/>
            <a:ext cx="7718424"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5129CC9F-64F4-834E-93D9-CE9DEA3DBCAB}" type="datetime1">
              <a:rPr lang="en-US" smtClean="0"/>
              <a:pPr/>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0" y="685801"/>
            <a:ext cx="1066800" cy="54848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25488" y="685757"/>
            <a:ext cx="6437312" cy="54822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BEF91F22-22CD-AA4A-8574-FF41C507A747}" type="datetime1">
              <a:rPr lang="en-US" smtClean="0"/>
              <a:pPr/>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fld id="{0922CE6E-E2A3-9749-855B-1D5E47D29BBA}" type="datetime1">
              <a:rPr lang="en-US" smtClean="0"/>
              <a:pPr/>
              <a:t>8/23/2011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pic>
        <p:nvPicPr>
          <p:cNvPr id="12" name="Picture 11" descr="titlePhotoBacking-r.png"/>
          <p:cNvPicPr>
            <a:picLocks noChangeAspect="1"/>
          </p:cNvPicPr>
          <p:nvPr/>
        </p:nvPicPr>
        <p:blipFill>
          <a:blip r:embed="rId2"/>
          <a:srcRect l="17353" t="9412" r="17500" b="32353"/>
          <a:stretch>
            <a:fillRect/>
          </a:stretch>
        </p:blipFill>
        <p:spPr>
          <a:xfrm>
            <a:off x="1586753" y="645459"/>
            <a:ext cx="5957047" cy="3993776"/>
          </a:xfrm>
          <a:prstGeom prst="rect">
            <a:avLst/>
          </a:prstGeom>
        </p:spPr>
      </p:pic>
      <p:sp>
        <p:nvSpPr>
          <p:cNvPr id="4" name="Date Placeholder 3"/>
          <p:cNvSpPr>
            <a:spLocks noGrp="1"/>
          </p:cNvSpPr>
          <p:nvPr>
            <p:ph type="dt" sz="half" idx="10"/>
          </p:nvPr>
        </p:nvSpPr>
        <p:spPr>
          <a:xfrm>
            <a:off x="457200" y="6324600"/>
            <a:ext cx="2133600" cy="273050"/>
          </a:xfrm>
        </p:spPr>
        <p:txBody>
          <a:bodyPr/>
          <a:lstStyle>
            <a:lvl1pPr>
              <a:defRPr sz="1400">
                <a:solidFill>
                  <a:schemeClr val="tx2">
                    <a:lumMod val="75000"/>
                  </a:schemeClr>
                </a:solidFill>
              </a:defRPr>
            </a:lvl1pPr>
          </a:lstStyle>
          <a:p>
            <a:fld id="{632F5CF7-42DC-EA41-BAE2-BC48C2921644}" type="datetime1">
              <a:rPr lang="en-US" smtClean="0"/>
              <a:pPr/>
              <a:t>8/23/2011</a:t>
            </a:fld>
            <a:endParaRPr lang="en-US"/>
          </a:p>
        </p:txBody>
      </p:sp>
      <p:sp>
        <p:nvSpPr>
          <p:cNvPr id="5" name="Footer Placeholder 4"/>
          <p:cNvSpPr>
            <a:spLocks noGrp="1"/>
          </p:cNvSpPr>
          <p:nvPr>
            <p:ph type="ftr" sz="quarter" idx="11"/>
          </p:nvPr>
        </p:nvSpPr>
        <p:spPr>
          <a:xfrm>
            <a:off x="3124200" y="6324600"/>
            <a:ext cx="2895600" cy="273050"/>
          </a:xfrm>
        </p:spPr>
        <p:txBody>
          <a:bodyPr/>
          <a:lstStyle>
            <a:lvl1pPr>
              <a:defRPr sz="1400">
                <a:solidFill>
                  <a:schemeClr val="tx2">
                    <a:lumMod val="75000"/>
                  </a:schemeClr>
                </a:solidFill>
              </a:defRPr>
            </a:lvl1pPr>
          </a:lstStyle>
          <a:p>
            <a:endParaRPr lang="en-US"/>
          </a:p>
        </p:txBody>
      </p:sp>
      <p:sp>
        <p:nvSpPr>
          <p:cNvPr id="6" name="Slide Number Placeholder 5"/>
          <p:cNvSpPr>
            <a:spLocks noGrp="1"/>
          </p:cNvSpPr>
          <p:nvPr>
            <p:ph type="sldNum" sz="quarter" idx="12"/>
          </p:nvPr>
        </p:nvSpPr>
        <p:spPr>
          <a:xfrm>
            <a:off x="6553200" y="6324600"/>
            <a:ext cx="2133600" cy="273050"/>
          </a:xfrm>
        </p:spPr>
        <p:txBody>
          <a:bodyPr/>
          <a:lstStyle>
            <a:lvl1pPr>
              <a:defRPr sz="1400">
                <a:solidFill>
                  <a:schemeClr val="tx2">
                    <a:lumMod val="75000"/>
                  </a:schemeClr>
                </a:solidFill>
              </a:defRPr>
            </a:lvl1pPr>
          </a:lstStyle>
          <a:p>
            <a:fld id="{446F51C0-1A55-274B-9239-516564B0AF66}" type="slidenum">
              <a:rPr lang="en-US" smtClean="0"/>
              <a:pPr/>
              <a:t>‹#›</a:t>
            </a:fld>
            <a:endParaRPr lang="en-US"/>
          </a:p>
        </p:txBody>
      </p:sp>
      <p:sp>
        <p:nvSpPr>
          <p:cNvPr id="2" name="Title 1"/>
          <p:cNvSpPr>
            <a:spLocks noGrp="1"/>
          </p:cNvSpPr>
          <p:nvPr>
            <p:ph type="ctrTitle"/>
          </p:nvPr>
        </p:nvSpPr>
        <p:spPr>
          <a:xfrm>
            <a:off x="524435" y="4953000"/>
            <a:ext cx="8095130" cy="857250"/>
          </a:xfrm>
        </p:spPr>
        <p:txBody>
          <a:bodyPr anchor="b" anchorCtr="0">
            <a:noAutofit/>
          </a:bodyPr>
          <a:lstStyle>
            <a:lvl1pPr>
              <a:defRPr sz="540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524435" y="5791200"/>
            <a:ext cx="8095130" cy="507200"/>
          </a:xfrm>
        </p:spPr>
        <p:txBody>
          <a:bodyPr>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11" name="Picture Placeholder 10"/>
          <p:cNvSpPr>
            <a:spLocks noGrp="1"/>
          </p:cNvSpPr>
          <p:nvPr>
            <p:ph type="pic" sz="quarter" idx="13"/>
          </p:nvPr>
        </p:nvSpPr>
        <p:spPr>
          <a:xfrm>
            <a:off x="1764792" y="804672"/>
            <a:ext cx="5638800" cy="3657600"/>
          </a:xfrm>
        </p:spPr>
        <p:txBody>
          <a:bodyPr/>
          <a:lstStyle>
            <a:lvl1pPr>
              <a:buNone/>
              <a:defRPr>
                <a:solidFill>
                  <a:schemeClr val="bg2"/>
                </a:solidFill>
              </a:defRPr>
            </a:lvl1pPr>
          </a:lstStyle>
          <a:p>
            <a:r>
              <a:rPr lang="en-US" smtClean="0"/>
              <a:t>Click icon to add picture</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0818" y="2514600"/>
            <a:ext cx="8162365" cy="914400"/>
          </a:xfrm>
        </p:spPr>
        <p:txBody>
          <a:bodyPr anchor="b" anchorCtr="0"/>
          <a:lstStyle>
            <a:lvl1pPr algn="ctr">
              <a:defRPr sz="5400" b="0" cap="none" baseline="0">
                <a:solidFill>
                  <a:schemeClr val="tx2"/>
                </a:solidFill>
                <a:effectLst>
                  <a:outerShdw blurRad="50800" dist="38100" dir="2700000" algn="tl" rotWithShape="0">
                    <a:prstClr val="black">
                      <a:alpha val="40000"/>
                    </a:prstClr>
                  </a:outerShdw>
                </a:effectLst>
              </a:defRPr>
            </a:lvl1pPr>
          </a:lstStyle>
          <a:p>
            <a:r>
              <a:rPr lang="en-US" smtClean="0"/>
              <a:t>Click to edit Master title style</a:t>
            </a:r>
            <a:endParaRPr/>
          </a:p>
        </p:txBody>
      </p:sp>
      <p:sp>
        <p:nvSpPr>
          <p:cNvPr id="3" name="Text Placeholder 2"/>
          <p:cNvSpPr>
            <a:spLocks noGrp="1"/>
          </p:cNvSpPr>
          <p:nvPr>
            <p:ph type="body" idx="1"/>
          </p:nvPr>
        </p:nvSpPr>
        <p:spPr>
          <a:xfrm>
            <a:off x="490818" y="3429000"/>
            <a:ext cx="8162365" cy="701000"/>
          </a:xfrm>
        </p:spPr>
        <p:txBody>
          <a:bodyPr anchor="t" anchorCtr="0">
            <a:normAutofit/>
          </a:bodyPr>
          <a:lstStyle>
            <a:lvl1pPr marL="0" indent="0" algn="ctr">
              <a:spcBef>
                <a:spcPts val="0"/>
              </a:spcBef>
              <a:buNone/>
              <a:defRPr sz="1800">
                <a:solidFill>
                  <a:schemeClr val="tx2"/>
                </a:solidFill>
                <a:effectLst>
                  <a:outerShdw blurRad="50800" dist="38100" dir="2700000" algn="tl" rotWithShape="0">
                    <a:prstClr val="black">
                      <a:alpha val="40000"/>
                    </a:prstClr>
                  </a:outerShdw>
                </a:effectLs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vert="horz" lIns="91440" tIns="45720" rIns="91440" bIns="45720" rtlCol="0" anchor="ctr"/>
          <a:lstStyle>
            <a:lvl1pPr marL="0" algn="l" defTabSz="914400" rtl="0" eaLnBrk="1" latinLnBrk="0" hangingPunct="1">
              <a:defRPr sz="1400" kern="1200">
                <a:solidFill>
                  <a:schemeClr val="tx2">
                    <a:lumMod val="75000"/>
                  </a:schemeClr>
                </a:solidFill>
                <a:latin typeface="+mn-lt"/>
                <a:ea typeface="+mn-ea"/>
                <a:cs typeface="+mn-cs"/>
              </a:defRPr>
            </a:lvl1pPr>
          </a:lstStyle>
          <a:p>
            <a:fld id="{DD24D0F2-503B-A741-AEE9-5D0673F8F3F8}" type="datetime1">
              <a:rPr lang="en-US" smtClean="0"/>
              <a:pPr/>
              <a:t>8/23/2011</a:t>
            </a:fld>
            <a:endParaRPr lang="en-US"/>
          </a:p>
        </p:txBody>
      </p:sp>
      <p:sp>
        <p:nvSpPr>
          <p:cNvPr id="5" name="Footer Placeholder 4"/>
          <p:cNvSpPr>
            <a:spLocks noGrp="1"/>
          </p:cNvSpPr>
          <p:nvPr>
            <p:ph type="ftr" sz="quarter" idx="11"/>
          </p:nvPr>
        </p:nvSpPr>
        <p:spPr/>
        <p:txBody>
          <a:bodyPr vert="horz" lIns="91440" tIns="45720" rIns="91440" bIns="45720" rtlCol="0" anchor="ctr"/>
          <a:lstStyle>
            <a:lvl1pPr marL="0" algn="ctr" defTabSz="914400" rtl="0" eaLnBrk="1" latinLnBrk="0" hangingPunct="1">
              <a:defRPr sz="1400" kern="1200">
                <a:solidFill>
                  <a:schemeClr val="tx2">
                    <a:lumMod val="75000"/>
                  </a:schemeClr>
                </a:solidFill>
                <a:latin typeface="+mn-lt"/>
                <a:ea typeface="+mn-ea"/>
                <a:cs typeface="+mn-cs"/>
              </a:defRPr>
            </a:lvl1pPr>
          </a:lstStyle>
          <a:p>
            <a:endParaRPr kumimoji="0" lang="en-US"/>
          </a:p>
        </p:txBody>
      </p:sp>
      <p:sp>
        <p:nvSpPr>
          <p:cNvPr id="6" name="Slide Number Placeholder 5"/>
          <p:cNvSpPr>
            <a:spLocks noGrp="1"/>
          </p:cNvSpPr>
          <p:nvPr>
            <p:ph type="sldNum" sz="quarter" idx="12"/>
          </p:nvPr>
        </p:nvSpPr>
        <p:spPr/>
        <p:txBody>
          <a:bodyPr vert="horz" lIns="91440" tIns="45720" rIns="91440" bIns="45720" rtlCol="0" anchor="ctr"/>
          <a:lstStyle>
            <a:lvl1pPr marL="0" algn="r" defTabSz="914400" rtl="0" eaLnBrk="1" latinLnBrk="0" hangingPunct="1">
              <a:defRPr sz="1400" kern="1200">
                <a:solidFill>
                  <a:schemeClr val="tx2">
                    <a:lumMod val="75000"/>
                  </a:schemeClr>
                </a:solidFill>
                <a:latin typeface="+mn-lt"/>
                <a:ea typeface="+mn-ea"/>
                <a:cs typeface="+mn-cs"/>
              </a:defRPr>
            </a:lvl1pPr>
          </a:lstStyle>
          <a:p>
            <a:fld id="{96652B35-718D-4E28-AFEB-B694A3B357E8}"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2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B08A605E-AC27-DC4A-877A-934DFFD2645E}" type="datetime1">
              <a:rPr lang="en-US" smtClean="0"/>
              <a:pPr/>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23900" y="1598613"/>
            <a:ext cx="3773488"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23900" y="2174875"/>
            <a:ext cx="3773488" cy="3997325"/>
          </a:xfrm>
        </p:spPr>
        <p:txBody>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645026" y="1598613"/>
            <a:ext cx="3776472" cy="427877"/>
          </a:xfrm>
        </p:spPr>
        <p:txBody>
          <a:bodyPr anchor="b">
            <a:normAutofit/>
          </a:bodyPr>
          <a:lstStyle>
            <a:lvl1pPr marL="0" indent="0" algn="ctr">
              <a:spcBef>
                <a:spcPts val="0"/>
              </a:spcBef>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3776472" cy="3997325"/>
          </a:xfrm>
        </p:spPr>
        <p:txBody>
          <a:bodyPr/>
          <a:lstStyle>
            <a:lvl1pPr>
              <a:defRPr sz="2400"/>
            </a:lvl1pPr>
            <a:lvl2pPr>
              <a:defRPr sz="22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fld id="{18FB85E1-0107-F54B-9E9D-8577E975AC8C}" type="datetime1">
              <a:rPr lang="en-US" smtClean="0"/>
              <a:pPr/>
              <a:t>8/23/2011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F51C0-1A55-274B-9239-516564B0AF6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DAAE9003-D5A1-5845-86C3-143418522DD2}" type="datetime1">
              <a:rPr lang="en-US" smtClean="0"/>
              <a:pPr/>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F51C0-1A55-274B-9239-516564B0AF66}" type="slidenum">
              <a:rPr lang="en-US" smtClean="0"/>
              <a:pPr/>
              <a:t>‹#›</a:t>
            </a:fld>
            <a:endParaRPr lang="en-US"/>
          </a:p>
        </p:txBody>
      </p:sp>
      <p:sp>
        <p:nvSpPr>
          <p:cNvPr id="8" name="Content Placeholder 2"/>
          <p:cNvSpPr>
            <a:spLocks noGrp="1"/>
          </p:cNvSpPr>
          <p:nvPr>
            <p:ph sz="half" idx="13"/>
          </p:nvPr>
        </p:nvSpPr>
        <p:spPr>
          <a:xfrm>
            <a:off x="723900" y="3914170"/>
            <a:ext cx="7707406" cy="2231136"/>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23900" y="1586753"/>
            <a:ext cx="3776472" cy="4583860"/>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39856D08-737A-7348-989B-5B6EF76ADAA2}" type="datetime1">
              <a:rPr lang="en-US" smtClean="0"/>
              <a:pPr/>
              <a:t>8/23/2011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F51C0-1A55-274B-9239-516564B0AF66}" type="slidenum">
              <a:rPr lang="en-US" smtClean="0"/>
              <a:pPr/>
              <a:t>‹#›</a:t>
            </a:fld>
            <a:endParaRPr lang="en-US"/>
          </a:p>
        </p:txBody>
      </p:sp>
      <p:sp>
        <p:nvSpPr>
          <p:cNvPr id="8"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69EB24A-5621-A24F-AE82-A6436FDBAE61}" type="datetime1">
              <a:rPr lang="en-US" smtClean="0"/>
              <a:pPr/>
              <a:t>8/23/2011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F51C0-1A55-274B-9239-516564B0AF66}" type="slidenum">
              <a:rPr lang="en-US" smtClean="0"/>
              <a:pPr/>
              <a:t>‹#›</a:t>
            </a:fld>
            <a:endParaRPr lang="en-US"/>
          </a:p>
        </p:txBody>
      </p:sp>
      <p:sp>
        <p:nvSpPr>
          <p:cNvPr id="6" name="Content Placeholder 2"/>
          <p:cNvSpPr>
            <a:spLocks noGrp="1"/>
          </p:cNvSpPr>
          <p:nvPr>
            <p:ph sz="half" idx="1"/>
          </p:nvPr>
        </p:nvSpPr>
        <p:spPr>
          <a:xfrm>
            <a:off x="7239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Content Placeholder 3"/>
          <p:cNvSpPr>
            <a:spLocks noGrp="1"/>
          </p:cNvSpPr>
          <p:nvPr>
            <p:ph sz="half" idx="2"/>
          </p:nvPr>
        </p:nvSpPr>
        <p:spPr>
          <a:xfrm>
            <a:off x="4648200" y="1586753"/>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Content Placeholder 2"/>
          <p:cNvSpPr>
            <a:spLocks noGrp="1"/>
          </p:cNvSpPr>
          <p:nvPr>
            <p:ph sz="half" idx="13"/>
          </p:nvPr>
        </p:nvSpPr>
        <p:spPr>
          <a:xfrm>
            <a:off x="7239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9" name="Content Placeholder 3"/>
          <p:cNvSpPr>
            <a:spLocks noGrp="1"/>
          </p:cNvSpPr>
          <p:nvPr>
            <p:ph sz="half" idx="14"/>
          </p:nvPr>
        </p:nvSpPr>
        <p:spPr>
          <a:xfrm>
            <a:off x="4648200" y="3913094"/>
            <a:ext cx="3776472" cy="2232212"/>
          </a:xfrm>
        </p:spPr>
        <p:txBody>
          <a:bodyPr>
            <a:normAutofit/>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26141" y="314979"/>
            <a:ext cx="7691719" cy="1143000"/>
          </a:xfrm>
          <a:prstGeom prst="rect">
            <a:avLst/>
          </a:prstGeom>
        </p:spPr>
        <p:txBody>
          <a:bodyPr vert="horz" lIns="91440" tIns="45720" rIns="91440" bIns="45720" rtlCol="0" anchor="ctr">
            <a:noAutofit/>
          </a:bodyPr>
          <a:lstStyle/>
          <a:p>
            <a:r>
              <a:rPr/>
              <a:t>Click to edit title style</a:t>
            </a:r>
          </a:p>
        </p:txBody>
      </p:sp>
      <p:sp>
        <p:nvSpPr>
          <p:cNvPr id="3" name="Text Placeholder 2"/>
          <p:cNvSpPr>
            <a:spLocks noGrp="1"/>
          </p:cNvSpPr>
          <p:nvPr>
            <p:ph type="body" idx="1"/>
          </p:nvPr>
        </p:nvSpPr>
        <p:spPr>
          <a:xfrm>
            <a:off x="726141" y="1586753"/>
            <a:ext cx="7691719" cy="4571999"/>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400">
                <a:solidFill>
                  <a:schemeClr val="tx1">
                    <a:lumMod val="65000"/>
                    <a:lumOff val="35000"/>
                  </a:schemeClr>
                </a:solidFill>
              </a:defRPr>
            </a:lvl1pPr>
          </a:lstStyle>
          <a:p>
            <a:fld id="{036DC3AD-E722-8345-B463-511499854A0C}" type="datetime1">
              <a:rPr lang="en-US" smtClean="0"/>
              <a:pPr/>
              <a:t>8/23/2011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4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lumMod val="65000"/>
                    <a:lumOff val="35000"/>
                  </a:schemeClr>
                </a:solidFill>
              </a:defRPr>
            </a:lvl1pPr>
          </a:lstStyle>
          <a:p>
            <a:fld id="{446F51C0-1A55-274B-9239-516564B0AF6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91" r:id="rId1"/>
    <p:sldLayoutId id="2147484392" r:id="rId2"/>
    <p:sldLayoutId id="2147484393" r:id="rId3"/>
    <p:sldLayoutId id="2147484394" r:id="rId4"/>
    <p:sldLayoutId id="2147484395" r:id="rId5"/>
    <p:sldLayoutId id="2147484396" r:id="rId6"/>
    <p:sldLayoutId id="2147484397" r:id="rId7"/>
    <p:sldLayoutId id="2147484398" r:id="rId8"/>
    <p:sldLayoutId id="2147484399" r:id="rId9"/>
    <p:sldLayoutId id="2147484400" r:id="rId10"/>
    <p:sldLayoutId id="2147484401" r:id="rId11"/>
    <p:sldLayoutId id="2147484402" r:id="rId12"/>
    <p:sldLayoutId id="2147484403" r:id="rId13"/>
    <p:sldLayoutId id="2147484404" r:id="rId14"/>
    <p:sldLayoutId id="2147484405" r:id="rId15"/>
  </p:sldLayoutIdLst>
  <p:hf hdr="0" ftr="0" dt="0"/>
  <p:txStyles>
    <p:titleStyle>
      <a:lvl1pPr algn="ctr" defTabSz="914400" rtl="0" eaLnBrk="1" latinLnBrk="0" hangingPunct="1">
        <a:spcBef>
          <a:spcPct val="0"/>
        </a:spcBef>
        <a:buNone/>
        <a:defRPr sz="5400" kern="1200">
          <a:solidFill>
            <a:schemeClr val="tx1">
              <a:lumMod val="85000"/>
              <a:lumOff val="15000"/>
            </a:schemeClr>
          </a:solidFill>
          <a:latin typeface="+mj-lt"/>
          <a:ea typeface="+mj-ea"/>
          <a:cs typeface="+mj-cs"/>
        </a:defRPr>
      </a:lvl1pPr>
    </p:titleStyle>
    <p:bodyStyle>
      <a:lvl1pPr marL="457200" indent="-457200" algn="l" defTabSz="914400" rtl="0" eaLnBrk="1" latinLnBrk="0" hangingPunct="1">
        <a:spcBef>
          <a:spcPts val="2400"/>
        </a:spcBef>
        <a:buSzPct val="90000"/>
        <a:buFont typeface="Wingdings" pitchFamily="2" charset="2"/>
        <a:buChar char="v"/>
        <a:defRPr sz="2400" kern="1200">
          <a:solidFill>
            <a:schemeClr val="tx1">
              <a:lumMod val="75000"/>
              <a:lumOff val="25000"/>
            </a:schemeClr>
          </a:solidFill>
          <a:latin typeface="+mn-lt"/>
          <a:ea typeface="+mn-ea"/>
          <a:cs typeface="+mn-cs"/>
        </a:defRPr>
      </a:lvl1pPr>
      <a:lvl2pPr marL="914400" indent="-457200" algn="l" defTabSz="914400" rtl="0" eaLnBrk="1" latinLnBrk="0" hangingPunct="1">
        <a:spcBef>
          <a:spcPts val="1200"/>
        </a:spcBef>
        <a:buClr>
          <a:schemeClr val="bg1">
            <a:lumMod val="65000"/>
          </a:schemeClr>
        </a:buClr>
        <a:buSzPct val="90000"/>
        <a:buFont typeface="Wingdings" pitchFamily="2" charset="2"/>
        <a:buChar char="v"/>
        <a:defRPr sz="2200" kern="1200">
          <a:solidFill>
            <a:schemeClr val="tx1">
              <a:lumMod val="75000"/>
              <a:lumOff val="25000"/>
            </a:schemeClr>
          </a:solidFill>
          <a:latin typeface="+mn-lt"/>
          <a:ea typeface="+mn-ea"/>
          <a:cs typeface="+mn-cs"/>
        </a:defRPr>
      </a:lvl2pPr>
      <a:lvl3pPr marL="1263650" indent="-349250" algn="l" defTabSz="914400" rtl="0" eaLnBrk="1" latinLnBrk="0" hangingPunct="1">
        <a:spcBef>
          <a:spcPts val="1200"/>
        </a:spcBef>
        <a:buSzPct val="90000"/>
        <a:buFont typeface="Wingdings" pitchFamily="2" charset="2"/>
        <a:buChar char="v"/>
        <a:defRPr sz="2000" kern="1200">
          <a:solidFill>
            <a:schemeClr val="tx1">
              <a:lumMod val="75000"/>
              <a:lumOff val="25000"/>
            </a:schemeClr>
          </a:solidFill>
          <a:latin typeface="+mn-lt"/>
          <a:ea typeface="+mn-ea"/>
          <a:cs typeface="+mn-cs"/>
        </a:defRPr>
      </a:lvl3pPr>
      <a:lvl4pPr marL="1600200" indent="-336550" algn="l" defTabSz="914400" rtl="0" eaLnBrk="1" latinLnBrk="0" hangingPunct="1">
        <a:spcBef>
          <a:spcPts val="1200"/>
        </a:spcBef>
        <a:buClr>
          <a:schemeClr val="bg1">
            <a:lumMod val="65000"/>
          </a:schemeClr>
        </a:buClr>
        <a:buSzPct val="90000"/>
        <a:buFont typeface="Wingdings" pitchFamily="2" charset="2"/>
        <a:buChar char="v"/>
        <a:defRPr sz="1800" kern="1200">
          <a:solidFill>
            <a:schemeClr val="tx1">
              <a:lumMod val="75000"/>
              <a:lumOff val="25000"/>
            </a:schemeClr>
          </a:solidFill>
          <a:latin typeface="+mn-lt"/>
          <a:ea typeface="+mn-ea"/>
          <a:cs typeface="+mn-cs"/>
        </a:defRPr>
      </a:lvl4pPr>
      <a:lvl5pPr marL="2057400" indent="-457200" algn="l" defTabSz="914400" rtl="0" eaLnBrk="1" latinLnBrk="0" hangingPunct="1">
        <a:spcBef>
          <a:spcPts val="1200"/>
        </a:spcBef>
        <a:buSzPct val="90000"/>
        <a:buFont typeface="Wingdings" pitchFamily="2" charset="2"/>
        <a:buChar char="v"/>
        <a:defRPr sz="1800" kern="1200">
          <a:solidFill>
            <a:schemeClr val="tx1">
              <a:lumMod val="75000"/>
              <a:lumOff val="2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3.pdf"/><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5.pd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7.pdf"/><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19.pd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8.tif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9.pdf"/><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1.pdf"/><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p:txBody>
          <a:bodyPr/>
          <a:lstStyle/>
          <a:p>
            <a:r>
              <a:rPr lang="en-US" dirty="0" smtClean="0">
                <a:solidFill>
                  <a:schemeClr val="tx2">
                    <a:lumMod val="75000"/>
                  </a:schemeClr>
                </a:solidFill>
              </a:rPr>
              <a:t>Student Understanding of Statics Principles</a:t>
            </a:r>
            <a:endParaRPr lang="en-US" dirty="0">
              <a:solidFill>
                <a:schemeClr val="tx2">
                  <a:lumMod val="75000"/>
                </a:schemeClr>
              </a:solidFill>
            </a:endParaRPr>
          </a:p>
        </p:txBody>
      </p:sp>
      <p:sp>
        <p:nvSpPr>
          <p:cNvPr id="17" name="Text Placeholder 16"/>
          <p:cNvSpPr>
            <a:spLocks noGrp="1"/>
          </p:cNvSpPr>
          <p:nvPr>
            <p:ph type="body" idx="1"/>
          </p:nvPr>
        </p:nvSpPr>
        <p:spPr>
          <a:xfrm>
            <a:off x="490818" y="3779499"/>
            <a:ext cx="8162365" cy="2079433"/>
          </a:xfrm>
        </p:spPr>
        <p:txBody>
          <a:bodyPr>
            <a:normAutofit/>
          </a:bodyPr>
          <a:lstStyle/>
          <a:p>
            <a:r>
              <a:rPr lang="en-US" dirty="0" smtClean="0">
                <a:solidFill>
                  <a:schemeClr val="bg2">
                    <a:lumMod val="25000"/>
                  </a:schemeClr>
                </a:solidFill>
              </a:rPr>
              <a:t>Presented by Brittany Johnson</a:t>
            </a:r>
          </a:p>
          <a:p>
            <a:r>
              <a:rPr lang="en-US" dirty="0" err="1" smtClean="0">
                <a:solidFill>
                  <a:schemeClr val="bg2">
                    <a:lumMod val="25000"/>
                  </a:schemeClr>
                </a:solidFill>
              </a:rPr>
              <a:t>Noyce</a:t>
            </a:r>
            <a:r>
              <a:rPr lang="en-US" dirty="0" smtClean="0">
                <a:solidFill>
                  <a:schemeClr val="bg2">
                    <a:lumMod val="25000"/>
                  </a:schemeClr>
                </a:solidFill>
              </a:rPr>
              <a:t> REU in PER at UW 2011</a:t>
            </a:r>
          </a:p>
          <a:p>
            <a:endParaRPr lang="en-US" dirty="0" smtClean="0">
              <a:solidFill>
                <a:schemeClr val="bg2">
                  <a:lumMod val="25000"/>
                </a:schemeClr>
              </a:solidFill>
            </a:endParaRPr>
          </a:p>
          <a:p>
            <a:r>
              <a:rPr lang="en-US" dirty="0" smtClean="0">
                <a:solidFill>
                  <a:schemeClr val="bg2">
                    <a:lumMod val="25000"/>
                  </a:schemeClr>
                </a:solidFill>
              </a:rPr>
              <a:t>Physics Education Group (PEG)</a:t>
            </a:r>
          </a:p>
          <a:p>
            <a:r>
              <a:rPr lang="en-US" dirty="0" smtClean="0">
                <a:solidFill>
                  <a:schemeClr val="bg2">
                    <a:lumMod val="25000"/>
                  </a:schemeClr>
                </a:solidFill>
              </a:rPr>
              <a:t>Advisors: </a:t>
            </a:r>
            <a:r>
              <a:rPr lang="en-US" smtClean="0">
                <a:solidFill>
                  <a:schemeClr val="bg2">
                    <a:lumMod val="25000"/>
                  </a:schemeClr>
                </a:solidFill>
              </a:rPr>
              <a:t>Peter Shaffer</a:t>
            </a:r>
            <a:r>
              <a:rPr lang="en-US" dirty="0" smtClean="0">
                <a:solidFill>
                  <a:schemeClr val="bg2">
                    <a:lumMod val="25000"/>
                  </a:schemeClr>
                </a:solidFill>
              </a:rPr>
              <a:t>, Paula Heron, and Lillian McDermott</a:t>
            </a:r>
          </a:p>
        </p:txBody>
      </p:sp>
      <p:sp>
        <p:nvSpPr>
          <p:cNvPr id="4" name="Slide Number Placeholder 3"/>
          <p:cNvSpPr>
            <a:spLocks noGrp="1"/>
          </p:cNvSpPr>
          <p:nvPr>
            <p:ph type="sldNum" sz="quarter" idx="12"/>
          </p:nvPr>
        </p:nvSpPr>
        <p:spPr/>
        <p:txBody>
          <a:bodyPr/>
          <a:lstStyle/>
          <a:p>
            <a:endParaRPr kumimoji="0"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314979"/>
            <a:ext cx="8096126" cy="1143000"/>
          </a:xfrm>
        </p:spPr>
        <p:txBody>
          <a:bodyPr/>
          <a:lstStyle/>
          <a:p>
            <a:r>
              <a:rPr lang="en-US" sz="4000" dirty="0" smtClean="0"/>
              <a:t>Limit on Friction Force: Question 2</a:t>
            </a:r>
            <a:endParaRPr lang="en-US" sz="4000" dirty="0"/>
          </a:p>
        </p:txBody>
      </p:sp>
      <p:sp>
        <p:nvSpPr>
          <p:cNvPr id="6" name="Content Placeholder 5"/>
          <p:cNvSpPr>
            <a:spLocks noGrp="1"/>
          </p:cNvSpPr>
          <p:nvPr>
            <p:ph sz="half" idx="1"/>
          </p:nvPr>
        </p:nvSpPr>
        <p:spPr>
          <a:xfrm>
            <a:off x="698945" y="1457979"/>
            <a:ext cx="4656221" cy="2727756"/>
          </a:xfrm>
        </p:spPr>
        <p:txBody>
          <a:bodyPr/>
          <a:lstStyle/>
          <a:p>
            <a:r>
              <a:rPr lang="en-US" sz="2000" dirty="0" smtClean="0"/>
              <a:t>Which of the following diagrams best represents the horizontal component of the force acting on the lower face of the top (20 N) block?</a:t>
            </a:r>
          </a:p>
          <a:p>
            <a:pPr>
              <a:buNone/>
            </a:pPr>
            <a:endParaRPr lang="en-US" dirty="0"/>
          </a:p>
        </p:txBody>
      </p:sp>
      <p:sp>
        <p:nvSpPr>
          <p:cNvPr id="9" name="Content Placeholder 8"/>
          <p:cNvSpPr>
            <a:spLocks noGrp="1"/>
          </p:cNvSpPr>
          <p:nvPr>
            <p:ph sz="half" idx="13"/>
          </p:nvPr>
        </p:nvSpPr>
        <p:spPr>
          <a:xfrm>
            <a:off x="723899" y="4775200"/>
            <a:ext cx="7741751" cy="1268505"/>
          </a:xfrm>
        </p:spPr>
        <p:txBody>
          <a:bodyPr>
            <a:normAutofit fontScale="77500" lnSpcReduction="20000"/>
          </a:bodyPr>
          <a:lstStyle/>
          <a:p>
            <a:r>
              <a:rPr lang="en-US" dirty="0" smtClean="0"/>
              <a:t>Limit on the friction force: the friction force must be less than μN to satisfy the friction condition in which equilibrium is maintained.</a:t>
            </a:r>
          </a:p>
          <a:p>
            <a:r>
              <a:rPr lang="en-US" dirty="0" smtClean="0"/>
              <a:t>Therefore, the friction force &lt; μN, and μN = 0.5 </a:t>
            </a:r>
            <a:r>
              <a:rPr lang="en-US" dirty="0" err="1" smtClean="0"/>
              <a:t>x</a:t>
            </a:r>
            <a:r>
              <a:rPr lang="en-US" dirty="0" smtClean="0"/>
              <a:t> 20 N = 10 N.</a:t>
            </a:r>
            <a:endParaRPr lang="en-US" dirty="0"/>
          </a:p>
        </p:txBody>
      </p:sp>
      <p:sp>
        <p:nvSpPr>
          <p:cNvPr id="12" name="TextBox 11"/>
          <p:cNvSpPr txBox="1"/>
          <p:nvPr/>
        </p:nvSpPr>
        <p:spPr>
          <a:xfrm>
            <a:off x="1625600" y="4185735"/>
            <a:ext cx="6560059" cy="369332"/>
          </a:xfrm>
          <a:prstGeom prst="rect">
            <a:avLst/>
          </a:prstGeom>
          <a:noFill/>
        </p:spPr>
        <p:txBody>
          <a:bodyPr wrap="none" rtlCol="0">
            <a:spAutoFit/>
          </a:bodyPr>
          <a:lstStyle/>
          <a:p>
            <a:r>
              <a:rPr lang="en-US" dirty="0" smtClean="0"/>
              <a:t>Correct Answer: Balances 8 N and satisfies the friction condition.</a:t>
            </a:r>
            <a:endParaRPr lang="en-US" dirty="0"/>
          </a:p>
        </p:txBody>
      </p:sp>
      <p:sp>
        <p:nvSpPr>
          <p:cNvPr id="14" name="Slide Number Placeholder 13"/>
          <p:cNvSpPr>
            <a:spLocks noGrp="1"/>
          </p:cNvSpPr>
          <p:nvPr>
            <p:ph type="sldNum" sz="quarter" idx="12"/>
          </p:nvPr>
        </p:nvSpPr>
        <p:spPr/>
        <p:txBody>
          <a:bodyPr/>
          <a:lstStyle/>
          <a:p>
            <a:fld id="{446F51C0-1A55-274B-9239-516564B0AF66}" type="slidenum">
              <a:rPr lang="en-US" smtClean="0"/>
              <a:pPr/>
              <a:t>10</a:t>
            </a:fld>
            <a:endParaRPr lang="en-US"/>
          </a:p>
        </p:txBody>
      </p:sp>
      <p:pic>
        <p:nvPicPr>
          <p:cNvPr id="15" name="Picture 14" descr="Friction 2.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2"/>
              <a:stretch>
                <a:fillRect/>
              </a:stretch>
            </p:blipFill>
          </mc:Choice>
          <mc:Fallback>
            <p:blipFill>
              <a:blip r:embed="rId3"/>
              <a:stretch>
                <a:fillRect/>
              </a:stretch>
            </p:blipFill>
          </mc:Fallback>
        </mc:AlternateContent>
        <p:spPr>
          <a:xfrm>
            <a:off x="5355166" y="1457979"/>
            <a:ext cx="3110484" cy="1315974"/>
          </a:xfrm>
          <a:prstGeom prst="rect">
            <a:avLst/>
          </a:prstGeom>
        </p:spPr>
      </p:pic>
      <p:pic>
        <p:nvPicPr>
          <p:cNvPr id="16" name="Picture 15" descr="Friction 3.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998050" y="3271285"/>
            <a:ext cx="7467600" cy="835660"/>
          </a:xfrm>
          <a:prstGeom prst="rect">
            <a:avLst/>
          </a:prstGeom>
        </p:spPr>
      </p:pic>
      <p:sp>
        <p:nvSpPr>
          <p:cNvPr id="17" name="Oval 16"/>
          <p:cNvSpPr/>
          <p:nvPr/>
        </p:nvSpPr>
        <p:spPr>
          <a:xfrm>
            <a:off x="2506133" y="3271335"/>
            <a:ext cx="1337734" cy="914400"/>
          </a:xfrm>
          <a:prstGeom prst="ellipse">
            <a:avLst/>
          </a:prstGeom>
          <a:no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76273" y="776211"/>
            <a:ext cx="8202479" cy="681767"/>
          </a:xfrm>
        </p:spPr>
        <p:txBody>
          <a:bodyPr/>
          <a:lstStyle/>
          <a:p>
            <a:r>
              <a:rPr lang="en-US" sz="3600" dirty="0" smtClean="0"/>
              <a:t>Results and Analysis of Understanding	</a:t>
            </a:r>
            <a:endParaRPr lang="en-US" sz="3600" dirty="0"/>
          </a:p>
        </p:txBody>
      </p:sp>
      <p:graphicFrame>
        <p:nvGraphicFramePr>
          <p:cNvPr id="7" name="Content Placeholder 6"/>
          <p:cNvGraphicFramePr>
            <a:graphicFrameLocks noGrp="1"/>
          </p:cNvGraphicFramePr>
          <p:nvPr>
            <p:ph sz="half" idx="1"/>
          </p:nvPr>
        </p:nvGraphicFramePr>
        <p:xfrm>
          <a:off x="723900" y="1403747"/>
          <a:ext cx="7707312" cy="3870960"/>
        </p:xfrm>
        <a:graphic>
          <a:graphicData uri="http://schemas.openxmlformats.org/drawingml/2006/table">
            <a:tbl>
              <a:tblPr firstRow="1" bandRow="1">
                <a:tableStyleId>{5940675A-B579-460E-94D1-54222C63F5DA}</a:tableStyleId>
              </a:tblPr>
              <a:tblGrid>
                <a:gridCol w="1128273"/>
                <a:gridCol w="3651426"/>
                <a:gridCol w="975871"/>
                <a:gridCol w="975871"/>
                <a:gridCol w="975871"/>
              </a:tblGrid>
              <a:tr h="566742">
                <a:tc>
                  <a:txBody>
                    <a:bodyPr/>
                    <a:lstStyle/>
                    <a:p>
                      <a:pPr algn="ctr"/>
                      <a:r>
                        <a:rPr lang="en-US" dirty="0" smtClean="0"/>
                        <a:t>Response</a:t>
                      </a:r>
                      <a:endParaRPr lang="en-US" dirty="0"/>
                    </a:p>
                  </a:txBody>
                  <a:tcPr marL="91610" marR="91610"/>
                </a:tc>
                <a:tc>
                  <a:txBody>
                    <a:bodyPr/>
                    <a:lstStyle/>
                    <a:p>
                      <a:pPr algn="ctr"/>
                      <a:r>
                        <a:rPr lang="en-US" dirty="0" smtClean="0"/>
                        <a:t>Understanding</a:t>
                      </a:r>
                      <a:r>
                        <a:rPr lang="en-US" baseline="0" dirty="0" smtClean="0"/>
                        <a:t> </a:t>
                      </a:r>
                      <a:r>
                        <a:rPr lang="en-US" dirty="0" smtClean="0"/>
                        <a:t>Reflected</a:t>
                      </a:r>
                      <a:r>
                        <a:rPr lang="en-US" baseline="0" dirty="0" smtClean="0"/>
                        <a:t> by Response</a:t>
                      </a:r>
                      <a:endParaRPr lang="en-US" dirty="0"/>
                    </a:p>
                  </a:txBody>
                  <a:tcPr marL="91610" marR="91610"/>
                </a:tc>
                <a:tc>
                  <a:txBody>
                    <a:bodyPr/>
                    <a:lstStyle/>
                    <a:p>
                      <a:pPr algn="ctr"/>
                      <a:r>
                        <a:rPr lang="en-US" dirty="0" smtClean="0"/>
                        <a:t>% Physics 114A</a:t>
                      </a:r>
                      <a:endParaRPr lang="en-US" dirty="0"/>
                    </a:p>
                  </a:txBody>
                  <a:tcPr marL="91610" marR="91610"/>
                </a:tc>
                <a:tc>
                  <a:txBody>
                    <a:bodyPr/>
                    <a:lstStyle/>
                    <a:p>
                      <a:pPr algn="ctr"/>
                      <a:r>
                        <a:rPr lang="en-US" dirty="0" smtClean="0"/>
                        <a:t>% Physics 121A</a:t>
                      </a:r>
                      <a:endParaRPr lang="en-US" dirty="0"/>
                    </a:p>
                  </a:txBody>
                  <a:tcPr marL="91610" marR="91610"/>
                </a:tc>
                <a:tc>
                  <a:txBody>
                    <a:bodyPr/>
                    <a:lstStyle/>
                    <a:p>
                      <a:pPr algn="ctr"/>
                      <a:r>
                        <a:rPr lang="en-US" dirty="0" smtClean="0"/>
                        <a:t>% CMU Statics</a:t>
                      </a:r>
                      <a:endParaRPr lang="en-US" dirty="0"/>
                    </a:p>
                  </a:txBody>
                  <a:tcPr marL="91610" marR="91610"/>
                </a:tc>
              </a:tr>
              <a:tr h="323852">
                <a:tc>
                  <a:txBody>
                    <a:bodyPr/>
                    <a:lstStyle/>
                    <a:p>
                      <a:pPr algn="ctr"/>
                      <a:r>
                        <a:rPr lang="en-US" dirty="0" smtClean="0"/>
                        <a:t>B</a:t>
                      </a:r>
                      <a:endParaRPr lang="en-US" dirty="0"/>
                    </a:p>
                  </a:txBody>
                  <a:tcPr marL="91610" marR="91610"/>
                </a:tc>
                <a:tc>
                  <a:txBody>
                    <a:bodyPr/>
                    <a:lstStyle/>
                    <a:p>
                      <a:pPr algn="ctr"/>
                      <a:r>
                        <a:rPr lang="en-US" sz="1600" dirty="0" smtClean="0"/>
                        <a:t>Correct answer.</a:t>
                      </a:r>
                      <a:endParaRPr lang="en-US" sz="1600" dirty="0"/>
                    </a:p>
                  </a:txBody>
                  <a:tcPr marL="91610" marR="91610"/>
                </a:tc>
                <a:tc>
                  <a:txBody>
                    <a:bodyPr/>
                    <a:lstStyle/>
                    <a:p>
                      <a:pPr algn="ctr"/>
                      <a:r>
                        <a:rPr lang="en-US" dirty="0" smtClean="0"/>
                        <a:t>25</a:t>
                      </a:r>
                      <a:endParaRPr lang="en-US" dirty="0"/>
                    </a:p>
                  </a:txBody>
                  <a:tcPr marL="91610" marR="91610"/>
                </a:tc>
                <a:tc>
                  <a:txBody>
                    <a:bodyPr/>
                    <a:lstStyle/>
                    <a:p>
                      <a:pPr algn="ctr"/>
                      <a:r>
                        <a:rPr lang="en-US" dirty="0" smtClean="0"/>
                        <a:t>35</a:t>
                      </a:r>
                      <a:endParaRPr lang="en-US" dirty="0"/>
                    </a:p>
                  </a:txBody>
                  <a:tcPr marL="91610" marR="91610"/>
                </a:tc>
                <a:tc>
                  <a:txBody>
                    <a:bodyPr/>
                    <a:lstStyle/>
                    <a:p>
                      <a:pPr algn="ctr"/>
                      <a:r>
                        <a:rPr lang="en-US" dirty="0" smtClean="0"/>
                        <a:t>20</a:t>
                      </a:r>
                      <a:endParaRPr lang="en-US" dirty="0"/>
                    </a:p>
                  </a:txBody>
                  <a:tcPr marL="91610" marR="91610"/>
                </a:tc>
              </a:tr>
              <a:tr h="328350">
                <a:tc>
                  <a:txBody>
                    <a:bodyPr/>
                    <a:lstStyle/>
                    <a:p>
                      <a:pPr algn="ctr"/>
                      <a:r>
                        <a:rPr lang="en-US" b="1" dirty="0" smtClean="0"/>
                        <a:t>E</a:t>
                      </a:r>
                      <a:endParaRPr lang="en-US" b="1" dirty="0"/>
                    </a:p>
                  </a:txBody>
                  <a:tcPr marL="91610" marR="91610"/>
                </a:tc>
                <a:tc>
                  <a:txBody>
                    <a:bodyPr/>
                    <a:lstStyle/>
                    <a:p>
                      <a:pPr algn="ctr"/>
                      <a:r>
                        <a:rPr lang="en-US" sz="1600" b="1" baseline="0" dirty="0" smtClean="0"/>
                        <a:t>Friction force = μN.</a:t>
                      </a:r>
                      <a:endParaRPr lang="en-US" sz="1600" b="1" dirty="0"/>
                    </a:p>
                  </a:txBody>
                  <a:tcPr marL="91610" marR="91610"/>
                </a:tc>
                <a:tc>
                  <a:txBody>
                    <a:bodyPr/>
                    <a:lstStyle/>
                    <a:p>
                      <a:pPr algn="ctr"/>
                      <a:r>
                        <a:rPr lang="en-US" b="1" dirty="0" smtClean="0"/>
                        <a:t>25</a:t>
                      </a:r>
                      <a:endParaRPr lang="en-US" b="1" dirty="0"/>
                    </a:p>
                  </a:txBody>
                  <a:tcPr marL="91610" marR="91610"/>
                </a:tc>
                <a:tc>
                  <a:txBody>
                    <a:bodyPr/>
                    <a:lstStyle/>
                    <a:p>
                      <a:pPr algn="ctr"/>
                      <a:r>
                        <a:rPr lang="en-US" b="1" dirty="0" smtClean="0"/>
                        <a:t>15</a:t>
                      </a:r>
                      <a:endParaRPr lang="en-US" b="1" dirty="0"/>
                    </a:p>
                  </a:txBody>
                  <a:tcPr marL="91610" marR="91610"/>
                </a:tc>
                <a:tc>
                  <a:txBody>
                    <a:bodyPr/>
                    <a:lstStyle/>
                    <a:p>
                      <a:pPr algn="ctr"/>
                      <a:endParaRPr lang="en-US" b="1" dirty="0"/>
                    </a:p>
                  </a:txBody>
                  <a:tcPr marL="91610" marR="91610"/>
                </a:tc>
              </a:tr>
              <a:tr h="566742">
                <a:tc>
                  <a:txBody>
                    <a:bodyPr/>
                    <a:lstStyle/>
                    <a:p>
                      <a:pPr algn="ctr"/>
                      <a:r>
                        <a:rPr lang="en-US" dirty="0" smtClean="0"/>
                        <a:t>C</a:t>
                      </a:r>
                      <a:endParaRPr lang="en-US" dirty="0"/>
                    </a:p>
                  </a:txBody>
                  <a:tcPr marL="91610" marR="91610"/>
                </a:tc>
                <a:tc>
                  <a:txBody>
                    <a:bodyPr/>
                    <a:lstStyle/>
                    <a:p>
                      <a:pPr algn="ctr"/>
                      <a:r>
                        <a:rPr lang="en-US" sz="1600" dirty="0" smtClean="0"/>
                        <a:t>Friction</a:t>
                      </a:r>
                      <a:r>
                        <a:rPr lang="en-US" sz="1600" baseline="0" dirty="0" smtClean="0"/>
                        <a:t> </a:t>
                      </a:r>
                      <a:r>
                        <a:rPr lang="en-US" sz="1600" dirty="0" smtClean="0"/>
                        <a:t>force is</a:t>
                      </a:r>
                      <a:r>
                        <a:rPr lang="en-US" sz="1600" baseline="0" dirty="0" smtClean="0"/>
                        <a:t> </a:t>
                      </a:r>
                      <a:r>
                        <a:rPr lang="en-US" sz="1600" dirty="0" smtClean="0"/>
                        <a:t>the difference between μN and the driving force.</a:t>
                      </a:r>
                      <a:endParaRPr lang="en-US" sz="1600" dirty="0"/>
                    </a:p>
                  </a:txBody>
                  <a:tcPr marL="91610" marR="91610"/>
                </a:tc>
                <a:tc>
                  <a:txBody>
                    <a:bodyPr/>
                    <a:lstStyle/>
                    <a:p>
                      <a:pPr algn="ctr"/>
                      <a:r>
                        <a:rPr lang="en-US" dirty="0" smtClean="0"/>
                        <a:t>25</a:t>
                      </a:r>
                      <a:endParaRPr lang="en-US" dirty="0"/>
                    </a:p>
                  </a:txBody>
                  <a:tcPr marL="91610" marR="91610"/>
                </a:tc>
                <a:tc>
                  <a:txBody>
                    <a:bodyPr/>
                    <a:lstStyle/>
                    <a:p>
                      <a:pPr algn="ctr"/>
                      <a:r>
                        <a:rPr lang="en-US" dirty="0" smtClean="0"/>
                        <a:t>20</a:t>
                      </a:r>
                      <a:endParaRPr lang="en-US" dirty="0"/>
                    </a:p>
                  </a:txBody>
                  <a:tcPr marL="91610" marR="91610"/>
                </a:tc>
                <a:tc>
                  <a:txBody>
                    <a:bodyPr/>
                    <a:lstStyle/>
                    <a:p>
                      <a:pPr algn="ctr"/>
                      <a:endParaRPr lang="en-US" dirty="0"/>
                    </a:p>
                  </a:txBody>
                  <a:tcPr marL="91610" marR="91610"/>
                </a:tc>
              </a:tr>
              <a:tr h="658014">
                <a:tc>
                  <a:txBody>
                    <a:bodyPr/>
                    <a:lstStyle/>
                    <a:p>
                      <a:pPr algn="ctr"/>
                      <a:r>
                        <a:rPr lang="en-US" dirty="0" smtClean="0"/>
                        <a:t>D</a:t>
                      </a:r>
                      <a:endParaRPr lang="en-US" dirty="0"/>
                    </a:p>
                  </a:txBody>
                  <a:tcPr marL="91610" marR="91610"/>
                </a:tc>
                <a:tc>
                  <a:txBody>
                    <a:bodyPr/>
                    <a:lstStyle/>
                    <a:p>
                      <a:pPr algn="ctr"/>
                      <a:r>
                        <a:rPr lang="en-US" sz="1600" dirty="0" smtClean="0"/>
                        <a:t>Balances driving forces but does not satisfy</a:t>
                      </a:r>
                      <a:r>
                        <a:rPr lang="en-US" sz="1600" baseline="0" dirty="0" smtClean="0"/>
                        <a:t> the friction condition for equilibrium.</a:t>
                      </a:r>
                      <a:endParaRPr lang="en-US" sz="1600" dirty="0"/>
                    </a:p>
                  </a:txBody>
                  <a:tcPr marL="91610" marR="91610"/>
                </a:tc>
                <a:tc>
                  <a:txBody>
                    <a:bodyPr/>
                    <a:lstStyle/>
                    <a:p>
                      <a:pPr algn="ctr"/>
                      <a:r>
                        <a:rPr lang="en-US" dirty="0" smtClean="0"/>
                        <a:t>15</a:t>
                      </a:r>
                      <a:endParaRPr lang="en-US" dirty="0"/>
                    </a:p>
                  </a:txBody>
                  <a:tcPr marL="91610" marR="91610"/>
                </a:tc>
                <a:tc>
                  <a:txBody>
                    <a:bodyPr/>
                    <a:lstStyle/>
                    <a:p>
                      <a:pPr algn="ctr"/>
                      <a:r>
                        <a:rPr lang="en-US" dirty="0" smtClean="0"/>
                        <a:t>25</a:t>
                      </a:r>
                      <a:endParaRPr lang="en-US" dirty="0"/>
                    </a:p>
                  </a:txBody>
                  <a:tcPr marL="91610" marR="91610"/>
                </a:tc>
                <a:tc>
                  <a:txBody>
                    <a:bodyPr/>
                    <a:lstStyle/>
                    <a:p>
                      <a:pPr algn="ctr"/>
                      <a:endParaRPr lang="en-US" dirty="0"/>
                    </a:p>
                  </a:txBody>
                  <a:tcPr marL="91610" marR="91610"/>
                </a:tc>
              </a:tr>
              <a:tr h="639205">
                <a:tc>
                  <a:txBody>
                    <a:bodyPr/>
                    <a:lstStyle/>
                    <a:p>
                      <a:pPr algn="ctr"/>
                      <a:r>
                        <a:rPr lang="en-US" dirty="0" smtClean="0"/>
                        <a:t>A </a:t>
                      </a:r>
                      <a:endParaRPr lang="en-US" dirty="0"/>
                    </a:p>
                  </a:txBody>
                  <a:tcPr marL="91610" marR="91610"/>
                </a:tc>
                <a:tc>
                  <a:txBody>
                    <a:bodyPr/>
                    <a:lstStyle/>
                    <a:p>
                      <a:pPr algn="ctr"/>
                      <a:r>
                        <a:rPr lang="en-US" sz="1600" dirty="0" smtClean="0"/>
                        <a:t>Friction</a:t>
                      </a:r>
                      <a:r>
                        <a:rPr lang="en-US" sz="1600" baseline="0" dirty="0" smtClean="0"/>
                        <a:t> </a:t>
                      </a:r>
                      <a:r>
                        <a:rPr lang="en-US" sz="1600" dirty="0" smtClean="0"/>
                        <a:t>force is the difference between μN and the driving force, but</a:t>
                      </a:r>
                      <a:r>
                        <a:rPr lang="en-US" sz="1600" baseline="0" dirty="0" smtClean="0"/>
                        <a:t> in the wrong direction.</a:t>
                      </a:r>
                      <a:endParaRPr lang="en-US" sz="1600" dirty="0"/>
                    </a:p>
                  </a:txBody>
                  <a:tcPr marL="91610" marR="91610"/>
                </a:tc>
                <a:tc>
                  <a:txBody>
                    <a:bodyPr/>
                    <a:lstStyle/>
                    <a:p>
                      <a:pPr algn="ctr"/>
                      <a:r>
                        <a:rPr lang="en-US" dirty="0" smtClean="0"/>
                        <a:t>5</a:t>
                      </a:r>
                      <a:endParaRPr lang="en-US" dirty="0"/>
                    </a:p>
                  </a:txBody>
                  <a:tcPr marL="91610" marR="91610"/>
                </a:tc>
                <a:tc>
                  <a:txBody>
                    <a:bodyPr/>
                    <a:lstStyle/>
                    <a:p>
                      <a:pPr algn="ctr"/>
                      <a:r>
                        <a:rPr lang="en-US" dirty="0" smtClean="0"/>
                        <a:t>5</a:t>
                      </a:r>
                      <a:endParaRPr lang="en-US" dirty="0"/>
                    </a:p>
                  </a:txBody>
                  <a:tcPr marL="91610" marR="91610"/>
                </a:tc>
                <a:tc>
                  <a:txBody>
                    <a:bodyPr/>
                    <a:lstStyle/>
                    <a:p>
                      <a:pPr algn="ctr"/>
                      <a:endParaRPr lang="en-US" dirty="0"/>
                    </a:p>
                  </a:txBody>
                  <a:tcPr marL="91610" marR="91610"/>
                </a:tc>
              </a:tr>
            </a:tbl>
          </a:graphicData>
        </a:graphic>
      </p:graphicFrame>
      <p:sp>
        <p:nvSpPr>
          <p:cNvPr id="8" name="Content Placeholder 7"/>
          <p:cNvSpPr>
            <a:spLocks noGrp="1"/>
          </p:cNvSpPr>
          <p:nvPr>
            <p:ph sz="half" idx="13"/>
          </p:nvPr>
        </p:nvSpPr>
        <p:spPr>
          <a:xfrm>
            <a:off x="723900" y="5440820"/>
            <a:ext cx="7707406" cy="987905"/>
          </a:xfrm>
        </p:spPr>
        <p:txBody>
          <a:bodyPr>
            <a:normAutofit fontScale="55000" lnSpcReduction="20000"/>
          </a:bodyPr>
          <a:lstStyle/>
          <a:p>
            <a:r>
              <a:rPr lang="en-US" dirty="0" smtClean="0"/>
              <a:t>Limit on friction force question 2 was also administered to two introductory physics courses at UW:</a:t>
            </a:r>
          </a:p>
          <a:p>
            <a:pPr lvl="1"/>
            <a:r>
              <a:rPr lang="en-US" dirty="0" smtClean="0"/>
              <a:t>Physics 114A—an algebra based course in which N=86 students participated.</a:t>
            </a:r>
          </a:p>
          <a:p>
            <a:pPr lvl="1"/>
            <a:r>
              <a:rPr lang="en-US" dirty="0" smtClean="0"/>
              <a:t>Physics 121A—a calculus based course in which N=72 students participated</a:t>
            </a:r>
            <a:endParaRPr lang="en-US" dirty="0"/>
          </a:p>
        </p:txBody>
      </p:sp>
      <p:sp>
        <p:nvSpPr>
          <p:cNvPr id="9" name="Slide Number Placeholder 8"/>
          <p:cNvSpPr>
            <a:spLocks noGrp="1"/>
          </p:cNvSpPr>
          <p:nvPr>
            <p:ph type="sldNum" sz="quarter" idx="12"/>
          </p:nvPr>
        </p:nvSpPr>
        <p:spPr>
          <a:xfrm>
            <a:off x="6587066" y="6356350"/>
            <a:ext cx="2133600" cy="365125"/>
          </a:xfrm>
        </p:spPr>
        <p:txBody>
          <a:bodyPr/>
          <a:lstStyle/>
          <a:p>
            <a:fld id="{446F51C0-1A55-274B-9239-516564B0AF66}"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646642"/>
            <a:ext cx="7691719" cy="1143000"/>
          </a:xfrm>
        </p:spPr>
        <p:txBody>
          <a:bodyPr/>
          <a:lstStyle/>
          <a:p>
            <a:r>
              <a:rPr lang="en-US" sz="4000" dirty="0" smtClean="0"/>
              <a:t>Trends in Student Understanding: </a:t>
            </a:r>
            <a:r>
              <a:rPr lang="en-US" sz="2400" dirty="0" smtClean="0"/>
              <a:t>How often do students employ the same incorrect method for finding the friction force in both questions?</a:t>
            </a:r>
            <a:endParaRPr lang="en-US" sz="2400" dirty="0"/>
          </a:p>
        </p:txBody>
      </p:sp>
      <p:graphicFrame>
        <p:nvGraphicFramePr>
          <p:cNvPr id="5" name="Content Placeholder 4"/>
          <p:cNvGraphicFramePr>
            <a:graphicFrameLocks noGrp="1"/>
          </p:cNvGraphicFramePr>
          <p:nvPr>
            <p:ph sz="half" idx="1"/>
          </p:nvPr>
        </p:nvGraphicFramePr>
        <p:xfrm>
          <a:off x="726142" y="4131733"/>
          <a:ext cx="7707313" cy="1815042"/>
        </p:xfrm>
        <a:graphic>
          <a:graphicData uri="http://schemas.openxmlformats.org/drawingml/2006/table">
            <a:tbl>
              <a:tblPr firstRow="1" bandRow="1">
                <a:tableStyleId>{5940675A-B579-460E-94D1-54222C63F5DA}</a:tableStyleId>
              </a:tblPr>
              <a:tblGrid>
                <a:gridCol w="5135033"/>
                <a:gridCol w="1286140"/>
                <a:gridCol w="1286140"/>
              </a:tblGrid>
              <a:tr h="702522">
                <a:tc>
                  <a:txBody>
                    <a:bodyPr/>
                    <a:lstStyle/>
                    <a:p>
                      <a:pPr algn="ctr"/>
                      <a:r>
                        <a:rPr lang="en-US" b="1" dirty="0" smtClean="0"/>
                        <a:t>Trend</a:t>
                      </a:r>
                      <a:r>
                        <a:rPr lang="en-US" dirty="0" smtClean="0"/>
                        <a:t>: Friction</a:t>
                      </a:r>
                      <a:r>
                        <a:rPr lang="en-US" baseline="0" dirty="0" smtClean="0"/>
                        <a:t> force found by taking the difference between the driving force and μN.</a:t>
                      </a:r>
                      <a:endParaRPr lang="en-US" dirty="0"/>
                    </a:p>
                  </a:txBody>
                  <a:tcPr/>
                </a:tc>
                <a:tc>
                  <a:txBody>
                    <a:bodyPr/>
                    <a:lstStyle/>
                    <a:p>
                      <a:pPr algn="ctr"/>
                      <a:r>
                        <a:rPr lang="en-US" dirty="0" smtClean="0"/>
                        <a:t>% Physics 114A</a:t>
                      </a:r>
                      <a:endParaRPr lang="en-US" dirty="0"/>
                    </a:p>
                  </a:txBody>
                  <a:tcPr/>
                </a:tc>
                <a:tc>
                  <a:txBody>
                    <a:bodyPr/>
                    <a:lstStyle/>
                    <a:p>
                      <a:pPr algn="ctr"/>
                      <a:r>
                        <a:rPr lang="en-US" dirty="0" smtClean="0"/>
                        <a:t>%</a:t>
                      </a:r>
                      <a:r>
                        <a:rPr lang="en-US" baseline="0" dirty="0" smtClean="0"/>
                        <a:t> Physics 121A</a:t>
                      </a:r>
                      <a:endParaRPr lang="en-US" dirty="0"/>
                    </a:p>
                  </a:txBody>
                  <a:tcPr/>
                </a:tc>
              </a:tr>
              <a:tr h="370840">
                <a:tc>
                  <a:txBody>
                    <a:bodyPr/>
                    <a:lstStyle/>
                    <a:p>
                      <a:pPr algn="ctr"/>
                      <a:r>
                        <a:rPr lang="en-US" dirty="0" smtClean="0"/>
                        <a:t>Select “C” for question</a:t>
                      </a:r>
                      <a:r>
                        <a:rPr lang="en-US" baseline="0" dirty="0" smtClean="0"/>
                        <a:t> 1.</a:t>
                      </a:r>
                      <a:endParaRPr lang="en-US" dirty="0"/>
                    </a:p>
                  </a:txBody>
                  <a:tcPr/>
                </a:tc>
                <a:tc>
                  <a:txBody>
                    <a:bodyPr/>
                    <a:lstStyle/>
                    <a:p>
                      <a:pPr algn="ctr"/>
                      <a:r>
                        <a:rPr lang="en-US" dirty="0" smtClean="0"/>
                        <a:t>20</a:t>
                      </a:r>
                      <a:endParaRPr lang="en-US" dirty="0"/>
                    </a:p>
                  </a:txBody>
                  <a:tcPr/>
                </a:tc>
                <a:tc>
                  <a:txBody>
                    <a:bodyPr/>
                    <a:lstStyle/>
                    <a:p>
                      <a:pPr algn="ctr"/>
                      <a:r>
                        <a:rPr lang="en-US" dirty="0" smtClean="0"/>
                        <a:t>5</a:t>
                      </a:r>
                      <a:endParaRPr lang="en-US" dirty="0"/>
                    </a:p>
                  </a:txBody>
                  <a:tcPr/>
                </a:tc>
              </a:tr>
              <a:tr h="370840">
                <a:tc>
                  <a:txBody>
                    <a:bodyPr/>
                    <a:lstStyle/>
                    <a:p>
                      <a:pPr algn="ctr"/>
                      <a:r>
                        <a:rPr lang="en-US" dirty="0" smtClean="0"/>
                        <a:t>Select “C” for question</a:t>
                      </a:r>
                      <a:r>
                        <a:rPr lang="en-US" baseline="0" dirty="0" smtClean="0"/>
                        <a:t> 2.</a:t>
                      </a:r>
                      <a:endParaRPr lang="en-US" dirty="0"/>
                    </a:p>
                  </a:txBody>
                  <a:tcPr/>
                </a:tc>
                <a:tc>
                  <a:txBody>
                    <a:bodyPr/>
                    <a:lstStyle/>
                    <a:p>
                      <a:pPr algn="ctr"/>
                      <a:r>
                        <a:rPr lang="en-US" dirty="0" smtClean="0"/>
                        <a:t>25</a:t>
                      </a:r>
                      <a:endParaRPr lang="en-US" dirty="0"/>
                    </a:p>
                  </a:txBody>
                  <a:tcPr/>
                </a:tc>
                <a:tc>
                  <a:txBody>
                    <a:bodyPr/>
                    <a:lstStyle/>
                    <a:p>
                      <a:pPr algn="ctr"/>
                      <a:r>
                        <a:rPr lang="en-US" dirty="0" smtClean="0"/>
                        <a:t>20</a:t>
                      </a:r>
                      <a:endParaRPr lang="en-US" dirty="0"/>
                    </a:p>
                  </a:txBody>
                  <a:tcPr/>
                </a:tc>
              </a:tr>
              <a:tr h="370840">
                <a:tc>
                  <a:txBody>
                    <a:bodyPr/>
                    <a:lstStyle/>
                    <a:p>
                      <a:pPr algn="ctr"/>
                      <a:r>
                        <a:rPr lang="en-US" baseline="0" dirty="0" smtClean="0"/>
                        <a:t> Select “C” for both questions.</a:t>
                      </a:r>
                      <a:endParaRPr lang="en-US" dirty="0"/>
                    </a:p>
                  </a:txBody>
                  <a:tcPr/>
                </a:tc>
                <a:tc>
                  <a:txBody>
                    <a:bodyPr/>
                    <a:lstStyle/>
                    <a:p>
                      <a:pPr algn="ctr"/>
                      <a:r>
                        <a:rPr lang="en-US" dirty="0" smtClean="0"/>
                        <a:t>10</a:t>
                      </a:r>
                      <a:endParaRPr lang="en-US" dirty="0"/>
                    </a:p>
                  </a:txBody>
                  <a:tcPr/>
                </a:tc>
                <a:tc>
                  <a:txBody>
                    <a:bodyPr/>
                    <a:lstStyle/>
                    <a:p>
                      <a:pPr algn="ctr"/>
                      <a:r>
                        <a:rPr lang="en-US" dirty="0" smtClean="0"/>
                        <a:t>&lt;5</a:t>
                      </a:r>
                      <a:endParaRPr lang="en-US" dirty="0"/>
                    </a:p>
                  </a:txBody>
                  <a:tcPr/>
                </a:tc>
              </a:tr>
            </a:tbl>
          </a:graphicData>
        </a:graphic>
      </p:graphicFrame>
      <p:sp>
        <p:nvSpPr>
          <p:cNvPr id="13" name="Slide Number Placeholder 12"/>
          <p:cNvSpPr>
            <a:spLocks noGrp="1"/>
          </p:cNvSpPr>
          <p:nvPr>
            <p:ph type="sldNum" sz="quarter" idx="12"/>
          </p:nvPr>
        </p:nvSpPr>
        <p:spPr/>
        <p:txBody>
          <a:bodyPr/>
          <a:lstStyle/>
          <a:p>
            <a:fld id="{446F51C0-1A55-274B-9239-516564B0AF66}" type="slidenum">
              <a:rPr lang="en-US" smtClean="0"/>
              <a:pPr/>
              <a:t>12</a:t>
            </a:fld>
            <a:endParaRPr lang="en-US"/>
          </a:p>
        </p:txBody>
      </p:sp>
      <p:graphicFrame>
        <p:nvGraphicFramePr>
          <p:cNvPr id="9" name="Content Placeholder 8"/>
          <p:cNvGraphicFramePr>
            <a:graphicFrameLocks noGrp="1"/>
          </p:cNvGraphicFramePr>
          <p:nvPr>
            <p:ph sz="half" idx="13"/>
          </p:nvPr>
        </p:nvGraphicFramePr>
        <p:xfrm>
          <a:off x="710546" y="2133600"/>
          <a:ext cx="7707314" cy="1752600"/>
        </p:xfrm>
        <a:graphic>
          <a:graphicData uri="http://schemas.openxmlformats.org/drawingml/2006/table">
            <a:tbl>
              <a:tblPr firstRow="1" bandRow="1">
                <a:tableStyleId>{5940675A-B579-460E-94D1-54222C63F5DA}</a:tableStyleId>
              </a:tblPr>
              <a:tblGrid>
                <a:gridCol w="5149726"/>
                <a:gridCol w="1278794"/>
                <a:gridCol w="1278794"/>
              </a:tblGrid>
              <a:tr h="370840">
                <a:tc>
                  <a:txBody>
                    <a:bodyPr/>
                    <a:lstStyle/>
                    <a:p>
                      <a:pPr algn="ctr"/>
                      <a:r>
                        <a:rPr lang="en-US" b="1" dirty="0" smtClean="0"/>
                        <a:t>Trend</a:t>
                      </a:r>
                      <a:r>
                        <a:rPr lang="en-US" b="0" dirty="0" smtClean="0"/>
                        <a:t>: Friction force found by</a:t>
                      </a:r>
                      <a:r>
                        <a:rPr lang="en-US" b="0" baseline="0" dirty="0" smtClean="0"/>
                        <a:t> equating it to μN.</a:t>
                      </a:r>
                      <a:endParaRPr lang="en-US" b="1" dirty="0"/>
                    </a:p>
                  </a:txBody>
                  <a:tcPr/>
                </a:tc>
                <a:tc>
                  <a:txBody>
                    <a:bodyPr/>
                    <a:lstStyle/>
                    <a:p>
                      <a:pPr algn="ctr"/>
                      <a:r>
                        <a:rPr lang="en-US" dirty="0" smtClean="0"/>
                        <a:t>% Physics 114A</a:t>
                      </a:r>
                      <a:endParaRPr lang="en-US" dirty="0"/>
                    </a:p>
                  </a:txBody>
                  <a:tcPr/>
                </a:tc>
                <a:tc>
                  <a:txBody>
                    <a:bodyPr/>
                    <a:lstStyle/>
                    <a:p>
                      <a:pPr algn="ctr"/>
                      <a:r>
                        <a:rPr lang="en-US" dirty="0" smtClean="0"/>
                        <a:t>% Physics 121A</a:t>
                      </a:r>
                      <a:endParaRPr lang="en-US" dirty="0"/>
                    </a:p>
                  </a:txBody>
                  <a:tcPr/>
                </a:tc>
              </a:tr>
              <a:tr h="370840">
                <a:tc>
                  <a:txBody>
                    <a:bodyPr/>
                    <a:lstStyle/>
                    <a:p>
                      <a:pPr algn="ctr"/>
                      <a:r>
                        <a:rPr lang="en-US" dirty="0" smtClean="0"/>
                        <a:t>Select “E” for question</a:t>
                      </a:r>
                      <a:r>
                        <a:rPr lang="en-US" baseline="0" dirty="0" smtClean="0"/>
                        <a:t> 1.</a:t>
                      </a:r>
                      <a:endParaRPr lang="en-US" dirty="0"/>
                    </a:p>
                  </a:txBody>
                  <a:tcPr/>
                </a:tc>
                <a:tc>
                  <a:txBody>
                    <a:bodyPr/>
                    <a:lstStyle/>
                    <a:p>
                      <a:pPr algn="ctr"/>
                      <a:r>
                        <a:rPr lang="en-US" dirty="0" smtClean="0"/>
                        <a:t>25</a:t>
                      </a:r>
                      <a:endParaRPr lang="en-US" dirty="0"/>
                    </a:p>
                  </a:txBody>
                  <a:tcPr/>
                </a:tc>
                <a:tc>
                  <a:txBody>
                    <a:bodyPr/>
                    <a:lstStyle/>
                    <a:p>
                      <a:pPr algn="ctr"/>
                      <a:r>
                        <a:rPr lang="en-US" dirty="0" smtClean="0"/>
                        <a:t>35</a:t>
                      </a:r>
                      <a:endParaRPr lang="en-US" dirty="0"/>
                    </a:p>
                  </a:txBody>
                  <a:tcPr/>
                </a:tc>
              </a:tr>
              <a:tr h="370840">
                <a:tc>
                  <a:txBody>
                    <a:bodyPr/>
                    <a:lstStyle/>
                    <a:p>
                      <a:pPr algn="ctr"/>
                      <a:r>
                        <a:rPr lang="en-US" dirty="0" smtClean="0"/>
                        <a:t>Select</a:t>
                      </a:r>
                      <a:r>
                        <a:rPr lang="en-US" baseline="0" dirty="0" smtClean="0"/>
                        <a:t> “E” for question 2.</a:t>
                      </a:r>
                      <a:endParaRPr lang="en-US" dirty="0"/>
                    </a:p>
                  </a:txBody>
                  <a:tcPr/>
                </a:tc>
                <a:tc>
                  <a:txBody>
                    <a:bodyPr/>
                    <a:lstStyle/>
                    <a:p>
                      <a:pPr algn="ctr"/>
                      <a:r>
                        <a:rPr lang="en-US" dirty="0" smtClean="0"/>
                        <a:t>25</a:t>
                      </a:r>
                      <a:endParaRPr lang="en-US" dirty="0"/>
                    </a:p>
                  </a:txBody>
                  <a:tcPr/>
                </a:tc>
                <a:tc>
                  <a:txBody>
                    <a:bodyPr/>
                    <a:lstStyle/>
                    <a:p>
                      <a:pPr algn="ctr"/>
                      <a:r>
                        <a:rPr lang="en-US" dirty="0" smtClean="0"/>
                        <a:t>15</a:t>
                      </a:r>
                      <a:endParaRPr lang="en-US" dirty="0"/>
                    </a:p>
                  </a:txBody>
                  <a:tcPr/>
                </a:tc>
              </a:tr>
              <a:tr h="370840">
                <a:tc>
                  <a:txBody>
                    <a:bodyPr/>
                    <a:lstStyle/>
                    <a:p>
                      <a:pPr algn="ctr"/>
                      <a:r>
                        <a:rPr lang="en-US" baseline="0" dirty="0" smtClean="0"/>
                        <a:t>Select “E” for both questions.</a:t>
                      </a:r>
                      <a:endParaRPr lang="en-US" dirty="0" smtClean="0"/>
                    </a:p>
                  </a:txBody>
                  <a:tcPr/>
                </a:tc>
                <a:tc>
                  <a:txBody>
                    <a:bodyPr/>
                    <a:lstStyle/>
                    <a:p>
                      <a:pPr algn="ctr"/>
                      <a:r>
                        <a:rPr lang="en-US" dirty="0" smtClean="0"/>
                        <a:t>10</a:t>
                      </a:r>
                      <a:endParaRPr lang="en-US" dirty="0"/>
                    </a:p>
                  </a:txBody>
                  <a:tcPr/>
                </a:tc>
                <a:tc>
                  <a:txBody>
                    <a:bodyPr/>
                    <a:lstStyle/>
                    <a:p>
                      <a:pPr algn="ctr"/>
                      <a:r>
                        <a:rPr lang="en-US" dirty="0" smtClean="0"/>
                        <a:t>10</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38667"/>
            <a:ext cx="9143999" cy="1143000"/>
          </a:xfrm>
        </p:spPr>
        <p:txBody>
          <a:bodyPr/>
          <a:lstStyle/>
          <a:p>
            <a:r>
              <a:rPr lang="en-US" sz="3600" dirty="0" smtClean="0"/>
              <a:t>Further Trends in Student Understanding</a:t>
            </a:r>
            <a:endParaRPr lang="en-US" sz="3600" dirty="0"/>
          </a:p>
        </p:txBody>
      </p:sp>
      <p:graphicFrame>
        <p:nvGraphicFramePr>
          <p:cNvPr id="4" name="Content Placeholder 3"/>
          <p:cNvGraphicFramePr>
            <a:graphicFrameLocks noGrp="1"/>
          </p:cNvGraphicFramePr>
          <p:nvPr>
            <p:ph sz="half" idx="1"/>
          </p:nvPr>
        </p:nvGraphicFramePr>
        <p:xfrm>
          <a:off x="739494" y="1481667"/>
          <a:ext cx="7707313" cy="2021840"/>
        </p:xfrm>
        <a:graphic>
          <a:graphicData uri="http://schemas.openxmlformats.org/drawingml/2006/table">
            <a:tbl>
              <a:tblPr firstRow="1" bandRow="1">
                <a:tableStyleId>{5940675A-B579-460E-94D1-54222C63F5DA}</a:tableStyleId>
              </a:tblPr>
              <a:tblGrid>
                <a:gridCol w="4946037"/>
                <a:gridCol w="1378455"/>
                <a:gridCol w="1382821"/>
              </a:tblGrid>
              <a:tr h="370840">
                <a:tc>
                  <a:txBody>
                    <a:bodyPr/>
                    <a:lstStyle/>
                    <a:p>
                      <a:pPr algn="ctr"/>
                      <a:r>
                        <a:rPr lang="en-US" b="1" dirty="0" smtClean="0"/>
                        <a:t>Trend: </a:t>
                      </a:r>
                      <a:r>
                        <a:rPr lang="en-US" b="0" dirty="0" smtClean="0"/>
                        <a:t>Greater</a:t>
                      </a:r>
                      <a:r>
                        <a:rPr lang="en-US" b="0" baseline="0" dirty="0" smtClean="0"/>
                        <a:t> percentage of students correctly answer question 1 than question 2.</a:t>
                      </a:r>
                      <a:endParaRPr lang="en-US" b="1" dirty="0"/>
                    </a:p>
                  </a:txBody>
                  <a:tcPr marL="91610" marR="91610"/>
                </a:tc>
                <a:tc>
                  <a:txBody>
                    <a:bodyPr/>
                    <a:lstStyle/>
                    <a:p>
                      <a:pPr algn="ctr"/>
                      <a:r>
                        <a:rPr lang="en-US" dirty="0" smtClean="0"/>
                        <a:t>%</a:t>
                      </a:r>
                      <a:r>
                        <a:rPr lang="en-US" baseline="0" dirty="0" smtClean="0"/>
                        <a:t> Physics 114A</a:t>
                      </a:r>
                      <a:endParaRPr lang="en-US" dirty="0"/>
                    </a:p>
                  </a:txBody>
                  <a:tcPr marL="91610" marR="91610"/>
                </a:tc>
                <a:tc>
                  <a:txBody>
                    <a:bodyPr/>
                    <a:lstStyle/>
                    <a:p>
                      <a:pPr algn="ctr"/>
                      <a:r>
                        <a:rPr lang="en-US" dirty="0" smtClean="0"/>
                        <a:t>% Physics 121A</a:t>
                      </a:r>
                      <a:endParaRPr lang="en-US" dirty="0"/>
                    </a:p>
                  </a:txBody>
                  <a:tcPr marL="91610" marR="91610"/>
                </a:tc>
              </a:tr>
              <a:tr h="370840">
                <a:tc>
                  <a:txBody>
                    <a:bodyPr/>
                    <a:lstStyle/>
                    <a:p>
                      <a:pPr algn="ctr"/>
                      <a:r>
                        <a:rPr lang="en-US" dirty="0" smtClean="0"/>
                        <a:t>Correctly answered</a:t>
                      </a:r>
                      <a:r>
                        <a:rPr lang="en-US" baseline="0" dirty="0" smtClean="0"/>
                        <a:t> question 1.</a:t>
                      </a:r>
                      <a:endParaRPr lang="en-US" dirty="0"/>
                    </a:p>
                  </a:txBody>
                  <a:tcPr marL="91610" marR="91610"/>
                </a:tc>
                <a:tc>
                  <a:txBody>
                    <a:bodyPr/>
                    <a:lstStyle/>
                    <a:p>
                      <a:pPr algn="ctr"/>
                      <a:r>
                        <a:rPr lang="en-US" dirty="0" smtClean="0"/>
                        <a:t>35</a:t>
                      </a:r>
                      <a:endParaRPr lang="en-US" dirty="0"/>
                    </a:p>
                  </a:txBody>
                  <a:tcPr marL="91610" marR="91610"/>
                </a:tc>
                <a:tc>
                  <a:txBody>
                    <a:bodyPr/>
                    <a:lstStyle/>
                    <a:p>
                      <a:pPr algn="ctr"/>
                      <a:r>
                        <a:rPr lang="en-US" dirty="0" smtClean="0"/>
                        <a:t>50</a:t>
                      </a:r>
                      <a:endParaRPr lang="en-US" dirty="0"/>
                    </a:p>
                  </a:txBody>
                  <a:tcPr marL="91610" marR="91610"/>
                </a:tc>
              </a:tr>
              <a:tr h="370840">
                <a:tc>
                  <a:txBody>
                    <a:bodyPr/>
                    <a:lstStyle/>
                    <a:p>
                      <a:pPr algn="ctr"/>
                      <a:r>
                        <a:rPr lang="en-US" dirty="0" smtClean="0"/>
                        <a:t>Correctly</a:t>
                      </a:r>
                      <a:r>
                        <a:rPr lang="en-US" baseline="0" dirty="0" smtClean="0"/>
                        <a:t> answered question 2.</a:t>
                      </a:r>
                      <a:endParaRPr lang="en-US" dirty="0"/>
                    </a:p>
                  </a:txBody>
                  <a:tcPr marL="91610" marR="91610"/>
                </a:tc>
                <a:tc>
                  <a:txBody>
                    <a:bodyPr/>
                    <a:lstStyle/>
                    <a:p>
                      <a:pPr algn="ctr"/>
                      <a:r>
                        <a:rPr lang="en-US" dirty="0" smtClean="0"/>
                        <a:t>25</a:t>
                      </a:r>
                      <a:endParaRPr lang="en-US" dirty="0"/>
                    </a:p>
                  </a:txBody>
                  <a:tcPr marL="91610" marR="91610"/>
                </a:tc>
                <a:tc>
                  <a:txBody>
                    <a:bodyPr/>
                    <a:lstStyle/>
                    <a:p>
                      <a:pPr algn="ctr"/>
                      <a:r>
                        <a:rPr lang="en-US" dirty="0" smtClean="0"/>
                        <a:t>35</a:t>
                      </a:r>
                      <a:endParaRPr lang="en-US" dirty="0"/>
                    </a:p>
                  </a:txBody>
                  <a:tcPr marL="91610" marR="91610"/>
                </a:tc>
              </a:tr>
              <a:tr h="370840">
                <a:tc>
                  <a:txBody>
                    <a:bodyPr/>
                    <a:lstStyle/>
                    <a:p>
                      <a:pPr algn="ctr"/>
                      <a:r>
                        <a:rPr lang="en-US" dirty="0" smtClean="0"/>
                        <a:t>Correctly</a:t>
                      </a:r>
                      <a:r>
                        <a:rPr lang="en-US" baseline="0" dirty="0" smtClean="0"/>
                        <a:t> answered question 1, but incorrectly answered question 2.</a:t>
                      </a:r>
                      <a:endParaRPr lang="en-US" dirty="0"/>
                    </a:p>
                  </a:txBody>
                  <a:tcPr marL="91610" marR="91610"/>
                </a:tc>
                <a:tc>
                  <a:txBody>
                    <a:bodyPr/>
                    <a:lstStyle/>
                    <a:p>
                      <a:pPr algn="ctr"/>
                      <a:r>
                        <a:rPr lang="en-US" dirty="0" smtClean="0"/>
                        <a:t>30</a:t>
                      </a:r>
                      <a:endParaRPr lang="en-US" dirty="0"/>
                    </a:p>
                  </a:txBody>
                  <a:tcPr marL="91610" marR="91610"/>
                </a:tc>
                <a:tc>
                  <a:txBody>
                    <a:bodyPr/>
                    <a:lstStyle/>
                    <a:p>
                      <a:pPr algn="ctr"/>
                      <a:r>
                        <a:rPr lang="en-US" dirty="0" smtClean="0"/>
                        <a:t>20</a:t>
                      </a:r>
                      <a:endParaRPr lang="en-US" dirty="0"/>
                    </a:p>
                  </a:txBody>
                  <a:tcPr marL="91610" marR="91610"/>
                </a:tc>
              </a:tr>
            </a:tbl>
          </a:graphicData>
        </a:graphic>
      </p:graphicFrame>
      <p:sp>
        <p:nvSpPr>
          <p:cNvPr id="9" name="Slide Number Placeholder 8"/>
          <p:cNvSpPr>
            <a:spLocks noGrp="1"/>
          </p:cNvSpPr>
          <p:nvPr>
            <p:ph type="sldNum" sz="quarter" idx="12"/>
          </p:nvPr>
        </p:nvSpPr>
        <p:spPr/>
        <p:txBody>
          <a:bodyPr/>
          <a:lstStyle/>
          <a:p>
            <a:fld id="{446F51C0-1A55-274B-9239-516564B0AF66}" type="slidenum">
              <a:rPr lang="en-US" smtClean="0"/>
              <a:pPr/>
              <a:t>13</a:t>
            </a:fld>
            <a:endParaRPr lang="en-US" dirty="0"/>
          </a:p>
        </p:txBody>
      </p:sp>
      <p:pic>
        <p:nvPicPr>
          <p:cNvPr id="11" name="Content Placeholder 10" descr="Friction 1.pdf"/>
          <p:cNvPicPr>
            <a:picLocks noGrp="1" noChangeAspect="1"/>
          </p:cNvPicPr>
          <p:nvPr>
            <p:ph sz="half" idx="13"/>
          </p:nvPr>
        </p:nvPicPr>
        <mc:AlternateContent xmlns:mc="http://schemas.openxmlformats.org/markup-compatibility/2006">
          <mc:Choice xmlns="" xmlns:mv="urn:schemas-microsoft-com:mac:vml" xmlns:ma="http://schemas.microsoft.com/office/mac/drawingml/2008/main" Requires="ma">
            <p:blipFill>
              <a:blip r:embed="rId2"/>
              <a:srcRect l="-7315" r="-7315"/>
              <a:stretch>
                <a:fillRect/>
              </a:stretch>
            </p:blipFill>
          </mc:Choice>
          <mc:Fallback>
            <p:blipFill>
              <a:blip r:embed="rId3"/>
              <a:srcRect l="-7315" r="-7315"/>
              <a:stretch>
                <a:fillRect/>
              </a:stretch>
            </p:blipFill>
          </mc:Fallback>
        </mc:AlternateContent>
        <p:spPr>
          <a:xfrm>
            <a:off x="2" y="4892929"/>
            <a:ext cx="5056870" cy="1463421"/>
          </a:xfrm>
        </p:spPr>
      </p:pic>
      <p:pic>
        <p:nvPicPr>
          <p:cNvPr id="12" name="Picture 11" descr="Friction 2.pdf"/>
          <p:cNvPicPr>
            <a:picLocks noChangeAspect="1"/>
          </p:cNvPicPr>
          <p:nvPr/>
        </p:nvPicPr>
        <mc:AlternateContent xmlns:mc="http://schemas.openxmlformats.org/markup-compatibility/2006">
          <mc:Choice xmlns="" xmlns:mv="urn:schemas-microsoft-com:mac:vml" xmlns:ma="http://schemas.microsoft.com/office/mac/drawingml/2008/main" Requires="ma">
            <p:blipFill>
              <a:blip r:embed="rId4"/>
              <a:stretch>
                <a:fillRect/>
              </a:stretch>
            </p:blipFill>
          </mc:Choice>
          <mc:Fallback>
            <p:blipFill>
              <a:blip r:embed="rId5"/>
              <a:stretch>
                <a:fillRect/>
              </a:stretch>
            </p:blipFill>
          </mc:Fallback>
        </mc:AlternateContent>
        <p:spPr>
          <a:xfrm>
            <a:off x="4880647" y="4847590"/>
            <a:ext cx="3566160" cy="1508760"/>
          </a:xfrm>
          <a:prstGeom prst="rect">
            <a:avLst/>
          </a:prstGeom>
        </p:spPr>
      </p:pic>
      <p:sp>
        <p:nvSpPr>
          <p:cNvPr id="16" name="TextBox 15"/>
          <p:cNvSpPr txBox="1"/>
          <p:nvPr/>
        </p:nvSpPr>
        <p:spPr>
          <a:xfrm>
            <a:off x="741735" y="3647261"/>
            <a:ext cx="7705072" cy="1200329"/>
          </a:xfrm>
          <a:prstGeom prst="rect">
            <a:avLst/>
          </a:prstGeom>
          <a:noFill/>
        </p:spPr>
        <p:txBody>
          <a:bodyPr wrap="square" rtlCol="0">
            <a:spAutoFit/>
          </a:bodyPr>
          <a:lstStyle/>
          <a:p>
            <a:r>
              <a:rPr lang="en-US" dirty="0" smtClean="0"/>
              <a:t>Of those students that correctly answered question 1 and incorrectly answered question 2, the most commonly chosen incorrect response to question 2 was choice “D,” which was arrived at by balancing the driving forces ( Physics 114A 35 %, Physics 121A 65 %).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Further Curriculum Development and Research</a:t>
            </a:r>
            <a:endParaRPr lang="en-US" sz="4000" dirty="0"/>
          </a:p>
        </p:txBody>
      </p:sp>
      <p:sp>
        <p:nvSpPr>
          <p:cNvPr id="3" name="Content Placeholder 2"/>
          <p:cNvSpPr>
            <a:spLocks noGrp="1"/>
          </p:cNvSpPr>
          <p:nvPr>
            <p:ph idx="1"/>
          </p:nvPr>
        </p:nvSpPr>
        <p:spPr/>
        <p:txBody>
          <a:bodyPr>
            <a:normAutofit lnSpcReduction="10000"/>
          </a:bodyPr>
          <a:lstStyle/>
          <a:p>
            <a:r>
              <a:rPr lang="en-US" dirty="0" smtClean="0"/>
              <a:t>Results may demonstrate a need for greater use of the friction tutorials developed by PEG since known conceptual errors persist.</a:t>
            </a:r>
          </a:p>
          <a:p>
            <a:r>
              <a:rPr lang="en-US" dirty="0" smtClean="0"/>
              <a:t>Development of friction tutorials that present more complicated systems.</a:t>
            </a:r>
          </a:p>
          <a:p>
            <a:r>
              <a:rPr lang="en-US" dirty="0" smtClean="0"/>
              <a:t>Development of friction tutorials that require analysis of a subsystem of contacting bodies.</a:t>
            </a:r>
          </a:p>
          <a:p>
            <a:r>
              <a:rPr lang="en-US" dirty="0" smtClean="0"/>
              <a:t>Continued use of the “Statics Concept Inventory” to determine widespread and tenacious student difficulties.</a:t>
            </a:r>
          </a:p>
          <a:p>
            <a:endParaRPr lang="en-US" dirty="0"/>
          </a:p>
        </p:txBody>
      </p:sp>
      <p:sp>
        <p:nvSpPr>
          <p:cNvPr id="4" name="Slide Number Placeholder 3"/>
          <p:cNvSpPr>
            <a:spLocks noGrp="1"/>
          </p:cNvSpPr>
          <p:nvPr>
            <p:ph type="sldNum" sz="quarter" idx="12"/>
          </p:nvPr>
        </p:nvSpPr>
        <p:spPr/>
        <p:txBody>
          <a:bodyPr/>
          <a:lstStyle/>
          <a:p>
            <a:fld id="{446F51C0-1A55-274B-9239-516564B0AF66}"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2"/>
          <p:cNvSpPr>
            <a:spLocks noGrp="1"/>
          </p:cNvSpPr>
          <p:nvPr>
            <p:ph type="title"/>
          </p:nvPr>
        </p:nvSpPr>
        <p:spPr>
          <a:xfrm>
            <a:off x="687388" y="76200"/>
            <a:ext cx="7769225" cy="950913"/>
          </a:xfrm>
        </p:spPr>
        <p:txBody>
          <a:bodyPr/>
          <a:lstStyle/>
          <a:p>
            <a:r>
              <a:rPr lang="en-US" sz="3600" b="1" dirty="0" smtClean="0"/>
              <a:t>Acknowledgements</a:t>
            </a:r>
          </a:p>
        </p:txBody>
      </p:sp>
      <p:sp>
        <p:nvSpPr>
          <p:cNvPr id="31748" name="Rectangle 2"/>
          <p:cNvSpPr>
            <a:spLocks noChangeArrowheads="1"/>
          </p:cNvSpPr>
          <p:nvPr/>
        </p:nvSpPr>
        <p:spPr bwMode="auto">
          <a:xfrm>
            <a:off x="866775" y="381000"/>
            <a:ext cx="7410450" cy="533400"/>
          </a:xfrm>
          <a:prstGeom prst="rect">
            <a:avLst/>
          </a:prstGeom>
          <a:noFill/>
          <a:ln w="9525">
            <a:noFill/>
            <a:miter lim="800000"/>
            <a:headEnd/>
            <a:tailEnd/>
          </a:ln>
        </p:spPr>
        <p:txBody>
          <a:bodyPr anchor="ctr">
            <a:prstTxWarp prst="textNoShape">
              <a:avLst/>
            </a:prstTxWarp>
          </a:bodyPr>
          <a:lstStyle/>
          <a:p>
            <a:pPr>
              <a:spcBef>
                <a:spcPct val="0"/>
              </a:spcBef>
              <a:buSzTx/>
            </a:pPr>
            <a:endParaRPr lang="en-US" sz="2800" b="1" i="0">
              <a:solidFill>
                <a:srgbClr val="010000"/>
              </a:solidFill>
            </a:endParaRPr>
          </a:p>
        </p:txBody>
      </p:sp>
      <p:sp>
        <p:nvSpPr>
          <p:cNvPr id="31749" name="Rectangle 3"/>
          <p:cNvSpPr>
            <a:spLocks noChangeArrowheads="1"/>
          </p:cNvSpPr>
          <p:nvPr/>
        </p:nvSpPr>
        <p:spPr bwMode="auto">
          <a:xfrm>
            <a:off x="762000" y="3810000"/>
            <a:ext cx="3810000" cy="685800"/>
          </a:xfrm>
          <a:prstGeom prst="rect">
            <a:avLst/>
          </a:prstGeom>
          <a:noFill/>
          <a:ln w="9525">
            <a:noFill/>
            <a:miter lim="800000"/>
            <a:headEnd/>
            <a:tailEnd/>
          </a:ln>
        </p:spPr>
        <p:txBody>
          <a:bodyPr anchor="ctr">
            <a:prstTxWarp prst="textNoShape">
              <a:avLst/>
            </a:prstTxWarp>
          </a:bodyPr>
          <a:lstStyle/>
          <a:p>
            <a:pPr algn="l">
              <a:spcBef>
                <a:spcPct val="0"/>
              </a:spcBef>
              <a:spcAft>
                <a:spcPts val="600"/>
              </a:spcAft>
              <a:buSzTx/>
            </a:pPr>
            <a:r>
              <a:rPr lang="en-US" sz="1400" b="1" u="sng" dirty="0" smtClean="0">
                <a:solidFill>
                  <a:srgbClr val="010000"/>
                </a:solidFill>
              </a:rPr>
              <a:t>Research and Teacher Education Coordinator</a:t>
            </a:r>
            <a:r>
              <a:rPr lang="en-US" sz="1400" b="1" i="0" dirty="0" smtClean="0">
                <a:solidFill>
                  <a:srgbClr val="010000"/>
                </a:solidFill>
              </a:rPr>
              <a:t/>
            </a:r>
            <a:br>
              <a:rPr lang="en-US" sz="1400" b="1" i="0" dirty="0" smtClean="0">
                <a:solidFill>
                  <a:srgbClr val="010000"/>
                </a:solidFill>
              </a:rPr>
            </a:br>
            <a:r>
              <a:rPr lang="en-US" sz="1400" dirty="0" smtClean="0">
                <a:solidFill>
                  <a:srgbClr val="010000"/>
                </a:solidFill>
              </a:rPr>
              <a:t>Nina </a:t>
            </a:r>
            <a:r>
              <a:rPr lang="en-US" sz="1400" dirty="0" err="1" smtClean="0">
                <a:solidFill>
                  <a:srgbClr val="010000"/>
                </a:solidFill>
              </a:rPr>
              <a:t>Tosti</a:t>
            </a:r>
            <a:endParaRPr lang="en-US" sz="1400" i="0" dirty="0">
              <a:solidFill>
                <a:srgbClr val="010000"/>
              </a:solidFill>
            </a:endParaRPr>
          </a:p>
        </p:txBody>
      </p:sp>
      <p:sp>
        <p:nvSpPr>
          <p:cNvPr id="31750" name="Text Box 4"/>
          <p:cNvSpPr txBox="1">
            <a:spLocks noChangeArrowheads="1"/>
          </p:cNvSpPr>
          <p:nvPr/>
        </p:nvSpPr>
        <p:spPr bwMode="auto">
          <a:xfrm>
            <a:off x="762000" y="4495800"/>
            <a:ext cx="2198038" cy="1892826"/>
          </a:xfrm>
          <a:prstGeom prst="rect">
            <a:avLst/>
          </a:prstGeom>
          <a:noFill/>
          <a:ln w="9525">
            <a:noFill/>
            <a:miter lim="800000"/>
            <a:headEnd/>
            <a:tailEnd/>
          </a:ln>
        </p:spPr>
        <p:txBody>
          <a:bodyPr wrap="none">
            <a:prstTxWarp prst="textNoShape">
              <a:avLst/>
            </a:prstTxWarp>
            <a:spAutoFit/>
          </a:bodyPr>
          <a:lstStyle/>
          <a:p>
            <a:pPr algn="l">
              <a:spcBef>
                <a:spcPct val="0"/>
              </a:spcBef>
              <a:spcAft>
                <a:spcPts val="600"/>
              </a:spcAft>
              <a:buSzTx/>
            </a:pPr>
            <a:r>
              <a:rPr lang="en-US" sz="1400" b="1" i="0" u="sng" dirty="0">
                <a:solidFill>
                  <a:srgbClr val="010000"/>
                </a:solidFill>
              </a:rPr>
              <a:t>Physics</a:t>
            </a:r>
            <a:r>
              <a:rPr lang="en-US" sz="1400" b="1" i="0" u="sng" dirty="0" smtClean="0">
                <a:solidFill>
                  <a:srgbClr val="010000"/>
                </a:solidFill>
              </a:rPr>
              <a:t> Ph.D. </a:t>
            </a:r>
            <a:r>
              <a:rPr lang="en-US" sz="1400" b="1" i="0" u="sng" dirty="0">
                <a:solidFill>
                  <a:srgbClr val="010000"/>
                </a:solidFill>
              </a:rPr>
              <a:t>Students</a:t>
            </a:r>
            <a:endParaRPr lang="en-US" sz="1400" i="0" u="sng" dirty="0">
              <a:solidFill>
                <a:srgbClr val="010000"/>
              </a:solidFill>
            </a:endParaRPr>
          </a:p>
          <a:p>
            <a:pPr algn="l">
              <a:spcBef>
                <a:spcPct val="0"/>
              </a:spcBef>
              <a:buSzTx/>
            </a:pPr>
            <a:r>
              <a:rPr lang="en-US" sz="1400" i="0" dirty="0">
                <a:solidFill>
                  <a:srgbClr val="010000"/>
                </a:solidFill>
              </a:rPr>
              <a:t>Caroline </a:t>
            </a:r>
            <a:r>
              <a:rPr lang="en-US" sz="1400" i="0" dirty="0" smtClean="0">
                <a:solidFill>
                  <a:srgbClr val="010000"/>
                </a:solidFill>
              </a:rPr>
              <a:t>Auchter</a:t>
            </a:r>
          </a:p>
          <a:p>
            <a:pPr algn="l">
              <a:spcBef>
                <a:spcPct val="0"/>
              </a:spcBef>
              <a:buSzTx/>
            </a:pPr>
            <a:r>
              <a:rPr lang="en-US" sz="1400" i="0" dirty="0" smtClean="0">
                <a:solidFill>
                  <a:srgbClr val="010000"/>
                </a:solidFill>
              </a:rPr>
              <a:t>Paul Emigh</a:t>
            </a:r>
          </a:p>
          <a:p>
            <a:pPr algn="l">
              <a:spcBef>
                <a:spcPct val="0"/>
              </a:spcBef>
              <a:buSzTx/>
            </a:pPr>
            <a:r>
              <a:rPr lang="en-US" sz="1400" i="0" dirty="0" smtClean="0">
                <a:solidFill>
                  <a:srgbClr val="010000"/>
                </a:solidFill>
              </a:rPr>
              <a:t>Ryan Hazelton</a:t>
            </a:r>
          </a:p>
          <a:p>
            <a:pPr algn="l">
              <a:spcBef>
                <a:spcPct val="0"/>
              </a:spcBef>
              <a:buSzTx/>
            </a:pPr>
            <a:r>
              <a:rPr lang="en-US" sz="1400" i="0" dirty="0" smtClean="0">
                <a:solidFill>
                  <a:srgbClr val="010000"/>
                </a:solidFill>
              </a:rPr>
              <a:t>Isaac </a:t>
            </a:r>
            <a:r>
              <a:rPr lang="en-US" sz="1400" i="0" dirty="0" err="1" smtClean="0">
                <a:solidFill>
                  <a:srgbClr val="010000"/>
                </a:solidFill>
              </a:rPr>
              <a:t>Leinweber</a:t>
            </a:r>
            <a:endParaRPr lang="en-US" sz="1400" i="0" dirty="0" smtClean="0">
              <a:solidFill>
                <a:srgbClr val="010000"/>
              </a:solidFill>
            </a:endParaRPr>
          </a:p>
          <a:p>
            <a:pPr algn="l">
              <a:spcBef>
                <a:spcPct val="0"/>
              </a:spcBef>
              <a:buSzTx/>
            </a:pPr>
            <a:r>
              <a:rPr lang="en-US" sz="1400" i="0" dirty="0" smtClean="0">
                <a:solidFill>
                  <a:srgbClr val="010000"/>
                </a:solidFill>
              </a:rPr>
              <a:t>Timothy Major</a:t>
            </a:r>
          </a:p>
          <a:p>
            <a:pPr algn="l">
              <a:spcBef>
                <a:spcPct val="0"/>
              </a:spcBef>
              <a:buSzTx/>
            </a:pPr>
            <a:r>
              <a:rPr lang="en-US" sz="1400" i="0" dirty="0" smtClean="0">
                <a:solidFill>
                  <a:srgbClr val="010000"/>
                </a:solidFill>
              </a:rPr>
              <a:t>Alexis </a:t>
            </a:r>
            <a:r>
              <a:rPr lang="en-US" sz="1400" i="0" dirty="0" err="1" smtClean="0">
                <a:solidFill>
                  <a:srgbClr val="010000"/>
                </a:solidFill>
              </a:rPr>
              <a:t>Olsho</a:t>
            </a:r>
            <a:endParaRPr lang="en-US" sz="1400" i="0" dirty="0">
              <a:solidFill>
                <a:srgbClr val="010000"/>
              </a:solidFill>
            </a:endParaRPr>
          </a:p>
          <a:p>
            <a:pPr algn="l">
              <a:spcBef>
                <a:spcPct val="0"/>
              </a:spcBef>
              <a:buSzTx/>
            </a:pPr>
            <a:r>
              <a:rPr lang="en-US" sz="1400" i="0" dirty="0" smtClean="0">
                <a:solidFill>
                  <a:srgbClr val="010000"/>
                </a:solidFill>
              </a:rPr>
              <a:t>Brian </a:t>
            </a:r>
            <a:r>
              <a:rPr lang="en-US" sz="1400" i="0" dirty="0">
                <a:solidFill>
                  <a:srgbClr val="010000"/>
                </a:solidFill>
              </a:rPr>
              <a:t>Stephanik</a:t>
            </a:r>
          </a:p>
        </p:txBody>
      </p:sp>
      <p:sp>
        <p:nvSpPr>
          <p:cNvPr id="31751" name="Rectangle 5"/>
          <p:cNvSpPr>
            <a:spLocks noChangeArrowheads="1"/>
          </p:cNvSpPr>
          <p:nvPr/>
        </p:nvSpPr>
        <p:spPr bwMode="auto">
          <a:xfrm>
            <a:off x="762000" y="1084437"/>
            <a:ext cx="4038600" cy="1600438"/>
          </a:xfrm>
          <a:prstGeom prst="rect">
            <a:avLst/>
          </a:prstGeom>
          <a:noFill/>
          <a:ln w="9525">
            <a:noFill/>
            <a:miter lim="800000"/>
            <a:headEnd/>
            <a:tailEnd/>
          </a:ln>
        </p:spPr>
        <p:txBody>
          <a:bodyPr wrap="square" anchor="ctr">
            <a:prstTxWarp prst="textNoShape">
              <a:avLst/>
            </a:prstTxWarp>
            <a:spAutoFit/>
          </a:bodyPr>
          <a:lstStyle/>
          <a:p>
            <a:pPr algn="l">
              <a:spcBef>
                <a:spcPct val="0"/>
              </a:spcBef>
              <a:spcAft>
                <a:spcPts val="600"/>
              </a:spcAft>
              <a:buSzTx/>
            </a:pPr>
            <a:r>
              <a:rPr lang="en-US" b="1" i="0" u="sng" dirty="0" smtClean="0">
                <a:solidFill>
                  <a:srgbClr val="010000"/>
                </a:solidFill>
              </a:rPr>
              <a:t>The Physics Education Group</a:t>
            </a:r>
          </a:p>
          <a:p>
            <a:pPr algn="l">
              <a:spcBef>
                <a:spcPct val="0"/>
              </a:spcBef>
              <a:spcAft>
                <a:spcPts val="600"/>
              </a:spcAft>
              <a:buSzTx/>
            </a:pPr>
            <a:r>
              <a:rPr lang="en-US" sz="1400" b="1" i="0" u="sng" dirty="0" smtClean="0">
                <a:solidFill>
                  <a:srgbClr val="010000"/>
                </a:solidFill>
              </a:rPr>
              <a:t>Faculty</a:t>
            </a:r>
            <a:endParaRPr lang="en-US" sz="1400" b="1" i="0" u="sng" dirty="0">
              <a:solidFill>
                <a:srgbClr val="010000"/>
              </a:solidFill>
            </a:endParaRPr>
          </a:p>
          <a:p>
            <a:pPr algn="l">
              <a:spcBef>
                <a:spcPct val="0"/>
              </a:spcBef>
              <a:buSzTx/>
            </a:pPr>
            <a:r>
              <a:rPr lang="en-US" sz="1400" i="0" dirty="0">
                <a:solidFill>
                  <a:srgbClr val="010000"/>
                </a:solidFill>
              </a:rPr>
              <a:t>Lillian C. McDermott</a:t>
            </a:r>
          </a:p>
          <a:p>
            <a:pPr algn="l">
              <a:spcBef>
                <a:spcPct val="0"/>
              </a:spcBef>
              <a:buSzTx/>
            </a:pPr>
            <a:r>
              <a:rPr lang="en-US" sz="1400" i="0" dirty="0">
                <a:solidFill>
                  <a:srgbClr val="010000"/>
                </a:solidFill>
              </a:rPr>
              <a:t>Paula Heron	</a:t>
            </a:r>
          </a:p>
          <a:p>
            <a:pPr algn="l">
              <a:spcBef>
                <a:spcPct val="0"/>
              </a:spcBef>
              <a:buSzTx/>
            </a:pPr>
            <a:r>
              <a:rPr lang="en-US" sz="1400" i="0" dirty="0">
                <a:solidFill>
                  <a:srgbClr val="010000"/>
                </a:solidFill>
              </a:rPr>
              <a:t>Peter Shaffer</a:t>
            </a:r>
            <a:endParaRPr lang="en-US" sz="1400" i="0" dirty="0" smtClean="0">
              <a:solidFill>
                <a:srgbClr val="010000"/>
              </a:solidFill>
            </a:endParaRPr>
          </a:p>
          <a:p>
            <a:pPr algn="l">
              <a:spcBef>
                <a:spcPct val="0"/>
              </a:spcBef>
              <a:buSzTx/>
            </a:pPr>
            <a:r>
              <a:rPr lang="en-US" sz="1400" i="0" dirty="0" smtClean="0">
                <a:solidFill>
                  <a:srgbClr val="010000"/>
                </a:solidFill>
              </a:rPr>
              <a:t>(</a:t>
            </a:r>
            <a:r>
              <a:rPr lang="en-US" sz="1400" i="0" dirty="0" err="1" smtClean="0">
                <a:solidFill>
                  <a:srgbClr val="010000"/>
                </a:solidFill>
              </a:rPr>
              <a:t>MacKenzie</a:t>
            </a:r>
            <a:r>
              <a:rPr lang="en-US" sz="1400" i="0" dirty="0" smtClean="0">
                <a:solidFill>
                  <a:srgbClr val="010000"/>
                </a:solidFill>
              </a:rPr>
              <a:t> </a:t>
            </a:r>
            <a:r>
              <a:rPr lang="en-US" sz="1400" i="0" dirty="0" err="1" smtClean="0">
                <a:solidFill>
                  <a:srgbClr val="010000"/>
                </a:solidFill>
              </a:rPr>
              <a:t>Stetzer</a:t>
            </a:r>
            <a:r>
              <a:rPr lang="en-US" sz="1400" i="0" dirty="0" smtClean="0">
                <a:solidFill>
                  <a:srgbClr val="010000"/>
                </a:solidFill>
              </a:rPr>
              <a:t>, now at U. of Maine)</a:t>
            </a:r>
            <a:endParaRPr lang="en-US" sz="1400" i="0" dirty="0">
              <a:solidFill>
                <a:srgbClr val="010000"/>
              </a:solidFill>
            </a:endParaRPr>
          </a:p>
        </p:txBody>
      </p:sp>
      <p:sp>
        <p:nvSpPr>
          <p:cNvPr id="31752" name="Rectangle 7"/>
          <p:cNvSpPr>
            <a:spLocks noChangeArrowheads="1"/>
          </p:cNvSpPr>
          <p:nvPr/>
        </p:nvSpPr>
        <p:spPr bwMode="auto">
          <a:xfrm>
            <a:off x="762000" y="2661819"/>
            <a:ext cx="4114800" cy="1246495"/>
          </a:xfrm>
          <a:prstGeom prst="rect">
            <a:avLst/>
          </a:prstGeom>
          <a:noFill/>
          <a:ln w="9525">
            <a:noFill/>
            <a:miter lim="800000"/>
            <a:headEnd/>
            <a:tailEnd/>
          </a:ln>
        </p:spPr>
        <p:txBody>
          <a:bodyPr wrap="square" anchor="ctr">
            <a:prstTxWarp prst="textNoShape">
              <a:avLst/>
            </a:prstTxWarp>
            <a:spAutoFit/>
          </a:bodyPr>
          <a:lstStyle/>
          <a:p>
            <a:pPr algn="l">
              <a:spcBef>
                <a:spcPct val="0"/>
              </a:spcBef>
              <a:spcAft>
                <a:spcPts val="600"/>
              </a:spcAft>
              <a:buSzTx/>
            </a:pPr>
            <a:r>
              <a:rPr lang="en-US" sz="1400" b="1" i="0" u="sng" dirty="0" smtClean="0">
                <a:solidFill>
                  <a:srgbClr val="010000"/>
                </a:solidFill>
              </a:rPr>
              <a:t>Lecturers, Postdocs, and K-12 Teachers</a:t>
            </a:r>
            <a:endParaRPr lang="en-US" sz="1400" b="1" i="0" u="sng" dirty="0">
              <a:solidFill>
                <a:srgbClr val="010000"/>
              </a:solidFill>
            </a:endParaRPr>
          </a:p>
          <a:p>
            <a:pPr algn="l">
              <a:spcBef>
                <a:spcPct val="0"/>
              </a:spcBef>
              <a:buSzTx/>
            </a:pPr>
            <a:r>
              <a:rPr lang="en-US" sz="1400" i="0" dirty="0">
                <a:solidFill>
                  <a:srgbClr val="010000"/>
                </a:solidFill>
              </a:rPr>
              <a:t>Michael (Chuck) Kralovich</a:t>
            </a:r>
          </a:p>
          <a:p>
            <a:pPr algn="l">
              <a:spcBef>
                <a:spcPct val="0"/>
              </a:spcBef>
              <a:buSzTx/>
            </a:pPr>
            <a:r>
              <a:rPr lang="en-US" sz="1400" i="0" dirty="0" smtClean="0">
                <a:solidFill>
                  <a:srgbClr val="010000"/>
                </a:solidFill>
              </a:rPr>
              <a:t>Donna Messina</a:t>
            </a:r>
          </a:p>
          <a:p>
            <a:pPr algn="l">
              <a:spcBef>
                <a:spcPct val="0"/>
              </a:spcBef>
              <a:buSzTx/>
            </a:pPr>
            <a:r>
              <a:rPr lang="en-US" sz="1400" i="0" dirty="0">
                <a:solidFill>
                  <a:srgbClr val="010000"/>
                </a:solidFill>
              </a:rPr>
              <a:t>Michael (Mick) O’Byrne</a:t>
            </a:r>
          </a:p>
          <a:p>
            <a:pPr algn="l">
              <a:spcBef>
                <a:spcPct val="0"/>
              </a:spcBef>
              <a:buSzTx/>
            </a:pPr>
            <a:r>
              <a:rPr lang="en-US" sz="1400" i="0" dirty="0" smtClean="0">
                <a:solidFill>
                  <a:srgbClr val="010000"/>
                </a:solidFill>
              </a:rPr>
              <a:t>David Smith</a:t>
            </a:r>
          </a:p>
        </p:txBody>
      </p:sp>
      <p:pic>
        <p:nvPicPr>
          <p:cNvPr id="13" name="Content Placeholder 41" descr="noyce-sm.jpg"/>
          <p:cNvPicPr>
            <a:picLocks noChangeAspect="1"/>
          </p:cNvPicPr>
          <p:nvPr/>
        </p:nvPicPr>
        <p:blipFill>
          <a:blip r:embed="rId3"/>
          <a:srcRect l="-5837" r="-5837"/>
          <a:stretch>
            <a:fillRect/>
          </a:stretch>
        </p:blipFill>
        <p:spPr>
          <a:xfrm>
            <a:off x="5366094" y="4921776"/>
            <a:ext cx="2481955" cy="1466850"/>
          </a:xfrm>
          <a:prstGeom prst="rect">
            <a:avLst/>
          </a:prstGeom>
        </p:spPr>
      </p:pic>
      <p:sp>
        <p:nvSpPr>
          <p:cNvPr id="16" name="Rectangle 15"/>
          <p:cNvSpPr/>
          <p:nvPr/>
        </p:nvSpPr>
        <p:spPr>
          <a:xfrm>
            <a:off x="5366094" y="1084437"/>
            <a:ext cx="4572000" cy="3893374"/>
          </a:xfrm>
          <a:prstGeom prst="rect">
            <a:avLst/>
          </a:prstGeom>
        </p:spPr>
        <p:txBody>
          <a:bodyPr>
            <a:spAutoFit/>
          </a:bodyPr>
          <a:lstStyle/>
          <a:p>
            <a:pPr>
              <a:spcBef>
                <a:spcPct val="0"/>
              </a:spcBef>
              <a:spcAft>
                <a:spcPts val="600"/>
              </a:spcAft>
            </a:pPr>
            <a:r>
              <a:rPr lang="en-US" b="1" u="sng" dirty="0" smtClean="0">
                <a:solidFill>
                  <a:srgbClr val="010000"/>
                </a:solidFill>
              </a:rPr>
              <a:t>UW Physics REU 2011</a:t>
            </a:r>
          </a:p>
          <a:p>
            <a:pPr>
              <a:spcBef>
                <a:spcPct val="0"/>
              </a:spcBef>
              <a:spcAft>
                <a:spcPts val="600"/>
              </a:spcAft>
            </a:pPr>
            <a:r>
              <a:rPr lang="en-US" sz="1400" b="1" u="sng" dirty="0" smtClean="0">
                <a:solidFill>
                  <a:srgbClr val="010000"/>
                </a:solidFill>
              </a:rPr>
              <a:t>Faculty</a:t>
            </a:r>
            <a:endParaRPr lang="en-US" sz="1000" b="1" u="sng" dirty="0" smtClean="0">
              <a:solidFill>
                <a:srgbClr val="010000"/>
              </a:solidFill>
            </a:endParaRPr>
          </a:p>
          <a:p>
            <a:pPr>
              <a:spcBef>
                <a:spcPct val="0"/>
              </a:spcBef>
              <a:spcAft>
                <a:spcPts val="600"/>
              </a:spcAft>
            </a:pPr>
            <a:r>
              <a:rPr lang="en-US" sz="1400" dirty="0" err="1" smtClean="0">
                <a:solidFill>
                  <a:srgbClr val="010000"/>
                </a:solidFill>
              </a:rPr>
              <a:t>Subhadeep</a:t>
            </a:r>
            <a:r>
              <a:rPr lang="en-US" sz="1400" dirty="0" smtClean="0">
                <a:solidFill>
                  <a:srgbClr val="010000"/>
                </a:solidFill>
              </a:rPr>
              <a:t> Gupta</a:t>
            </a:r>
            <a:endParaRPr lang="en-US" sz="800" dirty="0" smtClean="0">
              <a:solidFill>
                <a:srgbClr val="010000"/>
              </a:solidFill>
            </a:endParaRPr>
          </a:p>
          <a:p>
            <a:pPr>
              <a:spcBef>
                <a:spcPct val="0"/>
              </a:spcBef>
              <a:spcAft>
                <a:spcPts val="600"/>
              </a:spcAft>
            </a:pPr>
            <a:r>
              <a:rPr lang="en-US" sz="1400" dirty="0" smtClean="0">
                <a:solidFill>
                  <a:srgbClr val="010000"/>
                </a:solidFill>
              </a:rPr>
              <a:t>Alejandro </a:t>
            </a:r>
            <a:r>
              <a:rPr lang="en-US" sz="1400" dirty="0" err="1" smtClean="0">
                <a:solidFill>
                  <a:srgbClr val="010000"/>
                </a:solidFill>
              </a:rPr>
              <a:t>Gracia</a:t>
            </a:r>
            <a:endParaRPr lang="en-US" sz="1400" dirty="0" smtClean="0">
              <a:solidFill>
                <a:srgbClr val="010000"/>
              </a:solidFill>
            </a:endParaRPr>
          </a:p>
          <a:p>
            <a:pPr>
              <a:spcBef>
                <a:spcPct val="0"/>
              </a:spcBef>
              <a:spcAft>
                <a:spcPts val="600"/>
              </a:spcAft>
            </a:pPr>
            <a:endParaRPr lang="en-US" sz="800" dirty="0" smtClean="0">
              <a:solidFill>
                <a:srgbClr val="010000"/>
              </a:solidFill>
            </a:endParaRPr>
          </a:p>
          <a:p>
            <a:pPr>
              <a:spcBef>
                <a:spcPct val="0"/>
              </a:spcBef>
              <a:spcAft>
                <a:spcPts val="600"/>
              </a:spcAft>
            </a:pPr>
            <a:r>
              <a:rPr lang="en-US" sz="1400" b="1" u="sng" dirty="0" smtClean="0">
                <a:solidFill>
                  <a:srgbClr val="010000"/>
                </a:solidFill>
              </a:rPr>
              <a:t>Administrative Coordinator</a:t>
            </a:r>
            <a:endParaRPr lang="en-US" sz="800" b="1" u="sng" dirty="0" smtClean="0">
              <a:solidFill>
                <a:srgbClr val="010000"/>
              </a:solidFill>
            </a:endParaRPr>
          </a:p>
          <a:p>
            <a:pPr>
              <a:spcBef>
                <a:spcPct val="0"/>
              </a:spcBef>
              <a:spcAft>
                <a:spcPts val="600"/>
              </a:spcAft>
            </a:pPr>
            <a:r>
              <a:rPr lang="en-US" sz="1400" dirty="0" smtClean="0">
                <a:solidFill>
                  <a:srgbClr val="010000"/>
                </a:solidFill>
              </a:rPr>
              <a:t>Janine </a:t>
            </a:r>
            <a:r>
              <a:rPr lang="en-US" sz="1400" dirty="0" err="1" smtClean="0">
                <a:solidFill>
                  <a:srgbClr val="010000"/>
                </a:solidFill>
              </a:rPr>
              <a:t>Nemerever</a:t>
            </a:r>
            <a:endParaRPr lang="en-US" sz="1400" dirty="0" smtClean="0">
              <a:solidFill>
                <a:srgbClr val="010000"/>
              </a:solidFill>
            </a:endParaRPr>
          </a:p>
          <a:p>
            <a:pPr>
              <a:spcBef>
                <a:spcPct val="0"/>
              </a:spcBef>
              <a:spcAft>
                <a:spcPts val="600"/>
              </a:spcAft>
            </a:pPr>
            <a:endParaRPr lang="en-US" sz="800" dirty="0" smtClean="0">
              <a:solidFill>
                <a:srgbClr val="010000"/>
              </a:solidFill>
            </a:endParaRPr>
          </a:p>
          <a:p>
            <a:pPr>
              <a:spcBef>
                <a:spcPct val="0"/>
              </a:spcBef>
              <a:spcAft>
                <a:spcPts val="600"/>
              </a:spcAft>
            </a:pPr>
            <a:r>
              <a:rPr lang="en-US" sz="1400" b="1" u="sng" dirty="0" smtClean="0">
                <a:solidFill>
                  <a:srgbClr val="010000"/>
                </a:solidFill>
              </a:rPr>
              <a:t>Undergraduate Students</a:t>
            </a:r>
            <a:endParaRPr lang="en-US" sz="800" b="1" u="sng" dirty="0" smtClean="0">
              <a:solidFill>
                <a:srgbClr val="010000"/>
              </a:solidFill>
            </a:endParaRPr>
          </a:p>
          <a:p>
            <a:pPr>
              <a:spcBef>
                <a:spcPct val="0"/>
              </a:spcBef>
              <a:spcAft>
                <a:spcPts val="600"/>
              </a:spcAft>
            </a:pPr>
            <a:r>
              <a:rPr lang="en-US" sz="1400" dirty="0" err="1" smtClean="0">
                <a:solidFill>
                  <a:srgbClr val="010000"/>
                </a:solidFill>
              </a:rPr>
              <a:t>Arman</a:t>
            </a:r>
            <a:r>
              <a:rPr lang="en-US" sz="1400" dirty="0" smtClean="0">
                <a:solidFill>
                  <a:srgbClr val="010000"/>
                </a:solidFill>
              </a:rPr>
              <a:t> </a:t>
            </a:r>
            <a:r>
              <a:rPr lang="en-US" sz="1400" dirty="0" err="1" smtClean="0">
                <a:solidFill>
                  <a:srgbClr val="010000"/>
                </a:solidFill>
              </a:rPr>
              <a:t>Ballado</a:t>
            </a:r>
            <a:r>
              <a:rPr lang="en-US" sz="1400" dirty="0" smtClean="0">
                <a:solidFill>
                  <a:srgbClr val="010000"/>
                </a:solidFill>
              </a:rPr>
              <a:t>	Emilie Huffman</a:t>
            </a:r>
          </a:p>
          <a:p>
            <a:pPr>
              <a:spcBef>
                <a:spcPct val="0"/>
              </a:spcBef>
              <a:spcAft>
                <a:spcPts val="600"/>
              </a:spcAft>
            </a:pPr>
            <a:r>
              <a:rPr lang="en-US" sz="1400" dirty="0" smtClean="0">
                <a:solidFill>
                  <a:srgbClr val="010000"/>
                </a:solidFill>
              </a:rPr>
              <a:t>Charlie </a:t>
            </a:r>
            <a:r>
              <a:rPr lang="en-US" sz="1400" dirty="0" err="1" smtClean="0">
                <a:solidFill>
                  <a:srgbClr val="010000"/>
                </a:solidFill>
              </a:rPr>
              <a:t>Fieseler</a:t>
            </a:r>
            <a:r>
              <a:rPr lang="en-US" sz="1400" dirty="0" smtClean="0">
                <a:solidFill>
                  <a:srgbClr val="010000"/>
                </a:solidFill>
              </a:rPr>
              <a:t>	Micah </a:t>
            </a:r>
            <a:r>
              <a:rPr lang="en-US" sz="1400" dirty="0" err="1" smtClean="0">
                <a:solidFill>
                  <a:srgbClr val="010000"/>
                </a:solidFill>
              </a:rPr>
              <a:t>Koller</a:t>
            </a:r>
            <a:endParaRPr lang="en-US" sz="1400" dirty="0" smtClean="0">
              <a:solidFill>
                <a:srgbClr val="010000"/>
              </a:solidFill>
            </a:endParaRPr>
          </a:p>
          <a:p>
            <a:pPr>
              <a:spcBef>
                <a:spcPct val="0"/>
              </a:spcBef>
              <a:spcAft>
                <a:spcPts val="600"/>
              </a:spcAft>
            </a:pPr>
            <a:r>
              <a:rPr lang="en-US" sz="1400" dirty="0" smtClean="0">
                <a:solidFill>
                  <a:srgbClr val="010000"/>
                </a:solidFill>
              </a:rPr>
              <a:t>Megan </a:t>
            </a:r>
            <a:r>
              <a:rPr lang="en-US" sz="1400" dirty="0" err="1" smtClean="0">
                <a:solidFill>
                  <a:srgbClr val="010000"/>
                </a:solidFill>
              </a:rPr>
              <a:t>Geen</a:t>
            </a:r>
            <a:r>
              <a:rPr lang="en-US" sz="1400" dirty="0" smtClean="0">
                <a:solidFill>
                  <a:srgbClr val="010000"/>
                </a:solidFill>
              </a:rPr>
              <a:t>	Gina </a:t>
            </a:r>
            <a:r>
              <a:rPr lang="en-US" sz="1400" dirty="0" err="1" smtClean="0">
                <a:solidFill>
                  <a:srgbClr val="010000"/>
                </a:solidFill>
              </a:rPr>
              <a:t>Quan</a:t>
            </a:r>
            <a:endParaRPr lang="en-US" sz="1400" dirty="0" smtClean="0">
              <a:solidFill>
                <a:srgbClr val="010000"/>
              </a:solidFill>
            </a:endParaRPr>
          </a:p>
          <a:p>
            <a:pPr>
              <a:spcBef>
                <a:spcPct val="0"/>
              </a:spcBef>
              <a:spcAft>
                <a:spcPts val="600"/>
              </a:spcAft>
            </a:pPr>
            <a:endParaRPr lang="en-US" sz="800" dirty="0" smtClean="0">
              <a:solidFill>
                <a:srgbClr val="010000"/>
              </a:solidFill>
            </a:endParaRPr>
          </a:p>
          <a:p>
            <a:pPr>
              <a:spcBef>
                <a:spcPct val="0"/>
              </a:spcBef>
              <a:spcAft>
                <a:spcPts val="600"/>
              </a:spcAft>
            </a:pPr>
            <a:endParaRPr lang="en-US" sz="1400" dirty="0" smtClean="0">
              <a:solidFill>
                <a:srgbClr val="010000"/>
              </a:solidFill>
            </a:endParaRPr>
          </a:p>
        </p:txBody>
      </p:sp>
      <p:sp>
        <p:nvSpPr>
          <p:cNvPr id="17" name="Slide Number Placeholder 16"/>
          <p:cNvSpPr>
            <a:spLocks noGrp="1"/>
          </p:cNvSpPr>
          <p:nvPr>
            <p:ph type="sldNum" sz="quarter" idx="12"/>
          </p:nvPr>
        </p:nvSpPr>
        <p:spPr/>
        <p:txBody>
          <a:bodyPr/>
          <a:lstStyle/>
          <a:p>
            <a:fld id="{446F51C0-1A55-274B-9239-516564B0AF66}" type="slidenum">
              <a:rPr lang="en-US" smtClean="0"/>
              <a:pPr/>
              <a:t>15</a:t>
            </a:fld>
            <a:endParaRPr lang="en-US"/>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dirty="0" smtClean="0"/>
              <a:t>The Physics Education Group: Prior Research</a:t>
            </a:r>
            <a:endParaRPr lang="en-US" sz="4000" dirty="0"/>
          </a:p>
        </p:txBody>
      </p:sp>
      <p:sp>
        <p:nvSpPr>
          <p:cNvPr id="6" name="Content Placeholder 5"/>
          <p:cNvSpPr>
            <a:spLocks noGrp="1"/>
          </p:cNvSpPr>
          <p:nvPr>
            <p:ph idx="1"/>
          </p:nvPr>
        </p:nvSpPr>
        <p:spPr/>
        <p:txBody>
          <a:bodyPr/>
          <a:lstStyle/>
          <a:p>
            <a:r>
              <a:rPr lang="en-US" dirty="0" smtClean="0"/>
              <a:t>L. C. McDermott, P. S. Shaffer, and M. D. Somers, “Research as a guide for teaching introductory mechanics: An illustration in the context of the Atwood’s machine,” Am. J. Phys. 62 (1), 46-55 (1994).</a:t>
            </a:r>
          </a:p>
          <a:p>
            <a:r>
              <a:rPr lang="en-US" dirty="0" smtClean="0"/>
              <a:t>L.C. McDermott, P. S. Shaffer, and P.E.G. U. Wash., “Friction and tension,” in </a:t>
            </a:r>
            <a:r>
              <a:rPr lang="en-US" i="1" dirty="0" smtClean="0"/>
              <a:t>Tutorials in Introductory Physics</a:t>
            </a:r>
            <a:r>
              <a:rPr lang="en-US" dirty="0" smtClean="0"/>
              <a:t> (2005).</a:t>
            </a:r>
          </a:p>
          <a:p>
            <a:r>
              <a:rPr lang="en-US" dirty="0" smtClean="0"/>
              <a:t>L. C. McDermott, P. S. Shaffer, and P.E.G. U. Wash., “Newton’s second and third laws,” in </a:t>
            </a:r>
            <a:r>
              <a:rPr lang="en-US" i="1" dirty="0" smtClean="0"/>
              <a:t>Tutorials in Introductory Physics </a:t>
            </a:r>
            <a:r>
              <a:rPr lang="en-US" dirty="0" smtClean="0"/>
              <a:t>(2010).</a:t>
            </a:r>
            <a:endParaRPr lang="en-US" dirty="0"/>
          </a:p>
        </p:txBody>
      </p:sp>
      <p:sp>
        <p:nvSpPr>
          <p:cNvPr id="4" name="Slide Number Placeholder 3"/>
          <p:cNvSpPr>
            <a:spLocks noGrp="1"/>
          </p:cNvSpPr>
          <p:nvPr>
            <p:ph type="sldNum" sz="quarter" idx="12"/>
          </p:nvPr>
        </p:nvSpPr>
        <p:spPr/>
        <p:txBody>
          <a:bodyPr/>
          <a:lstStyle/>
          <a:p>
            <a:fld id="{96652B35-718D-4E28-AFEB-B694A3B357E8}" type="slidenum">
              <a:rPr kumimoji="0" lang="en-US" smtClean="0"/>
              <a:pPr/>
              <a:t>2</a:t>
            </a:fld>
            <a:endParaRPr kumimoji="0"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6141" y="76201"/>
            <a:ext cx="7691719" cy="1143000"/>
          </a:xfrm>
        </p:spPr>
        <p:txBody>
          <a:bodyPr/>
          <a:lstStyle/>
          <a:p>
            <a:r>
              <a:rPr lang="en-US" sz="4000" dirty="0" smtClean="0"/>
              <a:t>Outline of Research</a:t>
            </a:r>
            <a:r>
              <a:rPr lang="en-US" dirty="0" smtClean="0"/>
              <a:t>	</a:t>
            </a:r>
            <a:endParaRPr lang="en-US" dirty="0"/>
          </a:p>
        </p:txBody>
      </p:sp>
      <p:sp>
        <p:nvSpPr>
          <p:cNvPr id="3" name="Content Placeholder 2"/>
          <p:cNvSpPr>
            <a:spLocks noGrp="1"/>
          </p:cNvSpPr>
          <p:nvPr>
            <p:ph idx="1"/>
          </p:nvPr>
        </p:nvSpPr>
        <p:spPr>
          <a:xfrm>
            <a:off x="726142" y="1219201"/>
            <a:ext cx="7486526" cy="5137150"/>
          </a:xfrm>
        </p:spPr>
        <p:txBody>
          <a:bodyPr>
            <a:normAutofit fontScale="77500" lnSpcReduction="20000"/>
          </a:bodyPr>
          <a:lstStyle/>
          <a:p>
            <a:r>
              <a:rPr lang="en-US" dirty="0" smtClean="0"/>
              <a:t>Population:</a:t>
            </a:r>
          </a:p>
          <a:p>
            <a:pPr lvl="1"/>
            <a:r>
              <a:rPr lang="en-US" dirty="0" smtClean="0"/>
              <a:t>Freshman students (N=86) enrolled in Physics 114A, an algebra-based introductory physics course at UW.</a:t>
            </a:r>
          </a:p>
          <a:p>
            <a:pPr lvl="1"/>
            <a:r>
              <a:rPr lang="en-US" dirty="0" smtClean="0"/>
              <a:t>Freshman students (N=72) enrolled in Physics 121A, a calculus-based introductory physics course at UW.</a:t>
            </a:r>
          </a:p>
          <a:p>
            <a:r>
              <a:rPr lang="en-US" dirty="0" smtClean="0"/>
              <a:t>Assessment: </a:t>
            </a:r>
          </a:p>
          <a:p>
            <a:pPr lvl="1"/>
            <a:r>
              <a:rPr lang="en-US" dirty="0" smtClean="0"/>
              <a:t>Completed 3 multiple choice questions taken from the “Statics Concept Inventory” on a mechanics exam after instruction had been completed ( P. S. </a:t>
            </a:r>
            <a:r>
              <a:rPr lang="en-US" dirty="0" err="1" smtClean="0"/>
              <a:t>Steif</a:t>
            </a:r>
            <a:r>
              <a:rPr lang="en-US" dirty="0" smtClean="0"/>
              <a:t>, 2005).</a:t>
            </a:r>
          </a:p>
          <a:p>
            <a:pPr lvl="2"/>
            <a:r>
              <a:rPr lang="en-US" dirty="0" smtClean="0"/>
              <a:t>1 free body diagram problem</a:t>
            </a:r>
          </a:p>
          <a:p>
            <a:pPr lvl="2"/>
            <a:r>
              <a:rPr lang="en-US" b="1" dirty="0" smtClean="0"/>
              <a:t>2 static friction problems</a:t>
            </a:r>
          </a:p>
          <a:p>
            <a:r>
              <a:rPr lang="en-US" dirty="0" smtClean="0"/>
              <a:t>Analysis:</a:t>
            </a:r>
          </a:p>
          <a:p>
            <a:pPr lvl="1"/>
            <a:r>
              <a:rPr lang="en-US" dirty="0" smtClean="0"/>
              <a:t>Results were compared with the performance of mechanical engineering students (N=125) entering a sophomore statics course at Carnegie Mellon University before any instruction had taken place  (P. S. </a:t>
            </a:r>
            <a:r>
              <a:rPr lang="en-US" dirty="0" err="1" smtClean="0"/>
              <a:t>Steif</a:t>
            </a:r>
            <a:r>
              <a:rPr lang="en-US" dirty="0" smtClean="0"/>
              <a:t>, 2004).</a:t>
            </a:r>
          </a:p>
          <a:p>
            <a:pPr lvl="1"/>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446F51C0-1A55-274B-9239-516564B0AF66}"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33" y="314979"/>
            <a:ext cx="8720667" cy="1143000"/>
          </a:xfrm>
        </p:spPr>
        <p:txBody>
          <a:bodyPr/>
          <a:lstStyle/>
          <a:p>
            <a:r>
              <a:rPr lang="en-US" sz="4400" dirty="0" smtClean="0"/>
              <a:t>The “Statics Concept Inventory”</a:t>
            </a:r>
            <a:endParaRPr lang="en-US" sz="4400" dirty="0"/>
          </a:p>
        </p:txBody>
      </p:sp>
      <p:graphicFrame>
        <p:nvGraphicFramePr>
          <p:cNvPr id="5" name="Content Placeholder 4"/>
          <p:cNvGraphicFramePr>
            <a:graphicFrameLocks noGrp="1"/>
          </p:cNvGraphicFramePr>
          <p:nvPr>
            <p:ph idx="1"/>
          </p:nvPr>
        </p:nvGraphicFramePr>
        <p:xfrm>
          <a:off x="725488" y="1587500"/>
          <a:ext cx="7693025"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446F51C0-1A55-274B-9239-516564B0AF66}"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5 Classes of Questions</a:t>
            </a:r>
            <a:endParaRPr lang="en-US" sz="4000" dirty="0"/>
          </a:p>
        </p:txBody>
      </p:sp>
      <p:sp>
        <p:nvSpPr>
          <p:cNvPr id="3" name="Content Placeholder 2"/>
          <p:cNvSpPr>
            <a:spLocks noGrp="1"/>
          </p:cNvSpPr>
          <p:nvPr>
            <p:ph sz="half" idx="1"/>
          </p:nvPr>
        </p:nvSpPr>
        <p:spPr/>
        <p:txBody>
          <a:bodyPr>
            <a:normAutofit fontScale="77500" lnSpcReduction="20000"/>
          </a:bodyPr>
          <a:lstStyle/>
          <a:p>
            <a:pPr>
              <a:buFont typeface="+mj-lt"/>
              <a:buAutoNum type="arabicPeriod"/>
            </a:pPr>
            <a:r>
              <a:rPr lang="en-US" b="1" dirty="0" smtClean="0"/>
              <a:t>Free body diagrams</a:t>
            </a:r>
          </a:p>
          <a:p>
            <a:pPr>
              <a:buFont typeface="+mj-lt"/>
              <a:buAutoNum type="arabicPeriod"/>
            </a:pPr>
            <a:r>
              <a:rPr lang="en-US" dirty="0" smtClean="0"/>
              <a:t>Static equivalence of combinations of forces and couples</a:t>
            </a:r>
          </a:p>
          <a:p>
            <a:pPr>
              <a:buFont typeface="+mj-lt"/>
              <a:buAutoNum type="arabicPeriod"/>
            </a:pPr>
            <a:r>
              <a:rPr lang="en-US" dirty="0" smtClean="0"/>
              <a:t>Type and direction of loads at connections (including different situations of roller, pin in slot, general pin joint, and pin joint on a two-force member)</a:t>
            </a:r>
          </a:p>
          <a:p>
            <a:pPr>
              <a:buFont typeface="+mj-lt"/>
              <a:buAutoNum type="arabicPeriod"/>
            </a:pPr>
            <a:r>
              <a:rPr lang="en-US" b="1" dirty="0" smtClean="0"/>
              <a:t>Limit on the friction force due to equilibrium conditions</a:t>
            </a:r>
          </a:p>
          <a:p>
            <a:pPr>
              <a:buFont typeface="+mj-lt"/>
              <a:buAutoNum type="arabicPeriod"/>
            </a:pPr>
            <a:r>
              <a:rPr lang="en-US" dirty="0" smtClean="0"/>
              <a:t>Equilibrium conditions</a:t>
            </a:r>
          </a:p>
          <a:p>
            <a:pPr>
              <a:buFont typeface="+mj-lt"/>
              <a:buAutoNum type="arabicPeriod"/>
            </a:pPr>
            <a:endParaRPr lang="en-US" dirty="0"/>
          </a:p>
        </p:txBody>
      </p:sp>
      <p:pic>
        <p:nvPicPr>
          <p:cNvPr id="7" name="Content Placeholder 6" descr="connectors.tiff"/>
          <p:cNvPicPr>
            <a:picLocks noGrp="1" noChangeAspect="1"/>
          </p:cNvPicPr>
          <p:nvPr>
            <p:ph sz="half" idx="2"/>
          </p:nvPr>
        </p:nvPicPr>
        <p:blipFill>
          <a:blip r:embed="rId2"/>
          <a:srcRect t="-25386" b="-25386"/>
          <a:stretch>
            <a:fillRect/>
          </a:stretch>
        </p:blipFill>
        <p:spPr>
          <a:xfrm>
            <a:off x="5063067" y="1586753"/>
            <a:ext cx="3361604" cy="4583860"/>
          </a:xfrm>
        </p:spPr>
      </p:pic>
      <p:sp>
        <p:nvSpPr>
          <p:cNvPr id="8" name="TextBox 7"/>
          <p:cNvSpPr txBox="1"/>
          <p:nvPr/>
        </p:nvSpPr>
        <p:spPr>
          <a:xfrm>
            <a:off x="5079184" y="5583993"/>
            <a:ext cx="3345487" cy="338554"/>
          </a:xfrm>
          <a:prstGeom prst="rect">
            <a:avLst/>
          </a:prstGeom>
          <a:noFill/>
        </p:spPr>
        <p:txBody>
          <a:bodyPr wrap="none" rtlCol="0">
            <a:spAutoFit/>
          </a:bodyPr>
          <a:lstStyle/>
          <a:p>
            <a:r>
              <a:rPr lang="en-US" sz="1600" dirty="0" smtClean="0"/>
              <a:t>Example of a pin in slot connection.</a:t>
            </a:r>
            <a:endParaRPr lang="en-US" sz="1600" dirty="0"/>
          </a:p>
        </p:txBody>
      </p:sp>
      <p:sp>
        <p:nvSpPr>
          <p:cNvPr id="9" name="Slide Number Placeholder 8"/>
          <p:cNvSpPr>
            <a:spLocks noGrp="1"/>
          </p:cNvSpPr>
          <p:nvPr>
            <p:ph type="sldNum" sz="quarter" idx="12"/>
          </p:nvPr>
        </p:nvSpPr>
        <p:spPr/>
        <p:txBody>
          <a:bodyPr/>
          <a:lstStyle/>
          <a:p>
            <a:fld id="{446F51C0-1A55-274B-9239-516564B0AF66}"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4000" dirty="0" smtClean="0"/>
              <a:t>An Example: Limit on the Friction Force</a:t>
            </a:r>
            <a:endParaRPr lang="en-US" sz="4000" dirty="0"/>
          </a:p>
        </p:txBody>
      </p:sp>
      <p:sp>
        <p:nvSpPr>
          <p:cNvPr id="6" name="Content Placeholder 5"/>
          <p:cNvSpPr>
            <a:spLocks noGrp="1"/>
          </p:cNvSpPr>
          <p:nvPr>
            <p:ph idx="1"/>
          </p:nvPr>
        </p:nvSpPr>
        <p:spPr/>
        <p:txBody>
          <a:bodyPr>
            <a:normAutofit fontScale="85000" lnSpcReduction="20000"/>
          </a:bodyPr>
          <a:lstStyle/>
          <a:p>
            <a:r>
              <a:rPr lang="en-US" dirty="0" smtClean="0"/>
              <a:t>Key Concepts:</a:t>
            </a:r>
          </a:p>
          <a:p>
            <a:pPr lvl="1"/>
            <a:r>
              <a:rPr lang="en-US" dirty="0" smtClean="0"/>
              <a:t>The </a:t>
            </a:r>
            <a:r>
              <a:rPr lang="en-US" i="1" dirty="0" smtClean="0"/>
              <a:t>possibilities</a:t>
            </a:r>
            <a:r>
              <a:rPr lang="en-US" dirty="0" smtClean="0"/>
              <a:t> of forces between bodies that are connected to, or contact, one another can be reduced by virtue of the bodies themselves, the geometry of the connection, and/or assumptions on friction.</a:t>
            </a:r>
          </a:p>
          <a:p>
            <a:pPr lvl="2"/>
            <a:r>
              <a:rPr lang="en-US" dirty="0" smtClean="0"/>
              <a:t>In this case, knowing that stationary contacting bodies remain in static equilibrium requires that the friction force between the bodies be less than μN.</a:t>
            </a:r>
          </a:p>
          <a:p>
            <a:r>
              <a:rPr lang="en-US" dirty="0" smtClean="0"/>
              <a:t>Anticipated Errors:</a:t>
            </a:r>
          </a:p>
          <a:p>
            <a:pPr lvl="1"/>
            <a:r>
              <a:rPr lang="en-US" dirty="0" smtClean="0"/>
              <a:t>Failure to recognize that μN is the limiting value of the static friction force, and instead consider the friction force to be equivalent to μN even though equilibrium is maintained with a friction force of lesser magnitude.</a:t>
            </a:r>
          </a:p>
          <a:p>
            <a:pPr lvl="1"/>
            <a:r>
              <a:rPr lang="en-US" dirty="0" smtClean="0"/>
              <a:t>Presuming the friction force is the difference between the driving force and the slipping limit, μN.</a:t>
            </a:r>
            <a:endParaRPr lang="en-US" dirty="0"/>
          </a:p>
        </p:txBody>
      </p:sp>
      <p:sp>
        <p:nvSpPr>
          <p:cNvPr id="7" name="Slide Number Placeholder 6"/>
          <p:cNvSpPr>
            <a:spLocks noGrp="1"/>
          </p:cNvSpPr>
          <p:nvPr>
            <p:ph type="sldNum" sz="quarter" idx="12"/>
          </p:nvPr>
        </p:nvSpPr>
        <p:spPr/>
        <p:txBody>
          <a:bodyPr/>
          <a:lstStyle/>
          <a:p>
            <a:fld id="{446F51C0-1A55-274B-9239-516564B0AF66}"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370435" y="314979"/>
            <a:ext cx="8570365" cy="1143000"/>
          </a:xfrm>
        </p:spPr>
        <p:txBody>
          <a:bodyPr/>
          <a:lstStyle/>
          <a:p>
            <a:r>
              <a:rPr lang="en-US" sz="4000" dirty="0" smtClean="0"/>
              <a:t>Limit on Friction Force: Question 1</a:t>
            </a:r>
            <a:endParaRPr lang="en-US" sz="4000" dirty="0"/>
          </a:p>
        </p:txBody>
      </p:sp>
      <p:sp>
        <p:nvSpPr>
          <p:cNvPr id="6" name="Content Placeholder 5"/>
          <p:cNvSpPr>
            <a:spLocks noGrp="1"/>
          </p:cNvSpPr>
          <p:nvPr>
            <p:ph sz="half" idx="1"/>
          </p:nvPr>
        </p:nvSpPr>
        <p:spPr/>
        <p:txBody>
          <a:bodyPr>
            <a:normAutofit fontScale="92500" lnSpcReduction="10000"/>
          </a:bodyPr>
          <a:lstStyle/>
          <a:p>
            <a:r>
              <a:rPr lang="en-US" dirty="0" smtClean="0"/>
              <a:t>Two blocks are stacked on top of each other on the floor.  The friction </a:t>
            </a:r>
            <a:r>
              <a:rPr lang="en-US" dirty="0" err="1" smtClean="0"/>
              <a:t>coefficient,μ</a:t>
            </a:r>
            <a:r>
              <a:rPr lang="en-US" dirty="0" smtClean="0"/>
              <a:t>, is 0.2 between all contacting surfaces.  (Take this to be both the static and kinetic coefficient of friction).</a:t>
            </a:r>
          </a:p>
          <a:p>
            <a:r>
              <a:rPr lang="en-US" dirty="0" smtClean="0"/>
              <a:t>Then, the horizontal 10 N force is applied to the lower block.  It is observed that neither block moves.</a:t>
            </a:r>
            <a:endParaRPr lang="en-US" dirty="0"/>
          </a:p>
        </p:txBody>
      </p:sp>
      <p:sp>
        <p:nvSpPr>
          <p:cNvPr id="12" name="Content Placeholder 11"/>
          <p:cNvSpPr>
            <a:spLocks noGrp="1"/>
          </p:cNvSpPr>
          <p:nvPr>
            <p:ph sz="half" idx="14"/>
          </p:nvPr>
        </p:nvSpPr>
        <p:spPr>
          <a:xfrm>
            <a:off x="4648199" y="3369734"/>
            <a:ext cx="4004733" cy="2800880"/>
          </a:xfrm>
        </p:spPr>
        <p:txBody>
          <a:bodyPr>
            <a:normAutofit fontScale="77500" lnSpcReduction="20000"/>
          </a:bodyPr>
          <a:lstStyle/>
          <a:p>
            <a:r>
              <a:rPr lang="en-US" dirty="0" smtClean="0"/>
              <a:t>What is the horizontal component of the force exerted by the floor on the lower block?</a:t>
            </a:r>
          </a:p>
          <a:p>
            <a:pPr lvl="1">
              <a:buFont typeface="+mj-lt"/>
              <a:buAutoNum type="alphaUcPeriod"/>
            </a:pPr>
            <a:r>
              <a:rPr lang="en-US" dirty="0" smtClean="0"/>
              <a:t>4 N	</a:t>
            </a:r>
          </a:p>
          <a:p>
            <a:pPr lvl="1">
              <a:buFont typeface="+mj-lt"/>
              <a:buAutoNum type="alphaUcPeriod"/>
            </a:pPr>
            <a:r>
              <a:rPr lang="en-US" dirty="0" smtClean="0"/>
              <a:t>6 N</a:t>
            </a:r>
          </a:p>
          <a:p>
            <a:pPr lvl="1">
              <a:buFont typeface="+mj-lt"/>
              <a:buAutoNum type="alphaUcPeriod"/>
            </a:pPr>
            <a:r>
              <a:rPr lang="en-US" dirty="0" smtClean="0"/>
              <a:t>8 N</a:t>
            </a:r>
          </a:p>
          <a:p>
            <a:pPr lvl="1">
              <a:buFont typeface="+mj-lt"/>
              <a:buAutoNum type="alphaUcPeriod"/>
            </a:pPr>
            <a:r>
              <a:rPr lang="en-US" dirty="0" smtClean="0"/>
              <a:t>10 N</a:t>
            </a:r>
          </a:p>
          <a:p>
            <a:pPr lvl="1">
              <a:buFont typeface="+mj-lt"/>
              <a:buAutoNum type="alphaUcPeriod"/>
            </a:pPr>
            <a:r>
              <a:rPr lang="en-US" dirty="0" smtClean="0"/>
              <a:t>18 N</a:t>
            </a:r>
          </a:p>
        </p:txBody>
      </p:sp>
      <p:sp>
        <p:nvSpPr>
          <p:cNvPr id="14" name="Oval 13"/>
          <p:cNvSpPr/>
          <p:nvPr/>
        </p:nvSpPr>
        <p:spPr>
          <a:xfrm>
            <a:off x="5113866" y="5198532"/>
            <a:ext cx="1134533" cy="457201"/>
          </a:xfrm>
          <a:prstGeom prst="ellipse">
            <a:avLst/>
          </a:prstGeom>
          <a:no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6248399" y="4598367"/>
            <a:ext cx="2438401" cy="1077218"/>
          </a:xfrm>
          <a:prstGeom prst="rect">
            <a:avLst/>
          </a:prstGeom>
          <a:noFill/>
        </p:spPr>
        <p:txBody>
          <a:bodyPr wrap="square" rtlCol="0">
            <a:spAutoFit/>
          </a:bodyPr>
          <a:lstStyle/>
          <a:p>
            <a:r>
              <a:rPr lang="en-US" sz="1600" dirty="0" smtClean="0"/>
              <a:t>Correct answer: Balances 10 N and satisfies the friction condition since</a:t>
            </a:r>
          </a:p>
          <a:p>
            <a:r>
              <a:rPr lang="en-US" sz="1600" dirty="0" smtClean="0"/>
              <a:t>μN = 0.2 </a:t>
            </a:r>
            <a:r>
              <a:rPr lang="en-US" sz="1600" dirty="0" err="1" smtClean="0"/>
              <a:t>x</a:t>
            </a:r>
            <a:r>
              <a:rPr lang="en-US" sz="1600" dirty="0" smtClean="0"/>
              <a:t> 90 N = 18 N.</a:t>
            </a:r>
            <a:endParaRPr lang="en-US" sz="1600" dirty="0"/>
          </a:p>
        </p:txBody>
      </p:sp>
      <p:sp>
        <p:nvSpPr>
          <p:cNvPr id="8" name="Slide Number Placeholder 7"/>
          <p:cNvSpPr>
            <a:spLocks noGrp="1"/>
          </p:cNvSpPr>
          <p:nvPr>
            <p:ph type="sldNum" sz="quarter" idx="12"/>
          </p:nvPr>
        </p:nvSpPr>
        <p:spPr/>
        <p:txBody>
          <a:bodyPr/>
          <a:lstStyle/>
          <a:p>
            <a:fld id="{446F51C0-1A55-274B-9239-516564B0AF66}" type="slidenum">
              <a:rPr lang="en-US" smtClean="0"/>
              <a:pPr/>
              <a:t>7</a:t>
            </a:fld>
            <a:endParaRPr lang="en-US"/>
          </a:p>
        </p:txBody>
      </p:sp>
      <p:pic>
        <p:nvPicPr>
          <p:cNvPr id="11" name="Content Placeholder 10" descr="Friction 1.pdf"/>
          <p:cNvPicPr>
            <a:picLocks noGrp="1" noChangeAspect="1"/>
          </p:cNvPicPr>
          <p:nvPr>
            <p:ph sz="half" idx="2"/>
          </p:nvPr>
        </p:nvPicPr>
        <mc:AlternateContent xmlns:mc="http://schemas.openxmlformats.org/markup-compatibility/2006">
          <mc:Choice xmlns="" xmlns:mv="urn:schemas-microsoft-com:mac:vml" xmlns:ma="http://schemas.microsoft.com/office/mac/drawingml/2008/main" Requires="ma">
            <p:blipFill>
              <a:blip r:embed="rId2"/>
              <a:srcRect t="-39079" b="-39079"/>
              <a:stretch>
                <a:fillRect/>
              </a:stretch>
            </p:blipFill>
          </mc:Choice>
          <mc:Fallback>
            <p:blipFill>
              <a:blip r:embed="rId3"/>
              <a:srcRect t="-39079" b="-39079"/>
              <a:stretch>
                <a:fillRect/>
              </a:stretch>
            </p:blipFill>
          </mc:Fallback>
        </mc:AlternateContent>
        <p:spPr>
          <a:xfrm>
            <a:off x="4426372" y="1154455"/>
            <a:ext cx="4226560" cy="2497918"/>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11552" y="1129033"/>
            <a:ext cx="8202479" cy="328945"/>
          </a:xfrm>
        </p:spPr>
        <p:txBody>
          <a:bodyPr/>
          <a:lstStyle/>
          <a:p>
            <a:r>
              <a:rPr lang="en-US" sz="3600" dirty="0" smtClean="0"/>
              <a:t>Results and Analysis of Understanding	</a:t>
            </a:r>
            <a:endParaRPr lang="en-US" sz="3600" dirty="0"/>
          </a:p>
        </p:txBody>
      </p:sp>
      <p:graphicFrame>
        <p:nvGraphicFramePr>
          <p:cNvPr id="7" name="Content Placeholder 6"/>
          <p:cNvGraphicFramePr>
            <a:graphicFrameLocks noGrp="1"/>
          </p:cNvGraphicFramePr>
          <p:nvPr>
            <p:ph sz="half" idx="1"/>
          </p:nvPr>
        </p:nvGraphicFramePr>
        <p:xfrm>
          <a:off x="723900" y="1587500"/>
          <a:ext cx="7707314" cy="3637280"/>
        </p:xfrm>
        <a:graphic>
          <a:graphicData uri="http://schemas.openxmlformats.org/drawingml/2006/table">
            <a:tbl>
              <a:tblPr firstRow="1" bandRow="1">
                <a:tableStyleId>{5940675A-B579-460E-94D1-54222C63F5DA}</a:tableStyleId>
              </a:tblPr>
              <a:tblGrid>
                <a:gridCol w="1128273"/>
                <a:gridCol w="3686705"/>
                <a:gridCol w="1040745"/>
                <a:gridCol w="970186"/>
                <a:gridCol w="881405"/>
              </a:tblGrid>
              <a:tr h="370840">
                <a:tc>
                  <a:txBody>
                    <a:bodyPr/>
                    <a:lstStyle/>
                    <a:p>
                      <a:pPr algn="ctr"/>
                      <a:r>
                        <a:rPr lang="en-US" dirty="0" smtClean="0"/>
                        <a:t>Response</a:t>
                      </a:r>
                      <a:endParaRPr lang="en-US" dirty="0"/>
                    </a:p>
                  </a:txBody>
                  <a:tcPr marL="91610" marR="91610"/>
                </a:tc>
                <a:tc>
                  <a:txBody>
                    <a:bodyPr/>
                    <a:lstStyle/>
                    <a:p>
                      <a:pPr algn="ctr"/>
                      <a:r>
                        <a:rPr lang="en-US" dirty="0" smtClean="0"/>
                        <a:t>Understanding Reflected</a:t>
                      </a:r>
                      <a:r>
                        <a:rPr lang="en-US" baseline="0" dirty="0" smtClean="0"/>
                        <a:t> by Response</a:t>
                      </a:r>
                      <a:endParaRPr lang="en-US" dirty="0"/>
                    </a:p>
                  </a:txBody>
                  <a:tcPr marL="91610" marR="91610"/>
                </a:tc>
                <a:tc>
                  <a:txBody>
                    <a:bodyPr/>
                    <a:lstStyle/>
                    <a:p>
                      <a:pPr algn="ctr"/>
                      <a:r>
                        <a:rPr lang="en-US" dirty="0" smtClean="0"/>
                        <a:t>% Physics</a:t>
                      </a:r>
                      <a:r>
                        <a:rPr lang="en-US" baseline="0" dirty="0" smtClean="0"/>
                        <a:t> 114A</a:t>
                      </a:r>
                      <a:endParaRPr lang="en-US" dirty="0"/>
                    </a:p>
                  </a:txBody>
                  <a:tcPr marL="91610" marR="91610"/>
                </a:tc>
                <a:tc>
                  <a:txBody>
                    <a:bodyPr/>
                    <a:lstStyle/>
                    <a:p>
                      <a:pPr algn="ctr"/>
                      <a:r>
                        <a:rPr lang="en-US" dirty="0" smtClean="0"/>
                        <a:t>% Physics</a:t>
                      </a:r>
                      <a:r>
                        <a:rPr lang="en-US" baseline="0" dirty="0" smtClean="0"/>
                        <a:t> 121A</a:t>
                      </a:r>
                      <a:endParaRPr lang="en-US" dirty="0"/>
                    </a:p>
                  </a:txBody>
                  <a:tcPr marL="91610" marR="91610"/>
                </a:tc>
                <a:tc>
                  <a:txBody>
                    <a:bodyPr/>
                    <a:lstStyle/>
                    <a:p>
                      <a:pPr algn="ctr"/>
                      <a:r>
                        <a:rPr lang="en-US" dirty="0" smtClean="0"/>
                        <a:t>% CMU Statics</a:t>
                      </a:r>
                      <a:endParaRPr lang="en-US" dirty="0"/>
                    </a:p>
                  </a:txBody>
                  <a:tcPr marL="91610" marR="91610"/>
                </a:tc>
              </a:tr>
              <a:tr h="370840">
                <a:tc>
                  <a:txBody>
                    <a:bodyPr/>
                    <a:lstStyle/>
                    <a:p>
                      <a:pPr algn="ctr"/>
                      <a:r>
                        <a:rPr lang="en-US" sz="1600" dirty="0" smtClean="0"/>
                        <a:t>D</a:t>
                      </a:r>
                      <a:endParaRPr lang="en-US" sz="1600" dirty="0"/>
                    </a:p>
                  </a:txBody>
                  <a:tcPr marL="91610" marR="91610"/>
                </a:tc>
                <a:tc>
                  <a:txBody>
                    <a:bodyPr/>
                    <a:lstStyle/>
                    <a:p>
                      <a:pPr algn="ctr"/>
                      <a:r>
                        <a:rPr lang="en-US" sz="1600" dirty="0" smtClean="0"/>
                        <a:t>Correct</a:t>
                      </a:r>
                      <a:r>
                        <a:rPr lang="en-US" sz="1600" baseline="0" dirty="0" smtClean="0"/>
                        <a:t> answer.</a:t>
                      </a:r>
                      <a:endParaRPr lang="en-US" sz="1600" dirty="0"/>
                    </a:p>
                  </a:txBody>
                  <a:tcPr marL="91610" marR="91610"/>
                </a:tc>
                <a:tc>
                  <a:txBody>
                    <a:bodyPr/>
                    <a:lstStyle/>
                    <a:p>
                      <a:pPr algn="ctr"/>
                      <a:r>
                        <a:rPr lang="en-US" sz="1600" dirty="0" smtClean="0"/>
                        <a:t>35 </a:t>
                      </a:r>
                      <a:endParaRPr lang="en-US" sz="1600" dirty="0"/>
                    </a:p>
                  </a:txBody>
                  <a:tcPr marL="91610" marR="91610"/>
                </a:tc>
                <a:tc>
                  <a:txBody>
                    <a:bodyPr/>
                    <a:lstStyle/>
                    <a:p>
                      <a:pPr algn="ctr"/>
                      <a:r>
                        <a:rPr lang="en-US" sz="1600" dirty="0" smtClean="0"/>
                        <a:t>50</a:t>
                      </a:r>
                      <a:endParaRPr lang="en-US" sz="1600" dirty="0"/>
                    </a:p>
                  </a:txBody>
                  <a:tcPr marL="91610" marR="91610"/>
                </a:tc>
                <a:tc>
                  <a:txBody>
                    <a:bodyPr/>
                    <a:lstStyle/>
                    <a:p>
                      <a:pPr algn="ctr"/>
                      <a:r>
                        <a:rPr lang="en-US" sz="1600" dirty="0" smtClean="0"/>
                        <a:t>25</a:t>
                      </a:r>
                      <a:endParaRPr lang="en-US" sz="1600" dirty="0"/>
                    </a:p>
                  </a:txBody>
                  <a:tcPr marL="91610" marR="91610"/>
                </a:tc>
              </a:tr>
              <a:tr h="370840">
                <a:tc>
                  <a:txBody>
                    <a:bodyPr/>
                    <a:lstStyle/>
                    <a:p>
                      <a:pPr algn="ctr"/>
                      <a:r>
                        <a:rPr lang="en-US" sz="1600" b="1" dirty="0" smtClean="0"/>
                        <a:t>E</a:t>
                      </a:r>
                      <a:endParaRPr lang="en-US" sz="1600" b="1" dirty="0"/>
                    </a:p>
                  </a:txBody>
                  <a:tcPr marL="91610" marR="91610"/>
                </a:tc>
                <a:tc>
                  <a:txBody>
                    <a:bodyPr/>
                    <a:lstStyle/>
                    <a:p>
                      <a:pPr algn="ctr"/>
                      <a:r>
                        <a:rPr lang="en-US" sz="1600" b="1" baseline="0" dirty="0" smtClean="0"/>
                        <a:t>Friction force = μN</a:t>
                      </a:r>
                      <a:endParaRPr lang="en-US" sz="1600" b="1" dirty="0"/>
                    </a:p>
                  </a:txBody>
                  <a:tcPr marL="91610" marR="91610"/>
                </a:tc>
                <a:tc>
                  <a:txBody>
                    <a:bodyPr/>
                    <a:lstStyle/>
                    <a:p>
                      <a:pPr algn="ctr"/>
                      <a:r>
                        <a:rPr lang="en-US" sz="1600" b="1" dirty="0" smtClean="0"/>
                        <a:t>25</a:t>
                      </a:r>
                      <a:endParaRPr lang="en-US" sz="1600" b="1" dirty="0"/>
                    </a:p>
                  </a:txBody>
                  <a:tcPr marL="91610" marR="91610"/>
                </a:tc>
                <a:tc>
                  <a:txBody>
                    <a:bodyPr/>
                    <a:lstStyle/>
                    <a:p>
                      <a:pPr algn="ctr"/>
                      <a:r>
                        <a:rPr lang="en-US" sz="1600" b="1" dirty="0" smtClean="0"/>
                        <a:t>35</a:t>
                      </a:r>
                      <a:endParaRPr lang="en-US" sz="1600" b="1" dirty="0"/>
                    </a:p>
                  </a:txBody>
                  <a:tcPr marL="91610" marR="91610"/>
                </a:tc>
                <a:tc>
                  <a:txBody>
                    <a:bodyPr/>
                    <a:lstStyle/>
                    <a:p>
                      <a:pPr algn="ctr"/>
                      <a:endParaRPr lang="en-US" sz="1600" b="1" dirty="0"/>
                    </a:p>
                  </a:txBody>
                  <a:tcPr marL="91610" marR="91610"/>
                </a:tc>
              </a:tr>
              <a:tr h="370840">
                <a:tc>
                  <a:txBody>
                    <a:bodyPr/>
                    <a:lstStyle/>
                    <a:p>
                      <a:pPr algn="ctr"/>
                      <a:r>
                        <a:rPr lang="en-US" sz="1600" dirty="0" smtClean="0"/>
                        <a:t>C</a:t>
                      </a:r>
                      <a:endParaRPr lang="en-US" sz="1600" dirty="0"/>
                    </a:p>
                  </a:txBody>
                  <a:tcPr marL="91610" marR="91610"/>
                </a:tc>
                <a:tc>
                  <a:txBody>
                    <a:bodyPr/>
                    <a:lstStyle/>
                    <a:p>
                      <a:pPr algn="ctr"/>
                      <a:r>
                        <a:rPr lang="en-US" sz="1600" dirty="0" smtClean="0"/>
                        <a:t>Friction force is the difference between μN and the driving</a:t>
                      </a:r>
                      <a:r>
                        <a:rPr lang="en-US" sz="1600" baseline="0" dirty="0" smtClean="0"/>
                        <a:t> force.</a:t>
                      </a:r>
                      <a:endParaRPr lang="en-US" sz="1600" dirty="0"/>
                    </a:p>
                  </a:txBody>
                  <a:tcPr marL="91610" marR="91610"/>
                </a:tc>
                <a:tc>
                  <a:txBody>
                    <a:bodyPr/>
                    <a:lstStyle/>
                    <a:p>
                      <a:pPr algn="ctr"/>
                      <a:r>
                        <a:rPr lang="en-US" sz="1600" dirty="0" smtClean="0"/>
                        <a:t>20</a:t>
                      </a:r>
                      <a:endParaRPr lang="en-US" sz="1600" dirty="0"/>
                    </a:p>
                  </a:txBody>
                  <a:tcPr marL="91610" marR="91610"/>
                </a:tc>
                <a:tc>
                  <a:txBody>
                    <a:bodyPr/>
                    <a:lstStyle/>
                    <a:p>
                      <a:pPr algn="ctr"/>
                      <a:r>
                        <a:rPr lang="en-US" sz="1600" dirty="0" smtClean="0"/>
                        <a:t>5</a:t>
                      </a:r>
                      <a:endParaRPr lang="en-US" sz="1600" dirty="0"/>
                    </a:p>
                  </a:txBody>
                  <a:tcPr marL="91610" marR="91610"/>
                </a:tc>
                <a:tc>
                  <a:txBody>
                    <a:bodyPr/>
                    <a:lstStyle/>
                    <a:p>
                      <a:pPr algn="ctr"/>
                      <a:endParaRPr lang="en-US" sz="1600" dirty="0"/>
                    </a:p>
                  </a:txBody>
                  <a:tcPr marL="91610" marR="91610"/>
                </a:tc>
              </a:tr>
              <a:tr h="370840">
                <a:tc>
                  <a:txBody>
                    <a:bodyPr/>
                    <a:lstStyle/>
                    <a:p>
                      <a:pPr algn="ctr"/>
                      <a:r>
                        <a:rPr lang="en-US" sz="1600" dirty="0" smtClean="0"/>
                        <a:t>A</a:t>
                      </a:r>
                      <a:endParaRPr lang="en-US" sz="1600" dirty="0"/>
                    </a:p>
                  </a:txBody>
                  <a:tcPr marL="91610" marR="91610"/>
                </a:tc>
                <a:tc>
                  <a:txBody>
                    <a:bodyPr/>
                    <a:lstStyle/>
                    <a:p>
                      <a:pPr algn="ctr"/>
                      <a:r>
                        <a:rPr lang="en-US" sz="1600" dirty="0" smtClean="0"/>
                        <a:t>Friction force is the difference</a:t>
                      </a:r>
                      <a:r>
                        <a:rPr lang="en-US" sz="1600" baseline="0" dirty="0" smtClean="0"/>
                        <a:t> between μN and the driving force, but the 30 N is used as the normal force.</a:t>
                      </a:r>
                      <a:endParaRPr lang="en-US" sz="1600" dirty="0"/>
                    </a:p>
                  </a:txBody>
                  <a:tcPr marL="91610" marR="91610"/>
                </a:tc>
                <a:tc>
                  <a:txBody>
                    <a:bodyPr/>
                    <a:lstStyle/>
                    <a:p>
                      <a:pPr algn="ctr"/>
                      <a:r>
                        <a:rPr lang="en-US" sz="1600" dirty="0" smtClean="0"/>
                        <a:t>10</a:t>
                      </a:r>
                      <a:endParaRPr lang="en-US" sz="1600" dirty="0"/>
                    </a:p>
                  </a:txBody>
                  <a:tcPr marL="91610" marR="91610"/>
                </a:tc>
                <a:tc>
                  <a:txBody>
                    <a:bodyPr/>
                    <a:lstStyle/>
                    <a:p>
                      <a:pPr algn="ctr"/>
                      <a:r>
                        <a:rPr lang="en-US" sz="1600" dirty="0" smtClean="0"/>
                        <a:t>5</a:t>
                      </a:r>
                      <a:endParaRPr lang="en-US" sz="1600" dirty="0"/>
                    </a:p>
                  </a:txBody>
                  <a:tcPr marL="91610" marR="91610"/>
                </a:tc>
                <a:tc>
                  <a:txBody>
                    <a:bodyPr/>
                    <a:lstStyle/>
                    <a:p>
                      <a:pPr algn="ctr"/>
                      <a:endParaRPr lang="en-US" sz="1600" dirty="0"/>
                    </a:p>
                  </a:txBody>
                  <a:tcPr marL="91610" marR="91610"/>
                </a:tc>
              </a:tr>
              <a:tr h="370840">
                <a:tc>
                  <a:txBody>
                    <a:bodyPr/>
                    <a:lstStyle/>
                    <a:p>
                      <a:pPr algn="ctr"/>
                      <a:r>
                        <a:rPr lang="en-US" sz="1600" dirty="0" smtClean="0"/>
                        <a:t>B</a:t>
                      </a:r>
                      <a:endParaRPr lang="en-US" sz="1600" dirty="0"/>
                    </a:p>
                  </a:txBody>
                  <a:tcPr marL="91610" marR="91610"/>
                </a:tc>
                <a:tc>
                  <a:txBody>
                    <a:bodyPr/>
                    <a:lstStyle/>
                    <a:p>
                      <a:pPr algn="ctr"/>
                      <a:r>
                        <a:rPr lang="en-US" sz="1600" baseline="0" dirty="0" smtClean="0"/>
                        <a:t>Friction force = μN, but 30 N is used as the normal force.</a:t>
                      </a:r>
                      <a:endParaRPr lang="en-US" sz="1600" dirty="0"/>
                    </a:p>
                  </a:txBody>
                  <a:tcPr marL="91610" marR="91610"/>
                </a:tc>
                <a:tc>
                  <a:txBody>
                    <a:bodyPr/>
                    <a:lstStyle/>
                    <a:p>
                      <a:pPr algn="ctr"/>
                      <a:r>
                        <a:rPr lang="en-US" sz="1600" dirty="0" smtClean="0"/>
                        <a:t>10</a:t>
                      </a:r>
                      <a:endParaRPr lang="en-US" sz="1600" dirty="0"/>
                    </a:p>
                  </a:txBody>
                  <a:tcPr marL="91610" marR="91610"/>
                </a:tc>
                <a:tc>
                  <a:txBody>
                    <a:bodyPr/>
                    <a:lstStyle/>
                    <a:p>
                      <a:pPr algn="ctr"/>
                      <a:r>
                        <a:rPr lang="en-US" sz="1600" smtClean="0"/>
                        <a:t>5</a:t>
                      </a:r>
                      <a:endParaRPr lang="en-US" sz="1600" dirty="0"/>
                    </a:p>
                  </a:txBody>
                  <a:tcPr marL="91610" marR="91610"/>
                </a:tc>
                <a:tc>
                  <a:txBody>
                    <a:bodyPr/>
                    <a:lstStyle/>
                    <a:p>
                      <a:pPr algn="ctr"/>
                      <a:endParaRPr lang="en-US" sz="1600" dirty="0"/>
                    </a:p>
                  </a:txBody>
                  <a:tcPr marL="91610" marR="91610"/>
                </a:tc>
              </a:tr>
            </a:tbl>
          </a:graphicData>
        </a:graphic>
      </p:graphicFrame>
      <p:sp>
        <p:nvSpPr>
          <p:cNvPr id="8" name="Content Placeholder 7"/>
          <p:cNvSpPr>
            <a:spLocks noGrp="1"/>
          </p:cNvSpPr>
          <p:nvPr>
            <p:ph sz="half" idx="13"/>
          </p:nvPr>
        </p:nvSpPr>
        <p:spPr>
          <a:xfrm>
            <a:off x="723900" y="5415835"/>
            <a:ext cx="7707406" cy="987905"/>
          </a:xfrm>
        </p:spPr>
        <p:txBody>
          <a:bodyPr>
            <a:normAutofit fontScale="55000" lnSpcReduction="20000"/>
          </a:bodyPr>
          <a:lstStyle/>
          <a:p>
            <a:r>
              <a:rPr lang="en-US" dirty="0" smtClean="0"/>
              <a:t>Limit on friction force question 1 was administered to two introductory physics courses at UW:</a:t>
            </a:r>
          </a:p>
          <a:p>
            <a:pPr lvl="1"/>
            <a:r>
              <a:rPr lang="en-US" dirty="0" smtClean="0"/>
              <a:t>Physics 114A—an algebra based course in which N=86 students participated.</a:t>
            </a:r>
          </a:p>
          <a:p>
            <a:pPr lvl="1"/>
            <a:r>
              <a:rPr lang="en-US" dirty="0" smtClean="0"/>
              <a:t>Physics 121A—a calculus based course in which N=72 students participated.</a:t>
            </a:r>
          </a:p>
          <a:p>
            <a:endParaRPr lang="en-US" dirty="0"/>
          </a:p>
        </p:txBody>
      </p:sp>
      <p:sp>
        <p:nvSpPr>
          <p:cNvPr id="6" name="Slide Number Placeholder 5"/>
          <p:cNvSpPr>
            <a:spLocks noGrp="1"/>
          </p:cNvSpPr>
          <p:nvPr>
            <p:ph type="sldNum" sz="quarter" idx="12"/>
          </p:nvPr>
        </p:nvSpPr>
        <p:spPr/>
        <p:txBody>
          <a:bodyPr/>
          <a:lstStyle/>
          <a:p>
            <a:fld id="{446F51C0-1A55-274B-9239-516564B0AF66}"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1067" y="314979"/>
            <a:ext cx="8195733" cy="1143000"/>
          </a:xfrm>
        </p:spPr>
        <p:txBody>
          <a:bodyPr/>
          <a:lstStyle/>
          <a:p>
            <a:r>
              <a:rPr lang="en-US" sz="4000" dirty="0" smtClean="0"/>
              <a:t>Limit on Friction Force: Question 2</a:t>
            </a:r>
            <a:endParaRPr lang="en-US" sz="4000" dirty="0"/>
          </a:p>
        </p:txBody>
      </p:sp>
      <p:sp>
        <p:nvSpPr>
          <p:cNvPr id="15" name="Slide Number Placeholder 14"/>
          <p:cNvSpPr>
            <a:spLocks noGrp="1"/>
          </p:cNvSpPr>
          <p:nvPr>
            <p:ph type="sldNum" sz="quarter" idx="12"/>
          </p:nvPr>
        </p:nvSpPr>
        <p:spPr/>
        <p:txBody>
          <a:bodyPr/>
          <a:lstStyle/>
          <a:p>
            <a:fld id="{446F51C0-1A55-274B-9239-516564B0AF66}" type="slidenum">
              <a:rPr lang="en-US" smtClean="0"/>
              <a:pPr/>
              <a:t>9</a:t>
            </a:fld>
            <a:endParaRPr lang="en-US" dirty="0"/>
          </a:p>
        </p:txBody>
      </p:sp>
      <p:sp>
        <p:nvSpPr>
          <p:cNvPr id="8" name="Content Placeholder 7"/>
          <p:cNvSpPr>
            <a:spLocks noGrp="1"/>
          </p:cNvSpPr>
          <p:nvPr>
            <p:ph sz="half" idx="1"/>
          </p:nvPr>
        </p:nvSpPr>
        <p:spPr/>
        <p:txBody>
          <a:bodyPr>
            <a:normAutofit lnSpcReduction="10000"/>
          </a:bodyPr>
          <a:lstStyle/>
          <a:p>
            <a:r>
              <a:rPr lang="en-US" dirty="0" smtClean="0"/>
              <a:t>Three blocks are stacked on top of one another on a table.  Then the horizontal forces shown are applied.</a:t>
            </a:r>
          </a:p>
          <a:p>
            <a:endParaRPr lang="en-US" dirty="0"/>
          </a:p>
        </p:txBody>
      </p:sp>
      <p:pic>
        <p:nvPicPr>
          <p:cNvPr id="17" name="Content Placeholder 16" descr="Friction 2.pdf"/>
          <p:cNvPicPr>
            <a:picLocks noGrp="1" noChangeAspect="1"/>
          </p:cNvPicPr>
          <p:nvPr>
            <p:ph sz="half" idx="2"/>
          </p:nvPr>
        </p:nvPicPr>
        <mc:AlternateContent xmlns:mc="http://schemas.openxmlformats.org/markup-compatibility/2006">
          <mc:Choice xmlns="" xmlns:mv="urn:schemas-microsoft-com:mac:vml" xmlns:ma="http://schemas.microsoft.com/office/mac/drawingml/2008/main" Requires="ma">
            <p:blipFill>
              <a:blip r:embed="rId2"/>
              <a:srcRect t="-19846" b="-19846"/>
              <a:stretch>
                <a:fillRect/>
              </a:stretch>
            </p:blipFill>
          </mc:Choice>
          <mc:Fallback>
            <p:blipFill>
              <a:blip r:embed="rId3"/>
              <a:srcRect t="-19846" b="-19846"/>
              <a:stretch>
                <a:fillRect/>
              </a:stretch>
            </p:blipFill>
          </mc:Fallback>
        </mc:AlternateContent>
        <p:spPr>
          <a:xfrm>
            <a:off x="4648200" y="1586749"/>
            <a:ext cx="3962400" cy="2341796"/>
          </a:xfrm>
        </p:spPr>
      </p:pic>
      <p:sp>
        <p:nvSpPr>
          <p:cNvPr id="14" name="Content Placeholder 13"/>
          <p:cNvSpPr>
            <a:spLocks noGrp="1"/>
          </p:cNvSpPr>
          <p:nvPr>
            <p:ph sz="half" idx="13"/>
          </p:nvPr>
        </p:nvSpPr>
        <p:spPr/>
        <p:txBody>
          <a:bodyPr>
            <a:normAutofit lnSpcReduction="10000"/>
          </a:bodyPr>
          <a:lstStyle/>
          <a:p>
            <a:r>
              <a:rPr lang="en-US" dirty="0" smtClean="0"/>
              <a:t>The friction coefficient, </a:t>
            </a:r>
            <a:r>
              <a:rPr lang="en-US" dirty="0" err="1" smtClean="0"/>
              <a:t>μ</a:t>
            </a:r>
            <a:r>
              <a:rPr lang="en-US" dirty="0" smtClean="0"/>
              <a:t>, is 0.5 between all contacting surfaces.  (This is both the static and kinetic coefficient of friction).</a:t>
            </a:r>
          </a:p>
          <a:p>
            <a:endParaRPr lang="en-US" dirty="0"/>
          </a:p>
        </p:txBody>
      </p:sp>
      <p:sp>
        <p:nvSpPr>
          <p:cNvPr id="23" name="Content Placeholder 22"/>
          <p:cNvSpPr>
            <a:spLocks noGrp="1"/>
          </p:cNvSpPr>
          <p:nvPr>
            <p:ph sz="half" idx="14"/>
          </p:nvPr>
        </p:nvSpPr>
        <p:spPr/>
        <p:txBody>
          <a:bodyPr/>
          <a:lstStyle/>
          <a:p>
            <a:r>
              <a:rPr lang="en-US" dirty="0" smtClean="0"/>
              <a:t>It is observed that none of the blocks move.  (Stated explicitly in the Physics 121 exam only).</a:t>
            </a:r>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 Id="rId4" Type="http://schemas.openxmlformats.org/officeDocument/2006/relationships/image" Target="../media/image4.jpeg"/></Relationships>
</file>

<file path=ppt/theme/theme1.xml><?xml version="1.0" encoding="utf-8"?>
<a:theme xmlns:a="http://schemas.openxmlformats.org/drawingml/2006/main" name="Venture">
  <a:themeElements>
    <a:clrScheme name="Venture">
      <a:dk1>
        <a:sysClr val="windowText" lastClr="000000"/>
      </a:dk1>
      <a:lt1>
        <a:sysClr val="window" lastClr="FFFFFF"/>
      </a:lt1>
      <a:dk2>
        <a:srgbClr val="738450"/>
      </a:dk2>
      <a:lt2>
        <a:srgbClr val="E8E9D1"/>
      </a:lt2>
      <a:accent1>
        <a:srgbClr val="9EB060"/>
      </a:accent1>
      <a:accent2>
        <a:srgbClr val="D09A08"/>
      </a:accent2>
      <a:accent3>
        <a:srgbClr val="F2EC86"/>
      </a:accent3>
      <a:accent4>
        <a:srgbClr val="824F1C"/>
      </a:accent4>
      <a:accent5>
        <a:srgbClr val="511818"/>
      </a:accent5>
      <a:accent6>
        <a:srgbClr val="553876"/>
      </a:accent6>
      <a:hlink>
        <a:srgbClr val="929547"/>
      </a:hlink>
      <a:folHlink>
        <a:srgbClr val="56633C"/>
      </a:folHlink>
    </a:clrScheme>
    <a:fontScheme name="Venture">
      <a:majorFont>
        <a:latin typeface="Calisto MT"/>
        <a:ea typeface=""/>
        <a:cs typeface=""/>
        <a:font script="Jpan" typeface="ＭＳ Ｐ明朝"/>
      </a:majorFont>
      <a:minorFont>
        <a:latin typeface="Calisto MT"/>
        <a:ea typeface=""/>
        <a:cs typeface=""/>
        <a:font script="Jpan" typeface="ＭＳ Ｐ明朝"/>
      </a:minorFont>
    </a:fontScheme>
    <a:fmtScheme name="Venture">
      <a:fillStyleLst>
        <a:solidFill>
          <a:schemeClr val="phClr"/>
        </a:solidFill>
        <a:blipFill rotWithShape="1">
          <a:blip xmlns:r="http://schemas.openxmlformats.org/officeDocument/2006/relationships" r:embed="rId1">
            <a:duotone>
              <a:schemeClr val="phClr">
                <a:shade val="30000"/>
                <a:alpha val="50000"/>
                <a:satMod val="150000"/>
              </a:schemeClr>
              <a:schemeClr val="phClr">
                <a:tint val="50000"/>
                <a:alpha val="10000"/>
                <a:satMod val="150000"/>
              </a:schemeClr>
            </a:duotone>
          </a:blip>
          <a:stretch/>
        </a:blipFill>
        <a:blipFill rotWithShape="1">
          <a:blip xmlns:r="http://schemas.openxmlformats.org/officeDocument/2006/relationships" r:embed="rId2">
            <a:duotone>
              <a:schemeClr val="phClr">
                <a:shade val="30000"/>
                <a:alpha val="50000"/>
                <a:satMod val="150000"/>
              </a:schemeClr>
              <a:schemeClr val="phClr">
                <a:tint val="50000"/>
                <a:alpha val="10000"/>
                <a:satMod val="150000"/>
              </a:schemeClr>
            </a:duotone>
          </a:blip>
          <a:stretch/>
        </a:blipFill>
      </a:fillStyleLst>
      <a:lnStyleLst>
        <a:ln w="19050" cap="flat" cmpd="sng" algn="ctr">
          <a:solidFill>
            <a:schemeClr val="phClr">
              <a:shade val="95000"/>
              <a:satMod val="105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innerShdw blurRad="76200" dist="25400" dir="13500000">
              <a:srgbClr val="4B4B4B">
                <a:alpha val="75000"/>
              </a:srgbClr>
            </a:innerShdw>
          </a:effectLst>
        </a:effectStyle>
      </a:effectStyleLst>
      <a:bgFillStyleLst>
        <a:solidFill>
          <a:schemeClr val="phClr"/>
        </a:solidFill>
        <a:blipFill rotWithShape="1">
          <a:blip xmlns:r="http://schemas.openxmlformats.org/officeDocument/2006/relationships" r:embed="rId3">
            <a:duotone>
              <a:schemeClr val="phClr">
                <a:shade val="10000"/>
                <a:alpha val="30000"/>
                <a:satMod val="60000"/>
              </a:schemeClr>
              <a:schemeClr val="phClr">
                <a:tint val="20000"/>
                <a:alpha val="5000"/>
                <a:satMod val="300000"/>
              </a:schemeClr>
            </a:duotone>
          </a:blip>
          <a:stretch/>
        </a:blipFill>
        <a:blipFill rotWithShape="1">
          <a:blip xmlns:r="http://schemas.openxmlformats.org/officeDocument/2006/relationships" r:embed="rId4">
            <a:duotone>
              <a:schemeClr val="phClr">
                <a:shade val="30000"/>
                <a:alpha val="50000"/>
                <a:satMod val="150000"/>
              </a:schemeClr>
              <a:schemeClr val="phClr">
                <a:tint val="50000"/>
                <a:alpha val="10000"/>
                <a:satMod val="15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Venture.thmx</Template>
  <TotalTime>8753</TotalTime>
  <Words>1437</Words>
  <Application>Microsoft Office PowerPoint</Application>
  <PresentationFormat>On-screen Show (4:3)</PresentationFormat>
  <Paragraphs>211</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Venture</vt:lpstr>
      <vt:lpstr>Student Understanding of Statics Principles</vt:lpstr>
      <vt:lpstr>The Physics Education Group: Prior Research</vt:lpstr>
      <vt:lpstr>Outline of Research </vt:lpstr>
      <vt:lpstr>The “Statics Concept Inventory”</vt:lpstr>
      <vt:lpstr>5 Classes of Questions</vt:lpstr>
      <vt:lpstr>An Example: Limit on the Friction Force</vt:lpstr>
      <vt:lpstr>Limit on Friction Force: Question 1</vt:lpstr>
      <vt:lpstr>Results and Analysis of Understanding </vt:lpstr>
      <vt:lpstr>Limit on Friction Force: Question 2</vt:lpstr>
      <vt:lpstr>Limit on Friction Force: Question 2</vt:lpstr>
      <vt:lpstr>Results and Analysis of Understanding </vt:lpstr>
      <vt:lpstr>Trends in Student Understanding: How often do students employ the same incorrect method for finding the friction force in both questions?</vt:lpstr>
      <vt:lpstr>Further Trends in Student Understanding</vt:lpstr>
      <vt:lpstr>Further Curriculum Development and Research</vt:lpstr>
      <vt:lpstr>Acknowledgements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Students’ Misconceptions of Statics Principles</dc:title>
  <dc:creator>Brittany Johnson</dc:creator>
  <cp:lastModifiedBy>cheryl</cp:lastModifiedBy>
  <cp:revision>45</cp:revision>
  <dcterms:created xsi:type="dcterms:W3CDTF">2011-08-18T20:37:09Z</dcterms:created>
  <dcterms:modified xsi:type="dcterms:W3CDTF">2011-08-23T19:42:39Z</dcterms:modified>
</cp:coreProperties>
</file>