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5" r:id="rId4"/>
    <p:sldId id="266" r:id="rId5"/>
    <p:sldId id="259" r:id="rId6"/>
    <p:sldId id="276" r:id="rId7"/>
    <p:sldId id="260" r:id="rId8"/>
    <p:sldId id="269" r:id="rId9"/>
    <p:sldId id="270" r:id="rId10"/>
    <p:sldId id="271" r:id="rId11"/>
    <p:sldId id="267" r:id="rId12"/>
    <p:sldId id="275" r:id="rId13"/>
    <p:sldId id="274" r:id="rId14"/>
    <p:sldId id="268" r:id="rId15"/>
    <p:sldId id="272" r:id="rId16"/>
    <p:sldId id="273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0" autoAdjust="0"/>
    <p:restoredTop sz="94660"/>
  </p:normalViewPr>
  <p:slideViewPr>
    <p:cSldViewPr>
      <p:cViewPr varScale="1">
        <p:scale>
          <a:sx n="72" d="100"/>
          <a:sy n="72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07A44675-4F35-4E69-90AA-0F8A57AB802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09DCF183-EE09-43C0-9268-1E136139D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675-4F35-4E69-90AA-0F8A57AB802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CF183-EE09-43C0-9268-1E136139D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675-4F35-4E69-90AA-0F8A57AB802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CF183-EE09-43C0-9268-1E136139D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675-4F35-4E69-90AA-0F8A57AB802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CF183-EE09-43C0-9268-1E136139D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07A44675-4F35-4E69-90AA-0F8A57AB802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09DCF183-EE09-43C0-9268-1E136139D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A44675-4F35-4E69-90AA-0F8A57AB802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DCF183-EE09-43C0-9268-1E136139D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7A44675-4F35-4E69-90AA-0F8A57AB802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DCF183-EE09-43C0-9268-1E136139D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675-4F35-4E69-90AA-0F8A57AB802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CF183-EE09-43C0-9268-1E136139D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675-4F35-4E69-90AA-0F8A57AB802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CF183-EE09-43C0-9268-1E136139D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A44675-4F35-4E69-90AA-0F8A57AB802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DCF183-EE09-43C0-9268-1E136139D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675-4F35-4E69-90AA-0F8A57AB802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F183-EE09-43C0-9268-1E136139D7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07A44675-4F35-4E69-90AA-0F8A57AB802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09DCF183-EE09-43C0-9268-1E136139D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Beta_Negative_Decay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Krypton source for the Project 8 neutrino mass experiment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Arman Ballado</a:t>
            </a:r>
          </a:p>
          <a:p>
            <a:endParaRPr lang="en-US" dirty="0"/>
          </a:p>
          <a:p>
            <a:r>
              <a:rPr lang="en-US" dirty="0" smtClean="0"/>
              <a:t>Advisor: Mike Miller</a:t>
            </a:r>
          </a:p>
        </p:txBody>
      </p:sp>
    </p:spTree>
    <p:extLst>
      <p:ext uri="{BB962C8B-B14F-4D97-AF65-F5344CB8AC3E}">
        <p14:creationId xmlns:p14="http://schemas.microsoft.com/office/powerpoint/2010/main" xmlns="" val="32176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Gas Analyzer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Ionizer -&gt; </a:t>
            </a:r>
            <a:r>
              <a:rPr lang="en-US" dirty="0" err="1" smtClean="0"/>
              <a:t>Quadrupole</a:t>
            </a:r>
            <a:r>
              <a:rPr lang="en-US" dirty="0" smtClean="0"/>
              <a:t> Mass Filter -&gt; Detector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7686676" cy="14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06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103363"/>
            <a:ext cx="8229600" cy="3900636"/>
          </a:xfrm>
        </p:spPr>
      </p:pic>
    </p:spTree>
    <p:extLst>
      <p:ext uri="{BB962C8B-B14F-4D97-AF65-F5344CB8AC3E}">
        <p14:creationId xmlns:p14="http://schemas.microsoft.com/office/powerpoint/2010/main" xmlns="" val="1211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Data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5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57200" y="1905000"/>
                <a:ext cx="4038600" cy="4114800"/>
              </a:xfrm>
            </p:spPr>
            <p:txBody>
              <a:bodyPr/>
              <a:lstStyle/>
              <a:p>
                <a:r>
                  <a:rPr lang="en-US" dirty="0" smtClean="0"/>
                  <a:t>Average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2.93 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dirty="0" smtClean="0"/>
                  <a:t>Torr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=1.02 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dirty="0" smtClean="0"/>
                  <a:t>Torr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57200" y="1905000"/>
                <a:ext cx="4038600" cy="4114800"/>
              </a:xfrm>
              <a:blipFill rotWithShape="1">
                <a:blip r:embed="rId2" cstate="print"/>
                <a:stretch>
                  <a:fillRect l="-3469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3048000"/>
            <a:ext cx="5789246" cy="3142076"/>
          </a:xfrm>
        </p:spPr>
      </p:pic>
    </p:spTree>
    <p:extLst>
      <p:ext uri="{BB962C8B-B14F-4D97-AF65-F5344CB8AC3E}">
        <p14:creationId xmlns:p14="http://schemas.microsoft.com/office/powerpoint/2010/main" xmlns="" val="10960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Krypton Abundances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839" y="2895600"/>
            <a:ext cx="4277322" cy="22860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694" y="3098800"/>
            <a:ext cx="4192706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9057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vs.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193" y="1981200"/>
            <a:ext cx="7755614" cy="4144963"/>
          </a:xfrm>
        </p:spPr>
      </p:pic>
    </p:spTree>
    <p:extLst>
      <p:ext uri="{BB962C8B-B14F-4D97-AF65-F5344CB8AC3E}">
        <p14:creationId xmlns:p14="http://schemas.microsoft.com/office/powerpoint/2010/main" xmlns="" val="9734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Pressure from Radioactive Source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Assuming that the krypton gas behaves like an ideal gas</a:t>
                </a:r>
              </a:p>
              <a:p>
                <a:r>
                  <a:rPr lang="en-US" dirty="0" smtClean="0"/>
                  <a:t>PV = </a:t>
                </a:r>
                <a:r>
                  <a:rPr lang="en-US" dirty="0" err="1" smtClean="0"/>
                  <a:t>NkT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Rubidium activity = 0.15mCi = 5.5 x 10</a:t>
                </a:r>
                <a:r>
                  <a:rPr lang="en-US" baseline="30000" dirty="0" smtClean="0"/>
                  <a:t>6</a:t>
                </a:r>
                <a:r>
                  <a:rPr lang="en-US" dirty="0" smtClean="0"/>
                  <a:t> decays/second</a:t>
                </a:r>
                <a:endParaRPr lang="en-US" baseline="30000" dirty="0" smtClean="0"/>
              </a:p>
              <a:p>
                <a:r>
                  <a:rPr lang="en-US" dirty="0" smtClean="0"/>
                  <a:t>N = Activity x time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0.15</m:t>
                    </m:r>
                    <m:r>
                      <a:rPr lang="en-US" b="0" i="1" smtClean="0">
                        <a:latin typeface="Cambria Math"/>
                      </a:rPr>
                      <m:t>𝑚𝐶𝑖</m:t>
                    </m:r>
                    <m:r>
                      <a:rPr lang="en-US" b="0" i="1" smtClean="0">
                        <a:latin typeface="Cambria Math"/>
                      </a:rPr>
                      <m:t> ×3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h𝑟𝑠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=6.0 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For an experimental volume of 10L at 77K </a:t>
                </a:r>
                <a:br>
                  <a:rPr lang="en-US" dirty="0" smtClean="0"/>
                </a:b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≈5 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−11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𝑇𝑜𝑟𝑟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704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1948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appears that no significant condensation of krypton occurs, but more tests are needed to be sure. </a:t>
            </a:r>
          </a:p>
          <a:p>
            <a:r>
              <a:rPr lang="en-US" dirty="0" smtClean="0"/>
              <a:t>It would be very difficult to detect the radioactive krypton using the RGA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4270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938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Krypton Production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𝑛𝑎𝑡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𝐾𝑟</m:t>
                        </m:r>
                      </m:e>
                    </m:sPre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𝑥𝑛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sPre>
                      <m:sPrePr>
                        <m:ctrlPr>
                          <a:rPr lang="en-US" b="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83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𝑅𝑏</m:t>
                        </m:r>
                      </m:e>
                    </m:sPre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&gt;15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𝑀𝑒𝑉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To maximize cross-section for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/>
                          </a:rPr>
                          <m:t>83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𝑅𝑏</m:t>
                        </m:r>
                      </m:e>
                    </m:sPre>
                  </m:oMath>
                </a14:m>
                <a:r>
                  <a:rPr lang="en-US" dirty="0" smtClean="0"/>
                  <a:t> production: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~20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𝑀𝑒𝑉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Rb-83 half-life = 86.2 days</a:t>
                </a:r>
              </a:p>
              <a:p>
                <a:r>
                  <a:rPr lang="en-US" dirty="0" smtClean="0"/>
                  <a:t>Rb-84 lifetime = 33.1 days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Rb-83 decays to Kr-83 by electron capture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704" t="-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7203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mass measurement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i="1" dirty="0" smtClean="0">
                    <a:latin typeface="Cambria Math"/>
                  </a:rPr>
                  <a:t>Beta  Decay 	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e>
                    </m:bar>
                  </m:oMath>
                </a14:m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2 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704" t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 descr="File:Beta Negative Decay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005" y="1238250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71600" y="3352800"/>
            <a:ext cx="6705600" cy="3382057"/>
            <a:chOff x="2362200" y="2712666"/>
            <a:chExt cx="6705600" cy="3382057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9722"/>
            <a:stretch/>
          </p:blipFill>
          <p:spPr bwMode="auto">
            <a:xfrm>
              <a:off x="2362200" y="2712666"/>
              <a:ext cx="6705600" cy="30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123952" y="5725391"/>
              <a:ext cx="943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Griffiths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182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Tritium Beta Decay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Endpoint energy of 18.575 </a:t>
            </a:r>
            <a:r>
              <a:rPr lang="en-US" dirty="0" err="1" smtClean="0"/>
              <a:t>keV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0" y="2743200"/>
            <a:ext cx="6486525" cy="3695700"/>
            <a:chOff x="1524000" y="2743200"/>
            <a:chExt cx="6486525" cy="36957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8848"/>
            <a:stretch/>
          </p:blipFill>
          <p:spPr bwMode="auto">
            <a:xfrm>
              <a:off x="1524000" y="2743200"/>
              <a:ext cx="6486525" cy="3269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402777" y="6069568"/>
              <a:ext cx="1607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J.A. </a:t>
              </a:r>
              <a:r>
                <a:rPr lang="en-US" dirty="0" err="1" smtClean="0"/>
                <a:t>Formaggio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002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8 Concept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cyclotron frequency to measure energy </a:t>
                </a:r>
              </a:p>
              <a:p>
                <a:r>
                  <a:rPr lang="en-US" dirty="0" smtClean="0"/>
                  <a:t>Electron will go through cyclotron motion in a magnetic field with a frequency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=18.575</m:t>
                    </m:r>
                    <m:r>
                      <a:rPr lang="en-US" b="0" i="1" smtClean="0">
                        <a:latin typeface="Cambria Math"/>
                      </a:rPr>
                      <m:t>𝑘𝑒𝑉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=27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𝐺𝐻𝑧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704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548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using Krypton-83m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Internal Conversion</a:t>
                </a:r>
              </a:p>
              <a:p>
                <a:endParaRPr lang="en-US" dirty="0" smtClean="0"/>
              </a:p>
              <a:p>
                <a:r>
                  <a:rPr lang="en-US" b="0" dirty="0" smtClean="0"/>
                  <a:t>Releases electron with energy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=17.800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𝑘𝑒𝑉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(Tritium endpoint energy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=18.575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𝑘𝑒𝑉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704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5001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with krypton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it behave at temperatures near liquid nitrogen or lower?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Does it condense on the cold surface?</a:t>
            </a:r>
          </a:p>
        </p:txBody>
      </p:sp>
    </p:spTree>
    <p:extLst>
      <p:ext uri="{BB962C8B-B14F-4D97-AF65-F5344CB8AC3E}">
        <p14:creationId xmlns:p14="http://schemas.microsoft.com/office/powerpoint/2010/main" xmlns="" val="162350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Krypton Vapor Pressure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547253" cy="429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23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7194" y="1981200"/>
            <a:ext cx="5369611" cy="4144963"/>
          </a:xfrm>
        </p:spPr>
      </p:pic>
    </p:spTree>
    <p:extLst>
      <p:ext uri="{BB962C8B-B14F-4D97-AF65-F5344CB8AC3E}">
        <p14:creationId xmlns:p14="http://schemas.microsoft.com/office/powerpoint/2010/main" xmlns="" val="12468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Standoff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" y="3124200"/>
            <a:ext cx="3657600" cy="1828800"/>
          </a:xfr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5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Viton O-ring minimum temperature: -25°C or 248K</a:t>
                </a:r>
                <a:br>
                  <a:rPr lang="en-US" dirty="0" smtClean="0"/>
                </a:b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acc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</m:acc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𝑂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𝑂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≈1.7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𝑖𝑛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=0.5</m:t>
                    </m:r>
                    <m:r>
                      <a:rPr lang="en-US" b="0" i="1" smtClean="0">
                        <a:latin typeface="Cambria Math"/>
                      </a:rPr>
                      <m:t>𝑖𝑛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3" cstate="print"/>
                <a:stretch>
                  <a:fillRect l="-3625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841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TC101859866[[fn=Macro]]</Template>
  <TotalTime>3890</TotalTime>
  <Words>117</Words>
  <Application>Microsoft Office PowerPoint</Application>
  <PresentationFormat>On-screen Show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Macro</vt:lpstr>
      <vt:lpstr>Krypton source for the Project 8 neutrino mass experiment</vt:lpstr>
      <vt:lpstr>Neutrino mass measurement</vt:lpstr>
      <vt:lpstr>Tritium Beta Decay </vt:lpstr>
      <vt:lpstr>Project 8 Concept</vt:lpstr>
      <vt:lpstr>Calibration using Krypton-83m </vt:lpstr>
      <vt:lpstr>Concerns with krypton</vt:lpstr>
      <vt:lpstr>Krypton Vapor Pressure</vt:lpstr>
      <vt:lpstr>Setup</vt:lpstr>
      <vt:lpstr>Temperature Standoff</vt:lpstr>
      <vt:lpstr>Residual Gas Analyzer</vt:lpstr>
      <vt:lpstr>Background Data</vt:lpstr>
      <vt:lpstr>Background Data</vt:lpstr>
      <vt:lpstr>Krypton Abundances</vt:lpstr>
      <vt:lpstr>Pressure vs. Time</vt:lpstr>
      <vt:lpstr>Estimated Pressure from Radioactive Source</vt:lpstr>
      <vt:lpstr>Conclusion</vt:lpstr>
      <vt:lpstr>Slide 17</vt:lpstr>
      <vt:lpstr>Krypton Production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 Ballado</dc:creator>
  <cp:lastModifiedBy>cheryl</cp:lastModifiedBy>
  <cp:revision>56</cp:revision>
  <dcterms:created xsi:type="dcterms:W3CDTF">2011-06-14T23:03:17Z</dcterms:created>
  <dcterms:modified xsi:type="dcterms:W3CDTF">2011-08-23T19:41:37Z</dcterms:modified>
</cp:coreProperties>
</file>