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9" r:id="rId4"/>
    <p:sldId id="283" r:id="rId5"/>
    <p:sldId id="272" r:id="rId6"/>
    <p:sldId id="284" r:id="rId7"/>
    <p:sldId id="261" r:id="rId8"/>
    <p:sldId id="262" r:id="rId9"/>
    <p:sldId id="274" r:id="rId10"/>
    <p:sldId id="263" r:id="rId11"/>
    <p:sldId id="282" r:id="rId12"/>
    <p:sldId id="264" r:id="rId13"/>
    <p:sldId id="280" r:id="rId14"/>
    <p:sldId id="275" r:id="rId15"/>
    <p:sldId id="279" r:id="rId16"/>
    <p:sldId id="278" r:id="rId17"/>
    <p:sldId id="277" r:id="rId18"/>
    <p:sldId id="281" r:id="rId19"/>
    <p:sldId id="266" r:id="rId20"/>
    <p:sldId id="267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D6FF"/>
    <a:srgbClr val="CC6600"/>
    <a:srgbClr val="FF3300"/>
    <a:srgbClr val="FF6600"/>
    <a:srgbClr val="FF9966"/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97" autoAdjust="0"/>
    <p:restoredTop sz="94660"/>
  </p:normalViewPr>
  <p:slideViewPr>
    <p:cSldViewPr>
      <p:cViewPr varScale="1">
        <p:scale>
          <a:sx n="101" d="100"/>
          <a:sy n="101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20F2C-FF2C-422F-B8FF-79C1865B500D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EB47F-FD23-49C1-B629-01720B1250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9FE72A-BD85-4E2D-87F8-CBE3CB1A7201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EF64CA-3938-4451-89BA-E0CC39762106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EEFA82-CA1D-4FE2-B6C4-A5CF90D7EEAA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746C4-B071-4999-AD72-AB416798BA76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61E623-BB01-4A68-B0E3-CC79733C44AF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695339-EEAD-4C29-A695-731BCBF1D0F6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942FDD-CEDB-4F00-9592-F2CE79DE70EE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42ED2A-AF4F-4F23-A34C-5683F14D25EE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8ED0B7-7884-40BA-ACFC-3E5B8047815F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EAD04-660F-41FE-979C-8218BB0FBB0E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DF7C8-3A4A-458B-BA84-0B6E0BE35121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B604F7-BA90-4E63-84DC-CB7C6D798F23}" type="datetime1">
              <a:rPr lang="en-US" smtClean="0"/>
              <a:pPr/>
              <a:t>9/12/2011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3EAE3F-F515-48AC-B6AE-1E10C09BE0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066800"/>
            <a:ext cx="7406640" cy="177370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Simulating Radioactive Decays in Next Generation </a:t>
            </a:r>
            <a:r>
              <a:rPr lang="en-US" dirty="0" err="1" smtClean="0"/>
              <a:t>Geoneutrino</a:t>
            </a:r>
            <a:r>
              <a:rPr lang="en-US" dirty="0" smtClean="0"/>
              <a:t> Detectors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7406640" cy="2819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Megan </a:t>
            </a:r>
            <a:r>
              <a:rPr lang="en-US" sz="2400" dirty="0" err="1" smtClean="0"/>
              <a:t>Geen</a:t>
            </a:r>
            <a:endParaRPr lang="en-US" sz="2400" dirty="0" smtClean="0"/>
          </a:p>
          <a:p>
            <a:pPr algn="ctr"/>
            <a:r>
              <a:rPr lang="en-US" sz="2400" dirty="0" smtClean="0"/>
              <a:t>Wheaton College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Advisor: Nikolai </a:t>
            </a:r>
            <a:r>
              <a:rPr lang="en-US" sz="2400" dirty="0" err="1" smtClean="0"/>
              <a:t>Tolich</a:t>
            </a:r>
            <a:endParaRPr lang="en-US" sz="2400" dirty="0" smtClean="0"/>
          </a:p>
          <a:p>
            <a:pPr algn="ctr"/>
            <a:r>
              <a:rPr lang="en-US" sz="2400" dirty="0" smtClean="0"/>
              <a:t>August 17, 2011</a:t>
            </a:r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Particle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/>
          <a:lstStyle/>
          <a:p>
            <a:r>
              <a:rPr lang="en-US" dirty="0" smtClean="0"/>
              <a:t>Depending on the particle type, KE will be found in 1 or more tubes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Our particle ID =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4648200" y="2514600"/>
            <a:ext cx="3886200" cy="842665"/>
            <a:chOff x="5295900" y="3962400"/>
            <a:chExt cx="3886200" cy="842665"/>
          </a:xfrm>
        </p:grpSpPr>
        <p:sp>
          <p:nvSpPr>
            <p:cNvPr id="5" name="TextBox 4"/>
            <p:cNvSpPr txBox="1"/>
            <p:nvPr/>
          </p:nvSpPr>
          <p:spPr>
            <a:xfrm flipH="1">
              <a:off x="5295900" y="3962400"/>
              <a:ext cx="3886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Highest KE from all tubes</a:t>
              </a:r>
              <a:endParaRPr lang="en-US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248400" y="4343400"/>
              <a:ext cx="18669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Total KE</a:t>
              </a:r>
              <a:endParaRPr lang="en-US" sz="2400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 flipV="1">
              <a:off x="5295900" y="4331732"/>
              <a:ext cx="3505200" cy="116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133600" y="3733800"/>
            <a:ext cx="1447800" cy="1447800"/>
            <a:chOff x="1447800" y="3962400"/>
            <a:chExt cx="1447800" cy="1447800"/>
          </a:xfrm>
        </p:grpSpPr>
        <p:sp>
          <p:nvSpPr>
            <p:cNvPr id="11" name="Rectangle 10"/>
            <p:cNvSpPr/>
            <p:nvPr/>
          </p:nvSpPr>
          <p:spPr>
            <a:xfrm>
              <a:off x="1447800" y="3962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09800" y="3962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47800" y="4724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09800" y="4724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791200" y="3724870"/>
            <a:ext cx="1447800" cy="1447800"/>
            <a:chOff x="5029200" y="3962400"/>
            <a:chExt cx="1447800" cy="1447800"/>
          </a:xfrm>
        </p:grpSpPr>
        <p:sp>
          <p:nvSpPr>
            <p:cNvPr id="17" name="Rectangle 16"/>
            <p:cNvSpPr/>
            <p:nvPr/>
          </p:nvSpPr>
          <p:spPr>
            <a:xfrm>
              <a:off x="5029200" y="3962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791200" y="3962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029200" y="4724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791200" y="4724400"/>
              <a:ext cx="685800" cy="685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Oval 22"/>
          <p:cNvSpPr/>
          <p:nvPr/>
        </p:nvSpPr>
        <p:spPr>
          <a:xfrm>
            <a:off x="22860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2590800" y="4114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2514600" y="38862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286000" y="4191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943600" y="387727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172200" y="418207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019800" y="471547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858000" y="402967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295400" y="52578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Upper left has most KE = 1MeV</a:t>
            </a:r>
          </a:p>
          <a:p>
            <a:r>
              <a:rPr lang="en-US" dirty="0" smtClean="0"/>
              <a:t>Total KE = 1MeV</a:t>
            </a:r>
          </a:p>
          <a:p>
            <a:r>
              <a:rPr lang="en-US" dirty="0" smtClean="0"/>
              <a:t>ID = 1/1 = 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05400" y="524887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Upper left has most KE = .5MeV</a:t>
            </a:r>
          </a:p>
          <a:p>
            <a:r>
              <a:rPr lang="en-US" dirty="0" smtClean="0"/>
              <a:t>Total KE = 1MeV</a:t>
            </a:r>
          </a:p>
          <a:p>
            <a:r>
              <a:rPr lang="en-US" dirty="0" smtClean="0"/>
              <a:t>ID = .5/1 = .5</a:t>
            </a:r>
            <a:endParaRPr lang="en-US" dirty="0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Coincidence Rate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</p:nvPr>
        </p:nvGraphicFramePr>
        <p:xfrm>
          <a:off x="2133599" y="3810000"/>
          <a:ext cx="5638801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133"/>
                <a:gridCol w="1354556"/>
                <a:gridCol w="1354556"/>
                <a:gridCol w="1354556"/>
              </a:tblGrid>
              <a:tr h="3048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ysClr val="windowText" lastClr="000000"/>
                          </a:solidFill>
                        </a:rPr>
                        <a:t># of Decays in</a:t>
                      </a:r>
                      <a:r>
                        <a:rPr lang="en-US" sz="1600" baseline="0" dirty="0" smtClean="0">
                          <a:solidFill>
                            <a:sysClr val="windowText" lastClr="000000"/>
                          </a:solidFill>
                        </a:rPr>
                        <a:t> 1 Year</a:t>
                      </a:r>
                      <a:endParaRPr lang="en-US" sz="16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30000" dirty="0" smtClean="0"/>
                        <a:t>238</a:t>
                      </a:r>
                      <a:r>
                        <a:rPr lang="en-US" sz="1600" b="1" dirty="0" smtClean="0"/>
                        <a:t>U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30000" dirty="0" smtClean="0"/>
                        <a:t>232</a:t>
                      </a:r>
                      <a:r>
                        <a:rPr lang="en-US" sz="1600" b="1" dirty="0" smtClean="0"/>
                        <a:t>Th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30000" dirty="0" smtClean="0"/>
                        <a:t>40</a:t>
                      </a:r>
                      <a:r>
                        <a:rPr lang="en-US" sz="1600" b="1" dirty="0" smtClean="0"/>
                        <a:t>K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Gd</a:t>
                      </a:r>
                      <a:r>
                        <a:rPr lang="en-US" sz="1600" baseline="0" dirty="0" smtClean="0"/>
                        <a:t> Scintillator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1.99x10</a:t>
                      </a:r>
                      <a:r>
                        <a:rPr lang="en-US" sz="1600" baseline="30000" dirty="0" smtClean="0"/>
                        <a:t>1</a:t>
                      </a:r>
                      <a:endParaRPr lang="en-US" sz="1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2.86x10</a:t>
                      </a:r>
                      <a:r>
                        <a:rPr lang="en-US" sz="1600" baseline="30000" dirty="0" smtClean="0"/>
                        <a:t>2</a:t>
                      </a:r>
                      <a:endParaRPr lang="en-US" sz="1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2.93x10</a:t>
                      </a:r>
                      <a:r>
                        <a:rPr lang="en-US" sz="1600" baseline="30000" dirty="0" smtClean="0"/>
                        <a:t>4</a:t>
                      </a:r>
                      <a:endParaRPr lang="en-US" sz="1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Acrylic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1.77x10</a:t>
                      </a:r>
                      <a:r>
                        <a:rPr lang="en-US" sz="1600" baseline="30000" dirty="0" smtClean="0"/>
                        <a:t>5</a:t>
                      </a:r>
                      <a:endParaRPr lang="en-US" sz="1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5.76x10</a:t>
                      </a:r>
                      <a:r>
                        <a:rPr lang="en-US" sz="1600" baseline="30000" dirty="0" smtClean="0"/>
                        <a:t>4</a:t>
                      </a:r>
                      <a:endParaRPr lang="en-US" sz="1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7.65x10</a:t>
                      </a:r>
                      <a:r>
                        <a:rPr lang="en-US" sz="1600" baseline="30000" dirty="0" smtClean="0"/>
                        <a:t>9</a:t>
                      </a:r>
                      <a:endParaRPr lang="en-US" sz="1600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914400" y="1371600"/>
            <a:ext cx="76962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Coincidence Rate is the # of decays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that look like a </a:t>
            </a:r>
            <a:r>
              <a:rPr kumimoji="0" lang="en-US" sz="27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geoneutrino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14400" y="2338626"/>
            <a:ext cx="8229600" cy="1246495"/>
            <a:chOff x="1066800" y="4091226"/>
            <a:chExt cx="8229600" cy="1246495"/>
          </a:xfrm>
        </p:grpSpPr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1066800" y="4186535"/>
              <a:ext cx="2286000" cy="762000"/>
            </a:xfrm>
            <a:prstGeom prst="rect">
              <a:avLst/>
            </a:prstGeom>
          </p:spPr>
          <p:txBody>
            <a:bodyPr>
              <a:normAutofit fontScale="85000" lnSpcReduction="20000"/>
            </a:bodyPr>
            <a:lstStyle/>
            <a:p>
              <a:pPr marL="365760" marR="0" lvl="0" indent="-283464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Char char=""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Coincidence Rate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flipH="1">
              <a:off x="3581400" y="4091226"/>
              <a:ext cx="5715000" cy="12464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/>
                <a:t>(Decay Rate) x (Neutron Detection Rate) x (Time Slice) x (# of Decays in the Chain) x (Efficiency)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76600" y="43389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=</a:t>
              </a:r>
              <a:endParaRPr lang="en-US" sz="2400" dirty="0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200400" y="5650468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Neutron Detection Rate: 10 (per second)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08575" y="6031468"/>
            <a:ext cx="2639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 Slice: 1x10</a:t>
            </a:r>
            <a:r>
              <a:rPr lang="en-US" baseline="30000" dirty="0" smtClean="0"/>
              <a:t>-3</a:t>
            </a:r>
            <a:r>
              <a:rPr lang="en-US" dirty="0" smtClean="0"/>
              <a:t> seconds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57400" y="5257800"/>
            <a:ext cx="5451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Decays in a Chain:   </a:t>
            </a:r>
            <a:r>
              <a:rPr lang="en-US" baseline="30000" dirty="0" smtClean="0"/>
              <a:t>238</a:t>
            </a:r>
            <a:r>
              <a:rPr lang="en-US" dirty="0" smtClean="0"/>
              <a:t>U=14         </a:t>
            </a:r>
            <a:r>
              <a:rPr lang="en-US" baseline="30000" dirty="0" smtClean="0"/>
              <a:t>232</a:t>
            </a:r>
            <a:r>
              <a:rPr lang="en-US" dirty="0" smtClean="0"/>
              <a:t>Th=10         </a:t>
            </a:r>
            <a:r>
              <a:rPr lang="en-US" baseline="30000" dirty="0" smtClean="0"/>
              <a:t>40</a:t>
            </a:r>
            <a:r>
              <a:rPr lang="en-US" dirty="0" smtClean="0"/>
              <a:t>K=1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3276600" y="1752600"/>
            <a:ext cx="2454518" cy="523220"/>
            <a:chOff x="1709928" y="2962656"/>
            <a:chExt cx="2454518" cy="523220"/>
          </a:xfrm>
        </p:grpSpPr>
        <p:sp>
          <p:nvSpPr>
            <p:cNvPr id="20" name="TextBox 19"/>
            <p:cNvSpPr txBox="1"/>
            <p:nvPr/>
          </p:nvSpPr>
          <p:spPr>
            <a:xfrm>
              <a:off x="1709928" y="2962656"/>
              <a:ext cx="2454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el-GR" sz="2800" dirty="0" smtClean="0"/>
                <a:t>ν</a:t>
              </a:r>
              <a:r>
                <a:rPr lang="en-US" sz="2800" baseline="-25000" dirty="0" smtClean="0"/>
                <a:t>e</a:t>
              </a:r>
              <a:r>
                <a:rPr lang="en-US" sz="2800" dirty="0" smtClean="0"/>
                <a:t> + p     e</a:t>
              </a:r>
              <a:r>
                <a:rPr lang="en-US" sz="2800" baseline="30000" dirty="0" smtClean="0"/>
                <a:t>+</a:t>
              </a:r>
              <a:r>
                <a:rPr lang="en-US" sz="2800" dirty="0" smtClean="0"/>
                <a:t> + n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2743200" y="3200400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52600" y="3124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Simulation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simulation consisted of 100 decays of the same type spread out within the center tube</a:t>
            </a:r>
          </a:p>
          <a:p>
            <a:r>
              <a:rPr lang="en-US" dirty="0" smtClean="0"/>
              <a:t>The decays only occur within either the acrylic or liquid scintillator</a:t>
            </a:r>
          </a:p>
          <a:p>
            <a:r>
              <a:rPr lang="en-US" dirty="0" smtClean="0"/>
              <a:t>Decays included:</a:t>
            </a:r>
          </a:p>
          <a:p>
            <a:pPr lvl="1"/>
            <a:r>
              <a:rPr lang="en-US" dirty="0" smtClean="0"/>
              <a:t>Inverse beta</a:t>
            </a:r>
          </a:p>
          <a:p>
            <a:pPr lvl="1"/>
            <a:r>
              <a:rPr lang="en-US" dirty="0" smtClean="0"/>
              <a:t>Uranium</a:t>
            </a:r>
          </a:p>
          <a:p>
            <a:pPr lvl="1"/>
            <a:r>
              <a:rPr lang="en-US" dirty="0" smtClean="0"/>
              <a:t>Thorium</a:t>
            </a:r>
          </a:p>
          <a:p>
            <a:pPr lvl="1"/>
            <a:r>
              <a:rPr lang="en-US" dirty="0" smtClean="0"/>
              <a:t>Potassium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Group 135"/>
          <p:cNvGrpSpPr/>
          <p:nvPr/>
        </p:nvGrpSpPr>
        <p:grpSpPr>
          <a:xfrm>
            <a:off x="5486400" y="3810000"/>
            <a:ext cx="2667000" cy="2667000"/>
            <a:chOff x="4800600" y="4038600"/>
            <a:chExt cx="2667000" cy="2667000"/>
          </a:xfrm>
        </p:grpSpPr>
        <p:sp>
          <p:nvSpPr>
            <p:cNvPr id="11" name="Rectangle 10"/>
            <p:cNvSpPr/>
            <p:nvPr/>
          </p:nvSpPr>
          <p:spPr>
            <a:xfrm>
              <a:off x="4876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4800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4876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4800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4876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4800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4876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4800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4876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4800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4876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4800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4876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257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5181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5257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5181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5257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5181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5257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181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257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5181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57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5181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Rectangle 55"/>
            <p:cNvSpPr/>
            <p:nvPr/>
          </p:nvSpPr>
          <p:spPr>
            <a:xfrm>
              <a:off x="5257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 rot="5400000">
              <a:off x="3848100" y="5372100"/>
              <a:ext cx="2667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5638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5562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638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5562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Rectangle 64"/>
            <p:cNvSpPr/>
            <p:nvPr/>
          </p:nvSpPr>
          <p:spPr>
            <a:xfrm>
              <a:off x="5638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5562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Rectangle 66"/>
            <p:cNvSpPr/>
            <p:nvPr/>
          </p:nvSpPr>
          <p:spPr>
            <a:xfrm>
              <a:off x="5638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5562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ectangle 68"/>
            <p:cNvSpPr/>
            <p:nvPr/>
          </p:nvSpPr>
          <p:spPr>
            <a:xfrm>
              <a:off x="5638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5562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5638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5562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5638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5" name="Straight Connector 74"/>
            <p:cNvCxnSpPr/>
            <p:nvPr/>
          </p:nvCxnSpPr>
          <p:spPr>
            <a:xfrm rot="5400000">
              <a:off x="4229100" y="5372100"/>
              <a:ext cx="2667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6019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5943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77"/>
            <p:cNvSpPr/>
            <p:nvPr/>
          </p:nvSpPr>
          <p:spPr>
            <a:xfrm>
              <a:off x="6019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5943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6019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5943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6019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5943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6019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Connector 84"/>
            <p:cNvCxnSpPr/>
            <p:nvPr/>
          </p:nvCxnSpPr>
          <p:spPr>
            <a:xfrm>
              <a:off x="5943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019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/>
            <p:cNvCxnSpPr/>
            <p:nvPr/>
          </p:nvCxnSpPr>
          <p:spPr>
            <a:xfrm>
              <a:off x="5943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6019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5400000">
              <a:off x="4610100" y="5372100"/>
              <a:ext cx="2667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6400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6324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/>
            <p:cNvSpPr/>
            <p:nvPr/>
          </p:nvSpPr>
          <p:spPr>
            <a:xfrm>
              <a:off x="6400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6324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Rectangle 94"/>
            <p:cNvSpPr/>
            <p:nvPr/>
          </p:nvSpPr>
          <p:spPr>
            <a:xfrm>
              <a:off x="6400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6324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96"/>
            <p:cNvSpPr/>
            <p:nvPr/>
          </p:nvSpPr>
          <p:spPr>
            <a:xfrm>
              <a:off x="6400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6324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6400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6324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6400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" name="Straight Connector 101"/>
            <p:cNvCxnSpPr/>
            <p:nvPr/>
          </p:nvCxnSpPr>
          <p:spPr>
            <a:xfrm>
              <a:off x="6324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6400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5" name="Straight Connector 104"/>
            <p:cNvCxnSpPr/>
            <p:nvPr/>
          </p:nvCxnSpPr>
          <p:spPr>
            <a:xfrm rot="5400000">
              <a:off x="4991100" y="5372100"/>
              <a:ext cx="2667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6781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7" name="Straight Connector 106"/>
            <p:cNvCxnSpPr/>
            <p:nvPr/>
          </p:nvCxnSpPr>
          <p:spPr>
            <a:xfrm>
              <a:off x="6705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Rectangle 107"/>
            <p:cNvSpPr/>
            <p:nvPr/>
          </p:nvSpPr>
          <p:spPr>
            <a:xfrm>
              <a:off x="6781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6705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6781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6705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/>
            <p:cNvSpPr/>
            <p:nvPr/>
          </p:nvSpPr>
          <p:spPr>
            <a:xfrm>
              <a:off x="6781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3" name="Straight Connector 112"/>
            <p:cNvCxnSpPr/>
            <p:nvPr/>
          </p:nvCxnSpPr>
          <p:spPr>
            <a:xfrm>
              <a:off x="6705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Rectangle 113"/>
            <p:cNvSpPr/>
            <p:nvPr/>
          </p:nvSpPr>
          <p:spPr>
            <a:xfrm>
              <a:off x="6781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5" name="Straight Connector 114"/>
            <p:cNvCxnSpPr/>
            <p:nvPr/>
          </p:nvCxnSpPr>
          <p:spPr>
            <a:xfrm>
              <a:off x="6705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6781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6705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Rectangle 117"/>
            <p:cNvSpPr/>
            <p:nvPr/>
          </p:nvSpPr>
          <p:spPr>
            <a:xfrm>
              <a:off x="6781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/>
            <p:nvPr/>
          </p:nvCxnSpPr>
          <p:spPr>
            <a:xfrm rot="5400000">
              <a:off x="5372100" y="5372100"/>
              <a:ext cx="2667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Rectangle 120"/>
            <p:cNvSpPr/>
            <p:nvPr/>
          </p:nvSpPr>
          <p:spPr>
            <a:xfrm>
              <a:off x="7162800" y="4114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2" name="Straight Connector 121"/>
            <p:cNvCxnSpPr/>
            <p:nvPr/>
          </p:nvCxnSpPr>
          <p:spPr>
            <a:xfrm>
              <a:off x="7086600" y="4419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7162800" y="4495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4" name="Straight Connector 123"/>
            <p:cNvCxnSpPr/>
            <p:nvPr/>
          </p:nvCxnSpPr>
          <p:spPr>
            <a:xfrm>
              <a:off x="7086600" y="4800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Rectangle 124"/>
            <p:cNvSpPr/>
            <p:nvPr/>
          </p:nvSpPr>
          <p:spPr>
            <a:xfrm>
              <a:off x="7162800" y="4876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6" name="Straight Connector 125"/>
            <p:cNvCxnSpPr/>
            <p:nvPr/>
          </p:nvCxnSpPr>
          <p:spPr>
            <a:xfrm>
              <a:off x="7086600" y="5181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Rectangle 126"/>
            <p:cNvSpPr/>
            <p:nvPr/>
          </p:nvSpPr>
          <p:spPr>
            <a:xfrm>
              <a:off x="7162800" y="5257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7086600" y="5562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Rectangle 128"/>
            <p:cNvSpPr/>
            <p:nvPr/>
          </p:nvSpPr>
          <p:spPr>
            <a:xfrm>
              <a:off x="7162800" y="5638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/>
            <p:cNvCxnSpPr/>
            <p:nvPr/>
          </p:nvCxnSpPr>
          <p:spPr>
            <a:xfrm>
              <a:off x="7086600" y="5943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ectangle 130"/>
            <p:cNvSpPr/>
            <p:nvPr/>
          </p:nvSpPr>
          <p:spPr>
            <a:xfrm>
              <a:off x="7162800" y="6019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/>
            <p:nvPr/>
          </p:nvCxnSpPr>
          <p:spPr>
            <a:xfrm>
              <a:off x="7086600" y="6324600"/>
              <a:ext cx="381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Rectangle 132"/>
            <p:cNvSpPr/>
            <p:nvPr/>
          </p:nvSpPr>
          <p:spPr>
            <a:xfrm>
              <a:off x="7162800" y="6400800"/>
              <a:ext cx="228600" cy="228600"/>
            </a:xfrm>
            <a:prstGeom prst="rect">
              <a:avLst/>
            </a:prstGeom>
            <a:solidFill>
              <a:srgbClr val="61D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5" name="Straight Connector 134"/>
            <p:cNvCxnSpPr/>
            <p:nvPr/>
          </p:nvCxnSpPr>
          <p:spPr>
            <a:xfrm rot="5400000">
              <a:off x="5753100" y="5372100"/>
              <a:ext cx="266700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" name="Explosion 2 142"/>
          <p:cNvSpPr/>
          <p:nvPr/>
        </p:nvSpPr>
        <p:spPr>
          <a:xfrm>
            <a:off x="6705600" y="5029200"/>
            <a:ext cx="228600" cy="228600"/>
          </a:xfrm>
          <a:prstGeom prst="irregularSeal2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Slide Number Placeholder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Inverse Beta Decay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Content Placeholder 6" descr="KElabppo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0075" y="1981200"/>
            <a:ext cx="6629400" cy="449580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066800" y="1447800"/>
            <a:ext cx="7772400" cy="609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KE for an Inverse Beta Decay with </a:t>
            </a:r>
            <a:r>
              <a:rPr lang="en-US" sz="3200" dirty="0" err="1" smtClean="0"/>
              <a:t>Gd</a:t>
            </a:r>
            <a:r>
              <a:rPr lang="en-US" sz="3200" dirty="0" smtClean="0"/>
              <a:t> Scintillator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Inverse Beta Decay</a:t>
            </a:r>
            <a:endParaRPr lang="en-US" dirty="0"/>
          </a:p>
        </p:txBody>
      </p:sp>
      <p:pic>
        <p:nvPicPr>
          <p:cNvPr id="5" name="Content Placeholder 4" descr="KEvsIDib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0075" y="1981200"/>
            <a:ext cx="6629400" cy="4495800"/>
          </a:xfrm>
        </p:spPr>
      </p:pic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1066800" y="1447800"/>
            <a:ext cx="7772400" cy="6096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Positrons and neutrons are distinct in identification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Inverse Beta Decay</a:t>
            </a:r>
            <a:endParaRPr lang="en-US" dirty="0"/>
          </a:p>
        </p:txBody>
      </p:sp>
      <p:pic>
        <p:nvPicPr>
          <p:cNvPr id="5" name="Content Placeholder 4" descr="KEvsIDib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0075" y="1981200"/>
            <a:ext cx="6629400" cy="4495800"/>
          </a:xfrm>
        </p:spPr>
      </p:pic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447800"/>
            <a:ext cx="7772400" cy="457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Focus on the positron region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All Decays</a:t>
            </a:r>
            <a:endParaRPr lang="en-US" dirty="0"/>
          </a:p>
        </p:txBody>
      </p:sp>
      <p:pic>
        <p:nvPicPr>
          <p:cNvPr id="5" name="Content Placeholder 4" descr="KEvsIDib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0075" y="1981200"/>
            <a:ext cx="6629400" cy="4495800"/>
          </a:xfrm>
        </p:spPr>
      </p:pic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1066800" y="137160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Black: </a:t>
            </a:r>
            <a:r>
              <a:rPr lang="el-GR" sz="3200" dirty="0" smtClean="0">
                <a:latin typeface="Times New Roman"/>
                <a:cs typeface="Times New Roman"/>
              </a:rPr>
              <a:t>β</a:t>
            </a:r>
            <a:r>
              <a:rPr lang="en-US" sz="3200" baseline="30000" dirty="0" smtClean="0">
                <a:cs typeface="Times New Roman"/>
              </a:rPr>
              <a:t>-</a:t>
            </a:r>
            <a:r>
              <a:rPr lang="en-US" sz="3200" dirty="0" smtClean="0">
                <a:cs typeface="Times New Roman"/>
              </a:rPr>
              <a:t> , </a:t>
            </a:r>
            <a:r>
              <a:rPr lang="en-US" sz="3200" dirty="0" smtClean="0">
                <a:solidFill>
                  <a:srgbClr val="0070C0"/>
                </a:solidFill>
                <a:cs typeface="Times New Roman"/>
              </a:rPr>
              <a:t>Blue: </a:t>
            </a:r>
            <a:r>
              <a:rPr lang="en-US" sz="3200" baseline="30000" dirty="0" smtClean="0">
                <a:solidFill>
                  <a:srgbClr val="0070C0"/>
                </a:solidFill>
                <a:cs typeface="Times New Roman"/>
              </a:rPr>
              <a:t>238</a:t>
            </a:r>
            <a:r>
              <a:rPr lang="en-US" sz="3200" dirty="0" smtClean="0">
                <a:solidFill>
                  <a:srgbClr val="0070C0"/>
                </a:solidFill>
                <a:cs typeface="Times New Roman"/>
              </a:rPr>
              <a:t>U </a:t>
            </a:r>
            <a:r>
              <a:rPr lang="en-US" sz="3200" dirty="0" smtClean="0">
                <a:cs typeface="Times New Roman"/>
              </a:rPr>
              <a:t>, </a:t>
            </a:r>
            <a:r>
              <a:rPr lang="en-US" sz="3200" dirty="0" smtClean="0">
                <a:solidFill>
                  <a:srgbClr val="FF0000"/>
                </a:solidFill>
                <a:cs typeface="Times New Roman"/>
              </a:rPr>
              <a:t>Red: </a:t>
            </a:r>
            <a:r>
              <a:rPr lang="en-US" sz="3200" baseline="30000" dirty="0" smtClean="0">
                <a:solidFill>
                  <a:srgbClr val="FF0000"/>
                </a:solidFill>
                <a:cs typeface="Times New Roman"/>
              </a:rPr>
              <a:t>232</a:t>
            </a:r>
            <a:r>
              <a:rPr lang="en-US" sz="3200" dirty="0" smtClean="0">
                <a:solidFill>
                  <a:srgbClr val="FF0000"/>
                </a:solidFill>
                <a:cs typeface="Times New Roman"/>
              </a:rPr>
              <a:t>Th </a:t>
            </a:r>
            <a:r>
              <a:rPr lang="en-US" sz="3200" dirty="0" smtClean="0">
                <a:cs typeface="Times New Roman"/>
              </a:rPr>
              <a:t>, </a:t>
            </a:r>
            <a:r>
              <a:rPr lang="en-US" sz="3200" dirty="0" smtClean="0">
                <a:solidFill>
                  <a:srgbClr val="00B050"/>
                </a:solidFill>
                <a:cs typeface="Times New Roman"/>
              </a:rPr>
              <a:t>Green: </a:t>
            </a:r>
            <a:r>
              <a:rPr lang="en-US" sz="3200" baseline="30000" dirty="0" smtClean="0">
                <a:solidFill>
                  <a:srgbClr val="00B050"/>
                </a:solidFill>
                <a:cs typeface="Times New Roman"/>
              </a:rPr>
              <a:t>40</a:t>
            </a:r>
            <a:r>
              <a:rPr lang="en-US" sz="3200" dirty="0" smtClean="0">
                <a:solidFill>
                  <a:srgbClr val="00B050"/>
                </a:solidFill>
                <a:cs typeface="Times New Roman"/>
              </a:rPr>
              <a:t>K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All Decays</a:t>
            </a:r>
            <a:endParaRPr lang="en-US" dirty="0"/>
          </a:p>
        </p:txBody>
      </p:sp>
      <p:pic>
        <p:nvPicPr>
          <p:cNvPr id="5" name="Content Placeholder 4" descr="KEvsIDib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70075" y="1981200"/>
            <a:ext cx="6629400" cy="4495800"/>
          </a:xfrm>
        </p:spPr>
      </p:pic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40480" y="2743200"/>
            <a:ext cx="2651760" cy="32766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532888" y="2438400"/>
            <a:ext cx="1307592" cy="3584448"/>
          </a:xfrm>
          <a:prstGeom prst="rect">
            <a:avLst/>
          </a:prstGeom>
          <a:solidFill>
            <a:schemeClr val="accent4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01384" y="2438400"/>
            <a:ext cx="1335024" cy="3584448"/>
          </a:xfrm>
          <a:prstGeom prst="rect">
            <a:avLst/>
          </a:prstGeom>
          <a:solidFill>
            <a:schemeClr val="accent4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40480" y="2438400"/>
            <a:ext cx="2660904" cy="304800"/>
          </a:xfrm>
          <a:prstGeom prst="rect">
            <a:avLst/>
          </a:prstGeom>
          <a:solidFill>
            <a:schemeClr val="accent4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66800" y="1371600"/>
            <a:ext cx="77724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Cut:   1MeV &lt; KE &lt; 3MeV   &amp;   ID &lt; .91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&amp; Results:</a:t>
            </a:r>
            <a:br>
              <a:rPr lang="en-US" dirty="0" smtClean="0"/>
            </a:br>
            <a:r>
              <a:rPr lang="en-US" dirty="0" smtClean="0"/>
              <a:t>Efficiencies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7244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4" name="Content Placeholder 12"/>
          <p:cNvGraphicFramePr>
            <a:graphicFrameLocks/>
          </p:cNvGraphicFramePr>
          <p:nvPr/>
        </p:nvGraphicFramePr>
        <p:xfrm>
          <a:off x="1524000" y="2423160"/>
          <a:ext cx="6857998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646"/>
                <a:gridCol w="1328338"/>
                <a:gridCol w="1328338"/>
                <a:gridCol w="1328338"/>
                <a:gridCol w="1328338"/>
              </a:tblGrid>
              <a:tr h="289560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Efficiency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lang="en-US" b="1" baseline="30000" dirty="0" smtClean="0">
                          <a:latin typeface="Times New Roman"/>
                          <a:cs typeface="Times New Roman"/>
                        </a:rPr>
                        <a:t>+</a:t>
                      </a:r>
                      <a:endParaRPr lang="en-US" b="1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238</a:t>
                      </a:r>
                      <a:r>
                        <a:rPr lang="en-US" b="1" dirty="0" smtClean="0"/>
                        <a:t>U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232</a:t>
                      </a:r>
                      <a:r>
                        <a:rPr lang="en-US" b="1" dirty="0" smtClean="0"/>
                        <a:t>Th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40</a:t>
                      </a:r>
                      <a:r>
                        <a:rPr lang="en-US" b="1" dirty="0" smtClean="0"/>
                        <a:t>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Gd</a:t>
                      </a:r>
                      <a:r>
                        <a:rPr lang="en-US" baseline="0" dirty="0" smtClean="0"/>
                        <a:t> Scintillator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.98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.0489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.0741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Acrylic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.50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.111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.108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1066800" y="1443335"/>
            <a:ext cx="6400800" cy="842665"/>
            <a:chOff x="1066800" y="3195935"/>
            <a:chExt cx="6400800" cy="842665"/>
          </a:xfrm>
        </p:grpSpPr>
        <p:sp>
          <p:nvSpPr>
            <p:cNvPr id="15" name="Content Placeholder 2"/>
            <p:cNvSpPr txBox="1">
              <a:spLocks/>
            </p:cNvSpPr>
            <p:nvPr/>
          </p:nvSpPr>
          <p:spPr>
            <a:xfrm>
              <a:off x="1066800" y="3272135"/>
              <a:ext cx="2667000" cy="762000"/>
            </a:xfrm>
            <a:prstGeom prst="rect">
              <a:avLst/>
            </a:prstGeom>
          </p:spPr>
          <p:txBody>
            <a:bodyPr>
              <a:normAutofit/>
            </a:bodyPr>
            <a:lstStyle/>
            <a:p>
              <a:pPr marL="365760" marR="0" lvl="0" indent="-283464" algn="l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Char char=""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Efficiency = 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3505200" y="3195935"/>
              <a:ext cx="3962400" cy="842665"/>
              <a:chOff x="5295900" y="3962400"/>
              <a:chExt cx="3962400" cy="842665"/>
            </a:xfrm>
          </p:grpSpPr>
          <p:sp>
            <p:nvSpPr>
              <p:cNvPr id="18" name="TextBox 17"/>
              <p:cNvSpPr txBox="1"/>
              <p:nvPr/>
            </p:nvSpPr>
            <p:spPr>
              <a:xfrm flipH="1">
                <a:off x="5372100" y="3962400"/>
                <a:ext cx="3886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# of Events Within Cut</a:t>
                </a:r>
                <a:endParaRPr lang="en-US" sz="24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676900" y="4343400"/>
                <a:ext cx="2438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Total # of Events</a:t>
                </a:r>
                <a:endParaRPr lang="en-US" sz="2400" dirty="0"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 flipV="1">
                <a:off x="5295900" y="4347865"/>
                <a:ext cx="3200400" cy="720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oup 12"/>
          <p:cNvGrpSpPr/>
          <p:nvPr/>
        </p:nvGrpSpPr>
        <p:grpSpPr>
          <a:xfrm>
            <a:off x="1066800" y="4114800"/>
            <a:ext cx="8001000" cy="2015936"/>
            <a:chOff x="1066800" y="4091226"/>
            <a:chExt cx="8001000" cy="2015936"/>
          </a:xfrm>
        </p:grpSpPr>
        <p:sp>
          <p:nvSpPr>
            <p:cNvPr id="16" name="Content Placeholder 2"/>
            <p:cNvSpPr txBox="1">
              <a:spLocks/>
            </p:cNvSpPr>
            <p:nvPr/>
          </p:nvSpPr>
          <p:spPr>
            <a:xfrm>
              <a:off x="1066800" y="4243626"/>
              <a:ext cx="2590800" cy="914399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/>
            <a:p>
              <a:pPr marL="365760" marR="0" lvl="0" indent="-283464" algn="ct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accent1"/>
                </a:buClr>
                <a:buSzPct val="80000"/>
                <a:buFont typeface="Wingdings 2"/>
                <a:buChar char=""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Coincidence Rate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3810000" y="4091226"/>
              <a:ext cx="5257800" cy="201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/>
                <a:t>(Decay Rate) x (Neutron Detection Rate) x (Time Slice) x (# of Decays in the Chain) x (Efficiency)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81400" y="4467761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=</a:t>
              </a:r>
              <a:endParaRPr lang="en-US" sz="2400" dirty="0"/>
            </a:p>
          </p:txBody>
        </p: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Conclusions: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667000"/>
            <a:ext cx="8077200" cy="3810000"/>
          </a:xfrm>
        </p:spPr>
        <p:txBody>
          <a:bodyPr/>
          <a:lstStyle/>
          <a:p>
            <a:r>
              <a:rPr lang="en-US" dirty="0" smtClean="0"/>
              <a:t>We expect to see ~50 </a:t>
            </a:r>
            <a:r>
              <a:rPr lang="en-US" dirty="0" err="1" smtClean="0"/>
              <a:t>geoneutrinos</a:t>
            </a:r>
            <a:r>
              <a:rPr lang="en-US" dirty="0" smtClean="0"/>
              <a:t> per year</a:t>
            </a:r>
          </a:p>
          <a:p>
            <a:r>
              <a:rPr lang="en-US" dirty="0" smtClean="0"/>
              <a:t>Coincidence Rates in the scintillator is alright and problematic in the acrylic</a:t>
            </a:r>
          </a:p>
          <a:p>
            <a:r>
              <a:rPr lang="en-US" dirty="0" smtClean="0"/>
              <a:t>Acrylic contains high concentrations of </a:t>
            </a:r>
          </a:p>
          <a:p>
            <a:pPr>
              <a:buNone/>
            </a:pPr>
            <a:r>
              <a:rPr lang="en-US" baseline="30000" dirty="0" smtClean="0"/>
              <a:t>	238</a:t>
            </a:r>
            <a:r>
              <a:rPr lang="en-US" dirty="0" smtClean="0"/>
              <a:t>U, </a:t>
            </a:r>
            <a:r>
              <a:rPr lang="en-US" baseline="30000" dirty="0" smtClean="0"/>
              <a:t>232</a:t>
            </a:r>
            <a:r>
              <a:rPr lang="en-US" dirty="0" smtClean="0"/>
              <a:t>Th, &amp; </a:t>
            </a:r>
            <a:r>
              <a:rPr lang="en-US" baseline="30000" dirty="0" smtClean="0"/>
              <a:t>40</a:t>
            </a:r>
            <a:r>
              <a:rPr lang="en-US" dirty="0" smtClean="0"/>
              <a:t>K</a:t>
            </a:r>
          </a:p>
          <a:p>
            <a:r>
              <a:rPr lang="en-US" dirty="0" smtClean="0"/>
              <a:t>Can lower the neutron detection rate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838200"/>
            <a:ext cx="40386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5" name="Content Placeholder 12"/>
          <p:cNvGraphicFramePr>
            <a:graphicFrameLocks/>
          </p:cNvGraphicFramePr>
          <p:nvPr/>
        </p:nvGraphicFramePr>
        <p:xfrm>
          <a:off x="1981200" y="1066800"/>
          <a:ext cx="552966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646"/>
                <a:gridCol w="1328338"/>
                <a:gridCol w="1328338"/>
                <a:gridCol w="1328338"/>
              </a:tblGrid>
              <a:tr h="27559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Coincidence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Rate in 1 Year with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Efficiencies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559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238</a:t>
                      </a:r>
                      <a:r>
                        <a:rPr lang="en-US" b="1" dirty="0" smtClean="0"/>
                        <a:t>U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232</a:t>
                      </a:r>
                      <a:r>
                        <a:rPr lang="en-US" b="1" dirty="0" smtClean="0"/>
                        <a:t>Th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30000" dirty="0" smtClean="0"/>
                        <a:t>40</a:t>
                      </a:r>
                      <a:r>
                        <a:rPr lang="en-US" b="1" dirty="0" smtClean="0"/>
                        <a:t>K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Gd</a:t>
                      </a:r>
                      <a:r>
                        <a:rPr lang="en-US" baseline="0" dirty="0" smtClean="0"/>
                        <a:t> Scintillator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2.12x10</a:t>
                      </a:r>
                      <a:r>
                        <a:rPr lang="en-US" baseline="30000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1.47x10</a:t>
                      </a:r>
                      <a:r>
                        <a:rPr lang="en-US" baseline="30000" dirty="0" smtClean="0"/>
                        <a:t>1</a:t>
                      </a:r>
                      <a:endParaRPr lang="en-US" baseline="30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Acrylic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3.11x10</a:t>
                      </a:r>
                      <a:r>
                        <a:rPr lang="en-US" baseline="30000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5.36x10</a:t>
                      </a:r>
                      <a:r>
                        <a:rPr lang="en-US" baseline="30000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2.29x10</a:t>
                      </a:r>
                      <a:r>
                        <a:rPr lang="en-US" baseline="30000" dirty="0" smtClean="0"/>
                        <a:t>6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  <a:ln w="0">
            <a:noFill/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Introduction:</a:t>
            </a:r>
            <a:br>
              <a:rPr lang="en-US" dirty="0" smtClean="0"/>
            </a:br>
            <a:r>
              <a:rPr lang="en-US" dirty="0" smtClean="0"/>
              <a:t>The Earth’s Heat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5181600" cy="5105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Radius is ~6370 km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Continental crust is 30 km thick</a:t>
            </a:r>
          </a:p>
          <a:p>
            <a:r>
              <a:rPr lang="en-US" dirty="0" smtClean="0"/>
              <a:t>Earth heat production: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Geological sampling: 42 TW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Estimates from radiogenic decay: 19 TW</a:t>
            </a:r>
          </a:p>
          <a:p>
            <a:r>
              <a:rPr lang="en-US" dirty="0" smtClean="0"/>
              <a:t>Radiogenic decays from: </a:t>
            </a:r>
            <a:r>
              <a:rPr lang="en-US" baseline="30000" dirty="0" smtClean="0"/>
              <a:t>238</a:t>
            </a:r>
            <a:r>
              <a:rPr lang="en-US" dirty="0" smtClean="0"/>
              <a:t>U, </a:t>
            </a:r>
            <a:r>
              <a:rPr lang="en-US" baseline="30000" dirty="0" smtClean="0"/>
              <a:t>232</a:t>
            </a:r>
            <a:r>
              <a:rPr lang="en-US" dirty="0" smtClean="0"/>
              <a:t>Th, &amp; </a:t>
            </a:r>
            <a:r>
              <a:rPr lang="en-US" baseline="30000" dirty="0" smtClean="0"/>
              <a:t>40</a:t>
            </a:r>
            <a:r>
              <a:rPr lang="en-US" dirty="0" smtClean="0"/>
              <a:t>K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5867400" y="1295400"/>
            <a:ext cx="3124200" cy="4953000"/>
            <a:chOff x="5715000" y="1295400"/>
            <a:chExt cx="3124200" cy="4953000"/>
          </a:xfrm>
        </p:grpSpPr>
        <p:sp>
          <p:nvSpPr>
            <p:cNvPr id="12" name="Freeform 11"/>
            <p:cNvSpPr/>
            <p:nvPr/>
          </p:nvSpPr>
          <p:spPr>
            <a:xfrm rot="10800000">
              <a:off x="5715000" y="1295400"/>
              <a:ext cx="3124200" cy="49530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CC66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Freeform 3"/>
            <p:cNvSpPr/>
            <p:nvPr/>
          </p:nvSpPr>
          <p:spPr>
            <a:xfrm rot="10800000">
              <a:off x="5791200" y="1524000"/>
              <a:ext cx="2971800" cy="44958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CC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Freeform 7"/>
            <p:cNvSpPr/>
            <p:nvPr/>
          </p:nvSpPr>
          <p:spPr>
            <a:xfrm rot="10800000">
              <a:off x="6019800" y="2209800"/>
              <a:ext cx="2514600" cy="39624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996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 rot="10800000">
              <a:off x="6477000" y="3733800"/>
              <a:ext cx="1600200" cy="22860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6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 rot="10800000">
              <a:off x="6857998" y="4876800"/>
              <a:ext cx="838201" cy="12954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33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 rot="10800000">
              <a:off x="5715000" y="1981197"/>
              <a:ext cx="3124200" cy="4267202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  <a:gd name="connsiteX0" fmla="*/ 0 w 2127939"/>
                <a:gd name="connsiteY0" fmla="*/ 2743200 h 2820010"/>
                <a:gd name="connsiteX1" fmla="*/ 1028700 w 2127939"/>
                <a:gd name="connsiteY1" fmla="*/ 0 h 2820010"/>
                <a:gd name="connsiteX2" fmla="*/ 2127939 w 2127939"/>
                <a:gd name="connsiteY2" fmla="*/ 2820010 h 2820010"/>
                <a:gd name="connsiteX0" fmla="*/ 0 w 2068829"/>
                <a:gd name="connsiteY0" fmla="*/ 2743200 h 2755918"/>
                <a:gd name="connsiteX1" fmla="*/ 1028700 w 2068829"/>
                <a:gd name="connsiteY1" fmla="*/ 0 h 2755918"/>
                <a:gd name="connsiteX2" fmla="*/ 2068829 w 2068829"/>
                <a:gd name="connsiteY2" fmla="*/ 2755918 h 2755918"/>
                <a:gd name="connsiteX0" fmla="*/ 0 w 2127939"/>
                <a:gd name="connsiteY0" fmla="*/ 2743200 h 2884100"/>
                <a:gd name="connsiteX1" fmla="*/ 1028700 w 2127939"/>
                <a:gd name="connsiteY1" fmla="*/ 0 h 2884100"/>
                <a:gd name="connsiteX2" fmla="*/ 2127939 w 2127939"/>
                <a:gd name="connsiteY2" fmla="*/ 2884100 h 2884100"/>
                <a:gd name="connsiteX0" fmla="*/ 59111 w 2187050"/>
                <a:gd name="connsiteY0" fmla="*/ 2743200 h 2884100"/>
                <a:gd name="connsiteX1" fmla="*/ 0 w 2187050"/>
                <a:gd name="connsiteY1" fmla="*/ 2884100 h 2884100"/>
                <a:gd name="connsiteX2" fmla="*/ 1087811 w 2187050"/>
                <a:gd name="connsiteY2" fmla="*/ 0 h 2884100"/>
                <a:gd name="connsiteX3" fmla="*/ 2187050 w 2187050"/>
                <a:gd name="connsiteY3" fmla="*/ 2884100 h 2884100"/>
                <a:gd name="connsiteX0" fmla="*/ 59111 w 2187046"/>
                <a:gd name="connsiteY0" fmla="*/ 2743200 h 2884100"/>
                <a:gd name="connsiteX1" fmla="*/ 0 w 2187046"/>
                <a:gd name="connsiteY1" fmla="*/ 2884100 h 2884100"/>
                <a:gd name="connsiteX2" fmla="*/ 1087811 w 2187046"/>
                <a:gd name="connsiteY2" fmla="*/ 0 h 2884100"/>
                <a:gd name="connsiteX3" fmla="*/ 2187046 w 2187046"/>
                <a:gd name="connsiteY3" fmla="*/ 2832595 h 2884100"/>
                <a:gd name="connsiteX0" fmla="*/ 59114 w 2187049"/>
                <a:gd name="connsiteY0" fmla="*/ 2743200 h 2832595"/>
                <a:gd name="connsiteX1" fmla="*/ 0 w 2187049"/>
                <a:gd name="connsiteY1" fmla="*/ 2832595 h 2832595"/>
                <a:gd name="connsiteX2" fmla="*/ 1087814 w 2187049"/>
                <a:gd name="connsiteY2" fmla="*/ 0 h 2832595"/>
                <a:gd name="connsiteX3" fmla="*/ 2187049 w 2187049"/>
                <a:gd name="connsiteY3" fmla="*/ 2832595 h 2832595"/>
                <a:gd name="connsiteX0" fmla="*/ 59114 w 2187050"/>
                <a:gd name="connsiteY0" fmla="*/ 2743200 h 2832596"/>
                <a:gd name="connsiteX1" fmla="*/ 0 w 2187050"/>
                <a:gd name="connsiteY1" fmla="*/ 2832595 h 2832596"/>
                <a:gd name="connsiteX2" fmla="*/ 1087814 w 2187050"/>
                <a:gd name="connsiteY2" fmla="*/ 0 h 2832596"/>
                <a:gd name="connsiteX3" fmla="*/ 2187050 w 2187050"/>
                <a:gd name="connsiteY3" fmla="*/ 2832596 h 2832596"/>
                <a:gd name="connsiteX0" fmla="*/ 59114 w 2187050"/>
                <a:gd name="connsiteY0" fmla="*/ 2743200 h 2832595"/>
                <a:gd name="connsiteX1" fmla="*/ 0 w 2187050"/>
                <a:gd name="connsiteY1" fmla="*/ 2832595 h 2832595"/>
                <a:gd name="connsiteX2" fmla="*/ 1087814 w 2187050"/>
                <a:gd name="connsiteY2" fmla="*/ 0 h 2832595"/>
                <a:gd name="connsiteX3" fmla="*/ 2187050 w 2187050"/>
                <a:gd name="connsiteY3" fmla="*/ 2832595 h 2832595"/>
                <a:gd name="connsiteX0" fmla="*/ 59114 w 2187050"/>
                <a:gd name="connsiteY0" fmla="*/ 2743200 h 3038603"/>
                <a:gd name="connsiteX1" fmla="*/ 0 w 2187050"/>
                <a:gd name="connsiteY1" fmla="*/ 3038603 h 3038603"/>
                <a:gd name="connsiteX2" fmla="*/ 0 w 2187050"/>
                <a:gd name="connsiteY2" fmla="*/ 2832595 h 3038603"/>
                <a:gd name="connsiteX3" fmla="*/ 1087814 w 2187050"/>
                <a:gd name="connsiteY3" fmla="*/ 0 h 3038603"/>
                <a:gd name="connsiteX4" fmla="*/ 2187050 w 2187050"/>
                <a:gd name="connsiteY4" fmla="*/ 2832595 h 3038603"/>
                <a:gd name="connsiteX0" fmla="*/ 59114 w 2187050"/>
                <a:gd name="connsiteY0" fmla="*/ 2743200 h 3038603"/>
                <a:gd name="connsiteX1" fmla="*/ 254308 w 2187050"/>
                <a:gd name="connsiteY1" fmla="*/ 3038602 h 3038603"/>
                <a:gd name="connsiteX2" fmla="*/ 0 w 2187050"/>
                <a:gd name="connsiteY2" fmla="*/ 3038603 h 3038603"/>
                <a:gd name="connsiteX3" fmla="*/ 0 w 2187050"/>
                <a:gd name="connsiteY3" fmla="*/ 2832595 h 3038603"/>
                <a:gd name="connsiteX4" fmla="*/ 1087814 w 2187050"/>
                <a:gd name="connsiteY4" fmla="*/ 0 h 3038603"/>
                <a:gd name="connsiteX5" fmla="*/ 2187050 w 2187050"/>
                <a:gd name="connsiteY5" fmla="*/ 2832595 h 3038603"/>
                <a:gd name="connsiteX0" fmla="*/ 59114 w 2187050"/>
                <a:gd name="connsiteY0" fmla="*/ 2743200 h 3193107"/>
                <a:gd name="connsiteX1" fmla="*/ 457755 w 2187050"/>
                <a:gd name="connsiteY1" fmla="*/ 3193107 h 3193107"/>
                <a:gd name="connsiteX2" fmla="*/ 254308 w 2187050"/>
                <a:gd name="connsiteY2" fmla="*/ 3038602 h 3193107"/>
                <a:gd name="connsiteX3" fmla="*/ 0 w 2187050"/>
                <a:gd name="connsiteY3" fmla="*/ 3038603 h 3193107"/>
                <a:gd name="connsiteX4" fmla="*/ 0 w 2187050"/>
                <a:gd name="connsiteY4" fmla="*/ 2832595 h 3193107"/>
                <a:gd name="connsiteX5" fmla="*/ 1087814 w 2187050"/>
                <a:gd name="connsiteY5" fmla="*/ 0 h 3193107"/>
                <a:gd name="connsiteX6" fmla="*/ 2187050 w 2187050"/>
                <a:gd name="connsiteY6" fmla="*/ 2832595 h 3193107"/>
                <a:gd name="connsiteX0" fmla="*/ 59114 w 2187050"/>
                <a:gd name="connsiteY0" fmla="*/ 2743200 h 3193107"/>
                <a:gd name="connsiteX1" fmla="*/ 559478 w 2187050"/>
                <a:gd name="connsiteY1" fmla="*/ 3038602 h 3193107"/>
                <a:gd name="connsiteX2" fmla="*/ 457755 w 2187050"/>
                <a:gd name="connsiteY2" fmla="*/ 3193107 h 3193107"/>
                <a:gd name="connsiteX3" fmla="*/ 254308 w 2187050"/>
                <a:gd name="connsiteY3" fmla="*/ 3038602 h 3193107"/>
                <a:gd name="connsiteX4" fmla="*/ 0 w 2187050"/>
                <a:gd name="connsiteY4" fmla="*/ 3038603 h 3193107"/>
                <a:gd name="connsiteX5" fmla="*/ 0 w 2187050"/>
                <a:gd name="connsiteY5" fmla="*/ 2832595 h 3193107"/>
                <a:gd name="connsiteX6" fmla="*/ 1087814 w 2187050"/>
                <a:gd name="connsiteY6" fmla="*/ 0 h 3193107"/>
                <a:gd name="connsiteX7" fmla="*/ 2187050 w 2187050"/>
                <a:gd name="connsiteY7" fmla="*/ 2832595 h 3193107"/>
                <a:gd name="connsiteX0" fmla="*/ 59114 w 2187050"/>
                <a:gd name="connsiteY0" fmla="*/ 2743200 h 3193107"/>
                <a:gd name="connsiteX1" fmla="*/ 254308 w 2187050"/>
                <a:gd name="connsiteY1" fmla="*/ 2678090 h 3193107"/>
                <a:gd name="connsiteX2" fmla="*/ 559478 w 2187050"/>
                <a:gd name="connsiteY2" fmla="*/ 3038602 h 3193107"/>
                <a:gd name="connsiteX3" fmla="*/ 457755 w 2187050"/>
                <a:gd name="connsiteY3" fmla="*/ 3193107 h 3193107"/>
                <a:gd name="connsiteX4" fmla="*/ 254308 w 2187050"/>
                <a:gd name="connsiteY4" fmla="*/ 3038602 h 3193107"/>
                <a:gd name="connsiteX5" fmla="*/ 0 w 2187050"/>
                <a:gd name="connsiteY5" fmla="*/ 3038603 h 3193107"/>
                <a:gd name="connsiteX6" fmla="*/ 0 w 2187050"/>
                <a:gd name="connsiteY6" fmla="*/ 2832595 h 3193107"/>
                <a:gd name="connsiteX7" fmla="*/ 1087814 w 2187050"/>
                <a:gd name="connsiteY7" fmla="*/ 0 h 3193107"/>
                <a:gd name="connsiteX8" fmla="*/ 2187050 w 2187050"/>
                <a:gd name="connsiteY8" fmla="*/ 2832595 h 3193107"/>
                <a:gd name="connsiteX0" fmla="*/ 559478 w 2187050"/>
                <a:gd name="connsiteY0" fmla="*/ 2678090 h 3193107"/>
                <a:gd name="connsiteX1" fmla="*/ 254308 w 2187050"/>
                <a:gd name="connsiteY1" fmla="*/ 2678090 h 3193107"/>
                <a:gd name="connsiteX2" fmla="*/ 559478 w 2187050"/>
                <a:gd name="connsiteY2" fmla="*/ 3038602 h 3193107"/>
                <a:gd name="connsiteX3" fmla="*/ 457755 w 2187050"/>
                <a:gd name="connsiteY3" fmla="*/ 3193107 h 3193107"/>
                <a:gd name="connsiteX4" fmla="*/ 254308 w 2187050"/>
                <a:gd name="connsiteY4" fmla="*/ 3038602 h 3193107"/>
                <a:gd name="connsiteX5" fmla="*/ 0 w 2187050"/>
                <a:gd name="connsiteY5" fmla="*/ 3038603 h 3193107"/>
                <a:gd name="connsiteX6" fmla="*/ 0 w 2187050"/>
                <a:gd name="connsiteY6" fmla="*/ 2832595 h 3193107"/>
                <a:gd name="connsiteX7" fmla="*/ 1087814 w 2187050"/>
                <a:gd name="connsiteY7" fmla="*/ 0 h 3193107"/>
                <a:gd name="connsiteX8" fmla="*/ 2187050 w 2187050"/>
                <a:gd name="connsiteY8" fmla="*/ 2832595 h 3193107"/>
                <a:gd name="connsiteX0" fmla="*/ 559478 w 2187050"/>
                <a:gd name="connsiteY0" fmla="*/ 2678090 h 3193107"/>
                <a:gd name="connsiteX1" fmla="*/ 457755 w 2187050"/>
                <a:gd name="connsiteY1" fmla="*/ 2678090 h 3193107"/>
                <a:gd name="connsiteX2" fmla="*/ 254308 w 2187050"/>
                <a:gd name="connsiteY2" fmla="*/ 2678090 h 3193107"/>
                <a:gd name="connsiteX3" fmla="*/ 559478 w 2187050"/>
                <a:gd name="connsiteY3" fmla="*/ 3038602 h 3193107"/>
                <a:gd name="connsiteX4" fmla="*/ 457755 w 2187050"/>
                <a:gd name="connsiteY4" fmla="*/ 3193107 h 3193107"/>
                <a:gd name="connsiteX5" fmla="*/ 254308 w 2187050"/>
                <a:gd name="connsiteY5" fmla="*/ 3038602 h 3193107"/>
                <a:gd name="connsiteX6" fmla="*/ 0 w 2187050"/>
                <a:gd name="connsiteY6" fmla="*/ 3038603 h 3193107"/>
                <a:gd name="connsiteX7" fmla="*/ 0 w 2187050"/>
                <a:gd name="connsiteY7" fmla="*/ 2832595 h 3193107"/>
                <a:gd name="connsiteX8" fmla="*/ 1087814 w 2187050"/>
                <a:gd name="connsiteY8" fmla="*/ 0 h 3193107"/>
                <a:gd name="connsiteX9" fmla="*/ 2187050 w 2187050"/>
                <a:gd name="connsiteY9" fmla="*/ 2832595 h 3193107"/>
                <a:gd name="connsiteX0" fmla="*/ 559478 w 2187050"/>
                <a:gd name="connsiteY0" fmla="*/ 2678090 h 3193107"/>
                <a:gd name="connsiteX1" fmla="*/ 254308 w 2187050"/>
                <a:gd name="connsiteY1" fmla="*/ 2678090 h 3193107"/>
                <a:gd name="connsiteX2" fmla="*/ 559478 w 2187050"/>
                <a:gd name="connsiteY2" fmla="*/ 3038602 h 3193107"/>
                <a:gd name="connsiteX3" fmla="*/ 457755 w 2187050"/>
                <a:gd name="connsiteY3" fmla="*/ 3193107 h 3193107"/>
                <a:gd name="connsiteX4" fmla="*/ 254308 w 2187050"/>
                <a:gd name="connsiteY4" fmla="*/ 3038602 h 3193107"/>
                <a:gd name="connsiteX5" fmla="*/ 0 w 2187050"/>
                <a:gd name="connsiteY5" fmla="*/ 3038603 h 3193107"/>
                <a:gd name="connsiteX6" fmla="*/ 0 w 2187050"/>
                <a:gd name="connsiteY6" fmla="*/ 2832595 h 3193107"/>
                <a:gd name="connsiteX7" fmla="*/ 1087814 w 2187050"/>
                <a:gd name="connsiteY7" fmla="*/ 0 h 3193107"/>
                <a:gd name="connsiteX8" fmla="*/ 2187050 w 2187050"/>
                <a:gd name="connsiteY8" fmla="*/ 2832595 h 3193107"/>
                <a:gd name="connsiteX0" fmla="*/ 559478 w 2187050"/>
                <a:gd name="connsiteY0" fmla="*/ 2678090 h 3193107"/>
                <a:gd name="connsiteX1" fmla="*/ 559478 w 2187050"/>
                <a:gd name="connsiteY1" fmla="*/ 3038602 h 3193107"/>
                <a:gd name="connsiteX2" fmla="*/ 457755 w 2187050"/>
                <a:gd name="connsiteY2" fmla="*/ 3193107 h 3193107"/>
                <a:gd name="connsiteX3" fmla="*/ 254308 w 2187050"/>
                <a:gd name="connsiteY3" fmla="*/ 3038602 h 3193107"/>
                <a:gd name="connsiteX4" fmla="*/ 0 w 2187050"/>
                <a:gd name="connsiteY4" fmla="*/ 3038603 h 3193107"/>
                <a:gd name="connsiteX5" fmla="*/ 0 w 2187050"/>
                <a:gd name="connsiteY5" fmla="*/ 2832595 h 3193107"/>
                <a:gd name="connsiteX6" fmla="*/ 1087814 w 2187050"/>
                <a:gd name="connsiteY6" fmla="*/ 0 h 3193107"/>
                <a:gd name="connsiteX7" fmla="*/ 2187050 w 2187050"/>
                <a:gd name="connsiteY7" fmla="*/ 2832595 h 3193107"/>
                <a:gd name="connsiteX0" fmla="*/ 559478 w 2187050"/>
                <a:gd name="connsiteY0" fmla="*/ 2678090 h 3193107"/>
                <a:gd name="connsiteX1" fmla="*/ 457755 w 2187050"/>
                <a:gd name="connsiteY1" fmla="*/ 3193107 h 3193107"/>
                <a:gd name="connsiteX2" fmla="*/ 254308 w 2187050"/>
                <a:gd name="connsiteY2" fmla="*/ 3038602 h 3193107"/>
                <a:gd name="connsiteX3" fmla="*/ 0 w 2187050"/>
                <a:gd name="connsiteY3" fmla="*/ 3038603 h 3193107"/>
                <a:gd name="connsiteX4" fmla="*/ 0 w 2187050"/>
                <a:gd name="connsiteY4" fmla="*/ 2832595 h 3193107"/>
                <a:gd name="connsiteX5" fmla="*/ 1087814 w 2187050"/>
                <a:gd name="connsiteY5" fmla="*/ 0 h 3193107"/>
                <a:gd name="connsiteX6" fmla="*/ 2187050 w 2187050"/>
                <a:gd name="connsiteY6" fmla="*/ 2832595 h 3193107"/>
                <a:gd name="connsiteX0" fmla="*/ 559478 w 2187050"/>
                <a:gd name="connsiteY0" fmla="*/ 2678090 h 3038603"/>
                <a:gd name="connsiteX1" fmla="*/ 254308 w 2187050"/>
                <a:gd name="connsiteY1" fmla="*/ 3038602 h 3038603"/>
                <a:gd name="connsiteX2" fmla="*/ 0 w 2187050"/>
                <a:gd name="connsiteY2" fmla="*/ 3038603 h 3038603"/>
                <a:gd name="connsiteX3" fmla="*/ 0 w 2187050"/>
                <a:gd name="connsiteY3" fmla="*/ 2832595 h 3038603"/>
                <a:gd name="connsiteX4" fmla="*/ 1087814 w 2187050"/>
                <a:gd name="connsiteY4" fmla="*/ 0 h 3038603"/>
                <a:gd name="connsiteX5" fmla="*/ 2187050 w 2187050"/>
                <a:gd name="connsiteY5" fmla="*/ 2832595 h 3038603"/>
                <a:gd name="connsiteX0" fmla="*/ 559478 w 2187050"/>
                <a:gd name="connsiteY0" fmla="*/ 2678090 h 3038603"/>
                <a:gd name="connsiteX1" fmla="*/ 0 w 2187050"/>
                <a:gd name="connsiteY1" fmla="*/ 3038603 h 3038603"/>
                <a:gd name="connsiteX2" fmla="*/ 0 w 2187050"/>
                <a:gd name="connsiteY2" fmla="*/ 2832595 h 3038603"/>
                <a:gd name="connsiteX3" fmla="*/ 1087814 w 2187050"/>
                <a:gd name="connsiteY3" fmla="*/ 0 h 3038603"/>
                <a:gd name="connsiteX4" fmla="*/ 2187050 w 2187050"/>
                <a:gd name="connsiteY4" fmla="*/ 2832595 h 3038603"/>
                <a:gd name="connsiteX0" fmla="*/ 559478 w 2187050"/>
                <a:gd name="connsiteY0" fmla="*/ 2678090 h 2832595"/>
                <a:gd name="connsiteX1" fmla="*/ 0 w 2187050"/>
                <a:gd name="connsiteY1" fmla="*/ 2832595 h 2832595"/>
                <a:gd name="connsiteX2" fmla="*/ 1087814 w 2187050"/>
                <a:gd name="connsiteY2" fmla="*/ 0 h 2832595"/>
                <a:gd name="connsiteX3" fmla="*/ 2187050 w 2187050"/>
                <a:gd name="connsiteY3" fmla="*/ 2832595 h 2832595"/>
                <a:gd name="connsiteX0" fmla="*/ 0 w 2187050"/>
                <a:gd name="connsiteY0" fmla="*/ 2832595 h 2832595"/>
                <a:gd name="connsiteX1" fmla="*/ 1087814 w 2187050"/>
                <a:gd name="connsiteY1" fmla="*/ 0 h 2832595"/>
                <a:gd name="connsiteX2" fmla="*/ 2187050 w 2187050"/>
                <a:gd name="connsiteY2" fmla="*/ 2832595 h 2832595"/>
                <a:gd name="connsiteX0" fmla="*/ 0 w 2085327"/>
                <a:gd name="connsiteY0" fmla="*/ 2832596 h 2832596"/>
                <a:gd name="connsiteX1" fmla="*/ 986091 w 2085327"/>
                <a:gd name="connsiteY1" fmla="*/ 0 h 2832596"/>
                <a:gd name="connsiteX2" fmla="*/ 2085327 w 2085327"/>
                <a:gd name="connsiteY2" fmla="*/ 2832595 h 2832596"/>
                <a:gd name="connsiteX0" fmla="*/ 0 w 2192267"/>
                <a:gd name="connsiteY0" fmla="*/ 2832594 h 2832595"/>
                <a:gd name="connsiteX1" fmla="*/ 1093031 w 2192267"/>
                <a:gd name="connsiteY1" fmla="*/ 0 h 2832595"/>
                <a:gd name="connsiteX2" fmla="*/ 2192267 w 2192267"/>
                <a:gd name="connsiteY2" fmla="*/ 2832595 h 2832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2267" h="2832595">
                  <a:moveTo>
                    <a:pt x="0" y="2832594"/>
                  </a:moveTo>
                  <a:lnTo>
                    <a:pt x="1093031" y="0"/>
                  </a:lnTo>
                  <a:cubicBezTo>
                    <a:pt x="1435931" y="914400"/>
                    <a:pt x="2192267" y="2832595"/>
                    <a:pt x="2192267" y="2832595"/>
                  </a:cubicBezTo>
                </a:path>
              </a:pathLst>
            </a:cu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58000" y="1371600"/>
              <a:ext cx="838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Crust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53200" y="17526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Upper Mantle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553200" y="2514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Lower Mantle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29400" y="39624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Outer Core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34200" y="4876800"/>
              <a:ext cx="685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Inner Core</a:t>
              </a:r>
              <a:endParaRPr lang="en-US" dirty="0"/>
            </a:p>
          </p:txBody>
        </p:sp>
      </p:grpSp>
      <p:cxnSp>
        <p:nvCxnSpPr>
          <p:cNvPr id="21" name="Straight Connector 20"/>
          <p:cNvCxnSpPr/>
          <p:nvPr/>
        </p:nvCxnSpPr>
        <p:spPr>
          <a:xfrm>
            <a:off x="1447800" y="1295400"/>
            <a:ext cx="63246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Future Work: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Better particle identification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or 3</a:t>
            </a:r>
            <a:r>
              <a:rPr lang="en-US" baseline="30000" dirty="0" smtClean="0"/>
              <a:t>rd</a:t>
            </a:r>
            <a:r>
              <a:rPr lang="en-US" dirty="0" smtClean="0"/>
              <a:t> highest KE tubes</a:t>
            </a:r>
          </a:p>
          <a:p>
            <a:pPr lvl="1"/>
            <a:r>
              <a:rPr lang="en-US" dirty="0" smtClean="0"/>
              <a:t>Sum of KE in certain tubes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Different detector dimensions</a:t>
            </a:r>
          </a:p>
          <a:p>
            <a:pPr lvl="1"/>
            <a:r>
              <a:rPr lang="en-US" dirty="0" smtClean="0"/>
              <a:t>Various heights, widths, and depths</a:t>
            </a:r>
          </a:p>
          <a:p>
            <a:pPr lvl="1"/>
            <a:r>
              <a:rPr lang="en-US" dirty="0" smtClean="0"/>
              <a:t>1 tube made of multiple smaller tubes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More processes that can occur</a:t>
            </a:r>
          </a:p>
          <a:p>
            <a:pPr lvl="1"/>
            <a:r>
              <a:rPr lang="en-US" dirty="0" smtClean="0"/>
              <a:t>Interactions with Carbon</a:t>
            </a:r>
          </a:p>
          <a:p>
            <a:pPr lvl="1"/>
            <a:r>
              <a:rPr lang="en-US" dirty="0" smtClean="0"/>
              <a:t>Build up of certain isotopes in the decays chains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838200"/>
            <a:ext cx="40386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Acknowledgments: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66888" cy="4800600"/>
          </a:xfrm>
        </p:spPr>
        <p:txBody>
          <a:bodyPr/>
          <a:lstStyle/>
          <a:p>
            <a:r>
              <a:rPr lang="en-US" dirty="0" smtClean="0"/>
              <a:t>Advisor: Nikolai </a:t>
            </a:r>
            <a:r>
              <a:rPr lang="en-US" dirty="0" err="1" smtClean="0"/>
              <a:t>Tolich</a:t>
            </a:r>
            <a:endParaRPr lang="en-US" dirty="0" smtClean="0"/>
          </a:p>
          <a:p>
            <a:r>
              <a:rPr lang="en-US" dirty="0" smtClean="0"/>
              <a:t>Post-docs: Hok </a:t>
            </a:r>
            <a:r>
              <a:rPr lang="en-US" dirty="0" err="1" smtClean="0"/>
              <a:t>Seum</a:t>
            </a:r>
            <a:r>
              <a:rPr lang="en-US" dirty="0" smtClean="0"/>
              <a:t> Wan Chan </a:t>
            </a:r>
            <a:r>
              <a:rPr lang="en-US" dirty="0" err="1" smtClean="0"/>
              <a:t>Tseung</a:t>
            </a:r>
            <a:r>
              <a:rPr lang="en-US" dirty="0" smtClean="0"/>
              <a:t> &amp; Jarek </a:t>
            </a:r>
            <a:r>
              <a:rPr lang="en-US" dirty="0" err="1" smtClean="0"/>
              <a:t>Kaspar</a:t>
            </a:r>
            <a:endParaRPr lang="en-US" dirty="0" smtClean="0"/>
          </a:p>
          <a:p>
            <a:r>
              <a:rPr lang="en-US" dirty="0" smtClean="0"/>
              <a:t>REU Coordinators: Alejandro Garcia &amp; Deep Gupta</a:t>
            </a:r>
          </a:p>
          <a:p>
            <a:r>
              <a:rPr lang="en-US" dirty="0" smtClean="0"/>
              <a:t>UW REU Program and the NSF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838200"/>
            <a:ext cx="45720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Introduction:</a:t>
            </a:r>
            <a:br>
              <a:rPr lang="en-US" dirty="0" smtClean="0"/>
            </a:br>
            <a:r>
              <a:rPr lang="en-US" dirty="0" smtClean="0"/>
              <a:t>Anti-Neutrinos (</a:t>
            </a:r>
            <a:r>
              <a:rPr lang="en-US" dirty="0" err="1" smtClean="0"/>
              <a:t>Geoneutrinos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620000" cy="51054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Anti-neutrinos are the antimatter counterpart to the neutrino</a:t>
            </a:r>
          </a:p>
          <a:p>
            <a:r>
              <a:rPr lang="en-US" sz="3000" dirty="0" smtClean="0"/>
              <a:t>Comes in 3 flavors (electron, </a:t>
            </a:r>
            <a:r>
              <a:rPr lang="en-US" sz="3000" dirty="0" err="1" smtClean="0"/>
              <a:t>muon</a:t>
            </a:r>
            <a:r>
              <a:rPr lang="en-US" sz="3000" dirty="0" smtClean="0"/>
              <a:t>, tau)</a:t>
            </a:r>
          </a:p>
          <a:p>
            <a:r>
              <a:rPr lang="en-US" sz="3000" dirty="0" err="1" smtClean="0"/>
              <a:t>Geoneutrinos</a:t>
            </a:r>
            <a:r>
              <a:rPr lang="en-US" sz="3000" dirty="0" smtClean="0"/>
              <a:t> are electron anti-neutrinos that come from interactions inside the Earth</a:t>
            </a:r>
          </a:p>
          <a:p>
            <a:r>
              <a:rPr lang="en-US" sz="3000" dirty="0" smtClean="0"/>
              <a:t>Produced by </a:t>
            </a:r>
          </a:p>
          <a:p>
            <a:pPr>
              <a:spcBef>
                <a:spcPts val="0"/>
              </a:spcBef>
              <a:buNone/>
            </a:pPr>
            <a:r>
              <a:rPr lang="en-US" sz="3000" dirty="0" smtClean="0"/>
              <a:t>	beta decay:</a:t>
            </a:r>
          </a:p>
          <a:p>
            <a:pPr lvl="1">
              <a:buNone/>
            </a:pPr>
            <a:r>
              <a:rPr lang="en-US" dirty="0" smtClean="0"/>
              <a:t>	n     p + e</a:t>
            </a:r>
            <a:r>
              <a:rPr lang="en-US" baseline="30000" dirty="0" smtClean="0"/>
              <a:t>-</a:t>
            </a:r>
            <a:r>
              <a:rPr lang="en-US" dirty="0" smtClean="0"/>
              <a:t> + </a:t>
            </a:r>
            <a:r>
              <a:rPr lang="el-GR" dirty="0" smtClean="0"/>
              <a:t>ν</a:t>
            </a:r>
            <a:r>
              <a:rPr lang="en-US" baseline="-25000" dirty="0" smtClean="0"/>
              <a:t>e</a:t>
            </a:r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69342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386" name="AutoShape 2" descr="http://upload.wikimedia.org/wikipedia/commons/8/89/Beta_Negative_Decay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http://upload.wikimedia.org/wikipedia/commons/8/89/Beta_Negative_Decay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http://upload.wikimedia.org/wikipedia/commons/8/89/Beta_Negative_Decay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57400" y="5257800"/>
            <a:ext cx="3048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657600" y="51054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8" descr="http://www.wikiznanie.ru/ru-wz/images/thumb/f/ff/Beta_Negative_Decay_svg.png/232px-Beta_Negative_Decay_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038600"/>
            <a:ext cx="2895600" cy="2590801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Introduction:</a:t>
            </a:r>
            <a:br>
              <a:rPr lang="en-US" dirty="0" smtClean="0"/>
            </a:br>
            <a:r>
              <a:rPr lang="en-US" dirty="0" smtClean="0"/>
              <a:t>Anti-Neutrinos (</a:t>
            </a:r>
            <a:r>
              <a:rPr lang="en-US" dirty="0" err="1" smtClean="0"/>
              <a:t>Geoneutrinos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46482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Neutrinos are less reactive than other particles and can make it to the crust</a:t>
            </a:r>
          </a:p>
          <a:p>
            <a:r>
              <a:rPr lang="en-US" dirty="0" smtClean="0"/>
              <a:t>Can be detected by</a:t>
            </a:r>
          </a:p>
          <a:p>
            <a:pPr lvl="1">
              <a:spcBef>
                <a:spcPts val="0"/>
              </a:spcBef>
              <a:buNone/>
            </a:pPr>
            <a:r>
              <a:rPr lang="en-US" sz="3200" dirty="0" smtClean="0"/>
              <a:t>inverse beta decay:</a:t>
            </a:r>
          </a:p>
          <a:p>
            <a:endParaRPr lang="en-US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69342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386" name="AutoShape 2" descr="http://upload.wikimedia.org/wikipedia/commons/8/89/Beta_Negative_Decay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http://upload.wikimedia.org/wikipedia/commons/8/89/Beta_Negative_Decay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http://upload.wikimedia.org/wikipedia/commons/8/89/Beta_Negative_Decay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905000" y="4429780"/>
            <a:ext cx="2454518" cy="523220"/>
            <a:chOff x="1709928" y="2962656"/>
            <a:chExt cx="2454518" cy="523220"/>
          </a:xfrm>
        </p:grpSpPr>
        <p:sp>
          <p:nvSpPr>
            <p:cNvPr id="12" name="TextBox 11"/>
            <p:cNvSpPr txBox="1"/>
            <p:nvPr/>
          </p:nvSpPr>
          <p:spPr>
            <a:xfrm>
              <a:off x="1709928" y="2962656"/>
              <a:ext cx="24545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el-GR" sz="2800" dirty="0" smtClean="0"/>
                <a:t>ν</a:t>
              </a:r>
              <a:r>
                <a:rPr lang="en-US" sz="2800" baseline="-25000" dirty="0" smtClean="0"/>
                <a:t>e</a:t>
              </a:r>
              <a:r>
                <a:rPr lang="en-US" sz="2800" dirty="0" smtClean="0"/>
                <a:t> + p     e</a:t>
              </a:r>
              <a:r>
                <a:rPr lang="en-US" sz="2800" baseline="30000" dirty="0" smtClean="0"/>
                <a:t>+</a:t>
              </a:r>
              <a:r>
                <a:rPr lang="en-US" sz="2800" dirty="0" smtClean="0"/>
                <a:t> + n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2743200" y="3200400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752600" y="3124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5715000" y="1295400"/>
            <a:ext cx="3124200" cy="4953000"/>
            <a:chOff x="5715000" y="1295400"/>
            <a:chExt cx="3124200" cy="4953000"/>
          </a:xfrm>
        </p:grpSpPr>
        <p:sp>
          <p:nvSpPr>
            <p:cNvPr id="16" name="Freeform 15"/>
            <p:cNvSpPr/>
            <p:nvPr/>
          </p:nvSpPr>
          <p:spPr>
            <a:xfrm rot="10800000">
              <a:off x="5715000" y="1295400"/>
              <a:ext cx="3124200" cy="49530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CC6600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 17"/>
            <p:cNvSpPr/>
            <p:nvPr/>
          </p:nvSpPr>
          <p:spPr>
            <a:xfrm rot="10800000">
              <a:off x="5791200" y="1524000"/>
              <a:ext cx="2971800" cy="44958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CC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Freeform 18"/>
            <p:cNvSpPr/>
            <p:nvPr/>
          </p:nvSpPr>
          <p:spPr>
            <a:xfrm rot="10800000">
              <a:off x="6019800" y="2209800"/>
              <a:ext cx="2514600" cy="39624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996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0800000">
              <a:off x="6477000" y="3733800"/>
              <a:ext cx="1600200" cy="22860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66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rot="10800000">
              <a:off x="6857998" y="4876800"/>
              <a:ext cx="838201" cy="1295400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57400" h="3200400">
                  <a:moveTo>
                    <a:pt x="0" y="2743200"/>
                  </a:moveTo>
                  <a:lnTo>
                    <a:pt x="1028700" y="0"/>
                  </a:lnTo>
                  <a:lnTo>
                    <a:pt x="2057400" y="2743200"/>
                  </a:lnTo>
                  <a:cubicBezTo>
                    <a:pt x="1885950" y="3200400"/>
                    <a:pt x="171450" y="3200400"/>
                    <a:pt x="0" y="2743200"/>
                  </a:cubicBezTo>
                  <a:close/>
                </a:path>
              </a:pathLst>
            </a:custGeom>
            <a:solidFill>
              <a:srgbClr val="FF33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 rot="10800000">
              <a:off x="5715000" y="1981197"/>
              <a:ext cx="3124200" cy="4267202"/>
            </a:xfrm>
            <a:custGeom>
              <a:avLst/>
              <a:gdLst>
                <a:gd name="connsiteX0" fmla="*/ 0 w 2057400"/>
                <a:gd name="connsiteY0" fmla="*/ 2743200 h 2743200"/>
                <a:gd name="connsiteX1" fmla="*/ 1028700 w 2057400"/>
                <a:gd name="connsiteY1" fmla="*/ 0 h 2743200"/>
                <a:gd name="connsiteX2" fmla="*/ 2057400 w 2057400"/>
                <a:gd name="connsiteY2" fmla="*/ 2743200 h 2743200"/>
                <a:gd name="connsiteX3" fmla="*/ 0 w 2057400"/>
                <a:gd name="connsiteY3" fmla="*/ 2743200 h 2743200"/>
                <a:gd name="connsiteX0" fmla="*/ 0 w 2057400"/>
                <a:gd name="connsiteY0" fmla="*/ 2743200 h 3200400"/>
                <a:gd name="connsiteX1" fmla="*/ 1028700 w 2057400"/>
                <a:gd name="connsiteY1" fmla="*/ 0 h 3200400"/>
                <a:gd name="connsiteX2" fmla="*/ 2057400 w 2057400"/>
                <a:gd name="connsiteY2" fmla="*/ 2743200 h 3200400"/>
                <a:gd name="connsiteX3" fmla="*/ 0 w 2057400"/>
                <a:gd name="connsiteY3" fmla="*/ 2743200 h 3200400"/>
                <a:gd name="connsiteX0" fmla="*/ 0 w 2127939"/>
                <a:gd name="connsiteY0" fmla="*/ 2743200 h 2820010"/>
                <a:gd name="connsiteX1" fmla="*/ 1028700 w 2127939"/>
                <a:gd name="connsiteY1" fmla="*/ 0 h 2820010"/>
                <a:gd name="connsiteX2" fmla="*/ 2127939 w 2127939"/>
                <a:gd name="connsiteY2" fmla="*/ 2820010 h 2820010"/>
                <a:gd name="connsiteX0" fmla="*/ 0 w 2068829"/>
                <a:gd name="connsiteY0" fmla="*/ 2743200 h 2755918"/>
                <a:gd name="connsiteX1" fmla="*/ 1028700 w 2068829"/>
                <a:gd name="connsiteY1" fmla="*/ 0 h 2755918"/>
                <a:gd name="connsiteX2" fmla="*/ 2068829 w 2068829"/>
                <a:gd name="connsiteY2" fmla="*/ 2755918 h 2755918"/>
                <a:gd name="connsiteX0" fmla="*/ 0 w 2127939"/>
                <a:gd name="connsiteY0" fmla="*/ 2743200 h 2884100"/>
                <a:gd name="connsiteX1" fmla="*/ 1028700 w 2127939"/>
                <a:gd name="connsiteY1" fmla="*/ 0 h 2884100"/>
                <a:gd name="connsiteX2" fmla="*/ 2127939 w 2127939"/>
                <a:gd name="connsiteY2" fmla="*/ 2884100 h 2884100"/>
                <a:gd name="connsiteX0" fmla="*/ 59111 w 2187050"/>
                <a:gd name="connsiteY0" fmla="*/ 2743200 h 2884100"/>
                <a:gd name="connsiteX1" fmla="*/ 0 w 2187050"/>
                <a:gd name="connsiteY1" fmla="*/ 2884100 h 2884100"/>
                <a:gd name="connsiteX2" fmla="*/ 1087811 w 2187050"/>
                <a:gd name="connsiteY2" fmla="*/ 0 h 2884100"/>
                <a:gd name="connsiteX3" fmla="*/ 2187050 w 2187050"/>
                <a:gd name="connsiteY3" fmla="*/ 2884100 h 2884100"/>
                <a:gd name="connsiteX0" fmla="*/ 59111 w 2187046"/>
                <a:gd name="connsiteY0" fmla="*/ 2743200 h 2884100"/>
                <a:gd name="connsiteX1" fmla="*/ 0 w 2187046"/>
                <a:gd name="connsiteY1" fmla="*/ 2884100 h 2884100"/>
                <a:gd name="connsiteX2" fmla="*/ 1087811 w 2187046"/>
                <a:gd name="connsiteY2" fmla="*/ 0 h 2884100"/>
                <a:gd name="connsiteX3" fmla="*/ 2187046 w 2187046"/>
                <a:gd name="connsiteY3" fmla="*/ 2832595 h 2884100"/>
                <a:gd name="connsiteX0" fmla="*/ 59114 w 2187049"/>
                <a:gd name="connsiteY0" fmla="*/ 2743200 h 2832595"/>
                <a:gd name="connsiteX1" fmla="*/ 0 w 2187049"/>
                <a:gd name="connsiteY1" fmla="*/ 2832595 h 2832595"/>
                <a:gd name="connsiteX2" fmla="*/ 1087814 w 2187049"/>
                <a:gd name="connsiteY2" fmla="*/ 0 h 2832595"/>
                <a:gd name="connsiteX3" fmla="*/ 2187049 w 2187049"/>
                <a:gd name="connsiteY3" fmla="*/ 2832595 h 2832595"/>
                <a:gd name="connsiteX0" fmla="*/ 59114 w 2187050"/>
                <a:gd name="connsiteY0" fmla="*/ 2743200 h 2832596"/>
                <a:gd name="connsiteX1" fmla="*/ 0 w 2187050"/>
                <a:gd name="connsiteY1" fmla="*/ 2832595 h 2832596"/>
                <a:gd name="connsiteX2" fmla="*/ 1087814 w 2187050"/>
                <a:gd name="connsiteY2" fmla="*/ 0 h 2832596"/>
                <a:gd name="connsiteX3" fmla="*/ 2187050 w 2187050"/>
                <a:gd name="connsiteY3" fmla="*/ 2832596 h 2832596"/>
                <a:gd name="connsiteX0" fmla="*/ 59114 w 2187050"/>
                <a:gd name="connsiteY0" fmla="*/ 2743200 h 2832595"/>
                <a:gd name="connsiteX1" fmla="*/ 0 w 2187050"/>
                <a:gd name="connsiteY1" fmla="*/ 2832595 h 2832595"/>
                <a:gd name="connsiteX2" fmla="*/ 1087814 w 2187050"/>
                <a:gd name="connsiteY2" fmla="*/ 0 h 2832595"/>
                <a:gd name="connsiteX3" fmla="*/ 2187050 w 2187050"/>
                <a:gd name="connsiteY3" fmla="*/ 2832595 h 2832595"/>
                <a:gd name="connsiteX0" fmla="*/ 59114 w 2187050"/>
                <a:gd name="connsiteY0" fmla="*/ 2743200 h 3038603"/>
                <a:gd name="connsiteX1" fmla="*/ 0 w 2187050"/>
                <a:gd name="connsiteY1" fmla="*/ 3038603 h 3038603"/>
                <a:gd name="connsiteX2" fmla="*/ 0 w 2187050"/>
                <a:gd name="connsiteY2" fmla="*/ 2832595 h 3038603"/>
                <a:gd name="connsiteX3" fmla="*/ 1087814 w 2187050"/>
                <a:gd name="connsiteY3" fmla="*/ 0 h 3038603"/>
                <a:gd name="connsiteX4" fmla="*/ 2187050 w 2187050"/>
                <a:gd name="connsiteY4" fmla="*/ 2832595 h 3038603"/>
                <a:gd name="connsiteX0" fmla="*/ 59114 w 2187050"/>
                <a:gd name="connsiteY0" fmla="*/ 2743200 h 3038603"/>
                <a:gd name="connsiteX1" fmla="*/ 254308 w 2187050"/>
                <a:gd name="connsiteY1" fmla="*/ 3038602 h 3038603"/>
                <a:gd name="connsiteX2" fmla="*/ 0 w 2187050"/>
                <a:gd name="connsiteY2" fmla="*/ 3038603 h 3038603"/>
                <a:gd name="connsiteX3" fmla="*/ 0 w 2187050"/>
                <a:gd name="connsiteY3" fmla="*/ 2832595 h 3038603"/>
                <a:gd name="connsiteX4" fmla="*/ 1087814 w 2187050"/>
                <a:gd name="connsiteY4" fmla="*/ 0 h 3038603"/>
                <a:gd name="connsiteX5" fmla="*/ 2187050 w 2187050"/>
                <a:gd name="connsiteY5" fmla="*/ 2832595 h 3038603"/>
                <a:gd name="connsiteX0" fmla="*/ 59114 w 2187050"/>
                <a:gd name="connsiteY0" fmla="*/ 2743200 h 3193107"/>
                <a:gd name="connsiteX1" fmla="*/ 457755 w 2187050"/>
                <a:gd name="connsiteY1" fmla="*/ 3193107 h 3193107"/>
                <a:gd name="connsiteX2" fmla="*/ 254308 w 2187050"/>
                <a:gd name="connsiteY2" fmla="*/ 3038602 h 3193107"/>
                <a:gd name="connsiteX3" fmla="*/ 0 w 2187050"/>
                <a:gd name="connsiteY3" fmla="*/ 3038603 h 3193107"/>
                <a:gd name="connsiteX4" fmla="*/ 0 w 2187050"/>
                <a:gd name="connsiteY4" fmla="*/ 2832595 h 3193107"/>
                <a:gd name="connsiteX5" fmla="*/ 1087814 w 2187050"/>
                <a:gd name="connsiteY5" fmla="*/ 0 h 3193107"/>
                <a:gd name="connsiteX6" fmla="*/ 2187050 w 2187050"/>
                <a:gd name="connsiteY6" fmla="*/ 2832595 h 3193107"/>
                <a:gd name="connsiteX0" fmla="*/ 59114 w 2187050"/>
                <a:gd name="connsiteY0" fmla="*/ 2743200 h 3193107"/>
                <a:gd name="connsiteX1" fmla="*/ 559478 w 2187050"/>
                <a:gd name="connsiteY1" fmla="*/ 3038602 h 3193107"/>
                <a:gd name="connsiteX2" fmla="*/ 457755 w 2187050"/>
                <a:gd name="connsiteY2" fmla="*/ 3193107 h 3193107"/>
                <a:gd name="connsiteX3" fmla="*/ 254308 w 2187050"/>
                <a:gd name="connsiteY3" fmla="*/ 3038602 h 3193107"/>
                <a:gd name="connsiteX4" fmla="*/ 0 w 2187050"/>
                <a:gd name="connsiteY4" fmla="*/ 3038603 h 3193107"/>
                <a:gd name="connsiteX5" fmla="*/ 0 w 2187050"/>
                <a:gd name="connsiteY5" fmla="*/ 2832595 h 3193107"/>
                <a:gd name="connsiteX6" fmla="*/ 1087814 w 2187050"/>
                <a:gd name="connsiteY6" fmla="*/ 0 h 3193107"/>
                <a:gd name="connsiteX7" fmla="*/ 2187050 w 2187050"/>
                <a:gd name="connsiteY7" fmla="*/ 2832595 h 3193107"/>
                <a:gd name="connsiteX0" fmla="*/ 59114 w 2187050"/>
                <a:gd name="connsiteY0" fmla="*/ 2743200 h 3193107"/>
                <a:gd name="connsiteX1" fmla="*/ 254308 w 2187050"/>
                <a:gd name="connsiteY1" fmla="*/ 2678090 h 3193107"/>
                <a:gd name="connsiteX2" fmla="*/ 559478 w 2187050"/>
                <a:gd name="connsiteY2" fmla="*/ 3038602 h 3193107"/>
                <a:gd name="connsiteX3" fmla="*/ 457755 w 2187050"/>
                <a:gd name="connsiteY3" fmla="*/ 3193107 h 3193107"/>
                <a:gd name="connsiteX4" fmla="*/ 254308 w 2187050"/>
                <a:gd name="connsiteY4" fmla="*/ 3038602 h 3193107"/>
                <a:gd name="connsiteX5" fmla="*/ 0 w 2187050"/>
                <a:gd name="connsiteY5" fmla="*/ 3038603 h 3193107"/>
                <a:gd name="connsiteX6" fmla="*/ 0 w 2187050"/>
                <a:gd name="connsiteY6" fmla="*/ 2832595 h 3193107"/>
                <a:gd name="connsiteX7" fmla="*/ 1087814 w 2187050"/>
                <a:gd name="connsiteY7" fmla="*/ 0 h 3193107"/>
                <a:gd name="connsiteX8" fmla="*/ 2187050 w 2187050"/>
                <a:gd name="connsiteY8" fmla="*/ 2832595 h 3193107"/>
                <a:gd name="connsiteX0" fmla="*/ 559478 w 2187050"/>
                <a:gd name="connsiteY0" fmla="*/ 2678090 h 3193107"/>
                <a:gd name="connsiteX1" fmla="*/ 254308 w 2187050"/>
                <a:gd name="connsiteY1" fmla="*/ 2678090 h 3193107"/>
                <a:gd name="connsiteX2" fmla="*/ 559478 w 2187050"/>
                <a:gd name="connsiteY2" fmla="*/ 3038602 h 3193107"/>
                <a:gd name="connsiteX3" fmla="*/ 457755 w 2187050"/>
                <a:gd name="connsiteY3" fmla="*/ 3193107 h 3193107"/>
                <a:gd name="connsiteX4" fmla="*/ 254308 w 2187050"/>
                <a:gd name="connsiteY4" fmla="*/ 3038602 h 3193107"/>
                <a:gd name="connsiteX5" fmla="*/ 0 w 2187050"/>
                <a:gd name="connsiteY5" fmla="*/ 3038603 h 3193107"/>
                <a:gd name="connsiteX6" fmla="*/ 0 w 2187050"/>
                <a:gd name="connsiteY6" fmla="*/ 2832595 h 3193107"/>
                <a:gd name="connsiteX7" fmla="*/ 1087814 w 2187050"/>
                <a:gd name="connsiteY7" fmla="*/ 0 h 3193107"/>
                <a:gd name="connsiteX8" fmla="*/ 2187050 w 2187050"/>
                <a:gd name="connsiteY8" fmla="*/ 2832595 h 3193107"/>
                <a:gd name="connsiteX0" fmla="*/ 559478 w 2187050"/>
                <a:gd name="connsiteY0" fmla="*/ 2678090 h 3193107"/>
                <a:gd name="connsiteX1" fmla="*/ 457755 w 2187050"/>
                <a:gd name="connsiteY1" fmla="*/ 2678090 h 3193107"/>
                <a:gd name="connsiteX2" fmla="*/ 254308 w 2187050"/>
                <a:gd name="connsiteY2" fmla="*/ 2678090 h 3193107"/>
                <a:gd name="connsiteX3" fmla="*/ 559478 w 2187050"/>
                <a:gd name="connsiteY3" fmla="*/ 3038602 h 3193107"/>
                <a:gd name="connsiteX4" fmla="*/ 457755 w 2187050"/>
                <a:gd name="connsiteY4" fmla="*/ 3193107 h 3193107"/>
                <a:gd name="connsiteX5" fmla="*/ 254308 w 2187050"/>
                <a:gd name="connsiteY5" fmla="*/ 3038602 h 3193107"/>
                <a:gd name="connsiteX6" fmla="*/ 0 w 2187050"/>
                <a:gd name="connsiteY6" fmla="*/ 3038603 h 3193107"/>
                <a:gd name="connsiteX7" fmla="*/ 0 w 2187050"/>
                <a:gd name="connsiteY7" fmla="*/ 2832595 h 3193107"/>
                <a:gd name="connsiteX8" fmla="*/ 1087814 w 2187050"/>
                <a:gd name="connsiteY8" fmla="*/ 0 h 3193107"/>
                <a:gd name="connsiteX9" fmla="*/ 2187050 w 2187050"/>
                <a:gd name="connsiteY9" fmla="*/ 2832595 h 3193107"/>
                <a:gd name="connsiteX0" fmla="*/ 559478 w 2187050"/>
                <a:gd name="connsiteY0" fmla="*/ 2678090 h 3193107"/>
                <a:gd name="connsiteX1" fmla="*/ 254308 w 2187050"/>
                <a:gd name="connsiteY1" fmla="*/ 2678090 h 3193107"/>
                <a:gd name="connsiteX2" fmla="*/ 559478 w 2187050"/>
                <a:gd name="connsiteY2" fmla="*/ 3038602 h 3193107"/>
                <a:gd name="connsiteX3" fmla="*/ 457755 w 2187050"/>
                <a:gd name="connsiteY3" fmla="*/ 3193107 h 3193107"/>
                <a:gd name="connsiteX4" fmla="*/ 254308 w 2187050"/>
                <a:gd name="connsiteY4" fmla="*/ 3038602 h 3193107"/>
                <a:gd name="connsiteX5" fmla="*/ 0 w 2187050"/>
                <a:gd name="connsiteY5" fmla="*/ 3038603 h 3193107"/>
                <a:gd name="connsiteX6" fmla="*/ 0 w 2187050"/>
                <a:gd name="connsiteY6" fmla="*/ 2832595 h 3193107"/>
                <a:gd name="connsiteX7" fmla="*/ 1087814 w 2187050"/>
                <a:gd name="connsiteY7" fmla="*/ 0 h 3193107"/>
                <a:gd name="connsiteX8" fmla="*/ 2187050 w 2187050"/>
                <a:gd name="connsiteY8" fmla="*/ 2832595 h 3193107"/>
                <a:gd name="connsiteX0" fmla="*/ 559478 w 2187050"/>
                <a:gd name="connsiteY0" fmla="*/ 2678090 h 3193107"/>
                <a:gd name="connsiteX1" fmla="*/ 559478 w 2187050"/>
                <a:gd name="connsiteY1" fmla="*/ 3038602 h 3193107"/>
                <a:gd name="connsiteX2" fmla="*/ 457755 w 2187050"/>
                <a:gd name="connsiteY2" fmla="*/ 3193107 h 3193107"/>
                <a:gd name="connsiteX3" fmla="*/ 254308 w 2187050"/>
                <a:gd name="connsiteY3" fmla="*/ 3038602 h 3193107"/>
                <a:gd name="connsiteX4" fmla="*/ 0 w 2187050"/>
                <a:gd name="connsiteY4" fmla="*/ 3038603 h 3193107"/>
                <a:gd name="connsiteX5" fmla="*/ 0 w 2187050"/>
                <a:gd name="connsiteY5" fmla="*/ 2832595 h 3193107"/>
                <a:gd name="connsiteX6" fmla="*/ 1087814 w 2187050"/>
                <a:gd name="connsiteY6" fmla="*/ 0 h 3193107"/>
                <a:gd name="connsiteX7" fmla="*/ 2187050 w 2187050"/>
                <a:gd name="connsiteY7" fmla="*/ 2832595 h 3193107"/>
                <a:gd name="connsiteX0" fmla="*/ 559478 w 2187050"/>
                <a:gd name="connsiteY0" fmla="*/ 2678090 h 3193107"/>
                <a:gd name="connsiteX1" fmla="*/ 457755 w 2187050"/>
                <a:gd name="connsiteY1" fmla="*/ 3193107 h 3193107"/>
                <a:gd name="connsiteX2" fmla="*/ 254308 w 2187050"/>
                <a:gd name="connsiteY2" fmla="*/ 3038602 h 3193107"/>
                <a:gd name="connsiteX3" fmla="*/ 0 w 2187050"/>
                <a:gd name="connsiteY3" fmla="*/ 3038603 h 3193107"/>
                <a:gd name="connsiteX4" fmla="*/ 0 w 2187050"/>
                <a:gd name="connsiteY4" fmla="*/ 2832595 h 3193107"/>
                <a:gd name="connsiteX5" fmla="*/ 1087814 w 2187050"/>
                <a:gd name="connsiteY5" fmla="*/ 0 h 3193107"/>
                <a:gd name="connsiteX6" fmla="*/ 2187050 w 2187050"/>
                <a:gd name="connsiteY6" fmla="*/ 2832595 h 3193107"/>
                <a:gd name="connsiteX0" fmla="*/ 559478 w 2187050"/>
                <a:gd name="connsiteY0" fmla="*/ 2678090 h 3038603"/>
                <a:gd name="connsiteX1" fmla="*/ 254308 w 2187050"/>
                <a:gd name="connsiteY1" fmla="*/ 3038602 h 3038603"/>
                <a:gd name="connsiteX2" fmla="*/ 0 w 2187050"/>
                <a:gd name="connsiteY2" fmla="*/ 3038603 h 3038603"/>
                <a:gd name="connsiteX3" fmla="*/ 0 w 2187050"/>
                <a:gd name="connsiteY3" fmla="*/ 2832595 h 3038603"/>
                <a:gd name="connsiteX4" fmla="*/ 1087814 w 2187050"/>
                <a:gd name="connsiteY4" fmla="*/ 0 h 3038603"/>
                <a:gd name="connsiteX5" fmla="*/ 2187050 w 2187050"/>
                <a:gd name="connsiteY5" fmla="*/ 2832595 h 3038603"/>
                <a:gd name="connsiteX0" fmla="*/ 559478 w 2187050"/>
                <a:gd name="connsiteY0" fmla="*/ 2678090 h 3038603"/>
                <a:gd name="connsiteX1" fmla="*/ 0 w 2187050"/>
                <a:gd name="connsiteY1" fmla="*/ 3038603 h 3038603"/>
                <a:gd name="connsiteX2" fmla="*/ 0 w 2187050"/>
                <a:gd name="connsiteY2" fmla="*/ 2832595 h 3038603"/>
                <a:gd name="connsiteX3" fmla="*/ 1087814 w 2187050"/>
                <a:gd name="connsiteY3" fmla="*/ 0 h 3038603"/>
                <a:gd name="connsiteX4" fmla="*/ 2187050 w 2187050"/>
                <a:gd name="connsiteY4" fmla="*/ 2832595 h 3038603"/>
                <a:gd name="connsiteX0" fmla="*/ 559478 w 2187050"/>
                <a:gd name="connsiteY0" fmla="*/ 2678090 h 2832595"/>
                <a:gd name="connsiteX1" fmla="*/ 0 w 2187050"/>
                <a:gd name="connsiteY1" fmla="*/ 2832595 h 2832595"/>
                <a:gd name="connsiteX2" fmla="*/ 1087814 w 2187050"/>
                <a:gd name="connsiteY2" fmla="*/ 0 h 2832595"/>
                <a:gd name="connsiteX3" fmla="*/ 2187050 w 2187050"/>
                <a:gd name="connsiteY3" fmla="*/ 2832595 h 2832595"/>
                <a:gd name="connsiteX0" fmla="*/ 0 w 2187050"/>
                <a:gd name="connsiteY0" fmla="*/ 2832595 h 2832595"/>
                <a:gd name="connsiteX1" fmla="*/ 1087814 w 2187050"/>
                <a:gd name="connsiteY1" fmla="*/ 0 h 2832595"/>
                <a:gd name="connsiteX2" fmla="*/ 2187050 w 2187050"/>
                <a:gd name="connsiteY2" fmla="*/ 2832595 h 2832595"/>
                <a:gd name="connsiteX0" fmla="*/ 0 w 2085327"/>
                <a:gd name="connsiteY0" fmla="*/ 2832596 h 2832596"/>
                <a:gd name="connsiteX1" fmla="*/ 986091 w 2085327"/>
                <a:gd name="connsiteY1" fmla="*/ 0 h 2832596"/>
                <a:gd name="connsiteX2" fmla="*/ 2085327 w 2085327"/>
                <a:gd name="connsiteY2" fmla="*/ 2832595 h 2832596"/>
                <a:gd name="connsiteX0" fmla="*/ 0 w 2192267"/>
                <a:gd name="connsiteY0" fmla="*/ 2832594 h 2832595"/>
                <a:gd name="connsiteX1" fmla="*/ 1093031 w 2192267"/>
                <a:gd name="connsiteY1" fmla="*/ 0 h 2832595"/>
                <a:gd name="connsiteX2" fmla="*/ 2192267 w 2192267"/>
                <a:gd name="connsiteY2" fmla="*/ 2832595 h 2832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2267" h="2832595">
                  <a:moveTo>
                    <a:pt x="0" y="2832594"/>
                  </a:moveTo>
                  <a:lnTo>
                    <a:pt x="1093031" y="0"/>
                  </a:lnTo>
                  <a:cubicBezTo>
                    <a:pt x="1435931" y="914400"/>
                    <a:pt x="2192267" y="2832595"/>
                    <a:pt x="2192267" y="2832595"/>
                  </a:cubicBezTo>
                </a:path>
              </a:pathLst>
            </a:custGeom>
            <a:noFill/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58000" y="1371600"/>
              <a:ext cx="838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Crust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53200" y="17526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Upper Mantle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553200" y="2514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Lower Mantle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629400" y="39624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Outer Core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34200" y="4876800"/>
              <a:ext cx="685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Inner Core</a:t>
              </a:r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8471792" y="1195864"/>
            <a:ext cx="367408" cy="369332"/>
            <a:chOff x="1447800" y="4953000"/>
            <a:chExt cx="367408" cy="369332"/>
          </a:xfrm>
        </p:grpSpPr>
        <p:sp>
          <p:nvSpPr>
            <p:cNvPr id="30" name="TextBox 29"/>
            <p:cNvSpPr txBox="1"/>
            <p:nvPr/>
          </p:nvSpPr>
          <p:spPr>
            <a:xfrm>
              <a:off x="1447800" y="4953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ν</a:t>
              </a:r>
              <a:r>
                <a:rPr lang="en-US" baseline="-25000" dirty="0" smtClean="0"/>
                <a:t>e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524000" y="50292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6781800" y="2895600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620000" y="31242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Times New Roman"/>
                <a:cs typeface="Times New Roman"/>
              </a:rPr>
              <a:t>α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10800000">
            <a:off x="6858000" y="3558064"/>
            <a:ext cx="304800" cy="1640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 flipH="1" flipV="1">
            <a:off x="7652266" y="3569732"/>
            <a:ext cx="240268" cy="158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6477000" y="3200400"/>
            <a:ext cx="381000" cy="8786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 flipH="1" flipV="1">
            <a:off x="6858000" y="1828800"/>
            <a:ext cx="1981200" cy="1371600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29400" y="3352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2095500" y="5764768"/>
            <a:ext cx="1295400" cy="0"/>
          </a:xfrm>
          <a:prstGeom prst="line">
            <a:avLst/>
          </a:prstGeom>
          <a:ln w="38100">
            <a:solidFill>
              <a:schemeClr val="tx2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43200" y="6412468"/>
            <a:ext cx="3810000" cy="0"/>
          </a:xfrm>
          <a:prstGeom prst="line">
            <a:avLst/>
          </a:prstGeom>
          <a:ln w="381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53" idx="2"/>
          </p:cNvCxnSpPr>
          <p:nvPr/>
        </p:nvCxnSpPr>
        <p:spPr>
          <a:xfrm rot="5400000" flipH="1" flipV="1">
            <a:off x="2705100" y="6069568"/>
            <a:ext cx="685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076700" y="5840968"/>
            <a:ext cx="1143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Arc 52"/>
          <p:cNvSpPr/>
          <p:nvPr/>
        </p:nvSpPr>
        <p:spPr>
          <a:xfrm flipH="1" flipV="1">
            <a:off x="3048000" y="5040868"/>
            <a:ext cx="2514600" cy="1371600"/>
          </a:xfrm>
          <a:prstGeom prst="arc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c 53"/>
          <p:cNvSpPr/>
          <p:nvPr/>
        </p:nvSpPr>
        <p:spPr>
          <a:xfrm flipH="1" flipV="1">
            <a:off x="4648200" y="3962400"/>
            <a:ext cx="2514600" cy="2438400"/>
          </a:xfrm>
          <a:prstGeom prst="arc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191000" y="6324600"/>
            <a:ext cx="601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133600" y="5486400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light</a:t>
            </a:r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 rot="5400000">
            <a:off x="2971800" y="5574268"/>
            <a:ext cx="152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3048000" y="5574268"/>
            <a:ext cx="1600200" cy="158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352800" y="5193268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200 </a:t>
            </a:r>
            <a:r>
              <a:rPr lang="el-GR" dirty="0" smtClean="0">
                <a:latin typeface="Helvetica"/>
                <a:cs typeface="Helvetica"/>
              </a:rPr>
              <a:t>μ</a:t>
            </a:r>
            <a:r>
              <a:rPr lang="en-US" dirty="0" smtClean="0">
                <a:latin typeface="Helvetica"/>
                <a:cs typeface="Helvetica"/>
              </a:rPr>
              <a:t>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Detector Design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0386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3886200" y="1417320"/>
            <a:ext cx="5212080" cy="5135880"/>
            <a:chOff x="3733800" y="1264920"/>
            <a:chExt cx="5212080" cy="5135880"/>
          </a:xfrm>
        </p:grpSpPr>
        <p:grpSp>
          <p:nvGrpSpPr>
            <p:cNvPr id="53" name="Group 52"/>
            <p:cNvGrpSpPr/>
            <p:nvPr/>
          </p:nvGrpSpPr>
          <p:grpSpPr>
            <a:xfrm>
              <a:off x="3810000" y="3657600"/>
              <a:ext cx="2743200" cy="2743200"/>
              <a:chOff x="4800600" y="1676400"/>
              <a:chExt cx="2743200" cy="2743200"/>
            </a:xfrm>
          </p:grpSpPr>
          <p:sp>
            <p:nvSpPr>
              <p:cNvPr id="50" name="Cube 49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Cube 51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4" name="Freeform 93"/>
            <p:cNvSpPr/>
            <p:nvPr/>
          </p:nvSpPr>
          <p:spPr>
            <a:xfrm>
              <a:off x="4888992" y="5334000"/>
              <a:ext cx="609600" cy="1066800"/>
            </a:xfrm>
            <a:custGeom>
              <a:avLst/>
              <a:gdLst>
                <a:gd name="connsiteX0" fmla="*/ 0 w 609600"/>
                <a:gd name="connsiteY0" fmla="*/ 0 h 1066800"/>
                <a:gd name="connsiteX1" fmla="*/ 609600 w 609600"/>
                <a:gd name="connsiteY1" fmla="*/ 0 h 1066800"/>
                <a:gd name="connsiteX2" fmla="*/ 609600 w 609600"/>
                <a:gd name="connsiteY2" fmla="*/ 1066800 h 1066800"/>
                <a:gd name="connsiteX3" fmla="*/ 0 w 609600"/>
                <a:gd name="connsiteY3" fmla="*/ 1066800 h 1066800"/>
                <a:gd name="connsiteX4" fmla="*/ 0 w 609600"/>
                <a:gd name="connsiteY4" fmla="*/ 0 h 1066800"/>
                <a:gd name="connsiteX0" fmla="*/ 0 w 609600"/>
                <a:gd name="connsiteY0" fmla="*/ 0 h 1066800"/>
                <a:gd name="connsiteX1" fmla="*/ 609600 w 609600"/>
                <a:gd name="connsiteY1" fmla="*/ 0 h 1066800"/>
                <a:gd name="connsiteX2" fmla="*/ 533400 w 609600"/>
                <a:gd name="connsiteY2" fmla="*/ 838200 h 1066800"/>
                <a:gd name="connsiteX3" fmla="*/ 0 w 609600"/>
                <a:gd name="connsiteY3" fmla="*/ 1066800 h 1066800"/>
                <a:gd name="connsiteX4" fmla="*/ 0 w 609600"/>
                <a:gd name="connsiteY4" fmla="*/ 0 h 1066800"/>
                <a:gd name="connsiteX0" fmla="*/ 0 w 609600"/>
                <a:gd name="connsiteY0" fmla="*/ 0 h 1066800"/>
                <a:gd name="connsiteX1" fmla="*/ 609600 w 609600"/>
                <a:gd name="connsiteY1" fmla="*/ 0 h 1066800"/>
                <a:gd name="connsiteX2" fmla="*/ 381000 w 609600"/>
                <a:gd name="connsiteY2" fmla="*/ 685800 h 1066800"/>
                <a:gd name="connsiteX3" fmla="*/ 0 w 609600"/>
                <a:gd name="connsiteY3" fmla="*/ 1066800 h 1066800"/>
                <a:gd name="connsiteX4" fmla="*/ 0 w 609600"/>
                <a:gd name="connsiteY4" fmla="*/ 0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1066800">
                  <a:moveTo>
                    <a:pt x="0" y="0"/>
                  </a:moveTo>
                  <a:lnTo>
                    <a:pt x="609600" y="0"/>
                  </a:lnTo>
                  <a:lnTo>
                    <a:pt x="381000" y="685800"/>
                  </a:lnTo>
                  <a:lnTo>
                    <a:pt x="0" y="1066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4953000" y="3657600"/>
              <a:ext cx="2743200" cy="2743200"/>
              <a:chOff x="4800600" y="1676400"/>
              <a:chExt cx="2743200" cy="2743200"/>
            </a:xfrm>
          </p:grpSpPr>
          <p:sp>
            <p:nvSpPr>
              <p:cNvPr id="55" name="Cube 54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Cube 56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5" name="Freeform 94"/>
            <p:cNvSpPr/>
            <p:nvPr/>
          </p:nvSpPr>
          <p:spPr>
            <a:xfrm>
              <a:off x="6019800" y="5334000"/>
              <a:ext cx="609600" cy="1066800"/>
            </a:xfrm>
            <a:custGeom>
              <a:avLst/>
              <a:gdLst>
                <a:gd name="connsiteX0" fmla="*/ 0 w 609600"/>
                <a:gd name="connsiteY0" fmla="*/ 0 h 1066800"/>
                <a:gd name="connsiteX1" fmla="*/ 609600 w 609600"/>
                <a:gd name="connsiteY1" fmla="*/ 0 h 1066800"/>
                <a:gd name="connsiteX2" fmla="*/ 609600 w 609600"/>
                <a:gd name="connsiteY2" fmla="*/ 1066800 h 1066800"/>
                <a:gd name="connsiteX3" fmla="*/ 0 w 609600"/>
                <a:gd name="connsiteY3" fmla="*/ 1066800 h 1066800"/>
                <a:gd name="connsiteX4" fmla="*/ 0 w 609600"/>
                <a:gd name="connsiteY4" fmla="*/ 0 h 1066800"/>
                <a:gd name="connsiteX0" fmla="*/ 0 w 609600"/>
                <a:gd name="connsiteY0" fmla="*/ 0 h 1066800"/>
                <a:gd name="connsiteX1" fmla="*/ 609600 w 609600"/>
                <a:gd name="connsiteY1" fmla="*/ 0 h 1066800"/>
                <a:gd name="connsiteX2" fmla="*/ 533400 w 609600"/>
                <a:gd name="connsiteY2" fmla="*/ 838200 h 1066800"/>
                <a:gd name="connsiteX3" fmla="*/ 0 w 609600"/>
                <a:gd name="connsiteY3" fmla="*/ 1066800 h 1066800"/>
                <a:gd name="connsiteX4" fmla="*/ 0 w 609600"/>
                <a:gd name="connsiteY4" fmla="*/ 0 h 1066800"/>
                <a:gd name="connsiteX0" fmla="*/ 0 w 609600"/>
                <a:gd name="connsiteY0" fmla="*/ 0 h 1066800"/>
                <a:gd name="connsiteX1" fmla="*/ 609600 w 609600"/>
                <a:gd name="connsiteY1" fmla="*/ 0 h 1066800"/>
                <a:gd name="connsiteX2" fmla="*/ 381000 w 609600"/>
                <a:gd name="connsiteY2" fmla="*/ 685800 h 1066800"/>
                <a:gd name="connsiteX3" fmla="*/ 0 w 609600"/>
                <a:gd name="connsiteY3" fmla="*/ 1066800 h 1066800"/>
                <a:gd name="connsiteX4" fmla="*/ 0 w 609600"/>
                <a:gd name="connsiteY4" fmla="*/ 0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9600" h="1066800">
                  <a:moveTo>
                    <a:pt x="0" y="0"/>
                  </a:moveTo>
                  <a:lnTo>
                    <a:pt x="609600" y="0"/>
                  </a:lnTo>
                  <a:lnTo>
                    <a:pt x="381000" y="685800"/>
                  </a:lnTo>
                  <a:lnTo>
                    <a:pt x="0" y="1066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6096000" y="3657600"/>
              <a:ext cx="2743200" cy="2743200"/>
              <a:chOff x="4800600" y="1676400"/>
              <a:chExt cx="2743200" cy="2743200"/>
            </a:xfrm>
          </p:grpSpPr>
          <p:sp>
            <p:nvSpPr>
              <p:cNvPr id="59" name="Cube 58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Cube 60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6" name="Parallelogram 85"/>
            <p:cNvSpPr/>
            <p:nvPr/>
          </p:nvSpPr>
          <p:spPr>
            <a:xfrm>
              <a:off x="3733800" y="3581400"/>
              <a:ext cx="5212080" cy="1752600"/>
            </a:xfrm>
            <a:prstGeom prst="parallelogram">
              <a:avLst>
                <a:gd name="adj" fmla="val 97371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3810000" y="2514600"/>
              <a:ext cx="2743200" cy="2743200"/>
              <a:chOff x="4800600" y="1676400"/>
              <a:chExt cx="2743200" cy="2743200"/>
            </a:xfrm>
          </p:grpSpPr>
          <p:sp>
            <p:nvSpPr>
              <p:cNvPr id="63" name="Cube 62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Cube 64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3" name="Rectangle 92"/>
            <p:cNvSpPr/>
            <p:nvPr/>
          </p:nvSpPr>
          <p:spPr>
            <a:xfrm>
              <a:off x="4888992" y="4191000"/>
              <a:ext cx="457200" cy="10972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4953000" y="2514600"/>
              <a:ext cx="2743200" cy="2743200"/>
              <a:chOff x="4800600" y="1676400"/>
              <a:chExt cx="2743200" cy="2743200"/>
            </a:xfrm>
          </p:grpSpPr>
          <p:sp>
            <p:nvSpPr>
              <p:cNvPr id="67" name="Cube 66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Cube 68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6" name="Rectangle 95"/>
            <p:cNvSpPr/>
            <p:nvPr/>
          </p:nvSpPr>
          <p:spPr>
            <a:xfrm>
              <a:off x="6019800" y="4191000"/>
              <a:ext cx="457200" cy="1097280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6096000" y="2514600"/>
              <a:ext cx="2743200" cy="2743200"/>
              <a:chOff x="4800600" y="1676400"/>
              <a:chExt cx="2743200" cy="2743200"/>
            </a:xfrm>
          </p:grpSpPr>
          <p:sp>
            <p:nvSpPr>
              <p:cNvPr id="71" name="Cube 70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Cube 72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7" name="Parallelogram 86"/>
            <p:cNvSpPr/>
            <p:nvPr/>
          </p:nvSpPr>
          <p:spPr>
            <a:xfrm>
              <a:off x="3733800" y="2438400"/>
              <a:ext cx="5212080" cy="1752600"/>
            </a:xfrm>
            <a:prstGeom prst="parallelogram">
              <a:avLst>
                <a:gd name="adj" fmla="val 97371"/>
              </a:avLst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3810000" y="1371600"/>
              <a:ext cx="2743200" cy="2743200"/>
              <a:chOff x="4800600" y="1676400"/>
              <a:chExt cx="2743200" cy="2743200"/>
            </a:xfrm>
          </p:grpSpPr>
          <p:sp>
            <p:nvSpPr>
              <p:cNvPr id="75" name="Cube 74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Cube 76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9" name="Freeform 88"/>
            <p:cNvSpPr/>
            <p:nvPr/>
          </p:nvSpPr>
          <p:spPr>
            <a:xfrm>
              <a:off x="4892040" y="1264920"/>
              <a:ext cx="1828800" cy="2926080"/>
            </a:xfrm>
            <a:custGeom>
              <a:avLst/>
              <a:gdLst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0 w 2743200"/>
                <a:gd name="connsiteY5" fmla="*/ 2743200 h 2743200"/>
                <a:gd name="connsiteX6" fmla="*/ 0 w 2743200"/>
                <a:gd name="connsiteY6" fmla="*/ 1688741 h 2743200"/>
                <a:gd name="connsiteX7" fmla="*/ 0 w 2743200"/>
                <a:gd name="connsiteY7" fmla="*/ 1688741 h 2743200"/>
                <a:gd name="connsiteX8" fmla="*/ 1054459 w 2743200"/>
                <a:gd name="connsiteY8" fmla="*/ 1688741 h 2743200"/>
                <a:gd name="connsiteX9" fmla="*/ 2743200 w 2743200"/>
                <a:gd name="connsiteY9" fmla="*/ 0 h 2743200"/>
                <a:gd name="connsiteX10" fmla="*/ 1054459 w 2743200"/>
                <a:gd name="connsiteY10" fmla="*/ 1688741 h 2743200"/>
                <a:gd name="connsiteX11" fmla="*/ 1054459 w 2743200"/>
                <a:gd name="connsiteY11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0 w 2743200"/>
                <a:gd name="connsiteY5" fmla="*/ 2743200 h 2743200"/>
                <a:gd name="connsiteX6" fmla="*/ 0 w 2743200"/>
                <a:gd name="connsiteY6" fmla="*/ 1688741 h 2743200"/>
                <a:gd name="connsiteX7" fmla="*/ 1054459 w 2743200"/>
                <a:gd name="connsiteY7" fmla="*/ 1688741 h 2743200"/>
                <a:gd name="connsiteX8" fmla="*/ 2743200 w 2743200"/>
                <a:gd name="connsiteY8" fmla="*/ 0 h 2743200"/>
                <a:gd name="connsiteX9" fmla="*/ 1054459 w 2743200"/>
                <a:gd name="connsiteY9" fmla="*/ 1688741 h 2743200"/>
                <a:gd name="connsiteX10" fmla="*/ 1054459 w 2743200"/>
                <a:gd name="connsiteY10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0 w 2743200"/>
                <a:gd name="connsiteY5" fmla="*/ 1688741 h 2743200"/>
                <a:gd name="connsiteX6" fmla="*/ 1054459 w 2743200"/>
                <a:gd name="connsiteY6" fmla="*/ 1688741 h 2743200"/>
                <a:gd name="connsiteX7" fmla="*/ 2743200 w 2743200"/>
                <a:gd name="connsiteY7" fmla="*/ 0 h 2743200"/>
                <a:gd name="connsiteX8" fmla="*/ 1054459 w 2743200"/>
                <a:gd name="connsiteY8" fmla="*/ 1688741 h 2743200"/>
                <a:gd name="connsiteX9" fmla="*/ 1054459 w 2743200"/>
                <a:gd name="connsiteY9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1054459 w 2743200"/>
                <a:gd name="connsiteY0" fmla="*/ 2743200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1054459 w 2743200"/>
                <a:gd name="connsiteY5" fmla="*/ 1688741 h 2743200"/>
                <a:gd name="connsiteX6" fmla="*/ 2743200 w 2743200"/>
                <a:gd name="connsiteY6" fmla="*/ 0 h 2743200"/>
                <a:gd name="connsiteX7" fmla="*/ 1054459 w 2743200"/>
                <a:gd name="connsiteY7" fmla="*/ 1688741 h 2743200"/>
                <a:gd name="connsiteX8" fmla="*/ 1054459 w 2743200"/>
                <a:gd name="connsiteY8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2743200 w 2743200"/>
                <a:gd name="connsiteY1" fmla="*/ 0 h 2743200"/>
                <a:gd name="connsiteX2" fmla="*/ 1054459 w 2743200"/>
                <a:gd name="connsiteY2" fmla="*/ 1688741 h 2743200"/>
                <a:gd name="connsiteX3" fmla="*/ 0 w 2743200"/>
                <a:gd name="connsiteY3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1054459 w 2743200"/>
                <a:gd name="connsiteY2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2743200"/>
                <a:gd name="connsiteY0" fmla="*/ 2743200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1054459 w 2743200"/>
                <a:gd name="connsiteY2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1688741"/>
                <a:gd name="connsiteY0" fmla="*/ 2743200 h 2743200"/>
                <a:gd name="connsiteX1" fmla="*/ 0 w 1688741"/>
                <a:gd name="connsiteY1" fmla="*/ 1688741 h 2743200"/>
                <a:gd name="connsiteX2" fmla="*/ 0 w 1688741"/>
                <a:gd name="connsiteY2" fmla="*/ 2743200 h 2743200"/>
                <a:gd name="connsiteX0" fmla="*/ 0 w 1688741"/>
                <a:gd name="connsiteY0" fmla="*/ 1688741 h 2743200"/>
                <a:gd name="connsiteX1" fmla="*/ 1688741 w 1688741"/>
                <a:gd name="connsiteY1" fmla="*/ 0 h 2743200"/>
                <a:gd name="connsiteX2" fmla="*/ 1688741 w 1688741"/>
                <a:gd name="connsiteY2" fmla="*/ 1054459 h 2743200"/>
                <a:gd name="connsiteX3" fmla="*/ 0 w 1688741"/>
                <a:gd name="connsiteY3" fmla="*/ 2743200 h 2743200"/>
                <a:gd name="connsiteX4" fmla="*/ 0 w 1688741"/>
                <a:gd name="connsiteY4" fmla="*/ 1688741 h 2743200"/>
                <a:gd name="connsiteX0" fmla="*/ 0 w 1688741"/>
                <a:gd name="connsiteY0" fmla="*/ 1688741 h 2743200"/>
                <a:gd name="connsiteX1" fmla="*/ 1688741 w 1688741"/>
                <a:gd name="connsiteY1" fmla="*/ 0 h 2743200"/>
                <a:gd name="connsiteX2" fmla="*/ 0 w 1688741"/>
                <a:gd name="connsiteY2" fmla="*/ 1688741 h 2743200"/>
                <a:gd name="connsiteX0" fmla="*/ 0 w 1688741"/>
                <a:gd name="connsiteY0" fmla="*/ 2743200 h 2743200"/>
                <a:gd name="connsiteX1" fmla="*/ 1688741 w 1688741"/>
                <a:gd name="connsiteY1" fmla="*/ 0 h 2743200"/>
                <a:gd name="connsiteX2" fmla="*/ 1688741 w 1688741"/>
                <a:gd name="connsiteY2" fmla="*/ 1054459 h 2743200"/>
                <a:gd name="connsiteX3" fmla="*/ 0 w 1688741"/>
                <a:gd name="connsiteY3" fmla="*/ 2743200 h 2743200"/>
                <a:gd name="connsiteX4" fmla="*/ 0 w 1688741"/>
                <a:gd name="connsiteY4" fmla="*/ 1688741 h 2743200"/>
                <a:gd name="connsiteX5" fmla="*/ 1688741 w 1688741"/>
                <a:gd name="connsiteY5" fmla="*/ 0 h 2743200"/>
                <a:gd name="connsiteX6" fmla="*/ 0 w 1688741"/>
                <a:gd name="connsiteY6" fmla="*/ 1688741 h 2743200"/>
                <a:gd name="connsiteX7" fmla="*/ 0 w 1688741"/>
                <a:gd name="connsiteY7" fmla="*/ 27432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741" h="2743200" stroke="0" extrusionOk="0">
                  <a:moveTo>
                    <a:pt x="0" y="2743200"/>
                  </a:moveTo>
                  <a:lnTo>
                    <a:pt x="0" y="1688741"/>
                  </a:lnTo>
                  <a:lnTo>
                    <a:pt x="0" y="2743200"/>
                  </a:lnTo>
                  <a:close/>
                </a:path>
                <a:path w="1688741" h="2743200" fill="darkenLess" stroke="0" extrusionOk="0">
                  <a:moveTo>
                    <a:pt x="0" y="1688741"/>
                  </a:moveTo>
                  <a:lnTo>
                    <a:pt x="1688741" y="0"/>
                  </a:lnTo>
                  <a:lnTo>
                    <a:pt x="1688741" y="1054459"/>
                  </a:lnTo>
                  <a:lnTo>
                    <a:pt x="0" y="2743200"/>
                  </a:lnTo>
                  <a:lnTo>
                    <a:pt x="0" y="1688741"/>
                  </a:lnTo>
                  <a:close/>
                </a:path>
                <a:path w="1688741" h="2743200" fill="lightenLess" stroke="0" extrusionOk="0">
                  <a:moveTo>
                    <a:pt x="0" y="1688741"/>
                  </a:moveTo>
                  <a:lnTo>
                    <a:pt x="1688741" y="0"/>
                  </a:lnTo>
                  <a:lnTo>
                    <a:pt x="0" y="1688741"/>
                  </a:lnTo>
                  <a:close/>
                </a:path>
                <a:path w="1688741" h="2743200" fill="none" extrusionOk="0">
                  <a:moveTo>
                    <a:pt x="0" y="2743200"/>
                  </a:moveTo>
                  <a:lnTo>
                    <a:pt x="1688741" y="0"/>
                  </a:lnTo>
                  <a:lnTo>
                    <a:pt x="1688741" y="1054459"/>
                  </a:lnTo>
                  <a:lnTo>
                    <a:pt x="0" y="2743200"/>
                  </a:lnTo>
                  <a:close/>
                  <a:moveTo>
                    <a:pt x="0" y="1688741"/>
                  </a:moveTo>
                  <a:lnTo>
                    <a:pt x="1688741" y="0"/>
                  </a:lnTo>
                  <a:moveTo>
                    <a:pt x="0" y="1688741"/>
                  </a:moveTo>
                  <a:lnTo>
                    <a:pt x="0" y="2743200"/>
                  </a:lnTo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4953000" y="1371600"/>
              <a:ext cx="2743200" cy="2743200"/>
              <a:chOff x="4800600" y="1676400"/>
              <a:chExt cx="2743200" cy="2743200"/>
            </a:xfrm>
          </p:grpSpPr>
          <p:sp>
            <p:nvSpPr>
              <p:cNvPr id="79" name="Cube 78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Cube 80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0" name="Freeform 89"/>
            <p:cNvSpPr/>
            <p:nvPr/>
          </p:nvSpPr>
          <p:spPr>
            <a:xfrm>
              <a:off x="6019800" y="1264920"/>
              <a:ext cx="1828800" cy="2926080"/>
            </a:xfrm>
            <a:custGeom>
              <a:avLst/>
              <a:gdLst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0 w 2743200"/>
                <a:gd name="connsiteY5" fmla="*/ 2743200 h 2743200"/>
                <a:gd name="connsiteX6" fmla="*/ 0 w 2743200"/>
                <a:gd name="connsiteY6" fmla="*/ 1688741 h 2743200"/>
                <a:gd name="connsiteX7" fmla="*/ 0 w 2743200"/>
                <a:gd name="connsiteY7" fmla="*/ 1688741 h 2743200"/>
                <a:gd name="connsiteX8" fmla="*/ 1054459 w 2743200"/>
                <a:gd name="connsiteY8" fmla="*/ 1688741 h 2743200"/>
                <a:gd name="connsiteX9" fmla="*/ 2743200 w 2743200"/>
                <a:gd name="connsiteY9" fmla="*/ 0 h 2743200"/>
                <a:gd name="connsiteX10" fmla="*/ 1054459 w 2743200"/>
                <a:gd name="connsiteY10" fmla="*/ 1688741 h 2743200"/>
                <a:gd name="connsiteX11" fmla="*/ 1054459 w 2743200"/>
                <a:gd name="connsiteY11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0 w 2743200"/>
                <a:gd name="connsiteY5" fmla="*/ 2743200 h 2743200"/>
                <a:gd name="connsiteX6" fmla="*/ 0 w 2743200"/>
                <a:gd name="connsiteY6" fmla="*/ 1688741 h 2743200"/>
                <a:gd name="connsiteX7" fmla="*/ 1054459 w 2743200"/>
                <a:gd name="connsiteY7" fmla="*/ 1688741 h 2743200"/>
                <a:gd name="connsiteX8" fmla="*/ 2743200 w 2743200"/>
                <a:gd name="connsiteY8" fmla="*/ 0 h 2743200"/>
                <a:gd name="connsiteX9" fmla="*/ 1054459 w 2743200"/>
                <a:gd name="connsiteY9" fmla="*/ 1688741 h 2743200"/>
                <a:gd name="connsiteX10" fmla="*/ 1054459 w 2743200"/>
                <a:gd name="connsiteY10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0 w 2743200"/>
                <a:gd name="connsiteY5" fmla="*/ 1688741 h 2743200"/>
                <a:gd name="connsiteX6" fmla="*/ 1054459 w 2743200"/>
                <a:gd name="connsiteY6" fmla="*/ 1688741 h 2743200"/>
                <a:gd name="connsiteX7" fmla="*/ 2743200 w 2743200"/>
                <a:gd name="connsiteY7" fmla="*/ 0 h 2743200"/>
                <a:gd name="connsiteX8" fmla="*/ 1054459 w 2743200"/>
                <a:gd name="connsiteY8" fmla="*/ 1688741 h 2743200"/>
                <a:gd name="connsiteX9" fmla="*/ 1054459 w 2743200"/>
                <a:gd name="connsiteY9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1054459 w 2743200"/>
                <a:gd name="connsiteY0" fmla="*/ 2743200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2743200 w 2743200"/>
                <a:gd name="connsiteY3" fmla="*/ 1054459 h 2743200"/>
                <a:gd name="connsiteX4" fmla="*/ 1054459 w 2743200"/>
                <a:gd name="connsiteY4" fmla="*/ 2743200 h 2743200"/>
                <a:gd name="connsiteX5" fmla="*/ 1054459 w 2743200"/>
                <a:gd name="connsiteY5" fmla="*/ 1688741 h 2743200"/>
                <a:gd name="connsiteX6" fmla="*/ 2743200 w 2743200"/>
                <a:gd name="connsiteY6" fmla="*/ 0 h 2743200"/>
                <a:gd name="connsiteX7" fmla="*/ 1054459 w 2743200"/>
                <a:gd name="connsiteY7" fmla="*/ 1688741 h 2743200"/>
                <a:gd name="connsiteX8" fmla="*/ 1054459 w 2743200"/>
                <a:gd name="connsiteY8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1688741 w 2743200"/>
                <a:gd name="connsiteY1" fmla="*/ 0 h 2743200"/>
                <a:gd name="connsiteX2" fmla="*/ 2743200 w 2743200"/>
                <a:gd name="connsiteY2" fmla="*/ 0 h 2743200"/>
                <a:gd name="connsiteX3" fmla="*/ 1054459 w 2743200"/>
                <a:gd name="connsiteY3" fmla="*/ 1688741 h 2743200"/>
                <a:gd name="connsiteX4" fmla="*/ 0 w 2743200"/>
                <a:gd name="connsiteY4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0 w 2743200"/>
                <a:gd name="connsiteY0" fmla="*/ 1688741 h 2743200"/>
                <a:gd name="connsiteX1" fmla="*/ 2743200 w 2743200"/>
                <a:gd name="connsiteY1" fmla="*/ 0 h 2743200"/>
                <a:gd name="connsiteX2" fmla="*/ 1054459 w 2743200"/>
                <a:gd name="connsiteY2" fmla="*/ 1688741 h 2743200"/>
                <a:gd name="connsiteX3" fmla="*/ 0 w 2743200"/>
                <a:gd name="connsiteY3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2743200"/>
                <a:gd name="connsiteY0" fmla="*/ 1688741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4" fmla="*/ 0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1054459 w 2743200"/>
                <a:gd name="connsiteY2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2743200"/>
                <a:gd name="connsiteY0" fmla="*/ 2743200 h 2743200"/>
                <a:gd name="connsiteX1" fmla="*/ 1054459 w 2743200"/>
                <a:gd name="connsiteY1" fmla="*/ 1688741 h 2743200"/>
                <a:gd name="connsiteX2" fmla="*/ 1054459 w 2743200"/>
                <a:gd name="connsiteY2" fmla="*/ 2743200 h 2743200"/>
                <a:gd name="connsiteX3" fmla="*/ 0 w 2743200"/>
                <a:gd name="connsiteY3" fmla="*/ 2743200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0" fmla="*/ 1054459 w 2743200"/>
                <a:gd name="connsiteY0" fmla="*/ 1688741 h 2743200"/>
                <a:gd name="connsiteX1" fmla="*/ 2743200 w 2743200"/>
                <a:gd name="connsiteY1" fmla="*/ 0 h 2743200"/>
                <a:gd name="connsiteX2" fmla="*/ 1054459 w 2743200"/>
                <a:gd name="connsiteY2" fmla="*/ 1688741 h 2743200"/>
                <a:gd name="connsiteX0" fmla="*/ 1054459 w 2743200"/>
                <a:gd name="connsiteY0" fmla="*/ 2743200 h 2743200"/>
                <a:gd name="connsiteX1" fmla="*/ 2743200 w 2743200"/>
                <a:gd name="connsiteY1" fmla="*/ 0 h 2743200"/>
                <a:gd name="connsiteX2" fmla="*/ 2743200 w 2743200"/>
                <a:gd name="connsiteY2" fmla="*/ 1054459 h 2743200"/>
                <a:gd name="connsiteX3" fmla="*/ 1054459 w 2743200"/>
                <a:gd name="connsiteY3" fmla="*/ 2743200 h 2743200"/>
                <a:gd name="connsiteX4" fmla="*/ 1054459 w 2743200"/>
                <a:gd name="connsiteY4" fmla="*/ 1688741 h 2743200"/>
                <a:gd name="connsiteX5" fmla="*/ 2743200 w 2743200"/>
                <a:gd name="connsiteY5" fmla="*/ 0 h 2743200"/>
                <a:gd name="connsiteX6" fmla="*/ 1054459 w 2743200"/>
                <a:gd name="connsiteY6" fmla="*/ 1688741 h 2743200"/>
                <a:gd name="connsiteX7" fmla="*/ 1054459 w 2743200"/>
                <a:gd name="connsiteY7" fmla="*/ 2743200 h 2743200"/>
                <a:gd name="connsiteX0" fmla="*/ 0 w 1688741"/>
                <a:gd name="connsiteY0" fmla="*/ 2743200 h 2743200"/>
                <a:gd name="connsiteX1" fmla="*/ 0 w 1688741"/>
                <a:gd name="connsiteY1" fmla="*/ 1688741 h 2743200"/>
                <a:gd name="connsiteX2" fmla="*/ 0 w 1688741"/>
                <a:gd name="connsiteY2" fmla="*/ 2743200 h 2743200"/>
                <a:gd name="connsiteX0" fmla="*/ 0 w 1688741"/>
                <a:gd name="connsiteY0" fmla="*/ 1688741 h 2743200"/>
                <a:gd name="connsiteX1" fmla="*/ 1688741 w 1688741"/>
                <a:gd name="connsiteY1" fmla="*/ 0 h 2743200"/>
                <a:gd name="connsiteX2" fmla="*/ 1688741 w 1688741"/>
                <a:gd name="connsiteY2" fmla="*/ 1054459 h 2743200"/>
                <a:gd name="connsiteX3" fmla="*/ 0 w 1688741"/>
                <a:gd name="connsiteY3" fmla="*/ 2743200 h 2743200"/>
                <a:gd name="connsiteX4" fmla="*/ 0 w 1688741"/>
                <a:gd name="connsiteY4" fmla="*/ 1688741 h 2743200"/>
                <a:gd name="connsiteX0" fmla="*/ 0 w 1688741"/>
                <a:gd name="connsiteY0" fmla="*/ 1688741 h 2743200"/>
                <a:gd name="connsiteX1" fmla="*/ 1688741 w 1688741"/>
                <a:gd name="connsiteY1" fmla="*/ 0 h 2743200"/>
                <a:gd name="connsiteX2" fmla="*/ 0 w 1688741"/>
                <a:gd name="connsiteY2" fmla="*/ 1688741 h 2743200"/>
                <a:gd name="connsiteX0" fmla="*/ 0 w 1688741"/>
                <a:gd name="connsiteY0" fmla="*/ 2743200 h 2743200"/>
                <a:gd name="connsiteX1" fmla="*/ 1688741 w 1688741"/>
                <a:gd name="connsiteY1" fmla="*/ 0 h 2743200"/>
                <a:gd name="connsiteX2" fmla="*/ 1688741 w 1688741"/>
                <a:gd name="connsiteY2" fmla="*/ 1054459 h 2743200"/>
                <a:gd name="connsiteX3" fmla="*/ 0 w 1688741"/>
                <a:gd name="connsiteY3" fmla="*/ 2743200 h 2743200"/>
                <a:gd name="connsiteX4" fmla="*/ 0 w 1688741"/>
                <a:gd name="connsiteY4" fmla="*/ 1688741 h 2743200"/>
                <a:gd name="connsiteX5" fmla="*/ 1688741 w 1688741"/>
                <a:gd name="connsiteY5" fmla="*/ 0 h 2743200"/>
                <a:gd name="connsiteX6" fmla="*/ 0 w 1688741"/>
                <a:gd name="connsiteY6" fmla="*/ 1688741 h 2743200"/>
                <a:gd name="connsiteX7" fmla="*/ 0 w 1688741"/>
                <a:gd name="connsiteY7" fmla="*/ 2743200 h 27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688741" h="2743200" stroke="0" extrusionOk="0">
                  <a:moveTo>
                    <a:pt x="0" y="2743200"/>
                  </a:moveTo>
                  <a:lnTo>
                    <a:pt x="0" y="1688741"/>
                  </a:lnTo>
                  <a:lnTo>
                    <a:pt x="0" y="2743200"/>
                  </a:lnTo>
                  <a:close/>
                </a:path>
                <a:path w="1688741" h="2743200" fill="darkenLess" stroke="0" extrusionOk="0">
                  <a:moveTo>
                    <a:pt x="0" y="1688741"/>
                  </a:moveTo>
                  <a:lnTo>
                    <a:pt x="1688741" y="0"/>
                  </a:lnTo>
                  <a:lnTo>
                    <a:pt x="1688741" y="1054459"/>
                  </a:lnTo>
                  <a:lnTo>
                    <a:pt x="0" y="2743200"/>
                  </a:lnTo>
                  <a:lnTo>
                    <a:pt x="0" y="1688741"/>
                  </a:lnTo>
                  <a:close/>
                </a:path>
                <a:path w="1688741" h="2743200" fill="lightenLess" stroke="0" extrusionOk="0">
                  <a:moveTo>
                    <a:pt x="0" y="1688741"/>
                  </a:moveTo>
                  <a:lnTo>
                    <a:pt x="1688741" y="0"/>
                  </a:lnTo>
                  <a:lnTo>
                    <a:pt x="0" y="1688741"/>
                  </a:lnTo>
                  <a:close/>
                </a:path>
                <a:path w="1688741" h="2743200" fill="none" extrusionOk="0">
                  <a:moveTo>
                    <a:pt x="0" y="2743200"/>
                  </a:moveTo>
                  <a:lnTo>
                    <a:pt x="1688741" y="0"/>
                  </a:lnTo>
                  <a:lnTo>
                    <a:pt x="1688741" y="1054459"/>
                  </a:lnTo>
                  <a:lnTo>
                    <a:pt x="0" y="2743200"/>
                  </a:lnTo>
                  <a:close/>
                  <a:moveTo>
                    <a:pt x="0" y="1688741"/>
                  </a:moveTo>
                  <a:lnTo>
                    <a:pt x="1688741" y="0"/>
                  </a:lnTo>
                  <a:moveTo>
                    <a:pt x="0" y="1688741"/>
                  </a:moveTo>
                  <a:lnTo>
                    <a:pt x="0" y="2743200"/>
                  </a:lnTo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2" name="Group 81"/>
            <p:cNvGrpSpPr/>
            <p:nvPr/>
          </p:nvGrpSpPr>
          <p:grpSpPr>
            <a:xfrm>
              <a:off x="6096000" y="1371600"/>
              <a:ext cx="2743200" cy="2743200"/>
              <a:chOff x="4800600" y="1676400"/>
              <a:chExt cx="2743200" cy="2743200"/>
            </a:xfrm>
          </p:grpSpPr>
          <p:sp>
            <p:nvSpPr>
              <p:cNvPr id="83" name="Cube 82"/>
              <p:cNvSpPr/>
              <p:nvPr/>
            </p:nvSpPr>
            <p:spPr>
              <a:xfrm>
                <a:off x="4876800" y="1783080"/>
                <a:ext cx="2560320" cy="2560320"/>
              </a:xfrm>
              <a:prstGeom prst="cube">
                <a:avLst>
                  <a:gd name="adj" fmla="val 64565"/>
                </a:avLst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4953000" y="3505200"/>
                <a:ext cx="762000" cy="762000"/>
              </a:xfrm>
              <a:prstGeom prst="rect">
                <a:avLst/>
              </a:prstGeom>
              <a:solidFill>
                <a:srgbClr val="61D6FF"/>
              </a:solidFill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Cube 84"/>
              <p:cNvSpPr/>
              <p:nvPr/>
            </p:nvSpPr>
            <p:spPr>
              <a:xfrm>
                <a:off x="4800600" y="1676400"/>
                <a:ext cx="2743200" cy="2743200"/>
              </a:xfrm>
              <a:prstGeom prst="cube">
                <a:avLst>
                  <a:gd name="adj" fmla="val 61561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7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3429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Grid of </a:t>
            </a:r>
            <a:r>
              <a:rPr lang="en-US" dirty="0" err="1" smtClean="0"/>
              <a:t>NxN</a:t>
            </a:r>
            <a:r>
              <a:rPr lang="en-US" dirty="0" smtClean="0"/>
              <a:t> tubes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Each tube contains:</a:t>
            </a:r>
          </a:p>
          <a:p>
            <a:pPr lvl="1"/>
            <a:r>
              <a:rPr lang="en-US" dirty="0" smtClean="0"/>
              <a:t>Liquid Scintillator</a:t>
            </a:r>
          </a:p>
          <a:p>
            <a:pPr lvl="1"/>
            <a:r>
              <a:rPr lang="en-US" dirty="0" smtClean="0"/>
              <a:t>Acrylic Container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Photomultiplier </a:t>
            </a:r>
          </a:p>
          <a:p>
            <a:pPr>
              <a:buNone/>
            </a:pPr>
            <a:r>
              <a:rPr lang="en-US" dirty="0" smtClean="0"/>
              <a:t>	tube positioned </a:t>
            </a:r>
          </a:p>
          <a:p>
            <a:pPr>
              <a:buNone/>
            </a:pPr>
            <a:r>
              <a:rPr lang="en-US" dirty="0" smtClean="0"/>
              <a:t>	at each the end </a:t>
            </a:r>
          </a:p>
          <a:p>
            <a:pPr>
              <a:buNone/>
            </a:pPr>
            <a:r>
              <a:rPr lang="en-US" dirty="0" smtClean="0"/>
              <a:t>	of a tube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Optical dense acrylic and an air gap separates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each tube</a:t>
            </a:r>
          </a:p>
        </p:txBody>
      </p:sp>
      <p:sp>
        <p:nvSpPr>
          <p:cNvPr id="88" name="Slide Number Placeholder 8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Detector Design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40386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7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Liquid scintillator creates light from charged particles within the detector</a:t>
            </a:r>
          </a:p>
          <a:p>
            <a:r>
              <a:rPr lang="en-US" dirty="0" smtClean="0"/>
              <a:t>The amount of light produced is proportional to the energy of the charged particle</a:t>
            </a:r>
          </a:p>
          <a:p>
            <a:r>
              <a:rPr lang="en-US" dirty="0" smtClean="0"/>
              <a:t>Design takes advantage of total internal reflection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1" name="Picture 20" descr="Pictu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37921" y="5105400"/>
            <a:ext cx="6796479" cy="1267863"/>
          </a:xfrm>
          <a:prstGeom prst="rect">
            <a:avLst/>
          </a:prstGeom>
        </p:spPr>
      </p:pic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Content Placeholder 16" descr="posFitte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2274" y="2971800"/>
            <a:ext cx="5101526" cy="3459654"/>
          </a:xfrm>
        </p:spPr>
      </p:pic>
      <p:sp>
        <p:nvSpPr>
          <p:cNvPr id="18" name="Rectangle 17"/>
          <p:cNvSpPr/>
          <p:nvPr/>
        </p:nvSpPr>
        <p:spPr>
          <a:xfrm>
            <a:off x="2209800" y="2895600"/>
            <a:ext cx="3657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Position Reconstruction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57912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>
          <a:xfrm>
            <a:off x="1066800" y="1447800"/>
            <a:ext cx="7498080" cy="175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800" dirty="0" smtClean="0"/>
              <a:t>Position = 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lang="el-GR" sz="2400" dirty="0" smtClean="0">
                <a:latin typeface="Times New Roman"/>
                <a:cs typeface="Times New Roman"/>
              </a:rPr>
              <a:t>Δ</a:t>
            </a:r>
            <a:r>
              <a:rPr lang="en-US" sz="2400" dirty="0" smtClean="0"/>
              <a:t>t = difference in first photon arrival at each PMT</a:t>
            </a:r>
          </a:p>
          <a:p>
            <a:pPr marL="822960" lvl="1" indent="-283464"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/>
              <a:t>c = speed of light in vacuum</a:t>
            </a:r>
          </a:p>
          <a:p>
            <a:pPr marL="822960" lvl="1" indent="-283464"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/>
              <a:t>n = index of refraction of scintillator</a:t>
            </a:r>
          </a:p>
          <a:p>
            <a:pPr marL="822960" lvl="1" indent="-283464"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400" dirty="0" smtClean="0"/>
              <a:t>p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correction value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2971800" y="1295400"/>
            <a:ext cx="3627120" cy="643652"/>
            <a:chOff x="4754880" y="2042160"/>
            <a:chExt cx="3627120" cy="643652"/>
          </a:xfrm>
        </p:grpSpPr>
        <p:sp>
          <p:nvSpPr>
            <p:cNvPr id="20" name="TextBox 19"/>
            <p:cNvSpPr txBox="1"/>
            <p:nvPr/>
          </p:nvSpPr>
          <p:spPr>
            <a:xfrm>
              <a:off x="4754880" y="2057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754880" y="231648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953000" y="2194560"/>
              <a:ext cx="3429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</a:t>
              </a:r>
              <a:r>
                <a:rPr lang="el-GR" dirty="0" smtClean="0">
                  <a:latin typeface="Times New Roman"/>
                  <a:cs typeface="Times New Roman"/>
                </a:rPr>
                <a:t>Δ</a:t>
              </a:r>
              <a:r>
                <a:rPr lang="en-US" dirty="0" smtClean="0"/>
                <a:t>t)(     )(    )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96470" y="2042160"/>
              <a:ext cx="285656" cy="365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496470" y="227076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901854" y="2270760"/>
              <a:ext cx="3770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</a:t>
              </a:r>
              <a:r>
                <a:rPr lang="en-US" baseline="-25000" dirty="0" smtClean="0"/>
                <a:t>0</a:t>
              </a:r>
              <a:endParaRPr lang="en-US" baseline="-25000" dirty="0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4800600" y="2362200"/>
              <a:ext cx="1828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5638056" y="2270760"/>
              <a:ext cx="0" cy="1828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938430" y="2057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974080" y="2362200"/>
              <a:ext cx="210312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KEReconstruc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2938517"/>
            <a:ext cx="5105400" cy="3462283"/>
          </a:xfrm>
        </p:spPr>
      </p:pic>
      <p:sp>
        <p:nvSpPr>
          <p:cNvPr id="11" name="Rectangle 10"/>
          <p:cNvSpPr/>
          <p:nvPr/>
        </p:nvSpPr>
        <p:spPr>
          <a:xfrm>
            <a:off x="2209800" y="2895600"/>
            <a:ext cx="36576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Energy Reconstruction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447800" y="1295400"/>
            <a:ext cx="53340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447800"/>
            <a:ext cx="7848600" cy="1828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2800" dirty="0" smtClean="0"/>
              <a:t>KE = </a:t>
            </a: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charge = #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photons that hit the PMTs in a single tube</a:t>
            </a: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lang="en-US" sz="2200" dirty="0" smtClean="0"/>
              <a:t>u = p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 + p</a:t>
            </a:r>
            <a:r>
              <a:rPr lang="en-US" sz="2200" baseline="-25000" dirty="0" smtClean="0"/>
              <a:t>1</a:t>
            </a:r>
            <a:r>
              <a:rPr lang="en-US" sz="2200" dirty="0" smtClean="0"/>
              <a:t>(x</a:t>
            </a:r>
            <a:r>
              <a:rPr lang="en-US" sz="2200" baseline="30000" dirty="0" smtClean="0"/>
              <a:t>2</a:t>
            </a:r>
            <a:r>
              <a:rPr lang="en-US" sz="2200" dirty="0" smtClean="0"/>
              <a:t>) +p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(x</a:t>
            </a:r>
            <a:r>
              <a:rPr lang="en-US" sz="2200" baseline="30000" dirty="0" smtClean="0"/>
              <a:t>4</a:t>
            </a:r>
            <a:r>
              <a:rPr lang="en-US" sz="2200" dirty="0" smtClean="0"/>
              <a:t>)    where x is the position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362200" y="1371600"/>
            <a:ext cx="798617" cy="597932"/>
            <a:chOff x="3810000" y="1828800"/>
            <a:chExt cx="798617" cy="597932"/>
          </a:xfrm>
        </p:grpSpPr>
        <p:sp>
          <p:nvSpPr>
            <p:cNvPr id="7" name="TextBox 6"/>
            <p:cNvSpPr txBox="1"/>
            <p:nvPr/>
          </p:nvSpPr>
          <p:spPr>
            <a:xfrm>
              <a:off x="4043318" y="205740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</a:t>
              </a:r>
              <a:endParaRPr lang="en-US" baseline="-25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10000" y="1828800"/>
              <a:ext cx="7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charge</a:t>
              </a:r>
              <a:endParaRPr lang="en-US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3810000" y="2133600"/>
              <a:ext cx="762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Methods:</a:t>
            </a:r>
            <a:br>
              <a:rPr lang="en-US" dirty="0" smtClean="0"/>
            </a:br>
            <a:r>
              <a:rPr lang="en-US" dirty="0" smtClean="0"/>
              <a:t>Energy Reconstruction</a:t>
            </a:r>
            <a:endParaRPr lang="en-US" dirty="0"/>
          </a:p>
        </p:txBody>
      </p:sp>
      <p:pic>
        <p:nvPicPr>
          <p:cNvPr id="5" name="Content Placeholder 4" descr="KEReconstructio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2133600"/>
            <a:ext cx="5984875" cy="4058708"/>
          </a:xfrm>
        </p:spPr>
      </p:pic>
      <p:cxnSp>
        <p:nvCxnSpPr>
          <p:cNvPr id="4" name="Straight Connector 3"/>
          <p:cNvCxnSpPr/>
          <p:nvPr/>
        </p:nvCxnSpPr>
        <p:spPr>
          <a:xfrm>
            <a:off x="1447800" y="1295400"/>
            <a:ext cx="5334000" cy="0"/>
          </a:xfrm>
          <a:prstGeom prst="line">
            <a:avLst/>
          </a:prstGeom>
          <a:ln w="127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447800"/>
            <a:ext cx="7848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lang="en-US" sz="3200" dirty="0" smtClean="0"/>
              <a:t>The reconstructed KE of a 1 </a:t>
            </a:r>
            <a:r>
              <a:rPr lang="en-US" sz="3200" dirty="0" err="1" smtClean="0"/>
              <a:t>MeV</a:t>
            </a:r>
            <a:r>
              <a:rPr lang="en-US" sz="3200" dirty="0" smtClean="0"/>
              <a:t> electron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83464">
              <a:spcBef>
                <a:spcPts val="600"/>
              </a:spcBef>
              <a:buClr>
                <a:schemeClr val="accent1"/>
              </a:buClr>
              <a:buSzPct val="80000"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AE3F-F515-48AC-B6AE-1E10C09BE09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12924</TotalTime>
  <Words>748</Words>
  <Application>Microsoft Office PowerPoint</Application>
  <PresentationFormat>On-screen Show (4:3)</PresentationFormat>
  <Paragraphs>208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Simulating Radioactive Decays in Next Generation Geoneutrino Detectors</vt:lpstr>
      <vt:lpstr>Introduction: The Earth’s Heat Production</vt:lpstr>
      <vt:lpstr>Introduction: Anti-Neutrinos (Geoneutrinos)</vt:lpstr>
      <vt:lpstr>Introduction: Anti-Neutrinos (Geoneutrinos)</vt:lpstr>
      <vt:lpstr>Methods: Detector Design</vt:lpstr>
      <vt:lpstr>Methods: Detector Design</vt:lpstr>
      <vt:lpstr>Methods: Position Reconstruction</vt:lpstr>
      <vt:lpstr>Methods: Energy Reconstruction</vt:lpstr>
      <vt:lpstr>Methods: Energy Reconstruction</vt:lpstr>
      <vt:lpstr>Methods: Particle Identification</vt:lpstr>
      <vt:lpstr>Methods: Coincidence Rate</vt:lpstr>
      <vt:lpstr>Analysis &amp; Results: Simulation Suite</vt:lpstr>
      <vt:lpstr>Analysis &amp; Results: Inverse Beta Decay</vt:lpstr>
      <vt:lpstr>Analysis &amp; Results: Inverse Beta Decay</vt:lpstr>
      <vt:lpstr>Analysis &amp; Results: Inverse Beta Decay</vt:lpstr>
      <vt:lpstr>Analysis &amp; Results: All Decays</vt:lpstr>
      <vt:lpstr>Analysis &amp; Results: All Decays</vt:lpstr>
      <vt:lpstr>Analysis &amp; Results: Efficiencies</vt:lpstr>
      <vt:lpstr>Conclusions: </vt:lpstr>
      <vt:lpstr>Future Work: </vt:lpstr>
      <vt:lpstr>Acknowledgments: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Simulating Radioactive Decays in Next Generation Geoneutrino Detectors</dc:title>
  <dc:creator>Megan</dc:creator>
  <cp:lastModifiedBy>cheryl</cp:lastModifiedBy>
  <cp:revision>252</cp:revision>
  <dcterms:created xsi:type="dcterms:W3CDTF">2011-08-04T22:18:58Z</dcterms:created>
  <dcterms:modified xsi:type="dcterms:W3CDTF">2011-09-12T17:34:33Z</dcterms:modified>
</cp:coreProperties>
</file>