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6" r:id="rId9"/>
    <p:sldId id="292" r:id="rId10"/>
    <p:sldId id="298" r:id="rId11"/>
    <p:sldId id="271" r:id="rId12"/>
    <p:sldId id="279" r:id="rId13"/>
    <p:sldId id="273" r:id="rId14"/>
    <p:sldId id="274" r:id="rId15"/>
    <p:sldId id="275" r:id="rId16"/>
    <p:sldId id="276" r:id="rId17"/>
    <p:sldId id="282" r:id="rId18"/>
    <p:sldId id="280" r:id="rId19"/>
    <p:sldId id="281" r:id="rId20"/>
    <p:sldId id="295" r:id="rId21"/>
    <p:sldId id="283" r:id="rId22"/>
    <p:sldId id="284" r:id="rId23"/>
    <p:sldId id="285" r:id="rId24"/>
    <p:sldId id="297" r:id="rId25"/>
    <p:sldId id="277" r:id="rId26"/>
    <p:sldId id="300" r:id="rId27"/>
    <p:sldId id="278" r:id="rId28"/>
    <p:sldId id="29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5853" autoAdjust="0"/>
  </p:normalViewPr>
  <p:slideViewPr>
    <p:cSldViewPr>
      <p:cViewPr>
        <p:scale>
          <a:sx n="60" d="100"/>
          <a:sy n="60" d="100"/>
        </p:scale>
        <p:origin x="-134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258B708-AFA4-48CF-8E6D-5531052667DA}" type="datetimeFigureOut">
              <a:rPr lang="en-US" smtClean="0"/>
              <a:pPr/>
              <a:t>8/30/2010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9324677-201A-4A58-9E0A-6C7BE0668B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924800" cy="2971800"/>
          </a:xfrm>
        </p:spPr>
        <p:txBody>
          <a:bodyPr/>
          <a:lstStyle/>
          <a:p>
            <a:r>
              <a:rPr lang="en-US" dirty="0" smtClean="0"/>
              <a:t>Applications for X-Ray Spectroscopy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419600"/>
            <a:ext cx="7772400" cy="1508760"/>
          </a:xfrm>
        </p:spPr>
        <p:txBody>
          <a:bodyPr/>
          <a:lstStyle/>
          <a:p>
            <a:r>
              <a:rPr lang="en-US" dirty="0" smtClean="0"/>
              <a:t>Jordan Planillo</a:t>
            </a:r>
          </a:p>
          <a:p>
            <a:r>
              <a:rPr lang="en-US" dirty="0" smtClean="0"/>
              <a:t>Jerry Seidler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Off-site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4701809"/>
          </a:xfrm>
        </p:spPr>
        <p:txBody>
          <a:bodyPr>
            <a:normAutofit/>
          </a:bodyPr>
          <a:lstStyle/>
          <a:p>
            <a:r>
              <a:rPr lang="en-US" dirty="0" smtClean="0"/>
              <a:t>Calculations – Bragg’s law</a:t>
            </a:r>
          </a:p>
          <a:p>
            <a:pPr lvl="1"/>
            <a:endParaRPr lang="en-US" dirty="0" smtClean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0" y="2286000"/>
            <a:ext cx="2987040" cy="609600"/>
          </a:xfrm>
          <a:prstGeom prst="rect">
            <a:avLst/>
          </a:prstGeom>
          <a:noFill/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09600" y="2743200"/>
          <a:ext cx="7315199" cy="3886222"/>
        </p:xfrm>
        <a:graphic>
          <a:graphicData uri="http://schemas.openxmlformats.org/drawingml/2006/table">
            <a:tbl>
              <a:tblPr/>
              <a:tblGrid>
                <a:gridCol w="598055"/>
                <a:gridCol w="932561"/>
                <a:gridCol w="1378570"/>
                <a:gridCol w="608193"/>
                <a:gridCol w="608193"/>
                <a:gridCol w="919046"/>
                <a:gridCol w="648737"/>
                <a:gridCol w="648737"/>
                <a:gridCol w="973107"/>
              </a:tblGrid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Element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Emission Line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Emission line Energy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High 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Crystal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Low </a:t>
                      </a:r>
                      <a:r>
                        <a:rPr lang="el-GR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High </a:t>
                      </a:r>
                      <a:r>
                        <a:rPr lang="el-GR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Average angle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4090.600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4065.600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4105.600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Ge(311)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62.2765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63.3691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62.8228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4090.600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4065.600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4105.600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Si(311)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67.237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68.6204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67.9287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4460.500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4415.500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4475.500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 (400)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78.3384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83.0569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80.69765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4510.800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4485.800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4525.800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Ge(400)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75.5749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77.7173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76.6461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4931.810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4886.810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4946.810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Ge(311)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74.9171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77.7971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76.3571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4952.200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4927.200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4967.200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Ge(331)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74.0677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75.7878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74.92775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5427.290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5382.290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5442.290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Ge(422)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80.5352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85.8537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83.19445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5414.700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5389.700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5429.700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Ge(422)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81.3685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84.8809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83.1247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5946.710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5961.710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Ge(511),(333)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72.7593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74.7479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73.7536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5946.710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5961.710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Si(422)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69.7171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71.357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70.53705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5946.710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5901.710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5961.710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Si(511),(333)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84.2059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87.10295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5898.750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5873.750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5923.750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Ge(511),(333)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74.3258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75.7825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75.05415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5898.750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5873.750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5923.750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Si(422)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71.0142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72.1831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71.59865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6490.450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6458.450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6505.450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Si(440)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83.0123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88.8416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85.92695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6490.450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6458.450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6505.450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Ge(531)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85.2091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87.60455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6403.800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6378.800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6418.800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Ge(440)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74.9512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76.3513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75.65125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7057.980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7012.980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7072.980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Ge(620)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78.4729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81.1944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79.83365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6930.300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6905.300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6945.300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Si(531)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76.4868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77.9453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77.21605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7649.430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7604.430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7664.430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Ge(444)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82.1052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86.6954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84.4003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7649.430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7604.430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7664.430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Si(533)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77.582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79.8372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78.7096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7478.150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7453.150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7493.150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Ge(533)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73.525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74.5989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74.06195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7478.150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7453.150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7493.150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Si(620)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74.4618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75.6091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75.03545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7478.150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7453.150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7493.150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Si(533)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87.3472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88.6736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8264.660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8219.660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8279.660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Ge(642)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82.049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86.043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84.046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8264.660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8219.660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8279.660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Si(711),(551)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79.9148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82.6286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81.2717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8047.800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8022.800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8062.800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Ge(711),(551)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76.0628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77.2648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76.6638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α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8047.800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8022.800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8062.800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Si(444)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78.7668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79.5384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8905.290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8860.290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8920.290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Ge(800)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79.3363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81.6443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80.4903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269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</a:t>
                      </a:r>
                      <a:r>
                        <a:rPr lang="el-G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β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8905.290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8860.290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8920.290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Si(731),(553)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79.3906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81.714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80.5523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Off-site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663209"/>
          </a:xfrm>
        </p:spPr>
        <p:txBody>
          <a:bodyPr/>
          <a:lstStyle/>
          <a:p>
            <a:r>
              <a:rPr lang="en-US" dirty="0" smtClean="0"/>
              <a:t>Constructing a sample box</a:t>
            </a:r>
            <a:endParaRPr lang="en-US" dirty="0"/>
          </a:p>
        </p:txBody>
      </p:sp>
      <p:pic>
        <p:nvPicPr>
          <p:cNvPr id="1026" name="Picture 2" descr="C:\Users\planij\Pictures\DCIM\August 2010\Research Project 2010\100_0802\IMEG2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14600"/>
            <a:ext cx="5933440" cy="3942080"/>
          </a:xfrm>
          <a:prstGeom prst="rect">
            <a:avLst/>
          </a:prstGeom>
          <a:noFill/>
        </p:spPr>
      </p:pic>
      <p:pic>
        <p:nvPicPr>
          <p:cNvPr id="1027" name="Picture 3" descr="C:\Users\planij\Pictures\DCIM\August 2010\Research Project 2010\100_0804\IMEG2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90800"/>
            <a:ext cx="5933440" cy="3942080"/>
          </a:xfrm>
          <a:prstGeom prst="rect">
            <a:avLst/>
          </a:prstGeom>
          <a:noFill/>
        </p:spPr>
      </p:pic>
      <p:pic>
        <p:nvPicPr>
          <p:cNvPr id="1028" name="Picture 4" descr="C:\Users\planij\Pictures\DCIM\August 2010\Research Project 2010\100_0805\IMEG2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667000"/>
            <a:ext cx="583692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APS @ Argonne</a:t>
            </a:r>
            <a:endParaRPr lang="en-US" dirty="0"/>
          </a:p>
        </p:txBody>
      </p:sp>
      <p:pic>
        <p:nvPicPr>
          <p:cNvPr id="1026" name="Picture 2" descr="C:\Users\planij\Pictures\DCIM\August 2010\Research Project 2010\100_0812\IMEG3478.JPG"/>
          <p:cNvPicPr>
            <a:picLocks noChangeAspect="1" noChangeArrowheads="1"/>
          </p:cNvPicPr>
          <p:nvPr/>
        </p:nvPicPr>
        <p:blipFill>
          <a:blip r:embed="rId2" cstate="print"/>
          <a:srcRect l="33177" r="38998"/>
          <a:stretch>
            <a:fillRect/>
          </a:stretch>
        </p:blipFill>
        <p:spPr bwMode="auto">
          <a:xfrm>
            <a:off x="990600" y="1828800"/>
            <a:ext cx="1981200" cy="473049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0000" r="2913" b="8125"/>
          <a:stretch>
            <a:fillRect/>
          </a:stretch>
        </p:blipFill>
        <p:spPr bwMode="auto">
          <a:xfrm>
            <a:off x="3505200" y="1506322"/>
            <a:ext cx="5106563" cy="535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planij\Pictures\DCIM\August 2010\Research Project 2010\100_0812\IMEG3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0560" y="2915920"/>
            <a:ext cx="5933440" cy="3942080"/>
          </a:xfrm>
          <a:prstGeom prst="rect">
            <a:avLst/>
          </a:prstGeom>
          <a:noFill/>
        </p:spPr>
      </p:pic>
      <p:pic>
        <p:nvPicPr>
          <p:cNvPr id="2052" name="Picture 4" descr="C:\Users\planij\Pictures\DCIM\August 2010\Research Project 2010\100_0812\IMEG3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47800"/>
            <a:ext cx="4358325" cy="2895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:\Users\planij\Pictures\DCIM\August 2010\Research Project 2010\101_0816\IMEG4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933440" cy="39420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On-site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663209"/>
          </a:xfrm>
        </p:spPr>
        <p:txBody>
          <a:bodyPr/>
          <a:lstStyle/>
          <a:p>
            <a:r>
              <a:rPr lang="en-US" dirty="0" smtClean="0"/>
              <a:t>Sample holder/Pellet Press</a:t>
            </a:r>
            <a:endParaRPr lang="en-US" dirty="0"/>
          </a:p>
        </p:txBody>
      </p:sp>
      <p:pic>
        <p:nvPicPr>
          <p:cNvPr id="2052" name="Picture 4" descr="C:\Users\planij\Pictures\DCIM\August 2010\Research Project 2010\101_0816\IMEG4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0"/>
            <a:ext cx="2676430" cy="4028440"/>
          </a:xfrm>
          <a:prstGeom prst="rect">
            <a:avLst/>
          </a:prstGeom>
          <a:noFill/>
        </p:spPr>
      </p:pic>
      <p:pic>
        <p:nvPicPr>
          <p:cNvPr id="2053" name="Picture 5" descr="C:\Users\planij\Pictures\DCIM\August 2010\Research Project 2010\101_0816\IMEG44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2286000"/>
            <a:ext cx="5933440" cy="3942080"/>
          </a:xfrm>
          <a:prstGeom prst="rect">
            <a:avLst/>
          </a:prstGeom>
          <a:noFill/>
        </p:spPr>
      </p:pic>
      <p:pic>
        <p:nvPicPr>
          <p:cNvPr id="2051" name="Picture 3" descr="C:\Users\planij\Pictures\DCIM\August 2010\Research Project 2010\101_0813\IMEG3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2743200"/>
            <a:ext cx="5933440" cy="3942080"/>
          </a:xfrm>
          <a:prstGeom prst="rect">
            <a:avLst/>
          </a:prstGeom>
          <a:noFill/>
        </p:spPr>
      </p:pic>
      <p:pic>
        <p:nvPicPr>
          <p:cNvPr id="2050" name="Picture 2" descr="C:\Users\planij\Pictures\DCIM\August 2010\Research Project 2010\101_0813\IMEG35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2743200"/>
            <a:ext cx="5933440" cy="394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On-site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663209"/>
          </a:xfrm>
        </p:spPr>
        <p:txBody>
          <a:bodyPr/>
          <a:lstStyle/>
          <a:p>
            <a:r>
              <a:rPr lang="en-US" dirty="0" smtClean="0"/>
              <a:t>Applying Seals</a:t>
            </a:r>
            <a:endParaRPr lang="en-US" dirty="0"/>
          </a:p>
        </p:txBody>
      </p:sp>
      <p:pic>
        <p:nvPicPr>
          <p:cNvPr id="3075" name="Picture 3" descr="C:\Users\planij\Pictures\DCIM\August 2010\Research Project 2010\100_814\IMEG35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0560" y="2514600"/>
            <a:ext cx="5933440" cy="3942080"/>
          </a:xfrm>
          <a:prstGeom prst="rect">
            <a:avLst/>
          </a:prstGeom>
          <a:noFill/>
        </p:spPr>
      </p:pic>
      <p:pic>
        <p:nvPicPr>
          <p:cNvPr id="3076" name="Picture 4" descr="C:\Users\planij\Pictures\DCIM\August 2010\Research Project 2010\101_0813\IMEG3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14600"/>
            <a:ext cx="5933440" cy="3942080"/>
          </a:xfrm>
          <a:prstGeom prst="rect">
            <a:avLst/>
          </a:prstGeom>
          <a:noFill/>
        </p:spPr>
      </p:pic>
      <p:pic>
        <p:nvPicPr>
          <p:cNvPr id="3074" name="Picture 2" descr="C:\Users\planij\Pictures\DCIM\August 2010\Research Project 2010\100_814\IMEG3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352800"/>
            <a:ext cx="3524250" cy="2316480"/>
          </a:xfrm>
          <a:prstGeom prst="rect">
            <a:avLst/>
          </a:prstGeom>
          <a:noFill/>
        </p:spPr>
      </p:pic>
      <p:pic>
        <p:nvPicPr>
          <p:cNvPr id="6146" name="Picture 2" descr="C:\Users\planij\Pictures\DCIM\July 2010\Widget\100_0718\IMEG0784.JPG"/>
          <p:cNvPicPr>
            <a:picLocks noChangeAspect="1" noChangeArrowheads="1"/>
          </p:cNvPicPr>
          <p:nvPr/>
        </p:nvPicPr>
        <p:blipFill>
          <a:blip r:embed="rId5" cstate="print"/>
          <a:srcRect l="24658" t="39433" r="29966"/>
          <a:stretch>
            <a:fillRect/>
          </a:stretch>
        </p:blipFill>
        <p:spPr bwMode="auto">
          <a:xfrm>
            <a:off x="152400" y="2667000"/>
            <a:ext cx="4038600" cy="35814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819400"/>
            <a:ext cx="49530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pic>
        <p:nvPicPr>
          <p:cNvPr id="4098" name="Picture 2" descr="C:\Users\planij\Pictures\DCIM\August 2010\Research Project 2010\101_0813\IMEG3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3581400" cy="5410200"/>
          </a:xfrm>
          <a:prstGeom prst="rect">
            <a:avLst/>
          </a:prstGeom>
          <a:noFill/>
        </p:spPr>
      </p:pic>
      <p:pic>
        <p:nvPicPr>
          <p:cNvPr id="4100" name="Picture 4" descr="C:\Users\planij\Pictures\DCIM\August 2010\Research Project 2010\101_0813\IMEG3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733800" cy="5410200"/>
          </a:xfrm>
          <a:prstGeom prst="rect">
            <a:avLst/>
          </a:prstGeom>
          <a:noFill/>
        </p:spPr>
      </p:pic>
      <p:pic>
        <p:nvPicPr>
          <p:cNvPr id="4099" name="Picture 3" descr="C:\Users\planij\Pictures\DCIM\August 2010\Research Project 2010\101_0813\IMEG3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438400"/>
            <a:ext cx="5933440" cy="39420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2438400"/>
            <a:ext cx="1066318" cy="369332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Detector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4648200"/>
            <a:ext cx="95154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</a:t>
            </a:r>
            <a:r>
              <a:rPr lang="en-US" b="1" dirty="0" smtClean="0"/>
              <a:t>(620)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Reduction</a:t>
            </a:r>
            <a:endParaRPr lang="en-US" dirty="0"/>
          </a:p>
        </p:txBody>
      </p:sp>
      <p:pic>
        <p:nvPicPr>
          <p:cNvPr id="5122" name="Picture 2" descr="C:\Users\planij\Pictures\DCIM\August 2010\Research Project 2010\101_0813\IMEG3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942080" cy="5933440"/>
          </a:xfrm>
          <a:prstGeom prst="rect">
            <a:avLst/>
          </a:prstGeom>
          <a:noFill/>
        </p:spPr>
      </p:pic>
      <p:pic>
        <p:nvPicPr>
          <p:cNvPr id="5123" name="Picture 3" descr="C:\Users\planij\Pictures\DCIM\August 2010\Research Project 2010\101_0813\IMEG3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920" y="1371600"/>
            <a:ext cx="3942080" cy="5933440"/>
          </a:xfrm>
          <a:prstGeom prst="rect">
            <a:avLst/>
          </a:prstGeom>
          <a:noFill/>
        </p:spPr>
      </p:pic>
      <p:pic>
        <p:nvPicPr>
          <p:cNvPr id="5124" name="Picture 4" descr="C:\Users\planij\Pictures\DCIM\August 2010\Research Project 2010\100_814\IMEG3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514600"/>
            <a:ext cx="5933440" cy="3942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 Elastic Scattering &amp; Fluorescence</a:t>
            </a:r>
            <a:endParaRPr lang="en-US" dirty="0"/>
          </a:p>
        </p:txBody>
      </p:sp>
      <p:pic>
        <p:nvPicPr>
          <p:cNvPr id="2050" name="Picture 2" descr="C:\Users\planij\Documents\College\Career\Washington\research\Presentation\elastic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133600"/>
            <a:ext cx="7992791" cy="3200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planij\Documents\College\Career\Washington\research\Presentation\Data\calibration_colorba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9272918" cy="5116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Simulate </a:t>
            </a:r>
            <a:r>
              <a:rPr lang="en-US" dirty="0" err="1" smtClean="0"/>
              <a:t>Nitrogenase</a:t>
            </a:r>
            <a:r>
              <a:rPr lang="en-US" dirty="0" smtClean="0"/>
              <a:t> with Fe6N</a:t>
            </a:r>
            <a:endParaRPr lang="en-US" dirty="0"/>
          </a:p>
        </p:txBody>
      </p:sp>
      <p:pic>
        <p:nvPicPr>
          <p:cNvPr id="3074" name="Picture 2" descr="C:\Users\planij\Documents\College\Career\Washington\research\Presentation\Data\kbeta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429500" cy="5600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43800" y="20574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+30s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43800" y="23622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+30s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3800" y="266700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+10min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3009900" y="5753100"/>
            <a:ext cx="609600" cy="7620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44196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HUGE increase in Fe spin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981200" y="2057400"/>
            <a:ext cx="3505200" cy="39624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86400" y="3962400"/>
            <a:ext cx="10823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 3p-&gt;1s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6553200" y="5562600"/>
            <a:ext cx="914400" cy="838200"/>
          </a:xfrm>
          <a:prstGeom prst="ellipse">
            <a:avLst/>
          </a:prstGeom>
          <a:noFill/>
          <a:ln w="254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172200" y="5181600"/>
            <a:ext cx="133722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Valence-&gt;1s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6172200" y="5029200"/>
            <a:ext cx="27432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20000" y="3581400"/>
            <a:ext cx="12943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Fermi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8" grpId="0" animBg="1"/>
      <p:bldP spid="19" grpId="0" animBg="1"/>
      <p:bldP spid="20" grpId="0" animBg="1"/>
      <p:bldP spid="21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5448"/>
            <a:ext cx="8458200" cy="1252728"/>
          </a:xfrm>
        </p:spPr>
        <p:txBody>
          <a:bodyPr>
            <a:normAutofit/>
          </a:bodyPr>
          <a:lstStyle/>
          <a:p>
            <a:r>
              <a:rPr lang="en-US" dirty="0" smtClean="0"/>
              <a:t>Probing </a:t>
            </a:r>
            <a:r>
              <a:rPr lang="en-US" dirty="0" err="1" smtClean="0"/>
              <a:t>Metalloproteins</a:t>
            </a:r>
            <a:endParaRPr lang="en-US" dirty="0" smtClean="0"/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457200" y="1393825"/>
            <a:ext cx="8229600" cy="46259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One of the hardest technical issues is to identify the existence and species of light elements bonded to the (usually) chemically/catalytically active metal sites.</a:t>
            </a:r>
          </a:p>
          <a:p>
            <a:r>
              <a:rPr lang="en-US" dirty="0" smtClean="0"/>
              <a:t>X-ray crystallography (by x-ray diffraction) often falls short:</a:t>
            </a:r>
          </a:p>
          <a:p>
            <a:pPr marL="877824" lvl="1"/>
            <a:r>
              <a:rPr lang="en-US" dirty="0" smtClean="0"/>
              <a:t>Need large single crystals of extremely good quality</a:t>
            </a:r>
          </a:p>
          <a:p>
            <a:pPr marL="877824" lvl="1"/>
            <a:r>
              <a:rPr lang="en-US" dirty="0" smtClean="0"/>
              <a:t>Systematic errors from strains/weak-disorder in crystals (or other limitations in q-resolution) can ‘hide’ light atoms sitting close to heavy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86094"/>
            <a:ext cx="7086600" cy="5571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625609"/>
          </a:xfrm>
        </p:spPr>
        <p:txBody>
          <a:bodyPr/>
          <a:lstStyle/>
          <a:p>
            <a:r>
              <a:rPr lang="en-US" dirty="0" smtClean="0"/>
              <a:t>Each subsequent exposure changes the spectrum</a:t>
            </a:r>
          </a:p>
          <a:p>
            <a:r>
              <a:rPr lang="en-US" dirty="0" smtClean="0"/>
              <a:t>Beam damage occurs in Fe6N</a:t>
            </a:r>
          </a:p>
          <a:p>
            <a:pPr lvl="1"/>
            <a:r>
              <a:rPr lang="en-US" dirty="0" smtClean="0"/>
              <a:t>10^16 </a:t>
            </a:r>
            <a:r>
              <a:rPr lang="en-US" dirty="0" err="1" smtClean="0"/>
              <a:t>eV</a:t>
            </a:r>
            <a:r>
              <a:rPr lang="en-US" dirty="0" smtClean="0"/>
              <a:t>/s to 10^15 atoms in the illuminated region (bond energy ~1eV)</a:t>
            </a:r>
          </a:p>
          <a:p>
            <a:r>
              <a:rPr lang="en-US" dirty="0" smtClean="0"/>
              <a:t>Possibly explained by:</a:t>
            </a:r>
          </a:p>
          <a:p>
            <a:pPr lvl="1"/>
            <a:r>
              <a:rPr lang="en-US" dirty="0" smtClean="0"/>
              <a:t>Spin trapping in long lived non-equilibrium states</a:t>
            </a:r>
          </a:p>
          <a:p>
            <a:pPr lvl="1"/>
            <a:r>
              <a:rPr lang="en-US" dirty="0" smtClean="0"/>
              <a:t>Formation of a new high spin state due to changes in chemical structure (severe chemical damage)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an Fe Atom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229600" cy="462560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3d_________________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3p_________________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3s_________________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2p_________________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2s_________________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pPr>
              <a:buNone/>
            </a:pPr>
            <a:r>
              <a:rPr lang="en-US" dirty="0" smtClean="0"/>
              <a:t>1s_________________</a:t>
            </a:r>
          </a:p>
          <a:p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723900" y="2095500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1334294" y="2094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2020094" y="2094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629694" y="2094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3239294" y="2094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Crystal field splitting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00600"/>
          </a:xfrm>
        </p:spPr>
        <p:txBody>
          <a:bodyPr/>
          <a:lstStyle/>
          <a:p>
            <a:r>
              <a:rPr lang="en-US" dirty="0" smtClean="0"/>
              <a:t>3d_______________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Or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rot="5400000" flipH="1" flipV="1">
            <a:off x="1257300" y="2019300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5400000" flipH="1" flipV="1">
            <a:off x="1867694" y="2018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2553494" y="2018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3163094" y="2018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772694" y="2018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43400" y="1905000"/>
            <a:ext cx="11430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343400" y="2133600"/>
            <a:ext cx="1143000" cy="457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638800" y="1905000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8800" y="2590800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5524500" y="2476500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6211094" y="2475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6820694" y="24757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830094" y="26281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515894" y="26281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flipV="1">
            <a:off x="4648200" y="19812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flipV="1">
            <a:off x="4648200" y="22098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flipV="1">
            <a:off x="4648200" y="24384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flipV="1">
            <a:off x="4648200" y="26670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5525294" y="17899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5400000" flipH="1" flipV="1">
            <a:off x="6211888" y="1789112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3505200" y="5029200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 flipH="1" flipV="1">
            <a:off x="3390900" y="4914900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rot="5400000" flipH="1" flipV="1">
            <a:off x="4077494" y="49141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5400000" flipH="1" flipV="1">
            <a:off x="4687094" y="49141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rot="5400000">
            <a:off x="3696494" y="5066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rot="5400000">
            <a:off x="4382294" y="50665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/>
          <p:nvPr/>
        </p:nvCxnSpPr>
        <p:spPr>
          <a:xfrm flipV="1">
            <a:off x="2362200" y="46482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/>
          <p:nvPr/>
        </p:nvCxnSpPr>
        <p:spPr>
          <a:xfrm flipV="1">
            <a:off x="2362200" y="48768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/>
          <p:nvPr/>
        </p:nvCxnSpPr>
        <p:spPr>
          <a:xfrm flipV="1">
            <a:off x="2362200" y="51054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 flipV="1">
            <a:off x="2362200" y="5334000"/>
            <a:ext cx="685800" cy="533400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5400000" flipH="1" flipV="1">
            <a:off x="3695700" y="4914900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 flipH="1" flipV="1">
            <a:off x="4382294" y="4914106"/>
            <a:ext cx="533400" cy="1588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429000" y="4648200"/>
            <a:ext cx="16002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543800" y="1676400"/>
            <a:ext cx="306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5029200" y="46482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5334000" y="4419600"/>
            <a:ext cx="306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</a:p>
          <a:p>
            <a:endParaRPr lang="en-US" dirty="0" smtClean="0"/>
          </a:p>
          <a:p>
            <a:r>
              <a:rPr lang="en-US" dirty="0" smtClean="0"/>
              <a:t>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1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7" grpId="0"/>
      <p:bldP spid="78" grpId="0"/>
      <p:bldP spid="7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Successfully performed room temperature experiments in preparation for studies of local chemical structure in </a:t>
            </a:r>
            <a:r>
              <a:rPr lang="en-US" dirty="0" err="1" smtClean="0"/>
              <a:t>nitrogenase</a:t>
            </a:r>
            <a:endParaRPr lang="en-US" dirty="0" smtClean="0"/>
          </a:p>
          <a:p>
            <a:r>
              <a:rPr lang="en-US" dirty="0" smtClean="0"/>
              <a:t>Likely observed K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’’ fingerprint of Fe-N bonding</a:t>
            </a:r>
          </a:p>
          <a:p>
            <a:r>
              <a:rPr lang="en-US" dirty="0" smtClean="0"/>
              <a:t>Discovered important systematic errors </a:t>
            </a:r>
          </a:p>
          <a:p>
            <a:r>
              <a:rPr lang="en-US" dirty="0" smtClean="0"/>
              <a:t>Commissioned a new </a:t>
            </a:r>
            <a:r>
              <a:rPr lang="en-US" dirty="0" err="1" smtClean="0"/>
              <a:t>miniXS</a:t>
            </a:r>
            <a:r>
              <a:rPr lang="en-US" dirty="0" smtClean="0"/>
              <a:t> variant</a:t>
            </a:r>
          </a:p>
          <a:p>
            <a:r>
              <a:rPr lang="en-US" dirty="0" smtClean="0"/>
              <a:t>Now: Discuss viability of </a:t>
            </a:r>
            <a:r>
              <a:rPr lang="en-US" dirty="0" err="1" smtClean="0"/>
              <a:t>nitrogenase</a:t>
            </a:r>
            <a:r>
              <a:rPr lang="en-US" dirty="0" smtClean="0"/>
              <a:t> study with collaborators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52728"/>
          </a:xfrm>
        </p:spPr>
        <p:txBody>
          <a:bodyPr/>
          <a:lstStyle/>
          <a:p>
            <a:r>
              <a:rPr lang="en-US" dirty="0" smtClean="0"/>
              <a:t>Post Experiment</a:t>
            </a:r>
            <a:endParaRPr lang="en-US" dirty="0"/>
          </a:p>
        </p:txBody>
      </p:sp>
      <p:pic>
        <p:nvPicPr>
          <p:cNvPr id="1026" name="Picture 2" descr="C:\Users\planij\Pictures\DCIM\August 2010\Research Project 2010\101_0813\IMEG3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838200"/>
            <a:ext cx="3942080" cy="5933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Experiment</a:t>
            </a:r>
            <a:endParaRPr lang="en-US" dirty="0"/>
          </a:p>
        </p:txBody>
      </p:sp>
      <p:pic>
        <p:nvPicPr>
          <p:cNvPr id="1026" name="Picture 2" descr="C:\Users\planij\Pictures\DCIM\August 2010\Research Project 2010\101_0813\IMEG3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67200" y="-20573999"/>
            <a:ext cx="18225369" cy="27431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Jerry Seidler</a:t>
            </a:r>
          </a:p>
          <a:p>
            <a:r>
              <a:rPr lang="en-US" dirty="0" smtClean="0"/>
              <a:t>Brian Mattern</a:t>
            </a:r>
          </a:p>
          <a:p>
            <a:r>
              <a:rPr lang="en-US" dirty="0" smtClean="0"/>
              <a:t>Joe Pacold</a:t>
            </a:r>
          </a:p>
          <a:p>
            <a:endParaRPr lang="en-US" dirty="0" smtClean="0"/>
          </a:p>
          <a:p>
            <a:r>
              <a:rPr lang="en-US" dirty="0" smtClean="0"/>
              <a:t>Ron Musgrave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Deep Gupta</a:t>
            </a:r>
          </a:p>
          <a:p>
            <a:r>
              <a:rPr lang="en-US" dirty="0" smtClean="0"/>
              <a:t>Alejandro Garcia</a:t>
            </a:r>
          </a:p>
        </p:txBody>
      </p:sp>
      <p:pic>
        <p:nvPicPr>
          <p:cNvPr id="19457" name="Picture 1" descr="C:\Users\planij\Pictures\DCIM\August 2010\REU Dinner\IMEG4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721365" cy="5794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1274" t="13726" r="7843" b="25490"/>
          <a:stretch>
            <a:fillRect/>
          </a:stretch>
        </p:blipFill>
        <p:spPr bwMode="auto">
          <a:xfrm>
            <a:off x="-378542" y="1371600"/>
            <a:ext cx="9598742" cy="548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458200" cy="1252538"/>
          </a:xfrm>
        </p:spPr>
        <p:txBody>
          <a:bodyPr>
            <a:normAutofit/>
          </a:bodyPr>
          <a:lstStyle/>
          <a:p>
            <a:r>
              <a:rPr lang="en-US" dirty="0" smtClean="0"/>
              <a:t>A case in point: </a:t>
            </a:r>
            <a:r>
              <a:rPr lang="en-US" i="1" dirty="0" err="1" smtClean="0"/>
              <a:t>nitrogenase</a:t>
            </a:r>
            <a:endParaRPr lang="en-US" i="1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458200" cy="4625975"/>
          </a:xfrm>
        </p:spPr>
        <p:txBody>
          <a:bodyPr>
            <a:normAutofit/>
          </a:bodyPr>
          <a:lstStyle/>
          <a:p>
            <a:r>
              <a:rPr lang="en-US" dirty="0" smtClean="0"/>
              <a:t>This enzyme, in its various naturally-occurring variants, is the only method by which living things fix nitrogen from the atmosphere, </a:t>
            </a:r>
            <a:r>
              <a:rPr lang="en-US" i="1" dirty="0" smtClean="0"/>
              <a:t>i.e.</a:t>
            </a:r>
            <a:r>
              <a:rPr lang="en-US" dirty="0" smtClean="0"/>
              <a:t>, turn N2 into NH3.  </a:t>
            </a:r>
          </a:p>
          <a:p>
            <a:r>
              <a:rPr lang="en-US" dirty="0" smtClean="0"/>
              <a:t>This is important in the life-cycle of many organisms, but is also important as a </a:t>
            </a:r>
            <a:r>
              <a:rPr lang="en-US" dirty="0" err="1" smtClean="0"/>
              <a:t>biomimetic</a:t>
            </a:r>
            <a:r>
              <a:rPr lang="en-US" dirty="0" smtClean="0"/>
              <a:t> example to be followed for improved production of man-made fertilizers, a key technical issue for the coming century.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458200" cy="1252538"/>
          </a:xfrm>
        </p:spPr>
        <p:txBody>
          <a:bodyPr>
            <a:normAutofit/>
          </a:bodyPr>
          <a:lstStyle/>
          <a:p>
            <a:r>
              <a:rPr lang="en-US" dirty="0" smtClean="0"/>
              <a:t>A case in point: </a:t>
            </a:r>
            <a:r>
              <a:rPr lang="en-US" i="1" dirty="0" err="1" smtClean="0"/>
              <a:t>nitrogenase</a:t>
            </a:r>
            <a:endParaRPr lang="en-US" i="1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0" y="1393825"/>
            <a:ext cx="9144000" cy="5311775"/>
          </a:xfrm>
        </p:spPr>
        <p:txBody>
          <a:bodyPr>
            <a:normAutofit/>
          </a:bodyPr>
          <a:lstStyle/>
          <a:p>
            <a:r>
              <a:rPr lang="en-US" dirty="0" smtClean="0"/>
              <a:t>While it is energetically-favorable to convert N2 and H2 to NH3, there is an </a:t>
            </a:r>
            <a:r>
              <a:rPr lang="en-US" i="1" dirty="0" smtClean="0"/>
              <a:t>enormous</a:t>
            </a:r>
            <a:r>
              <a:rPr lang="en-US" dirty="0" smtClean="0"/>
              <a:t> energy barrier posed by the strong triple-bond of N2.  </a:t>
            </a:r>
          </a:p>
          <a:p>
            <a:r>
              <a:rPr lang="en-US" dirty="0" smtClean="0"/>
              <a:t>The Mo-Fe co-factor in </a:t>
            </a:r>
            <a:r>
              <a:rPr lang="en-US" dirty="0" err="1" smtClean="0"/>
              <a:t>nitrogenase</a:t>
            </a:r>
            <a:r>
              <a:rPr lang="en-US" dirty="0" smtClean="0"/>
              <a:t> is the active catalytic site which strips electrons one at a time from N2, thus allowing it to dissociate and react with H2 to form NH3. </a:t>
            </a:r>
          </a:p>
          <a:p>
            <a:pPr>
              <a:buNone/>
            </a:pPr>
            <a:endParaRPr lang="en-US" dirty="0" smtClean="0"/>
          </a:p>
          <a:p>
            <a:r>
              <a:rPr lang="pt-BR" sz="2800" dirty="0" smtClean="0"/>
              <a:t>N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 + 8 H</a:t>
            </a:r>
            <a:r>
              <a:rPr lang="pt-BR" sz="2800" baseline="30000" dirty="0" smtClean="0"/>
              <a:t>+</a:t>
            </a:r>
            <a:r>
              <a:rPr lang="pt-BR" sz="2800" dirty="0" smtClean="0"/>
              <a:t> + 8 e</a:t>
            </a:r>
            <a:r>
              <a:rPr lang="pt-BR" sz="2800" baseline="30000" dirty="0" smtClean="0"/>
              <a:t>−</a:t>
            </a:r>
            <a:r>
              <a:rPr lang="pt-BR" sz="2800" dirty="0" smtClean="0"/>
              <a:t> + 16 ATP → 2 NH</a:t>
            </a:r>
            <a:r>
              <a:rPr lang="pt-BR" sz="2800" baseline="-25000" dirty="0" smtClean="0"/>
              <a:t>3</a:t>
            </a:r>
            <a:r>
              <a:rPr lang="pt-BR" sz="2800" dirty="0" smtClean="0"/>
              <a:t> + H</a:t>
            </a:r>
            <a:r>
              <a:rPr lang="pt-BR" sz="2800" baseline="-25000" dirty="0" smtClean="0"/>
              <a:t>2</a:t>
            </a:r>
            <a:r>
              <a:rPr lang="pt-BR" sz="2800" dirty="0" smtClean="0"/>
              <a:t> + 16 ADP + 16 P</a:t>
            </a:r>
            <a:r>
              <a:rPr lang="pt-BR" sz="2800" baseline="-25000" dirty="0" smtClean="0"/>
              <a:t>i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458200" cy="1252538"/>
          </a:xfrm>
        </p:spPr>
        <p:txBody>
          <a:bodyPr>
            <a:normAutofit/>
          </a:bodyPr>
          <a:lstStyle/>
          <a:p>
            <a:r>
              <a:rPr lang="en-US" dirty="0" smtClean="0"/>
              <a:t>A case in point: </a:t>
            </a:r>
            <a:r>
              <a:rPr lang="en-US" i="1" dirty="0" err="1" smtClean="0"/>
              <a:t>nitrogenase</a:t>
            </a:r>
            <a:endParaRPr lang="en-US" i="1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>
          <a:xfrm>
            <a:off x="0" y="1393825"/>
            <a:ext cx="8229600" cy="462597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Nobody understands how </a:t>
            </a:r>
            <a:r>
              <a:rPr lang="en-US" dirty="0" err="1" smtClean="0"/>
              <a:t>nitrogenase</a:t>
            </a:r>
            <a:r>
              <a:rPr lang="en-US" dirty="0" smtClean="0"/>
              <a:t> actually obtains such good catalytic properties that it is able to efficiently strip 3 electrons from N2.</a:t>
            </a:r>
          </a:p>
          <a:p>
            <a:r>
              <a:rPr lang="en-US" dirty="0" err="1" smtClean="0"/>
              <a:t>Einsle</a:t>
            </a:r>
            <a:r>
              <a:rPr lang="en-US" dirty="0" smtClean="0"/>
              <a:t>, et al, </a:t>
            </a:r>
            <a:r>
              <a:rPr lang="en-US" i="1" dirty="0" smtClean="0"/>
              <a:t>Science (</a:t>
            </a:r>
            <a:r>
              <a:rPr lang="en-US" dirty="0" smtClean="0"/>
              <a:t>2002), proposes a new model for the structure of the catalytically-active Mo-Fe cofactor where there is a light atom (maybe C, N, O, or S) in a central cavity of the metal cluster.  </a:t>
            </a:r>
          </a:p>
          <a:p>
            <a:r>
              <a:rPr lang="en-US" dirty="0" smtClean="0"/>
              <a:t>Is the atom really there?  What element is it?  What role does it play in the N2-cracking catalysis?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25" y="0"/>
            <a:ext cx="420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8610600" y="2438400"/>
            <a:ext cx="533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i="1" dirty="0" err="1" smtClean="0"/>
              <a:t>MoFe</a:t>
            </a:r>
            <a:r>
              <a:rPr lang="en-US" i="1" dirty="0" smtClean="0"/>
              <a:t> co-factor </a:t>
            </a:r>
            <a:br>
              <a:rPr lang="en-US" i="1" dirty="0" smtClean="0"/>
            </a:br>
            <a:r>
              <a:rPr lang="en-US" i="1" dirty="0" smtClean="0"/>
              <a:t>in </a:t>
            </a:r>
            <a:r>
              <a:rPr lang="en-US" i="1" dirty="0" err="1" smtClean="0"/>
              <a:t>nitrogenase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562600" cy="4800600"/>
          </a:xfrm>
          <a:noFill/>
        </p:spPr>
        <p:txBody>
          <a:bodyPr>
            <a:normAutofit lnSpcReduction="10000"/>
          </a:bodyPr>
          <a:lstStyle/>
          <a:p>
            <a:r>
              <a:rPr lang="en-US" dirty="0" err="1" smtClean="0"/>
              <a:t>Einsle</a:t>
            </a:r>
            <a:r>
              <a:rPr lang="en-US" dirty="0" smtClean="0"/>
              <a:t>, et al, </a:t>
            </a:r>
            <a:r>
              <a:rPr lang="en-US" i="1" dirty="0" smtClean="0"/>
              <a:t>Science (</a:t>
            </a:r>
            <a:r>
              <a:rPr lang="en-US" dirty="0" smtClean="0"/>
              <a:t>2002)</a:t>
            </a:r>
          </a:p>
          <a:p>
            <a:r>
              <a:rPr lang="en-US" dirty="0" smtClean="0"/>
              <a:t>Big red dot: Mo</a:t>
            </a:r>
          </a:p>
          <a:p>
            <a:r>
              <a:rPr lang="en-US" dirty="0" smtClean="0"/>
              <a:t>Yellow dots: S</a:t>
            </a:r>
          </a:p>
          <a:p>
            <a:r>
              <a:rPr lang="en-US" dirty="0" smtClean="0"/>
              <a:t>Gray dots: Fe</a:t>
            </a:r>
          </a:p>
          <a:p>
            <a:r>
              <a:rPr lang="en-US" dirty="0" smtClean="0"/>
              <a:t>Central dot (in middle of</a:t>
            </a:r>
          </a:p>
          <a:p>
            <a:pPr lvl="1">
              <a:buFont typeface="Wingdings" pitchFamily="2" charset="2"/>
              <a:buNone/>
            </a:pPr>
            <a:r>
              <a:rPr lang="en-US" dirty="0" smtClean="0"/>
              <a:t>    Fe6 cage): ??</a:t>
            </a:r>
          </a:p>
          <a:p>
            <a:r>
              <a:rPr lang="en-US" dirty="0" smtClean="0"/>
              <a:t>If central atom is N, then it likely plays a key role as a charge reservoir in the catalytic process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24200" y="2286000"/>
            <a:ext cx="3886200" cy="2362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895600" y="2667000"/>
            <a:ext cx="3429000" cy="9144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819400" y="2286000"/>
            <a:ext cx="4191000" cy="838200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819400" y="3505200"/>
            <a:ext cx="4343400" cy="3810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458200" cy="12525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Applications for X-Ray Spectroscopy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686800" cy="5029200"/>
          </a:xfrm>
        </p:spPr>
        <p:txBody>
          <a:bodyPr/>
          <a:lstStyle/>
          <a:p>
            <a:r>
              <a:rPr lang="en-US" sz="2400" dirty="0" smtClean="0"/>
              <a:t>The x-ray emission spectra from metal atoms can often give an unambiguous ‘fingerprint’ of the presence and species of a light </a:t>
            </a:r>
            <a:r>
              <a:rPr lang="en-US" sz="2400" dirty="0" err="1" smtClean="0"/>
              <a:t>ligand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After a </a:t>
            </a:r>
            <a:r>
              <a:rPr lang="en-US" sz="2400" dirty="0" smtClean="0">
                <a:latin typeface="Times New Roman" pitchFamily="18" charset="0"/>
              </a:rPr>
              <a:t>1</a:t>
            </a:r>
            <a:r>
              <a:rPr lang="en-US" sz="2400" dirty="0" smtClean="0"/>
              <a:t>s hole is created on the metal, electrons from the </a:t>
            </a:r>
            <a:r>
              <a:rPr lang="en-US" sz="2400" dirty="0" err="1" smtClean="0"/>
              <a:t>ligand</a:t>
            </a:r>
            <a:r>
              <a:rPr lang="en-US" sz="2400" dirty="0" smtClean="0"/>
              <a:t> have a small, but measureable </a:t>
            </a:r>
            <a:r>
              <a:rPr lang="en-US" sz="2400" dirty="0" err="1" smtClean="0"/>
              <a:t>probablity</a:t>
            </a:r>
            <a:r>
              <a:rPr lang="en-US" sz="2400" dirty="0" smtClean="0"/>
              <a:t> to fill the </a:t>
            </a:r>
            <a:r>
              <a:rPr lang="en-US" sz="2400" dirty="0" smtClean="0">
                <a:latin typeface="Times New Roman" pitchFamily="18" charset="0"/>
              </a:rPr>
              <a:t>1</a:t>
            </a:r>
            <a:r>
              <a:rPr lang="en-US" sz="2400" dirty="0" smtClean="0"/>
              <a:t>s hole and emit a fluorescence x-ray.  </a:t>
            </a:r>
          </a:p>
          <a:p>
            <a:pPr lvl="1"/>
            <a:r>
              <a:rPr lang="en-US" sz="2400" dirty="0" smtClean="0"/>
              <a:t>When the bonding electrons fall into the hole, this is called </a:t>
            </a:r>
            <a:r>
              <a:rPr lang="en-US" sz="2400" i="1" dirty="0" smtClean="0"/>
              <a:t>K</a:t>
            </a:r>
            <a:r>
              <a:rPr lang="en-US" sz="2400" i="1" dirty="0" smtClean="0">
                <a:latin typeface="Symbol" pitchFamily="18" charset="2"/>
              </a:rPr>
              <a:t>b</a:t>
            </a:r>
            <a:r>
              <a:rPr lang="en-US" sz="2400" i="1" baseline="-25000" dirty="0" smtClean="0"/>
              <a:t>2,5</a:t>
            </a:r>
            <a:r>
              <a:rPr lang="en-US" sz="2400" dirty="0" smtClean="0"/>
              <a:t> emission.  </a:t>
            </a:r>
          </a:p>
          <a:p>
            <a:pPr lvl="1"/>
            <a:r>
              <a:rPr lang="en-US" sz="2400" dirty="0" smtClean="0"/>
              <a:t>When the </a:t>
            </a:r>
            <a:r>
              <a:rPr lang="en-US" sz="2400" dirty="0" err="1" smtClean="0"/>
              <a:t>semicore</a:t>
            </a:r>
            <a:r>
              <a:rPr lang="en-US" sz="2400" dirty="0" smtClean="0"/>
              <a:t> electrons on the </a:t>
            </a:r>
            <a:r>
              <a:rPr lang="en-US" sz="2400" dirty="0" err="1" smtClean="0"/>
              <a:t>ligand</a:t>
            </a:r>
            <a:r>
              <a:rPr lang="en-US" sz="2400" dirty="0" smtClean="0"/>
              <a:t> participate, this is called </a:t>
            </a:r>
            <a:r>
              <a:rPr lang="en-US" sz="2400" i="1" dirty="0" smtClean="0"/>
              <a:t>K</a:t>
            </a:r>
            <a:r>
              <a:rPr lang="en-US" sz="2400" i="1" dirty="0" smtClean="0">
                <a:latin typeface="Symbol" pitchFamily="18" charset="2"/>
              </a:rPr>
              <a:t>b</a:t>
            </a:r>
            <a:r>
              <a:rPr lang="en-US" sz="2400" i="1" dirty="0" smtClean="0"/>
              <a:t>’’</a:t>
            </a:r>
            <a:r>
              <a:rPr lang="en-US" sz="2400" dirty="0" smtClean="0"/>
              <a:t> emission.  </a:t>
            </a:r>
            <a:r>
              <a:rPr lang="en-US" sz="2400" b="1" dirty="0" smtClean="0">
                <a:solidFill>
                  <a:srgbClr val="00CC00"/>
                </a:solidFill>
              </a:rPr>
              <a:t>The </a:t>
            </a:r>
            <a:r>
              <a:rPr lang="en-US" sz="2400" b="1" i="1" dirty="0" smtClean="0">
                <a:solidFill>
                  <a:srgbClr val="00CC00"/>
                </a:solidFill>
              </a:rPr>
              <a:t>K</a:t>
            </a:r>
            <a:r>
              <a:rPr lang="en-US" sz="2400" b="1" i="1" dirty="0" smtClean="0">
                <a:solidFill>
                  <a:srgbClr val="00CC00"/>
                </a:solidFill>
                <a:latin typeface="Symbol" pitchFamily="18" charset="2"/>
              </a:rPr>
              <a:t>b</a:t>
            </a:r>
            <a:r>
              <a:rPr lang="en-US" sz="2400" b="1" i="1" dirty="0" smtClean="0">
                <a:solidFill>
                  <a:srgbClr val="00CC00"/>
                </a:solidFill>
              </a:rPr>
              <a:t>’’</a:t>
            </a:r>
            <a:r>
              <a:rPr lang="en-US" sz="2400" b="1" dirty="0" smtClean="0">
                <a:solidFill>
                  <a:srgbClr val="00CC00"/>
                </a:solidFill>
              </a:rPr>
              <a:t> emission energy is directly correlated to the chemical species of the light </a:t>
            </a:r>
            <a:r>
              <a:rPr lang="en-US" sz="2400" b="1" dirty="0" err="1" smtClean="0">
                <a:solidFill>
                  <a:srgbClr val="00CC00"/>
                </a:solidFill>
              </a:rPr>
              <a:t>ligand</a:t>
            </a:r>
            <a:r>
              <a:rPr lang="en-US" sz="2400" b="1" dirty="0" smtClean="0">
                <a:solidFill>
                  <a:srgbClr val="00CC00"/>
                </a:solidFill>
              </a:rPr>
              <a:t>.</a:t>
            </a:r>
            <a:r>
              <a:rPr lang="en-US" sz="2400" dirty="0" smtClean="0"/>
              <a:t>  But, it is </a:t>
            </a:r>
            <a:r>
              <a:rPr lang="en-US" sz="2400" i="1" dirty="0" smtClean="0"/>
              <a:t>really</a:t>
            </a:r>
            <a:r>
              <a:rPr lang="en-US" sz="2400" dirty="0" smtClean="0"/>
              <a:t> weak….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4539" y="109538"/>
            <a:ext cx="4614862" cy="598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6172200"/>
            <a:ext cx="5010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5575"/>
            <a:ext cx="8458200" cy="12525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Sequence of Events</a:t>
            </a:r>
            <a:endParaRPr lang="en-US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686800" cy="5029200"/>
          </a:xfrm>
        </p:spPr>
        <p:txBody>
          <a:bodyPr>
            <a:normAutofit fontScale="92500" lnSpcReduction="20000"/>
          </a:bodyPr>
          <a:lstStyle/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Build a really efficient spectrometer which should be able to see the tiny K</a:t>
            </a:r>
            <a:r>
              <a:rPr lang="en-US" sz="2800" dirty="0" smtClean="0">
                <a:latin typeface="Symbol" pitchFamily="18" charset="2"/>
              </a:rPr>
              <a:t>b</a:t>
            </a:r>
            <a:r>
              <a:rPr lang="en-US" sz="2800" dirty="0" smtClean="0"/>
              <a:t>’’ x-ray emission.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Get a test sample that is really dense in Fe-N bonds, and sort-of mimics the proposed Fe6-N environment in </a:t>
            </a:r>
            <a:r>
              <a:rPr lang="en-US" sz="2800" dirty="0" err="1" smtClean="0"/>
              <a:t>nitrogenase</a:t>
            </a:r>
            <a:r>
              <a:rPr lang="en-US" sz="2800" dirty="0" smtClean="0"/>
              <a:t>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Measure the test sample to establish count-rates and total experimental time needed to observe the K</a:t>
            </a:r>
            <a:r>
              <a:rPr lang="en-US" sz="2800" dirty="0" smtClean="0">
                <a:latin typeface="Symbol" pitchFamily="18" charset="2"/>
              </a:rPr>
              <a:t>b</a:t>
            </a:r>
            <a:r>
              <a:rPr lang="en-US" sz="2800" dirty="0" smtClean="0"/>
              <a:t>’’ feature.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Use this information to design an experiment on </a:t>
            </a:r>
            <a:r>
              <a:rPr lang="en-US" sz="2800" dirty="0" err="1" smtClean="0"/>
              <a:t>nitrogenase</a:t>
            </a:r>
            <a:r>
              <a:rPr lang="en-US" sz="2800" dirty="0" smtClean="0"/>
              <a:t>: how to optimize measurement times, minimize beam damage, other possible </a:t>
            </a:r>
            <a:r>
              <a:rPr lang="en-US" sz="2800" dirty="0" err="1" smtClean="0"/>
              <a:t>systematics</a:t>
            </a:r>
            <a:endParaRPr lang="en-US" sz="2800" dirty="0" smtClean="0"/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Request </a:t>
            </a:r>
            <a:r>
              <a:rPr lang="en-US" sz="2800" dirty="0" err="1" smtClean="0"/>
              <a:t>beamtime</a:t>
            </a:r>
            <a:r>
              <a:rPr lang="en-US" sz="2800" dirty="0" smtClean="0"/>
              <a:t> for the </a:t>
            </a:r>
            <a:r>
              <a:rPr lang="en-US" sz="2800" dirty="0" err="1" smtClean="0"/>
              <a:t>nitrogenase</a:t>
            </a:r>
            <a:r>
              <a:rPr lang="en-US" sz="2800" dirty="0" smtClean="0"/>
              <a:t> experiment.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Do the measurement.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Write the paper.</a:t>
            </a:r>
          </a:p>
          <a:p>
            <a:pPr marL="728663" indent="-609600">
              <a:buFont typeface="Wingdings 2" pitchFamily="18" charset="2"/>
              <a:buAutoNum type="arabicPeriod"/>
            </a:pPr>
            <a:r>
              <a:rPr lang="en-US" sz="2800" dirty="0" smtClean="0"/>
              <a:t>Drink.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  <p:bldP spid="28675" grpId="1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2079</TotalTime>
  <Words>1158</Words>
  <Application>Microsoft Office PowerPoint</Application>
  <PresentationFormat>On-screen Show (4:3)</PresentationFormat>
  <Paragraphs>388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Module</vt:lpstr>
      <vt:lpstr>Applications for X-Ray Spectroscopy</vt:lpstr>
      <vt:lpstr>Probing Metalloproteins</vt:lpstr>
      <vt:lpstr>A case in point: nitrogenase</vt:lpstr>
      <vt:lpstr>A case in point: nitrogenase</vt:lpstr>
      <vt:lpstr>A case in point: nitrogenase</vt:lpstr>
      <vt:lpstr>MoFe co-factor  in nitrogenase </vt:lpstr>
      <vt:lpstr>Applications for X-Ray Spectroscopy</vt:lpstr>
      <vt:lpstr>Slide 8</vt:lpstr>
      <vt:lpstr>Sequence of Events</vt:lpstr>
      <vt:lpstr>Off-site Preparation</vt:lpstr>
      <vt:lpstr>Off-site Preparation</vt:lpstr>
      <vt:lpstr>APS @ Argonne</vt:lpstr>
      <vt:lpstr>On-site Preparation</vt:lpstr>
      <vt:lpstr>On-site Preparation</vt:lpstr>
      <vt:lpstr>Experiment Setup</vt:lpstr>
      <vt:lpstr>Noise Reduction</vt:lpstr>
      <vt:lpstr>Fe Elastic Scattering &amp; Fluorescence</vt:lpstr>
      <vt:lpstr>Calibration</vt:lpstr>
      <vt:lpstr>Results</vt:lpstr>
      <vt:lpstr>Slide 20</vt:lpstr>
      <vt:lpstr>Results</vt:lpstr>
      <vt:lpstr>For an Fe Atom</vt:lpstr>
      <vt:lpstr>With Crystal field splitting</vt:lpstr>
      <vt:lpstr>Conclusions</vt:lpstr>
      <vt:lpstr>Post Experiment</vt:lpstr>
      <vt:lpstr>Post Experiment</vt:lpstr>
      <vt:lpstr>Acknowledgements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SpeCtroscopy</dc:title>
  <dc:creator>student</dc:creator>
  <cp:lastModifiedBy>cheryl</cp:lastModifiedBy>
  <cp:revision>58</cp:revision>
  <dcterms:created xsi:type="dcterms:W3CDTF">2010-08-18T20:36:11Z</dcterms:created>
  <dcterms:modified xsi:type="dcterms:W3CDTF">2010-08-30T17:02:17Z</dcterms:modified>
</cp:coreProperties>
</file>