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2" r:id="rId4"/>
    <p:sldId id="258" r:id="rId5"/>
    <p:sldId id="260" r:id="rId6"/>
    <p:sldId id="265" r:id="rId7"/>
    <p:sldId id="266" r:id="rId8"/>
    <p:sldId id="263" r:id="rId9"/>
    <p:sldId id="261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DB91A0-C5CF-4C24-9732-4138BCACCE69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064C34-AB31-4853-A9E4-98DD8E37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839200" cy="10128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A Better Way to De-shelve </a:t>
            </a:r>
            <a:r>
              <a:rPr lang="en-US" sz="4800" b="1" baseline="300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137</a:t>
            </a:r>
            <a:r>
              <a:rPr lang="en-US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Ba</a:t>
            </a:r>
            <a:r>
              <a:rPr lang="en-US" sz="4800" b="1" baseline="300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+</a:t>
            </a:r>
            <a:endParaRPr lang="en-US" sz="4800" b="1" baseline="30000" dirty="0">
              <a:ln w="28575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Andrea Katz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Trinity University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UW REU 2010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cap="none" dirty="0" smtClean="0"/>
              <a:t>Future Steps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laser stabilization at the right wavelength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orange beam to de-shelve </a:t>
            </a:r>
            <a:r>
              <a:rPr lang="en-US" baseline="30000" dirty="0" smtClean="0"/>
              <a:t>137</a:t>
            </a:r>
            <a:r>
              <a:rPr lang="en-US" dirty="0" smtClean="0"/>
              <a:t>Ba</a:t>
            </a:r>
            <a:r>
              <a:rPr lang="en-US" baseline="30000" dirty="0" smtClean="0"/>
              <a:t>+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ontra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3914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4724400"/>
            <a:ext cx="7391400" cy="46482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References:</a:t>
            </a:r>
          </a:p>
          <a:p>
            <a:pPr>
              <a:buNone/>
            </a:pPr>
            <a:r>
              <a:rPr lang="en-US" sz="1400" dirty="0" smtClean="0"/>
              <a:t>Adams, Corey and Anya Davis. “Quantum Computing with Trapped Ions and Laser Cooling.” http://www.int.washington.edu/REU/2009/2009_images/Adams_and_Davis.pdf</a:t>
            </a:r>
          </a:p>
          <a:p>
            <a:pPr>
              <a:buNone/>
            </a:pPr>
            <a:r>
              <a:rPr lang="en-US" sz="1400" dirty="0" smtClean="0"/>
              <a:t>Dietrich, M.R. </a:t>
            </a:r>
            <a:r>
              <a:rPr lang="en-US" sz="1400" u="sng" dirty="0" smtClean="0"/>
              <a:t>Barium Ions for Quantum Computation</a:t>
            </a:r>
            <a:r>
              <a:rPr lang="en-US" sz="1400" dirty="0" smtClean="0"/>
              <a:t>. http://depts.washington.edu/qcomp/pdfs/matt_thesis.pdf</a:t>
            </a:r>
          </a:p>
          <a:p>
            <a:pPr>
              <a:buNone/>
            </a:pPr>
            <a:r>
              <a:rPr lang="en-US" sz="1400" dirty="0" smtClean="0"/>
              <a:t> “Periodically Poled Lithium </a:t>
            </a:r>
            <a:r>
              <a:rPr lang="en-US" sz="1400" dirty="0" err="1" smtClean="0"/>
              <a:t>Niobate</a:t>
            </a:r>
            <a:r>
              <a:rPr lang="en-US" sz="1400" dirty="0" smtClean="0"/>
              <a:t> (PPLN)- Tutorial.” http://www.thorlabs.com/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catalogPages</a:t>
            </a:r>
            <a:r>
              <a:rPr lang="en-US" sz="1400" dirty="0" smtClean="0"/>
              <a:t>/693.pdf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43000"/>
          </a:xfrm>
        </p:spPr>
        <p:txBody>
          <a:bodyPr/>
          <a:lstStyle/>
          <a:p>
            <a:pPr algn="ctr"/>
            <a:r>
              <a:rPr lang="en-US" cap="non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Thanks to Boris </a:t>
            </a:r>
            <a:r>
              <a:rPr lang="en-US" cap="none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Blinov</a:t>
            </a:r>
            <a:r>
              <a:rPr lang="en-US" cap="non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and the Trapped Ion Quantum Computing Group!</a:t>
            </a:r>
            <a:endParaRPr lang="en-US" cap="non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Review of Quantum Computing</a:t>
            </a:r>
            <a:endParaRPr lang="en-US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Traditional computers use bits, which can only be either 0 or 1.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Quantum computing employs </a:t>
            </a:r>
            <a:r>
              <a:rPr lang="en-US" dirty="0" err="1" smtClean="0"/>
              <a:t>qubits</a:t>
            </a:r>
            <a:r>
              <a:rPr lang="en-US" dirty="0" smtClean="0"/>
              <a:t>, which can be any linear combination of 0 and 1.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Quantum computers could quickly factor large numbers (</a:t>
            </a:r>
            <a:r>
              <a:rPr lang="en-US" dirty="0" err="1" smtClean="0"/>
              <a:t>Shor’s</a:t>
            </a:r>
            <a:r>
              <a:rPr lang="en-US" dirty="0" smtClean="0"/>
              <a:t> algorithm) and break RSA encryption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cap="none" dirty="0" smtClean="0"/>
              <a:t>How Do We Make a </a:t>
            </a:r>
            <a:r>
              <a:rPr lang="en-US" cap="none" dirty="0" err="1" smtClean="0"/>
              <a:t>Qubit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670" t="41304" r="21978" b="23913"/>
          <a:stretch>
            <a:fillRect/>
          </a:stretch>
        </p:blipFill>
        <p:spPr>
          <a:xfrm>
            <a:off x="1371600" y="3048000"/>
            <a:ext cx="6172200" cy="266700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85800" y="1447800"/>
            <a:ext cx="7010400" cy="4572000"/>
          </a:xfrm>
        </p:spPr>
        <p:txBody>
          <a:bodyPr/>
          <a:lstStyle/>
          <a:p>
            <a:r>
              <a:rPr lang="en-US" dirty="0" smtClean="0"/>
              <a:t>We can implement a </a:t>
            </a:r>
            <a:r>
              <a:rPr lang="en-US" dirty="0" err="1" smtClean="0"/>
              <a:t>qubit</a:t>
            </a:r>
            <a:r>
              <a:rPr lang="en-US" dirty="0" smtClean="0"/>
              <a:t> by allowing two energy levels in a trapped ion to be the two states of the </a:t>
            </a:r>
            <a:r>
              <a:rPr lang="en-US" dirty="0" err="1" smtClean="0"/>
              <a:t>qubit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Paul traps: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http://depts.washington.edu/qcomp/pdfs/matt_thesis.pdf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cap="none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en-US" cap="none" dirty="0" err="1" smtClean="0">
                <a:latin typeface="Times New Roman" pitchFamily="18" charset="0"/>
                <a:cs typeface="Times New Roman" pitchFamily="18" charset="0"/>
              </a:rPr>
              <a:t>Qubit</a:t>
            </a:r>
            <a:endParaRPr lang="en-US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943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Simplified energy level diagram for </a:t>
            </a:r>
            <a:r>
              <a:rPr lang="en-US" baseline="30000" dirty="0" smtClean="0"/>
              <a:t>137</a:t>
            </a:r>
            <a:r>
              <a:rPr lang="en-US" dirty="0" smtClean="0"/>
              <a:t>Ba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103" t="36986" r="38318" b="23288"/>
          <a:stretch>
            <a:fillRect/>
          </a:stretch>
        </p:blipFill>
        <p:spPr bwMode="auto">
          <a:xfrm>
            <a:off x="14478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Overview of my project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Produce an orange beam by sending an infrared laser beam through a PPLN waveguide</a:t>
            </a:r>
          </a:p>
          <a:p>
            <a:endParaRPr lang="en-US" dirty="0" smtClean="0"/>
          </a:p>
          <a:p>
            <a:r>
              <a:rPr lang="en-US" dirty="0" smtClean="0"/>
              <a:t>Align the orange beam and get it to the ion trap</a:t>
            </a:r>
          </a:p>
          <a:p>
            <a:endParaRPr lang="en-US" dirty="0" smtClean="0"/>
          </a:p>
          <a:p>
            <a:r>
              <a:rPr lang="en-US" dirty="0" smtClean="0"/>
              <a:t>Set up a double passed acousto-optic modulator and a </a:t>
            </a:r>
            <a:r>
              <a:rPr lang="en-US" dirty="0" err="1" smtClean="0"/>
              <a:t>Fabry</a:t>
            </a:r>
            <a:r>
              <a:rPr lang="en-US" dirty="0" smtClean="0"/>
              <a:t>-Perot cavity to help with laser stabilization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cap="none" dirty="0" smtClean="0"/>
              <a:t>Getting Orange from Infrared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74676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1143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 Laser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3352800"/>
            <a:ext cx="4572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AOM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4343400" y="4038600"/>
            <a:ext cx="685800" cy="3810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2600" y="1066800"/>
            <a:ext cx="838200" cy="45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828800" y="1905000"/>
            <a:ext cx="7620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4267200"/>
            <a:ext cx="1066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Coupler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8400" y="2057400"/>
            <a:ext cx="1143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PPLN wave-guide</a:t>
            </a:r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6400800" y="1371600"/>
            <a:ext cx="838200" cy="2286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91000" y="47244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6800" y="47244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47244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" idx="3"/>
          </p:cNvCxnSpPr>
          <p:nvPr/>
        </p:nvCxnSpPr>
        <p:spPr>
          <a:xfrm flipV="1">
            <a:off x="3581400" y="3733800"/>
            <a:ext cx="4114800" cy="38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</p:cNvCxnSpPr>
          <p:nvPr/>
        </p:nvCxnSpPr>
        <p:spPr>
          <a:xfrm>
            <a:off x="3581400" y="3771900"/>
            <a:ext cx="1066800" cy="419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1981200" y="1524000"/>
            <a:ext cx="2895600" cy="24384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762000" y="2743200"/>
            <a:ext cx="29718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286000" y="4648200"/>
            <a:ext cx="2009104" cy="684713"/>
          </a:xfrm>
          <a:custGeom>
            <a:avLst/>
            <a:gdLst>
              <a:gd name="connsiteX0" fmla="*/ 0 w 2009104"/>
              <a:gd name="connsiteY0" fmla="*/ 0 h 684713"/>
              <a:gd name="connsiteX1" fmla="*/ 12878 w 2009104"/>
              <a:gd name="connsiteY1" fmla="*/ 476518 h 684713"/>
              <a:gd name="connsiteX2" fmla="*/ 77273 w 2009104"/>
              <a:gd name="connsiteY2" fmla="*/ 540912 h 684713"/>
              <a:gd name="connsiteX3" fmla="*/ 193183 w 2009104"/>
              <a:gd name="connsiteY3" fmla="*/ 631065 h 684713"/>
              <a:gd name="connsiteX4" fmla="*/ 270456 w 2009104"/>
              <a:gd name="connsiteY4" fmla="*/ 656822 h 684713"/>
              <a:gd name="connsiteX5" fmla="*/ 309092 w 2009104"/>
              <a:gd name="connsiteY5" fmla="*/ 669701 h 684713"/>
              <a:gd name="connsiteX6" fmla="*/ 373487 w 2009104"/>
              <a:gd name="connsiteY6" fmla="*/ 682580 h 684713"/>
              <a:gd name="connsiteX7" fmla="*/ 837126 w 2009104"/>
              <a:gd name="connsiteY7" fmla="*/ 669701 h 684713"/>
              <a:gd name="connsiteX8" fmla="*/ 901521 w 2009104"/>
              <a:gd name="connsiteY8" fmla="*/ 631065 h 684713"/>
              <a:gd name="connsiteX9" fmla="*/ 953036 w 2009104"/>
              <a:gd name="connsiteY9" fmla="*/ 618186 h 684713"/>
              <a:gd name="connsiteX10" fmla="*/ 1030309 w 2009104"/>
              <a:gd name="connsiteY10" fmla="*/ 592428 h 684713"/>
              <a:gd name="connsiteX11" fmla="*/ 1571222 w 2009104"/>
              <a:gd name="connsiteY11" fmla="*/ 605307 h 684713"/>
              <a:gd name="connsiteX12" fmla="*/ 1622738 w 2009104"/>
              <a:gd name="connsiteY12" fmla="*/ 618186 h 684713"/>
              <a:gd name="connsiteX13" fmla="*/ 2009104 w 2009104"/>
              <a:gd name="connsiteY13" fmla="*/ 618186 h 68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104" h="684713">
                <a:moveTo>
                  <a:pt x="0" y="0"/>
                </a:moveTo>
                <a:cubicBezTo>
                  <a:pt x="4293" y="158839"/>
                  <a:pt x="994" y="318066"/>
                  <a:pt x="12878" y="476518"/>
                </a:cubicBezTo>
                <a:cubicBezTo>
                  <a:pt x="15397" y="510100"/>
                  <a:pt x="57582" y="524503"/>
                  <a:pt x="77273" y="540912"/>
                </a:cubicBezTo>
                <a:cubicBezTo>
                  <a:pt x="121724" y="577954"/>
                  <a:pt x="128077" y="609364"/>
                  <a:pt x="193183" y="631065"/>
                </a:cubicBezTo>
                <a:lnTo>
                  <a:pt x="270456" y="656822"/>
                </a:lnTo>
                <a:cubicBezTo>
                  <a:pt x="283335" y="661115"/>
                  <a:pt x="295780" y="667039"/>
                  <a:pt x="309092" y="669701"/>
                </a:cubicBezTo>
                <a:lnTo>
                  <a:pt x="373487" y="682580"/>
                </a:lnTo>
                <a:cubicBezTo>
                  <a:pt x="528033" y="678287"/>
                  <a:pt x="683251" y="684713"/>
                  <a:pt x="837126" y="669701"/>
                </a:cubicBezTo>
                <a:cubicBezTo>
                  <a:pt x="862040" y="667270"/>
                  <a:pt x="878646" y="641231"/>
                  <a:pt x="901521" y="631065"/>
                </a:cubicBezTo>
                <a:cubicBezTo>
                  <a:pt x="917696" y="623876"/>
                  <a:pt x="936082" y="623272"/>
                  <a:pt x="953036" y="618186"/>
                </a:cubicBezTo>
                <a:cubicBezTo>
                  <a:pt x="979042" y="610384"/>
                  <a:pt x="1030309" y="592428"/>
                  <a:pt x="1030309" y="592428"/>
                </a:cubicBezTo>
                <a:lnTo>
                  <a:pt x="1571222" y="605307"/>
                </a:lnTo>
                <a:cubicBezTo>
                  <a:pt x="1588906" y="606076"/>
                  <a:pt x="1605045" y="617666"/>
                  <a:pt x="1622738" y="618186"/>
                </a:cubicBezTo>
                <a:cubicBezTo>
                  <a:pt x="1751471" y="621972"/>
                  <a:pt x="1880315" y="618186"/>
                  <a:pt x="2009104" y="618186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72200" y="3505200"/>
            <a:ext cx="695459" cy="1934064"/>
          </a:xfrm>
          <a:custGeom>
            <a:avLst/>
            <a:gdLst>
              <a:gd name="connsiteX0" fmla="*/ 0 w 695459"/>
              <a:gd name="connsiteY0" fmla="*/ 1777284 h 1934064"/>
              <a:gd name="connsiteX1" fmla="*/ 12879 w 695459"/>
              <a:gd name="connsiteY1" fmla="*/ 1867436 h 1934064"/>
              <a:gd name="connsiteX2" fmla="*/ 103031 w 695459"/>
              <a:gd name="connsiteY2" fmla="*/ 1918952 h 1934064"/>
              <a:gd name="connsiteX3" fmla="*/ 141668 w 695459"/>
              <a:gd name="connsiteY3" fmla="*/ 1931831 h 1934064"/>
              <a:gd name="connsiteX4" fmla="*/ 450761 w 695459"/>
              <a:gd name="connsiteY4" fmla="*/ 1918952 h 1934064"/>
              <a:gd name="connsiteX5" fmla="*/ 489397 w 695459"/>
              <a:gd name="connsiteY5" fmla="*/ 1880315 h 1934064"/>
              <a:gd name="connsiteX6" fmla="*/ 528034 w 695459"/>
              <a:gd name="connsiteY6" fmla="*/ 1867436 h 1934064"/>
              <a:gd name="connsiteX7" fmla="*/ 553792 w 695459"/>
              <a:gd name="connsiteY7" fmla="*/ 1828800 h 1934064"/>
              <a:gd name="connsiteX8" fmla="*/ 618186 w 695459"/>
              <a:gd name="connsiteY8" fmla="*/ 1764405 h 1934064"/>
              <a:gd name="connsiteX9" fmla="*/ 643944 w 695459"/>
              <a:gd name="connsiteY9" fmla="*/ 1674253 h 1934064"/>
              <a:gd name="connsiteX10" fmla="*/ 669702 w 695459"/>
              <a:gd name="connsiteY10" fmla="*/ 1635616 h 1934064"/>
              <a:gd name="connsiteX11" fmla="*/ 695459 w 695459"/>
              <a:gd name="connsiteY11" fmla="*/ 1545464 h 1934064"/>
              <a:gd name="connsiteX12" fmla="*/ 682581 w 695459"/>
              <a:gd name="connsiteY12" fmla="*/ 1313645 h 1934064"/>
              <a:gd name="connsiteX13" fmla="*/ 656823 w 695459"/>
              <a:gd name="connsiteY13" fmla="*/ 1275008 h 1934064"/>
              <a:gd name="connsiteX14" fmla="*/ 631065 w 695459"/>
              <a:gd name="connsiteY14" fmla="*/ 1197735 h 1934064"/>
              <a:gd name="connsiteX15" fmla="*/ 605307 w 695459"/>
              <a:gd name="connsiteY15" fmla="*/ 1146219 h 1934064"/>
              <a:gd name="connsiteX16" fmla="*/ 592428 w 695459"/>
              <a:gd name="connsiteY16" fmla="*/ 1081825 h 1934064"/>
              <a:gd name="connsiteX17" fmla="*/ 566671 w 695459"/>
              <a:gd name="connsiteY17" fmla="*/ 1004552 h 1934064"/>
              <a:gd name="connsiteX18" fmla="*/ 553792 w 695459"/>
              <a:gd name="connsiteY18" fmla="*/ 965915 h 1934064"/>
              <a:gd name="connsiteX19" fmla="*/ 502276 w 695459"/>
              <a:gd name="connsiteY19" fmla="*/ 824247 h 1934064"/>
              <a:gd name="connsiteX20" fmla="*/ 489397 w 695459"/>
              <a:gd name="connsiteY20" fmla="*/ 772732 h 1934064"/>
              <a:gd name="connsiteX21" fmla="*/ 463640 w 695459"/>
              <a:gd name="connsiteY21" fmla="*/ 734095 h 1934064"/>
              <a:gd name="connsiteX22" fmla="*/ 450761 w 695459"/>
              <a:gd name="connsiteY22" fmla="*/ 643943 h 1934064"/>
              <a:gd name="connsiteX23" fmla="*/ 450761 w 695459"/>
              <a:gd name="connsiteY23" fmla="*/ 0 h 193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5459" h="1934064">
                <a:moveTo>
                  <a:pt x="0" y="1777284"/>
                </a:moveTo>
                <a:cubicBezTo>
                  <a:pt x="4293" y="1807335"/>
                  <a:pt x="1605" y="1839251"/>
                  <a:pt x="12879" y="1867436"/>
                </a:cubicBezTo>
                <a:cubicBezTo>
                  <a:pt x="30528" y="1911559"/>
                  <a:pt x="66405" y="1908487"/>
                  <a:pt x="103031" y="1918952"/>
                </a:cubicBezTo>
                <a:cubicBezTo>
                  <a:pt x="116084" y="1922682"/>
                  <a:pt x="128789" y="1927538"/>
                  <a:pt x="141668" y="1931831"/>
                </a:cubicBezTo>
                <a:cubicBezTo>
                  <a:pt x="244699" y="1927538"/>
                  <a:pt x="348754" y="1934064"/>
                  <a:pt x="450761" y="1918952"/>
                </a:cubicBezTo>
                <a:cubicBezTo>
                  <a:pt x="468778" y="1916283"/>
                  <a:pt x="474243" y="1890418"/>
                  <a:pt x="489397" y="1880315"/>
                </a:cubicBezTo>
                <a:cubicBezTo>
                  <a:pt x="500693" y="1872785"/>
                  <a:pt x="515155" y="1871729"/>
                  <a:pt x="528034" y="1867436"/>
                </a:cubicBezTo>
                <a:cubicBezTo>
                  <a:pt x="536620" y="1854557"/>
                  <a:pt x="542847" y="1839745"/>
                  <a:pt x="553792" y="1828800"/>
                </a:cubicBezTo>
                <a:cubicBezTo>
                  <a:pt x="605307" y="1777285"/>
                  <a:pt x="583842" y="1833092"/>
                  <a:pt x="618186" y="1764405"/>
                </a:cubicBezTo>
                <a:cubicBezTo>
                  <a:pt x="643249" y="1714280"/>
                  <a:pt x="619185" y="1732024"/>
                  <a:pt x="643944" y="1674253"/>
                </a:cubicBezTo>
                <a:cubicBezTo>
                  <a:pt x="650041" y="1660026"/>
                  <a:pt x="662780" y="1649460"/>
                  <a:pt x="669702" y="1635616"/>
                </a:cubicBezTo>
                <a:cubicBezTo>
                  <a:pt x="678942" y="1617136"/>
                  <a:pt x="691332" y="1561975"/>
                  <a:pt x="695459" y="1545464"/>
                </a:cubicBezTo>
                <a:cubicBezTo>
                  <a:pt x="691166" y="1468191"/>
                  <a:pt x="693526" y="1390259"/>
                  <a:pt x="682581" y="1313645"/>
                </a:cubicBezTo>
                <a:cubicBezTo>
                  <a:pt x="680392" y="1298322"/>
                  <a:pt x="663110" y="1289153"/>
                  <a:pt x="656823" y="1275008"/>
                </a:cubicBezTo>
                <a:cubicBezTo>
                  <a:pt x="645796" y="1250197"/>
                  <a:pt x="643207" y="1222020"/>
                  <a:pt x="631065" y="1197735"/>
                </a:cubicBezTo>
                <a:lnTo>
                  <a:pt x="605307" y="1146219"/>
                </a:lnTo>
                <a:cubicBezTo>
                  <a:pt x="601014" y="1124754"/>
                  <a:pt x="598188" y="1102943"/>
                  <a:pt x="592428" y="1081825"/>
                </a:cubicBezTo>
                <a:cubicBezTo>
                  <a:pt x="585284" y="1055631"/>
                  <a:pt x="575257" y="1030310"/>
                  <a:pt x="566671" y="1004552"/>
                </a:cubicBezTo>
                <a:cubicBezTo>
                  <a:pt x="562378" y="991673"/>
                  <a:pt x="557085" y="979085"/>
                  <a:pt x="553792" y="965915"/>
                </a:cubicBezTo>
                <a:cubicBezTo>
                  <a:pt x="524280" y="847868"/>
                  <a:pt x="547671" y="892339"/>
                  <a:pt x="502276" y="824247"/>
                </a:cubicBezTo>
                <a:cubicBezTo>
                  <a:pt x="497983" y="807075"/>
                  <a:pt x="496369" y="789001"/>
                  <a:pt x="489397" y="772732"/>
                </a:cubicBezTo>
                <a:cubicBezTo>
                  <a:pt x="483300" y="758505"/>
                  <a:pt x="468088" y="748921"/>
                  <a:pt x="463640" y="734095"/>
                </a:cubicBezTo>
                <a:cubicBezTo>
                  <a:pt x="454917" y="705019"/>
                  <a:pt x="451293" y="674294"/>
                  <a:pt x="450761" y="643943"/>
                </a:cubicBezTo>
                <a:cubicBezTo>
                  <a:pt x="446996" y="429328"/>
                  <a:pt x="450761" y="214648"/>
                  <a:pt x="450761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14" idx="0"/>
            <a:endCxn id="15" idx="0"/>
          </p:cNvCxnSpPr>
          <p:nvPr/>
        </p:nvCxnSpPr>
        <p:spPr>
          <a:xfrm rot="5400000" flipH="1" flipV="1">
            <a:off x="6591300" y="1828800"/>
            <a:ext cx="4572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343400" y="5410200"/>
            <a:ext cx="18288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Polarization Paddles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391400" y="3733800"/>
            <a:ext cx="30480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6573044" y="970756"/>
            <a:ext cx="685006" cy="1150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6838950" y="704850"/>
            <a:ext cx="685800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Cavity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914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00200" y="3429000"/>
            <a:ext cx="228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4" idx="3"/>
            <a:endCxn id="5" idx="1"/>
          </p:cNvCxnSpPr>
          <p:nvPr/>
        </p:nvCxnSpPr>
        <p:spPr>
          <a:xfrm>
            <a:off x="1447800" y="3771900"/>
            <a:ext cx="16764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cap="none" dirty="0" smtClean="0"/>
              <a:t>PPLN Waveguides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PPLN (Periodically poled lithium </a:t>
            </a:r>
            <a:r>
              <a:rPr lang="en-US" dirty="0" err="1" smtClean="0"/>
              <a:t>niobate</a:t>
            </a:r>
            <a:r>
              <a:rPr lang="en-US" dirty="0" smtClean="0"/>
              <a:t>) crystals have a periodic reversal of domain orientation</a:t>
            </a:r>
          </a:p>
          <a:p>
            <a:endParaRPr lang="en-US" dirty="0" smtClean="0"/>
          </a:p>
          <a:p>
            <a:r>
              <a:rPr lang="en-US" dirty="0" smtClean="0"/>
              <a:t>Non-linearity of the crystal allows for second harmonic generation</a:t>
            </a:r>
          </a:p>
          <a:p>
            <a:endParaRPr lang="en-US" dirty="0" smtClean="0"/>
          </a:p>
          <a:p>
            <a:r>
              <a:rPr lang="en-US" dirty="0" smtClean="0"/>
              <a:t>PPLN crystals are more efficient than other non-linear crystals for second harmonic generation because of x</a:t>
            </a:r>
            <a:r>
              <a:rPr lang="en-US" baseline="30000" dirty="0" smtClean="0"/>
              <a:t>2</a:t>
            </a:r>
            <a:r>
              <a:rPr lang="en-US" dirty="0" smtClean="0"/>
              <a:t> nonlinearity</a:t>
            </a:r>
          </a:p>
          <a:p>
            <a:endParaRPr lang="en-US" dirty="0" smtClean="0"/>
          </a:p>
          <a:p>
            <a:r>
              <a:rPr lang="en-US" dirty="0" smtClean="0"/>
              <a:t>Using a waveguide instead of a regular crystal also increases SHG efficiency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en-US" cap="none" dirty="0" smtClean="0"/>
              <a:t>Phase Matching in PPLN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7620000" cy="4267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Phase matching is essential for efficient second harmonic generation!</a:t>
            </a:r>
          </a:p>
          <a:p>
            <a:endParaRPr lang="en-US" dirty="0" smtClean="0"/>
          </a:p>
          <a:p>
            <a:r>
              <a:rPr lang="en-US" dirty="0" smtClean="0"/>
              <a:t>We can adjust temperature to achieve phase matching.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44578" t="40362" r="7229" b="21084"/>
          <a:stretch>
            <a:fillRect/>
          </a:stretch>
        </p:blipFill>
        <p:spPr bwMode="auto">
          <a:xfrm>
            <a:off x="685800" y="3200400"/>
            <a:ext cx="731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6400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http://www.thorlabs.com/catalogPages/693.pdf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cap="none" dirty="0" err="1" smtClean="0"/>
              <a:t>Fabry</a:t>
            </a:r>
            <a:r>
              <a:rPr lang="en-US" cap="none" dirty="0" smtClean="0"/>
              <a:t>-Perot Cavities and Stabilization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001000" cy="4572000"/>
          </a:xfrm>
        </p:spPr>
        <p:txBody>
          <a:bodyPr/>
          <a:lstStyle/>
          <a:p>
            <a:r>
              <a:rPr lang="en-US" dirty="0" smtClean="0"/>
              <a:t>Only certain wavelengths of light are resonant within the cavity, those in which an integer number of wavelengths fit inside the cavity.</a:t>
            </a:r>
          </a:p>
          <a:p>
            <a:r>
              <a:rPr lang="en-US" dirty="0" smtClean="0"/>
              <a:t>We can “lock” the laser to the transmission peak closest to our desired wavelength.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3478" t="39655" r="27826" b="12069"/>
          <a:stretch>
            <a:fillRect/>
          </a:stretch>
        </p:blipFill>
        <p:spPr bwMode="auto">
          <a:xfrm>
            <a:off x="762000" y="3352800"/>
            <a:ext cx="739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http://www.int.washington.edu/REU/2009/2009_images/Adams_and_Davis.pdf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2601</TotalTime>
  <Words>381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A Better Way to De-shelve 137Ba+</vt:lpstr>
      <vt:lpstr>Review of Quantum Computing</vt:lpstr>
      <vt:lpstr>How Do We Make a Qubit?</vt:lpstr>
      <vt:lpstr>Ba+ as a Qubit</vt:lpstr>
      <vt:lpstr>Overview of my project</vt:lpstr>
      <vt:lpstr>Getting Orange from Infrared</vt:lpstr>
      <vt:lpstr>PPLN Waveguides</vt:lpstr>
      <vt:lpstr>Phase Matching in PPLN</vt:lpstr>
      <vt:lpstr>Fabry-Perot Cavities and Stabilization</vt:lpstr>
      <vt:lpstr>Future Steps</vt:lpstr>
      <vt:lpstr>Thanks to Boris Blinov and the Trapped Ion Quantum Computing Group!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Deshelving Solution for 137Ba+</dc:title>
  <dc:creator>Andrea</dc:creator>
  <cp:lastModifiedBy>cheryl</cp:lastModifiedBy>
  <cp:revision>123</cp:revision>
  <dcterms:created xsi:type="dcterms:W3CDTF">2010-08-08T02:54:08Z</dcterms:created>
  <dcterms:modified xsi:type="dcterms:W3CDTF">2010-08-23T20:14:08Z</dcterms:modified>
</cp:coreProperties>
</file>