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21"/>
  </p:notesMasterIdLst>
  <p:sldIdLst>
    <p:sldId id="256" r:id="rId2"/>
    <p:sldId id="276" r:id="rId3"/>
    <p:sldId id="269" r:id="rId4"/>
    <p:sldId id="257" r:id="rId5"/>
    <p:sldId id="264" r:id="rId6"/>
    <p:sldId id="258" r:id="rId7"/>
    <p:sldId id="259" r:id="rId8"/>
    <p:sldId id="270" r:id="rId9"/>
    <p:sldId id="274" r:id="rId10"/>
    <p:sldId id="263" r:id="rId11"/>
    <p:sldId id="265" r:id="rId12"/>
    <p:sldId id="267" r:id="rId13"/>
    <p:sldId id="266" r:id="rId14"/>
    <p:sldId id="278" r:id="rId15"/>
    <p:sldId id="261" r:id="rId16"/>
    <p:sldId id="262" r:id="rId17"/>
    <p:sldId id="272" r:id="rId18"/>
    <p:sldId id="268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F71596"/>
    <a:srgbClr val="721B0C"/>
    <a:srgbClr val="01337D"/>
    <a:srgbClr val="024EBE"/>
    <a:srgbClr val="21A79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18" autoAdjust="0"/>
  </p:normalViewPr>
  <p:slideViewPr>
    <p:cSldViewPr>
      <p:cViewPr>
        <p:scale>
          <a:sx n="160" d="100"/>
          <a:sy n="160" d="100"/>
        </p:scale>
        <p:origin x="-72" y="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essica\Documents\Photocurrent%20Measurmen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ocuments\photocurrent%20simple%20set%20u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Photocurrent vs. Voltage / IV Curve</a:t>
            </a:r>
          </a:p>
        </c:rich>
      </c:tx>
    </c:title>
    <c:plotArea>
      <c:layout>
        <c:manualLayout>
          <c:layoutTarget val="inner"/>
          <c:xMode val="edge"/>
          <c:yMode val="edge"/>
          <c:x val="9.7404373169232492E-2"/>
          <c:y val="0.11572749659053502"/>
          <c:w val="0.758129038421966"/>
          <c:h val="0.74610536176231057"/>
        </c:manualLayout>
      </c:layout>
      <c:scatterChart>
        <c:scatterStyle val="smoothMarker"/>
        <c:ser>
          <c:idx val="3"/>
          <c:order val="0"/>
          <c:tx>
            <c:v>UV on</c:v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chemeClr val="accent4">
                  <a:lumMod val="75000"/>
                </a:schemeClr>
              </a:solidFill>
            </c:spPr>
          </c:marker>
          <c:xVal>
            <c:numRef>
              <c:f>Sheet1!$B$61:$B$112</c:f>
              <c:numCache>
                <c:formatCode>0.00</c:formatCode>
                <c:ptCount val="52"/>
                <c:pt idx="0">
                  <c:v>-4.99</c:v>
                </c:pt>
                <c:pt idx="1">
                  <c:v>-4.8</c:v>
                </c:pt>
                <c:pt idx="2">
                  <c:v>-4.5599999999999996</c:v>
                </c:pt>
                <c:pt idx="3">
                  <c:v>-4.38</c:v>
                </c:pt>
                <c:pt idx="4">
                  <c:v>-4.17</c:v>
                </c:pt>
                <c:pt idx="5">
                  <c:v>-3.9699999999999998</c:v>
                </c:pt>
                <c:pt idx="6">
                  <c:v>-3.7600000000000002</c:v>
                </c:pt>
                <c:pt idx="7">
                  <c:v>-3.63</c:v>
                </c:pt>
                <c:pt idx="8">
                  <c:v>-3.44</c:v>
                </c:pt>
                <c:pt idx="9">
                  <c:v>-3.17</c:v>
                </c:pt>
                <c:pt idx="10">
                  <c:v>-3</c:v>
                </c:pt>
                <c:pt idx="11">
                  <c:v>-2.8</c:v>
                </c:pt>
                <c:pt idx="12">
                  <c:v>-2.63</c:v>
                </c:pt>
                <c:pt idx="13">
                  <c:v>-2.4099999999999997</c:v>
                </c:pt>
                <c:pt idx="14">
                  <c:v>-2.25</c:v>
                </c:pt>
                <c:pt idx="15">
                  <c:v>-2.02</c:v>
                </c:pt>
                <c:pt idx="16">
                  <c:v>-1.84</c:v>
                </c:pt>
                <c:pt idx="17">
                  <c:v>-1.61</c:v>
                </c:pt>
                <c:pt idx="18">
                  <c:v>-1.43</c:v>
                </c:pt>
                <c:pt idx="19">
                  <c:v>-1.1900000000000042</c:v>
                </c:pt>
                <c:pt idx="20">
                  <c:v>-0.99</c:v>
                </c:pt>
                <c:pt idx="21">
                  <c:v>-0.82000000000000062</c:v>
                </c:pt>
                <c:pt idx="22">
                  <c:v>-0.56999999999999995</c:v>
                </c:pt>
                <c:pt idx="23">
                  <c:v>-0.38000000000000117</c:v>
                </c:pt>
                <c:pt idx="24">
                  <c:v>-0.15000000000000024</c:v>
                </c:pt>
                <c:pt idx="25">
                  <c:v>-2.0000000000000052E-2</c:v>
                </c:pt>
                <c:pt idx="26">
                  <c:v>2.0000000000000052E-2</c:v>
                </c:pt>
                <c:pt idx="27">
                  <c:v>0.17</c:v>
                </c:pt>
                <c:pt idx="28">
                  <c:v>0.42000000000000032</c:v>
                </c:pt>
                <c:pt idx="29">
                  <c:v>0.61000000000000065</c:v>
                </c:pt>
                <c:pt idx="30">
                  <c:v>0.75000000000000222</c:v>
                </c:pt>
                <c:pt idx="31">
                  <c:v>1.03</c:v>
                </c:pt>
                <c:pt idx="32">
                  <c:v>1.23</c:v>
                </c:pt>
                <c:pt idx="33">
                  <c:v>1.42</c:v>
                </c:pt>
                <c:pt idx="34">
                  <c:v>1.6300000000000001</c:v>
                </c:pt>
                <c:pt idx="35">
                  <c:v>1.83</c:v>
                </c:pt>
                <c:pt idx="36">
                  <c:v>2.04</c:v>
                </c:pt>
                <c:pt idx="37">
                  <c:v>2.21</c:v>
                </c:pt>
                <c:pt idx="38">
                  <c:v>2.3699999999999997</c:v>
                </c:pt>
                <c:pt idx="39">
                  <c:v>2.6</c:v>
                </c:pt>
                <c:pt idx="40">
                  <c:v>2.84</c:v>
                </c:pt>
                <c:pt idx="41">
                  <c:v>2.9699999999999998</c:v>
                </c:pt>
                <c:pt idx="42">
                  <c:v>3.21</c:v>
                </c:pt>
                <c:pt idx="43">
                  <c:v>3.4099999999999997</c:v>
                </c:pt>
                <c:pt idx="44">
                  <c:v>3.56</c:v>
                </c:pt>
                <c:pt idx="45">
                  <c:v>3.8</c:v>
                </c:pt>
                <c:pt idx="46">
                  <c:v>4</c:v>
                </c:pt>
                <c:pt idx="47">
                  <c:v>4.25</c:v>
                </c:pt>
                <c:pt idx="48">
                  <c:v>4.4400000000000004</c:v>
                </c:pt>
                <c:pt idx="49">
                  <c:v>4.6199999999999966</c:v>
                </c:pt>
                <c:pt idx="50">
                  <c:v>4.76</c:v>
                </c:pt>
                <c:pt idx="51">
                  <c:v>5.04</c:v>
                </c:pt>
              </c:numCache>
            </c:numRef>
          </c:xVal>
          <c:yVal>
            <c:numRef>
              <c:f>Sheet1!$C$61:$C$112</c:f>
              <c:numCache>
                <c:formatCode>0.000</c:formatCode>
                <c:ptCount val="52"/>
                <c:pt idx="0">
                  <c:v>-0.501</c:v>
                </c:pt>
                <c:pt idx="1">
                  <c:v>-0.45</c:v>
                </c:pt>
                <c:pt idx="2">
                  <c:v>-0.37600000000000106</c:v>
                </c:pt>
                <c:pt idx="3">
                  <c:v>-0.32900000000000135</c:v>
                </c:pt>
                <c:pt idx="4">
                  <c:v>-0.27700000000000002</c:v>
                </c:pt>
                <c:pt idx="5">
                  <c:v>-0.22600000000000056</c:v>
                </c:pt>
                <c:pt idx="6">
                  <c:v>-0.15700000000000044</c:v>
                </c:pt>
                <c:pt idx="7">
                  <c:v>-0.11799999999999999</c:v>
                </c:pt>
                <c:pt idx="8">
                  <c:v>-8.1000000000000044E-2</c:v>
                </c:pt>
                <c:pt idx="9">
                  <c:v>-2.1000000000000088E-2</c:v>
                </c:pt>
                <c:pt idx="10">
                  <c:v>1.4999999999999998E-2</c:v>
                </c:pt>
                <c:pt idx="11">
                  <c:v>6.3000000000000014E-2</c:v>
                </c:pt>
                <c:pt idx="12">
                  <c:v>0.10700000000000012</c:v>
                </c:pt>
                <c:pt idx="13">
                  <c:v>0.16500000000000056</c:v>
                </c:pt>
                <c:pt idx="14">
                  <c:v>0.21600000000000041</c:v>
                </c:pt>
                <c:pt idx="15">
                  <c:v>0.28400000000000031</c:v>
                </c:pt>
                <c:pt idx="16">
                  <c:v>0.3300000000000014</c:v>
                </c:pt>
                <c:pt idx="17">
                  <c:v>0.39800000000000141</c:v>
                </c:pt>
                <c:pt idx="18">
                  <c:v>0.45800000000000002</c:v>
                </c:pt>
                <c:pt idx="19">
                  <c:v>0.52300000000000002</c:v>
                </c:pt>
                <c:pt idx="20">
                  <c:v>0.58900000000000063</c:v>
                </c:pt>
                <c:pt idx="21">
                  <c:v>0.63500000000000234</c:v>
                </c:pt>
                <c:pt idx="22">
                  <c:v>0.71200000000000063</c:v>
                </c:pt>
                <c:pt idx="23">
                  <c:v>0.77000000000000024</c:v>
                </c:pt>
                <c:pt idx="24">
                  <c:v>0.82700000000000062</c:v>
                </c:pt>
                <c:pt idx="25">
                  <c:v>0.88500000000000212</c:v>
                </c:pt>
                <c:pt idx="26">
                  <c:v>0.89700000000000213</c:v>
                </c:pt>
                <c:pt idx="27">
                  <c:v>0.94299999999999995</c:v>
                </c:pt>
                <c:pt idx="28" formatCode="0.00">
                  <c:v>1.01</c:v>
                </c:pt>
                <c:pt idx="29" formatCode="0.00">
                  <c:v>1.06</c:v>
                </c:pt>
                <c:pt idx="30" formatCode="0.00">
                  <c:v>1.1100000000000001</c:v>
                </c:pt>
                <c:pt idx="31" formatCode="0.00">
                  <c:v>1.1900000000000042</c:v>
                </c:pt>
                <c:pt idx="32" formatCode="0.00">
                  <c:v>1.25</c:v>
                </c:pt>
                <c:pt idx="33" formatCode="0.00">
                  <c:v>1.3</c:v>
                </c:pt>
                <c:pt idx="34" formatCode="0.00">
                  <c:v>1.37</c:v>
                </c:pt>
                <c:pt idx="35" formatCode="0.00">
                  <c:v>1.42</c:v>
                </c:pt>
                <c:pt idx="36" formatCode="0.00">
                  <c:v>1.49</c:v>
                </c:pt>
                <c:pt idx="37" formatCode="0.00">
                  <c:v>1.52</c:v>
                </c:pt>
                <c:pt idx="38" formatCode="0.00">
                  <c:v>1.58</c:v>
                </c:pt>
                <c:pt idx="39" formatCode="0.00">
                  <c:v>1.6600000000000001</c:v>
                </c:pt>
                <c:pt idx="40" formatCode="0.00">
                  <c:v>1.7400000000000042</c:v>
                </c:pt>
                <c:pt idx="41" formatCode="0.00">
                  <c:v>1.7700000000000045</c:v>
                </c:pt>
                <c:pt idx="42" formatCode="0.00">
                  <c:v>1.85</c:v>
                </c:pt>
                <c:pt idx="43" formatCode="0.00">
                  <c:v>1.91</c:v>
                </c:pt>
                <c:pt idx="44" formatCode="0.00">
                  <c:v>1.9400000000000004</c:v>
                </c:pt>
                <c:pt idx="45" formatCode="0.00">
                  <c:v>2.0099999999999998</c:v>
                </c:pt>
                <c:pt idx="46" formatCode="0.00">
                  <c:v>2.0499999999999998</c:v>
                </c:pt>
                <c:pt idx="47" formatCode="0.00">
                  <c:v>2.12</c:v>
                </c:pt>
                <c:pt idx="48" formatCode="0.00">
                  <c:v>2.17</c:v>
                </c:pt>
                <c:pt idx="49" formatCode="0.00">
                  <c:v>2.19</c:v>
                </c:pt>
                <c:pt idx="50" formatCode="0.00">
                  <c:v>2.2000000000000002</c:v>
                </c:pt>
                <c:pt idx="51" formatCode="0.00">
                  <c:v>2.25</c:v>
                </c:pt>
              </c:numCache>
            </c:numRef>
          </c:yVal>
          <c:smooth val="1"/>
        </c:ser>
        <c:ser>
          <c:idx val="4"/>
          <c:order val="1"/>
          <c:tx>
            <c:v>UV on fit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Sheet1!$B$61:$B$112</c:f>
              <c:numCache>
                <c:formatCode>0.00</c:formatCode>
                <c:ptCount val="52"/>
                <c:pt idx="0">
                  <c:v>-4.99</c:v>
                </c:pt>
                <c:pt idx="1">
                  <c:v>-4.8</c:v>
                </c:pt>
                <c:pt idx="2">
                  <c:v>-4.5599999999999996</c:v>
                </c:pt>
                <c:pt idx="3">
                  <c:v>-4.38</c:v>
                </c:pt>
                <c:pt idx="4">
                  <c:v>-4.17</c:v>
                </c:pt>
                <c:pt idx="5">
                  <c:v>-3.9699999999999998</c:v>
                </c:pt>
                <c:pt idx="6">
                  <c:v>-3.7600000000000002</c:v>
                </c:pt>
                <c:pt idx="7">
                  <c:v>-3.63</c:v>
                </c:pt>
                <c:pt idx="8">
                  <c:v>-3.44</c:v>
                </c:pt>
                <c:pt idx="9">
                  <c:v>-3.17</c:v>
                </c:pt>
                <c:pt idx="10">
                  <c:v>-3</c:v>
                </c:pt>
                <c:pt idx="11">
                  <c:v>-2.8</c:v>
                </c:pt>
                <c:pt idx="12">
                  <c:v>-2.63</c:v>
                </c:pt>
                <c:pt idx="13">
                  <c:v>-2.4099999999999997</c:v>
                </c:pt>
                <c:pt idx="14">
                  <c:v>-2.25</c:v>
                </c:pt>
                <c:pt idx="15">
                  <c:v>-2.02</c:v>
                </c:pt>
                <c:pt idx="16">
                  <c:v>-1.84</c:v>
                </c:pt>
                <c:pt idx="17">
                  <c:v>-1.61</c:v>
                </c:pt>
                <c:pt idx="18">
                  <c:v>-1.43</c:v>
                </c:pt>
                <c:pt idx="19">
                  <c:v>-1.1900000000000042</c:v>
                </c:pt>
                <c:pt idx="20">
                  <c:v>-0.99</c:v>
                </c:pt>
                <c:pt idx="21">
                  <c:v>-0.82000000000000062</c:v>
                </c:pt>
                <c:pt idx="22">
                  <c:v>-0.56999999999999995</c:v>
                </c:pt>
                <c:pt idx="23">
                  <c:v>-0.38000000000000117</c:v>
                </c:pt>
                <c:pt idx="24">
                  <c:v>-0.15000000000000024</c:v>
                </c:pt>
                <c:pt idx="25">
                  <c:v>-2.0000000000000052E-2</c:v>
                </c:pt>
                <c:pt idx="26">
                  <c:v>2.0000000000000052E-2</c:v>
                </c:pt>
                <c:pt idx="27">
                  <c:v>0.17</c:v>
                </c:pt>
                <c:pt idx="28">
                  <c:v>0.42000000000000032</c:v>
                </c:pt>
                <c:pt idx="29">
                  <c:v>0.61000000000000065</c:v>
                </c:pt>
                <c:pt idx="30">
                  <c:v>0.75000000000000222</c:v>
                </c:pt>
                <c:pt idx="31">
                  <c:v>1.03</c:v>
                </c:pt>
                <c:pt idx="32">
                  <c:v>1.23</c:v>
                </c:pt>
                <c:pt idx="33">
                  <c:v>1.42</c:v>
                </c:pt>
                <c:pt idx="34">
                  <c:v>1.6300000000000001</c:v>
                </c:pt>
                <c:pt idx="35">
                  <c:v>1.83</c:v>
                </c:pt>
                <c:pt idx="36">
                  <c:v>2.04</c:v>
                </c:pt>
                <c:pt idx="37">
                  <c:v>2.21</c:v>
                </c:pt>
                <c:pt idx="38">
                  <c:v>2.3699999999999997</c:v>
                </c:pt>
                <c:pt idx="39">
                  <c:v>2.6</c:v>
                </c:pt>
                <c:pt idx="40">
                  <c:v>2.84</c:v>
                </c:pt>
                <c:pt idx="41">
                  <c:v>2.9699999999999998</c:v>
                </c:pt>
                <c:pt idx="42">
                  <c:v>3.21</c:v>
                </c:pt>
                <c:pt idx="43">
                  <c:v>3.4099999999999997</c:v>
                </c:pt>
                <c:pt idx="44">
                  <c:v>3.56</c:v>
                </c:pt>
                <c:pt idx="45">
                  <c:v>3.8</c:v>
                </c:pt>
                <c:pt idx="46">
                  <c:v>4</c:v>
                </c:pt>
                <c:pt idx="47">
                  <c:v>4.25</c:v>
                </c:pt>
                <c:pt idx="48">
                  <c:v>4.4400000000000004</c:v>
                </c:pt>
                <c:pt idx="49">
                  <c:v>4.6199999999999966</c:v>
                </c:pt>
                <c:pt idx="50">
                  <c:v>4.76</c:v>
                </c:pt>
                <c:pt idx="51">
                  <c:v>5.04</c:v>
                </c:pt>
              </c:numCache>
            </c:numRef>
          </c:xVal>
          <c:yVal>
            <c:numRef>
              <c:f>Sheet1!$E$61:$E$112</c:f>
              <c:numCache>
                <c:formatCode>General</c:formatCode>
                <c:ptCount val="52"/>
                <c:pt idx="0">
                  <c:v>-0.53408549899062407</c:v>
                </c:pt>
                <c:pt idx="1">
                  <c:v>-0.4797962188534533</c:v>
                </c:pt>
                <c:pt idx="2">
                  <c:v>-0.41122028604860689</c:v>
                </c:pt>
                <c:pt idx="3">
                  <c:v>-0.35978833644497032</c:v>
                </c:pt>
                <c:pt idx="4">
                  <c:v>-0.29978439524073064</c:v>
                </c:pt>
                <c:pt idx="5">
                  <c:v>-0.24263778457002391</c:v>
                </c:pt>
                <c:pt idx="6">
                  <c:v>-0.18263384336578148</c:v>
                </c:pt>
                <c:pt idx="7">
                  <c:v>-0.14548854642982323</c:v>
                </c:pt>
                <c:pt idx="8">
                  <c:v>-9.1199266292651848E-2</c:v>
                </c:pt>
                <c:pt idx="9">
                  <c:v>-1.4051341887198698E-2</c:v>
                </c:pt>
                <c:pt idx="10">
                  <c:v>3.4523277182901664E-2</c:v>
                </c:pt>
                <c:pt idx="11">
                  <c:v>9.1669887853607648E-2</c:v>
                </c:pt>
                <c:pt idx="12">
                  <c:v>0.14024450692370768</c:v>
                </c:pt>
                <c:pt idx="13">
                  <c:v>0.20310577866148438</c:v>
                </c:pt>
                <c:pt idx="14">
                  <c:v>0.24882306719804925</c:v>
                </c:pt>
                <c:pt idx="15">
                  <c:v>0.31454166946936257</c:v>
                </c:pt>
                <c:pt idx="16">
                  <c:v>0.36597361907299814</c:v>
                </c:pt>
                <c:pt idx="17">
                  <c:v>0.4316922213443099</c:v>
                </c:pt>
                <c:pt idx="18">
                  <c:v>0.48312417094794663</c:v>
                </c:pt>
                <c:pt idx="19">
                  <c:v>0.55170010375279155</c:v>
                </c:pt>
                <c:pt idx="20">
                  <c:v>0.60884671442350236</c:v>
                </c:pt>
                <c:pt idx="21">
                  <c:v>0.65742133349360277</c:v>
                </c:pt>
                <c:pt idx="22">
                  <c:v>0.72885459683198062</c:v>
                </c:pt>
                <c:pt idx="23">
                  <c:v>0.78314387696915322</c:v>
                </c:pt>
                <c:pt idx="24">
                  <c:v>0.8488624792404631</c:v>
                </c:pt>
                <c:pt idx="25">
                  <c:v>0.88600777617642412</c:v>
                </c:pt>
                <c:pt idx="26">
                  <c:v>0.89743709831056362</c:v>
                </c:pt>
                <c:pt idx="27">
                  <c:v>0.94029705631359817</c:v>
                </c:pt>
                <c:pt idx="28">
                  <c:v>1.0117303196519754</c:v>
                </c:pt>
                <c:pt idx="29">
                  <c:v>1.0660195997891462</c:v>
                </c:pt>
                <c:pt idx="30">
                  <c:v>1.1060222272586404</c:v>
                </c:pt>
                <c:pt idx="31">
                  <c:v>1.1860274821976289</c:v>
                </c:pt>
                <c:pt idx="32">
                  <c:v>1.2431740928683304</c:v>
                </c:pt>
                <c:pt idx="33">
                  <c:v>1.2974633730055058</c:v>
                </c:pt>
                <c:pt idx="34">
                  <c:v>1.3574673142097471</c:v>
                </c:pt>
                <c:pt idx="35">
                  <c:v>1.4146139248804541</c:v>
                </c:pt>
                <c:pt idx="36">
                  <c:v>1.4746178660846947</c:v>
                </c:pt>
                <c:pt idx="37">
                  <c:v>1.5231924851547938</c:v>
                </c:pt>
                <c:pt idx="38">
                  <c:v>1.5689097736913595</c:v>
                </c:pt>
                <c:pt idx="39">
                  <c:v>1.6346283759626716</c:v>
                </c:pt>
                <c:pt idx="40">
                  <c:v>1.7032043087675186</c:v>
                </c:pt>
                <c:pt idx="41">
                  <c:v>1.7403496057034775</c:v>
                </c:pt>
                <c:pt idx="42">
                  <c:v>1.808925538508326</c:v>
                </c:pt>
                <c:pt idx="43">
                  <c:v>1.8660721491790355</c:v>
                </c:pt>
                <c:pt idx="44">
                  <c:v>1.9089321071820571</c:v>
                </c:pt>
                <c:pt idx="45">
                  <c:v>1.9775080399869085</c:v>
                </c:pt>
                <c:pt idx="46">
                  <c:v>2.0346546506576142</c:v>
                </c:pt>
                <c:pt idx="47">
                  <c:v>2.1060879139959972</c:v>
                </c:pt>
                <c:pt idx="48">
                  <c:v>2.1603771941331678</c:v>
                </c:pt>
                <c:pt idx="49">
                  <c:v>2.2118091437367977</c:v>
                </c:pt>
                <c:pt idx="50">
                  <c:v>2.2518117712063064</c:v>
                </c:pt>
                <c:pt idx="51">
                  <c:v>2.3318170261452758</c:v>
                </c:pt>
              </c:numCache>
            </c:numRef>
          </c:yVal>
          <c:smooth val="1"/>
        </c:ser>
        <c:ser>
          <c:idx val="5"/>
          <c:order val="2"/>
          <c:tx>
            <c:v>UV off</c:v>
          </c:tx>
          <c:spPr>
            <a:ln>
              <a:noFill/>
            </a:ln>
          </c:spPr>
          <c:marker>
            <c:symbol val="square"/>
            <c:size val="4"/>
            <c:spPr>
              <a:solidFill>
                <a:srgbClr val="002060"/>
              </a:solidFill>
              <a:ln>
                <a:noFill/>
              </a:ln>
            </c:spPr>
          </c:marker>
          <c:xVal>
            <c:numRef>
              <c:f>Sheet1!$B$119:$B$170</c:f>
              <c:numCache>
                <c:formatCode>0.00</c:formatCode>
                <c:ptCount val="52"/>
                <c:pt idx="0">
                  <c:v>-5</c:v>
                </c:pt>
                <c:pt idx="1">
                  <c:v>-4.83</c:v>
                </c:pt>
                <c:pt idx="2">
                  <c:v>-4.5599999999999996</c:v>
                </c:pt>
                <c:pt idx="3">
                  <c:v>-4.38</c:v>
                </c:pt>
                <c:pt idx="4">
                  <c:v>-4.18</c:v>
                </c:pt>
                <c:pt idx="5">
                  <c:v>-3.9699999999999998</c:v>
                </c:pt>
                <c:pt idx="6">
                  <c:v>-3.84</c:v>
                </c:pt>
                <c:pt idx="7">
                  <c:v>-3.64</c:v>
                </c:pt>
                <c:pt idx="8">
                  <c:v>-3.4</c:v>
                </c:pt>
                <c:pt idx="9">
                  <c:v>-3.22</c:v>
                </c:pt>
                <c:pt idx="10">
                  <c:v>-3.05</c:v>
                </c:pt>
                <c:pt idx="11">
                  <c:v>-2.84</c:v>
                </c:pt>
                <c:pt idx="12">
                  <c:v>-2.63</c:v>
                </c:pt>
                <c:pt idx="13">
                  <c:v>-2.3899999999999997</c:v>
                </c:pt>
                <c:pt idx="14">
                  <c:v>-2.19</c:v>
                </c:pt>
                <c:pt idx="15">
                  <c:v>-1.9400000000000004</c:v>
                </c:pt>
                <c:pt idx="16">
                  <c:v>-1.7800000000000047</c:v>
                </c:pt>
                <c:pt idx="17">
                  <c:v>-1.55</c:v>
                </c:pt>
                <c:pt idx="18">
                  <c:v>-1.41</c:v>
                </c:pt>
                <c:pt idx="19">
                  <c:v>-1.2</c:v>
                </c:pt>
                <c:pt idx="20">
                  <c:v>-0.96000000000000063</c:v>
                </c:pt>
                <c:pt idx="21">
                  <c:v>-0.84000000000000064</c:v>
                </c:pt>
                <c:pt idx="22">
                  <c:v>-0.56999999999999995</c:v>
                </c:pt>
                <c:pt idx="23">
                  <c:v>-0.41000000000000031</c:v>
                </c:pt>
                <c:pt idx="24">
                  <c:v>-0.21000000000000021</c:v>
                </c:pt>
                <c:pt idx="25">
                  <c:v>-2.0000000000000052E-2</c:v>
                </c:pt>
                <c:pt idx="26">
                  <c:v>2.0000000000000052E-2</c:v>
                </c:pt>
                <c:pt idx="27">
                  <c:v>0.24000000000000021</c:v>
                </c:pt>
                <c:pt idx="28">
                  <c:v>0.43000000000000038</c:v>
                </c:pt>
                <c:pt idx="29">
                  <c:v>0.60000000000000064</c:v>
                </c:pt>
                <c:pt idx="30">
                  <c:v>0.77000000000000024</c:v>
                </c:pt>
                <c:pt idx="31">
                  <c:v>0.98</c:v>
                </c:pt>
                <c:pt idx="32">
                  <c:v>1.1900000000000042</c:v>
                </c:pt>
                <c:pt idx="33">
                  <c:v>1.3900000000000001</c:v>
                </c:pt>
                <c:pt idx="34">
                  <c:v>1.61</c:v>
                </c:pt>
                <c:pt idx="35">
                  <c:v>1.83</c:v>
                </c:pt>
                <c:pt idx="36">
                  <c:v>1.9900000000000004</c:v>
                </c:pt>
                <c:pt idx="37">
                  <c:v>2.16</c:v>
                </c:pt>
                <c:pt idx="38">
                  <c:v>2.4099999999999997</c:v>
                </c:pt>
                <c:pt idx="39">
                  <c:v>2.63</c:v>
                </c:pt>
                <c:pt idx="40">
                  <c:v>2.7600000000000002</c:v>
                </c:pt>
                <c:pt idx="41">
                  <c:v>3</c:v>
                </c:pt>
                <c:pt idx="42">
                  <c:v>3.22</c:v>
                </c:pt>
                <c:pt idx="43">
                  <c:v>3.42</c:v>
                </c:pt>
                <c:pt idx="44">
                  <c:v>3.65</c:v>
                </c:pt>
                <c:pt idx="45">
                  <c:v>3.84</c:v>
                </c:pt>
                <c:pt idx="46">
                  <c:v>3.9699999999999998</c:v>
                </c:pt>
                <c:pt idx="47">
                  <c:v>4.18</c:v>
                </c:pt>
                <c:pt idx="48">
                  <c:v>4.37</c:v>
                </c:pt>
                <c:pt idx="49">
                  <c:v>4.59</c:v>
                </c:pt>
                <c:pt idx="50">
                  <c:v>4.8199999999999985</c:v>
                </c:pt>
                <c:pt idx="51">
                  <c:v>4.99</c:v>
                </c:pt>
              </c:numCache>
            </c:numRef>
          </c:xVal>
          <c:yVal>
            <c:numRef>
              <c:f>Sheet1!$C$119:$C$170</c:f>
              <c:numCache>
                <c:formatCode>0.000</c:formatCode>
                <c:ptCount val="52"/>
                <c:pt idx="0">
                  <c:v>-0.49100000000000038</c:v>
                </c:pt>
                <c:pt idx="1">
                  <c:v>-0.47000000000000008</c:v>
                </c:pt>
                <c:pt idx="2">
                  <c:v>-0.43800000000000106</c:v>
                </c:pt>
                <c:pt idx="3">
                  <c:v>-0.41800000000000032</c:v>
                </c:pt>
                <c:pt idx="4">
                  <c:v>-0.39700000000000141</c:v>
                </c:pt>
                <c:pt idx="5">
                  <c:v>-0.37600000000000106</c:v>
                </c:pt>
                <c:pt idx="6">
                  <c:v>-0.36000000000000032</c:v>
                </c:pt>
                <c:pt idx="7">
                  <c:v>-0.33900000000000141</c:v>
                </c:pt>
                <c:pt idx="8">
                  <c:v>-0.31000000000000105</c:v>
                </c:pt>
                <c:pt idx="9">
                  <c:v>-0.29400000000000032</c:v>
                </c:pt>
                <c:pt idx="10">
                  <c:v>-0.27700000000000002</c:v>
                </c:pt>
                <c:pt idx="11">
                  <c:v>-0.254</c:v>
                </c:pt>
                <c:pt idx="12">
                  <c:v>-0.23300000000000001</c:v>
                </c:pt>
                <c:pt idx="13">
                  <c:v>-0.20400000000000001</c:v>
                </c:pt>
                <c:pt idx="14">
                  <c:v>-0.18300000000000041</c:v>
                </c:pt>
                <c:pt idx="15">
                  <c:v>-0.16200000000000056</c:v>
                </c:pt>
                <c:pt idx="16">
                  <c:v>-0.14900000000000024</c:v>
                </c:pt>
                <c:pt idx="17">
                  <c:v>-0.125</c:v>
                </c:pt>
                <c:pt idx="18">
                  <c:v>-0.11300000000000024</c:v>
                </c:pt>
                <c:pt idx="19">
                  <c:v>-9.4000000000000264E-2</c:v>
                </c:pt>
                <c:pt idx="20">
                  <c:v>-7.3000000000000134E-2</c:v>
                </c:pt>
                <c:pt idx="21">
                  <c:v>-6.2000000000000215E-2</c:v>
                </c:pt>
                <c:pt idx="22">
                  <c:v>-3.9000000000000118E-2</c:v>
                </c:pt>
                <c:pt idx="23">
                  <c:v>-2.7000000000000142E-2</c:v>
                </c:pt>
                <c:pt idx="24">
                  <c:v>-1.2999999999999998E-2</c:v>
                </c:pt>
                <c:pt idx="25">
                  <c:v>-1.4000000000000048E-3</c:v>
                </c:pt>
                <c:pt idx="26">
                  <c:v>1.0000000000000041E-3</c:v>
                </c:pt>
                <c:pt idx="27">
                  <c:v>1.4000000000000005E-2</c:v>
                </c:pt>
                <c:pt idx="28">
                  <c:v>2.6000000000000103E-2</c:v>
                </c:pt>
                <c:pt idx="29">
                  <c:v>3.9000000000000118E-2</c:v>
                </c:pt>
                <c:pt idx="30">
                  <c:v>5.3000000000000033E-2</c:v>
                </c:pt>
                <c:pt idx="31">
                  <c:v>7.1000000000000021E-2</c:v>
                </c:pt>
                <c:pt idx="32">
                  <c:v>8.9000000000000246E-2</c:v>
                </c:pt>
                <c:pt idx="33">
                  <c:v>0.10800000000000012</c:v>
                </c:pt>
                <c:pt idx="34">
                  <c:v>0.13300000000000001</c:v>
                </c:pt>
                <c:pt idx="35">
                  <c:v>0.15000000000000024</c:v>
                </c:pt>
                <c:pt idx="36">
                  <c:v>0.16700000000000059</c:v>
                </c:pt>
                <c:pt idx="37">
                  <c:v>0.18200000000000024</c:v>
                </c:pt>
                <c:pt idx="38">
                  <c:v>0.20700000000000021</c:v>
                </c:pt>
                <c:pt idx="39">
                  <c:v>0.23100000000000001</c:v>
                </c:pt>
                <c:pt idx="40">
                  <c:v>0.24400000000000024</c:v>
                </c:pt>
                <c:pt idx="41">
                  <c:v>0.26900000000000002</c:v>
                </c:pt>
                <c:pt idx="42">
                  <c:v>0.29200000000000031</c:v>
                </c:pt>
                <c:pt idx="43">
                  <c:v>0.32200000000000117</c:v>
                </c:pt>
                <c:pt idx="44">
                  <c:v>0.33600000000000141</c:v>
                </c:pt>
                <c:pt idx="45">
                  <c:v>0.35700000000000032</c:v>
                </c:pt>
                <c:pt idx="46">
                  <c:v>0.37000000000000038</c:v>
                </c:pt>
                <c:pt idx="47">
                  <c:v>0.3940000000000014</c:v>
                </c:pt>
                <c:pt idx="48">
                  <c:v>0.41600000000000031</c:v>
                </c:pt>
                <c:pt idx="49">
                  <c:v>0.44000000000000095</c:v>
                </c:pt>
                <c:pt idx="50">
                  <c:v>0.46600000000000008</c:v>
                </c:pt>
                <c:pt idx="51">
                  <c:v>0.49100000000000038</c:v>
                </c:pt>
              </c:numCache>
            </c:numRef>
          </c:yVal>
          <c:smooth val="1"/>
        </c:ser>
        <c:ser>
          <c:idx val="6"/>
          <c:order val="3"/>
          <c:tx>
            <c:v>UV off fit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Sheet1!$B$119:$B$170</c:f>
              <c:numCache>
                <c:formatCode>0.00</c:formatCode>
                <c:ptCount val="52"/>
                <c:pt idx="0">
                  <c:v>-5</c:v>
                </c:pt>
                <c:pt idx="1">
                  <c:v>-4.83</c:v>
                </c:pt>
                <c:pt idx="2">
                  <c:v>-4.5599999999999996</c:v>
                </c:pt>
                <c:pt idx="3">
                  <c:v>-4.38</c:v>
                </c:pt>
                <c:pt idx="4">
                  <c:v>-4.18</c:v>
                </c:pt>
                <c:pt idx="5">
                  <c:v>-3.9699999999999998</c:v>
                </c:pt>
                <c:pt idx="6">
                  <c:v>-3.84</c:v>
                </c:pt>
                <c:pt idx="7">
                  <c:v>-3.64</c:v>
                </c:pt>
                <c:pt idx="8">
                  <c:v>-3.4</c:v>
                </c:pt>
                <c:pt idx="9">
                  <c:v>-3.22</c:v>
                </c:pt>
                <c:pt idx="10">
                  <c:v>-3.05</c:v>
                </c:pt>
                <c:pt idx="11">
                  <c:v>-2.84</c:v>
                </c:pt>
                <c:pt idx="12">
                  <c:v>-2.63</c:v>
                </c:pt>
                <c:pt idx="13">
                  <c:v>-2.3899999999999997</c:v>
                </c:pt>
                <c:pt idx="14">
                  <c:v>-2.19</c:v>
                </c:pt>
                <c:pt idx="15">
                  <c:v>-1.9400000000000004</c:v>
                </c:pt>
                <c:pt idx="16">
                  <c:v>-1.7800000000000047</c:v>
                </c:pt>
                <c:pt idx="17">
                  <c:v>-1.55</c:v>
                </c:pt>
                <c:pt idx="18">
                  <c:v>-1.41</c:v>
                </c:pt>
                <c:pt idx="19">
                  <c:v>-1.2</c:v>
                </c:pt>
                <c:pt idx="20">
                  <c:v>-0.96000000000000063</c:v>
                </c:pt>
                <c:pt idx="21">
                  <c:v>-0.84000000000000064</c:v>
                </c:pt>
                <c:pt idx="22">
                  <c:v>-0.56999999999999995</c:v>
                </c:pt>
                <c:pt idx="23">
                  <c:v>-0.41000000000000031</c:v>
                </c:pt>
                <c:pt idx="24">
                  <c:v>-0.21000000000000021</c:v>
                </c:pt>
                <c:pt idx="25">
                  <c:v>-2.0000000000000052E-2</c:v>
                </c:pt>
                <c:pt idx="26">
                  <c:v>2.0000000000000052E-2</c:v>
                </c:pt>
                <c:pt idx="27">
                  <c:v>0.24000000000000021</c:v>
                </c:pt>
                <c:pt idx="28">
                  <c:v>0.43000000000000038</c:v>
                </c:pt>
                <c:pt idx="29">
                  <c:v>0.60000000000000064</c:v>
                </c:pt>
                <c:pt idx="30">
                  <c:v>0.77000000000000024</c:v>
                </c:pt>
                <c:pt idx="31">
                  <c:v>0.98</c:v>
                </c:pt>
                <c:pt idx="32">
                  <c:v>1.1900000000000042</c:v>
                </c:pt>
                <c:pt idx="33">
                  <c:v>1.3900000000000001</c:v>
                </c:pt>
                <c:pt idx="34">
                  <c:v>1.61</c:v>
                </c:pt>
                <c:pt idx="35">
                  <c:v>1.83</c:v>
                </c:pt>
                <c:pt idx="36">
                  <c:v>1.9900000000000004</c:v>
                </c:pt>
                <c:pt idx="37">
                  <c:v>2.16</c:v>
                </c:pt>
                <c:pt idx="38">
                  <c:v>2.4099999999999997</c:v>
                </c:pt>
                <c:pt idx="39">
                  <c:v>2.63</c:v>
                </c:pt>
                <c:pt idx="40">
                  <c:v>2.7600000000000002</c:v>
                </c:pt>
                <c:pt idx="41">
                  <c:v>3</c:v>
                </c:pt>
                <c:pt idx="42">
                  <c:v>3.22</c:v>
                </c:pt>
                <c:pt idx="43">
                  <c:v>3.42</c:v>
                </c:pt>
                <c:pt idx="44">
                  <c:v>3.65</c:v>
                </c:pt>
                <c:pt idx="45">
                  <c:v>3.84</c:v>
                </c:pt>
                <c:pt idx="46">
                  <c:v>3.9699999999999998</c:v>
                </c:pt>
                <c:pt idx="47">
                  <c:v>4.18</c:v>
                </c:pt>
                <c:pt idx="48">
                  <c:v>4.37</c:v>
                </c:pt>
                <c:pt idx="49">
                  <c:v>4.59</c:v>
                </c:pt>
                <c:pt idx="50">
                  <c:v>4.8199999999999985</c:v>
                </c:pt>
                <c:pt idx="51">
                  <c:v>4.99</c:v>
                </c:pt>
              </c:numCache>
            </c:numRef>
          </c:xVal>
          <c:yVal>
            <c:numRef>
              <c:f>Sheet1!$E$119:$E$170</c:f>
              <c:numCache>
                <c:formatCode>General</c:formatCode>
                <c:ptCount val="52"/>
                <c:pt idx="0">
                  <c:v>-0.46526108317127057</c:v>
                </c:pt>
                <c:pt idx="1">
                  <c:v>-0.44946773583332111</c:v>
                </c:pt>
                <c:pt idx="2">
                  <c:v>-0.42438418417892976</c:v>
                </c:pt>
                <c:pt idx="3">
                  <c:v>-0.40766181640933324</c:v>
                </c:pt>
                <c:pt idx="4">
                  <c:v>-0.38908140777645273</c:v>
                </c:pt>
                <c:pt idx="5">
                  <c:v>-0.36957197871192332</c:v>
                </c:pt>
                <c:pt idx="6">
                  <c:v>-0.35749471310055092</c:v>
                </c:pt>
                <c:pt idx="7">
                  <c:v>-0.33891430446766879</c:v>
                </c:pt>
                <c:pt idx="8">
                  <c:v>-0.31661781410820738</c:v>
                </c:pt>
                <c:pt idx="9">
                  <c:v>-0.29989544633861231</c:v>
                </c:pt>
                <c:pt idx="10">
                  <c:v>-0.28410209900066302</c:v>
                </c:pt>
                <c:pt idx="11">
                  <c:v>-0.26459266993613462</c:v>
                </c:pt>
                <c:pt idx="12">
                  <c:v>-0.24508324087160832</c:v>
                </c:pt>
                <c:pt idx="13">
                  <c:v>-0.22278675051214886</c:v>
                </c:pt>
                <c:pt idx="14">
                  <c:v>-0.20420634187926612</c:v>
                </c:pt>
                <c:pt idx="15">
                  <c:v>-0.18098083108816199</c:v>
                </c:pt>
                <c:pt idx="16">
                  <c:v>-0.16611650418185542</c:v>
                </c:pt>
                <c:pt idx="17">
                  <c:v>-0.14474903425404026</c:v>
                </c:pt>
                <c:pt idx="18">
                  <c:v>-0.13174274821102144</c:v>
                </c:pt>
                <c:pt idx="19">
                  <c:v>-0.11223331914649452</c:v>
                </c:pt>
                <c:pt idx="20">
                  <c:v>-8.9936828787035641E-2</c:v>
                </c:pt>
                <c:pt idx="21">
                  <c:v>-7.8788583607305132E-2</c:v>
                </c:pt>
                <c:pt idx="22">
                  <c:v>-5.3705031952913491E-2</c:v>
                </c:pt>
                <c:pt idx="23">
                  <c:v>-3.8840705046606652E-2</c:v>
                </c:pt>
                <c:pt idx="24">
                  <c:v>-2.0260296413723865E-2</c:v>
                </c:pt>
                <c:pt idx="25">
                  <c:v>-2.6089082124848852E-3</c:v>
                </c:pt>
                <c:pt idx="26">
                  <c:v>1.1071735140917201E-3</c:v>
                </c:pt>
                <c:pt idx="27">
                  <c:v>2.1545623010262992E-2</c:v>
                </c:pt>
                <c:pt idx="28">
                  <c:v>3.9197011211501792E-2</c:v>
                </c:pt>
                <c:pt idx="29">
                  <c:v>5.4990358549452292E-2</c:v>
                </c:pt>
                <c:pt idx="30">
                  <c:v>7.0783705887403098E-2</c:v>
                </c:pt>
                <c:pt idx="31">
                  <c:v>9.0293134951929893E-2</c:v>
                </c:pt>
                <c:pt idx="32">
                  <c:v>0.10980256401645702</c:v>
                </c:pt>
                <c:pt idx="33">
                  <c:v>0.12838297264933987</c:v>
                </c:pt>
                <c:pt idx="34">
                  <c:v>0.14882142214551125</c:v>
                </c:pt>
                <c:pt idx="35">
                  <c:v>0.16925987164168244</c:v>
                </c:pt>
                <c:pt idx="36">
                  <c:v>0.1841241985479895</c:v>
                </c:pt>
                <c:pt idx="37">
                  <c:v>0.19991754588594077</c:v>
                </c:pt>
                <c:pt idx="38">
                  <c:v>0.22314305667704376</c:v>
                </c:pt>
                <c:pt idx="39">
                  <c:v>0.24358150617321431</c:v>
                </c:pt>
                <c:pt idx="40">
                  <c:v>0.2556587717845894</c:v>
                </c:pt>
                <c:pt idx="41">
                  <c:v>0.27795526214404936</c:v>
                </c:pt>
                <c:pt idx="42">
                  <c:v>0.29839371164021938</c:v>
                </c:pt>
                <c:pt idx="43">
                  <c:v>0.31697412027310312</c:v>
                </c:pt>
                <c:pt idx="44">
                  <c:v>0.33834159020091892</c:v>
                </c:pt>
                <c:pt idx="45">
                  <c:v>0.35599297840215632</c:v>
                </c:pt>
                <c:pt idx="46">
                  <c:v>0.36807024401353011</c:v>
                </c:pt>
                <c:pt idx="47">
                  <c:v>0.38757967307805957</c:v>
                </c:pt>
                <c:pt idx="48">
                  <c:v>0.40523106127929631</c:v>
                </c:pt>
                <c:pt idx="49">
                  <c:v>0.42566951077546833</c:v>
                </c:pt>
                <c:pt idx="50">
                  <c:v>0.44703698070328396</c:v>
                </c:pt>
                <c:pt idx="51">
                  <c:v>0.4628303280412332</c:v>
                </c:pt>
              </c:numCache>
            </c:numRef>
          </c:yVal>
          <c:smooth val="1"/>
        </c:ser>
        <c:axId val="212014208"/>
        <c:axId val="212016128"/>
      </c:scatterChart>
      <c:valAx>
        <c:axId val="2120142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Voltage (Volts)</a:t>
                </a:r>
              </a:p>
            </c:rich>
          </c:tx>
        </c:title>
        <c:numFmt formatCode="0" sourceLinked="0"/>
        <c:tickLblPos val="nextTo"/>
        <c:crossAx val="212016128"/>
        <c:crossesAt val="-1"/>
        <c:crossBetween val="midCat"/>
      </c:valAx>
      <c:valAx>
        <c:axId val="21201612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Current (µA)</a:t>
                </a:r>
              </a:p>
            </c:rich>
          </c:tx>
        </c:title>
        <c:numFmt formatCode="0.0" sourceLinked="0"/>
        <c:tickLblPos val="nextTo"/>
        <c:crossAx val="212014208"/>
        <c:crossesAt val="-6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969075647722333"/>
          <c:y val="0.59134616961942255"/>
          <c:w val="0.16726709285101785"/>
          <c:h val="0.19173404543532555"/>
        </c:manualLayout>
      </c:layout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 </a:t>
            </a:r>
            <a:r>
              <a:rPr lang="en-US" sz="1400" dirty="0"/>
              <a:t>Photo Current</a:t>
            </a:r>
          </a:p>
        </c:rich>
      </c:tx>
      <c:layout>
        <c:manualLayout>
          <c:xMode val="edge"/>
          <c:yMode val="edge"/>
          <c:x val="0.23834754230934271"/>
          <c:y val="4.3334677504934534E-2"/>
        </c:manualLayout>
      </c:layout>
    </c:title>
    <c:plotArea>
      <c:layout>
        <c:manualLayout>
          <c:layoutTarget val="inner"/>
          <c:xMode val="edge"/>
          <c:yMode val="edge"/>
          <c:x val="0.20584929971493124"/>
          <c:y val="0.15126062072429641"/>
          <c:w val="0.4568792586245608"/>
          <c:h val="0.68825151573034449"/>
        </c:manualLayout>
      </c:layout>
      <c:scatterChart>
        <c:scatterStyle val="smoothMarker"/>
        <c:ser>
          <c:idx val="0"/>
          <c:order val="0"/>
          <c:tx>
            <c:v>244nm</c:v>
          </c:tx>
          <c:errBars>
            <c:errDir val="y"/>
            <c:errBarType val="both"/>
            <c:errValType val="cust"/>
            <c:plus>
              <c:numRef>
                <c:f>Sheet1!$C$45:$C$53</c:f>
                <c:numCache>
                  <c:formatCode>General</c:formatCode>
                  <c:ptCount val="9"/>
                  <c:pt idx="0">
                    <c:v>-3.9000000000000014E-2</c:v>
                  </c:pt>
                  <c:pt idx="1">
                    <c:v>-3.2000000000000042E-2</c:v>
                  </c:pt>
                  <c:pt idx="2">
                    <c:v>-2.5600000000000012E-2</c:v>
                  </c:pt>
                  <c:pt idx="3">
                    <c:v>-1.7399999999999999E-2</c:v>
                  </c:pt>
                  <c:pt idx="4">
                    <c:v>-5.700000000000008E-3</c:v>
                  </c:pt>
                  <c:pt idx="5">
                    <c:v>1.5000000000000018E-3</c:v>
                  </c:pt>
                  <c:pt idx="6">
                    <c:v>1.1500000000000022E-2</c:v>
                  </c:pt>
                  <c:pt idx="7">
                    <c:v>3.2900000000000006E-2</c:v>
                  </c:pt>
                  <c:pt idx="8">
                    <c:v>3.4500000000000003E-2</c:v>
                  </c:pt>
                </c:numCache>
              </c:numRef>
            </c:plus>
            <c:minus>
              <c:numRef>
                <c:f>Sheet1!$D$45:$D$53</c:f>
                <c:numCache>
                  <c:formatCode>General</c:formatCode>
                  <c:ptCount val="9"/>
                  <c:pt idx="0">
                    <c:v>-4.9000000000000071E-2</c:v>
                  </c:pt>
                  <c:pt idx="1">
                    <c:v>-3.49E-2</c:v>
                  </c:pt>
                  <c:pt idx="2">
                    <c:v>-2.6500000000000006E-2</c:v>
                  </c:pt>
                  <c:pt idx="3">
                    <c:v>-0.11899999999999998</c:v>
                  </c:pt>
                  <c:pt idx="4">
                    <c:v>-7.500000000000011E-3</c:v>
                  </c:pt>
                  <c:pt idx="5">
                    <c:v>3.000000000000004E-3</c:v>
                  </c:pt>
                  <c:pt idx="6">
                    <c:v>1.2500000000000001E-2</c:v>
                  </c:pt>
                  <c:pt idx="7">
                    <c:v>3.4099999999999998E-2</c:v>
                  </c:pt>
                  <c:pt idx="8">
                    <c:v>3.570000000000001E-2</c:v>
                  </c:pt>
                </c:numCache>
              </c:numRef>
            </c:minus>
          </c:errBars>
          <c:xVal>
            <c:numRef>
              <c:f>Sheet1!$A$45:$A$53</c:f>
              <c:numCache>
                <c:formatCode>General</c:formatCode>
                <c:ptCount val="9"/>
                <c:pt idx="0">
                  <c:v>-7</c:v>
                </c:pt>
                <c:pt idx="1">
                  <c:v>-5</c:v>
                </c:pt>
                <c:pt idx="2">
                  <c:v>-3</c:v>
                </c:pt>
                <c:pt idx="3">
                  <c:v>-1</c:v>
                </c:pt>
                <c:pt idx="4">
                  <c:v>1</c:v>
                </c:pt>
                <c:pt idx="5">
                  <c:v>3</c:v>
                </c:pt>
                <c:pt idx="6">
                  <c:v>5</c:v>
                </c:pt>
                <c:pt idx="7">
                  <c:v>7</c:v>
                </c:pt>
                <c:pt idx="8">
                  <c:v>9.3000000000000007</c:v>
                </c:pt>
              </c:numCache>
            </c:numRef>
          </c:xVal>
          <c:yVal>
            <c:numRef>
              <c:f>Sheet1!$B$45:$B$53</c:f>
              <c:numCache>
                <c:formatCode>General</c:formatCode>
                <c:ptCount val="9"/>
                <c:pt idx="0">
                  <c:v>-4.4299999999999999E-2</c:v>
                </c:pt>
                <c:pt idx="1">
                  <c:v>-3.2700000000000014E-2</c:v>
                </c:pt>
                <c:pt idx="2">
                  <c:v>-2.6100000000000002E-2</c:v>
                </c:pt>
                <c:pt idx="3">
                  <c:v>-1.8599999999999998E-2</c:v>
                </c:pt>
                <c:pt idx="4">
                  <c:v>-6.1000000000000004E-3</c:v>
                </c:pt>
                <c:pt idx="5">
                  <c:v>2.700000000000004E-3</c:v>
                </c:pt>
                <c:pt idx="6">
                  <c:v>1.1800000000000026E-2</c:v>
                </c:pt>
                <c:pt idx="7">
                  <c:v>2.35E-2</c:v>
                </c:pt>
                <c:pt idx="8">
                  <c:v>3.5200000000000002E-2</c:v>
                </c:pt>
              </c:numCache>
            </c:numRef>
          </c:yVal>
          <c:smooth val="1"/>
        </c:ser>
        <c:ser>
          <c:idx val="1"/>
          <c:order val="1"/>
          <c:tx>
            <c:v>330nm</c:v>
          </c:tx>
          <c:errBars>
            <c:errDir val="y"/>
            <c:errBarType val="both"/>
            <c:errValType val="cust"/>
            <c:plus>
              <c:numRef>
                <c:f>Sheet1!$C$58:$C$66</c:f>
                <c:numCache>
                  <c:formatCode>General</c:formatCode>
                  <c:ptCount val="9"/>
                  <c:pt idx="0">
                    <c:v>-4.5800000000000014E-2</c:v>
                  </c:pt>
                  <c:pt idx="1">
                    <c:v>-2.9500000000000002E-2</c:v>
                  </c:pt>
                  <c:pt idx="2">
                    <c:v>-2.2700000000000001E-2</c:v>
                  </c:pt>
                  <c:pt idx="3">
                    <c:v>-1.4900000000000005E-2</c:v>
                  </c:pt>
                  <c:pt idx="4">
                    <c:v>-2.3000000000000034E-3</c:v>
                  </c:pt>
                  <c:pt idx="5">
                    <c:v>2.8000000000000034E-3</c:v>
                  </c:pt>
                  <c:pt idx="6">
                    <c:v>8.0000000000000158E-3</c:v>
                  </c:pt>
                  <c:pt idx="7">
                    <c:v>1.8599999999999998E-2</c:v>
                  </c:pt>
                  <c:pt idx="8">
                    <c:v>3.0700000000000002E-2</c:v>
                  </c:pt>
                </c:numCache>
              </c:numRef>
            </c:plus>
            <c:minus>
              <c:numRef>
                <c:f>Sheet1!$D$58:$D$66</c:f>
                <c:numCache>
                  <c:formatCode>General</c:formatCode>
                  <c:ptCount val="9"/>
                  <c:pt idx="0">
                    <c:v>-4.3900000000000002E-2</c:v>
                  </c:pt>
                  <c:pt idx="1">
                    <c:v>-3.1100000000000006E-2</c:v>
                  </c:pt>
                  <c:pt idx="2">
                    <c:v>-2.4600000000000011E-2</c:v>
                  </c:pt>
                  <c:pt idx="3">
                    <c:v>-1.7000000000000001E-2</c:v>
                  </c:pt>
                  <c:pt idx="4">
                    <c:v>-5.1000000000000004E-3</c:v>
                  </c:pt>
                  <c:pt idx="5">
                    <c:v>3.7000000000000067E-3</c:v>
                  </c:pt>
                  <c:pt idx="6">
                    <c:v>9.1000000000000004E-3</c:v>
                  </c:pt>
                  <c:pt idx="7">
                    <c:v>2.1000000000000012E-2</c:v>
                  </c:pt>
                  <c:pt idx="8">
                    <c:v>3.2300000000000002E-2</c:v>
                  </c:pt>
                </c:numCache>
              </c:numRef>
            </c:minus>
          </c:errBars>
          <c:xVal>
            <c:numRef>
              <c:f>Sheet1!$A$58:$A$66</c:f>
              <c:numCache>
                <c:formatCode>General</c:formatCode>
                <c:ptCount val="9"/>
                <c:pt idx="0">
                  <c:v>-7</c:v>
                </c:pt>
                <c:pt idx="1">
                  <c:v>-5</c:v>
                </c:pt>
                <c:pt idx="2">
                  <c:v>-3</c:v>
                </c:pt>
                <c:pt idx="3">
                  <c:v>-1</c:v>
                </c:pt>
                <c:pt idx="4">
                  <c:v>1</c:v>
                </c:pt>
                <c:pt idx="5">
                  <c:v>3</c:v>
                </c:pt>
                <c:pt idx="6">
                  <c:v>5</c:v>
                </c:pt>
                <c:pt idx="7">
                  <c:v>7</c:v>
                </c:pt>
                <c:pt idx="8">
                  <c:v>9.3000000000000007</c:v>
                </c:pt>
              </c:numCache>
            </c:numRef>
          </c:xVal>
          <c:yVal>
            <c:numRef>
              <c:f>Sheet1!$B$58:$B$66</c:f>
              <c:numCache>
                <c:formatCode>General</c:formatCode>
                <c:ptCount val="9"/>
                <c:pt idx="0">
                  <c:v>-4.6400000000000004E-2</c:v>
                </c:pt>
                <c:pt idx="1">
                  <c:v>-2.9800000000000011E-2</c:v>
                </c:pt>
                <c:pt idx="2">
                  <c:v>-2.3699999999999999E-2</c:v>
                </c:pt>
                <c:pt idx="3">
                  <c:v>-1.5599999999999998E-2</c:v>
                </c:pt>
                <c:pt idx="4">
                  <c:v>-3.3000000000000035E-3</c:v>
                </c:pt>
                <c:pt idx="5">
                  <c:v>3.400000000000005E-3</c:v>
                </c:pt>
                <c:pt idx="6">
                  <c:v>8.6000000000000139E-3</c:v>
                </c:pt>
                <c:pt idx="7">
                  <c:v>1.9800000000000036E-2</c:v>
                </c:pt>
                <c:pt idx="8">
                  <c:v>3.1300000000000001E-2</c:v>
                </c:pt>
              </c:numCache>
            </c:numRef>
          </c:yVal>
          <c:smooth val="1"/>
        </c:ser>
        <c:axId val="220071040"/>
        <c:axId val="220072960"/>
      </c:scatterChart>
      <c:valAx>
        <c:axId val="2200710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Voltage v</a:t>
                </a:r>
              </a:p>
            </c:rich>
          </c:tx>
        </c:title>
        <c:numFmt formatCode="General" sourceLinked="1"/>
        <c:tickLblPos val="nextTo"/>
        <c:crossAx val="220072960"/>
        <c:crossesAt val="-0.1"/>
        <c:crossBetween val="midCat"/>
      </c:valAx>
      <c:valAx>
        <c:axId val="220072960"/>
        <c:scaling>
          <c:orientation val="minMax"/>
          <c:min val="-0.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Current uA</a:t>
                </a:r>
              </a:p>
            </c:rich>
          </c:tx>
        </c:title>
        <c:numFmt formatCode="General" sourceLinked="1"/>
        <c:tickLblPos val="nextTo"/>
        <c:crossAx val="220071040"/>
        <c:crossesAt val="-10"/>
        <c:crossBetween val="midCat"/>
      </c:valAx>
    </c:plotArea>
    <c:legend>
      <c:legendPos val="r"/>
      <c:layout>
        <c:manualLayout>
          <c:xMode val="edge"/>
          <c:yMode val="edge"/>
          <c:x val="0.5371522365432676"/>
          <c:y val="0.6436193589008935"/>
          <c:w val="0.11237152041567612"/>
          <c:h val="0.12997601714879981"/>
        </c:manualLayout>
      </c:layout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0.13861</cdr:x>
      <cdr:y>0.17188</cdr:y>
    </cdr:from>
    <cdr:to>
      <cdr:x>0.38614</cdr:x>
      <cdr:y>0.36121</cdr:y>
    </cdr:to>
    <cdr:sp macro="" textlink="">
      <cdr:nvSpPr>
        <cdr:cNvPr id="2" name="TextBox 25"/>
        <cdr:cNvSpPr txBox="1"/>
      </cdr:nvSpPr>
      <cdr:spPr>
        <a:xfrm xmlns:a="http://schemas.openxmlformats.org/drawingml/2006/main">
          <a:off x="1066800" y="838200"/>
          <a:ext cx="1905030" cy="9233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2225">
          <a:solidFill>
            <a:srgbClr val="F71596"/>
          </a:solidFill>
        </a:ln>
        <a:effectLst xmlns:a="http://schemas.openxmlformats.org/drawingml/2006/main">
          <a:outerShdw blurRad="50800" dist="38100" dir="8100000" algn="tr" rotWithShape="0">
            <a:prstClr val="black">
              <a:alpha val="33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matte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rbel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rbel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rbel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rbel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rbel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rbel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rbel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rbel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rbel"/>
            </a:defRPr>
          </a:lvl9pPr>
        </a:lstStyle>
        <a:p xmlns:a="http://schemas.openxmlformats.org/drawingml/2006/main">
          <a:r>
            <a:rPr lang="en-US" sz="2000" dirty="0" smtClean="0"/>
            <a:t>Huge leakage currents: </a:t>
          </a:r>
          <a:r>
            <a:rPr lang="en-US" sz="1400" i="1" dirty="0" smtClean="0"/>
            <a:t>fixed with battery supply</a:t>
          </a:r>
          <a:endParaRPr lang="en-US" sz="1400" i="1" dirty="0"/>
        </a:p>
      </cdr:txBody>
    </cdr:sp>
  </cdr:relSizeAnchor>
  <cdr:relSizeAnchor xmlns:cdr="http://schemas.openxmlformats.org/drawingml/2006/chartDrawing">
    <cdr:from>
      <cdr:x>0.26733</cdr:x>
      <cdr:y>0.35938</cdr:y>
    </cdr:from>
    <cdr:to>
      <cdr:x>0.35643</cdr:x>
      <cdr:y>0.53125</cdr:y>
    </cdr:to>
    <cdr:cxnSp macro="">
      <cdr:nvCxnSpPr>
        <cdr:cNvPr id="3" name="Straight Arrow Connector 2"/>
        <cdr:cNvCxnSpPr/>
      </cdr:nvCxnSpPr>
      <cdr:spPr>
        <a:xfrm xmlns:a="http://schemas.openxmlformats.org/drawingml/2006/main" rot="16200000" flipH="1">
          <a:off x="1981178" y="1828822"/>
          <a:ext cx="838176" cy="68573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rnd" cmpd="sng" algn="ctr">
          <a:solidFill>
            <a:srgbClr val="F71596"/>
          </a:solidFill>
          <a:prstDash val="solid"/>
          <a:headEnd type="none"/>
          <a:tailEnd type="triangle" w="lg" len="lg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F397E-54EE-4E39-8ED4-2EF950DD5254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B8AA0-2CA0-41F2-960E-E123B29E5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reconsider</a:t>
            </a:r>
            <a:r>
              <a:rPr lang="en-US" baseline="0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Space Time Curvature predict gravity waves</a:t>
            </a:r>
          </a:p>
          <a:p>
            <a:endParaRPr lang="en-US" dirty="0" smtClean="0"/>
          </a:p>
          <a:p>
            <a:r>
              <a:rPr lang="en-US" dirty="0" smtClean="0"/>
              <a:t>also, SPT Curvature is a small effect 1:10^20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8AA0-2CA0-41F2-960E-E123B29E558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Pendulum reacts to the amount of charge on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8AA0-2CA0-41F2-960E-E123B29E558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8AA0-2CA0-41F2-960E-E123B29E558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440F-EAC2-4CFB-A92D-A3E381D8CFAF}" type="datetime1">
              <a:rPr lang="en-US" smtClean="0"/>
              <a:pPr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5537-626A-4AB8-BE4E-D875418D6D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9FD-1A2F-4A2C-99C6-881D0334A9D3}" type="datetime1">
              <a:rPr lang="en-US" smtClean="0"/>
              <a:pPr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5537-626A-4AB8-BE4E-D875418D6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BA0C-774E-4FED-83FA-6668E76ACEE1}" type="datetime1">
              <a:rPr lang="en-US" smtClean="0"/>
              <a:pPr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5537-626A-4AB8-BE4E-D875418D6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904B-C847-4B44-880E-51D826C932E1}" type="datetime1">
              <a:rPr lang="en-US" smtClean="0"/>
              <a:pPr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5537-626A-4AB8-BE4E-D875418D6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9BF2-74DA-4D0F-83ED-71BCB255AB6D}" type="datetime1">
              <a:rPr lang="en-US" smtClean="0"/>
              <a:pPr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5537-626A-4AB8-BE4E-D875418D6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23A2-2F43-4710-B281-482F4FF7FB45}" type="datetime1">
              <a:rPr lang="en-US" smtClean="0"/>
              <a:pPr/>
              <a:t>8/30/2010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5537-626A-4AB8-BE4E-D875418D6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CB8D-4584-49FF-8468-7BDF2693EB25}" type="datetime1">
              <a:rPr lang="en-US" smtClean="0"/>
              <a:pPr/>
              <a:t>8/30/2010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5537-626A-4AB8-BE4E-D875418D6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E92-4A8A-4192-96CF-5AC6D7F45F44}" type="datetime1">
              <a:rPr lang="en-US" smtClean="0"/>
              <a:pPr/>
              <a:t>8/30/2010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5537-626A-4AB8-BE4E-D875418D6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312D-5F2C-4B55-AA9D-D64D3F2DCFB3}" type="datetime1">
              <a:rPr lang="en-US" smtClean="0"/>
              <a:pPr/>
              <a:t>8/30/2010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5537-626A-4AB8-BE4E-D875418D6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4C8C-F0A2-4103-B1B5-9247E5A563AF}" type="datetime1">
              <a:rPr lang="en-US" smtClean="0"/>
              <a:pPr/>
              <a:t>8/30/2010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5537-626A-4AB8-BE4E-D875418D6D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0E2CABB-4A9A-401E-919E-49304011C70A}" type="datetime1">
              <a:rPr lang="en-US" smtClean="0"/>
              <a:pPr/>
              <a:t>8/30/2010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FE05537-626A-4AB8-BE4E-D875418D6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00060A7-453C-41EB-93AD-B16C6A817507}" type="datetime1">
              <a:rPr lang="en-US" smtClean="0"/>
              <a:pPr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FE05537-626A-4AB8-BE4E-D875418D6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11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.jpeg"/><Relationship Id="rId7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24.jpeg"/><Relationship Id="rId5" Type="http://schemas.openxmlformats.org/officeDocument/2006/relationships/image" Target="../media/image6.jpeg"/><Relationship Id="rId10" Type="http://schemas.openxmlformats.org/officeDocument/2006/relationships/image" Target="../media/image23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27.jpeg"/><Relationship Id="rId4" Type="http://schemas.openxmlformats.org/officeDocument/2006/relationships/image" Target="../media/image5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image" Target="../media/image30.png"/><Relationship Id="rId4" Type="http://schemas.openxmlformats.org/officeDocument/2006/relationships/image" Target="../media/image4.jpe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image" Target="../media/image33.jpeg"/><Relationship Id="rId4" Type="http://schemas.openxmlformats.org/officeDocument/2006/relationships/image" Target="../media/image3.jpeg"/><Relationship Id="rId9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35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11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3.jpeg"/><Relationship Id="rId4" Type="http://schemas.openxmlformats.org/officeDocument/2006/relationships/image" Target="../media/image4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4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6.jpeg"/><Relationship Id="rId7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4419600"/>
            <a:ext cx="8534400" cy="1828800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tx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Imprint MT Shadow" pitchFamily="82" charset="0"/>
              </a:rPr>
              <a:t>Gravitational</a:t>
            </a:r>
            <a:r>
              <a:rPr lang="en-US" b="0" dirty="0" smtClean="0">
                <a:solidFill>
                  <a:schemeClr val="tx1"/>
                </a:solidFill>
                <a:latin typeface="Imprint MT Shadow" pitchFamily="82" charset="0"/>
              </a:rPr>
              <a:t> </a:t>
            </a:r>
            <a:r>
              <a:rPr lang="en-US" b="0" dirty="0" smtClean="0">
                <a:solidFill>
                  <a:schemeClr val="tx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Imprint MT Shadow" pitchFamily="82" charset="0"/>
              </a:rPr>
              <a:t>Waves</a:t>
            </a:r>
            <a:r>
              <a:rPr lang="en-US" b="0" dirty="0" smtClean="0">
                <a:solidFill>
                  <a:schemeClr val="tx1"/>
                </a:solidFill>
                <a:latin typeface="Imprint MT Shadow" pitchFamily="82" charset="0"/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3600" i="1" dirty="0" smtClean="0">
                <a:solidFill>
                  <a:srgbClr val="FFFF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Laser Interferometer Space </a:t>
            </a:r>
            <a:br>
              <a:rPr lang="en-US" sz="3600" i="1" dirty="0" smtClean="0">
                <a:solidFill>
                  <a:srgbClr val="FFFF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i="1" dirty="0" smtClean="0">
                <a:solidFill>
                  <a:srgbClr val="FFFF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		Antenna (LISA)</a:t>
            </a:r>
            <a:endParaRPr lang="en-US" sz="3600" i="1" dirty="0">
              <a:solidFill>
                <a:srgbClr val="FFFF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-1066800"/>
            <a:ext cx="8077200" cy="149961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Jessica Gifford | August 25, 2010 |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Int-Reu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9372600" cy="1251062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Imprint MT Shadow" pitchFamily="82" charset="0"/>
              </a:rPr>
              <a:t>UV LED Photo Current</a:t>
            </a:r>
            <a:br>
              <a:rPr lang="en-US" b="0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Imprint MT Shadow" pitchFamily="82" charset="0"/>
              </a:rPr>
            </a:br>
            <a:r>
              <a:rPr lang="en-US" b="0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Imprint MT Shadow" pitchFamily="82" charset="0"/>
              </a:rPr>
              <a:t> </a:t>
            </a:r>
            <a:r>
              <a:rPr lang="en-US" b="0" dirty="0" err="1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Imprint MT Shadow" pitchFamily="82" charset="0"/>
              </a:rPr>
              <a:t>Measurment</a:t>
            </a:r>
            <a:endParaRPr lang="en-US" b="0" dirty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Imprint MT Shadow" pitchFamily="8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FE05537-626A-4AB8-BE4E-D875418D6DF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1295400" y="1676400"/>
          <a:ext cx="7696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34" descr="lisa_v9F_C 100x100m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00000">
            <a:off x="-45013" y="79955"/>
            <a:ext cx="1254362" cy="125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1447800"/>
            <a:ext cx="1066800" cy="541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1910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Picture 22" descr="DSCF00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  <a:alpha val="99000"/>
              </a:schemeClr>
            </a:solidFill>
          </a:ln>
        </p:spPr>
      </p:pic>
      <p:pic>
        <p:nvPicPr>
          <p:cNvPr id="11" name="Picture 1" descr="C:\Users\Jessica\Pictures\P10209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2766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209800" y="23622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4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Picture 3" descr="C:\Users\Jessica\Documents\screenshots\screenshot.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5105400"/>
            <a:ext cx="624839" cy="6096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0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0198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Picture 22" descr="DSCF00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  <a:alpha val="99000"/>
              </a:schemeClr>
            </a:solidFill>
          </a:ln>
        </p:spPr>
      </p:pic>
      <p:pic>
        <p:nvPicPr>
          <p:cNvPr id="22" name="Picture 1" descr="C:\Users\Jessica\Pictures\P10209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2766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3" name="Picture 2" descr="C:\Users\Jessica\Pictures\P102098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41910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/>
          <p:cNvCxnSpPr/>
          <p:nvPr/>
        </p:nvCxnSpPr>
        <p:spPr>
          <a:xfrm rot="16200000" flipV="1">
            <a:off x="5943600" y="2514600"/>
            <a:ext cx="2438400" cy="60960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620000" y="5029200"/>
            <a:ext cx="228600" cy="76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096000" y="5029200"/>
            <a:ext cx="228600" cy="76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324600" y="4419600"/>
            <a:ext cx="152400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67600" y="4419600"/>
            <a:ext cx="152400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96000" y="4191000"/>
            <a:ext cx="1752600" cy="3048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791200" y="5486400"/>
            <a:ext cx="2438400" cy="381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Jessica\Documents\screenshots\screenshot.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333001">
            <a:off x="1789831" y="4343646"/>
            <a:ext cx="2510729" cy="26944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229600" cy="1251062"/>
          </a:xfrm>
        </p:spPr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Imprint MT Shadow" pitchFamily="82" charset="0"/>
              </a:rPr>
              <a:t>New Design</a:t>
            </a:r>
            <a:endParaRPr lang="en-US" b="0" dirty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Imprint MT Shadow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4038600" cy="4623816"/>
          </a:xfrm>
        </p:spPr>
        <p:txBody>
          <a:bodyPr/>
          <a:lstStyle/>
          <a:p>
            <a:pPr algn="ctr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Cathode Candidates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</p:nvPr>
        </p:nvGraphicFramePr>
        <p:xfrm>
          <a:off x="1219200" y="1882324"/>
          <a:ext cx="3251200" cy="29335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25600"/>
                <a:gridCol w="1625600"/>
              </a:tblGrid>
              <a:tr h="3731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 Function</a:t>
                      </a:r>
                      <a:endParaRPr lang="en-US" sz="1600" dirty="0"/>
                    </a:p>
                  </a:txBody>
                  <a:tcPr/>
                </a:tc>
              </a:tr>
              <a:tr h="2581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Caesium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2.10 </a:t>
                      </a:r>
                      <a:r>
                        <a:rPr lang="en-US" dirty="0" err="1" smtClean="0"/>
                        <a:t>eV</a:t>
                      </a:r>
                      <a:endParaRPr lang="en-US" dirty="0"/>
                    </a:p>
                  </a:txBody>
                  <a:tcPr/>
                </a:tc>
              </a:tr>
              <a:tr h="258150">
                <a:tc>
                  <a:txBody>
                    <a:bodyPr/>
                    <a:lstStyle/>
                    <a:p>
                      <a:r>
                        <a:rPr lang="en-US" dirty="0" smtClean="0"/>
                        <a:t>Rubidium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2.16 </a:t>
                      </a:r>
                      <a:r>
                        <a:rPr lang="en-US" dirty="0" err="1" smtClean="0"/>
                        <a:t>eV</a:t>
                      </a:r>
                      <a:endParaRPr lang="en-US" dirty="0"/>
                    </a:p>
                  </a:txBody>
                  <a:tcPr/>
                </a:tc>
              </a:tr>
              <a:tr h="258150">
                <a:tc>
                  <a:txBody>
                    <a:bodyPr/>
                    <a:lstStyle/>
                    <a:p>
                      <a:r>
                        <a:rPr lang="en-US" dirty="0" smtClean="0"/>
                        <a:t>Sodium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2.28 </a:t>
                      </a:r>
                      <a:r>
                        <a:rPr lang="en-US" dirty="0" err="1" smtClean="0"/>
                        <a:t>eV</a:t>
                      </a:r>
                      <a:endParaRPr lang="en-US" dirty="0"/>
                    </a:p>
                  </a:txBody>
                  <a:tcPr/>
                </a:tc>
              </a:tr>
              <a:tr h="2581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Pottasium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2.30 </a:t>
                      </a:r>
                      <a:r>
                        <a:rPr lang="en-US" dirty="0" err="1" smtClean="0"/>
                        <a:t>eV</a:t>
                      </a:r>
                      <a:endParaRPr lang="en-US" dirty="0"/>
                    </a:p>
                  </a:txBody>
                  <a:tcPr/>
                </a:tc>
              </a:tr>
              <a:tr h="258150">
                <a:tc>
                  <a:txBody>
                    <a:bodyPr/>
                    <a:lstStyle/>
                    <a:p>
                      <a:r>
                        <a:rPr lang="en-US" dirty="0" smtClean="0"/>
                        <a:t>Calcium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2.90 </a:t>
                      </a:r>
                      <a:r>
                        <a:rPr lang="en-US" dirty="0" err="1" smtClean="0"/>
                        <a:t>eV</a:t>
                      </a:r>
                      <a:endParaRPr lang="en-US" dirty="0"/>
                    </a:p>
                  </a:txBody>
                  <a:tcPr/>
                </a:tc>
              </a:tr>
              <a:tr h="258150">
                <a:tc>
                  <a:txBody>
                    <a:bodyPr/>
                    <a:lstStyle/>
                    <a:p>
                      <a:r>
                        <a:rPr lang="en-US" dirty="0" smtClean="0"/>
                        <a:t>Lithium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2.90 </a:t>
                      </a:r>
                      <a:r>
                        <a:rPr lang="en-US" dirty="0" err="1" smtClean="0"/>
                        <a:t>eV</a:t>
                      </a:r>
                      <a:endParaRPr lang="en-US" dirty="0"/>
                    </a:p>
                  </a:txBody>
                  <a:tcPr/>
                </a:tc>
              </a:tr>
              <a:tr h="258150">
                <a:tc>
                  <a:txBody>
                    <a:bodyPr/>
                    <a:lstStyle/>
                    <a:p>
                      <a:r>
                        <a:rPr lang="en-US" dirty="0" smtClean="0"/>
                        <a:t>Magnesium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3.66 </a:t>
                      </a:r>
                      <a:r>
                        <a:rPr lang="en-US" dirty="0" err="1" smtClean="0"/>
                        <a:t>eV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5537-626A-4AB8-BE4E-D875418D6DF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34" descr="lisa_v9F_C 100x100m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00000">
            <a:off x="-45013" y="79955"/>
            <a:ext cx="1254362" cy="125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1447800"/>
            <a:ext cx="1066800" cy="541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1910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Picture 22" descr="DSCF004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6146" name="Picture 2" descr="http://www.wpclipart.com/energy/explosion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2209800"/>
            <a:ext cx="457200" cy="383875"/>
          </a:xfrm>
          <a:prstGeom prst="rect">
            <a:avLst/>
          </a:prstGeom>
          <a:noFill/>
        </p:spPr>
      </p:pic>
      <p:pic>
        <p:nvPicPr>
          <p:cNvPr id="15" name="Picture 2" descr="http://www.wpclipart.com/energy/explosion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2590800"/>
            <a:ext cx="457200" cy="383875"/>
          </a:xfrm>
          <a:prstGeom prst="rect">
            <a:avLst/>
          </a:prstGeom>
          <a:noFill/>
        </p:spPr>
      </p:pic>
      <p:pic>
        <p:nvPicPr>
          <p:cNvPr id="16" name="Picture 2" descr="http://www.wpclipart.com/energy/explosion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2971800"/>
            <a:ext cx="457200" cy="383875"/>
          </a:xfrm>
          <a:prstGeom prst="rect">
            <a:avLst/>
          </a:prstGeom>
          <a:noFill/>
        </p:spPr>
      </p:pic>
      <p:pic>
        <p:nvPicPr>
          <p:cNvPr id="18" name="Picture 2" descr="http://www.wpclipart.com/energy/explosion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3352800"/>
            <a:ext cx="457200" cy="383875"/>
          </a:xfrm>
          <a:prstGeom prst="rect">
            <a:avLst/>
          </a:prstGeom>
          <a:noFill/>
        </p:spPr>
      </p:pic>
      <p:pic>
        <p:nvPicPr>
          <p:cNvPr id="19" name="Picture 2" descr="http://www.wpclipart.com/energy/explosion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3730925"/>
            <a:ext cx="457200" cy="383875"/>
          </a:xfrm>
          <a:prstGeom prst="rect">
            <a:avLst/>
          </a:prstGeom>
          <a:noFill/>
        </p:spPr>
      </p:pic>
      <p:pic>
        <p:nvPicPr>
          <p:cNvPr id="20" name="Picture 2" descr="http://www.wpclipart.com/energy/explosion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4111925"/>
            <a:ext cx="457200" cy="383875"/>
          </a:xfrm>
          <a:prstGeom prst="rect">
            <a:avLst/>
          </a:prstGeom>
          <a:noFill/>
        </p:spPr>
      </p:pic>
      <p:pic>
        <p:nvPicPr>
          <p:cNvPr id="6147" name="Picture 3" descr="C:\Users\Jessica\AppData\Local\Microsoft\Windows\Temporary Internet Files\Content.IE5\TQIJ2XNT\MC90044131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4495800"/>
            <a:ext cx="457200" cy="457200"/>
          </a:xfrm>
          <a:prstGeom prst="rect">
            <a:avLst/>
          </a:prstGeom>
          <a:noFill/>
        </p:spPr>
      </p:pic>
      <p:pic>
        <p:nvPicPr>
          <p:cNvPr id="21" name="Picture 1" descr="C:\Users\Jessica\Pictures\P102099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32766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24" name="Rectangle 23"/>
          <p:cNvSpPr/>
          <p:nvPr/>
        </p:nvSpPr>
        <p:spPr>
          <a:xfrm>
            <a:off x="7391400" y="3657600"/>
            <a:ext cx="2286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324600" y="3048000"/>
            <a:ext cx="1524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467600" y="3048000"/>
            <a:ext cx="1524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324600" y="4572000"/>
            <a:ext cx="152400" cy="609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467600" y="4572000"/>
            <a:ext cx="152400" cy="609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19800" y="4953000"/>
            <a:ext cx="152400" cy="685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772400" y="4953000"/>
            <a:ext cx="152400" cy="685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324600" y="2895600"/>
            <a:ext cx="228600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391400" y="2895600"/>
            <a:ext cx="228600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324600" y="3505200"/>
            <a:ext cx="228600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391400" y="3505200"/>
            <a:ext cx="228600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324600" y="4114800"/>
            <a:ext cx="152400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467600" y="4114800"/>
            <a:ext cx="152400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7620000" y="3723736"/>
            <a:ext cx="1794295" cy="1229264"/>
          </a:xfrm>
          <a:custGeom>
            <a:avLst/>
            <a:gdLst>
              <a:gd name="connsiteX0" fmla="*/ 0 w 1794295"/>
              <a:gd name="connsiteY0" fmla="*/ 148087 h 1229264"/>
              <a:gd name="connsiteX1" fmla="*/ 388189 w 1794295"/>
              <a:gd name="connsiteY1" fmla="*/ 79075 h 1229264"/>
              <a:gd name="connsiteX2" fmla="*/ 414068 w 1794295"/>
              <a:gd name="connsiteY2" fmla="*/ 622539 h 1229264"/>
              <a:gd name="connsiteX3" fmla="*/ 1069676 w 1794295"/>
              <a:gd name="connsiteY3" fmla="*/ 639792 h 1229264"/>
              <a:gd name="connsiteX4" fmla="*/ 1112808 w 1794295"/>
              <a:gd name="connsiteY4" fmla="*/ 1019355 h 1229264"/>
              <a:gd name="connsiteX5" fmla="*/ 1595887 w 1794295"/>
              <a:gd name="connsiteY5" fmla="*/ 1209136 h 1229264"/>
              <a:gd name="connsiteX6" fmla="*/ 1794295 w 1794295"/>
              <a:gd name="connsiteY6" fmla="*/ 1140124 h 12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4295" h="1229264">
                <a:moveTo>
                  <a:pt x="0" y="148087"/>
                </a:moveTo>
                <a:cubicBezTo>
                  <a:pt x="159589" y="74043"/>
                  <a:pt x="319178" y="0"/>
                  <a:pt x="388189" y="79075"/>
                </a:cubicBezTo>
                <a:cubicBezTo>
                  <a:pt x="457200" y="158150"/>
                  <a:pt x="300487" y="529086"/>
                  <a:pt x="414068" y="622539"/>
                </a:cubicBezTo>
                <a:cubicBezTo>
                  <a:pt x="527649" y="715992"/>
                  <a:pt x="953219" y="573656"/>
                  <a:pt x="1069676" y="639792"/>
                </a:cubicBezTo>
                <a:cubicBezTo>
                  <a:pt x="1186133" y="705928"/>
                  <a:pt x="1025106" y="924464"/>
                  <a:pt x="1112808" y="1019355"/>
                </a:cubicBezTo>
                <a:cubicBezTo>
                  <a:pt x="1200510" y="1114246"/>
                  <a:pt x="1482306" y="1189008"/>
                  <a:pt x="1595887" y="1209136"/>
                </a:cubicBezTo>
                <a:cubicBezTo>
                  <a:pt x="1709468" y="1229264"/>
                  <a:pt x="1751881" y="1184694"/>
                  <a:pt x="1794295" y="1140124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7502105" y="3647536"/>
            <a:ext cx="1794295" cy="1229264"/>
          </a:xfrm>
          <a:custGeom>
            <a:avLst/>
            <a:gdLst>
              <a:gd name="connsiteX0" fmla="*/ 0 w 1794295"/>
              <a:gd name="connsiteY0" fmla="*/ 148087 h 1229264"/>
              <a:gd name="connsiteX1" fmla="*/ 388189 w 1794295"/>
              <a:gd name="connsiteY1" fmla="*/ 79075 h 1229264"/>
              <a:gd name="connsiteX2" fmla="*/ 414068 w 1794295"/>
              <a:gd name="connsiteY2" fmla="*/ 622539 h 1229264"/>
              <a:gd name="connsiteX3" fmla="*/ 1069676 w 1794295"/>
              <a:gd name="connsiteY3" fmla="*/ 639792 h 1229264"/>
              <a:gd name="connsiteX4" fmla="*/ 1112808 w 1794295"/>
              <a:gd name="connsiteY4" fmla="*/ 1019355 h 1229264"/>
              <a:gd name="connsiteX5" fmla="*/ 1595887 w 1794295"/>
              <a:gd name="connsiteY5" fmla="*/ 1209136 h 1229264"/>
              <a:gd name="connsiteX6" fmla="*/ 1794295 w 1794295"/>
              <a:gd name="connsiteY6" fmla="*/ 1140124 h 12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4295" h="1229264">
                <a:moveTo>
                  <a:pt x="0" y="148087"/>
                </a:moveTo>
                <a:cubicBezTo>
                  <a:pt x="159589" y="74043"/>
                  <a:pt x="319178" y="0"/>
                  <a:pt x="388189" y="79075"/>
                </a:cubicBezTo>
                <a:cubicBezTo>
                  <a:pt x="457200" y="158150"/>
                  <a:pt x="300487" y="529086"/>
                  <a:pt x="414068" y="622539"/>
                </a:cubicBezTo>
                <a:cubicBezTo>
                  <a:pt x="527649" y="715992"/>
                  <a:pt x="953219" y="573656"/>
                  <a:pt x="1069676" y="639792"/>
                </a:cubicBezTo>
                <a:cubicBezTo>
                  <a:pt x="1186133" y="705928"/>
                  <a:pt x="1025106" y="924464"/>
                  <a:pt x="1112808" y="1019355"/>
                </a:cubicBezTo>
                <a:cubicBezTo>
                  <a:pt x="1200510" y="1114246"/>
                  <a:pt x="1482306" y="1189008"/>
                  <a:pt x="1595887" y="1209136"/>
                </a:cubicBezTo>
                <a:cubicBezTo>
                  <a:pt x="1709468" y="1229264"/>
                  <a:pt x="1751881" y="1184694"/>
                  <a:pt x="1794295" y="1140124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3" name="Straight Connector 52"/>
          <p:cNvCxnSpPr>
            <a:stCxn id="47" idx="1"/>
          </p:cNvCxnSpPr>
          <p:nvPr/>
        </p:nvCxnSpPr>
        <p:spPr>
          <a:xfrm rot="10800000" flipV="1">
            <a:off x="7010401" y="3978826"/>
            <a:ext cx="369469" cy="18123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42" idx="3"/>
          </p:cNvCxnSpPr>
          <p:nvPr/>
        </p:nvCxnSpPr>
        <p:spPr>
          <a:xfrm rot="16200000" flipV="1">
            <a:off x="6019800" y="4648200"/>
            <a:ext cx="1447800" cy="53340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V="1">
            <a:off x="5943600" y="4572000"/>
            <a:ext cx="2057400" cy="7620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 flipH="1" flipV="1">
            <a:off x="5448300" y="2705100"/>
            <a:ext cx="2590800" cy="53340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 flipH="1" flipV="1">
            <a:off x="5905500" y="2552700"/>
            <a:ext cx="2057400" cy="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35" idx="0"/>
          </p:cNvCxnSpPr>
          <p:nvPr/>
        </p:nvCxnSpPr>
        <p:spPr>
          <a:xfrm rot="5400000" flipH="1" flipV="1">
            <a:off x="6515100" y="4533900"/>
            <a:ext cx="1447800" cy="45720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 rot="19532626">
            <a:off x="7332863" y="3712937"/>
            <a:ext cx="535863" cy="228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019800" y="1828800"/>
            <a:ext cx="1905000" cy="152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477000" y="15240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Arrow Connector 95"/>
          <p:cNvCxnSpPr/>
          <p:nvPr/>
        </p:nvCxnSpPr>
        <p:spPr>
          <a:xfrm rot="5400000">
            <a:off x="5943600" y="5791200"/>
            <a:ext cx="457200" cy="45720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486400" y="61722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Magnesium</a:t>
            </a:r>
            <a:endParaRPr lang="en-US" sz="1200" dirty="0"/>
          </a:p>
        </p:txBody>
      </p:sp>
      <p:cxnSp>
        <p:nvCxnSpPr>
          <p:cNvPr id="98" name="Straight Arrow Connector 97"/>
          <p:cNvCxnSpPr/>
          <p:nvPr/>
        </p:nvCxnSpPr>
        <p:spPr>
          <a:xfrm rot="5400000" flipH="1" flipV="1">
            <a:off x="5867400" y="3124200"/>
            <a:ext cx="457200" cy="45720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10800000">
            <a:off x="7696200" y="4343400"/>
            <a:ext cx="609600" cy="533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>
            <a:off x="7848600" y="3276600"/>
            <a:ext cx="381000" cy="38100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16200000" flipV="1">
            <a:off x="7848600" y="1981200"/>
            <a:ext cx="381000" cy="38100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8001000" y="4800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Mesh</a:t>
            </a:r>
            <a:endParaRPr lang="en-US" sz="1200" dirty="0"/>
          </a:p>
        </p:txBody>
      </p:sp>
      <p:sp>
        <p:nvSpPr>
          <p:cNvPr id="109" name="TextBox 108"/>
          <p:cNvSpPr txBox="1"/>
          <p:nvPr/>
        </p:nvSpPr>
        <p:spPr>
          <a:xfrm>
            <a:off x="5410200" y="36092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Einzel</a:t>
            </a:r>
            <a:r>
              <a:rPr lang="en-US" sz="1200" dirty="0" smtClean="0"/>
              <a:t> Lens</a:t>
            </a:r>
            <a:endParaRPr lang="en-US" sz="1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8153400" y="29718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UV Led </a:t>
            </a:r>
          </a:p>
          <a:p>
            <a:r>
              <a:rPr lang="en-US" sz="1000" dirty="0" smtClean="0"/>
              <a:t>(330nm,3.8eV )</a:t>
            </a:r>
          </a:p>
          <a:p>
            <a:r>
              <a:rPr lang="en-US" sz="1000" dirty="0" smtClean="0"/>
              <a:t>(244nm,5.1eV)</a:t>
            </a:r>
            <a:endParaRPr lang="en-US" sz="1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7772400" y="23138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Aluminum Plate</a:t>
            </a:r>
            <a:endParaRPr lang="en-US" sz="1200" dirty="0"/>
          </a:p>
        </p:txBody>
      </p:sp>
      <p:cxnSp>
        <p:nvCxnSpPr>
          <p:cNvPr id="66" name="Straight Arrow Connector 65"/>
          <p:cNvCxnSpPr/>
          <p:nvPr/>
        </p:nvCxnSpPr>
        <p:spPr>
          <a:xfrm rot="10800000">
            <a:off x="6019800" y="2209800"/>
            <a:ext cx="304800" cy="22860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410200" y="19812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Insulation</a:t>
            </a:r>
            <a:endParaRPr lang="en-US" sz="1200" dirty="0"/>
          </a:p>
        </p:txBody>
      </p:sp>
      <p:pic>
        <p:nvPicPr>
          <p:cNvPr id="69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70" name="Picture 3" descr="C:\Users\Jessica\Documents\screenshots\screenshot.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5105400"/>
            <a:ext cx="624839" cy="6096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72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60198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74" name="Picture 22" descr="DSCF004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  <a:alpha val="99000"/>
              </a:schemeClr>
            </a:solidFill>
          </a:ln>
        </p:spPr>
      </p:pic>
      <p:pic>
        <p:nvPicPr>
          <p:cNvPr id="75" name="Picture 1" descr="C:\Users\Jessica\Pictures\P102099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32766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76" name="Picture 2" descr="C:\Users\Jessica\Pictures\P102098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" y="41910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78" name="Rectangle 77"/>
          <p:cNvSpPr/>
          <p:nvPr/>
        </p:nvSpPr>
        <p:spPr>
          <a:xfrm>
            <a:off x="6324600" y="3657600"/>
            <a:ext cx="2286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324600" y="2286000"/>
            <a:ext cx="228600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6324600" y="2438400"/>
            <a:ext cx="2286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391400" y="2286000"/>
            <a:ext cx="228600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391400" y="2438400"/>
            <a:ext cx="2286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219200" y="1676400"/>
            <a:ext cx="38862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229600" cy="1251062"/>
          </a:xfrm>
        </p:spPr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Imprint MT Shadow" pitchFamily="82" charset="0"/>
              </a:rPr>
              <a:t>Initial Data</a:t>
            </a:r>
            <a:endParaRPr lang="en-US" b="0" dirty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Imprint MT Shadow" pitchFamily="82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1219200" y="5181600"/>
            <a:ext cx="39624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500" dirty="0" smtClean="0"/>
              <a:t>Used two different Led’s with no </a:t>
            </a:r>
            <a:r>
              <a:rPr lang="en-US" sz="1500" dirty="0" err="1" smtClean="0"/>
              <a:t>Einzel</a:t>
            </a:r>
            <a:r>
              <a:rPr lang="en-US" sz="1500" dirty="0" smtClean="0"/>
              <a:t> Lens</a:t>
            </a:r>
          </a:p>
          <a:p>
            <a:pPr lvl="1"/>
            <a:r>
              <a:rPr lang="en-US" sz="1200" dirty="0" smtClean="0"/>
              <a:t>Current leakage</a:t>
            </a:r>
          </a:p>
          <a:p>
            <a:pPr lvl="1"/>
            <a:r>
              <a:rPr lang="en-US" sz="1200" dirty="0" smtClean="0"/>
              <a:t>Noise regime</a:t>
            </a:r>
          </a:p>
          <a:p>
            <a:pPr lvl="1"/>
            <a:r>
              <a:rPr lang="en-US" sz="1200" dirty="0" smtClean="0"/>
              <a:t>Signal drastically changes when you are in the room</a:t>
            </a:r>
          </a:p>
          <a:p>
            <a:pPr lvl="1"/>
            <a:endParaRPr lang="en-US" sz="1500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5537-626A-4AB8-BE4E-D875418D6DF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34" descr="lisa_v9F_C 100x100m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00000">
            <a:off x="-45013" y="79955"/>
            <a:ext cx="1254362" cy="125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1447800"/>
            <a:ext cx="1066800" cy="541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4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910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Picture 22" descr="DSCF00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  <a:alpha val="99000"/>
              </a:schemeClr>
            </a:solidFill>
          </a:ln>
        </p:spPr>
      </p:pic>
      <p:pic>
        <p:nvPicPr>
          <p:cNvPr id="10" name="Picture 1" descr="C:\Users\Jessica\Pictures\P10209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2766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graphicFrame>
        <p:nvGraphicFramePr>
          <p:cNvPr id="18" name="Chart 17"/>
          <p:cNvGraphicFramePr/>
          <p:nvPr/>
        </p:nvGraphicFramePr>
        <p:xfrm>
          <a:off x="533400" y="1524000"/>
          <a:ext cx="6667499" cy="353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6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0" name="Picture 3" descr="C:\Users\Jessica\Documents\screenshots\screenshot.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5105400"/>
            <a:ext cx="624839" cy="6096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1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0198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2" name="Picture 22" descr="DSCF00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  <a:alpha val="99000"/>
              </a:schemeClr>
            </a:solidFill>
          </a:ln>
        </p:spPr>
      </p:pic>
      <p:pic>
        <p:nvPicPr>
          <p:cNvPr id="23" name="Picture 1" descr="C:\Users\Jessica\Pictures\P10209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2766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4" name="Picture 2" descr="C:\Users\Jessica\Pictures\P102098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41910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25" name="Content Placeholder 16"/>
          <p:cNvSpPr>
            <a:spLocks noGrp="1"/>
          </p:cNvSpPr>
          <p:nvPr>
            <p:ph sz="half" idx="2"/>
          </p:nvPr>
        </p:nvSpPr>
        <p:spPr>
          <a:xfrm>
            <a:off x="5486400" y="1524000"/>
            <a:ext cx="39624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500" dirty="0" smtClean="0"/>
              <a:t>Built battery system for the UV Led power</a:t>
            </a:r>
          </a:p>
          <a:p>
            <a:pPr lvl="1"/>
            <a:r>
              <a:rPr lang="en-US" sz="1200" dirty="0" smtClean="0"/>
              <a:t>Fixes current leakage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026" name="Picture 2" descr="C:\Users\Jessica\Pictures\P103001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2362200"/>
            <a:ext cx="3352800" cy="2514600"/>
          </a:xfrm>
          <a:prstGeom prst="rect">
            <a:avLst/>
          </a:prstGeom>
          <a:noFill/>
        </p:spPr>
      </p:pic>
      <p:pic>
        <p:nvPicPr>
          <p:cNvPr id="1028" name="Picture 4" descr="C:\Users\Jessica\Documents\screenshots\screenshot.2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7400" y="4953000"/>
            <a:ext cx="2574565" cy="147637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6705600" y="5562600"/>
            <a:ext cx="304800" cy="152400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043342" y="5270956"/>
            <a:ext cx="50045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LM317</a:t>
            </a:r>
          </a:p>
          <a:p>
            <a:endParaRPr lang="en-US" sz="800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229600" cy="1251062"/>
          </a:xfrm>
        </p:spPr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Imprint MT Shadow" pitchFamily="82" charset="0"/>
              </a:rPr>
              <a:t>Data with new design</a:t>
            </a:r>
            <a:endParaRPr lang="en-US" b="0" dirty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Imprint MT Shadow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00200"/>
            <a:ext cx="8382000" cy="533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Using a DAQ program: Integrated the power supply to be controlled by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5537-626A-4AB8-BE4E-D875418D6DF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34" descr="lisa_v9F_C 100x100m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00000">
            <a:off x="-45013" y="86051"/>
            <a:ext cx="1254362" cy="125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1447800"/>
            <a:ext cx="1066800" cy="541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910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Picture 22" descr="DSCF00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  <a:alpha val="99000"/>
              </a:schemeClr>
            </a:solidFill>
          </a:ln>
        </p:spPr>
      </p:pic>
      <p:pic>
        <p:nvPicPr>
          <p:cNvPr id="12" name="Picture 1" descr="C:\Users\Jessica\Pictures\P10209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2766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Picture 3" descr="C:\Users\Jessica\Documents\screenshots\screenshot.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5105400"/>
            <a:ext cx="624839" cy="6096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0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0198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Picture 22" descr="DSCF00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  <a:alpha val="99000"/>
              </a:schemeClr>
            </a:solidFill>
          </a:ln>
        </p:spPr>
      </p:pic>
      <p:pic>
        <p:nvPicPr>
          <p:cNvPr id="22" name="Picture 1" descr="C:\Users\Jessica\Pictures\P10209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2766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3" name="Picture 2" descr="C:\Users\Jessica\Pictures\P102098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41910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26" name="Rectangle 25"/>
          <p:cNvSpPr/>
          <p:nvPr/>
        </p:nvSpPr>
        <p:spPr>
          <a:xfrm>
            <a:off x="4191000" y="5486400"/>
            <a:ext cx="17526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Time (fraction of day 236)</a:t>
            </a:r>
            <a:endParaRPr lang="en-US" sz="1000" dirty="0"/>
          </a:p>
        </p:txBody>
      </p:sp>
      <p:sp>
        <p:nvSpPr>
          <p:cNvPr id="27" name="Rectangle 26"/>
          <p:cNvSpPr/>
          <p:nvPr/>
        </p:nvSpPr>
        <p:spPr>
          <a:xfrm rot="16200000">
            <a:off x="419100" y="3695700"/>
            <a:ext cx="1828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Current (</a:t>
            </a:r>
            <a:r>
              <a:rPr lang="en-US" sz="1000" dirty="0" err="1" smtClean="0"/>
              <a:t>nA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28" name="Rectangle 27"/>
          <p:cNvSpPr/>
          <p:nvPr/>
        </p:nvSpPr>
        <p:spPr>
          <a:xfrm>
            <a:off x="4419600" y="3048000"/>
            <a:ext cx="17526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Time (fraction of day 236)</a:t>
            </a:r>
            <a:endParaRPr lang="en-US" sz="1000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1447800" y="4572000"/>
            <a:ext cx="2286000" cy="1588"/>
          </a:xfrm>
          <a:prstGeom prst="straightConnector1">
            <a:avLst/>
          </a:prstGeom>
          <a:ln w="19050">
            <a:solidFill>
              <a:srgbClr val="F7159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C:\Users\Jessica\Documents\screenshots\screenshot.1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2286000"/>
            <a:ext cx="7538357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229600" cy="1251062"/>
          </a:xfrm>
        </p:spPr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Imprint MT Shadow" pitchFamily="82" charset="0"/>
              </a:rPr>
              <a:t>Data with new design</a:t>
            </a:r>
            <a:endParaRPr lang="en-US" b="0" dirty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Imprint MT Shadow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1981200"/>
            <a:ext cx="3200400" cy="4648200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dirty="0" smtClean="0"/>
              <a:t>Took current measurements from -5V to 5V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Expect  the current to rise at higher voltages and level off at more negative voltages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 see a drop around -5V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More investigation is needed to see if this is photocurrent and for what ranges of voltages we see the change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5537-626A-4AB8-BE4E-D875418D6DF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34" descr="lisa_v9F_C 100x100m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00000">
            <a:off x="-45013" y="86051"/>
            <a:ext cx="1254362" cy="125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1447800"/>
            <a:ext cx="1066800" cy="541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910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Picture 22" descr="DSCF00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  <a:alpha val="99000"/>
              </a:schemeClr>
            </a:solidFill>
          </a:ln>
        </p:spPr>
      </p:pic>
      <p:pic>
        <p:nvPicPr>
          <p:cNvPr id="12" name="Picture 1" descr="C:\Users\Jessica\Pictures\P10209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2766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Picture 3" descr="C:\Users\Jessica\Documents\screenshots\screenshot.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5105400"/>
            <a:ext cx="624839" cy="6096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0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0198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Picture 22" descr="DSCF00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  <a:alpha val="99000"/>
              </a:schemeClr>
            </a:solidFill>
          </a:ln>
        </p:spPr>
      </p:pic>
      <p:pic>
        <p:nvPicPr>
          <p:cNvPr id="22" name="Picture 1" descr="C:\Users\Jessica\Pictures\P10209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2766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3" name="Picture 2" descr="C:\Users\Jessica\Pictures\P102098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41910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26" name="Rectangle 25"/>
          <p:cNvSpPr/>
          <p:nvPr/>
        </p:nvSpPr>
        <p:spPr>
          <a:xfrm>
            <a:off x="6172200" y="3352800"/>
            <a:ext cx="17526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Voltage (v)</a:t>
            </a:r>
            <a:endParaRPr lang="en-US" sz="1000" dirty="0"/>
          </a:p>
        </p:txBody>
      </p:sp>
      <p:sp>
        <p:nvSpPr>
          <p:cNvPr id="27" name="Rectangle 26"/>
          <p:cNvSpPr/>
          <p:nvPr/>
        </p:nvSpPr>
        <p:spPr>
          <a:xfrm rot="16200000">
            <a:off x="3467100" y="2781300"/>
            <a:ext cx="1828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Current (</a:t>
            </a:r>
            <a:r>
              <a:rPr lang="en-US" sz="1000" dirty="0" err="1" smtClean="0"/>
              <a:t>nA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pic>
        <p:nvPicPr>
          <p:cNvPr id="1027" name="Picture 3" descr="C:\Users\gdooley\AppData\Local\Microsoft\Windows\Temporary Internet Files\Low\Content.IE5\VVHIFEUQ\screenshot.23[1].jpg"/>
          <p:cNvPicPr>
            <a:picLocks noChangeAspect="1" noChangeArrowheads="1"/>
          </p:cNvPicPr>
          <p:nvPr/>
        </p:nvPicPr>
        <p:blipFill>
          <a:blip r:embed="rId9" cstate="print">
            <a:lum bright="-38000" contrast="40000"/>
          </a:blip>
          <a:srcRect/>
          <a:stretch>
            <a:fillRect/>
          </a:stretch>
        </p:blipFill>
        <p:spPr bwMode="auto">
          <a:xfrm>
            <a:off x="4495800" y="1981200"/>
            <a:ext cx="3962400" cy="2073725"/>
          </a:xfrm>
          <a:prstGeom prst="rect">
            <a:avLst/>
          </a:prstGeom>
          <a:noFill/>
        </p:spPr>
      </p:pic>
      <p:pic>
        <p:nvPicPr>
          <p:cNvPr id="1026" name="Picture 2" descr="C:\Users\gdooley\AppData\Local\Microsoft\Windows\Temporary Internet Files\Low\Content.IE5\IVYP5WQC\screenshot.22[1].jpg"/>
          <p:cNvPicPr>
            <a:picLocks noChangeAspect="1" noChangeArrowheads="1"/>
          </p:cNvPicPr>
          <p:nvPr/>
        </p:nvPicPr>
        <p:blipFill>
          <a:blip r:embed="rId10" cstate="print">
            <a:lum bright="-38000" contrast="40000"/>
          </a:blip>
          <a:srcRect/>
          <a:stretch>
            <a:fillRect/>
          </a:stretch>
        </p:blipFill>
        <p:spPr bwMode="auto">
          <a:xfrm>
            <a:off x="4572000" y="4309319"/>
            <a:ext cx="3886200" cy="2015281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 rot="16200000">
            <a:off x="3467100" y="5067300"/>
            <a:ext cx="1828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Current (</a:t>
            </a:r>
            <a:r>
              <a:rPr lang="en-US" sz="1000" dirty="0" err="1" smtClean="0"/>
              <a:t>nA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25" name="Rectangle 24"/>
          <p:cNvSpPr/>
          <p:nvPr/>
        </p:nvSpPr>
        <p:spPr>
          <a:xfrm>
            <a:off x="6172200" y="5562600"/>
            <a:ext cx="17526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Voltage (v)</a:t>
            </a:r>
            <a:endParaRPr lang="en-US" sz="1000" dirty="0"/>
          </a:p>
        </p:txBody>
      </p:sp>
      <p:sp>
        <p:nvSpPr>
          <p:cNvPr id="29" name="Content Placeholder 3"/>
          <p:cNvSpPr>
            <a:spLocks noGrp="1"/>
          </p:cNvSpPr>
          <p:nvPr>
            <p:ph sz="half" idx="2"/>
          </p:nvPr>
        </p:nvSpPr>
        <p:spPr>
          <a:xfrm>
            <a:off x="990600" y="1524000"/>
            <a:ext cx="5334000" cy="68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Photo Current Measurements with DAQ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5448"/>
            <a:ext cx="8229600" cy="1252728"/>
          </a:xfrm>
        </p:spPr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Imprint MT Shadow" pitchFamily="82" charset="0"/>
              </a:rPr>
              <a:t>Auto collimator</a:t>
            </a:r>
            <a:endParaRPr lang="en-US" b="0" dirty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Imprint MT Shadow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4343400"/>
            <a:ext cx="41910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System of two lasers created by a diffraction grating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First laser is stationary and second one moves relative to it</a:t>
            </a:r>
          </a:p>
          <a:p>
            <a:pPr lvl="1"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Noise issues: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Sound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Mechanics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Thermal</a:t>
            </a:r>
          </a:p>
          <a:p>
            <a:pPr lvl="1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FE05537-626A-4AB8-BE4E-D875418D6DF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34" descr="lisa_v9F_C 100x100m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00000">
            <a:off x="-45013" y="79955"/>
            <a:ext cx="1254362" cy="125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1447800"/>
            <a:ext cx="1066800" cy="541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4" name="Picture 3" descr="C:\Users\Jessica\Documents\screenshots\screenshot.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" y="6019800"/>
            <a:ext cx="624839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191000"/>
            <a:ext cx="609600" cy="6096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6" name="Picture 22" descr="DSCF00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  <a:alpha val="99000"/>
              </a:schemeClr>
            </a:solidFill>
          </a:ln>
        </p:spPr>
      </p:pic>
      <p:pic>
        <p:nvPicPr>
          <p:cNvPr id="11" name="Picture 1" descr="C:\Users\Jessica\Pictures\P10209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2766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050" name="Picture 2" descr="C:\Users\Jessica\Pictures\P1030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1600200"/>
            <a:ext cx="2971800" cy="2581323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1676400"/>
            <a:ext cx="4308153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00200" y="4419600"/>
            <a:ext cx="3429000" cy="207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810000" y="3962400"/>
            <a:ext cx="685800" cy="152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3581400" y="4114800"/>
            <a:ext cx="533400" cy="3810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266701" y="2628900"/>
            <a:ext cx="1828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Torque (</a:t>
            </a:r>
            <a:r>
              <a:rPr lang="en-US" sz="1000" dirty="0" err="1" smtClean="0"/>
              <a:t>pNm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22" name="Rectangle 21"/>
          <p:cNvSpPr/>
          <p:nvPr/>
        </p:nvSpPr>
        <p:spPr>
          <a:xfrm rot="16200000">
            <a:off x="647701" y="5295900"/>
            <a:ext cx="1828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Torque (</a:t>
            </a:r>
            <a:r>
              <a:rPr lang="en-US" sz="1000" dirty="0" err="1" smtClean="0"/>
              <a:t>pNm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23" name="Rectangle 22"/>
          <p:cNvSpPr/>
          <p:nvPr/>
        </p:nvSpPr>
        <p:spPr>
          <a:xfrm>
            <a:off x="2286000" y="3505200"/>
            <a:ext cx="17526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Frequency ( </a:t>
            </a:r>
            <a:r>
              <a:rPr lang="en-US" sz="1000" dirty="0" err="1" smtClean="0"/>
              <a:t>mHz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24" name="Rectangle 23"/>
          <p:cNvSpPr/>
          <p:nvPr/>
        </p:nvSpPr>
        <p:spPr>
          <a:xfrm>
            <a:off x="2514600" y="5791200"/>
            <a:ext cx="17526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Frequency ( </a:t>
            </a:r>
            <a:r>
              <a:rPr lang="en-US" sz="1000" dirty="0" err="1" smtClean="0"/>
              <a:t>mHz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pic>
        <p:nvPicPr>
          <p:cNvPr id="25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6" name="Picture 3" descr="C:\Users\Jessica\Documents\screenshots\screenshot.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105400"/>
            <a:ext cx="624839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7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019800"/>
            <a:ext cx="609600" cy="6096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8" name="Picture 22" descr="DSCF00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  <a:alpha val="99000"/>
              </a:schemeClr>
            </a:solidFill>
          </a:ln>
        </p:spPr>
      </p:pic>
      <p:pic>
        <p:nvPicPr>
          <p:cNvPr id="29" name="Picture 1" descr="C:\Users\Jessica\Pictures\P10209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2766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30" name="Picture 2" descr="C:\Users\Jessica\Pictures\P102098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41910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47815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229600" cy="1251062"/>
          </a:xfrm>
          <a:effectLst/>
        </p:spPr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Imprint MT Shadow" pitchFamily="82" charset="0"/>
              </a:rPr>
              <a:t>Thermometers</a:t>
            </a:r>
            <a:endParaRPr lang="en-US" b="0" dirty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Imprint MT Shadow" pitchFamily="8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FE05537-626A-4AB8-BE4E-D875418D6DF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34" descr="lisa_v9F_C 100x100m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00000">
            <a:off x="-45013" y="79955"/>
            <a:ext cx="1254362" cy="125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1447800"/>
            <a:ext cx="1066800" cy="541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4" name="Picture 3" descr="C:\Users\Jessica\Documents\screenshots\screenshot.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" y="6019800"/>
            <a:ext cx="624839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191000"/>
            <a:ext cx="609600" cy="6096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6" name="Picture 22" descr="DSCF004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  <a:alpha val="99000"/>
              </a:schemeClr>
            </a:solidFill>
          </a:ln>
        </p:spPr>
      </p:pic>
      <p:pic>
        <p:nvPicPr>
          <p:cNvPr id="12" name="Picture 1" descr="C:\Users\Jessica\Pictures\P102099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32766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027" name="Picture 3" descr="C:\Users\Jessica\Documents\screenshots\screenshot.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4260861"/>
            <a:ext cx="3581399" cy="259713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7924800" cy="68580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Built a system of two thermometers to measure thermal changes of our set up</a:t>
            </a:r>
          </a:p>
        </p:txBody>
      </p:sp>
      <p:pic>
        <p:nvPicPr>
          <p:cNvPr id="1028" name="Picture 4" descr="C:\Users\Jessica\Documents\screenshots\screenshot.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4419600"/>
            <a:ext cx="3720653" cy="2209800"/>
          </a:xfrm>
          <a:prstGeom prst="rect">
            <a:avLst/>
          </a:prstGeom>
          <a:noFill/>
        </p:spPr>
      </p:pic>
      <p:pic>
        <p:nvPicPr>
          <p:cNvPr id="20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Picture 3" descr="C:\Users\Jessica\Documents\screenshots\screenshot.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105400"/>
            <a:ext cx="624839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2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6019800"/>
            <a:ext cx="609600" cy="6096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3" name="Picture 22" descr="DSCF004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  <a:alpha val="99000"/>
              </a:schemeClr>
            </a:solidFill>
          </a:ln>
        </p:spPr>
      </p:pic>
      <p:pic>
        <p:nvPicPr>
          <p:cNvPr id="24" name="Picture 1" descr="C:\Users\Jessica\Pictures\P102099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32766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5" name="Picture 2" descr="C:\Users\Jessica\Pictures\P102098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41910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cxnSp>
        <p:nvCxnSpPr>
          <p:cNvPr id="28" name="Straight Connector 27"/>
          <p:cNvCxnSpPr/>
          <p:nvPr/>
        </p:nvCxnSpPr>
        <p:spPr>
          <a:xfrm>
            <a:off x="3276600" y="29718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43600" y="28956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F5F5F"/>
                </a:solidFill>
                <a:latin typeface="Arial Rounded MT Bold" pitchFamily="34" charset="0"/>
              </a:rPr>
              <a:t>Output to DAQ</a:t>
            </a:r>
            <a:endParaRPr lang="en-US" sz="1200" dirty="0">
              <a:solidFill>
                <a:srgbClr val="5F5F5F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810000" y="5334000"/>
            <a:ext cx="518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229600" cy="1251062"/>
          </a:xfrm>
        </p:spPr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Imprint MT Shadow" pitchFamily="82" charset="0"/>
              </a:rPr>
              <a:t>Thermometer data</a:t>
            </a:r>
            <a:endParaRPr lang="en-US" b="0" dirty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Imprint MT Shadow" pitchFamily="8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5537-626A-4AB8-BE4E-D875418D6DF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34" descr="lisa_v9F_C 100x100m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00000">
            <a:off x="-45013" y="79955"/>
            <a:ext cx="1254362" cy="125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1447800"/>
            <a:ext cx="1066800" cy="541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3" descr="C:\Users\Jessica\Documents\screenshots\screenshot.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" y="6019800"/>
            <a:ext cx="624839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191000"/>
            <a:ext cx="609600" cy="6096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8" name="Picture 22" descr="DSCF00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  <a:alpha val="99000"/>
              </a:schemeClr>
            </a:solidFill>
          </a:ln>
        </p:spPr>
      </p:pic>
      <p:pic>
        <p:nvPicPr>
          <p:cNvPr id="14" name="Picture 1" descr="C:\Users\Jessica\Pictures\P10209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2766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3" name="Picture 2" descr="C:\Users\Jessica\Pictures\P10300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1676400"/>
            <a:ext cx="3149600" cy="2362200"/>
          </a:xfrm>
          <a:prstGeom prst="rect">
            <a:avLst/>
          </a:prstGeom>
          <a:noFill/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990600" y="4267200"/>
            <a:ext cx="3962400" cy="2362200"/>
          </a:xfrm>
          <a:prstGeom prst="rect">
            <a:avLst/>
          </a:prstGeom>
        </p:spPr>
        <p:txBody>
          <a:bodyPr vert="horz" lIns="91440" tIns="91440" rtlCol="0">
            <a:normAutofit fontScale="775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Temperature Data	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First took raw temperature data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tabLst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Data taken inside and outside the box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tabLst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Peaks represent different noise components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4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5" name="Picture 3" descr="C:\Users\Jessica\Documents\screenshots\screenshot.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105400"/>
            <a:ext cx="624839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6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019800"/>
            <a:ext cx="609600" cy="6096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7" name="Picture 22" descr="DSCF00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  <a:alpha val="99000"/>
              </a:schemeClr>
            </a:solidFill>
          </a:ln>
        </p:spPr>
      </p:pic>
      <p:pic>
        <p:nvPicPr>
          <p:cNvPr id="28" name="Picture 1" descr="C:\Users\Jessica\Pictures\P10209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2766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9" name="Picture 2" descr="C:\Users\Jessica\Pictures\P102098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41910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4400" y="1752600"/>
            <a:ext cx="42845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 rot="16200000">
            <a:off x="3771900" y="3390900"/>
            <a:ext cx="1828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Temperature (C) </a:t>
            </a:r>
            <a:endParaRPr lang="en-US" sz="1000" dirty="0"/>
          </a:p>
        </p:txBody>
      </p:sp>
      <p:sp>
        <p:nvSpPr>
          <p:cNvPr id="30" name="Rectangle 29"/>
          <p:cNvSpPr/>
          <p:nvPr/>
        </p:nvSpPr>
        <p:spPr>
          <a:xfrm>
            <a:off x="6019800" y="4648200"/>
            <a:ext cx="17526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Time (fraction of day 201)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229600" cy="1251062"/>
          </a:xfrm>
        </p:spPr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Imprint MT Shadow" pitchFamily="82" charset="0"/>
              </a:rPr>
              <a:t>Future</a:t>
            </a:r>
            <a:endParaRPr lang="en-US" b="0" dirty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Imprint MT Shadow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773936"/>
            <a:ext cx="7467600" cy="462381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Take power spectral density measurements of the distance data for the LISA pendulum</a:t>
            </a:r>
          </a:p>
          <a:p>
            <a:endParaRPr lang="en-US" dirty="0" smtClean="0"/>
          </a:p>
          <a:p>
            <a:r>
              <a:rPr lang="en-US" dirty="0" smtClean="0"/>
              <a:t>Take new data with the motor</a:t>
            </a:r>
          </a:p>
          <a:p>
            <a:endParaRPr lang="en-US" dirty="0" smtClean="0"/>
          </a:p>
          <a:p>
            <a:r>
              <a:rPr lang="en-US" dirty="0" smtClean="0"/>
              <a:t>Vary the voltage between the Mg and Al of the electron gun and take photo current measurements to show that we are in fact measuring photocurrent and for what voltages</a:t>
            </a:r>
          </a:p>
          <a:p>
            <a:endParaRPr lang="en-US" dirty="0" smtClean="0"/>
          </a:p>
          <a:p>
            <a:r>
              <a:rPr lang="en-US" dirty="0" smtClean="0"/>
              <a:t>Test full design of electron gun with </a:t>
            </a:r>
            <a:r>
              <a:rPr lang="en-US" dirty="0" err="1" smtClean="0"/>
              <a:t>Einzel</a:t>
            </a:r>
            <a:r>
              <a:rPr lang="en-US" dirty="0" smtClean="0"/>
              <a:t> lens</a:t>
            </a:r>
          </a:p>
          <a:p>
            <a:endParaRPr lang="en-US" dirty="0" smtClean="0"/>
          </a:p>
          <a:p>
            <a:r>
              <a:rPr lang="en-US" dirty="0" smtClean="0"/>
              <a:t> Integrate the autocollimator and temperature programs so they can be correlated at the same times</a:t>
            </a:r>
          </a:p>
          <a:p>
            <a:endParaRPr lang="en-US" dirty="0" smtClean="0"/>
          </a:p>
          <a:p>
            <a:r>
              <a:rPr lang="en-US" dirty="0" smtClean="0"/>
              <a:t>Larger goal: Redesign autocollimator after temperature characterization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5537-626A-4AB8-BE4E-D875418D6DF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34" descr="lisa_v9F_C 100x100m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00000">
            <a:off x="-45013" y="79955"/>
            <a:ext cx="1254362" cy="125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1447800"/>
            <a:ext cx="1066800" cy="541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Picture 3" descr="C:\Users\Jessica\Documents\screenshots\screenshot.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" y="6019800"/>
            <a:ext cx="624839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1910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Picture 22" descr="DSCF00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  <a:alpha val="99000"/>
              </a:schemeClr>
            </a:solidFill>
          </a:ln>
        </p:spPr>
      </p:pic>
      <p:pic>
        <p:nvPicPr>
          <p:cNvPr id="12" name="Picture 1" descr="C:\Users\Jessica\Pictures\P10209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2766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Picture 3" descr="C:\Users\Jessica\Documents\screenshots\screenshot.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105400"/>
            <a:ext cx="624839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0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0198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Picture 22" descr="DSCF00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  <a:alpha val="99000"/>
              </a:schemeClr>
            </a:solidFill>
          </a:ln>
        </p:spPr>
      </p:pic>
      <p:pic>
        <p:nvPicPr>
          <p:cNvPr id="22" name="Picture 1" descr="C:\Users\Jessica\Pictures\P10209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2766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3" name="Picture 2" descr="C:\Users\Jessica\Pictures\P102098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41910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Imprint MT Shadow" pitchFamily="82" charset="0"/>
              </a:rPr>
              <a:t>Acknowledgments </a:t>
            </a:r>
            <a:endParaRPr lang="en-US" dirty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Imprint MT Shadow" pitchFamily="82" charset="0"/>
            </a:endParaRPr>
          </a:p>
        </p:txBody>
      </p:sp>
      <p:pic>
        <p:nvPicPr>
          <p:cNvPr id="9" name="Picture Placeholder 8" descr="40520_148679785147476_148677761814345_486884_6410813_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042" r="7042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731008" cy="4572000"/>
          </a:xfrm>
        </p:spPr>
        <p:txBody>
          <a:bodyPr>
            <a:normAutofit/>
          </a:bodyPr>
          <a:lstStyle/>
          <a:p>
            <a:r>
              <a:rPr lang="en-US" sz="1200" dirty="0" smtClean="0"/>
              <a:t>Thank you to:</a:t>
            </a:r>
          </a:p>
          <a:p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Stephan </a:t>
            </a:r>
            <a:r>
              <a:rPr lang="en-US" sz="1200" dirty="0" err="1" smtClean="0"/>
              <a:t>Schlamminger</a:t>
            </a:r>
            <a:r>
              <a:rPr lang="en-US" sz="1200" dirty="0" smtClean="0"/>
              <a:t>: Advisor</a:t>
            </a:r>
          </a:p>
          <a:p>
            <a:r>
              <a:rPr lang="en-US" sz="1200" dirty="0" smtClean="0"/>
              <a:t>    -Charlie </a:t>
            </a:r>
            <a:r>
              <a:rPr lang="en-US" sz="1200" dirty="0" err="1" smtClean="0"/>
              <a:t>Hagedorn</a:t>
            </a:r>
            <a:r>
              <a:rPr lang="en-US" sz="1200" dirty="0" smtClean="0"/>
              <a:t>: Graduate Student</a:t>
            </a:r>
          </a:p>
          <a:p>
            <a:r>
              <a:rPr lang="en-US" sz="1200" dirty="0" smtClean="0"/>
              <a:t>    -Jens </a:t>
            </a:r>
            <a:r>
              <a:rPr lang="en-US" sz="1200" dirty="0" err="1" smtClean="0"/>
              <a:t>Gundlach</a:t>
            </a:r>
            <a:r>
              <a:rPr lang="en-US" sz="1200" dirty="0" smtClean="0"/>
              <a:t> : Professor</a:t>
            </a:r>
          </a:p>
          <a:p>
            <a:r>
              <a:rPr lang="en-US" sz="1200" dirty="0" smtClean="0"/>
              <a:t>    -David Hyde: Shop Manager</a:t>
            </a:r>
          </a:p>
          <a:p>
            <a:r>
              <a:rPr lang="en-US" sz="1200" dirty="0" smtClean="0"/>
              <a:t>    - Ron Musgrave: Machine Shop Inst.</a:t>
            </a:r>
          </a:p>
          <a:p>
            <a:r>
              <a:rPr lang="en-US" sz="1200" dirty="0" smtClean="0"/>
              <a:t>    -Gravity Group Members</a:t>
            </a:r>
          </a:p>
          <a:p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CENPA faculty and staff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Special Thanks to :</a:t>
            </a:r>
          </a:p>
          <a:p>
            <a:r>
              <a:rPr lang="en-US" sz="1200" dirty="0" smtClean="0"/>
              <a:t>    -Alejandro Garcia</a:t>
            </a:r>
          </a:p>
          <a:p>
            <a:r>
              <a:rPr lang="en-US" sz="1200" dirty="0" smtClean="0"/>
              <a:t>    -Deep Gupta</a:t>
            </a:r>
          </a:p>
          <a:p>
            <a:r>
              <a:rPr lang="en-US" sz="1200" dirty="0" smtClean="0"/>
              <a:t>    -Janine </a:t>
            </a:r>
            <a:r>
              <a:rPr lang="en-US" sz="1200" dirty="0" err="1" smtClean="0"/>
              <a:t>Nemerever</a:t>
            </a:r>
            <a:endParaRPr lang="en-US" sz="1200" dirty="0" smtClean="0"/>
          </a:p>
          <a:p>
            <a:r>
              <a:rPr lang="en-US" sz="1200" dirty="0" smtClean="0"/>
              <a:t>    -Linda </a:t>
            </a:r>
            <a:r>
              <a:rPr lang="en-US" sz="1200" dirty="0" err="1" smtClean="0"/>
              <a:t>Vilett</a:t>
            </a:r>
            <a:endParaRPr lang="en-US" sz="1200" dirty="0" smtClean="0"/>
          </a:p>
          <a:p>
            <a:r>
              <a:rPr lang="en-US" sz="1200" i="1" dirty="0" smtClean="0"/>
              <a:t>For making this REU experience possible</a:t>
            </a:r>
          </a:p>
          <a:p>
            <a:endParaRPr lang="en-US" sz="1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5537-626A-4AB8-BE4E-D875418D6DF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229600" cy="1251062"/>
          </a:xfrm>
        </p:spPr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Imprint MT Shadow" pitchFamily="82" charset="0"/>
              </a:rPr>
              <a:t>Out Line</a:t>
            </a:r>
            <a:endParaRPr lang="en-US" b="0" dirty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Imprint MT Shadow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Gravity Waves and Lisa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Torsion Pendulum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Old Electron Gun Measurements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motor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Photocurrent measurements: Data and Design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Autocollimator and Temperature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5537-626A-4AB8-BE4E-D875418D6DF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34" descr="lisa_v9F_C 100x100m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00000">
            <a:off x="-45013" y="79955"/>
            <a:ext cx="1254362" cy="125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1447800"/>
            <a:ext cx="1066800" cy="541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2" name="Picture 3" descr="C:\Users\Jessica\Documents\screenshots\screenshot.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105400"/>
            <a:ext cx="624839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3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0198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4" name="Picture 22" descr="DSCF00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  <a:alpha val="99000"/>
              </a:schemeClr>
            </a:solidFill>
          </a:ln>
        </p:spPr>
      </p:pic>
      <p:pic>
        <p:nvPicPr>
          <p:cNvPr id="18433" name="Picture 1" descr="C:\Users\Jessica\Pictures\P10209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2766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8434" name="Picture 2" descr="C:\Users\Jessica\Pictures\P102098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41910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://www.school-for-champions.com/science/images/noise_cancellation-simple_sin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5715000"/>
            <a:ext cx="3124200" cy="775731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8610600" y="5867400"/>
            <a:ext cx="838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http://www.school-for-champions.com/science/images/noise_cancellation-simple_sin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329669"/>
            <a:ext cx="3124200" cy="775731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8610600" y="4495800"/>
            <a:ext cx="838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2" name="Picture 4" descr="http://www.school-for-champions.com/science/images/noise_cancellation-simple_sin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729469"/>
            <a:ext cx="3124200" cy="775731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8610600" y="2895600"/>
            <a:ext cx="838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5486400" y="1600200"/>
            <a:ext cx="3352800" cy="4953000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>
            <a:stCxn id="26" idx="5"/>
            <a:endCxn id="24" idx="4"/>
          </p:cNvCxnSpPr>
          <p:nvPr/>
        </p:nvCxnSpPr>
        <p:spPr>
          <a:xfrm rot="5400000" flipH="1" flipV="1">
            <a:off x="8229600" y="5235482"/>
            <a:ext cx="130082" cy="78431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5" idx="7"/>
            <a:endCxn id="24" idx="1"/>
          </p:cNvCxnSpPr>
          <p:nvPr/>
        </p:nvCxnSpPr>
        <p:spPr>
          <a:xfrm rot="16200000" flipH="1">
            <a:off x="8229600" y="5029200"/>
            <a:ext cx="76200" cy="7304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26" idx="4"/>
          </p:cNvCxnSpPr>
          <p:nvPr/>
        </p:nvCxnSpPr>
        <p:spPr>
          <a:xfrm rot="5400000">
            <a:off x="7658100" y="5524500"/>
            <a:ext cx="381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010400" y="4191000"/>
            <a:ext cx="533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23" idx="0"/>
          </p:cNvCxnSpPr>
          <p:nvPr/>
        </p:nvCxnSpPr>
        <p:spPr>
          <a:xfrm rot="16200000" flipH="1">
            <a:off x="7162800" y="3733800"/>
            <a:ext cx="533400" cy="228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22" idx="0"/>
          </p:cNvCxnSpPr>
          <p:nvPr/>
        </p:nvCxnSpPr>
        <p:spPr>
          <a:xfrm rot="5400000">
            <a:off x="6781800" y="3733800"/>
            <a:ext cx="533400" cy="228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0" idx="2"/>
          </p:cNvCxnSpPr>
          <p:nvPr/>
        </p:nvCxnSpPr>
        <p:spPr>
          <a:xfrm rot="10800000">
            <a:off x="6248400" y="2590800"/>
            <a:ext cx="228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8" idx="5"/>
            <a:endCxn id="20" idx="0"/>
          </p:cNvCxnSpPr>
          <p:nvPr/>
        </p:nvCxnSpPr>
        <p:spPr>
          <a:xfrm rot="16200000" flipH="1">
            <a:off x="6149882" y="2111282"/>
            <a:ext cx="708118" cy="9851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8" idx="3"/>
            <a:endCxn id="19" idx="4"/>
          </p:cNvCxnSpPr>
          <p:nvPr/>
        </p:nvCxnSpPr>
        <p:spPr>
          <a:xfrm rot="5400000">
            <a:off x="5867400" y="2187482"/>
            <a:ext cx="860518" cy="9851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229600" cy="1251062"/>
          </a:xfrm>
        </p:spPr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Imprint MT Shadow" pitchFamily="82" charset="0"/>
              </a:rPr>
              <a:t>Gravitational</a:t>
            </a:r>
            <a:r>
              <a:rPr lang="en-US" b="0" dirty="0" smtClean="0">
                <a:solidFill>
                  <a:schemeClr val="bg1"/>
                </a:solidFill>
                <a:latin typeface="Imprint MT Shadow" pitchFamily="8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Imprint MT Shadow" pitchFamily="82" charset="0"/>
              </a:rPr>
              <a:t>Waves</a:t>
            </a:r>
            <a:endParaRPr lang="en-US" b="0" dirty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Imprint MT Shadow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4419600" cy="2743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Einstein’s General Relativity</a:t>
            </a:r>
          </a:p>
          <a:p>
            <a:pPr lvl="1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Predicts gravity waves</a:t>
            </a:r>
          </a:p>
          <a:p>
            <a:pPr lvl="1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More massive, more curvature, more gravity</a:t>
            </a:r>
          </a:p>
          <a:p>
            <a:pPr lvl="1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The universe is mostly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Minkowski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space</a:t>
            </a:r>
          </a:p>
          <a:p>
            <a:pPr lvl="1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Space Time Curvature is only as small effect</a:t>
            </a:r>
          </a:p>
          <a:p>
            <a:pPr lvl="1"/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5537-626A-4AB8-BE4E-D875418D6D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57400" y="4267200"/>
            <a:ext cx="2057400" cy="9144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295432" lon="2222" rev="0"/>
            </a:camera>
            <a:lightRig rig="threePt" dir="t"/>
          </a:scene3d>
          <a:sp3d prstMaterial="clear">
            <a:bevelT w="234950" h="139700"/>
            <a:bevelB w="196850" h="203200"/>
            <a:extrusionClr>
              <a:srgbClr val="C000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 ~ 10</a:t>
            </a:r>
            <a:r>
              <a:rPr lang="en-US" b="1" baseline="30000" dirty="0" smtClean="0">
                <a:solidFill>
                  <a:schemeClr val="tx1"/>
                </a:solidFill>
              </a:rPr>
              <a:t>-20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34" descr="lisa_v9F_C 100x100m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00000">
            <a:off x="-45013" y="79955"/>
            <a:ext cx="1254362" cy="125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1447800"/>
            <a:ext cx="1066800" cy="541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1" name="Picture 3" descr="C:\Users\Jessica\Documents\screenshots\screenshot.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399" y="6019800"/>
            <a:ext cx="624839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1910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Picture 22" descr="DSCF004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  <a:alpha val="99000"/>
              </a:schemeClr>
            </a:solidFill>
          </a:ln>
        </p:spPr>
      </p:pic>
      <p:sp>
        <p:nvSpPr>
          <p:cNvPr id="18" name="Oval 17"/>
          <p:cNvSpPr/>
          <p:nvPr/>
        </p:nvSpPr>
        <p:spPr>
          <a:xfrm>
            <a:off x="6324600" y="1676400"/>
            <a:ext cx="152400" cy="152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172200" y="2514600"/>
            <a:ext cx="152400" cy="152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77000" y="2514600"/>
            <a:ext cx="152400" cy="152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62800" y="3505200"/>
            <a:ext cx="152400" cy="152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58000" y="4114800"/>
            <a:ext cx="152400" cy="152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467600" y="4114800"/>
            <a:ext cx="152400" cy="152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610600" y="5410200"/>
            <a:ext cx="152400" cy="152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772400" y="5334000"/>
            <a:ext cx="152400" cy="152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772400" y="5562600"/>
            <a:ext cx="152400" cy="152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7505700" y="4686300"/>
            <a:ext cx="434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562600" y="2895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b="1" baseline="-25000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562600" y="4572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562600" y="609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2" name="Picture 1" descr="C:\Users\Jessica\Pictures\P102099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32766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44" name="Picture 3" descr="C:\Users\Jessica\Documents\screenshots\screenshot.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5105400"/>
            <a:ext cx="624839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45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60198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46" name="Picture 22" descr="DSCF004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  <a:alpha val="99000"/>
              </a:schemeClr>
            </a:solidFill>
          </a:ln>
        </p:spPr>
      </p:pic>
      <p:pic>
        <p:nvPicPr>
          <p:cNvPr id="47" name="Picture 1" descr="C:\Users\Jessica\Pictures\P102099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32766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48" name="Picture 2" descr="C:\Users\Jessica\Pictures\P102098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41910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52" name="Content Placeholder 2"/>
          <p:cNvSpPr>
            <a:spLocks noGrp="1"/>
          </p:cNvSpPr>
          <p:nvPr>
            <p:ph sz="half" idx="1"/>
          </p:nvPr>
        </p:nvSpPr>
        <p:spPr>
          <a:xfrm>
            <a:off x="990600" y="5257800"/>
            <a:ext cx="4419600" cy="144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Gravitational Radiation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Detection: Oscillations in space time.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location of masses change with time so does the curvature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8229600" cy="1251062"/>
          </a:xfrm>
        </p:spPr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Imprint MT Shadow" pitchFamily="82" charset="0"/>
              </a:rPr>
              <a:t>What is LISA?</a:t>
            </a:r>
            <a:endParaRPr lang="en-US" b="0" dirty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Imprint MT Shadow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524000"/>
            <a:ext cx="8305800" cy="4873752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FE05537-626A-4AB8-BE4E-D875418D6DF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1600200"/>
            <a:ext cx="4284663" cy="4960877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>
            <a:off x="1676400" y="3505200"/>
            <a:ext cx="1752600" cy="1600200"/>
          </a:xfrm>
          <a:prstGeom prst="straightConnector1">
            <a:avLst/>
          </a:prstGeom>
          <a:ln w="31750">
            <a:solidFill>
              <a:srgbClr val="F71596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181600" y="4572000"/>
            <a:ext cx="1066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5867400" y="4724400"/>
            <a:ext cx="1371600" cy="914400"/>
          </a:xfrm>
          <a:prstGeom prst="straightConnector1">
            <a:avLst/>
          </a:prstGeom>
          <a:ln w="31750">
            <a:solidFill>
              <a:srgbClr val="F7159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4495800" y="2209800"/>
            <a:ext cx="3124200" cy="2133600"/>
          </a:xfrm>
          <a:prstGeom prst="straightConnector1">
            <a:avLst/>
          </a:prstGeom>
          <a:ln w="31750">
            <a:solidFill>
              <a:srgbClr val="F7159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15200" y="1748135"/>
            <a:ext cx="1828800" cy="461665"/>
          </a:xfrm>
          <a:prstGeom prst="rect">
            <a:avLst/>
          </a:prstGeom>
          <a:noFill/>
          <a:ln>
            <a:solidFill>
              <a:srgbClr val="F71596"/>
            </a:solidFill>
          </a:ln>
          <a:effectLst>
            <a:outerShdw blurRad="50800" dist="38100" dir="10800000" algn="r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 million km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7162800" y="5638800"/>
            <a:ext cx="1905000" cy="461665"/>
          </a:xfrm>
          <a:prstGeom prst="rect">
            <a:avLst/>
          </a:prstGeom>
          <a:noFill/>
          <a:ln>
            <a:solidFill>
              <a:srgbClr val="F71596"/>
            </a:solidFill>
          </a:ln>
          <a:effectLst>
            <a:outerShdw blurRad="50800" dist="38100" dir="10800000" algn="r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50 million km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219200" y="2674203"/>
            <a:ext cx="1447800" cy="830997"/>
          </a:xfrm>
          <a:prstGeom prst="rect">
            <a:avLst/>
          </a:prstGeom>
          <a:noFill/>
          <a:ln>
            <a:solidFill>
              <a:srgbClr val="F71596"/>
            </a:solidFill>
          </a:ln>
          <a:effectLst>
            <a:outerShdw blurRad="50800" dist="38100" dir="10800000" algn="r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Laser off of masses </a:t>
            </a:r>
            <a:endParaRPr lang="en-US" sz="2400" dirty="0"/>
          </a:p>
        </p:txBody>
      </p:sp>
      <p:pic>
        <p:nvPicPr>
          <p:cNvPr id="16" name="Picture 34" descr="lisa_v9F_C 100x100m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00000">
            <a:off x="-45013" y="79955"/>
            <a:ext cx="1254362" cy="125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0" y="1447800"/>
            <a:ext cx="1066800" cy="541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9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0" name="Picture 3" descr="C:\Users\Jessica\Documents\screenshots\screenshot.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" y="6019800"/>
            <a:ext cx="624839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31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1910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32" name="Picture 22" descr="DSCF004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  <a:alpha val="99000"/>
              </a:schemeClr>
            </a:solidFill>
          </a:ln>
        </p:spPr>
      </p:pic>
      <p:pic>
        <p:nvPicPr>
          <p:cNvPr id="20" name="Picture 1" descr="C:\Users\Jessica\Pictures\P102099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32766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33" name="Picture 3" descr="C:\Users\Jessica\Documents\screenshots\screenshot.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105400"/>
            <a:ext cx="624839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34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60198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35" name="Picture 22" descr="DSCF004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  <a:alpha val="99000"/>
              </a:schemeClr>
            </a:solidFill>
          </a:ln>
        </p:spPr>
      </p:pic>
      <p:pic>
        <p:nvPicPr>
          <p:cNvPr id="36" name="Picture 1" descr="C:\Users\Jessica\Pictures\P102099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32766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37" name="Picture 2" descr="C:\Users\Jessica\Pictures\P102098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41910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229600" cy="1251062"/>
          </a:xfrm>
        </p:spPr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relaxedInset"/>
            </a:sp3d>
          </a:bodyPr>
          <a:lstStyle/>
          <a:p>
            <a:r>
              <a:rPr lang="en-US" b="0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Imprint MT Shadow" pitchFamily="82" charset="0"/>
              </a:rPr>
              <a:t>Torsion Pendulum</a:t>
            </a:r>
            <a:endParaRPr lang="en-US" b="0" dirty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Imprint MT Shadow" pitchFamily="82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066800" y="2362200"/>
            <a:ext cx="3352800" cy="5257800"/>
          </a:xfrm>
        </p:spPr>
        <p:txBody>
          <a:bodyPr>
            <a:no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Pendulum is supported by a thin fiber and is allowed to hang freely</a:t>
            </a: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Pendulum reacts to the amount of charge on it from the electrodes</a:t>
            </a: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An electron gun is used to negatively charge the pendulum</a:t>
            </a: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UV LED is used to positively charge the pendulum</a:t>
            </a: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Plates are able to move</a:t>
            </a: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Changes in angle are measured using an autocollimator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Feed back loop is used to “catch” the pendulum and keep it on the detector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FE05537-626A-4AB8-BE4E-D875418D6D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05800" y="1676400"/>
            <a:ext cx="1066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1828800"/>
            <a:ext cx="152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4" descr="lisa_v9F_C 100x100m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00000">
            <a:off x="-45013" y="79955"/>
            <a:ext cx="1254362" cy="125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1447800"/>
            <a:ext cx="1066800" cy="541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2" name="Picture 3" descr="C:\Users\Jessica\Documents\screenshots\screenshot.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" y="6019800"/>
            <a:ext cx="624839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3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1910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4" name="Picture 22" descr="DSCF004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rgbClr val="FFFF00">
                <a:alpha val="99000"/>
              </a:srgb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7" name="Picture 1" descr="C:\Users\Jessica\Pictures\P102099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32766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0" name="Picture 3" descr="C:\Users\Jessica\Documents\screenshots\screenshot.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105400"/>
            <a:ext cx="624839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5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60198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7" name="Picture 1" descr="C:\Users\Jessica\Pictures\P102099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32766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8" name="Picture 2" descr="C:\Users\Jessica\Pictures\P102098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41910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29" name="Rectangle 28"/>
          <p:cNvSpPr/>
          <p:nvPr/>
        </p:nvSpPr>
        <p:spPr>
          <a:xfrm>
            <a:off x="609600" y="15240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Solar rays can charge pendulum causing problems… </a:t>
            </a:r>
          </a:p>
          <a:p>
            <a:pPr lvl="1"/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Torsion pendulums correct for this:</a:t>
            </a:r>
          </a:p>
        </p:txBody>
      </p:sp>
      <p:pic>
        <p:nvPicPr>
          <p:cNvPr id="1026" name="Picture 2" descr="C:\Users\Jessica\Documents\screenshots\screenshot.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88914" y="1905000"/>
            <a:ext cx="3938172" cy="367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229600" cy="1251062"/>
          </a:xfrm>
        </p:spPr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  <a:latin typeface="Imprint MT Shadow" pitchFamily="82" charset="0"/>
              </a:rPr>
              <a:t>Old electron gun</a:t>
            </a:r>
            <a:endParaRPr lang="en-US" b="0" dirty="0">
              <a:solidFill>
                <a:schemeClr val="bg1"/>
              </a:solidFill>
              <a:latin typeface="Imprint MT Shadow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73936"/>
            <a:ext cx="3886200" cy="1350264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Electron source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Magnesium that is evaporated onto aluminum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FE05537-626A-4AB8-BE4E-D875418D6DF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34" descr="lisa_v9F_C 100x100m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00000">
            <a:off x="-45013" y="79955"/>
            <a:ext cx="1254362" cy="125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1447800"/>
            <a:ext cx="1066800" cy="541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Picture 3" descr="C:\Users\Jessica\Documents\screenshots\screenshot.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" y="6019800"/>
            <a:ext cx="624839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1910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Picture 22" descr="DSCF00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  <a:alpha val="99000"/>
              </a:schemeClr>
            </a:solidFill>
          </a:ln>
        </p:spPr>
      </p:pic>
      <p:pic>
        <p:nvPicPr>
          <p:cNvPr id="18" name="Picture 1" descr="C:\Users\Jessica\Pictures\P10209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276600"/>
            <a:ext cx="609600" cy="6858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9" name="Picture 2" descr="C:\Users\Jessica\Pictures\P102098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51054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4338" name="Picture 2" descr="C:\Users\Jessica\Pictures\P102099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3200" y="3505200"/>
            <a:ext cx="3327400" cy="2819400"/>
          </a:xfrm>
          <a:prstGeom prst="rect">
            <a:avLst/>
          </a:prstGeom>
          <a:noFill/>
        </p:spPr>
      </p:pic>
      <p:pic>
        <p:nvPicPr>
          <p:cNvPr id="14339" name="Picture 3" descr="C:\Users\Jessica\Pictures\P102099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5400" y="1600200"/>
            <a:ext cx="3733800" cy="3048000"/>
          </a:xfrm>
          <a:prstGeom prst="rect">
            <a:avLst/>
          </a:prstGeom>
          <a:noFill/>
        </p:spPr>
      </p:pic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4876800"/>
            <a:ext cx="4114800" cy="144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Electron gun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Electrons are ejected from magnesium by the photo effect and negatively charge the pendulum</a:t>
            </a:r>
          </a:p>
        </p:txBody>
      </p:sp>
      <p:pic>
        <p:nvPicPr>
          <p:cNvPr id="21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2" name="Picture 3" descr="C:\Users\Jessica\Documents\screenshots\screenshot.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105400"/>
            <a:ext cx="624839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3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0198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4" name="Picture 22" descr="DSCF00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  <a:alpha val="99000"/>
              </a:schemeClr>
            </a:solidFill>
          </a:ln>
        </p:spPr>
      </p:pic>
      <p:pic>
        <p:nvPicPr>
          <p:cNvPr id="26" name="Picture 2" descr="C:\Users\Jessica\Pictures\P102098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41910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ssica\Downloads\charge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24000"/>
            <a:ext cx="5308801" cy="398002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229600" cy="1251062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Imprint MT Shadow" pitchFamily="82" charset="0"/>
              </a:rPr>
              <a:t>Charge and Discharge  </a:t>
            </a:r>
            <a:r>
              <a:rPr lang="en-US" b="0" dirty="0" err="1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Imprint MT Shadow" pitchFamily="82" charset="0"/>
              </a:rPr>
              <a:t>Measurments</a:t>
            </a:r>
            <a:endParaRPr lang="en-US" b="0" dirty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Imprint MT Shadow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8534400" cy="3276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Demonstration of charge control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FE05537-626A-4AB8-BE4E-D875418D6DF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34" descr="lisa_v9F_C 100x100m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00000">
            <a:off x="-45013" y="79955"/>
            <a:ext cx="1254362" cy="125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1447800"/>
            <a:ext cx="1066800" cy="541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7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Picture 3" descr="C:\Users\Jessica\Documents\screenshots\screenshot.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399" y="6019800"/>
            <a:ext cx="624839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1910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0" name="Picture 22" descr="DSCF004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  <a:alpha val="99000"/>
              </a:schemeClr>
            </a:solidFill>
          </a:ln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990600" y="4800600"/>
            <a:ext cx="7924800" cy="3886200"/>
          </a:xfrm>
          <a:prstGeom prst="rect">
            <a:avLst/>
          </a:prstGeom>
        </p:spPr>
        <p:txBody>
          <a:bodyPr vert="horz" lIns="91440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Data </a:t>
            </a:r>
          </a:p>
          <a:p>
            <a:pPr marL="731520" marR="0" lvl="1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Intervals of 30seconds dictated by the time used to switch polarity of the plates</a:t>
            </a:r>
          </a:p>
          <a:p>
            <a:pPr marL="731520" marR="0" lvl="1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Polarity is switched to show that charges are measured from the pendulum </a:t>
            </a:r>
          </a:p>
          <a:p>
            <a:pPr marL="1188720" lvl="2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 to show that the pendulum charge is measured not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the electrodes and to show that it is 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independent of the polarity of the voltage that is applied to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these feedback electrodes </a:t>
            </a: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990600" y="1828800"/>
            <a:ext cx="3352800" cy="3276600"/>
          </a:xfrm>
          <a:prstGeom prst="rect">
            <a:avLst/>
          </a:prstGeom>
        </p:spPr>
        <p:txBody>
          <a:bodyPr vert="horz" lIns="91440" tIns="91440" rtlCol="0">
            <a:normAutofit fontScale="92500" lnSpcReduction="1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Procedure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Pendulum is locked in feedback using a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feedback loop</a:t>
            </a:r>
          </a:p>
          <a:p>
            <a:pPr marL="1188720" lvl="2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Also called “catching”</a:t>
            </a: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Use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the 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electron gun to charge negatively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Use the UV LED to positively charge the pendulum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Issues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Temperature fluctuations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Timing Gun off and LED on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" descr="C:\Users\Jessica\Pictures\P102099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3276600"/>
            <a:ext cx="609600" cy="6858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2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3" name="Picture 3" descr="C:\Users\Jessica\Documents\screenshots\screenshot.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5105400"/>
            <a:ext cx="624839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4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60198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5" name="Picture 22" descr="DSCF004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  <a:alpha val="99000"/>
              </a:schemeClr>
            </a:solidFill>
          </a:ln>
        </p:spPr>
      </p:pic>
      <p:pic>
        <p:nvPicPr>
          <p:cNvPr id="27" name="Picture 2" descr="C:\Users\Jessica\Pictures\P102098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41910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229600" cy="1251062"/>
          </a:xfrm>
        </p:spPr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Imprint MT Shadow" pitchFamily="82" charset="0"/>
              </a:rPr>
              <a:t>Distance dependence</a:t>
            </a:r>
            <a:endParaRPr lang="en-US" b="0" dirty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Imprint MT Shadow" pitchFamily="82" charset="0"/>
            </a:endParaRPr>
          </a:p>
        </p:txBody>
      </p:sp>
      <p:pic>
        <p:nvPicPr>
          <p:cNvPr id="1026" name="Picture 2" descr="C:\Users\Jessica\Pictures\P10209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9200" y="1600200"/>
            <a:ext cx="2514600" cy="2838796"/>
          </a:xfrm>
          <a:prstGeom prst="rect">
            <a:avLst/>
          </a:prstGeom>
          <a:noFill/>
        </p:spPr>
      </p:pic>
      <p:pic>
        <p:nvPicPr>
          <p:cNvPr id="2050" name="Picture 2" descr="C:\Users\Jessica\Documents\screenshots\screenshot.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95800" y="2209800"/>
            <a:ext cx="4267200" cy="292386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5537-626A-4AB8-BE4E-D875418D6DF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34" descr="lisa_v9F_C 100x100m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00000">
            <a:off x="-45013" y="79955"/>
            <a:ext cx="1254362" cy="125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1447800"/>
            <a:ext cx="1066800" cy="541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4" name="Picture 3" descr="C:\Users\Jessica\Documents\screenshots\screenshot.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399" y="6019800"/>
            <a:ext cx="624839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1910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22" descr="DSCF004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  <a:alpha val="99000"/>
              </a:schemeClr>
            </a:solidFill>
          </a:ln>
        </p:spPr>
      </p:pic>
      <p:pic>
        <p:nvPicPr>
          <p:cNvPr id="12" name="Picture 1" descr="C:\Users\Jessica\Pictures\P102099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3276600"/>
            <a:ext cx="609600" cy="6858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7" name="Picture 2" descr="C:\Users\Jessica\Pictures\P102098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51054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5791200" y="4343400"/>
            <a:ext cx="17526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Time (s)</a:t>
            </a:r>
            <a:endParaRPr lang="en-US" sz="1000" dirty="0"/>
          </a:p>
        </p:txBody>
      </p:sp>
      <p:sp>
        <p:nvSpPr>
          <p:cNvPr id="21" name="Rectangle 20"/>
          <p:cNvSpPr/>
          <p:nvPr/>
        </p:nvSpPr>
        <p:spPr>
          <a:xfrm>
            <a:off x="4572000" y="1219200"/>
            <a:ext cx="38100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Noise Runs at various positions</a:t>
            </a:r>
            <a:endParaRPr lang="en-US" b="1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066800" y="4495800"/>
            <a:ext cx="3505200" cy="3505200"/>
          </a:xfrm>
          <a:prstGeom prst="rect">
            <a:avLst/>
          </a:prstGeom>
        </p:spPr>
        <p:txBody>
          <a:bodyPr vert="horz" lIns="91440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990600" y="4572000"/>
            <a:ext cx="3962400" cy="2133600"/>
          </a:xfrm>
          <a:prstGeom prst="rect">
            <a:avLst/>
          </a:prstGeom>
        </p:spPr>
        <p:txBody>
          <a:bodyPr vert="horz" lIns="91440" tIns="91440" rtlCol="0">
            <a:normAutofit fontScale="70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Noise Data	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Want to see if there is distance dependence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tabLst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Taken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over night 8 separate days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tabLst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Taken at 9 different distances ranging from 2mm-8mm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1mm increments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0" y="5334000"/>
            <a:ext cx="27432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2mm                            3mm      </a:t>
            </a:r>
          </a:p>
          <a:p>
            <a:endParaRPr lang="en-US" sz="1100" dirty="0" smtClean="0"/>
          </a:p>
          <a:p>
            <a:r>
              <a:rPr lang="en-US" sz="1100" dirty="0" smtClean="0"/>
              <a:t>4mm                            5mm    </a:t>
            </a:r>
          </a:p>
          <a:p>
            <a:endParaRPr lang="en-US" sz="1100" dirty="0" smtClean="0"/>
          </a:p>
          <a:p>
            <a:r>
              <a:rPr lang="en-US" sz="1100" dirty="0" smtClean="0"/>
              <a:t>6mm                            7mm</a:t>
            </a:r>
          </a:p>
          <a:p>
            <a:endParaRPr lang="en-US" sz="1100" dirty="0" smtClean="0"/>
          </a:p>
          <a:p>
            <a:r>
              <a:rPr lang="en-US" sz="1100" dirty="0" smtClean="0"/>
              <a:t>8mm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867400" y="5410200"/>
            <a:ext cx="2286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010400" y="5410200"/>
            <a:ext cx="228600" cy="15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67400" y="5715000"/>
            <a:ext cx="228600" cy="152400"/>
          </a:xfrm>
          <a:prstGeom prst="rect">
            <a:avLst/>
          </a:prstGeom>
          <a:solidFill>
            <a:srgbClr val="024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867400" y="6019800"/>
            <a:ext cx="228600" cy="152400"/>
          </a:xfrm>
          <a:prstGeom prst="rect">
            <a:avLst/>
          </a:prstGeom>
          <a:solidFill>
            <a:srgbClr val="013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867400" y="6400800"/>
            <a:ext cx="2286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010400" y="5715000"/>
            <a:ext cx="228600" cy="152400"/>
          </a:xfrm>
          <a:prstGeom prst="rect">
            <a:avLst/>
          </a:prstGeom>
          <a:solidFill>
            <a:srgbClr val="F71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010400" y="6019800"/>
            <a:ext cx="228600" cy="152400"/>
          </a:xfrm>
          <a:prstGeom prst="rect">
            <a:avLst/>
          </a:prstGeom>
          <a:solidFill>
            <a:srgbClr val="721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35" name="Picture 3" descr="C:\Users\Jessica\Documents\screenshots\screenshot.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5105400"/>
            <a:ext cx="624839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36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60198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37" name="Picture 22" descr="DSCF004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  <a:alpha val="99000"/>
              </a:schemeClr>
            </a:solidFill>
          </a:ln>
        </p:spPr>
      </p:pic>
      <p:pic>
        <p:nvPicPr>
          <p:cNvPr id="39" name="Picture 2" descr="C:\Users\Jessica\Pictures\P102098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41910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38" name="Rectangle 37"/>
          <p:cNvSpPr/>
          <p:nvPr/>
        </p:nvSpPr>
        <p:spPr>
          <a:xfrm rot="16200000">
            <a:off x="3543300" y="3238500"/>
            <a:ext cx="1828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V+ + V-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229600" cy="1251062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Imprint MT Shadow" pitchFamily="82" charset="0"/>
              </a:rPr>
              <a:t>New motor and current measurements</a:t>
            </a:r>
            <a:endParaRPr lang="en-US" b="0" dirty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Imprint MT Shadow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752600"/>
            <a:ext cx="4038600" cy="462381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Installed new stepper motor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FE05537-626A-4AB8-BE4E-D875418D6D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876800" y="1773936"/>
            <a:ext cx="4114800" cy="4623816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Built device to measure photo current of our UV LED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34" descr="lisa_v9F_C 100x100m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00000">
            <a:off x="-45013" y="79955"/>
            <a:ext cx="1254362" cy="125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1447800"/>
            <a:ext cx="1066800" cy="541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3" descr="C:\Users\Jessica\Documents\screenshots\screenshot.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" y="6019800"/>
            <a:ext cx="624839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1910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Picture 22" descr="DSCF00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  <a:alpha val="99000"/>
              </a:schemeClr>
            </a:solidFill>
          </a:ln>
        </p:spPr>
      </p:pic>
      <p:pic>
        <p:nvPicPr>
          <p:cNvPr id="12" name="Picture 1" descr="C:\Users\Jessica\Pictures\P10209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2766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3074" name="Picture 2" descr="C:\Users\Jessica\Pictures\P102098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2286000"/>
            <a:ext cx="2946400" cy="2209800"/>
          </a:xfrm>
          <a:prstGeom prst="rect">
            <a:avLst/>
          </a:prstGeom>
          <a:noFill/>
          <a:ln w="6032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52" name="Picture 4" descr="C:\Users\Jessica\Pictures\P103000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84800" y="3124200"/>
            <a:ext cx="3149600" cy="2362200"/>
          </a:xfrm>
          <a:prstGeom prst="rect">
            <a:avLst/>
          </a:prstGeom>
          <a:noFill/>
          <a:ln w="4762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990600" y="4724400"/>
            <a:ext cx="4038600" cy="1905000"/>
          </a:xfrm>
          <a:prstGeom prst="rect">
            <a:avLst/>
          </a:prstGeom>
        </p:spPr>
        <p:txBody>
          <a:bodyPr vert="horz" lIns="91440" tIns="91440" rtlCol="0">
            <a:normAutofit fontScale="70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Criteria: Compatible with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Pontech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controller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Bipolar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Need ~5V : 4.2V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 more then 2A: 1.4A (we measured 2A)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Compact size around 4mm : 2mm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tabLst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105400" y="5486400"/>
            <a:ext cx="4038600" cy="1143000"/>
          </a:xfrm>
          <a:prstGeom prst="rect">
            <a:avLst/>
          </a:prstGeom>
        </p:spPr>
        <p:txBody>
          <a:bodyPr vert="horz" lIns="91440" tIns="91440" rtlCol="0">
            <a:normAutofit fontScale="625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Materials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Magnesium Cathode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Aluminum cylinder and lid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Insulation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UV Led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Picture 2" descr="C:\Users\Jessica\Documents\screenshots\screenshot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199"/>
            <a:ext cx="609600" cy="61463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0" name="Picture 3" descr="C:\Users\Jessica\Documents\screenshots\screenshot.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105400"/>
            <a:ext cx="624839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3" name="Picture 4" descr="C:\Users\Jessica\Documents\screenshots\screenshot.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0198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4" name="Picture 22" descr="DSCF00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52400" y="2438400"/>
            <a:ext cx="609600" cy="609600"/>
          </a:xfrm>
          <a:prstGeom prst="rect">
            <a:avLst/>
          </a:prstGeom>
          <a:noFill/>
          <a:ln w="28575">
            <a:solidFill>
              <a:schemeClr val="bg1">
                <a:lumMod val="65000"/>
                <a:alpha val="99000"/>
              </a:schemeClr>
            </a:solidFill>
          </a:ln>
        </p:spPr>
      </p:pic>
      <p:pic>
        <p:nvPicPr>
          <p:cNvPr id="25" name="Picture 1" descr="C:\Users\Jessica\Pictures\P10209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276600"/>
            <a:ext cx="609600" cy="6858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6" name="Picture 2" descr="C:\Users\Jessica\Pictures\P102098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4191000"/>
            <a:ext cx="609600" cy="6858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13225</TotalTime>
  <Words>918</Words>
  <Application>Microsoft Office PowerPoint</Application>
  <PresentationFormat>On-screen Show (4:3)</PresentationFormat>
  <Paragraphs>250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Module</vt:lpstr>
      <vt:lpstr>Gravitational Waves:  Laser Interferometer Space    Antenna (LISA)</vt:lpstr>
      <vt:lpstr>Out Line</vt:lpstr>
      <vt:lpstr>Gravitational Waves</vt:lpstr>
      <vt:lpstr>What is LISA?</vt:lpstr>
      <vt:lpstr>Torsion Pendulum</vt:lpstr>
      <vt:lpstr>Old electron gun</vt:lpstr>
      <vt:lpstr>Charge and Discharge  Measurments</vt:lpstr>
      <vt:lpstr>Distance dependence</vt:lpstr>
      <vt:lpstr>New motor and current measurements</vt:lpstr>
      <vt:lpstr>UV LED Photo Current  Measurment</vt:lpstr>
      <vt:lpstr>New Design</vt:lpstr>
      <vt:lpstr>Initial Data</vt:lpstr>
      <vt:lpstr>Data with new design</vt:lpstr>
      <vt:lpstr>Data with new design</vt:lpstr>
      <vt:lpstr>Auto collimator</vt:lpstr>
      <vt:lpstr>Thermometers</vt:lpstr>
      <vt:lpstr>Thermometer data</vt:lpstr>
      <vt:lpstr>Future</vt:lpstr>
      <vt:lpstr>Acknowledgments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Gravitational Waves:  Laser interferometer Space    antenna (LISA)</dc:title>
  <dc:creator>Jessica</dc:creator>
  <cp:lastModifiedBy>cheryl</cp:lastModifiedBy>
  <cp:revision>1050</cp:revision>
  <dcterms:created xsi:type="dcterms:W3CDTF">2010-07-26T18:28:12Z</dcterms:created>
  <dcterms:modified xsi:type="dcterms:W3CDTF">2010-08-30T17:03:55Z</dcterms:modified>
</cp:coreProperties>
</file>