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85" r:id="rId3"/>
    <p:sldId id="258" r:id="rId4"/>
    <p:sldId id="267" r:id="rId5"/>
    <p:sldId id="259" r:id="rId6"/>
    <p:sldId id="260" r:id="rId7"/>
    <p:sldId id="273" r:id="rId8"/>
    <p:sldId id="274" r:id="rId9"/>
    <p:sldId id="261" r:id="rId10"/>
    <p:sldId id="263" r:id="rId11"/>
    <p:sldId id="281" r:id="rId12"/>
    <p:sldId id="268" r:id="rId13"/>
    <p:sldId id="269" r:id="rId14"/>
    <p:sldId id="265" r:id="rId15"/>
    <p:sldId id="287" r:id="rId16"/>
    <p:sldId id="270" r:id="rId17"/>
    <p:sldId id="271" r:id="rId18"/>
    <p:sldId id="279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31" autoAdjust="0"/>
    <p:restoredTop sz="88028" autoAdjust="0"/>
  </p:normalViewPr>
  <p:slideViewPr>
    <p:cSldViewPr>
      <p:cViewPr varScale="1">
        <p:scale>
          <a:sx n="64" d="100"/>
          <a:sy n="64" d="100"/>
        </p:scale>
        <p:origin x="-9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9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7A0FF-61A3-41E7-A72F-D89D228154AD}" type="datetimeFigureOut">
              <a:rPr lang="en-US" smtClean="0"/>
              <a:pPr/>
              <a:t>8/24/2010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919BA-BA8F-4586-949E-B4C6F3855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“Physics Education Research (PER) delves into the learning, understanding, and teaching of physics . It tries to find better ways to identify and address common problems among students on physics concepts.”</a:t>
            </a:r>
          </a:p>
          <a:p>
            <a:r>
              <a:rPr lang="en-US" dirty="0" smtClean="0"/>
              <a:t>Talk about what physics education research is</a:t>
            </a:r>
            <a:r>
              <a:rPr lang="en-US" baseline="0" dirty="0" smtClean="0"/>
              <a:t> about. How it helps students and faculty.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Reflection is ever elusive</a:t>
            </a:r>
            <a:r>
              <a:rPr lang="en-US" baseline="0" dirty="0" smtClean="0"/>
              <a:t> to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still many students</a:t>
            </a:r>
            <a:r>
              <a:rPr lang="en-US" baseline="0" dirty="0" smtClean="0"/>
              <a:t> that are missing the reflection aspect.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Springs are</a:t>
            </a:r>
            <a:r>
              <a:rPr lang="en-US" baseline="0" dirty="0" smtClean="0"/>
              <a:t> the bases for thin film interference.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Research</a:t>
            </a:r>
            <a:r>
              <a:rPr lang="en-US" baseline="0" dirty="0" smtClean="0"/>
              <a:t>, Curriculum, and Instruction all works together in the University of Washington Physics Education Group.</a:t>
            </a:r>
          </a:p>
          <a:p>
            <a:r>
              <a:rPr lang="en-US" baseline="0" dirty="0" smtClean="0"/>
              <a:t>Research: pretests post tests and student interviews</a:t>
            </a:r>
          </a:p>
          <a:p>
            <a:r>
              <a:rPr lang="en-US" baseline="0" dirty="0" smtClean="0"/>
              <a:t>Curriculum: PBI and Tutorials</a:t>
            </a:r>
          </a:p>
          <a:p>
            <a:r>
              <a:rPr lang="en-US" baseline="0" dirty="0" smtClean="0"/>
              <a:t>Instruction: the classes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what Tutorials in</a:t>
            </a:r>
            <a:r>
              <a:rPr lang="en-US" baseline="0" dirty="0" smtClean="0"/>
              <a:t> Intro Phys is. State that UW PEG is constantly trying to improve this curriculum based on the pre and post tests (research) to help improve instruction.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</a:t>
            </a:r>
            <a:r>
              <a:rPr lang="en-US" baseline="0" dirty="0" smtClean="0"/>
              <a:t> start the research, I have to look at data. It came in the form of pretests. Before analyzing the pretests, I had to know the answers as well as what kind of responses would be considered “completely” correct.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key</a:t>
            </a:r>
            <a:r>
              <a:rPr lang="en-US" baseline="0" dirty="0" smtClean="0"/>
              <a:t> parts not key words that are looked at for a correct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</a:t>
            </a:r>
            <a:r>
              <a:rPr lang="en-US" baseline="0" dirty="0" smtClean="0"/>
              <a:t> out biggest trends and the answers.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Student’s have</a:t>
            </a:r>
            <a:r>
              <a:rPr lang="en-US" baseline="0" dirty="0" smtClean="0"/>
              <a:t> the correct intuition regarding density rather than tension. However, observations can be misleading as they used this for tension.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Shows</a:t>
            </a:r>
            <a:r>
              <a:rPr lang="en-US" baseline="0" dirty="0" smtClean="0"/>
              <a:t> photographs on handouts. </a:t>
            </a:r>
            <a:r>
              <a:rPr lang="en-US" sz="1200" dirty="0" smtClean="0">
                <a:solidFill>
                  <a:schemeClr val="bg1"/>
                </a:solidFill>
                <a:latin typeface="Comic Sans MS" pitchFamily="66" charset="0"/>
              </a:rPr>
              <a:t>Students then come to realize that there is</a:t>
            </a:r>
            <a:r>
              <a:rPr lang="en-US" sz="1200" baseline="0" dirty="0" smtClean="0">
                <a:solidFill>
                  <a:schemeClr val="bg1"/>
                </a:solidFill>
                <a:latin typeface="Comic Sans MS" pitchFamily="66" charset="0"/>
              </a:rPr>
              <a:t> always a transmitted and reflected pulse at the boundary of two media. Mention that there was a tutorial before hand about fixed and free ends, use the images to point out the side which the reflected pulse travels on.</a:t>
            </a:r>
            <a:endParaRPr lang="en-US" sz="12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Instead</a:t>
            </a:r>
            <a:r>
              <a:rPr lang="en-US" baseline="0" dirty="0" smtClean="0"/>
              <a:t> of pretest where the pulse speed is given, students must now infer from the picture which spring has a faster wave pulse.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919BA-BA8F-4586-949E-B4C6F3855E5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6AB013F4-A9B6-48DD-A51C-3633DA55FB3A}" type="datetime1">
              <a:rPr lang="en-US" smtClean="0"/>
              <a:pPr/>
              <a:t>8/24/2010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Claire </a:t>
            </a:r>
            <a:r>
              <a:rPr lang="en-US" dirty="0" err="1" smtClean="0"/>
              <a:t>Mckay</a:t>
            </a:r>
            <a:r>
              <a:rPr lang="en-US" dirty="0" smtClean="0"/>
              <a:t>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1E66D4A-78D8-4859-9A62-42D1BD1FDE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E0A3E-40C3-4311-AEA6-1F656AE4941E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1E70-D15F-4410-B591-A569038F88D5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6AF98A71-BCA4-45C8-B44E-825787ECAB87}" type="datetime1">
              <a:rPr lang="en-US" smtClean="0"/>
              <a:pPr/>
              <a:t>8/24/2010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dirty="0" smtClean="0"/>
              <a:t>Claire McKay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39626-51D8-4D5F-9353-A57BCC5A3C71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0D94D-732A-4BC2-AF00-5012427B7800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7DE7-093F-41D6-85F0-7A02E8FA2AAD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5259F-63A7-4601-8B48-9D5A22012C63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C95B8-E7B9-4527-864F-7ABE9ACF4E10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30A7-27D6-457F-BE40-7FA2D1AD5EB6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6E859-A7D8-4A78-B585-F86BE4BAACB1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0477D9E3-82FA-4BBD-BD34-0B7FE10D3233}" type="datetime1">
              <a:rPr lang="en-US" smtClean="0"/>
              <a:pPr/>
              <a:t>8/24/2010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Claire </a:t>
            </a:r>
            <a:r>
              <a:rPr lang="en-US" dirty="0" err="1" smtClean="0"/>
              <a:t>Mckay</a:t>
            </a:r>
            <a:r>
              <a:rPr lang="en-US" dirty="0" smtClean="0"/>
              <a:t> 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41E66D4A-78D8-4859-9A62-42D1BD1FDE5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23825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Physics Education Research into Reflection and Transmission in the Context of Waves and Physical Optics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6858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Presented By Claire McKay Chow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33" name="Picture 9" descr="C:\Users\Claire\AppData\Local\Microsoft\Windows\Temporary Internet Files\Content.IE5\FZ08N5TL\MC9004395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19600"/>
            <a:ext cx="2815164" cy="343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 Regarding Trends in Data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5D618-80ED-4976-AFF1-66FDFAD73D7B}" type="datetime1">
              <a:rPr lang="en-US" smtClean="0"/>
              <a:pPr/>
              <a:t>8/24/2010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371600"/>
            <a:ext cx="8153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Why did so many students answer the question on linear mass density right (50%) compared to tension (20%)?</a:t>
            </a:r>
          </a:p>
          <a:p>
            <a:pPr marL="2743200" lvl="5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2743200" lvl="5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Why is “Less Than” the most popular answer for tension (55%)?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22098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“More mass means more energy is required to move the spring in a wave motion, thus in spring B with more mass, the wave would travel slower due to more energy needing to be exerted.”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472440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“It was demonstrated last week that a pulse will move faster in a spring that is stretched out more. Because the pulse moves faster in spring A, spring A has more tension.”</a:t>
            </a:r>
          </a:p>
          <a:p>
            <a:pPr marL="514350" indent="-514350"/>
            <a:endParaRPr lang="en-US" sz="2400" dirty="0" smtClean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Worksheet on Reflection and Transmission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BE3A-B603-4506-8FD0-046416005546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Claire </a:t>
            </a:r>
            <a:r>
              <a:rPr lang="en-US" dirty="0" err="1" smtClean="0"/>
              <a:t>Mckay</a:t>
            </a:r>
            <a:r>
              <a:rPr lang="en-US" dirty="0" smtClean="0"/>
              <a:t> Chow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971800"/>
            <a:ext cx="1308538" cy="3162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600" y="2929041"/>
            <a:ext cx="1295400" cy="324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1981200" y="2895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Wave traveling from light to heavy spring.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334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Wave traveling from heavy to light spring.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1904999" y="3810001"/>
            <a:ext cx="914401" cy="914400"/>
          </a:xfrm>
          <a:prstGeom prst="straightConnector1">
            <a:avLst/>
          </a:prstGeom>
          <a:ln w="762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 flipH="1" flipV="1">
            <a:off x="3505200" y="4495800"/>
            <a:ext cx="914400" cy="762000"/>
          </a:xfrm>
          <a:prstGeom prst="straightConnector1">
            <a:avLst/>
          </a:prstGeom>
          <a:ln w="76200"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14400" y="13716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The tutorial guides students in analyzing two spring systems to: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Predict shape of the springs.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</a:rPr>
              <a:t>Compare prediction to photographic evidence.</a:t>
            </a:r>
          </a:p>
          <a:p>
            <a:endParaRPr lang="en-US" sz="20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2895600"/>
            <a:ext cx="32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Students make analogies  between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Waves passing from one spring to another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chemeClr val="bg1"/>
                </a:solidFill>
              </a:rPr>
              <a:t>Pulses in spring with fixed and free ends.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(studied in prior tutorial)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Post Test on Reflection and Transmission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0999"/>
            <a:ext cx="7924800" cy="1828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61260-6D17-4454-9A75-5E0B3CF03301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371600"/>
            <a:ext cx="6486525" cy="996109"/>
          </a:xfrm>
          <a:prstGeom prst="rect">
            <a:avLst/>
          </a:prstGeom>
          <a:solidFill>
            <a:srgbClr val="000000">
              <a:shade val="95000"/>
            </a:srgbClr>
          </a:solidFill>
          <a:ln w="5715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2590800"/>
            <a:ext cx="8534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1a) How does the tension of spring 1 compare to spring 2?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1b) How does the linear mass density of spring 1 compare to spring 2?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Less Than, Greater Than, Equal To, or Not Possible with Given Information.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2971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Equal To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3657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Greater Than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914400" y="4724400"/>
          <a:ext cx="7543799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971800"/>
                <a:gridCol w="312419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Question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Pre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test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Post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Test N = 102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1a)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20%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1b)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Both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75%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at Pretests Again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0" y="3429000"/>
            <a:ext cx="5181600" cy="13716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After the pulse has traveled past junction J, what shape(s) do the springs take out of the following options?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66D22-33FC-4CA5-A70F-170325D127A1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057400"/>
            <a:ext cx="4772025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33400" y="12192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Second question on the pretest that relates to the first question by identifying which spring has the higher linear mass density.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3124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Faster                                         Slower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05200"/>
            <a:ext cx="3286566" cy="2895600"/>
          </a:xfrm>
          <a:prstGeom prst="rect">
            <a:avLst/>
          </a:prstGeom>
          <a:ln w="571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1219200" y="44958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            C </a:t>
            </a:r>
            <a:r>
              <a:rPr lang="en-US" sz="2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and I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4953000"/>
            <a:ext cx="4724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Less than 5% of students answered correctly, 90%  answered with a transmitted pulse, 60% had no reflected pulse.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Post Test on Reflection and Transmission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37C7-C795-4844-9EC6-56A4B7072237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Claire </a:t>
            </a:r>
            <a:r>
              <a:rPr lang="en-US" dirty="0" err="1" smtClean="0"/>
              <a:t>Mckay</a:t>
            </a:r>
            <a:r>
              <a:rPr lang="en-US" dirty="0" smtClean="0"/>
              <a:t> Chow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276600"/>
          <a:ext cx="8153404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2"/>
                <a:gridCol w="1752601"/>
                <a:gridCol w="2743201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Heavy to</a:t>
                      </a:r>
                      <a:r>
                        <a:rPr lang="en-US" sz="2000" baseline="0" dirty="0" smtClean="0"/>
                        <a:t> Light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Light To Heavy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Pretest</a:t>
                      </a:r>
                      <a:r>
                        <a:rPr lang="en-US" sz="2000" baseline="0" dirty="0" smtClean="0"/>
                        <a:t>  Light to Heavy</a:t>
                      </a:r>
                      <a:endParaRPr lang="en-US" sz="20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Percent</a:t>
                      </a:r>
                      <a:r>
                        <a:rPr lang="en-US" sz="2000" baseline="0" dirty="0" smtClean="0"/>
                        <a:t> of Total Students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15%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60%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4478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Post test asked </a:t>
            </a:r>
            <a:r>
              <a:rPr lang="en-US" sz="2800" smtClean="0">
                <a:solidFill>
                  <a:schemeClr val="bg1"/>
                </a:solidFill>
              </a:rPr>
              <a:t>to draw </a:t>
            </a:r>
            <a:r>
              <a:rPr lang="en-US" sz="2800" dirty="0" smtClean="0">
                <a:solidFill>
                  <a:schemeClr val="bg1"/>
                </a:solidFill>
              </a:rPr>
              <a:t>the reflected and transmitted pulses given an incident pulse on two springs. The springs went from heavy to light and vice versa.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4102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The percent has improved, but some students are still missing reflection.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6482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Class size of 84 students.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Content Placeholder 28" descr="thinfil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8458" b="19186"/>
          <a:stretch>
            <a:fillRect/>
          </a:stretch>
        </p:blipFill>
        <p:spPr>
          <a:xfrm>
            <a:off x="4267200" y="1861939"/>
            <a:ext cx="4419600" cy="3319661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Thin Film Interference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8A71-BCA4-45C8-B44E-825787ECAB87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4343400" y="3048000"/>
            <a:ext cx="1447800" cy="9144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 flipV="1">
            <a:off x="5029200" y="3505200"/>
            <a:ext cx="2209800" cy="160020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95800" y="2590800"/>
            <a:ext cx="3962400" cy="1295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7200" y="1371600"/>
            <a:ext cx="381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Similar to springs.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first boundary acts like a fixed end.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The second boundary acts like a free end.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Tutorial aims to make this connection.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Thickness of film is also important.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43400" y="26670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Fixed</a:t>
            </a:r>
          </a:p>
          <a:p>
            <a:r>
              <a:rPr lang="en-US" dirty="0" smtClean="0"/>
              <a:t>Out of phase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791200" y="32004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</a:t>
            </a:r>
          </a:p>
          <a:p>
            <a:r>
              <a:rPr lang="en-US" dirty="0" smtClean="0"/>
              <a:t>In phase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343400" y="5410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incident pulse  is perpendicular to the soap film and is tilted for visual purposes.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447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Pre- and Post-test on</a:t>
            </a:r>
            <a:br>
              <a:rPr lang="en-US" sz="3600" dirty="0" smtClean="0"/>
            </a:br>
            <a:r>
              <a:rPr lang="en-US" sz="3600" dirty="0" smtClean="0"/>
              <a:t>Thin Film Interference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1FF0-4AF3-43AF-A431-1D67C24625BE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3400" y="2286000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If n1&gt;n2 and n3&gt;n2, will the observer see a maximum brightness, minimum brightness, or neither? Explain.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5720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Minimum Brightness</a:t>
            </a:r>
            <a:endParaRPr lang="en-US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146" name="AutoShape 2" descr="https://mail.google.com/a/isu.edu/?ui=2&amp;ik=46132bf421&amp;view=att&amp;th=12a5deef4118a1c1&amp;attid=0.1.1&amp;disp=emb&amp;zw"/>
          <p:cNvSpPr>
            <a:spLocks noChangeAspect="1" noChangeArrowheads="1"/>
          </p:cNvSpPr>
          <p:nvPr/>
        </p:nvSpPr>
        <p:spPr bwMode="auto">
          <a:xfrm>
            <a:off x="155575" y="-204788"/>
            <a:ext cx="1428750" cy="43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https://mail.google.com/a/isu.edu/?ui=2&amp;ik=46132bf421&amp;view=att&amp;th=12a5deef4118a1c1&amp;attid=0.1.1&amp;disp=emb&amp;zw"/>
          <p:cNvSpPr>
            <a:spLocks noChangeAspect="1" noChangeArrowheads="1"/>
          </p:cNvSpPr>
          <p:nvPr/>
        </p:nvSpPr>
        <p:spPr bwMode="auto">
          <a:xfrm>
            <a:off x="155575" y="-204788"/>
            <a:ext cx="1428750" cy="4381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09800"/>
            <a:ext cx="3429000" cy="2929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953000" y="2209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medium 1                       medium 3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the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DAE20-9CA9-430B-87FD-E535C7BCA89A}" type="datetime1">
              <a:rPr lang="en-US" smtClean="0"/>
              <a:pPr/>
              <a:t>8/24/2010</a:t>
            </a:fld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33400" y="1828800"/>
          <a:ext cx="81534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Response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Pretest </a:t>
                      </a:r>
                    </a:p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N = 79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Idea of Reflection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Post Test</a:t>
                      </a:r>
                    </a:p>
                    <a:p>
                      <a:pPr algn="ctr"/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N = 149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Used Reflection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Minimum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80%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Maximum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45%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2000" y="3962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 third of the class believes that changing medium three does not make a difference in reflection.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4648200" y="2590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Going “Back” 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Modify worksheet and homework on thin film to improve scores on post tests.</a:t>
            </a:r>
          </a:p>
          <a:p>
            <a:r>
              <a:rPr lang="en-US" sz="2400" dirty="0" smtClean="0"/>
              <a:t>Compare Teacher and Student Responses</a:t>
            </a:r>
          </a:p>
          <a:p>
            <a:r>
              <a:rPr lang="en-US" sz="2400" dirty="0" smtClean="0"/>
              <a:t>Look more closely into how much students retain the idea of reflection on a boundary over each pretest, tutorial, and posttest.</a:t>
            </a:r>
          </a:p>
          <a:p>
            <a:r>
              <a:rPr lang="en-US" sz="2400" dirty="0" smtClean="0"/>
              <a:t>Expand research into other topics in  physical optics and waves.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8A71-BCA4-45C8-B44E-825787ECAB87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5541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    Couldn’t do any research without the help of my amazing research advisor, graduate students in the “fish bowl,” Donna, Mac, David, and the rest of the PEG Team.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8A71-BCA4-45C8-B44E-825787ECAB87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Picture 9" descr="DSCI0183.JPG"/>
          <p:cNvPicPr>
            <a:picLocks noChangeAspect="1"/>
          </p:cNvPicPr>
          <p:nvPr/>
        </p:nvPicPr>
        <p:blipFill>
          <a:blip r:embed="rId2" cstate="print"/>
          <a:srcRect l="22500" t="21111" r="26667" b="28889"/>
          <a:stretch>
            <a:fillRect/>
          </a:stretch>
        </p:blipFill>
        <p:spPr>
          <a:xfrm>
            <a:off x="609600" y="1219200"/>
            <a:ext cx="2479040" cy="1828800"/>
          </a:xfrm>
          <a:prstGeom prst="rect">
            <a:avLst/>
          </a:prstGeom>
        </p:spPr>
      </p:pic>
      <p:pic>
        <p:nvPicPr>
          <p:cNvPr id="14" name="Picture 13" descr="DSCI0224.JPG"/>
          <p:cNvPicPr>
            <a:picLocks noChangeAspect="1"/>
          </p:cNvPicPr>
          <p:nvPr/>
        </p:nvPicPr>
        <p:blipFill>
          <a:blip r:embed="rId3" cstate="print"/>
          <a:srcRect l="79167" t="20000" b="38889"/>
          <a:stretch>
            <a:fillRect/>
          </a:stretch>
        </p:blipFill>
        <p:spPr>
          <a:xfrm>
            <a:off x="6781800" y="533400"/>
            <a:ext cx="1905000" cy="2819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733800" y="3581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Got you Peter!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 descr="DSCI0216.JPG"/>
          <p:cNvPicPr>
            <a:picLocks noChangeAspect="1"/>
          </p:cNvPicPr>
          <p:nvPr/>
        </p:nvPicPr>
        <p:blipFill>
          <a:blip r:embed="rId4" cstate="print"/>
          <a:srcRect l="12500" t="15556" r="32500" b="22222"/>
          <a:stretch>
            <a:fillRect/>
          </a:stretch>
        </p:blipFill>
        <p:spPr>
          <a:xfrm>
            <a:off x="3200400" y="457200"/>
            <a:ext cx="3143250" cy="2667000"/>
          </a:xfrm>
          <a:prstGeom prst="rect">
            <a:avLst/>
          </a:prstGeom>
        </p:spPr>
      </p:pic>
      <p:pic>
        <p:nvPicPr>
          <p:cNvPr id="9" name="Picture 8" descr="DSCI0178.JPG"/>
          <p:cNvPicPr>
            <a:picLocks noChangeAspect="1"/>
          </p:cNvPicPr>
          <p:nvPr/>
        </p:nvPicPr>
        <p:blipFill>
          <a:blip r:embed="rId5" cstate="print"/>
          <a:srcRect r="35833" b="25556"/>
          <a:stretch>
            <a:fillRect/>
          </a:stretch>
        </p:blipFill>
        <p:spPr>
          <a:xfrm>
            <a:off x="838200" y="2514600"/>
            <a:ext cx="2714767" cy="2362200"/>
          </a:xfrm>
          <a:prstGeom prst="rect">
            <a:avLst/>
          </a:prstGeom>
        </p:spPr>
      </p:pic>
      <p:pic>
        <p:nvPicPr>
          <p:cNvPr id="13" name="Picture 12" descr="DSCI0224.JPG"/>
          <p:cNvPicPr>
            <a:picLocks noChangeAspect="1"/>
          </p:cNvPicPr>
          <p:nvPr/>
        </p:nvPicPr>
        <p:blipFill>
          <a:blip r:embed="rId6" cstate="print"/>
          <a:srcRect l="8333" t="7778" r="47500" b="38889"/>
          <a:stretch>
            <a:fillRect/>
          </a:stretch>
        </p:blipFill>
        <p:spPr>
          <a:xfrm>
            <a:off x="5486400" y="2362200"/>
            <a:ext cx="2608263" cy="23622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4953000" y="1676400"/>
            <a:ext cx="1905000" cy="1828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525963"/>
          </a:xfrm>
        </p:spPr>
        <p:txBody>
          <a:bodyPr/>
          <a:lstStyle/>
          <a:p>
            <a:r>
              <a:rPr lang="en-US" dirty="0" smtClean="0"/>
              <a:t>What is Physics Education Research</a:t>
            </a:r>
          </a:p>
          <a:p>
            <a:r>
              <a:rPr lang="en-US" dirty="0" smtClean="0"/>
              <a:t>Data Collected</a:t>
            </a:r>
          </a:p>
          <a:p>
            <a:r>
              <a:rPr lang="en-US" dirty="0" smtClean="0"/>
              <a:t>Data Analyzed</a:t>
            </a:r>
          </a:p>
          <a:p>
            <a:r>
              <a:rPr lang="en-US" dirty="0" smtClean="0"/>
              <a:t>Future Research Possibilities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8A71-BCA4-45C8-B44E-825787ECAB87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What is the Goal of Physics Education Research?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09800"/>
            <a:ext cx="2749416" cy="26519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0C15B-F3D2-4CC4-81C2-6CCAAE12B10B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3400" y="2057400"/>
            <a:ext cx="502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To improve student learning in physics courses by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Identifying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Addressing</a:t>
            </a:r>
          </a:p>
          <a:p>
            <a:pPr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common problems among students on physics concepts.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19050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7543800" cy="565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F3036-5FCC-4B6D-A740-F0D33E082487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pic>
        <p:nvPicPr>
          <p:cNvPr id="7" name="Picture 6" descr="ShowCover.as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3733800"/>
            <a:ext cx="1676631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CHAIRC~1\AppData\Local\Temp\PbI_V1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733800"/>
            <a:ext cx="1704761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+mj-lt"/>
              </a:rPr>
              <a:t>What is </a:t>
            </a:r>
            <a:r>
              <a:rPr lang="en-US" sz="3200" i="1" dirty="0" smtClean="0">
                <a:solidFill>
                  <a:schemeClr val="bg1"/>
                </a:solidFill>
                <a:latin typeface="+mj-lt"/>
              </a:rPr>
              <a:t>Tutorials in Introductory Physics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?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362200"/>
            <a:ext cx="4724400" cy="3733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It consists of:</a:t>
            </a:r>
          </a:p>
          <a:p>
            <a:r>
              <a:rPr lang="en-US" sz="2400" u="sng" dirty="0" smtClean="0">
                <a:solidFill>
                  <a:schemeClr val="bg1"/>
                </a:solidFill>
              </a:rPr>
              <a:t>Pretests</a:t>
            </a:r>
            <a:r>
              <a:rPr lang="en-US" sz="2400" dirty="0" smtClean="0">
                <a:solidFill>
                  <a:schemeClr val="bg1"/>
                </a:solidFill>
              </a:rPr>
              <a:t> – gauge level of understanding and more.</a:t>
            </a:r>
            <a:endParaRPr lang="en-US" sz="2400" dirty="0" smtClean="0"/>
          </a:p>
          <a:p>
            <a:r>
              <a:rPr lang="en-US" sz="2400" u="sng" dirty="0" smtClean="0">
                <a:solidFill>
                  <a:schemeClr val="bg1"/>
                </a:solidFill>
              </a:rPr>
              <a:t>Worksheets</a:t>
            </a:r>
            <a:r>
              <a:rPr lang="en-US" sz="2400" dirty="0" smtClean="0">
                <a:solidFill>
                  <a:schemeClr val="bg1"/>
                </a:solidFill>
              </a:rPr>
              <a:t> – a guide for students to answer together with others in a group.</a:t>
            </a:r>
          </a:p>
          <a:p>
            <a:r>
              <a:rPr lang="en-US" sz="2400" u="sng" dirty="0" smtClean="0">
                <a:solidFill>
                  <a:schemeClr val="bg1"/>
                </a:solidFill>
              </a:rPr>
              <a:t>Homework assignments</a:t>
            </a:r>
            <a:r>
              <a:rPr lang="en-US" sz="2400" dirty="0" smtClean="0">
                <a:solidFill>
                  <a:schemeClr val="bg1"/>
                </a:solidFill>
              </a:rPr>
              <a:t> - reinforce the ideas from class and the worksheets.</a:t>
            </a:r>
          </a:p>
        </p:txBody>
      </p:sp>
      <p:pic>
        <p:nvPicPr>
          <p:cNvPr id="6" name="Picture 5" descr="ShowCover.a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438400"/>
            <a:ext cx="2601669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6612C-BFA1-43D5-A839-128E9FF6B08A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12954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Designed to supplement standard instruction in introductory university physics courses.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+mj-lt"/>
              </a:rPr>
              <a:t>Pretest on Reflection and Transmission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Pretests are typically administered after relevant instruction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31242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Faster                                         Slower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5814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1a) How does the tension of spring B compare to spring A?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1b) How does the linear mass density of spring B compare to spring A?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Less Than, Greater Than, Equal To, or Not Possible with Given Information. Explain.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81200"/>
            <a:ext cx="4772025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133600" y="4038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Equal To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50292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Greater Than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7E671-0BE0-48BA-9DC3-6608F87C913A}" type="datetime1">
              <a:rPr lang="en-US" smtClean="0"/>
              <a:pPr/>
              <a:t>8/24/2010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+mj-lt"/>
              </a:rPr>
              <a:t>Example of Correct Student Responses</a:t>
            </a:r>
            <a:endParaRPr 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29000"/>
            <a:ext cx="8001000" cy="2362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1a)“Neither Spring A nor B are </a:t>
            </a:r>
            <a:r>
              <a:rPr lang="en-US" u="sng" dirty="0" smtClean="0">
                <a:latin typeface="Comic Sans MS" pitchFamily="66" charset="0"/>
              </a:rPr>
              <a:t>moving</a:t>
            </a:r>
            <a:r>
              <a:rPr lang="en-US" dirty="0" smtClean="0">
                <a:latin typeface="Comic Sans MS" pitchFamily="66" charset="0"/>
              </a:rPr>
              <a:t> (save for wave pulses) so the </a:t>
            </a:r>
            <a:r>
              <a:rPr lang="en-US" u="sng" dirty="0" smtClean="0">
                <a:latin typeface="Comic Sans MS" pitchFamily="66" charset="0"/>
              </a:rPr>
              <a:t>net force </a:t>
            </a:r>
            <a:r>
              <a:rPr lang="en-US" dirty="0" smtClean="0">
                <a:latin typeface="Comic Sans MS" pitchFamily="66" charset="0"/>
              </a:rPr>
              <a:t>on each of them is </a:t>
            </a:r>
            <a:r>
              <a:rPr lang="en-US" u="sng" dirty="0" smtClean="0">
                <a:latin typeface="Comic Sans MS" pitchFamily="66" charset="0"/>
              </a:rPr>
              <a:t>zero</a:t>
            </a:r>
            <a:r>
              <a:rPr lang="en-US" dirty="0" smtClean="0">
                <a:latin typeface="Comic Sans MS" pitchFamily="66" charset="0"/>
              </a:rPr>
              <a:t>. The tension force on the right end of A is, by Newton's laws, the same as the tension force on the left end of B. Therefore, the tension force in each spring is the same.”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C33BC-004F-44D0-BC1C-083EB1850A75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828800"/>
            <a:ext cx="4772025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Example of Correct Student Responses</a:t>
            </a:r>
            <a:endParaRPr lang="en-US" sz="32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5200"/>
            <a:ext cx="8153400" cy="243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latin typeface="Comic Sans MS" pitchFamily="66" charset="0"/>
              </a:rPr>
              <a:t>1b)“There are two ways to increase pulse speed - </a:t>
            </a:r>
            <a:r>
              <a:rPr lang="en-US" u="sng" dirty="0" smtClean="0">
                <a:latin typeface="Comic Sans MS" pitchFamily="66" charset="0"/>
              </a:rPr>
              <a:t>increase tension or decrease mass/length</a:t>
            </a:r>
            <a:r>
              <a:rPr lang="en-US" dirty="0" smtClean="0">
                <a:latin typeface="Comic Sans MS" pitchFamily="66" charset="0"/>
              </a:rPr>
              <a:t>.  Since the pulse was slower on spring  b, it must have more mass per unit length than spring a, because the </a:t>
            </a:r>
            <a:r>
              <a:rPr lang="en-US" u="sng" dirty="0" smtClean="0">
                <a:latin typeface="Comic Sans MS" pitchFamily="66" charset="0"/>
              </a:rPr>
              <a:t>tension in both is the same</a:t>
            </a:r>
            <a:r>
              <a:rPr lang="en-US" dirty="0" smtClean="0">
                <a:latin typeface="Comic Sans MS" pitchFamily="66" charset="0"/>
              </a:rPr>
              <a:t>.”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8A71-BCA4-45C8-B44E-825787ECAB87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772025" cy="1028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Analysis of Results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143000" y="2057400"/>
          <a:ext cx="7053943" cy="2974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8"/>
              </a:tblGrid>
              <a:tr h="558165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Equal 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Greater Than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Less Than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Unable to Tell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Grand Total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Equal To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15%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5%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20%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Greater Than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10%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Less Than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5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30%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15%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C00000"/>
                          </a:solidFill>
                          <a:latin typeface="Arial"/>
                        </a:rPr>
                        <a:t>55%</a:t>
                      </a:r>
                      <a:endParaRPr lang="en-US" sz="1800" b="1" i="0" u="none" strike="noStrike" dirty="0">
                        <a:solidFill>
                          <a:srgbClr val="C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Unable to Tell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10%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latin typeface="Arial"/>
                        </a:rPr>
                        <a:t>Grand Total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10%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50%</a:t>
                      </a:r>
                      <a:endParaRPr lang="en-US" sz="18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20%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latin typeface="Arial"/>
                        </a:rPr>
                        <a:t>25%</a:t>
                      </a:r>
                      <a:endParaRPr lang="en-US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35586-3C2D-49B0-9CCD-86F665DCBD8E}" type="datetime1">
              <a:rPr lang="en-US" smtClean="0"/>
              <a:pPr/>
              <a:t>8/24/2010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66D4A-78D8-4859-9A62-42D1BD1FDE5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Claire Mckay Chow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43200" y="15240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Linear Mass Density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655335" y="3169936"/>
            <a:ext cx="2991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Tension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3340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 = 2676 students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Many different classes and instructors.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1489</Words>
  <Application>Microsoft Office PowerPoint</Application>
  <PresentationFormat>On-screen Show (4:3)</PresentationFormat>
  <Paragraphs>260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Physics Education Research into Reflection and Transmission in the Context of Waves and Physical Optics </vt:lpstr>
      <vt:lpstr>Outline</vt:lpstr>
      <vt:lpstr> What is the Goal of Physics Education Research?</vt:lpstr>
      <vt:lpstr>Slide 4</vt:lpstr>
      <vt:lpstr>What is Tutorials in Introductory Physics?</vt:lpstr>
      <vt:lpstr>Pretest on Reflection and Transmission</vt:lpstr>
      <vt:lpstr>Example of Correct Student Responses</vt:lpstr>
      <vt:lpstr>Example of Correct Student Responses</vt:lpstr>
      <vt:lpstr>Analysis of Results</vt:lpstr>
      <vt:lpstr>Questions Regarding Trends in Data</vt:lpstr>
      <vt:lpstr>Worksheet on Reflection and Transmission</vt:lpstr>
      <vt:lpstr>Post Test on Reflection and Transmission</vt:lpstr>
      <vt:lpstr>Looking at Pretests Again</vt:lpstr>
      <vt:lpstr>Post Test on Reflection and Transmission</vt:lpstr>
      <vt:lpstr>Thin Film Interference</vt:lpstr>
      <vt:lpstr>Pre- and Post-test on Thin Film Interference</vt:lpstr>
      <vt:lpstr>Analysis of the Results</vt:lpstr>
      <vt:lpstr>Going “Back” to the Future</vt:lpstr>
      <vt:lpstr>Credit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Claire</dc:creator>
  <cp:lastModifiedBy>cheryl</cp:lastModifiedBy>
  <cp:revision>437</cp:revision>
  <dcterms:created xsi:type="dcterms:W3CDTF">2010-07-26T21:15:43Z</dcterms:created>
  <dcterms:modified xsi:type="dcterms:W3CDTF">2010-08-24T18:30:38Z</dcterms:modified>
</cp:coreProperties>
</file>