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theme/theme10.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4.xml" ContentType="application/vnd.openxmlformats-officedocument.theme+xml"/>
  <Override PartName="/ppt/slideLayouts/slideLayout99.xml" ContentType="application/vnd.openxmlformats-officedocument.presentationml.slideLayout+xml"/>
  <Override PartName="/ppt/theme/theme1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9.xml" ContentType="application/vnd.openxmlformats-officedocument.theme+xml"/>
  <Override PartName="/ppt/slideLayouts/slideLayout126.xml" ContentType="application/vnd.openxmlformats-officedocument.presentationml.slideLayout+xml"/>
  <Override PartName="/ppt/theme/theme2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2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2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4.xml" ContentType="application/vnd.openxmlformats-officedocument.theme+xml"/>
  <Override PartName="/ppt/slideLayouts/slideLayout162.xml" ContentType="application/vnd.openxmlformats-officedocument.presentationml.slideLayout+xml"/>
  <Override PartName="/ppt/theme/theme2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6.xml" ContentType="application/vnd.openxmlformats-officedocument.theme+xml"/>
  <Override PartName="/ppt/slideLayouts/slideLayout174.xml" ContentType="application/vnd.openxmlformats-officedocument.presentationml.slideLayout+xml"/>
  <Override PartName="/ppt/theme/theme2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4.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54" r:id="rId2"/>
    <p:sldMasterId id="2147483956" r:id="rId3"/>
    <p:sldMasterId id="2147483968" r:id="rId4"/>
    <p:sldMasterId id="2147483980" r:id="rId5"/>
    <p:sldMasterId id="2147483983" r:id="rId6"/>
    <p:sldMasterId id="2147483985" r:id="rId7"/>
    <p:sldMasterId id="2147483987" r:id="rId8"/>
    <p:sldMasterId id="2147483999" r:id="rId9"/>
    <p:sldMasterId id="2147484001" r:id="rId10"/>
    <p:sldMasterId id="2147484003" r:id="rId11"/>
    <p:sldMasterId id="2147484015" r:id="rId12"/>
    <p:sldMasterId id="2147484028" r:id="rId13"/>
    <p:sldMasterId id="2147484041" r:id="rId14"/>
    <p:sldMasterId id="2147484054" r:id="rId15"/>
    <p:sldMasterId id="2147484056" r:id="rId16"/>
    <p:sldMasterId id="2147484070" r:id="rId17"/>
    <p:sldMasterId id="2147484094" r:id="rId18"/>
    <p:sldMasterId id="2147484098" r:id="rId19"/>
    <p:sldMasterId id="2147484113" r:id="rId20"/>
    <p:sldMasterId id="2147484115" r:id="rId21"/>
    <p:sldMasterId id="2147484158" r:id="rId22"/>
    <p:sldMasterId id="2147484163" r:id="rId23"/>
    <p:sldMasterId id="2147484175" r:id="rId24"/>
    <p:sldMasterId id="2147484187" r:id="rId25"/>
    <p:sldMasterId id="2147484189" r:id="rId26"/>
    <p:sldMasterId id="2147484201" r:id="rId27"/>
    <p:sldMasterId id="2147484203" r:id="rId28"/>
  </p:sldMasterIdLst>
  <p:notesMasterIdLst>
    <p:notesMasterId r:id="rId84"/>
  </p:notesMasterIdLst>
  <p:sldIdLst>
    <p:sldId id="257" r:id="rId29"/>
    <p:sldId id="318" r:id="rId30"/>
    <p:sldId id="319" r:id="rId31"/>
    <p:sldId id="320" r:id="rId32"/>
    <p:sldId id="321" r:id="rId33"/>
    <p:sldId id="322" r:id="rId34"/>
    <p:sldId id="323" r:id="rId35"/>
    <p:sldId id="324" r:id="rId36"/>
    <p:sldId id="325" r:id="rId37"/>
    <p:sldId id="326" r:id="rId38"/>
    <p:sldId id="327" r:id="rId39"/>
    <p:sldId id="293" r:id="rId40"/>
    <p:sldId id="300" r:id="rId41"/>
    <p:sldId id="303" r:id="rId42"/>
    <p:sldId id="304" r:id="rId43"/>
    <p:sldId id="315" r:id="rId44"/>
    <p:sldId id="306" r:id="rId45"/>
    <p:sldId id="308" r:id="rId46"/>
    <p:sldId id="309" r:id="rId47"/>
    <p:sldId id="313" r:id="rId48"/>
    <p:sldId id="316" r:id="rId49"/>
    <p:sldId id="297" r:id="rId50"/>
    <p:sldId id="328" r:id="rId51"/>
    <p:sldId id="260" r:id="rId52"/>
    <p:sldId id="261" r:id="rId53"/>
    <p:sldId id="262" r:id="rId54"/>
    <p:sldId id="263" r:id="rId55"/>
    <p:sldId id="264" r:id="rId56"/>
    <p:sldId id="265" r:id="rId57"/>
    <p:sldId id="266" r:id="rId58"/>
    <p:sldId id="267" r:id="rId59"/>
    <p:sldId id="268" r:id="rId60"/>
    <p:sldId id="269" r:id="rId61"/>
    <p:sldId id="270" r:id="rId62"/>
    <p:sldId id="271" r:id="rId63"/>
    <p:sldId id="272" r:id="rId64"/>
    <p:sldId id="273" r:id="rId65"/>
    <p:sldId id="274" r:id="rId66"/>
    <p:sldId id="275" r:id="rId67"/>
    <p:sldId id="276" r:id="rId68"/>
    <p:sldId id="277" r:id="rId69"/>
    <p:sldId id="280" r:id="rId70"/>
    <p:sldId id="281" r:id="rId71"/>
    <p:sldId id="282" r:id="rId72"/>
    <p:sldId id="283" r:id="rId73"/>
    <p:sldId id="284" r:id="rId74"/>
    <p:sldId id="285" r:id="rId75"/>
    <p:sldId id="286" r:id="rId76"/>
    <p:sldId id="287" r:id="rId77"/>
    <p:sldId id="288" r:id="rId78"/>
    <p:sldId id="289" r:id="rId79"/>
    <p:sldId id="290" r:id="rId80"/>
    <p:sldId id="291" r:id="rId81"/>
    <p:sldId id="317" r:id="rId82"/>
    <p:sldId id="292" r:id="rId8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99D825"/>
    <a:srgbClr val="99DA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horzBarState="maximized">
    <p:restoredLeft sz="15620"/>
    <p:restoredTop sz="99433" autoAdjust="0"/>
  </p:normalViewPr>
  <p:slideViewPr>
    <p:cSldViewPr snapToGrid="0">
      <p:cViewPr>
        <p:scale>
          <a:sx n="100" d="100"/>
          <a:sy n="100" d="100"/>
        </p:scale>
        <p:origin x="-44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2.xml"/><Relationship Id="rId31" Type="http://schemas.openxmlformats.org/officeDocument/2006/relationships/slide" Target="slides/slide3.xml"/><Relationship Id="rId32" Type="http://schemas.openxmlformats.org/officeDocument/2006/relationships/slide" Target="slides/slide4.xml"/><Relationship Id="rId33" Type="http://schemas.openxmlformats.org/officeDocument/2006/relationships/slide" Target="slides/slide5.xml"/><Relationship Id="rId34" Type="http://schemas.openxmlformats.org/officeDocument/2006/relationships/slide" Target="slides/slide6.xml"/><Relationship Id="rId35" Type="http://schemas.openxmlformats.org/officeDocument/2006/relationships/slide" Target="slides/slide7.xml"/><Relationship Id="rId36" Type="http://schemas.openxmlformats.org/officeDocument/2006/relationships/slide" Target="slides/slide8.xml"/><Relationship Id="rId37" Type="http://schemas.openxmlformats.org/officeDocument/2006/relationships/slide" Target="slides/slide9.xml"/><Relationship Id="rId38" Type="http://schemas.openxmlformats.org/officeDocument/2006/relationships/slide" Target="slides/slide10.xml"/><Relationship Id="rId39" Type="http://schemas.openxmlformats.org/officeDocument/2006/relationships/slide" Target="slides/slide11.xml"/><Relationship Id="rId50" Type="http://schemas.openxmlformats.org/officeDocument/2006/relationships/slide" Target="slides/slide22.xml"/><Relationship Id="rId51" Type="http://schemas.openxmlformats.org/officeDocument/2006/relationships/slide" Target="slides/slide23.xml"/><Relationship Id="rId52" Type="http://schemas.openxmlformats.org/officeDocument/2006/relationships/slide" Target="slides/slide24.xml"/><Relationship Id="rId53" Type="http://schemas.openxmlformats.org/officeDocument/2006/relationships/slide" Target="slides/slide25.xml"/><Relationship Id="rId54" Type="http://schemas.openxmlformats.org/officeDocument/2006/relationships/slide" Target="slides/slide26.xml"/><Relationship Id="rId55" Type="http://schemas.openxmlformats.org/officeDocument/2006/relationships/slide" Target="slides/slide27.xml"/><Relationship Id="rId56" Type="http://schemas.openxmlformats.org/officeDocument/2006/relationships/slide" Target="slides/slide28.xml"/><Relationship Id="rId57" Type="http://schemas.openxmlformats.org/officeDocument/2006/relationships/slide" Target="slides/slide29.xml"/><Relationship Id="rId58" Type="http://schemas.openxmlformats.org/officeDocument/2006/relationships/slide" Target="slides/slide30.xml"/><Relationship Id="rId59" Type="http://schemas.openxmlformats.org/officeDocument/2006/relationships/slide" Target="slides/slide31.xml"/><Relationship Id="rId70" Type="http://schemas.openxmlformats.org/officeDocument/2006/relationships/slide" Target="slides/slide42.xml"/><Relationship Id="rId71" Type="http://schemas.openxmlformats.org/officeDocument/2006/relationships/slide" Target="slides/slide43.xml"/><Relationship Id="rId72" Type="http://schemas.openxmlformats.org/officeDocument/2006/relationships/slide" Target="slides/slide44.xml"/><Relationship Id="rId73" Type="http://schemas.openxmlformats.org/officeDocument/2006/relationships/slide" Target="slides/slide45.xml"/><Relationship Id="rId74" Type="http://schemas.openxmlformats.org/officeDocument/2006/relationships/slide" Target="slides/slide46.xml"/><Relationship Id="rId75" Type="http://schemas.openxmlformats.org/officeDocument/2006/relationships/slide" Target="slides/slide47.xml"/><Relationship Id="rId76" Type="http://schemas.openxmlformats.org/officeDocument/2006/relationships/slide" Target="slides/slide48.xml"/><Relationship Id="rId77" Type="http://schemas.openxmlformats.org/officeDocument/2006/relationships/slide" Target="slides/slide49.xml"/><Relationship Id="rId78" Type="http://schemas.openxmlformats.org/officeDocument/2006/relationships/slide" Target="slides/slide50.xml"/><Relationship Id="rId79" Type="http://schemas.openxmlformats.org/officeDocument/2006/relationships/slide" Target="slides/slide5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 Target="slides/slide1.xml"/><Relationship Id="rId40" Type="http://schemas.openxmlformats.org/officeDocument/2006/relationships/slide" Target="slides/slide12.xml"/><Relationship Id="rId41" Type="http://schemas.openxmlformats.org/officeDocument/2006/relationships/slide" Target="slides/slide13.xml"/><Relationship Id="rId42" Type="http://schemas.openxmlformats.org/officeDocument/2006/relationships/slide" Target="slides/slide14.xml"/><Relationship Id="rId43" Type="http://schemas.openxmlformats.org/officeDocument/2006/relationships/slide" Target="slides/slide15.xml"/><Relationship Id="rId44" Type="http://schemas.openxmlformats.org/officeDocument/2006/relationships/slide" Target="slides/slide16.xml"/><Relationship Id="rId45" Type="http://schemas.openxmlformats.org/officeDocument/2006/relationships/slide" Target="slides/slide17.xml"/><Relationship Id="rId46" Type="http://schemas.openxmlformats.org/officeDocument/2006/relationships/slide" Target="slides/slide18.xml"/><Relationship Id="rId47" Type="http://schemas.openxmlformats.org/officeDocument/2006/relationships/slide" Target="slides/slide19.xml"/><Relationship Id="rId48" Type="http://schemas.openxmlformats.org/officeDocument/2006/relationships/slide" Target="slides/slide20.xml"/><Relationship Id="rId49" Type="http://schemas.openxmlformats.org/officeDocument/2006/relationships/slide" Target="slides/slide21.xml"/><Relationship Id="rId60" Type="http://schemas.openxmlformats.org/officeDocument/2006/relationships/slide" Target="slides/slide32.xml"/><Relationship Id="rId61" Type="http://schemas.openxmlformats.org/officeDocument/2006/relationships/slide" Target="slides/slide33.xml"/><Relationship Id="rId62" Type="http://schemas.openxmlformats.org/officeDocument/2006/relationships/slide" Target="slides/slide34.xml"/><Relationship Id="rId63" Type="http://schemas.openxmlformats.org/officeDocument/2006/relationships/slide" Target="slides/slide35.xml"/><Relationship Id="rId64" Type="http://schemas.openxmlformats.org/officeDocument/2006/relationships/slide" Target="slides/slide36.xml"/><Relationship Id="rId65" Type="http://schemas.openxmlformats.org/officeDocument/2006/relationships/slide" Target="slides/slide37.xml"/><Relationship Id="rId66" Type="http://schemas.openxmlformats.org/officeDocument/2006/relationships/slide" Target="slides/slide38.xml"/><Relationship Id="rId67" Type="http://schemas.openxmlformats.org/officeDocument/2006/relationships/slide" Target="slides/slide39.xml"/><Relationship Id="rId68" Type="http://schemas.openxmlformats.org/officeDocument/2006/relationships/slide" Target="slides/slide40.xml"/><Relationship Id="rId69" Type="http://schemas.openxmlformats.org/officeDocument/2006/relationships/slide" Target="slides/slide41.xml"/><Relationship Id="rId80" Type="http://schemas.openxmlformats.org/officeDocument/2006/relationships/slide" Target="slides/slide52.xml"/><Relationship Id="rId81" Type="http://schemas.openxmlformats.org/officeDocument/2006/relationships/slide" Target="slides/slide53.xml"/><Relationship Id="rId82" Type="http://schemas.openxmlformats.org/officeDocument/2006/relationships/slide" Target="slides/slide54.xml"/><Relationship Id="rId83" Type="http://schemas.openxmlformats.org/officeDocument/2006/relationships/slide" Target="slides/slide55.xml"/><Relationship Id="rId84" Type="http://schemas.openxmlformats.org/officeDocument/2006/relationships/notesMaster" Target="notesMasters/notes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1" Type="http://schemas.openxmlformats.org/officeDocument/2006/relationships/image" Target="../media/image36.emf"/><Relationship Id="rId2"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emf"/><Relationship Id="rId2" Type="http://schemas.openxmlformats.org/officeDocument/2006/relationships/image" Target="../media/image54.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emf"/><Relationship Id="rId1" Type="http://schemas.openxmlformats.org/officeDocument/2006/relationships/image" Target="../media/image91.emf"/><Relationship Id="rId2" Type="http://schemas.openxmlformats.org/officeDocument/2006/relationships/image" Target="../media/image9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C0C072F-7918-0C48-AEA6-21826442BF9C}" type="datetime1">
              <a:rPr lang="en-US"/>
              <a:pPr>
                <a:defRPr/>
              </a:pPr>
              <a:t>6/13/14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noProof="0" smtClean="0"/>
              <a:t>Click to edit Master text styles</a:t>
            </a:r>
          </a:p>
          <a:p>
            <a:pPr lvl="1"/>
            <a:r>
              <a:rPr lang="pl-PL" noProof="0" smtClean="0"/>
              <a:t>Second level</a:t>
            </a:r>
          </a:p>
          <a:p>
            <a:pPr lvl="2"/>
            <a:r>
              <a:rPr lang="pl-PL" noProof="0" smtClean="0"/>
              <a:t>Third level</a:t>
            </a:r>
          </a:p>
          <a:p>
            <a:pPr lvl="3"/>
            <a:r>
              <a:rPr lang="pl-PL" noProof="0" smtClean="0"/>
              <a:t>Fourth level</a:t>
            </a:r>
          </a:p>
          <a:p>
            <a:pPr lvl="4"/>
            <a:r>
              <a:rPr lang="pl-PL"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1377B01-E0AA-BE40-BA29-A436AD65EBD7}" type="slidenum">
              <a:rPr lang="en-US"/>
              <a:pPr>
                <a:defRPr/>
              </a:pPr>
              <a:t>‹#›</a:t>
            </a:fld>
            <a:endParaRPr lang="en-US"/>
          </a:p>
        </p:txBody>
      </p:sp>
    </p:spTree>
    <p:extLst>
      <p:ext uri="{BB962C8B-B14F-4D97-AF65-F5344CB8AC3E}">
        <p14:creationId xmlns:p14="http://schemas.microsoft.com/office/powerpoint/2010/main" val="231717925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marL="177800" indent="-177800">
              <a:buFontTx/>
              <a:buChar char="•"/>
            </a:pPr>
            <a:r>
              <a:rPr lang="en-US">
                <a:latin typeface="Arial" charset="0"/>
                <a:ea typeface="Arial" charset="0"/>
                <a:cs typeface="Arial" charset="0"/>
              </a:rPr>
              <a:t>the decays of K and B mesons, </a:t>
            </a:r>
            <a:endParaRPr lang="en-CA" b="1">
              <a:solidFill>
                <a:schemeClr val="tx2"/>
              </a:solidFill>
              <a:latin typeface="Arial" charset="0"/>
              <a:ea typeface="Arial" charset="0"/>
              <a:cs typeface="Arial" charset="0"/>
            </a:endParaRPr>
          </a:p>
          <a:p>
            <a:pPr marL="177800" indent="-177800">
              <a:buFontTx/>
              <a:buChar char="•"/>
            </a:pPr>
            <a:r>
              <a:rPr lang="en-CA">
                <a:solidFill>
                  <a:schemeClr val="tx2"/>
                </a:solidFill>
                <a:latin typeface="Arial" charset="0"/>
                <a:ea typeface="Arial" charset="0"/>
                <a:cs typeface="Arial" charset="0"/>
              </a:rPr>
              <a:t>more cases measured</a:t>
            </a:r>
            <a:r>
              <a:rPr lang="en-CA">
                <a:latin typeface="Arial" charset="0"/>
                <a:ea typeface="Arial" charset="0"/>
                <a:cs typeface="Arial" charset="0"/>
              </a:rPr>
              <a:t>… stay tuned…</a:t>
            </a:r>
            <a:endParaRPr lang="en-CA">
              <a:solidFill>
                <a:schemeClr val="accent2"/>
              </a:solidFill>
              <a:latin typeface="Arial" charset="0"/>
              <a:ea typeface="Arial" charset="0"/>
              <a:cs typeface="Arial" charset="0"/>
            </a:endParaRPr>
          </a:p>
          <a:p>
            <a:pPr marL="177800" indent="-177800">
              <a:buFontTx/>
              <a:buChar char="•"/>
            </a:pPr>
            <a:r>
              <a:rPr lang="en-CA">
                <a:latin typeface="Arial" charset="0"/>
                <a:ea typeface="Arial" charset="0"/>
                <a:cs typeface="Arial" charset="0"/>
              </a:rPr>
              <a:t>Advances in isospin mixing calculations</a:t>
            </a:r>
            <a:r>
              <a:rPr lang="en-CA">
                <a:solidFill>
                  <a:schemeClr val="accent2"/>
                </a:solidFill>
                <a:latin typeface="Arial" charset="0"/>
                <a:ea typeface="Arial" charset="0"/>
                <a:cs typeface="Arial" charset="0"/>
              </a:rPr>
              <a:t> </a:t>
            </a:r>
            <a:endParaRPr lang="en-US">
              <a:solidFill>
                <a:schemeClr val="accent2"/>
              </a:solidFill>
              <a:latin typeface="Arial" charset="0"/>
              <a:ea typeface="Arial" charset="0"/>
              <a:cs typeface="Arial" charset="0"/>
            </a:endParaRPr>
          </a:p>
          <a:p>
            <a:pPr marL="177800" indent="-177800"/>
            <a:endParaRPr lang="en-US">
              <a:latin typeface="Arial" charset="0"/>
              <a:ea typeface="Arial" charset="0"/>
              <a:cs typeface="Arial" charset="0"/>
            </a:endParaRPr>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69C183-9DF9-C043-9EC8-F1F78514B5C1}" type="slidenum">
              <a:rPr lang="en-US">
                <a:solidFill>
                  <a:srgbClr val="000000"/>
                </a:solidFill>
                <a:ea typeface="Arial" charset="0"/>
                <a:cs typeface="Arial" charset="0"/>
              </a:rPr>
              <a:pPr/>
              <a:t>2</a:t>
            </a:fld>
            <a:endParaRPr lang="en-US">
              <a:solidFill>
                <a:srgbClr val="000000"/>
              </a:solidFill>
              <a:ea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FE7B0E-70F7-E245-9BE9-D9C3BBD111BA}" type="slidenum">
              <a:rPr lang="en-US" sz="1200">
                <a:solidFill>
                  <a:srgbClr val="000000"/>
                </a:solidFill>
              </a:rPr>
              <a:pPr/>
              <a:t>41</a:t>
            </a:fld>
            <a:endParaRPr lang="en-US" sz="1200">
              <a:solidFill>
                <a:srgbClr val="000000"/>
              </a:solidFill>
            </a:endParaRPr>
          </a:p>
        </p:txBody>
      </p:sp>
      <p:sp>
        <p:nvSpPr>
          <p:cNvPr id="115714" name="Rectangle 1026"/>
          <p:cNvSpPr>
            <a:spLocks noGrp="1" noRot="1" noChangeAspect="1" noChangeArrowheads="1" noTextEdit="1"/>
          </p:cNvSpPr>
          <p:nvPr>
            <p:ph type="sldImg"/>
          </p:nvPr>
        </p:nvSpPr>
        <p:spPr>
          <a:ln/>
        </p:spPr>
      </p:sp>
      <p:sp>
        <p:nvSpPr>
          <p:cNvPr id="1157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C51A54-4345-D040-AA9D-539489A133A0}" type="slidenum">
              <a:rPr lang="en-GB" sz="1200">
                <a:solidFill>
                  <a:srgbClr val="000000"/>
                </a:solidFill>
                <a:latin typeface="Times" charset="0"/>
              </a:rPr>
              <a:pPr/>
              <a:t>45</a:t>
            </a:fld>
            <a:endParaRPr lang="en-GB" sz="1200">
              <a:solidFill>
                <a:srgbClr val="000000"/>
              </a:solidFill>
              <a:latin typeface="Times" charset="0"/>
            </a:endParaRPr>
          </a:p>
        </p:txBody>
      </p:sp>
      <p:sp>
        <p:nvSpPr>
          <p:cNvPr id="122882" name="Rectangle 1026"/>
          <p:cNvSpPr>
            <a:spLocks noGrp="1" noRot="1" noChangeAspect="1" noChangeArrowheads="1"/>
          </p:cNvSpPr>
          <p:nvPr>
            <p:ph type="sldImg"/>
          </p:nvPr>
        </p:nvSpPr>
        <p:spPr>
          <a:solidFill>
            <a:srgbClr val="FFFFFF"/>
          </a:solidFill>
          <a:ln/>
        </p:spPr>
      </p:sp>
      <p:sp>
        <p:nvSpPr>
          <p:cNvPr id="122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7B6227-463B-214C-AA7C-C8BC71C5F169}" type="slidenum">
              <a:rPr lang="en-GB" sz="1200">
                <a:solidFill>
                  <a:srgbClr val="000000"/>
                </a:solidFill>
                <a:latin typeface="Times" charset="0"/>
              </a:rPr>
              <a:pPr/>
              <a:t>48</a:t>
            </a:fld>
            <a:endParaRPr lang="en-GB" sz="1200">
              <a:solidFill>
                <a:srgbClr val="000000"/>
              </a:solidFill>
              <a:latin typeface="Times"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265224-D2C8-1447-80F6-0AADBF3B0D12}" type="slidenum">
              <a:rPr lang="en-US" sz="1200">
                <a:solidFill>
                  <a:srgbClr val="000000"/>
                </a:solidFill>
              </a:rPr>
              <a:pPr/>
              <a:t>7</a:t>
            </a:fld>
            <a:endParaRPr lang="en-US" sz="1200">
              <a:solidFill>
                <a:srgbClr val="000000"/>
              </a:solidFill>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K-machine: Fijitsu</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3C7D62F-650C-2E45-9B57-E9823EE22FB1}" type="slidenum">
              <a:rPr lang="en-US" sz="1200">
                <a:solidFill>
                  <a:srgbClr val="000000"/>
                </a:solidFill>
              </a:rPr>
              <a:pPr/>
              <a:t>12</a:t>
            </a:fld>
            <a:endParaRPr lang="en-US" sz="1200">
              <a:solidFill>
                <a:srgbClr val="000000"/>
              </a:solidFill>
            </a:endParaRPr>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B0DAD536-E178-BE43-B9FC-160B0704AD00}" type="slidenum">
              <a:rPr lang="en-US">
                <a:solidFill>
                  <a:prstClr val="black"/>
                </a:solidFill>
              </a:rPr>
              <a:pPr/>
              <a:t>19</a:t>
            </a:fld>
            <a:endParaRPr lang="en-US">
              <a:solidFill>
                <a:prstClr val="black"/>
              </a:solidFill>
            </a:endParaRPr>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AB26E2CF-9E50-664B-9C1A-1E2E72950ED0}" type="slidenum">
              <a:rPr lang="en-US">
                <a:solidFill>
                  <a:prstClr val="black"/>
                </a:solidFill>
              </a:rPr>
              <a:pPr/>
              <a:t>21</a:t>
            </a:fld>
            <a:endParaRPr lang="en-US">
              <a:solidFill>
                <a:prstClr val="black"/>
              </a:solidFill>
            </a:endParaRPr>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Arial" charset="0"/>
              </a:rPr>
              <a:t>Extension of the Mendeleev table</a:t>
            </a:r>
          </a:p>
          <a:p>
            <a:r>
              <a:rPr lang="en-US">
                <a:latin typeface="Arial" charset="0"/>
                <a:ea typeface="ＭＳ Ｐゴシック" charset="0"/>
                <a:cs typeface="Arial" charset="0"/>
              </a:rPr>
              <a:t>Chemistry of the SHE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Arial" charset="0"/>
            </a:endParaRP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4F2BF8-0FD8-764A-A24D-01A7B9055C35}" type="slidenum">
              <a:rPr lang="en-US" sz="1200">
                <a:solidFill>
                  <a:srgbClr val="000000"/>
                </a:solidFill>
              </a:rPr>
              <a:pPr/>
              <a:t>30</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Z=20: Exp. 1973-75, DFT. 1975</a:t>
            </a:r>
          </a:p>
          <a:p>
            <a:r>
              <a:rPr lang="en-US">
                <a:latin typeface="Arial" charset="0"/>
                <a:ea typeface="ＭＳ Ｐゴシック" charset="0"/>
                <a:cs typeface="ＭＳ Ｐゴシック" charset="0"/>
              </a:rPr>
              <a:t>Z=28: Exp. 1993-94, DFT. 1994</a:t>
            </a:r>
          </a:p>
          <a:p>
            <a:r>
              <a:rPr lang="en-US">
                <a:latin typeface="Arial" charset="0"/>
                <a:ea typeface="ＭＳ Ｐゴシック" charset="0"/>
                <a:cs typeface="ＭＳ Ｐゴシック" charset="0"/>
              </a:rPr>
              <a:t>Overall: Dobaczewski et al. </a:t>
            </a:r>
            <a:r>
              <a:rPr lang="hu-HU">
                <a:latin typeface="Arial" charset="0"/>
                <a:ea typeface="ＭＳ Ｐゴシック" charset="0"/>
                <a:cs typeface="ＭＳ Ｐゴシック" charset="0"/>
              </a:rPr>
              <a:t>Phys. Rev. Lett. 72, 981 (</a:t>
            </a:r>
            <a:r>
              <a:rPr lang="en-US">
                <a:latin typeface="Arial" charset="0"/>
                <a:ea typeface="ＭＳ Ｐゴシック" charset="0"/>
                <a:cs typeface="ＭＳ Ｐゴシック" charset="0"/>
              </a:rPr>
              <a:t>1994)</a:t>
            </a:r>
          </a:p>
          <a:p>
            <a:endParaRPr lang="en-US">
              <a:latin typeface="Arial" charset="0"/>
              <a:ea typeface="ＭＳ Ｐゴシック" charset="0"/>
              <a:cs typeface="ＭＳ Ｐゴシック" charset="0"/>
            </a:endParaRP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0C8666-6298-DE45-A58E-83397F013DC7}" type="slidenum">
              <a:rPr lang="en-US" sz="1200">
                <a:solidFill>
                  <a:srgbClr val="000000"/>
                </a:solidFill>
              </a:rPr>
              <a:pPr/>
              <a:t>35</a:t>
            </a:fld>
            <a:endParaRPr 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Universe: 13.8 billion years</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B6F556-7C22-E649-BA2A-FD3CCCA88462}" type="slidenum">
              <a:rPr lang="en-US" sz="1200">
                <a:solidFill>
                  <a:prstClr val="black"/>
                </a:solidFill>
              </a:rPr>
              <a:pPr/>
              <a:t>36</a:t>
            </a:fld>
            <a:endParaRPr lang="en-US"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pl-P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7663E78-A9DB-2B44-98EF-7A60268D6788}" type="datetime1">
              <a:rPr lang="en-US"/>
              <a:pPr>
                <a:defRPr/>
              </a:pPr>
              <a:t>6/13/14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19455C-2A0B-6642-94A9-EBA7441632B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B32407-E6F1-9E4B-A5B4-B84B60F96747}" type="datetime1">
              <a:rPr lang="en-US"/>
              <a:pPr>
                <a:defRPr/>
              </a:pPr>
              <a:t>6/13/14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68DF0F-AC4F-0246-8D34-9DDD6DD4428E}"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3A1B3936-90C6-1043-8136-90004FC61388}" type="slidenum">
              <a:rPr lang="en-US"/>
              <a:pPr>
                <a:defRPr/>
              </a:pPr>
              <a:t>‹#›</a:t>
            </a:fld>
            <a:endParaRPr lang="en-US"/>
          </a:p>
        </p:txBody>
      </p:sp>
    </p:spTree>
    <p:extLst>
      <p:ext uri="{BB962C8B-B14F-4D97-AF65-F5344CB8AC3E}">
        <p14:creationId xmlns:p14="http://schemas.microsoft.com/office/powerpoint/2010/main" val="1033759215"/>
      </p:ext>
    </p:extLst>
  </p:cSld>
  <p:clrMapOvr>
    <a:masterClrMapping/>
  </p:clrMapOvr>
  <p:transition xmlns:p14="http://schemas.microsoft.com/office/powerpoint/2010/mai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8EBED45E-A868-184E-8834-3C9EB28BE37C}" type="slidenum">
              <a:rPr lang="en-US"/>
              <a:pPr>
                <a:defRPr/>
              </a:pPr>
              <a:t>‹#›</a:t>
            </a:fld>
            <a:endParaRPr lang="en-US"/>
          </a:p>
        </p:txBody>
      </p:sp>
    </p:spTree>
    <p:extLst>
      <p:ext uri="{BB962C8B-B14F-4D97-AF65-F5344CB8AC3E}">
        <p14:creationId xmlns:p14="http://schemas.microsoft.com/office/powerpoint/2010/main" val="3053377548"/>
      </p:ext>
    </p:extLst>
  </p:cSld>
  <p:clrMapOvr>
    <a:masterClrMapping/>
  </p:clrMapOvr>
  <p:transition xmlns:p14="http://schemas.microsoft.com/office/powerpoint/2010/mai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87CDA660-7491-5E49-A926-830DF2AC34BC}" type="slidenum">
              <a:rPr lang="en-US"/>
              <a:pPr>
                <a:defRPr/>
              </a:pPr>
              <a:t>‹#›</a:t>
            </a:fld>
            <a:endParaRPr lang="en-US"/>
          </a:p>
        </p:txBody>
      </p:sp>
    </p:spTree>
    <p:extLst>
      <p:ext uri="{BB962C8B-B14F-4D97-AF65-F5344CB8AC3E}">
        <p14:creationId xmlns:p14="http://schemas.microsoft.com/office/powerpoint/2010/main" val="4265802689"/>
      </p:ext>
    </p:extLst>
  </p:cSld>
  <p:clrMapOvr>
    <a:masterClrMapping/>
  </p:clrMapOvr>
  <p:transition xmlns:p14="http://schemas.microsoft.com/office/powerpoint/2010/mai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3886200"/>
            <a:ext cx="31242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886200"/>
            <a:ext cx="31242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9DC1E996-48A9-4A41-8A06-F6C52C892C82}" type="slidenum">
              <a:rPr lang="en-US"/>
              <a:pPr>
                <a:defRPr/>
              </a:pPr>
              <a:t>‹#›</a:t>
            </a:fld>
            <a:endParaRPr lang="en-US"/>
          </a:p>
        </p:txBody>
      </p:sp>
    </p:spTree>
    <p:extLst>
      <p:ext uri="{BB962C8B-B14F-4D97-AF65-F5344CB8AC3E}">
        <p14:creationId xmlns:p14="http://schemas.microsoft.com/office/powerpoint/2010/main" val="2963642370"/>
      </p:ext>
    </p:extLst>
  </p:cSld>
  <p:clrMapOvr>
    <a:masterClrMapping/>
  </p:clrMapOvr>
  <p:transition xmlns:p14="http://schemas.microsoft.com/office/powerpoint/2010/mai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171719FF-12D5-504A-ADE9-D161DF0EF6DA}" type="slidenum">
              <a:rPr lang="en-US"/>
              <a:pPr>
                <a:defRPr/>
              </a:pPr>
              <a:t>‹#›</a:t>
            </a:fld>
            <a:endParaRPr lang="en-US"/>
          </a:p>
        </p:txBody>
      </p:sp>
    </p:spTree>
    <p:extLst>
      <p:ext uri="{BB962C8B-B14F-4D97-AF65-F5344CB8AC3E}">
        <p14:creationId xmlns:p14="http://schemas.microsoft.com/office/powerpoint/2010/main" val="1152475421"/>
      </p:ext>
    </p:extLst>
  </p:cSld>
  <p:clrMapOvr>
    <a:masterClrMapping/>
  </p:clrMapOvr>
  <p:transition xmlns:p14="http://schemas.microsoft.com/office/powerpoint/2010/mai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7E3D825A-93DD-AB4B-AB83-963E0E8F3F17}" type="slidenum">
              <a:rPr lang="en-US"/>
              <a:pPr>
                <a:defRPr/>
              </a:pPr>
              <a:t>‹#›</a:t>
            </a:fld>
            <a:endParaRPr lang="en-US"/>
          </a:p>
        </p:txBody>
      </p:sp>
    </p:spTree>
    <p:extLst>
      <p:ext uri="{BB962C8B-B14F-4D97-AF65-F5344CB8AC3E}">
        <p14:creationId xmlns:p14="http://schemas.microsoft.com/office/powerpoint/2010/main" val="1564381224"/>
      </p:ext>
    </p:extLst>
  </p:cSld>
  <p:clrMapOvr>
    <a:masterClrMapping/>
  </p:clrMapOvr>
  <p:transition xmlns:p14="http://schemas.microsoft.com/office/powerpoint/2010/main">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57B11764-AD8E-B846-A9E8-BDBF3D138441}" type="slidenum">
              <a:rPr lang="en-US"/>
              <a:pPr>
                <a:defRPr/>
              </a:pPr>
              <a:t>‹#›</a:t>
            </a:fld>
            <a:endParaRPr lang="en-US"/>
          </a:p>
        </p:txBody>
      </p:sp>
    </p:spTree>
    <p:extLst>
      <p:ext uri="{BB962C8B-B14F-4D97-AF65-F5344CB8AC3E}">
        <p14:creationId xmlns:p14="http://schemas.microsoft.com/office/powerpoint/2010/main" val="2466546426"/>
      </p:ext>
    </p:extLst>
  </p:cSld>
  <p:clrMapOvr>
    <a:masterClrMapping/>
  </p:clrMapOvr>
  <p:transition xmlns:p14="http://schemas.microsoft.com/office/powerpoint/2010/main">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1BA8A63D-935A-2440-9AA0-9FDE6D22C667}" type="slidenum">
              <a:rPr lang="en-US"/>
              <a:pPr>
                <a:defRPr/>
              </a:pPr>
              <a:t>‹#›</a:t>
            </a:fld>
            <a:endParaRPr lang="en-US"/>
          </a:p>
        </p:txBody>
      </p:sp>
    </p:spTree>
    <p:extLst>
      <p:ext uri="{BB962C8B-B14F-4D97-AF65-F5344CB8AC3E}">
        <p14:creationId xmlns:p14="http://schemas.microsoft.com/office/powerpoint/2010/main" val="2326411898"/>
      </p:ext>
    </p:extLst>
  </p:cSld>
  <p:clrMapOvr>
    <a:masterClrMapping/>
  </p:clrMapOvr>
  <p:transition xmlns:p14="http://schemas.microsoft.com/office/powerpoint/2010/main">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alibri"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A3AE39DD-D845-7E41-BDE8-347BE8394262}" type="slidenum">
              <a:rPr lang="en-US"/>
              <a:pPr>
                <a:defRPr/>
              </a:pPr>
              <a:t>‹#›</a:t>
            </a:fld>
            <a:endParaRPr lang="en-US"/>
          </a:p>
        </p:txBody>
      </p:sp>
    </p:spTree>
    <p:extLst>
      <p:ext uri="{BB962C8B-B14F-4D97-AF65-F5344CB8AC3E}">
        <p14:creationId xmlns:p14="http://schemas.microsoft.com/office/powerpoint/2010/main" val="2218424124"/>
      </p:ext>
    </p:extLst>
  </p:cSld>
  <p:clrMapOvr>
    <a:masterClrMapping/>
  </p:clrMapOvr>
  <p:transition xmlns:p14="http://schemas.microsoft.com/office/powerpoint/2010/main">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7CDB1780-ED7F-3342-8A7E-9D3FE6EE78DE}" type="slidenum">
              <a:rPr lang="en-US"/>
              <a:pPr>
                <a:defRPr/>
              </a:pPr>
              <a:t>‹#›</a:t>
            </a:fld>
            <a:endParaRPr lang="en-US"/>
          </a:p>
        </p:txBody>
      </p:sp>
    </p:spTree>
    <p:extLst>
      <p:ext uri="{BB962C8B-B14F-4D97-AF65-F5344CB8AC3E}">
        <p14:creationId xmlns:p14="http://schemas.microsoft.com/office/powerpoint/2010/main" val="134069091"/>
      </p:ext>
    </p:extLst>
  </p:cSld>
  <p:clrMapOvr>
    <a:masterClrMapping/>
  </p:clrMapOvr>
  <p:transition xmlns:p14="http://schemas.microsoft.com/office/powerpoint/2010/mai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713"/>
            <a:ext cx="1543051" cy="7800975"/>
          </a:xfrm>
        </p:spPr>
        <p:txBody>
          <a:bodyPr vert="eaVert"/>
          <a:lstStyle/>
          <a:p>
            <a:r>
              <a:rPr lang="pl-PL" smtClean="0"/>
              <a:t>Click to edit Master title style</a:t>
            </a:r>
            <a:endParaRPr lang="en-US"/>
          </a:p>
        </p:txBody>
      </p:sp>
      <p:sp>
        <p:nvSpPr>
          <p:cNvPr id="3" name="Vertical Text Placeholder 2"/>
          <p:cNvSpPr>
            <a:spLocks noGrp="1"/>
          </p:cNvSpPr>
          <p:nvPr>
            <p:ph type="body" orient="vert" idx="1"/>
          </p:nvPr>
        </p:nvSpPr>
        <p:spPr>
          <a:xfrm>
            <a:off x="342901" y="366713"/>
            <a:ext cx="4476751" cy="7800975"/>
          </a:xfrm>
        </p:spPr>
        <p:txBody>
          <a:bodyPr vert="eaVer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50CC06-0539-A147-9629-77737AA273E0}" type="datetime1">
              <a:rPr lang="en-US"/>
              <a:pPr>
                <a:defRPr/>
              </a:pPr>
              <a:t>6/13/14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3A9163-DBAC-DA42-802E-6406A290629E}"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3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44675"/>
            <a:ext cx="5676900" cy="5013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70B6449B-6C1E-F34F-B599-E7EA2CDF5238}" type="slidenum">
              <a:rPr lang="en-US"/>
              <a:pPr>
                <a:defRPr/>
              </a:pPr>
              <a:t>‹#›</a:t>
            </a:fld>
            <a:endParaRPr lang="en-US"/>
          </a:p>
        </p:txBody>
      </p:sp>
    </p:spTree>
    <p:extLst>
      <p:ext uri="{BB962C8B-B14F-4D97-AF65-F5344CB8AC3E}">
        <p14:creationId xmlns:p14="http://schemas.microsoft.com/office/powerpoint/2010/main" val="4240099785"/>
      </p:ext>
    </p:extLst>
  </p:cSld>
  <p:clrMapOvr>
    <a:masterClrMapping/>
  </p:clrMapOvr>
  <p:transition xmlns:p14="http://schemas.microsoft.com/office/powerpoint/2010/main">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8554533"/>
      </p:ext>
    </p:extLst>
  </p:cSld>
  <p:clrMapOvr>
    <a:masterClrMapping/>
  </p:clrMapOvr>
  <p:transition xmlns:p14="http://schemas.microsoft.com/office/powerpoint/2010/main">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6811683"/>
      </p:ext>
    </p:extLst>
  </p:cSld>
  <p:clrMapOvr>
    <a:masterClrMapping/>
  </p:clrMapOvr>
  <p:transition xmlns:p14="http://schemas.microsoft.com/office/powerpoint/2010/mai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10792309"/>
      </p:ext>
    </p:extLst>
  </p:cSld>
  <p:clrMapOvr>
    <a:masterClrMapping/>
  </p:clrMapOvr>
  <p:transition xmlns:p14="http://schemas.microsoft.com/office/powerpoint/2010/main">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5457089"/>
      </p:ext>
    </p:extLst>
  </p:cSld>
  <p:clrMapOvr>
    <a:masterClrMapping/>
  </p:clrMapOvr>
  <p:transition xmlns:p14="http://schemas.microsoft.com/office/powerpoint/2010/main">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4876759"/>
      </p:ext>
    </p:extLst>
  </p:cSld>
  <p:clrMapOvr>
    <a:masterClrMapping/>
  </p:clrMapOvr>
  <p:transition xmlns:p14="http://schemas.microsoft.com/office/powerpoint/2010/main">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726759016"/>
      </p:ext>
    </p:extLst>
  </p:cSld>
  <p:clrMapOvr>
    <a:masterClrMapping/>
  </p:clrMapOvr>
  <p:transition xmlns:p14="http://schemas.microsoft.com/office/powerpoint/2010/main">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708892"/>
      </p:ext>
    </p:extLst>
  </p:cSld>
  <p:clrMapOvr>
    <a:masterClrMapping/>
  </p:clrMapOvr>
  <p:transition xmlns:p14="http://schemas.microsoft.com/office/powerpoint/2010/mai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2248394"/>
      </p:ext>
    </p:extLst>
  </p:cSld>
  <p:clrMapOvr>
    <a:masterClrMapping/>
  </p:clrMapOvr>
  <p:transition xmlns:p14="http://schemas.microsoft.com/office/powerpoint/2010/mai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1690263"/>
      </p:ext>
    </p:extLst>
  </p:cSld>
  <p:clrMapOvr>
    <a:masterClrMapping/>
  </p:clrMapOvr>
  <p:transition xmlns:p14="http://schemas.microsoft.com/office/powerpoint/2010/mai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solidFill>
                  <a:srgbClr val="000000"/>
                </a:solidFill>
                <a:latin typeface="Arial" charset="0"/>
                <a:ea typeface="ＭＳ Ｐゴシック" charset="-128"/>
                <a:cs typeface="ＭＳ Ｐゴシック" charset="-128"/>
              </a:defRPr>
            </a:lvl1pPr>
          </a:lstStyle>
          <a:p>
            <a:pPr defTabSz="914400">
              <a:defRPr/>
            </a:pPr>
            <a:endParaRPr lang="en-US" sz="2400"/>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solidFill>
                  <a:srgbClr val="000000"/>
                </a:solidFill>
                <a:latin typeface="Arial" charset="0"/>
                <a:ea typeface="ＭＳ Ｐゴシック" charset="-128"/>
                <a:cs typeface="ＭＳ Ｐゴシック" charset="-128"/>
              </a:defRPr>
            </a:lvl1pPr>
          </a:lstStyle>
          <a:p>
            <a:pPr defTabSz="914400">
              <a:defRPr/>
            </a:pPr>
            <a:endParaRPr lang="en-US" sz="2400"/>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solidFill>
                  <a:srgbClr val="000000"/>
                </a:solidFill>
                <a:latin typeface="Arial" pitchFamily="34" charset="0"/>
                <a:ea typeface="ＭＳ Ｐゴシック" charset="-128"/>
                <a:cs typeface="ＭＳ Ｐゴシック"/>
              </a:defRPr>
            </a:lvl1pPr>
          </a:lstStyle>
          <a:p>
            <a:pPr defTabSz="914400">
              <a:defRPr/>
            </a:pPr>
            <a:fld id="{3BB00722-FDB2-A34B-B256-6D6C1B4BEDAD}" type="slidenum">
              <a:rPr lang="en-US" sz="2400"/>
              <a:pPr defTabSz="914400">
                <a:defRPr/>
              </a:pPr>
              <a:t>‹#›</a:t>
            </a:fld>
            <a:endParaRPr lang="en-US" sz="2400"/>
          </a:p>
        </p:txBody>
      </p:sp>
    </p:spTree>
    <p:extLst>
      <p:ext uri="{BB962C8B-B14F-4D97-AF65-F5344CB8AC3E}">
        <p14:creationId xmlns:p14="http://schemas.microsoft.com/office/powerpoint/2010/main" val="2644256715"/>
      </p:ext>
    </p:extLst>
  </p:cSld>
  <p:clrMapOvr>
    <a:masterClrMapping/>
  </p:clrMapOvr>
  <p:transition xmlns:p14="http://schemas.microsoft.com/office/powerpoint/2010/mai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753268"/>
      </p:ext>
    </p:extLst>
  </p:cSld>
  <p:clrMapOvr>
    <a:masterClrMapping/>
  </p:clrMapOvr>
  <p:transition xmlns:p14="http://schemas.microsoft.com/office/powerpoint/2010/mai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5674650"/>
      </p:ext>
    </p:extLst>
  </p:cSld>
  <p:clrMapOvr>
    <a:masterClrMapping/>
  </p:clrMapOvr>
  <p:transition xmlns:p14="http://schemas.microsoft.com/office/powerpoint/2010/mai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baseline="30000">
                <a:solidFill>
                  <a:prstClr val="black">
                    <a:tint val="75000"/>
                  </a:prstClr>
                </a:solidFill>
                <a:latin typeface="Arial" charset="0"/>
              </a:defRPr>
            </a:lvl1pPr>
          </a:lstStyle>
          <a:p>
            <a:pPr>
              <a:defRPr/>
            </a:pPr>
            <a:fld id="{3C3D822A-4563-9D4D-B09B-B3EB1E06DB81}" type="datetime1">
              <a:rPr lang="en-US"/>
              <a:pPr>
                <a:defRPr/>
              </a:pPr>
              <a:t>6/13/14</a:t>
            </a:fld>
            <a:endParaRPr lang="en-US"/>
          </a:p>
        </p:txBody>
      </p:sp>
      <p:sp>
        <p:nvSpPr>
          <p:cNvPr id="3" name="Footer Placeholder 2"/>
          <p:cNvSpPr>
            <a:spLocks noGrp="1"/>
          </p:cNvSpPr>
          <p:nvPr>
            <p:ph type="ftr" sz="quarter" idx="11"/>
          </p:nvPr>
        </p:nvSpPr>
        <p:spPr/>
        <p:txBody>
          <a:bodyPr rtlCol="0"/>
          <a:lstStyle>
            <a:lvl1pPr>
              <a:defRPr baseline="30000">
                <a:solidFill>
                  <a:prstClr val="black">
                    <a:tint val="75000"/>
                  </a:prstClr>
                </a:solidFill>
                <a:latin typeface="Arial"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a:defRPr baseline="30000">
                <a:solidFill>
                  <a:prstClr val="black">
                    <a:tint val="75000"/>
                  </a:prstClr>
                </a:solidFill>
                <a:latin typeface="Arial" charset="0"/>
              </a:defRPr>
            </a:lvl1pPr>
          </a:lstStyle>
          <a:p>
            <a:pPr>
              <a:defRPr/>
            </a:pPr>
            <a:fld id="{3E24E96D-5A5E-2B47-BFC8-11CD0FF7111E}" type="slidenum">
              <a:rPr lang="en-US"/>
              <a:pPr>
                <a:defRPr/>
              </a:pPr>
              <a:t>‹#›</a:t>
            </a:fld>
            <a:endParaRPr lang="en-US"/>
          </a:p>
        </p:txBody>
      </p:sp>
    </p:spTree>
    <p:extLst>
      <p:ext uri="{BB962C8B-B14F-4D97-AF65-F5344CB8AC3E}">
        <p14:creationId xmlns:p14="http://schemas.microsoft.com/office/powerpoint/2010/main" val="2774431454"/>
      </p:ext>
    </p:extLst>
  </p:cSld>
  <p:clrMapOvr>
    <a:masterClrMapping/>
  </p:clrMapOvr>
  <p:transition xmlns:p14="http://schemas.microsoft.com/office/powerpoint/2010/mai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131550"/>
      </p:ext>
    </p:extLst>
  </p:cSld>
  <p:clrMapOvr>
    <a:masterClrMapping/>
  </p:clrMapOvr>
  <p:transition xmlns:p14="http://schemas.microsoft.com/office/powerpoint/2010/mai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8040067"/>
      </p:ext>
    </p:extLst>
  </p:cSld>
  <p:clrMapOvr>
    <a:masterClrMapping/>
  </p:clrMapOvr>
  <p:transition xmlns:p14="http://schemas.microsoft.com/office/powerpoint/2010/mai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297764"/>
      </p:ext>
    </p:extLst>
  </p:cSld>
  <p:clrMapOvr>
    <a:masterClrMapping/>
  </p:clrMapOvr>
  <p:transition xmlns:p14="http://schemas.microsoft.com/office/powerpoint/2010/mai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Cliquez pour modifier le style des sous-titres du masque</a:t>
            </a:r>
            <a:endParaRPr lang="en-US"/>
          </a:p>
        </p:txBody>
      </p:sp>
      <p:sp>
        <p:nvSpPr>
          <p:cNvPr id="4" name="Espace réservé de la date 3"/>
          <p:cNvSpPr>
            <a:spLocks noGrp="1"/>
          </p:cNvSpPr>
          <p:nvPr>
            <p:ph type="dt" sz="half" idx="10"/>
          </p:nvPr>
        </p:nvSpPr>
        <p:spPr/>
        <p:txBody>
          <a:bodyPr/>
          <a:lstStyle/>
          <a:p>
            <a:fld id="{451F7110-8E7C-3443-B727-1B032D531D6D}" type="datetimeFigureOut">
              <a:rPr lang="fr-FR" smtClean="0">
                <a:solidFill>
                  <a:prstClr val="black">
                    <a:tint val="75000"/>
                  </a:prstClr>
                </a:solidFill>
                <a:latin typeface="Calibri"/>
              </a:rPr>
              <a:pPr/>
              <a:t>6/13/14</a:t>
            </a:fld>
            <a:endParaRPr lang="en-US">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48D32392-40FA-0449-B24E-CB95618BE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835603"/>
      </p:ext>
    </p:extLst>
  </p:cSld>
  <p:clrMapOvr>
    <a:masterClrMapping/>
  </p:clrMapOvr>
  <p:transition xmlns:p14="http://schemas.microsoft.com/office/powerpoint/2010/mai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en-US"/>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4" name="Espace réservé de la date 3"/>
          <p:cNvSpPr>
            <a:spLocks noGrp="1"/>
          </p:cNvSpPr>
          <p:nvPr>
            <p:ph type="dt" sz="half" idx="10"/>
          </p:nvPr>
        </p:nvSpPr>
        <p:spPr/>
        <p:txBody>
          <a:bodyPr/>
          <a:lstStyle/>
          <a:p>
            <a:fld id="{451F7110-8E7C-3443-B727-1B032D531D6D}" type="datetimeFigureOut">
              <a:rPr lang="fr-FR" smtClean="0">
                <a:solidFill>
                  <a:prstClr val="black">
                    <a:tint val="75000"/>
                  </a:prstClr>
                </a:solidFill>
                <a:latin typeface="Calibri"/>
              </a:rPr>
              <a:pPr/>
              <a:t>6/13/14</a:t>
            </a:fld>
            <a:endParaRPr lang="en-US">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48D32392-40FA-0449-B24E-CB95618BE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7735374"/>
      </p:ext>
    </p:extLst>
  </p:cSld>
  <p:clrMapOvr>
    <a:masterClrMapping/>
  </p:clrMapOvr>
  <p:transition xmlns:p14="http://schemas.microsoft.com/office/powerpoint/2010/mai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Cliquez pour modifier les styles du texte du masque</a:t>
            </a:r>
          </a:p>
        </p:txBody>
      </p:sp>
      <p:sp>
        <p:nvSpPr>
          <p:cNvPr id="4" name="Espace réservé de la date 3"/>
          <p:cNvSpPr>
            <a:spLocks noGrp="1"/>
          </p:cNvSpPr>
          <p:nvPr>
            <p:ph type="dt" sz="half" idx="10"/>
          </p:nvPr>
        </p:nvSpPr>
        <p:spPr/>
        <p:txBody>
          <a:bodyPr/>
          <a:lstStyle/>
          <a:p>
            <a:fld id="{451F7110-8E7C-3443-B727-1B032D531D6D}" type="datetimeFigureOut">
              <a:rPr lang="fr-FR" smtClean="0">
                <a:solidFill>
                  <a:prstClr val="black">
                    <a:tint val="75000"/>
                  </a:prstClr>
                </a:solidFill>
                <a:latin typeface="Calibri"/>
              </a:rPr>
              <a:pPr/>
              <a:t>6/13/14</a:t>
            </a:fld>
            <a:endParaRPr lang="en-US">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48D32392-40FA-0449-B24E-CB95618BE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1161847"/>
      </p:ext>
    </p:extLst>
  </p:cSld>
  <p:clrMapOvr>
    <a:masterClrMapping/>
  </p:clrMapOvr>
  <p:transition xmlns:p14="http://schemas.microsoft.com/office/powerpoint/2010/mai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bwMode="auto">
          <a:xfrm>
            <a:off x="6565900" y="62198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a:defRPr/>
            </a:pPr>
            <a:fld id="{83689DAE-97CF-794D-9F8D-F071EEA8C170}"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81001664"/>
      </p:ext>
    </p:extLst>
  </p:cSld>
  <p:clrMapOvr>
    <a:masterClrMapping/>
  </p:clrMapOvr>
  <p:transition xmlns:p14="http://schemas.microsoft.com/office/powerpoint/2010/mai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5" name="Espace réservé de la date 4"/>
          <p:cNvSpPr>
            <a:spLocks noGrp="1"/>
          </p:cNvSpPr>
          <p:nvPr>
            <p:ph type="dt" sz="half" idx="10"/>
          </p:nvPr>
        </p:nvSpPr>
        <p:spPr/>
        <p:txBody>
          <a:bodyPr/>
          <a:lstStyle/>
          <a:p>
            <a:fld id="{451F7110-8E7C-3443-B727-1B032D531D6D}" type="datetimeFigureOut">
              <a:rPr lang="fr-FR" smtClean="0">
                <a:solidFill>
                  <a:prstClr val="black">
                    <a:tint val="75000"/>
                  </a:prstClr>
                </a:solidFill>
                <a:latin typeface="Calibri"/>
              </a:rPr>
              <a:pPr/>
              <a:t>6/13/14</a:t>
            </a:fld>
            <a:endParaRPr lang="en-US">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48D32392-40FA-0449-B24E-CB95618BE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7361764"/>
      </p:ext>
    </p:extLst>
  </p:cSld>
  <p:clrMapOvr>
    <a:masterClrMapping/>
  </p:clrMapOvr>
  <p:transition xmlns:p14="http://schemas.microsoft.com/office/powerpoint/2010/mai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7" name="Espace réservé de la date 6"/>
          <p:cNvSpPr>
            <a:spLocks noGrp="1"/>
          </p:cNvSpPr>
          <p:nvPr>
            <p:ph type="dt" sz="half" idx="10"/>
          </p:nvPr>
        </p:nvSpPr>
        <p:spPr/>
        <p:txBody>
          <a:bodyPr/>
          <a:lstStyle/>
          <a:p>
            <a:fld id="{451F7110-8E7C-3443-B727-1B032D531D6D}" type="datetimeFigureOut">
              <a:rPr lang="fr-FR" smtClean="0">
                <a:solidFill>
                  <a:prstClr val="black">
                    <a:tint val="75000"/>
                  </a:prstClr>
                </a:solidFill>
                <a:latin typeface="Calibri"/>
              </a:rPr>
              <a:pPr/>
              <a:t>6/13/14</a:t>
            </a:fld>
            <a:endParaRPr lang="en-US">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fld id="{48D32392-40FA-0449-B24E-CB95618BE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6404572"/>
      </p:ext>
    </p:extLst>
  </p:cSld>
  <p:clrMapOvr>
    <a:masterClrMapping/>
  </p:clrMapOvr>
  <p:transition xmlns:p14="http://schemas.microsoft.com/office/powerpoint/2010/mai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en-US"/>
          </a:p>
        </p:txBody>
      </p:sp>
      <p:sp>
        <p:nvSpPr>
          <p:cNvPr id="3" name="Espace réservé de la date 2"/>
          <p:cNvSpPr>
            <a:spLocks noGrp="1"/>
          </p:cNvSpPr>
          <p:nvPr>
            <p:ph type="dt" sz="half" idx="10"/>
          </p:nvPr>
        </p:nvSpPr>
        <p:spPr/>
        <p:txBody>
          <a:bodyPr/>
          <a:lstStyle/>
          <a:p>
            <a:fld id="{451F7110-8E7C-3443-B727-1B032D531D6D}" type="datetimeFigureOut">
              <a:rPr lang="fr-FR" smtClean="0">
                <a:solidFill>
                  <a:prstClr val="black">
                    <a:tint val="75000"/>
                  </a:prstClr>
                </a:solidFill>
                <a:latin typeface="Calibri"/>
              </a:rPr>
              <a:pPr/>
              <a:t>6/13/14</a:t>
            </a:fld>
            <a:endParaRPr lang="en-US">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fld id="{48D32392-40FA-0449-B24E-CB95618BE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6053238"/>
      </p:ext>
    </p:extLst>
  </p:cSld>
  <p:clrMapOvr>
    <a:masterClrMapping/>
  </p:clrMapOvr>
  <p:transition xmlns:p14="http://schemas.microsoft.com/office/powerpoint/2010/mai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51F7110-8E7C-3443-B727-1B032D531D6D}" type="datetimeFigureOut">
              <a:rPr lang="fr-FR" smtClean="0">
                <a:solidFill>
                  <a:prstClr val="black">
                    <a:tint val="75000"/>
                  </a:prstClr>
                </a:solidFill>
                <a:latin typeface="Calibri"/>
              </a:rPr>
              <a:pPr/>
              <a:t>6/13/14</a:t>
            </a:fld>
            <a:endParaRPr lang="en-US">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fld id="{48D32392-40FA-0449-B24E-CB95618BE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3771694"/>
      </p:ext>
    </p:extLst>
  </p:cSld>
  <p:clrMapOvr>
    <a:masterClrMapping/>
  </p:clrMapOvr>
  <p:transition xmlns:p14="http://schemas.microsoft.com/office/powerpoint/2010/mai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Espace réservé de la date 4"/>
          <p:cNvSpPr>
            <a:spLocks noGrp="1"/>
          </p:cNvSpPr>
          <p:nvPr>
            <p:ph type="dt" sz="half" idx="10"/>
          </p:nvPr>
        </p:nvSpPr>
        <p:spPr/>
        <p:txBody>
          <a:bodyPr/>
          <a:lstStyle/>
          <a:p>
            <a:fld id="{451F7110-8E7C-3443-B727-1B032D531D6D}" type="datetimeFigureOut">
              <a:rPr lang="fr-FR" smtClean="0">
                <a:solidFill>
                  <a:prstClr val="black">
                    <a:tint val="75000"/>
                  </a:prstClr>
                </a:solidFill>
                <a:latin typeface="Calibri"/>
              </a:rPr>
              <a:pPr/>
              <a:t>6/13/14</a:t>
            </a:fld>
            <a:endParaRPr lang="en-US">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48D32392-40FA-0449-B24E-CB95618BE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9281663"/>
      </p:ext>
    </p:extLst>
  </p:cSld>
  <p:clrMapOvr>
    <a:masterClrMapping/>
  </p:clrMapOvr>
  <p:transition xmlns:p14="http://schemas.microsoft.com/office/powerpoint/2010/mai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Espace réservé de la date 4"/>
          <p:cNvSpPr>
            <a:spLocks noGrp="1"/>
          </p:cNvSpPr>
          <p:nvPr>
            <p:ph type="dt" sz="half" idx="10"/>
          </p:nvPr>
        </p:nvSpPr>
        <p:spPr/>
        <p:txBody>
          <a:bodyPr/>
          <a:lstStyle/>
          <a:p>
            <a:fld id="{451F7110-8E7C-3443-B727-1B032D531D6D}" type="datetimeFigureOut">
              <a:rPr lang="fr-FR" smtClean="0">
                <a:solidFill>
                  <a:prstClr val="black">
                    <a:tint val="75000"/>
                  </a:prstClr>
                </a:solidFill>
                <a:latin typeface="Calibri"/>
              </a:rPr>
              <a:pPr/>
              <a:t>6/13/14</a:t>
            </a:fld>
            <a:endParaRPr lang="en-US">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48D32392-40FA-0449-B24E-CB95618BE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7091678"/>
      </p:ext>
    </p:extLst>
  </p:cSld>
  <p:clrMapOvr>
    <a:masterClrMapping/>
  </p:clrMapOvr>
  <p:transition xmlns:p14="http://schemas.microsoft.com/office/powerpoint/2010/mai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4" name="Espace réservé de la date 3"/>
          <p:cNvSpPr>
            <a:spLocks noGrp="1"/>
          </p:cNvSpPr>
          <p:nvPr>
            <p:ph type="dt" sz="half" idx="10"/>
          </p:nvPr>
        </p:nvSpPr>
        <p:spPr/>
        <p:txBody>
          <a:bodyPr/>
          <a:lstStyle/>
          <a:p>
            <a:fld id="{451F7110-8E7C-3443-B727-1B032D531D6D}" type="datetimeFigureOut">
              <a:rPr lang="fr-FR" smtClean="0">
                <a:solidFill>
                  <a:prstClr val="black">
                    <a:tint val="75000"/>
                  </a:prstClr>
                </a:solidFill>
                <a:latin typeface="Calibri"/>
              </a:rPr>
              <a:pPr/>
              <a:t>6/13/14</a:t>
            </a:fld>
            <a:endParaRPr lang="en-US">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48D32392-40FA-0449-B24E-CB95618BE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3770900"/>
      </p:ext>
    </p:extLst>
  </p:cSld>
  <p:clrMapOvr>
    <a:masterClrMapping/>
  </p:clrMapOvr>
  <p:transition xmlns:p14="http://schemas.microsoft.com/office/powerpoint/2010/mai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4" name="Espace réservé de la date 3"/>
          <p:cNvSpPr>
            <a:spLocks noGrp="1"/>
          </p:cNvSpPr>
          <p:nvPr>
            <p:ph type="dt" sz="half" idx="10"/>
          </p:nvPr>
        </p:nvSpPr>
        <p:spPr/>
        <p:txBody>
          <a:bodyPr/>
          <a:lstStyle/>
          <a:p>
            <a:fld id="{451F7110-8E7C-3443-B727-1B032D531D6D}" type="datetimeFigureOut">
              <a:rPr lang="fr-FR" smtClean="0">
                <a:solidFill>
                  <a:prstClr val="black">
                    <a:tint val="75000"/>
                  </a:prstClr>
                </a:solidFill>
                <a:latin typeface="Calibri"/>
              </a:rPr>
              <a:pPr/>
              <a:t>6/13/14</a:t>
            </a:fld>
            <a:endParaRPr lang="en-US">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48D32392-40FA-0449-B24E-CB95618BE2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0860589"/>
      </p:ext>
    </p:extLst>
  </p:cSld>
  <p:clrMapOvr>
    <a:masterClrMapping/>
  </p:clrMapOvr>
  <p:transition xmlns:p14="http://schemas.microsoft.com/office/powerpoint/2010/mai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013666"/>
      </p:ext>
    </p:extLst>
  </p:cSld>
  <p:clrMapOvr>
    <a:masterClrMapping/>
  </p:clrMapOvr>
  <p:transition xmlns:p14="http://schemas.microsoft.com/office/powerpoint/2010/mai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30775675"/>
      </p:ext>
    </p:extLst>
  </p:cSld>
  <p:clrMapOvr>
    <a:masterClrMapping/>
  </p:clrMapOvr>
  <p:transition xmlns:p14="http://schemas.microsoft.com/office/powerpoint/2010/mai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9734070"/>
      </p:ext>
    </p:extLst>
  </p:cSld>
  <p:clrMapOvr>
    <a:masterClrMapping/>
  </p:clrMapOvr>
  <p:transition xmlns:p14="http://schemas.microsoft.com/office/powerpoint/2010/mai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75059AE7-26D3-9844-93C4-26BBF404F164}" type="datetime1">
              <a:rPr lang="en-US"/>
              <a:pPr/>
              <a:t>6/13/14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5D795A9-DD98-8F41-A94D-5EBB1FAC0862}" type="slidenum">
              <a:rPr lang="en-US"/>
              <a:pPr/>
              <a:t>‹#›</a:t>
            </a:fld>
            <a:endParaRPr lang="en-US"/>
          </a:p>
        </p:txBody>
      </p:sp>
    </p:spTree>
    <p:extLst>
      <p:ext uri="{BB962C8B-B14F-4D97-AF65-F5344CB8AC3E}">
        <p14:creationId xmlns:p14="http://schemas.microsoft.com/office/powerpoint/2010/main" val="3253591562"/>
      </p:ext>
    </p:extLst>
  </p:cSld>
  <p:clrMapOvr>
    <a:masterClrMapping/>
  </p:clrMapOvr>
  <p:transition xmlns:p14="http://schemas.microsoft.com/office/powerpoint/2010/mai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DABD33B-47DD-5744-AF4F-9FAD842CC496}" type="datetime1">
              <a:rPr lang="en-US"/>
              <a:pPr/>
              <a:t>6/13/14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D029142-3592-654B-B876-0AABBF5D690F}" type="slidenum">
              <a:rPr lang="en-US"/>
              <a:pPr/>
              <a:t>‹#›</a:t>
            </a:fld>
            <a:endParaRPr lang="en-US"/>
          </a:p>
        </p:txBody>
      </p:sp>
    </p:spTree>
    <p:extLst>
      <p:ext uri="{BB962C8B-B14F-4D97-AF65-F5344CB8AC3E}">
        <p14:creationId xmlns:p14="http://schemas.microsoft.com/office/powerpoint/2010/main" val="553709529"/>
      </p:ext>
    </p:extLst>
  </p:cSld>
  <p:clrMapOvr>
    <a:masterClrMapping/>
  </p:clrMapOvr>
  <p:transition xmlns:p14="http://schemas.microsoft.com/office/powerpoint/2010/mai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F102863-E456-DD44-9F90-0E7C9B0B2BE5}" type="datetime1">
              <a:rPr lang="en-US"/>
              <a:pPr/>
              <a:t>6/13/14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FD2DC2-6CA4-5C41-97F7-3CF61C4C1844}" type="slidenum">
              <a:rPr lang="en-US"/>
              <a:pPr/>
              <a:t>‹#›</a:t>
            </a:fld>
            <a:endParaRPr lang="en-US"/>
          </a:p>
        </p:txBody>
      </p:sp>
    </p:spTree>
    <p:extLst>
      <p:ext uri="{BB962C8B-B14F-4D97-AF65-F5344CB8AC3E}">
        <p14:creationId xmlns:p14="http://schemas.microsoft.com/office/powerpoint/2010/main" val="441956632"/>
      </p:ext>
    </p:extLst>
  </p:cSld>
  <p:clrMapOvr>
    <a:masterClrMapping/>
  </p:clrMapOvr>
  <p:transition xmlns:p14="http://schemas.microsoft.com/office/powerpoint/2010/mai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252A3ED-5A0F-E14C-99DA-E795FAD0E7E0}" type="datetime1">
              <a:rPr lang="en-US"/>
              <a:pPr/>
              <a:t>6/13/14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C5C7928-92DB-4048-9B6E-F43A6BDF6A36}" type="slidenum">
              <a:rPr lang="en-US"/>
              <a:pPr/>
              <a:t>‹#›</a:t>
            </a:fld>
            <a:endParaRPr lang="en-US"/>
          </a:p>
        </p:txBody>
      </p:sp>
    </p:spTree>
    <p:extLst>
      <p:ext uri="{BB962C8B-B14F-4D97-AF65-F5344CB8AC3E}">
        <p14:creationId xmlns:p14="http://schemas.microsoft.com/office/powerpoint/2010/main" val="658775041"/>
      </p:ext>
    </p:extLst>
  </p:cSld>
  <p:clrMapOvr>
    <a:masterClrMapping/>
  </p:clrMapOvr>
  <p:transition xmlns:p14="http://schemas.microsoft.com/office/powerpoint/2010/mai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91E53FB1-A975-2F46-98AE-88C55E8A9D5F}" type="datetime1">
              <a:rPr lang="en-US"/>
              <a:pPr/>
              <a:t>6/13/14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51E5CD3-FFB7-FB41-8F83-4BD7A3104EA9}" type="slidenum">
              <a:rPr lang="en-US"/>
              <a:pPr/>
              <a:t>‹#›</a:t>
            </a:fld>
            <a:endParaRPr lang="en-US"/>
          </a:p>
        </p:txBody>
      </p:sp>
    </p:spTree>
    <p:extLst>
      <p:ext uri="{BB962C8B-B14F-4D97-AF65-F5344CB8AC3E}">
        <p14:creationId xmlns:p14="http://schemas.microsoft.com/office/powerpoint/2010/main" val="3890838990"/>
      </p:ext>
    </p:extLst>
  </p:cSld>
  <p:clrMapOvr>
    <a:masterClrMapping/>
  </p:clrMapOvr>
  <p:transition xmlns:p14="http://schemas.microsoft.com/office/powerpoint/2010/mai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4BC4C46F-D43F-754D-87CC-C3E8845F9777}" type="datetime1">
              <a:rPr lang="en-US"/>
              <a:pPr/>
              <a:t>6/13/14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8939DBF-CBFB-2F40-B124-21821EF25A93}" type="slidenum">
              <a:rPr lang="en-US"/>
              <a:pPr/>
              <a:t>‹#›</a:t>
            </a:fld>
            <a:endParaRPr lang="en-US"/>
          </a:p>
        </p:txBody>
      </p:sp>
    </p:spTree>
    <p:extLst>
      <p:ext uri="{BB962C8B-B14F-4D97-AF65-F5344CB8AC3E}">
        <p14:creationId xmlns:p14="http://schemas.microsoft.com/office/powerpoint/2010/main" val="1681076300"/>
      </p:ext>
    </p:extLst>
  </p:cSld>
  <p:clrMapOvr>
    <a:masterClrMapping/>
  </p:clrMapOvr>
  <p:transition xmlns:p14="http://schemas.microsoft.com/office/powerpoint/2010/mai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7CD2E94-FD0C-6849-A6C2-A2DAFFFC54AD}" type="datetime1">
              <a:rPr lang="en-US"/>
              <a:pPr/>
              <a:t>6/13/14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844FC27-96BF-B34F-8124-A505775C23CB}" type="slidenum">
              <a:rPr lang="en-US"/>
              <a:pPr/>
              <a:t>‹#›</a:t>
            </a:fld>
            <a:endParaRPr lang="en-US"/>
          </a:p>
        </p:txBody>
      </p:sp>
    </p:spTree>
    <p:extLst>
      <p:ext uri="{BB962C8B-B14F-4D97-AF65-F5344CB8AC3E}">
        <p14:creationId xmlns:p14="http://schemas.microsoft.com/office/powerpoint/2010/main" val="3134158968"/>
      </p:ext>
    </p:extLst>
  </p:cSld>
  <p:clrMapOvr>
    <a:masterClrMapping/>
  </p:clrMapOvr>
  <p:transition xmlns:p14="http://schemas.microsoft.com/office/powerpoint/2010/mai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56FE87C-6C67-7942-86B0-DB2DE1B34D86}" type="datetime1">
              <a:rPr lang="en-US"/>
              <a:pPr/>
              <a:t>6/13/14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0805307-473D-A843-AA8C-5F5DA46577E0}" type="slidenum">
              <a:rPr lang="en-US"/>
              <a:pPr/>
              <a:t>‹#›</a:t>
            </a:fld>
            <a:endParaRPr lang="en-US"/>
          </a:p>
        </p:txBody>
      </p:sp>
    </p:spTree>
    <p:extLst>
      <p:ext uri="{BB962C8B-B14F-4D97-AF65-F5344CB8AC3E}">
        <p14:creationId xmlns:p14="http://schemas.microsoft.com/office/powerpoint/2010/main" val="986977834"/>
      </p:ext>
    </p:extLst>
  </p:cSld>
  <p:clrMapOvr>
    <a:masterClrMapping/>
  </p:clrMapOvr>
  <p:transition xmlns:p14="http://schemas.microsoft.com/office/powerpoint/2010/mai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F685C102-E4D9-584D-BDD7-4F0AEDD26639}" type="datetime1">
              <a:rPr lang="en-US"/>
              <a:pPr/>
              <a:t>6/13/14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8A9A084-46EB-9D42-9623-D45206BBF2CB}" type="slidenum">
              <a:rPr lang="en-US"/>
              <a:pPr/>
              <a:t>‹#›</a:t>
            </a:fld>
            <a:endParaRPr lang="en-US"/>
          </a:p>
        </p:txBody>
      </p:sp>
    </p:spTree>
    <p:extLst>
      <p:ext uri="{BB962C8B-B14F-4D97-AF65-F5344CB8AC3E}">
        <p14:creationId xmlns:p14="http://schemas.microsoft.com/office/powerpoint/2010/main" val="2401708778"/>
      </p:ext>
    </p:extLst>
  </p:cSld>
  <p:clrMapOvr>
    <a:masterClrMapping/>
  </p:clrMapOvr>
  <p:transition xmlns:p14="http://schemas.microsoft.com/office/powerpoint/2010/mai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C8A7697-2AFA-094E-A768-3E85A5FF41A3}" type="datetime1">
              <a:rPr lang="en-US"/>
              <a:pPr/>
              <a:t>6/13/14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F035EF5-4D6A-544E-9B9F-2963367984A5}" type="slidenum">
              <a:rPr lang="en-US"/>
              <a:pPr/>
              <a:t>‹#›</a:t>
            </a:fld>
            <a:endParaRPr lang="en-US"/>
          </a:p>
        </p:txBody>
      </p:sp>
    </p:spTree>
    <p:extLst>
      <p:ext uri="{BB962C8B-B14F-4D97-AF65-F5344CB8AC3E}">
        <p14:creationId xmlns:p14="http://schemas.microsoft.com/office/powerpoint/2010/main" val="2187076300"/>
      </p:ext>
    </p:extLst>
  </p:cSld>
  <p:clrMapOvr>
    <a:masterClrMapping/>
  </p:clrMapOvr>
  <p:transition xmlns:p14="http://schemas.microsoft.com/office/powerpoint/2010/mai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52261317"/>
      </p:ext>
    </p:extLst>
  </p:cSld>
  <p:clrMapOvr>
    <a:masterClrMapping/>
  </p:clrMapOvr>
  <p:transition xmlns:p14="http://schemas.microsoft.com/office/powerpoint/2010/mai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02DBAE3-12DA-904B-9866-CFFD92D254A5}" type="datetime1">
              <a:rPr lang="en-US"/>
              <a:pPr/>
              <a:t>6/13/14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7D75A9E-B9BC-664F-BABD-855B0D31F148}" type="slidenum">
              <a:rPr lang="en-US"/>
              <a:pPr/>
              <a:t>‹#›</a:t>
            </a:fld>
            <a:endParaRPr lang="en-US"/>
          </a:p>
        </p:txBody>
      </p:sp>
    </p:spTree>
    <p:extLst>
      <p:ext uri="{BB962C8B-B14F-4D97-AF65-F5344CB8AC3E}">
        <p14:creationId xmlns:p14="http://schemas.microsoft.com/office/powerpoint/2010/main" val="1237248847"/>
      </p:ext>
    </p:extLst>
  </p:cSld>
  <p:clrMapOvr>
    <a:masterClrMapping/>
  </p:clrMapOvr>
  <p:transition xmlns:p14="http://schemas.microsoft.com/office/powerpoint/2010/mai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3D1FF22A-1063-D94B-937B-A30F1FB5BE6B}" type="slidenum">
              <a:rPr lang="en-US"/>
              <a:pPr>
                <a:defRPr/>
              </a:pPr>
              <a:t>‹#›</a:t>
            </a:fld>
            <a:endParaRPr lang="en-US"/>
          </a:p>
        </p:txBody>
      </p:sp>
    </p:spTree>
    <p:extLst>
      <p:ext uri="{BB962C8B-B14F-4D97-AF65-F5344CB8AC3E}">
        <p14:creationId xmlns:p14="http://schemas.microsoft.com/office/powerpoint/2010/main" val="826581406"/>
      </p:ext>
    </p:extLst>
  </p:cSld>
  <p:clrMapOvr>
    <a:masterClrMapping/>
  </p:clrMapOvr>
  <p:transition xmlns:p14="http://schemas.microsoft.com/office/powerpoint/2010/mai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A7BBC29D-692A-0540-AB8B-6BB10475EFF0}" type="slidenum">
              <a:rPr lang="en-US"/>
              <a:pPr>
                <a:defRPr/>
              </a:pPr>
              <a:t>‹#›</a:t>
            </a:fld>
            <a:endParaRPr lang="en-US"/>
          </a:p>
        </p:txBody>
      </p:sp>
    </p:spTree>
    <p:extLst>
      <p:ext uri="{BB962C8B-B14F-4D97-AF65-F5344CB8AC3E}">
        <p14:creationId xmlns:p14="http://schemas.microsoft.com/office/powerpoint/2010/main" val="3928571439"/>
      </p:ext>
    </p:extLst>
  </p:cSld>
  <p:clrMapOvr>
    <a:masterClrMapping/>
  </p:clrMapOvr>
  <p:transition xmlns:p14="http://schemas.microsoft.com/office/powerpoint/2010/mai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138DD7BE-55DB-DB44-9EFB-C0CDA0CD625E}" type="slidenum">
              <a:rPr lang="en-US"/>
              <a:pPr>
                <a:defRPr/>
              </a:pPr>
              <a:t>‹#›</a:t>
            </a:fld>
            <a:endParaRPr lang="en-US"/>
          </a:p>
        </p:txBody>
      </p:sp>
    </p:spTree>
    <p:extLst>
      <p:ext uri="{BB962C8B-B14F-4D97-AF65-F5344CB8AC3E}">
        <p14:creationId xmlns:p14="http://schemas.microsoft.com/office/powerpoint/2010/main" val="821519900"/>
      </p:ext>
    </p:extLst>
  </p:cSld>
  <p:clrMapOvr>
    <a:masterClrMapping/>
  </p:clrMapOvr>
  <p:transition xmlns:p14="http://schemas.microsoft.com/office/powerpoint/2010/mai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3886200"/>
            <a:ext cx="31242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886200"/>
            <a:ext cx="31242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280EDF29-F8C2-374F-BA33-136FB88ACF4D}" type="slidenum">
              <a:rPr lang="en-US"/>
              <a:pPr>
                <a:defRPr/>
              </a:pPr>
              <a:t>‹#›</a:t>
            </a:fld>
            <a:endParaRPr lang="en-US"/>
          </a:p>
        </p:txBody>
      </p:sp>
    </p:spTree>
    <p:extLst>
      <p:ext uri="{BB962C8B-B14F-4D97-AF65-F5344CB8AC3E}">
        <p14:creationId xmlns:p14="http://schemas.microsoft.com/office/powerpoint/2010/main" val="3670948231"/>
      </p:ext>
    </p:extLst>
  </p:cSld>
  <p:clrMapOvr>
    <a:masterClrMapping/>
  </p:clrMapOvr>
  <p:transition xmlns:p14="http://schemas.microsoft.com/office/powerpoint/2010/mai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424E7D15-CD3D-9B4A-83D1-610B039A284F}" type="slidenum">
              <a:rPr lang="en-US"/>
              <a:pPr>
                <a:defRPr/>
              </a:pPr>
              <a:t>‹#›</a:t>
            </a:fld>
            <a:endParaRPr lang="en-US"/>
          </a:p>
        </p:txBody>
      </p:sp>
    </p:spTree>
    <p:extLst>
      <p:ext uri="{BB962C8B-B14F-4D97-AF65-F5344CB8AC3E}">
        <p14:creationId xmlns:p14="http://schemas.microsoft.com/office/powerpoint/2010/main" val="2529441666"/>
      </p:ext>
    </p:extLst>
  </p:cSld>
  <p:clrMapOvr>
    <a:masterClrMapping/>
  </p:clrMapOvr>
  <p:transition xmlns:p14="http://schemas.microsoft.com/office/powerpoint/2010/mai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61C482E0-FB42-3948-A906-0028F6FE1FE7}" type="slidenum">
              <a:rPr lang="en-US"/>
              <a:pPr>
                <a:defRPr/>
              </a:pPr>
              <a:t>‹#›</a:t>
            </a:fld>
            <a:endParaRPr lang="en-US"/>
          </a:p>
        </p:txBody>
      </p:sp>
    </p:spTree>
    <p:extLst>
      <p:ext uri="{BB962C8B-B14F-4D97-AF65-F5344CB8AC3E}">
        <p14:creationId xmlns:p14="http://schemas.microsoft.com/office/powerpoint/2010/main" val="2464768161"/>
      </p:ext>
    </p:extLst>
  </p:cSld>
  <p:clrMapOvr>
    <a:masterClrMapping/>
  </p:clrMapOvr>
  <p:transition xmlns:p14="http://schemas.microsoft.com/office/powerpoint/2010/mai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31BF1E4F-8F2E-E44E-B52B-D2C3284EE872}" type="slidenum">
              <a:rPr lang="en-US"/>
              <a:pPr>
                <a:defRPr/>
              </a:pPr>
              <a:t>‹#›</a:t>
            </a:fld>
            <a:endParaRPr lang="en-US"/>
          </a:p>
        </p:txBody>
      </p:sp>
    </p:spTree>
    <p:extLst>
      <p:ext uri="{BB962C8B-B14F-4D97-AF65-F5344CB8AC3E}">
        <p14:creationId xmlns:p14="http://schemas.microsoft.com/office/powerpoint/2010/main" val="195114950"/>
      </p:ext>
    </p:extLst>
  </p:cSld>
  <p:clrMapOvr>
    <a:masterClrMapping/>
  </p:clrMapOvr>
  <p:transition xmlns:p14="http://schemas.microsoft.com/office/powerpoint/2010/mai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77BCD54D-F395-2442-9601-AD3547BA235A}" type="slidenum">
              <a:rPr lang="en-US"/>
              <a:pPr>
                <a:defRPr/>
              </a:pPr>
              <a:t>‹#›</a:t>
            </a:fld>
            <a:endParaRPr lang="en-US"/>
          </a:p>
        </p:txBody>
      </p:sp>
    </p:spTree>
    <p:extLst>
      <p:ext uri="{BB962C8B-B14F-4D97-AF65-F5344CB8AC3E}">
        <p14:creationId xmlns:p14="http://schemas.microsoft.com/office/powerpoint/2010/main" val="4226474174"/>
      </p:ext>
    </p:extLst>
  </p:cSld>
  <p:clrMapOvr>
    <a:masterClrMapping/>
  </p:clrMapOvr>
  <p:transition xmlns:p14="http://schemas.microsoft.com/office/powerpoint/2010/mai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alibri"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FC6BA95E-0673-D342-B445-B221C7CA371A}" type="slidenum">
              <a:rPr lang="en-US"/>
              <a:pPr>
                <a:defRPr/>
              </a:pPr>
              <a:t>‹#›</a:t>
            </a:fld>
            <a:endParaRPr lang="en-US"/>
          </a:p>
        </p:txBody>
      </p:sp>
    </p:spTree>
    <p:extLst>
      <p:ext uri="{BB962C8B-B14F-4D97-AF65-F5344CB8AC3E}">
        <p14:creationId xmlns:p14="http://schemas.microsoft.com/office/powerpoint/2010/main" val="2139894791"/>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7811596"/>
      </p:ext>
    </p:extLst>
  </p:cSld>
  <p:clrMapOvr>
    <a:masterClrMapping/>
  </p:clrMapOvr>
  <p:transition xmlns:p14="http://schemas.microsoft.com/office/powerpoint/2010/mai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53099461-C150-A540-A3AA-2217E6903B89}" type="slidenum">
              <a:rPr lang="en-US"/>
              <a:pPr>
                <a:defRPr/>
              </a:pPr>
              <a:t>‹#›</a:t>
            </a:fld>
            <a:endParaRPr lang="en-US"/>
          </a:p>
        </p:txBody>
      </p:sp>
    </p:spTree>
    <p:extLst>
      <p:ext uri="{BB962C8B-B14F-4D97-AF65-F5344CB8AC3E}">
        <p14:creationId xmlns:p14="http://schemas.microsoft.com/office/powerpoint/2010/main" val="2545230064"/>
      </p:ext>
    </p:extLst>
  </p:cSld>
  <p:clrMapOvr>
    <a:masterClrMapping/>
  </p:clrMapOvr>
  <p:transition xmlns:p14="http://schemas.microsoft.com/office/powerpoint/2010/mai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3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44675"/>
            <a:ext cx="5676900" cy="5013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982DCFAD-6939-4444-9644-8AD95AA72AFA}" type="slidenum">
              <a:rPr lang="en-US"/>
              <a:pPr>
                <a:defRPr/>
              </a:pPr>
              <a:t>‹#›</a:t>
            </a:fld>
            <a:endParaRPr lang="en-US"/>
          </a:p>
        </p:txBody>
      </p:sp>
    </p:spTree>
    <p:extLst>
      <p:ext uri="{BB962C8B-B14F-4D97-AF65-F5344CB8AC3E}">
        <p14:creationId xmlns:p14="http://schemas.microsoft.com/office/powerpoint/2010/main" val="57100049"/>
      </p:ext>
    </p:extLst>
  </p:cSld>
  <p:clrMapOvr>
    <a:masterClrMapping/>
  </p:clrMapOvr>
  <p:transition xmlns:p14="http://schemas.microsoft.com/office/powerpoint/2010/mai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313" y="177800"/>
            <a:ext cx="8932862" cy="477838"/>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52400" y="722313"/>
            <a:ext cx="8839200" cy="570230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a:xfrm>
            <a:off x="0" y="6553200"/>
            <a:ext cx="1219200" cy="304800"/>
          </a:xfrm>
          <a:prstGeom prst="rect">
            <a:avLst/>
          </a:prstGeom>
        </p:spPr>
        <p:txBody>
          <a:bodyPr/>
          <a:lstStyle>
            <a:lvl1pPr>
              <a:defRPr/>
            </a:lvl1pPr>
          </a:lstStyle>
          <a:p>
            <a:pPr>
              <a:defRPr/>
            </a:pPr>
            <a:r>
              <a:rPr lang="zh-CN" altLang="en-US">
                <a:solidFill>
                  <a:srgbClr val="000000"/>
                </a:solidFill>
              </a:rPr>
              <a:t> </a:t>
            </a:r>
            <a:r>
              <a:rPr lang="zh-CN" altLang="en-US">
                <a:solidFill>
                  <a:srgbClr val="17B970"/>
                </a:solidFill>
              </a:rPr>
              <a:t>   </a:t>
            </a:r>
            <a:r>
              <a:rPr lang="en-US" altLang="zh-CN" b="1">
                <a:solidFill>
                  <a:srgbClr val="FFFFFF"/>
                </a:solidFill>
              </a:rPr>
              <a:t>-</a:t>
            </a:r>
            <a:fld id="{FDEBDEB8-D245-BA49-AC5C-94123256E763}" type="slidenum">
              <a:rPr lang="en-US" altLang="zh-CN" b="1">
                <a:solidFill>
                  <a:srgbClr val="FFFFFF"/>
                </a:solidFill>
              </a:rPr>
              <a:pPr>
                <a:defRPr/>
              </a:pPr>
              <a:t>‹#›</a:t>
            </a:fld>
            <a:r>
              <a:rPr lang="en-US" altLang="zh-CN" b="1">
                <a:solidFill>
                  <a:srgbClr val="FFFFFF"/>
                </a:solidFill>
              </a:rPr>
              <a:t>-</a:t>
            </a:r>
          </a:p>
        </p:txBody>
      </p:sp>
    </p:spTree>
    <p:extLst>
      <p:ext uri="{BB962C8B-B14F-4D97-AF65-F5344CB8AC3E}">
        <p14:creationId xmlns:p14="http://schemas.microsoft.com/office/powerpoint/2010/main" val="34863289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40B2788-1CD2-BB4C-B3AC-39C8B9DC036D}" type="datetimeFigureOut">
              <a:rPr lang="en-US">
                <a:solidFill>
                  <a:prstClr val="black">
                    <a:tint val="75000"/>
                  </a:prstClr>
                </a:solidFill>
                <a:latin typeface="Calibri"/>
              </a:rPr>
              <a:pPr>
                <a:defRPr/>
              </a:pPr>
              <a:t>6/13/14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6819DF6-6F0B-4F48-9BE1-DAA271A64EC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4562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AF44B1-793E-7F46-A1AA-B48B57894C91}" type="datetimeFigureOut">
              <a:rPr lang="en-US">
                <a:solidFill>
                  <a:prstClr val="black">
                    <a:tint val="75000"/>
                  </a:prstClr>
                </a:solidFill>
                <a:latin typeface="Calibri"/>
              </a:rPr>
              <a:pPr>
                <a:defRPr/>
              </a:pPr>
              <a:t>6/13/14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656E8AE-7110-B948-9035-48540EBE7F3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368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119A7E8-1036-C143-8E06-F3263F8E53DE}" type="datetimeFigureOut">
              <a:rPr lang="en-US">
                <a:solidFill>
                  <a:prstClr val="black">
                    <a:tint val="75000"/>
                  </a:prstClr>
                </a:solidFill>
                <a:latin typeface="Calibri"/>
              </a:rPr>
              <a:pPr>
                <a:defRPr/>
              </a:pPr>
              <a:t>6/13/14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32B0102-8F54-6C44-8670-F9323F3C1E5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2548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E98BE1D-050B-744A-ABDF-00B397201E41}" type="datetimeFigureOut">
              <a:rPr lang="en-US">
                <a:solidFill>
                  <a:prstClr val="black">
                    <a:tint val="75000"/>
                  </a:prstClr>
                </a:solidFill>
                <a:latin typeface="Calibri"/>
              </a:rPr>
              <a:pPr>
                <a:defRPr/>
              </a:pPr>
              <a:t>6/13/14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0B16E5E-C4BB-9842-86B5-EADD1779810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1061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525314B-28F6-FF4F-86DD-94B7555CE554}" type="datetimeFigureOut">
              <a:rPr lang="en-US">
                <a:solidFill>
                  <a:prstClr val="black">
                    <a:tint val="75000"/>
                  </a:prstClr>
                </a:solidFill>
                <a:latin typeface="Calibri"/>
              </a:rPr>
              <a:pPr>
                <a:defRPr/>
              </a:pPr>
              <a:t>6/13/14</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01A4B2F-9C27-4D4A-8CA3-DF543031F76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7565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23D427E-9BE8-5447-905E-77BCDEA172B1}" type="datetimeFigureOut">
              <a:rPr lang="en-US">
                <a:solidFill>
                  <a:prstClr val="black">
                    <a:tint val="75000"/>
                  </a:prstClr>
                </a:solidFill>
                <a:latin typeface="Calibri"/>
              </a:rPr>
              <a:pPr>
                <a:defRPr/>
              </a:pPr>
              <a:t>6/13/14</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842AEFD9-4F79-634F-BDDA-6771BE52150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9171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0476E4F-D662-C049-8B0E-48169F7D1032}" type="datetimeFigureOut">
              <a:rPr lang="en-US">
                <a:solidFill>
                  <a:prstClr val="black">
                    <a:tint val="75000"/>
                  </a:prstClr>
                </a:solidFill>
                <a:latin typeface="Calibri"/>
              </a:rPr>
              <a:pPr>
                <a:defRPr/>
              </a:pPr>
              <a:t>6/13/14</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19EB849-AD63-1945-A2F9-F5D02C282E6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5943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9100300"/>
      </p:ext>
    </p:extLst>
  </p:cSld>
  <p:clrMapOvr>
    <a:masterClrMapping/>
  </p:clrMapOvr>
  <p:transition xmlns:p14="http://schemas.microsoft.com/office/powerpoint/2010/mai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3D7732-6791-F649-8590-6A4FA2AD30A3}" type="datetimeFigureOut">
              <a:rPr lang="en-US">
                <a:solidFill>
                  <a:prstClr val="black">
                    <a:tint val="75000"/>
                  </a:prstClr>
                </a:solidFill>
                <a:latin typeface="Calibri"/>
              </a:rPr>
              <a:pPr>
                <a:defRPr/>
              </a:pPr>
              <a:t>6/13/14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91C271F-5F85-D844-9618-AF8BBD099E6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8259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9D066A-9BE2-594A-9AD2-55F880E55B5F}" type="datetimeFigureOut">
              <a:rPr lang="en-US">
                <a:solidFill>
                  <a:prstClr val="black">
                    <a:tint val="75000"/>
                  </a:prstClr>
                </a:solidFill>
                <a:latin typeface="Calibri"/>
              </a:rPr>
              <a:pPr>
                <a:defRPr/>
              </a:pPr>
              <a:t>6/13/14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58C35A9-F354-A24D-BC3D-C5B7F2CFBB0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5187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354BB0-2057-8346-BA35-D4042775B3CF}" type="datetimeFigureOut">
              <a:rPr lang="en-US">
                <a:solidFill>
                  <a:prstClr val="black">
                    <a:tint val="75000"/>
                  </a:prstClr>
                </a:solidFill>
                <a:latin typeface="Calibri"/>
              </a:rPr>
              <a:pPr>
                <a:defRPr/>
              </a:pPr>
              <a:t>6/13/14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309736C-3100-0E48-A0C4-DBF8FC09C7E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3335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E0D3D1-3AE2-ED42-AA26-1AACB4ED030C}" type="datetimeFigureOut">
              <a:rPr lang="en-US">
                <a:solidFill>
                  <a:prstClr val="black">
                    <a:tint val="75000"/>
                  </a:prstClr>
                </a:solidFill>
                <a:latin typeface="Calibri"/>
              </a:rPr>
              <a:pPr>
                <a:defRPr/>
              </a:pPr>
              <a:t>6/13/14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E518FE-589A-3E40-8713-42CE09EFF13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2187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4178209"/>
      </p:ext>
    </p:extLst>
  </p:cSld>
  <p:clrMapOvr>
    <a:masterClrMapping/>
  </p:clrMapOvr>
  <p:transition xmlns:p14="http://schemas.microsoft.com/office/powerpoint/2010/mai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pl-PL"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0F81F94-5EBC-5641-B51D-A797B46115EA}" type="datetimeFigureOut">
              <a:rPr lang="en-US" smtClean="0">
                <a:solidFill>
                  <a:prstClr val="black"/>
                </a:solidFill>
                <a:latin typeface="Calibri"/>
              </a:rPr>
              <a:pPr fontAlgn="auto">
                <a:spcBef>
                  <a:spcPts val="0"/>
                </a:spcBef>
                <a:spcAft>
                  <a:spcPts val="0"/>
                </a:spcAft>
              </a:pPr>
              <a:t>6/13/14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D40A477-CAA7-1F43-BF0D-B9B3D3C265AC}" type="slidenum">
              <a:rPr lang="en-US" smtClean="0">
                <a:solidFill>
                  <a:prstClr val="black"/>
                </a:solidFill>
                <a:latin typeface="Calibri"/>
              </a:rPr>
              <a:pPr fontAlgn="auto">
                <a:spcBef>
                  <a:spcPts val="0"/>
                </a:spcBef>
                <a:spcAft>
                  <a:spcPts val="0"/>
                </a:spcAft>
              </a:pPr>
              <a:t>‹#›</a:t>
            </a:fld>
            <a:endParaRPr lang="en-US">
              <a:solidFill>
                <a:prstClr val="black"/>
              </a:solidFill>
              <a:latin typeface="Calibri"/>
            </a:endParaRPr>
          </a:p>
        </p:txBody>
      </p:sp>
    </p:spTree>
    <p:extLst>
      <p:ext uri="{BB962C8B-B14F-4D97-AF65-F5344CB8AC3E}">
        <p14:creationId xmlns:p14="http://schemas.microsoft.com/office/powerpoint/2010/main" val="961974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l-PL"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0F81F94-5EBC-5641-B51D-A797B46115EA}" type="datetimeFigureOut">
              <a:rPr lang="en-US" smtClean="0">
                <a:solidFill>
                  <a:prstClr val="black"/>
                </a:solidFill>
                <a:latin typeface="Calibri"/>
              </a:rPr>
              <a:pPr fontAlgn="auto">
                <a:spcBef>
                  <a:spcPts val="0"/>
                </a:spcBef>
                <a:spcAft>
                  <a:spcPts val="0"/>
                </a:spcAft>
              </a:pPr>
              <a:t>6/13/14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D40A477-CAA7-1F43-BF0D-B9B3D3C265AC}" type="slidenum">
              <a:rPr lang="en-US" smtClean="0">
                <a:solidFill>
                  <a:prstClr val="black"/>
                </a:solidFill>
                <a:latin typeface="Calibri"/>
              </a:rPr>
              <a:pPr fontAlgn="auto">
                <a:spcBef>
                  <a:spcPts val="0"/>
                </a:spcBef>
                <a:spcAft>
                  <a:spcPts val="0"/>
                </a:spcAft>
              </a:pPr>
              <a:t>‹#›</a:t>
            </a:fld>
            <a:endParaRPr lang="en-US">
              <a:solidFill>
                <a:prstClr val="black"/>
              </a:solidFill>
              <a:latin typeface="Calibri"/>
            </a:endParaRPr>
          </a:p>
        </p:txBody>
      </p:sp>
    </p:spTree>
    <p:extLst>
      <p:ext uri="{BB962C8B-B14F-4D97-AF65-F5344CB8AC3E}">
        <p14:creationId xmlns:p14="http://schemas.microsoft.com/office/powerpoint/2010/main" val="33900716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0F81F94-5EBC-5641-B51D-A797B46115EA}" type="datetimeFigureOut">
              <a:rPr lang="en-US" smtClean="0">
                <a:solidFill>
                  <a:prstClr val="black"/>
                </a:solidFill>
                <a:latin typeface="Calibri"/>
              </a:rPr>
              <a:pPr fontAlgn="auto">
                <a:spcBef>
                  <a:spcPts val="0"/>
                </a:spcBef>
                <a:spcAft>
                  <a:spcPts val="0"/>
                </a:spcAft>
              </a:pPr>
              <a:t>6/13/14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D40A477-CAA7-1F43-BF0D-B9B3D3C265AC}" type="slidenum">
              <a:rPr lang="en-US" smtClean="0">
                <a:solidFill>
                  <a:prstClr val="black"/>
                </a:solidFill>
                <a:latin typeface="Calibri"/>
              </a:rPr>
              <a:pPr fontAlgn="auto">
                <a:spcBef>
                  <a:spcPts val="0"/>
                </a:spcBef>
                <a:spcAft>
                  <a:spcPts val="0"/>
                </a:spcAft>
              </a:pPr>
              <a:t>‹#›</a:t>
            </a:fld>
            <a:endParaRPr lang="en-US">
              <a:solidFill>
                <a:prstClr val="black"/>
              </a:solidFill>
              <a:latin typeface="Calibri"/>
            </a:endParaRPr>
          </a:p>
        </p:txBody>
      </p:sp>
    </p:spTree>
    <p:extLst>
      <p:ext uri="{BB962C8B-B14F-4D97-AF65-F5344CB8AC3E}">
        <p14:creationId xmlns:p14="http://schemas.microsoft.com/office/powerpoint/2010/main" val="11450800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l-PL"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0F81F94-5EBC-5641-B51D-A797B46115EA}" type="datetimeFigureOut">
              <a:rPr lang="en-US" smtClean="0">
                <a:solidFill>
                  <a:prstClr val="black"/>
                </a:solidFill>
                <a:latin typeface="Calibri"/>
              </a:rPr>
              <a:pPr fontAlgn="auto">
                <a:spcBef>
                  <a:spcPts val="0"/>
                </a:spcBef>
                <a:spcAft>
                  <a:spcPts val="0"/>
                </a:spcAft>
              </a:pPr>
              <a:t>6/13/14</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D40A477-CAA7-1F43-BF0D-B9B3D3C265AC}" type="slidenum">
              <a:rPr lang="en-US" smtClean="0">
                <a:solidFill>
                  <a:prstClr val="black"/>
                </a:solidFill>
                <a:latin typeface="Calibri"/>
              </a:rPr>
              <a:pPr fontAlgn="auto">
                <a:spcBef>
                  <a:spcPts val="0"/>
                </a:spcBef>
                <a:spcAft>
                  <a:spcPts val="0"/>
                </a:spcAft>
              </a:pPr>
              <a:t>‹#›</a:t>
            </a:fld>
            <a:endParaRPr lang="en-US">
              <a:solidFill>
                <a:prstClr val="black"/>
              </a:solidFill>
              <a:latin typeface="Calibri"/>
            </a:endParaRPr>
          </a:p>
        </p:txBody>
      </p:sp>
    </p:spTree>
    <p:extLst>
      <p:ext uri="{BB962C8B-B14F-4D97-AF65-F5344CB8AC3E}">
        <p14:creationId xmlns:p14="http://schemas.microsoft.com/office/powerpoint/2010/main" val="9179809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pl-PL"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0F81F94-5EBC-5641-B51D-A797B46115EA}" type="datetimeFigureOut">
              <a:rPr lang="en-US" smtClean="0">
                <a:solidFill>
                  <a:prstClr val="black"/>
                </a:solidFill>
                <a:latin typeface="Calibri"/>
              </a:rPr>
              <a:pPr fontAlgn="auto">
                <a:spcBef>
                  <a:spcPts val="0"/>
                </a:spcBef>
                <a:spcAft>
                  <a:spcPts val="0"/>
                </a:spcAft>
              </a:pPr>
              <a:t>6/13/14</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D40A477-CAA7-1F43-BF0D-B9B3D3C265AC}" type="slidenum">
              <a:rPr lang="en-US" smtClean="0">
                <a:solidFill>
                  <a:prstClr val="black"/>
                </a:solidFill>
                <a:latin typeface="Calibri"/>
              </a:rPr>
              <a:pPr fontAlgn="auto">
                <a:spcBef>
                  <a:spcPts val="0"/>
                </a:spcBef>
                <a:spcAft>
                  <a:spcPts val="0"/>
                </a:spcAft>
              </a:pPr>
              <a:t>‹#›</a:t>
            </a:fld>
            <a:endParaRPr lang="en-US">
              <a:solidFill>
                <a:prstClr val="black"/>
              </a:solidFill>
              <a:latin typeface="Calibri"/>
            </a:endParaRPr>
          </a:p>
        </p:txBody>
      </p:sp>
    </p:spTree>
    <p:extLst>
      <p:ext uri="{BB962C8B-B14F-4D97-AF65-F5344CB8AC3E}">
        <p14:creationId xmlns:p14="http://schemas.microsoft.com/office/powerpoint/2010/main" val="3195580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778541173"/>
      </p:ext>
    </p:extLst>
  </p:cSld>
  <p:clrMapOvr>
    <a:masterClrMapping/>
  </p:clrMapOvr>
  <p:transition xmlns:p14="http://schemas.microsoft.com/office/powerpoint/2010/mai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l-PL"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0F81F94-5EBC-5641-B51D-A797B46115EA}" type="datetimeFigureOut">
              <a:rPr lang="en-US" smtClean="0">
                <a:solidFill>
                  <a:prstClr val="black"/>
                </a:solidFill>
                <a:latin typeface="Calibri"/>
              </a:rPr>
              <a:pPr fontAlgn="auto">
                <a:spcBef>
                  <a:spcPts val="0"/>
                </a:spcBef>
                <a:spcAft>
                  <a:spcPts val="0"/>
                </a:spcAft>
              </a:pPr>
              <a:t>6/13/14</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D40A477-CAA7-1F43-BF0D-B9B3D3C265AC}" type="slidenum">
              <a:rPr lang="en-US" smtClean="0">
                <a:solidFill>
                  <a:prstClr val="black"/>
                </a:solidFill>
                <a:latin typeface="Calibri"/>
              </a:rPr>
              <a:pPr fontAlgn="auto">
                <a:spcBef>
                  <a:spcPts val="0"/>
                </a:spcBef>
                <a:spcAft>
                  <a:spcPts val="0"/>
                </a:spcAft>
              </a:pPr>
              <a:t>‹#›</a:t>
            </a:fld>
            <a:endParaRPr lang="en-US">
              <a:solidFill>
                <a:prstClr val="black"/>
              </a:solidFill>
              <a:latin typeface="Calibri"/>
            </a:endParaRPr>
          </a:p>
        </p:txBody>
      </p:sp>
    </p:spTree>
    <p:extLst>
      <p:ext uri="{BB962C8B-B14F-4D97-AF65-F5344CB8AC3E}">
        <p14:creationId xmlns:p14="http://schemas.microsoft.com/office/powerpoint/2010/main" val="36328328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0F81F94-5EBC-5641-B51D-A797B46115EA}" type="datetimeFigureOut">
              <a:rPr lang="en-US" smtClean="0">
                <a:solidFill>
                  <a:prstClr val="black"/>
                </a:solidFill>
                <a:latin typeface="Calibri"/>
              </a:rPr>
              <a:pPr fontAlgn="auto">
                <a:spcBef>
                  <a:spcPts val="0"/>
                </a:spcBef>
                <a:spcAft>
                  <a:spcPts val="0"/>
                </a:spcAft>
              </a:pPr>
              <a:t>6/13/14</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D40A477-CAA7-1F43-BF0D-B9B3D3C265AC}" type="slidenum">
              <a:rPr lang="en-US" smtClean="0">
                <a:solidFill>
                  <a:prstClr val="black"/>
                </a:solidFill>
                <a:latin typeface="Calibri"/>
              </a:rPr>
              <a:pPr fontAlgn="auto">
                <a:spcBef>
                  <a:spcPts val="0"/>
                </a:spcBef>
                <a:spcAft>
                  <a:spcPts val="0"/>
                </a:spcAft>
              </a:pPr>
              <a:t>‹#›</a:t>
            </a:fld>
            <a:endParaRPr lang="en-US">
              <a:solidFill>
                <a:prstClr val="black"/>
              </a:solidFill>
              <a:latin typeface="Calibri"/>
            </a:endParaRPr>
          </a:p>
        </p:txBody>
      </p:sp>
    </p:spTree>
    <p:extLst>
      <p:ext uri="{BB962C8B-B14F-4D97-AF65-F5344CB8AC3E}">
        <p14:creationId xmlns:p14="http://schemas.microsoft.com/office/powerpoint/2010/main" val="2131764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0F81F94-5EBC-5641-B51D-A797B46115EA}" type="datetimeFigureOut">
              <a:rPr lang="en-US" smtClean="0">
                <a:solidFill>
                  <a:prstClr val="black"/>
                </a:solidFill>
                <a:latin typeface="Calibri"/>
              </a:rPr>
              <a:pPr fontAlgn="auto">
                <a:spcBef>
                  <a:spcPts val="0"/>
                </a:spcBef>
                <a:spcAft>
                  <a:spcPts val="0"/>
                </a:spcAft>
              </a:pPr>
              <a:t>6/13/14</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D40A477-CAA7-1F43-BF0D-B9B3D3C265AC}" type="slidenum">
              <a:rPr lang="en-US" smtClean="0">
                <a:solidFill>
                  <a:prstClr val="black"/>
                </a:solidFill>
                <a:latin typeface="Calibri"/>
              </a:rPr>
              <a:pPr fontAlgn="auto">
                <a:spcBef>
                  <a:spcPts val="0"/>
                </a:spcBef>
                <a:spcAft>
                  <a:spcPts val="0"/>
                </a:spcAft>
              </a:pPr>
              <a:t>‹#›</a:t>
            </a:fld>
            <a:endParaRPr lang="en-US">
              <a:solidFill>
                <a:prstClr val="black"/>
              </a:solidFill>
              <a:latin typeface="Calibri"/>
            </a:endParaRPr>
          </a:p>
        </p:txBody>
      </p:sp>
    </p:spTree>
    <p:extLst>
      <p:ext uri="{BB962C8B-B14F-4D97-AF65-F5344CB8AC3E}">
        <p14:creationId xmlns:p14="http://schemas.microsoft.com/office/powerpoint/2010/main" val="33896126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0F81F94-5EBC-5641-B51D-A797B46115EA}" type="datetimeFigureOut">
              <a:rPr lang="en-US" smtClean="0">
                <a:solidFill>
                  <a:prstClr val="black"/>
                </a:solidFill>
                <a:latin typeface="Calibri"/>
              </a:rPr>
              <a:pPr fontAlgn="auto">
                <a:spcBef>
                  <a:spcPts val="0"/>
                </a:spcBef>
                <a:spcAft>
                  <a:spcPts val="0"/>
                </a:spcAft>
              </a:pPr>
              <a:t>6/13/14</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D40A477-CAA7-1F43-BF0D-B9B3D3C265AC}" type="slidenum">
              <a:rPr lang="en-US" smtClean="0">
                <a:solidFill>
                  <a:prstClr val="black"/>
                </a:solidFill>
                <a:latin typeface="Calibri"/>
              </a:rPr>
              <a:pPr fontAlgn="auto">
                <a:spcBef>
                  <a:spcPts val="0"/>
                </a:spcBef>
                <a:spcAft>
                  <a:spcPts val="0"/>
                </a:spcAft>
              </a:pPr>
              <a:t>‹#›</a:t>
            </a:fld>
            <a:endParaRPr lang="en-US">
              <a:solidFill>
                <a:prstClr val="black"/>
              </a:solidFill>
              <a:latin typeface="Calibri"/>
            </a:endParaRPr>
          </a:p>
        </p:txBody>
      </p:sp>
    </p:spTree>
    <p:extLst>
      <p:ext uri="{BB962C8B-B14F-4D97-AF65-F5344CB8AC3E}">
        <p14:creationId xmlns:p14="http://schemas.microsoft.com/office/powerpoint/2010/main" val="2678213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l-PL"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0F81F94-5EBC-5641-B51D-A797B46115EA}" type="datetimeFigureOut">
              <a:rPr lang="en-US" smtClean="0">
                <a:solidFill>
                  <a:prstClr val="black"/>
                </a:solidFill>
                <a:latin typeface="Calibri"/>
              </a:rPr>
              <a:pPr fontAlgn="auto">
                <a:spcBef>
                  <a:spcPts val="0"/>
                </a:spcBef>
                <a:spcAft>
                  <a:spcPts val="0"/>
                </a:spcAft>
              </a:pPr>
              <a:t>6/13/14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D40A477-CAA7-1F43-BF0D-B9B3D3C265AC}" type="slidenum">
              <a:rPr lang="en-US" smtClean="0">
                <a:solidFill>
                  <a:prstClr val="black"/>
                </a:solidFill>
                <a:latin typeface="Calibri"/>
              </a:rPr>
              <a:pPr fontAlgn="auto">
                <a:spcBef>
                  <a:spcPts val="0"/>
                </a:spcBef>
                <a:spcAft>
                  <a:spcPts val="0"/>
                </a:spcAft>
              </a:pPr>
              <a:t>‹#›</a:t>
            </a:fld>
            <a:endParaRPr lang="en-US">
              <a:solidFill>
                <a:prstClr val="black"/>
              </a:solidFill>
              <a:latin typeface="Calibri"/>
            </a:endParaRPr>
          </a:p>
        </p:txBody>
      </p:sp>
    </p:spTree>
    <p:extLst>
      <p:ext uri="{BB962C8B-B14F-4D97-AF65-F5344CB8AC3E}">
        <p14:creationId xmlns:p14="http://schemas.microsoft.com/office/powerpoint/2010/main" val="12251186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pl-P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0F81F94-5EBC-5641-B51D-A797B46115EA}" type="datetimeFigureOut">
              <a:rPr lang="en-US" smtClean="0">
                <a:solidFill>
                  <a:prstClr val="black"/>
                </a:solidFill>
                <a:latin typeface="Calibri"/>
              </a:rPr>
              <a:pPr fontAlgn="auto">
                <a:spcBef>
                  <a:spcPts val="0"/>
                </a:spcBef>
                <a:spcAft>
                  <a:spcPts val="0"/>
                </a:spcAft>
              </a:pPr>
              <a:t>6/13/14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D40A477-CAA7-1F43-BF0D-B9B3D3C265AC}" type="slidenum">
              <a:rPr lang="en-US" smtClean="0">
                <a:solidFill>
                  <a:prstClr val="black"/>
                </a:solidFill>
                <a:latin typeface="Calibri"/>
              </a:rPr>
              <a:pPr fontAlgn="auto">
                <a:spcBef>
                  <a:spcPts val="0"/>
                </a:spcBef>
                <a:spcAft>
                  <a:spcPts val="0"/>
                </a:spcAft>
              </a:pPr>
              <a:t>‹#›</a:t>
            </a:fld>
            <a:endParaRPr lang="en-US">
              <a:solidFill>
                <a:prstClr val="black"/>
              </a:solidFill>
              <a:latin typeface="Calibri"/>
            </a:endParaRPr>
          </a:p>
        </p:txBody>
      </p:sp>
    </p:spTree>
    <p:extLst>
      <p:ext uri="{BB962C8B-B14F-4D97-AF65-F5344CB8AC3E}">
        <p14:creationId xmlns:p14="http://schemas.microsoft.com/office/powerpoint/2010/main" val="1508744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441956"/>
      </p:ext>
    </p:extLst>
  </p:cSld>
  <p:clrMapOvr>
    <a:masterClrMapping/>
  </p:clrMapOvr>
  <p:transition xmlns:p14="http://schemas.microsoft.com/office/powerpoint/2010/mai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Content Placeholder 2"/>
          <p:cNvSpPr>
            <a:spLocks noGrp="1"/>
          </p:cNvSpPr>
          <p:nvPr>
            <p:ph idx="1"/>
          </p:nvPr>
        </p:nvSpPr>
        <p:spPr/>
        <p:txBody>
          <a:body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5263CC-4858-F34F-969E-39119D807A5C}" type="datetime1">
              <a:rPr lang="en-US"/>
              <a:pPr>
                <a:defRPr/>
              </a:pPr>
              <a:t>6/13/14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EA0F01-E451-8F40-ADAB-1922D27EA2C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3114091"/>
      </p:ext>
    </p:extLst>
  </p:cSld>
  <p:clrMapOvr>
    <a:masterClrMapping/>
  </p:clrMapOvr>
  <p:transition xmlns:p14="http://schemas.microsoft.com/office/powerpoint/2010/mai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7901073"/>
      </p:ext>
    </p:extLst>
  </p:cSld>
  <p:clrMapOvr>
    <a:masterClrMapping/>
  </p:clrMapOvr>
  <p:transition xmlns:p14="http://schemas.microsoft.com/office/powerpoint/2010/mai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4327099"/>
      </p:ext>
    </p:extLst>
  </p:cSld>
  <p:clrMapOvr>
    <a:masterClrMapping/>
  </p:clrMapOvr>
  <p:transition xmlns:p14="http://schemas.microsoft.com/office/powerpoint/2010/mai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3092315"/>
      </p:ext>
    </p:extLst>
  </p:cSld>
  <p:clrMapOvr>
    <a:masterClrMapping/>
  </p:clrMapOvr>
  <p:transition xmlns:p14="http://schemas.microsoft.com/office/powerpoint/2010/mai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3255075"/>
      </p:ext>
    </p:extLst>
  </p:cSld>
  <p:clrMapOvr>
    <a:masterClrMapping/>
  </p:clrMapOvr>
  <p:transition xmlns:p14="http://schemas.microsoft.com/office/powerpoint/2010/mai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0931450"/>
      </p:ext>
    </p:extLst>
  </p:cSld>
  <p:clrMapOvr>
    <a:masterClrMapping/>
  </p:clrMapOvr>
  <p:transition xmlns:p14="http://schemas.microsoft.com/office/powerpoint/2010/mai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65423349"/>
      </p:ext>
    </p:extLst>
  </p:cSld>
  <p:clrMapOvr>
    <a:masterClrMapping/>
  </p:clrMapOvr>
  <p:transition xmlns:p14="http://schemas.microsoft.com/office/powerpoint/2010/mai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98613"/>
            <a:ext cx="4038600" cy="5259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98613"/>
            <a:ext cx="4038600" cy="5259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6051714"/>
      </p:ext>
    </p:extLst>
  </p:cSld>
  <p:clrMapOvr>
    <a:masterClrMapping/>
  </p:clrMapOvr>
  <p:transition xmlns:p14="http://schemas.microsoft.com/office/powerpoint/2010/mai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453826"/>
      </p:ext>
    </p:extLst>
  </p:cSld>
  <p:clrMapOvr>
    <a:masterClrMapping/>
  </p:clrMapOvr>
  <p:transition xmlns:p14="http://schemas.microsoft.com/office/powerpoint/2010/mai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77498359"/>
      </p:ext>
    </p:extLst>
  </p:cSld>
  <p:clrMapOvr>
    <a:masterClrMapping/>
  </p:clrMapOvr>
  <p:transition xmlns:p14="http://schemas.microsoft.com/office/powerpoint/2010/mai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ECF91C1-4861-644D-9C73-E9A705B4C279}" type="datetime1">
              <a:rPr lang="en-US"/>
              <a:pPr>
                <a:defRPr/>
              </a:pPr>
              <a:t>6/13/14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7F487B-3732-A84D-9107-8385FD35F61A}"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409537"/>
      </p:ext>
    </p:extLst>
  </p:cSld>
  <p:clrMapOvr>
    <a:masterClrMapping/>
  </p:clrMapOvr>
  <p:transition xmlns:p14="http://schemas.microsoft.com/office/powerpoint/2010/mai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10143649"/>
      </p:ext>
    </p:extLst>
  </p:cSld>
  <p:clrMapOvr>
    <a:masterClrMapping/>
  </p:clrMapOvr>
  <p:transition xmlns:p14="http://schemas.microsoft.com/office/powerpoint/2010/mai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New Roman"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721155"/>
      </p:ext>
    </p:extLst>
  </p:cSld>
  <p:clrMapOvr>
    <a:masterClrMapping/>
  </p:clrMapOvr>
  <p:transition xmlns:p14="http://schemas.microsoft.com/office/powerpoint/2010/mai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2212492"/>
      </p:ext>
    </p:extLst>
  </p:cSld>
  <p:clrMapOvr>
    <a:masterClrMapping/>
  </p:clrMapOvr>
  <p:transition xmlns:p14="http://schemas.microsoft.com/office/powerpoint/2010/mai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3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583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0667232"/>
      </p:ext>
    </p:extLst>
  </p:cSld>
  <p:clrMapOvr>
    <a:masterClrMapping/>
  </p:clrMapOvr>
  <p:transition xmlns:p14="http://schemas.microsoft.com/office/powerpoint/2010/mai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78282846"/>
      </p:ext>
    </p:extLst>
  </p:cSld>
  <p:clrMapOvr>
    <a:masterClrMapping/>
  </p:clrMapOvr>
  <p:transition xmlns:p14="http://schemas.microsoft.com/office/powerpoint/2010/mai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4736888"/>
      </p:ext>
    </p:extLst>
  </p:cSld>
  <p:clrMapOvr>
    <a:masterClrMapping/>
  </p:clrMapOvr>
  <p:transition xmlns:p14="http://schemas.microsoft.com/office/powerpoint/2010/mai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82795544"/>
      </p:ext>
    </p:extLst>
  </p:cSld>
  <p:clrMapOvr>
    <a:masterClrMapping/>
  </p:clrMapOvr>
  <p:transition xmlns:p14="http://schemas.microsoft.com/office/powerpoint/2010/mai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3218924"/>
      </p:ext>
    </p:extLst>
  </p:cSld>
  <p:clrMapOvr>
    <a:masterClrMapping/>
  </p:clrMapOvr>
  <p:transition xmlns:p14="http://schemas.microsoft.com/office/powerpoint/2010/mai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523500"/>
      </p:ext>
    </p:extLst>
  </p:cSld>
  <p:clrMapOvr>
    <a:masterClrMapping/>
  </p:clrMapOvr>
  <p:transition xmlns:p14="http://schemas.microsoft.com/office/powerpoint/2010/mai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Content Placeholder 2"/>
          <p:cNvSpPr>
            <a:spLocks noGrp="1"/>
          </p:cNvSpPr>
          <p:nvPr>
            <p:ph sz="half" idx="1"/>
          </p:nvPr>
        </p:nvSpPr>
        <p:spPr>
          <a:xfrm>
            <a:off x="342901"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Content Placeholder 3"/>
          <p:cNvSpPr>
            <a:spLocks noGrp="1"/>
          </p:cNvSpPr>
          <p:nvPr>
            <p:ph sz="half" idx="2"/>
          </p:nvPr>
        </p:nvSpPr>
        <p:spPr>
          <a:xfrm>
            <a:off x="3505201"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601B329-82EA-3D4C-AAFA-AD74D08F1E97}" type="datetime1">
              <a:rPr lang="en-US"/>
              <a:pPr>
                <a:defRPr/>
              </a:pPr>
              <a:t>6/13/14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DB21BD-669F-984E-A8B7-4BAD7DFF856E}"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2741906"/>
      </p:ext>
    </p:extLst>
  </p:cSld>
  <p:clrMapOvr>
    <a:masterClrMapping/>
  </p:clrMapOvr>
  <p:transition xmlns:p14="http://schemas.microsoft.com/office/powerpoint/2010/mai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7904941"/>
      </p:ext>
    </p:extLst>
  </p:cSld>
  <p:clrMapOvr>
    <a:masterClrMapping/>
  </p:clrMapOvr>
  <p:transition xmlns:p14="http://schemas.microsoft.com/office/powerpoint/2010/mai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9291539"/>
      </p:ext>
    </p:extLst>
  </p:cSld>
  <p:clrMapOvr>
    <a:masterClrMapping/>
  </p:clrMapOvr>
  <p:transition xmlns:p14="http://schemas.microsoft.com/office/powerpoint/2010/mai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8952972"/>
      </p:ext>
    </p:extLst>
  </p:cSld>
  <p:clrMapOvr>
    <a:masterClrMapping/>
  </p:clrMapOvr>
  <p:transition xmlns:p14="http://schemas.microsoft.com/office/powerpoint/2010/mai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781375"/>
      </p:ext>
    </p:extLst>
  </p:cSld>
  <p:clrMapOvr>
    <a:masterClrMapping/>
  </p:clrMapOvr>
  <p:transition xmlns:p14="http://schemas.microsoft.com/office/powerpoint/2010/mai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81837"/>
      </p:ext>
    </p:extLst>
  </p:cSld>
  <p:clrMapOvr>
    <a:masterClrMapping/>
  </p:clrMapOvr>
  <p:transition xmlns:p14="http://schemas.microsoft.com/office/powerpoint/2010/mai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43034927"/>
      </p:ext>
    </p:extLst>
  </p:cSld>
  <p:clrMapOvr>
    <a:masterClrMapping/>
  </p:clrMapOvr>
  <p:transition xmlns:p14="http://schemas.microsoft.com/office/powerpoint/2010/mai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60991946"/>
      </p:ext>
    </p:extLst>
  </p:cSld>
  <p:clrMapOvr>
    <a:masterClrMapping/>
  </p:clrMapOvr>
  <p:transition xmlns:p14="http://schemas.microsoft.com/office/powerpoint/2010/mai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6869206"/>
      </p:ext>
    </p:extLst>
  </p:cSld>
  <p:clrMapOvr>
    <a:masterClrMapping/>
  </p:clrMapOvr>
  <p:transition xmlns:p14="http://schemas.microsoft.com/office/powerpoint/2010/mai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3752696"/>
      </p:ext>
    </p:extLst>
  </p:cSld>
  <p:clrMapOvr>
    <a:masterClrMapping/>
  </p:clrMapOvr>
  <p:transition xmlns:p14="http://schemas.microsoft.com/office/powerpoint/2010/mai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pl-PL"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36027DC-A7BA-6349-BE3D-F839641027A9}" type="datetime1">
              <a:rPr lang="en-US"/>
              <a:pPr>
                <a:defRPr/>
              </a:pPr>
              <a:t>6/13/14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B1DAF7-EC34-CC4E-B8E0-E96EAB6FADD9}"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p:txBody>
          <a:bodyPr/>
          <a:lstStyle>
            <a:lvl1pPr eaLnBrk="0" hangingPunct="0">
              <a:defRPr>
                <a:ea typeface="ＭＳ Ｐゴシック" charset="0"/>
              </a:defRPr>
            </a:lvl1pPr>
          </a:lstStyle>
          <a:p>
            <a:pPr>
              <a:defRPr/>
            </a:pPr>
            <a:fld id="{FCDC530D-503A-4342-A367-B94735B86EEF}" type="slidenum">
              <a:rPr lang="en-US"/>
              <a:pPr>
                <a:defRPr/>
              </a:pPr>
              <a:t>‹#›</a:t>
            </a:fld>
            <a:endParaRPr lang="en-US"/>
          </a:p>
        </p:txBody>
      </p:sp>
    </p:spTree>
    <p:extLst>
      <p:ext uri="{BB962C8B-B14F-4D97-AF65-F5344CB8AC3E}">
        <p14:creationId xmlns:p14="http://schemas.microsoft.com/office/powerpoint/2010/main" val="575577918"/>
      </p:ext>
    </p:extLst>
  </p:cSld>
  <p:clrMapOvr>
    <a:masterClrMapping/>
  </p:clrMapOvr>
  <p:transition xmlns:p14="http://schemas.microsoft.com/office/powerpoint/2010/mai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l-PL"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Tree>
    <p:extLst>
      <p:ext uri="{BB962C8B-B14F-4D97-AF65-F5344CB8AC3E}">
        <p14:creationId xmlns:p14="http://schemas.microsoft.com/office/powerpoint/2010/main" val="3207850496"/>
      </p:ext>
    </p:extLst>
  </p:cSld>
  <p:clrMapOvr>
    <a:masterClrMapping/>
  </p:clrMapOvr>
  <p:transition xmlns:p14="http://schemas.microsoft.com/office/powerpoint/2010/mai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40D686E-9616-1D40-8ED0-3BF4D3B2B875}" type="datetimeFigureOut">
              <a:rPr lang="en-US"/>
              <a:pPr>
                <a:defRPr/>
              </a:pPr>
              <a:t>6/13/14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795AF78-0A62-9E48-B6FB-1BB581FCB4D6}" type="slidenum">
              <a:rPr lang="en-US"/>
              <a:pPr>
                <a:defRPr/>
              </a:pPr>
              <a:t>‹#›</a:t>
            </a:fld>
            <a:endParaRPr lang="en-US"/>
          </a:p>
        </p:txBody>
      </p:sp>
    </p:spTree>
    <p:extLst>
      <p:ext uri="{BB962C8B-B14F-4D97-AF65-F5344CB8AC3E}">
        <p14:creationId xmlns:p14="http://schemas.microsoft.com/office/powerpoint/2010/main" val="2165369328"/>
      </p:ext>
    </p:extLst>
  </p:cSld>
  <p:clrMapOvr>
    <a:masterClrMapping/>
  </p:clrMapOvr>
  <p:transition xmlns:p14="http://schemas.microsoft.com/office/powerpoint/2010/mai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Content Placeholder 2"/>
          <p:cNvSpPr>
            <a:spLocks noGrp="1"/>
          </p:cNvSpPr>
          <p:nvPr>
            <p:ph idx="1"/>
          </p:nvPr>
        </p:nvSpPr>
        <p:spPr/>
        <p:txBody>
          <a:body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480C6C2-3754-514E-948F-6C83117822A5}" type="datetimeFigureOut">
              <a:rPr lang="en-US"/>
              <a:pPr>
                <a:defRPr/>
              </a:pPr>
              <a:t>6/13/14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9FBBDE9-3FAE-C340-98C2-032F0BE0E855}" type="slidenum">
              <a:rPr lang="en-US"/>
              <a:pPr>
                <a:defRPr/>
              </a:pPr>
              <a:t>‹#›</a:t>
            </a:fld>
            <a:endParaRPr lang="en-US"/>
          </a:p>
        </p:txBody>
      </p:sp>
    </p:spTree>
    <p:extLst>
      <p:ext uri="{BB962C8B-B14F-4D97-AF65-F5344CB8AC3E}">
        <p14:creationId xmlns:p14="http://schemas.microsoft.com/office/powerpoint/2010/main" val="3532424921"/>
      </p:ext>
    </p:extLst>
  </p:cSld>
  <p:clrMapOvr>
    <a:masterClrMapping/>
  </p:clrMapOvr>
  <p:transition xmlns:p14="http://schemas.microsoft.com/office/powerpoint/2010/mai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A34052A-8FBF-934B-A690-58D2B4D966AE}" type="datetimeFigureOut">
              <a:rPr lang="en-US"/>
              <a:pPr>
                <a:defRPr/>
              </a:pPr>
              <a:t>6/13/14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B51AB69-0C35-B343-BAAE-9AD049E516B3}" type="slidenum">
              <a:rPr lang="en-US"/>
              <a:pPr>
                <a:defRPr/>
              </a:pPr>
              <a:t>‹#›</a:t>
            </a:fld>
            <a:endParaRPr lang="en-US"/>
          </a:p>
        </p:txBody>
      </p:sp>
    </p:spTree>
    <p:extLst>
      <p:ext uri="{BB962C8B-B14F-4D97-AF65-F5344CB8AC3E}">
        <p14:creationId xmlns:p14="http://schemas.microsoft.com/office/powerpoint/2010/main" val="2219162470"/>
      </p:ext>
    </p:extLst>
  </p:cSld>
  <p:clrMapOvr>
    <a:masterClrMapping/>
  </p:clrMapOvr>
  <p:transition xmlns:p14="http://schemas.microsoft.com/office/powerpoint/2010/mai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90CC40-A363-824D-8720-F57EA81896D8}" type="datetimeFigureOut">
              <a:rPr lang="en-US"/>
              <a:pPr>
                <a:defRPr/>
              </a:pPr>
              <a:t>6/13/14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293FEBC-66AC-574B-A6E8-C9C1BCDA5B46}" type="slidenum">
              <a:rPr lang="en-US"/>
              <a:pPr>
                <a:defRPr/>
              </a:pPr>
              <a:t>‹#›</a:t>
            </a:fld>
            <a:endParaRPr lang="en-US"/>
          </a:p>
        </p:txBody>
      </p:sp>
    </p:spTree>
    <p:extLst>
      <p:ext uri="{BB962C8B-B14F-4D97-AF65-F5344CB8AC3E}">
        <p14:creationId xmlns:p14="http://schemas.microsoft.com/office/powerpoint/2010/main" val="1025632775"/>
      </p:ext>
    </p:extLst>
  </p:cSld>
  <p:clrMapOvr>
    <a:masterClrMapping/>
  </p:clrMapOvr>
  <p:transition xmlns:p14="http://schemas.microsoft.com/office/powerpoint/2010/mai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B8FF377-9762-A344-A847-F6C48A12250D}" type="datetimeFigureOut">
              <a:rPr lang="en-US"/>
              <a:pPr>
                <a:defRPr/>
              </a:pPr>
              <a:t>6/13/14</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0B35316-3C2D-AD41-8E6E-925341ABB6F0}" type="slidenum">
              <a:rPr lang="en-US"/>
              <a:pPr>
                <a:defRPr/>
              </a:pPr>
              <a:t>‹#›</a:t>
            </a:fld>
            <a:endParaRPr lang="en-US"/>
          </a:p>
        </p:txBody>
      </p:sp>
    </p:spTree>
    <p:extLst>
      <p:ext uri="{BB962C8B-B14F-4D97-AF65-F5344CB8AC3E}">
        <p14:creationId xmlns:p14="http://schemas.microsoft.com/office/powerpoint/2010/main" val="3753371758"/>
      </p:ext>
    </p:extLst>
  </p:cSld>
  <p:clrMapOvr>
    <a:masterClrMapping/>
  </p:clrMapOvr>
  <p:transition xmlns:p14="http://schemas.microsoft.com/office/powerpoint/2010/mai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C6BCE60-FBD3-8548-8FE9-FF1B8C9A8E5A}" type="datetimeFigureOut">
              <a:rPr lang="en-US"/>
              <a:pPr>
                <a:defRPr/>
              </a:pPr>
              <a:t>6/13/14</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F028214-DEFE-A54E-B053-44DA9EF1F56C}" type="slidenum">
              <a:rPr lang="en-US"/>
              <a:pPr>
                <a:defRPr/>
              </a:pPr>
              <a:t>‹#›</a:t>
            </a:fld>
            <a:endParaRPr lang="en-US"/>
          </a:p>
        </p:txBody>
      </p:sp>
    </p:spTree>
    <p:extLst>
      <p:ext uri="{BB962C8B-B14F-4D97-AF65-F5344CB8AC3E}">
        <p14:creationId xmlns:p14="http://schemas.microsoft.com/office/powerpoint/2010/main" val="1880487885"/>
      </p:ext>
    </p:extLst>
  </p:cSld>
  <p:clrMapOvr>
    <a:masterClrMapping/>
  </p:clrMapOvr>
  <p:transition xmlns:p14="http://schemas.microsoft.com/office/powerpoint/2010/mai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5ED37F9-16EB-0D46-9F39-19A1B575A1D2}" type="datetimeFigureOut">
              <a:rPr lang="en-US"/>
              <a:pPr>
                <a:defRPr/>
              </a:pPr>
              <a:t>6/13/14</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926017C-F8FF-4B42-B350-6529FB208B9F}" type="slidenum">
              <a:rPr lang="en-US"/>
              <a:pPr>
                <a:defRPr/>
              </a:pPr>
              <a:t>‹#›</a:t>
            </a:fld>
            <a:endParaRPr lang="en-US"/>
          </a:p>
        </p:txBody>
      </p:sp>
    </p:spTree>
    <p:extLst>
      <p:ext uri="{BB962C8B-B14F-4D97-AF65-F5344CB8AC3E}">
        <p14:creationId xmlns:p14="http://schemas.microsoft.com/office/powerpoint/2010/main" val="1064341397"/>
      </p:ext>
    </p:extLst>
  </p:cSld>
  <p:clrMapOvr>
    <a:masterClrMapping/>
  </p:clrMapOvr>
  <p:transition xmlns:p14="http://schemas.microsoft.com/office/powerpoint/2010/mai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4BC28A6-1D4D-1A4B-B0AA-3C904DDDC7ED}" type="datetimeFigureOut">
              <a:rPr lang="en-US"/>
              <a:pPr>
                <a:defRPr/>
              </a:pPr>
              <a:t>6/13/14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965A338-2204-C44F-8A92-25071FB4EFEE}" type="slidenum">
              <a:rPr lang="en-US"/>
              <a:pPr>
                <a:defRPr/>
              </a:pPr>
              <a:t>‹#›</a:t>
            </a:fld>
            <a:endParaRPr lang="en-US"/>
          </a:p>
        </p:txBody>
      </p:sp>
    </p:spTree>
    <p:extLst>
      <p:ext uri="{BB962C8B-B14F-4D97-AF65-F5344CB8AC3E}">
        <p14:creationId xmlns:p14="http://schemas.microsoft.com/office/powerpoint/2010/main" val="2284812847"/>
      </p:ext>
    </p:extLst>
  </p:cSld>
  <p:clrMapOvr>
    <a:masterClrMapping/>
  </p:clrMapOvr>
  <p:transition xmlns:p14="http://schemas.microsoft.com/office/powerpoint/2010/mai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065D89E-7E54-164A-A522-8FC2F033F56D}" type="datetime1">
              <a:rPr lang="en-US"/>
              <a:pPr>
                <a:defRPr/>
              </a:pPr>
              <a:t>6/13/14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A9B9D71-92E5-7F43-9155-73192C5C3E1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E0C520F-04A7-6B40-9FE0-57D043923390}" type="datetimeFigureOut">
              <a:rPr lang="en-US"/>
              <a:pPr>
                <a:defRPr/>
              </a:pPr>
              <a:t>6/13/14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D537F9-7D43-614A-B988-2A3B208592F6}" type="slidenum">
              <a:rPr lang="en-US"/>
              <a:pPr>
                <a:defRPr/>
              </a:pPr>
              <a:t>‹#›</a:t>
            </a:fld>
            <a:endParaRPr lang="en-US"/>
          </a:p>
        </p:txBody>
      </p:sp>
    </p:spTree>
    <p:extLst>
      <p:ext uri="{BB962C8B-B14F-4D97-AF65-F5344CB8AC3E}">
        <p14:creationId xmlns:p14="http://schemas.microsoft.com/office/powerpoint/2010/main" val="2239989149"/>
      </p:ext>
    </p:extLst>
  </p:cSld>
  <p:clrMapOvr>
    <a:masterClrMapping/>
  </p:clrMapOvr>
  <p:transition xmlns:p14="http://schemas.microsoft.com/office/powerpoint/2010/mai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59EA67C-A20F-EB48-9E80-EC51B7FA3C2D}" type="datetimeFigureOut">
              <a:rPr lang="en-US"/>
              <a:pPr>
                <a:defRPr/>
              </a:pPr>
              <a:t>6/13/14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66A102B-0453-6843-94BC-66F0C3211E02}" type="slidenum">
              <a:rPr lang="en-US"/>
              <a:pPr>
                <a:defRPr/>
              </a:pPr>
              <a:t>‹#›</a:t>
            </a:fld>
            <a:endParaRPr lang="en-US"/>
          </a:p>
        </p:txBody>
      </p:sp>
    </p:spTree>
    <p:extLst>
      <p:ext uri="{BB962C8B-B14F-4D97-AF65-F5344CB8AC3E}">
        <p14:creationId xmlns:p14="http://schemas.microsoft.com/office/powerpoint/2010/main" val="3041431747"/>
      </p:ext>
    </p:extLst>
  </p:cSld>
  <p:clrMapOvr>
    <a:masterClrMapping/>
  </p:clrMapOvr>
  <p:transition xmlns:p14="http://schemas.microsoft.com/office/powerpoint/2010/mai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6DB691E-D5BC-C143-A2B4-DF657C9F6B70}" type="datetimeFigureOut">
              <a:rPr lang="en-US"/>
              <a:pPr>
                <a:defRPr/>
              </a:pPr>
              <a:t>6/13/14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8B36FB5-1AE5-244F-A130-F6B0CCC269D6}" type="slidenum">
              <a:rPr lang="en-US"/>
              <a:pPr>
                <a:defRPr/>
              </a:pPr>
              <a:t>‹#›</a:t>
            </a:fld>
            <a:endParaRPr lang="en-US"/>
          </a:p>
        </p:txBody>
      </p:sp>
    </p:spTree>
    <p:extLst>
      <p:ext uri="{BB962C8B-B14F-4D97-AF65-F5344CB8AC3E}">
        <p14:creationId xmlns:p14="http://schemas.microsoft.com/office/powerpoint/2010/main" val="1106756215"/>
      </p:ext>
    </p:extLst>
  </p:cSld>
  <p:clrMapOvr>
    <a:masterClrMapping/>
  </p:clrMapOvr>
  <p:transition xmlns:p14="http://schemas.microsoft.com/office/powerpoint/2010/mai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endParaRPr lang="en-US" sz="2400" smtClean="0">
                <a:solidFill>
                  <a:srgbClr val="000000"/>
                </a:solidFill>
                <a:latin typeface="Times New Roman" charset="0"/>
                <a:ea typeface="ＭＳ Ｐゴシック" charset="0"/>
                <a:cs typeface="ＭＳ Ｐゴシック" charset="0"/>
              </a:endParaRPr>
            </a:p>
          </p:txBody>
        </p:sp>
        <p:sp>
          <p:nvSpPr>
            <p:cNvPr id="6" name="Rectangle 4"/>
            <p:cNvSpPr>
              <a:spLocks noChangeArrowheads="1"/>
            </p:cNvSpPr>
            <p:nvPr/>
          </p:nvSpPr>
          <p:spPr bwMode="hidden">
            <a:xfrm>
              <a:off x="1081" y="1065"/>
              <a:ext cx="4679" cy="159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grpSp>
          <p:nvGrpSpPr>
            <p:cNvPr id="7" name="Group 5"/>
            <p:cNvGrpSpPr>
              <a:grpSpLocks/>
            </p:cNvGrpSpPr>
            <p:nvPr userDrawn="1"/>
          </p:nvGrpSpPr>
          <p:grpSpPr bwMode="auto">
            <a:xfrm>
              <a:off x="0" y="672"/>
              <a:ext cx="1806" cy="1989"/>
              <a:chOff x="0" y="672"/>
              <a:chExt cx="1806" cy="1989"/>
            </a:xfrm>
          </p:grpSpPr>
          <p:sp>
            <p:nvSpPr>
              <p:cNvPr id="8" name="Rectangle 6"/>
              <p:cNvSpPr>
                <a:spLocks noChangeArrowheads="1"/>
              </p:cNvSpPr>
              <p:nvPr/>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9" name="Rectangle 7"/>
              <p:cNvSpPr>
                <a:spLocks noChangeArrowheads="1"/>
              </p:cNvSpPr>
              <p:nvPr/>
            </p:nvSpPr>
            <p:spPr bwMode="auto">
              <a:xfrm>
                <a:off x="1081" y="1065"/>
                <a:ext cx="362" cy="40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auto">
              <a:xfrm>
                <a:off x="1437" y="672"/>
                <a:ext cx="369" cy="4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1" name="Rectangle 9"/>
              <p:cNvSpPr>
                <a:spLocks noChangeArrowheads="1"/>
              </p:cNvSpPr>
              <p:nvPr/>
            </p:nvSpPr>
            <p:spPr bwMode="auto">
              <a:xfrm>
                <a:off x="719" y="2257"/>
                <a:ext cx="368" cy="40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2" name="Rectangle 10"/>
              <p:cNvSpPr>
                <a:spLocks noChangeArrowheads="1"/>
              </p:cNvSpPr>
              <p:nvPr/>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3" name="Rectangle 11"/>
              <p:cNvSpPr>
                <a:spLocks noChangeArrowheads="1"/>
              </p:cNvSpPr>
              <p:nvPr/>
            </p:nvSpPr>
            <p:spPr bwMode="auto">
              <a:xfrm>
                <a:off x="719" y="1464"/>
                <a:ext cx="368" cy="39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4" name="Rectangle 12"/>
              <p:cNvSpPr>
                <a:spLocks noChangeArrowheads="1"/>
              </p:cNvSpPr>
              <p:nvPr/>
            </p:nvSpPr>
            <p:spPr bwMode="auto">
              <a:xfrm>
                <a:off x="0" y="1464"/>
                <a:ext cx="367" cy="39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5" name="Rectangle 13"/>
              <p:cNvSpPr>
                <a:spLocks noChangeArrowheads="1"/>
              </p:cNvSpPr>
              <p:nvPr/>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6" name="Rectangle 14"/>
              <p:cNvSpPr>
                <a:spLocks noChangeArrowheads="1"/>
              </p:cNvSpPr>
              <p:nvPr/>
            </p:nvSpPr>
            <p:spPr bwMode="auto">
              <a:xfrm>
                <a:off x="361" y="1857"/>
                <a:ext cx="363" cy="4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7" name="Rectangle 15"/>
              <p:cNvSpPr>
                <a:spLocks noChangeArrowheads="1"/>
              </p:cNvSpPr>
              <p:nvPr/>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grpSp>
      </p:grpSp>
      <p:sp>
        <p:nvSpPr>
          <p:cNvPr id="4115" name="Rectangle 19"/>
          <p:cNvSpPr>
            <a:spLocks noGrp="1" noChangeArrowheads="1"/>
          </p:cNvSpPr>
          <p:nvPr>
            <p:ph type="ctrTitle"/>
          </p:nvPr>
        </p:nvSpPr>
        <p:spPr>
          <a:xfrm>
            <a:off x="2971800" y="1828800"/>
            <a:ext cx="6019800" cy="2209800"/>
          </a:xfrm>
        </p:spPr>
        <p:txBody>
          <a:bodyPr/>
          <a:lstStyle>
            <a:lvl1pPr>
              <a:defRPr sz="4200">
                <a:solidFill>
                  <a:schemeClr val="tx2"/>
                </a:solidFill>
              </a:defRPr>
            </a:lvl1pPr>
          </a:lstStyle>
          <a:p>
            <a:r>
              <a:rPr lang="en-US"/>
              <a:t>Click to edit Master title style</a:t>
            </a:r>
          </a:p>
        </p:txBody>
      </p:sp>
      <p:sp>
        <p:nvSpPr>
          <p:cNvPr id="4116" name="Rectangle 20"/>
          <p:cNvSpPr>
            <a:spLocks noGrp="1" noChangeArrowheads="1"/>
          </p:cNvSpPr>
          <p:nvPr>
            <p:ph type="subTitle" idx="1"/>
          </p:nvPr>
        </p:nvSpPr>
        <p:spPr>
          <a:xfrm>
            <a:off x="2971800" y="4267200"/>
            <a:ext cx="6019800" cy="1752600"/>
          </a:xfrm>
        </p:spPr>
        <p:txBody>
          <a:bodyPr/>
          <a:lstStyle>
            <a:lvl1pPr marL="0" indent="0">
              <a:buFont typeface="Wingdings" charset="2"/>
              <a:buNone/>
              <a:defRPr sz="32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p:txBody>
          <a:bodyPr/>
          <a:lstStyle>
            <a:lvl1pPr>
              <a:defRPr/>
            </a:lvl1pPr>
          </a:lstStyle>
          <a:p>
            <a:pPr>
              <a:defRPr/>
            </a:pPr>
            <a:fld id="{61D35E3E-828E-F945-AF1B-E344B179494C}" type="slidenum">
              <a:rPr lang="en-US"/>
              <a:pPr>
                <a:defRPr/>
              </a:pPr>
              <a:t>‹#›</a:t>
            </a:fld>
            <a:endParaRPr lang="en-US"/>
          </a:p>
        </p:txBody>
      </p:sp>
    </p:spTree>
    <p:extLst>
      <p:ext uri="{BB962C8B-B14F-4D97-AF65-F5344CB8AC3E}">
        <p14:creationId xmlns:p14="http://schemas.microsoft.com/office/powerpoint/2010/main" val="2433317541"/>
      </p:ext>
    </p:extLst>
  </p:cSld>
  <p:clrMapOvr>
    <a:masterClrMapping/>
  </p:clrMapOvr>
  <p:transition xmlns:p14="http://schemas.microsoft.com/office/powerpoint/2010/mai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9223EA8-0690-A947-B798-CE6D50343475}"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4894584"/>
      </p:ext>
    </p:extLst>
  </p:cSld>
  <p:clrMapOvr>
    <a:masterClrMapping/>
  </p:clrMapOvr>
  <p:transition xmlns:p14="http://schemas.microsoft.com/office/powerpoint/2010/mai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2D63458-0A7F-EA47-BAFB-AA599C5E7600}"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0366426"/>
      </p:ext>
    </p:extLst>
  </p:cSld>
  <p:clrMapOvr>
    <a:masterClrMapping/>
  </p:clrMapOvr>
  <p:transition xmlns:p14="http://schemas.microsoft.com/office/powerpoint/2010/mai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EB35DD5-666D-184F-AF3A-159DCC95DB1C}"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14804508"/>
      </p:ext>
    </p:extLst>
  </p:cSld>
  <p:clrMapOvr>
    <a:masterClrMapping/>
  </p:clrMapOvr>
  <p:transition xmlns:p14="http://schemas.microsoft.com/office/powerpoint/2010/mai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40C1202-51F3-7A4E-BEB2-444748103E7B}" type="slidenum">
              <a:rPr lang="en-US"/>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4138525"/>
      </p:ext>
    </p:extLst>
  </p:cSld>
  <p:clrMapOvr>
    <a:masterClrMapping/>
  </p:clrMapOvr>
  <p:transition xmlns:p14="http://schemas.microsoft.com/office/powerpoint/2010/mai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EFED63DE-A84F-1F41-9AE4-99F052AAB5FD}" type="slidenum">
              <a:rPr lang="en-US"/>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6929207"/>
      </p:ext>
    </p:extLst>
  </p:cSld>
  <p:clrMapOvr>
    <a:masterClrMapping/>
  </p:clrMapOvr>
  <p:transition xmlns:p14="http://schemas.microsoft.com/office/powerpoint/2010/mai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E7D31380-7355-D54C-8854-A0A363EF3994}" type="slidenum">
              <a:rPr lang="en-US"/>
              <a:pPr>
                <a:defRPr/>
              </a:pPr>
              <a:t>‹#›</a:t>
            </a:fld>
            <a:endParaRPr lang="en-US"/>
          </a:p>
        </p:txBody>
      </p:sp>
      <p:sp>
        <p:nvSpPr>
          <p:cNvPr id="4"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18890488"/>
      </p:ext>
    </p:extLst>
  </p:cSld>
  <p:clrMapOvr>
    <a:masterClrMapping/>
  </p:clrMapOvr>
  <p:transition xmlns:p14="http://schemas.microsoft.com/office/powerpoint/2010/mai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51A612-9BB0-DD4C-80A1-887709CCB227}" type="datetime1">
              <a:rPr lang="en-US"/>
              <a:pPr>
                <a:defRPr/>
              </a:pPr>
              <a:t>6/13/14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9A3595B-1F0A-4643-B1B7-28A4AB0E4DC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F7E0148-9D17-F34C-9D32-F3972500E2E0}"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3646348"/>
      </p:ext>
    </p:extLst>
  </p:cSld>
  <p:clrMapOvr>
    <a:masterClrMapping/>
  </p:clrMapOvr>
  <p:transition xmlns:p14="http://schemas.microsoft.com/office/powerpoint/2010/mai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49256FF-457D-B84B-94E5-309C50101580}"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68816861"/>
      </p:ext>
    </p:extLst>
  </p:cSld>
  <p:clrMapOvr>
    <a:masterClrMapping/>
  </p:clrMapOvr>
  <p:transition xmlns:p14="http://schemas.microsoft.com/office/powerpoint/2010/mai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F83596B-0EE4-974B-8B91-13B654284233}"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8192697"/>
      </p:ext>
    </p:extLst>
  </p:cSld>
  <p:clrMapOvr>
    <a:masterClrMapping/>
  </p:clrMapOvr>
  <p:transition xmlns:p14="http://schemas.microsoft.com/office/powerpoint/2010/mai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105400"/>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762000"/>
            <a:ext cx="6019800" cy="51054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32FC148-8748-9545-8DF0-F6124D477BE7}"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45176156"/>
      </p:ext>
    </p:extLst>
  </p:cSld>
  <p:clrMapOvr>
    <a:masterClrMapping/>
  </p:clrMapOvr>
  <p:transition xmlns:p14="http://schemas.microsoft.com/office/powerpoint/2010/mai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AU"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7" name="Footer Placeholder 6"/>
          <p:cNvSpPr>
            <a:spLocks noGrp="1"/>
          </p:cNvSpPr>
          <p:nvPr>
            <p:ph type="ftr" sz="quarter" idx="11"/>
          </p:nvPr>
        </p:nvSpPr>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09A376FB-B041-BF48-9E15-C1CD5A1022E9}" type="slidenum">
              <a:rPr lang="en-US"/>
              <a:pPr>
                <a:defRPr/>
              </a:pPr>
              <a:t>‹#›</a:t>
            </a:fld>
            <a:endParaRPr lang="en-US"/>
          </a:p>
        </p:txBody>
      </p:sp>
    </p:spTree>
    <p:extLst>
      <p:ext uri="{BB962C8B-B14F-4D97-AF65-F5344CB8AC3E}">
        <p14:creationId xmlns:p14="http://schemas.microsoft.com/office/powerpoint/2010/main" val="1360777953"/>
      </p:ext>
    </p:extLst>
  </p:cSld>
  <p:clrMapOvr>
    <a:masterClrMapping/>
  </p:clrMapOvr>
  <p:transition xmlns:p14="http://schemas.microsoft.com/office/powerpoint/2010/mai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endParaRPr lang="en-US" sz="2400" smtClean="0">
                <a:solidFill>
                  <a:srgbClr val="000000"/>
                </a:solidFill>
                <a:latin typeface="Times New Roman" charset="0"/>
                <a:ea typeface="ＭＳ Ｐゴシック" charset="0"/>
                <a:cs typeface="ＭＳ Ｐゴシック" charset="0"/>
              </a:endParaRPr>
            </a:p>
          </p:txBody>
        </p:sp>
        <p:sp>
          <p:nvSpPr>
            <p:cNvPr id="6" name="Rectangle 4"/>
            <p:cNvSpPr>
              <a:spLocks noChangeArrowheads="1"/>
            </p:cNvSpPr>
            <p:nvPr/>
          </p:nvSpPr>
          <p:spPr bwMode="hidden">
            <a:xfrm>
              <a:off x="1081" y="1065"/>
              <a:ext cx="4679" cy="159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grpSp>
          <p:nvGrpSpPr>
            <p:cNvPr id="7" name="Group 5"/>
            <p:cNvGrpSpPr>
              <a:grpSpLocks/>
            </p:cNvGrpSpPr>
            <p:nvPr userDrawn="1"/>
          </p:nvGrpSpPr>
          <p:grpSpPr bwMode="auto">
            <a:xfrm>
              <a:off x="0" y="672"/>
              <a:ext cx="1806" cy="1989"/>
              <a:chOff x="0" y="672"/>
              <a:chExt cx="1806" cy="1989"/>
            </a:xfrm>
          </p:grpSpPr>
          <p:sp>
            <p:nvSpPr>
              <p:cNvPr id="8" name="Rectangle 6"/>
              <p:cNvSpPr>
                <a:spLocks noChangeArrowheads="1"/>
              </p:cNvSpPr>
              <p:nvPr/>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9" name="Rectangle 7"/>
              <p:cNvSpPr>
                <a:spLocks noChangeArrowheads="1"/>
              </p:cNvSpPr>
              <p:nvPr/>
            </p:nvSpPr>
            <p:spPr bwMode="auto">
              <a:xfrm>
                <a:off x="1081" y="1065"/>
                <a:ext cx="362" cy="40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auto">
              <a:xfrm>
                <a:off x="1437" y="672"/>
                <a:ext cx="369" cy="4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1" name="Rectangle 9"/>
              <p:cNvSpPr>
                <a:spLocks noChangeArrowheads="1"/>
              </p:cNvSpPr>
              <p:nvPr/>
            </p:nvSpPr>
            <p:spPr bwMode="auto">
              <a:xfrm>
                <a:off x="719" y="2257"/>
                <a:ext cx="368" cy="40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2" name="Rectangle 10"/>
              <p:cNvSpPr>
                <a:spLocks noChangeArrowheads="1"/>
              </p:cNvSpPr>
              <p:nvPr/>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3" name="Rectangle 11"/>
              <p:cNvSpPr>
                <a:spLocks noChangeArrowheads="1"/>
              </p:cNvSpPr>
              <p:nvPr/>
            </p:nvSpPr>
            <p:spPr bwMode="auto">
              <a:xfrm>
                <a:off x="719" y="1464"/>
                <a:ext cx="368" cy="39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4" name="Rectangle 12"/>
              <p:cNvSpPr>
                <a:spLocks noChangeArrowheads="1"/>
              </p:cNvSpPr>
              <p:nvPr/>
            </p:nvSpPr>
            <p:spPr bwMode="auto">
              <a:xfrm>
                <a:off x="0" y="1464"/>
                <a:ext cx="367" cy="39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5" name="Rectangle 13"/>
              <p:cNvSpPr>
                <a:spLocks noChangeArrowheads="1"/>
              </p:cNvSpPr>
              <p:nvPr/>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6" name="Rectangle 14"/>
              <p:cNvSpPr>
                <a:spLocks noChangeArrowheads="1"/>
              </p:cNvSpPr>
              <p:nvPr/>
            </p:nvSpPr>
            <p:spPr bwMode="auto">
              <a:xfrm>
                <a:off x="361" y="1857"/>
                <a:ext cx="363" cy="4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7" name="Rectangle 15"/>
              <p:cNvSpPr>
                <a:spLocks noChangeArrowheads="1"/>
              </p:cNvSpPr>
              <p:nvPr/>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grpSp>
      </p:grpSp>
      <p:sp>
        <p:nvSpPr>
          <p:cNvPr id="4115" name="Rectangle 19"/>
          <p:cNvSpPr>
            <a:spLocks noGrp="1" noChangeArrowheads="1"/>
          </p:cNvSpPr>
          <p:nvPr>
            <p:ph type="ctrTitle"/>
          </p:nvPr>
        </p:nvSpPr>
        <p:spPr>
          <a:xfrm>
            <a:off x="2971800" y="1828800"/>
            <a:ext cx="6019800" cy="2209800"/>
          </a:xfrm>
        </p:spPr>
        <p:txBody>
          <a:bodyPr/>
          <a:lstStyle>
            <a:lvl1pPr>
              <a:defRPr sz="4200">
                <a:solidFill>
                  <a:schemeClr val="tx2"/>
                </a:solidFill>
              </a:defRPr>
            </a:lvl1pPr>
          </a:lstStyle>
          <a:p>
            <a:r>
              <a:rPr lang="en-US"/>
              <a:t>Click to edit Master title style</a:t>
            </a:r>
          </a:p>
        </p:txBody>
      </p:sp>
      <p:sp>
        <p:nvSpPr>
          <p:cNvPr id="4116" name="Rectangle 20"/>
          <p:cNvSpPr>
            <a:spLocks noGrp="1" noChangeArrowheads="1"/>
          </p:cNvSpPr>
          <p:nvPr>
            <p:ph type="subTitle" idx="1"/>
          </p:nvPr>
        </p:nvSpPr>
        <p:spPr>
          <a:xfrm>
            <a:off x="2971800" y="4267200"/>
            <a:ext cx="6019800" cy="1752600"/>
          </a:xfrm>
        </p:spPr>
        <p:txBody>
          <a:bodyPr/>
          <a:lstStyle>
            <a:lvl1pPr marL="0" indent="0">
              <a:buFont typeface="Wingdings" charset="2"/>
              <a:buNone/>
              <a:defRPr sz="32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p:txBody>
          <a:bodyPr/>
          <a:lstStyle>
            <a:lvl1pPr>
              <a:defRPr/>
            </a:lvl1pPr>
          </a:lstStyle>
          <a:p>
            <a:pPr>
              <a:defRPr/>
            </a:pPr>
            <a:fld id="{E34C43D9-910B-A147-8CFD-CB7011AA8A70}" type="slidenum">
              <a:rPr lang="en-US"/>
              <a:pPr>
                <a:defRPr/>
              </a:pPr>
              <a:t>‹#›</a:t>
            </a:fld>
            <a:endParaRPr lang="en-US"/>
          </a:p>
        </p:txBody>
      </p:sp>
    </p:spTree>
    <p:extLst>
      <p:ext uri="{BB962C8B-B14F-4D97-AF65-F5344CB8AC3E}">
        <p14:creationId xmlns:p14="http://schemas.microsoft.com/office/powerpoint/2010/main" val="935782591"/>
      </p:ext>
    </p:extLst>
  </p:cSld>
  <p:clrMapOvr>
    <a:masterClrMapping/>
  </p:clrMapOvr>
  <p:transition xmlns:p14="http://schemas.microsoft.com/office/powerpoint/2010/mai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62EBB47-5725-524E-B0B4-2AB5630B31C5}"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52797785"/>
      </p:ext>
    </p:extLst>
  </p:cSld>
  <p:clrMapOvr>
    <a:masterClrMapping/>
  </p:clrMapOvr>
  <p:transition xmlns:p14="http://schemas.microsoft.com/office/powerpoint/2010/mai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CCD021F-F999-9749-84D0-6B7498B23AF2}"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80204042"/>
      </p:ext>
    </p:extLst>
  </p:cSld>
  <p:clrMapOvr>
    <a:masterClrMapping/>
  </p:clrMapOvr>
  <p:transition xmlns:p14="http://schemas.microsoft.com/office/powerpoint/2010/mai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47866D1-F029-BA4F-A300-3B1F0F70DD94}"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95043907"/>
      </p:ext>
    </p:extLst>
  </p:cSld>
  <p:clrMapOvr>
    <a:masterClrMapping/>
  </p:clrMapOvr>
  <p:transition xmlns:p14="http://schemas.microsoft.com/office/powerpoint/2010/mai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0C82D5D-8393-794E-9B87-5FEE4AF78F2D}" type="slidenum">
              <a:rPr lang="en-US"/>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8748286"/>
      </p:ext>
    </p:extLst>
  </p:cSld>
  <p:clrMapOvr>
    <a:masterClrMapping/>
  </p:clrMapOvr>
  <p:transition xmlns:p14="http://schemas.microsoft.com/office/powerpoint/2010/mai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pl-PL"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00F495-15E4-2844-8813-85191CF0ABAF}" type="datetime1">
              <a:rPr lang="en-US"/>
              <a:pPr>
                <a:defRPr/>
              </a:pPr>
              <a:t>6/13/14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AB003D-8B2B-0A41-A4EB-0433B3BC1200}"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4CB80F9-05B8-2B4E-8EAB-0BDDE7B1F0B7}" type="slidenum">
              <a:rPr lang="en-US"/>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9146564"/>
      </p:ext>
    </p:extLst>
  </p:cSld>
  <p:clrMapOvr>
    <a:masterClrMapping/>
  </p:clrMapOvr>
  <p:transition xmlns:p14="http://schemas.microsoft.com/office/powerpoint/2010/mai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EB6DBB36-A793-204E-B4DD-69CCBB24F5DA}" type="slidenum">
              <a:rPr lang="en-US"/>
              <a:pPr>
                <a:defRPr/>
              </a:pPr>
              <a:t>‹#›</a:t>
            </a:fld>
            <a:endParaRPr lang="en-US"/>
          </a:p>
        </p:txBody>
      </p:sp>
      <p:sp>
        <p:nvSpPr>
          <p:cNvPr id="4"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19348078"/>
      </p:ext>
    </p:extLst>
  </p:cSld>
  <p:clrMapOvr>
    <a:masterClrMapping/>
  </p:clrMapOvr>
  <p:transition xmlns:p14="http://schemas.microsoft.com/office/powerpoint/2010/mai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C9692D4-5241-E645-8F1B-4EC765E7FFB2}"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19357645"/>
      </p:ext>
    </p:extLst>
  </p:cSld>
  <p:clrMapOvr>
    <a:masterClrMapping/>
  </p:clrMapOvr>
  <p:transition xmlns:p14="http://schemas.microsoft.com/office/powerpoint/2010/mai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16ED996-BD29-F74A-92CA-7283A4EE1683}"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91560852"/>
      </p:ext>
    </p:extLst>
  </p:cSld>
  <p:clrMapOvr>
    <a:masterClrMapping/>
  </p:clrMapOvr>
  <p:transition xmlns:p14="http://schemas.microsoft.com/office/powerpoint/2010/mai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377641D-88F4-D746-B384-BD08A7AFCE8E}"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198221"/>
      </p:ext>
    </p:extLst>
  </p:cSld>
  <p:clrMapOvr>
    <a:masterClrMapping/>
  </p:clrMapOvr>
  <p:transition xmlns:p14="http://schemas.microsoft.com/office/powerpoint/2010/mai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105400"/>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762000"/>
            <a:ext cx="6019800" cy="51054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6436AF5-92E2-B446-AB04-B0FD2B26B765}"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52417218"/>
      </p:ext>
    </p:extLst>
  </p:cSld>
  <p:clrMapOvr>
    <a:masterClrMapping/>
  </p:clrMapOvr>
  <p:transition xmlns:p14="http://schemas.microsoft.com/office/powerpoint/2010/mai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AU"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7" name="Footer Placeholder 6"/>
          <p:cNvSpPr>
            <a:spLocks noGrp="1"/>
          </p:cNvSpPr>
          <p:nvPr>
            <p:ph type="ftr" sz="quarter" idx="11"/>
          </p:nvPr>
        </p:nvSpPr>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378F664F-DFBC-4D44-9E24-D1F1FF9AACFE}" type="slidenum">
              <a:rPr lang="en-US"/>
              <a:pPr>
                <a:defRPr/>
              </a:pPr>
              <a:t>‹#›</a:t>
            </a:fld>
            <a:endParaRPr lang="en-US"/>
          </a:p>
        </p:txBody>
      </p:sp>
    </p:spTree>
    <p:extLst>
      <p:ext uri="{BB962C8B-B14F-4D97-AF65-F5344CB8AC3E}">
        <p14:creationId xmlns:p14="http://schemas.microsoft.com/office/powerpoint/2010/main" val="480724269"/>
      </p:ext>
    </p:extLst>
  </p:cSld>
  <p:clrMapOvr>
    <a:masterClrMapping/>
  </p:clrMapOvr>
  <p:transition xmlns:p14="http://schemas.microsoft.com/office/powerpoint/2010/mai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endParaRPr lang="en-US" sz="2400" smtClean="0">
                <a:solidFill>
                  <a:srgbClr val="000000"/>
                </a:solidFill>
                <a:latin typeface="Times New Roman" charset="0"/>
                <a:ea typeface="ＭＳ Ｐゴシック" charset="0"/>
                <a:cs typeface="ＭＳ Ｐゴシック" charset="0"/>
              </a:endParaRPr>
            </a:p>
          </p:txBody>
        </p:sp>
        <p:sp>
          <p:nvSpPr>
            <p:cNvPr id="6" name="Rectangle 4"/>
            <p:cNvSpPr>
              <a:spLocks noChangeArrowheads="1"/>
            </p:cNvSpPr>
            <p:nvPr/>
          </p:nvSpPr>
          <p:spPr bwMode="hidden">
            <a:xfrm>
              <a:off x="1081" y="1065"/>
              <a:ext cx="4679" cy="159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grpSp>
          <p:nvGrpSpPr>
            <p:cNvPr id="7" name="Group 5"/>
            <p:cNvGrpSpPr>
              <a:grpSpLocks/>
            </p:cNvGrpSpPr>
            <p:nvPr userDrawn="1"/>
          </p:nvGrpSpPr>
          <p:grpSpPr bwMode="auto">
            <a:xfrm>
              <a:off x="0" y="672"/>
              <a:ext cx="1806" cy="1989"/>
              <a:chOff x="0" y="672"/>
              <a:chExt cx="1806" cy="1989"/>
            </a:xfrm>
          </p:grpSpPr>
          <p:sp>
            <p:nvSpPr>
              <p:cNvPr id="8" name="Rectangle 6"/>
              <p:cNvSpPr>
                <a:spLocks noChangeArrowheads="1"/>
              </p:cNvSpPr>
              <p:nvPr/>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9" name="Rectangle 7"/>
              <p:cNvSpPr>
                <a:spLocks noChangeArrowheads="1"/>
              </p:cNvSpPr>
              <p:nvPr/>
            </p:nvSpPr>
            <p:spPr bwMode="auto">
              <a:xfrm>
                <a:off x="1081" y="1065"/>
                <a:ext cx="362" cy="40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auto">
              <a:xfrm>
                <a:off x="1437" y="672"/>
                <a:ext cx="369" cy="4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1" name="Rectangle 9"/>
              <p:cNvSpPr>
                <a:spLocks noChangeArrowheads="1"/>
              </p:cNvSpPr>
              <p:nvPr/>
            </p:nvSpPr>
            <p:spPr bwMode="auto">
              <a:xfrm>
                <a:off x="719" y="2257"/>
                <a:ext cx="368" cy="40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2" name="Rectangle 10"/>
              <p:cNvSpPr>
                <a:spLocks noChangeArrowheads="1"/>
              </p:cNvSpPr>
              <p:nvPr/>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3" name="Rectangle 11"/>
              <p:cNvSpPr>
                <a:spLocks noChangeArrowheads="1"/>
              </p:cNvSpPr>
              <p:nvPr/>
            </p:nvSpPr>
            <p:spPr bwMode="auto">
              <a:xfrm>
                <a:off x="719" y="1464"/>
                <a:ext cx="368" cy="39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4" name="Rectangle 12"/>
              <p:cNvSpPr>
                <a:spLocks noChangeArrowheads="1"/>
              </p:cNvSpPr>
              <p:nvPr/>
            </p:nvSpPr>
            <p:spPr bwMode="auto">
              <a:xfrm>
                <a:off x="0" y="1464"/>
                <a:ext cx="367" cy="39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5" name="Rectangle 13"/>
              <p:cNvSpPr>
                <a:spLocks noChangeArrowheads="1"/>
              </p:cNvSpPr>
              <p:nvPr/>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6" name="Rectangle 14"/>
              <p:cNvSpPr>
                <a:spLocks noChangeArrowheads="1"/>
              </p:cNvSpPr>
              <p:nvPr/>
            </p:nvSpPr>
            <p:spPr bwMode="auto">
              <a:xfrm>
                <a:off x="361" y="1857"/>
                <a:ext cx="363" cy="4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17" name="Rectangle 15"/>
              <p:cNvSpPr>
                <a:spLocks noChangeArrowheads="1"/>
              </p:cNvSpPr>
              <p:nvPr/>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grpSp>
      </p:grpSp>
      <p:sp>
        <p:nvSpPr>
          <p:cNvPr id="4115" name="Rectangle 19"/>
          <p:cNvSpPr>
            <a:spLocks noGrp="1" noChangeArrowheads="1"/>
          </p:cNvSpPr>
          <p:nvPr>
            <p:ph type="ctrTitle"/>
          </p:nvPr>
        </p:nvSpPr>
        <p:spPr>
          <a:xfrm>
            <a:off x="2971800" y="1828800"/>
            <a:ext cx="6019800" cy="2209800"/>
          </a:xfrm>
        </p:spPr>
        <p:txBody>
          <a:bodyPr/>
          <a:lstStyle>
            <a:lvl1pPr>
              <a:defRPr sz="4200">
                <a:solidFill>
                  <a:schemeClr val="tx2"/>
                </a:solidFill>
              </a:defRPr>
            </a:lvl1pPr>
          </a:lstStyle>
          <a:p>
            <a:r>
              <a:rPr lang="en-US"/>
              <a:t>Click to edit Master title style</a:t>
            </a:r>
          </a:p>
        </p:txBody>
      </p:sp>
      <p:sp>
        <p:nvSpPr>
          <p:cNvPr id="4116" name="Rectangle 20"/>
          <p:cNvSpPr>
            <a:spLocks noGrp="1" noChangeArrowheads="1"/>
          </p:cNvSpPr>
          <p:nvPr>
            <p:ph type="subTitle" idx="1"/>
          </p:nvPr>
        </p:nvSpPr>
        <p:spPr>
          <a:xfrm>
            <a:off x="2971800" y="4267200"/>
            <a:ext cx="6019800" cy="1752600"/>
          </a:xfrm>
        </p:spPr>
        <p:txBody>
          <a:bodyPr/>
          <a:lstStyle>
            <a:lvl1pPr marL="0" indent="0">
              <a:buFont typeface="Wingdings" charset="2"/>
              <a:buNone/>
              <a:defRPr sz="32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p:txBody>
          <a:bodyPr/>
          <a:lstStyle>
            <a:lvl1pPr>
              <a:defRPr/>
            </a:lvl1pPr>
          </a:lstStyle>
          <a:p>
            <a:pPr>
              <a:defRPr/>
            </a:pPr>
            <a:fld id="{63E7748D-05A1-9741-A0D7-E58CDC9B85E5}" type="slidenum">
              <a:rPr lang="en-US"/>
              <a:pPr>
                <a:defRPr/>
              </a:pPr>
              <a:t>‹#›</a:t>
            </a:fld>
            <a:endParaRPr lang="en-US"/>
          </a:p>
        </p:txBody>
      </p:sp>
    </p:spTree>
    <p:extLst>
      <p:ext uri="{BB962C8B-B14F-4D97-AF65-F5344CB8AC3E}">
        <p14:creationId xmlns:p14="http://schemas.microsoft.com/office/powerpoint/2010/main" val="963868758"/>
      </p:ext>
    </p:extLst>
  </p:cSld>
  <p:clrMapOvr>
    <a:masterClrMapping/>
  </p:clrMapOvr>
  <p:transition xmlns:p14="http://schemas.microsoft.com/office/powerpoint/2010/mai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E1AA756-D395-CD4C-83FD-B1970AA1FD98}"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1324159"/>
      </p:ext>
    </p:extLst>
  </p:cSld>
  <p:clrMapOvr>
    <a:masterClrMapping/>
  </p:clrMapOvr>
  <p:transition xmlns:p14="http://schemas.microsoft.com/office/powerpoint/2010/mai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EC4D416-4188-9348-A693-0BBE480C86BB}"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1770064"/>
      </p:ext>
    </p:extLst>
  </p:cSld>
  <p:clrMapOvr>
    <a:masterClrMapping/>
  </p:clrMapOvr>
  <p:transition xmlns:p14="http://schemas.microsoft.com/office/powerpoint/2010/mai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pl-P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DFF944-2F25-E84C-8F1B-DDBF4B3ECAE5}" type="datetime1">
              <a:rPr lang="en-US"/>
              <a:pPr>
                <a:defRPr/>
              </a:pPr>
              <a:t>6/13/14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E88C56-B088-214C-ACE4-79D544ECB9CC}"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6068CE5-6353-C647-8DD7-3450B877F4C1}"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529055"/>
      </p:ext>
    </p:extLst>
  </p:cSld>
  <p:clrMapOvr>
    <a:masterClrMapping/>
  </p:clrMapOvr>
  <p:transition xmlns:p14="http://schemas.microsoft.com/office/powerpoint/2010/mai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C56471D3-FA3D-C244-894C-14911C2A1AB4}" type="slidenum">
              <a:rPr lang="en-US"/>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07622850"/>
      </p:ext>
    </p:extLst>
  </p:cSld>
  <p:clrMapOvr>
    <a:masterClrMapping/>
  </p:clrMapOvr>
  <p:transition xmlns:p14="http://schemas.microsoft.com/office/powerpoint/2010/mai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5ECFD211-21A9-DF43-8976-CFAFC862B844}" type="slidenum">
              <a:rPr lang="en-US"/>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1362696"/>
      </p:ext>
    </p:extLst>
  </p:cSld>
  <p:clrMapOvr>
    <a:masterClrMapping/>
  </p:clrMapOvr>
  <p:transition xmlns:p14="http://schemas.microsoft.com/office/powerpoint/2010/mai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CBDFFBFB-E4AA-6F4B-B7E9-8AFF25A443BF}" type="slidenum">
              <a:rPr lang="en-US"/>
              <a:pPr>
                <a:defRPr/>
              </a:pPr>
              <a:t>‹#›</a:t>
            </a:fld>
            <a:endParaRPr lang="en-US"/>
          </a:p>
        </p:txBody>
      </p:sp>
      <p:sp>
        <p:nvSpPr>
          <p:cNvPr id="4"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6192850"/>
      </p:ext>
    </p:extLst>
  </p:cSld>
  <p:clrMapOvr>
    <a:masterClrMapping/>
  </p:clrMapOvr>
  <p:transition xmlns:p14="http://schemas.microsoft.com/office/powerpoint/2010/mai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459E882-3A26-4947-8D8E-AF251C9ED96C}"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78125263"/>
      </p:ext>
    </p:extLst>
  </p:cSld>
  <p:clrMapOvr>
    <a:masterClrMapping/>
  </p:clrMapOvr>
  <p:transition xmlns:p14="http://schemas.microsoft.com/office/powerpoint/2010/mai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FF49EA0-4DD5-174A-BFB1-CCBEE1C35980}"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45526321"/>
      </p:ext>
    </p:extLst>
  </p:cSld>
  <p:clrMapOvr>
    <a:masterClrMapping/>
  </p:clrMapOvr>
  <p:transition xmlns:p14="http://schemas.microsoft.com/office/powerpoint/2010/mai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4848299-1F8B-574E-B54F-6CF58FD39B4E}"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1240560"/>
      </p:ext>
    </p:extLst>
  </p:cSld>
  <p:clrMapOvr>
    <a:masterClrMapping/>
  </p:clrMapOvr>
  <p:transition xmlns:p14="http://schemas.microsoft.com/office/powerpoint/2010/mai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105400"/>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762000"/>
            <a:ext cx="6019800" cy="51054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83640EB-E3F4-FB40-B6C7-4E5D2428DEB6}"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1883685"/>
      </p:ext>
    </p:extLst>
  </p:cSld>
  <p:clrMapOvr>
    <a:masterClrMapping/>
  </p:clrMapOvr>
  <p:transition xmlns:p14="http://schemas.microsoft.com/office/powerpoint/2010/mai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AU"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7" name="Footer Placeholder 6"/>
          <p:cNvSpPr>
            <a:spLocks noGrp="1"/>
          </p:cNvSpPr>
          <p:nvPr>
            <p:ph type="ftr" sz="quarter" idx="11"/>
          </p:nvPr>
        </p:nvSpPr>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F05482B2-6F7E-D64E-BE96-F21B35D13BB4}" type="slidenum">
              <a:rPr lang="en-US"/>
              <a:pPr>
                <a:defRPr/>
              </a:pPr>
              <a:t>‹#›</a:t>
            </a:fld>
            <a:endParaRPr lang="en-US"/>
          </a:p>
        </p:txBody>
      </p:sp>
    </p:spTree>
    <p:extLst>
      <p:ext uri="{BB962C8B-B14F-4D97-AF65-F5344CB8AC3E}">
        <p14:creationId xmlns:p14="http://schemas.microsoft.com/office/powerpoint/2010/main" val="590035376"/>
      </p:ext>
    </p:extLst>
  </p:cSld>
  <p:clrMapOvr>
    <a:masterClrMapping/>
  </p:clrMapOvr>
  <p:transition xmlns:p14="http://schemas.microsoft.com/office/powerpoint/2010/mai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fld id="{99400C31-D707-E34E-B659-A70418E3EED6}" type="datetime1">
              <a:rPr lang="en-US"/>
              <a:pPr>
                <a:defRPr/>
              </a:pPr>
              <a:t>6/13/14</a:t>
            </a:fld>
            <a:endParaRPr lang="en-US"/>
          </a:p>
        </p:txBody>
      </p:sp>
      <p:sp>
        <p:nvSpPr>
          <p:cNvPr id="5" name="Footer Placeholder 4"/>
          <p:cNvSpPr>
            <a:spLocks noGrp="1"/>
          </p:cNvSpPr>
          <p:nvPr>
            <p:ph type="ftr" sz="quarter" idx="11"/>
          </p:nvPr>
        </p:nvSpPr>
        <p:spPr/>
        <p:txBody>
          <a:bodyPr/>
          <a:lstStyle>
            <a:lvl1pPr eaLnBrk="0" hangingPunct="0">
              <a:defRPr>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8E3A9A18-579E-3549-BA63-5FF94CBC583E}" type="slidenum">
              <a:rPr lang="en-US"/>
              <a:pPr>
                <a:defRPr/>
              </a:pPr>
              <a:t>‹#›</a:t>
            </a:fld>
            <a:endParaRPr lang="en-US"/>
          </a:p>
        </p:txBody>
      </p:sp>
    </p:spTree>
    <p:extLst>
      <p:ext uri="{BB962C8B-B14F-4D97-AF65-F5344CB8AC3E}">
        <p14:creationId xmlns:p14="http://schemas.microsoft.com/office/powerpoint/2010/main" val="3499996589"/>
      </p:ext>
    </p:extLst>
  </p:cSld>
  <p:clrMapOvr>
    <a:masterClrMapping/>
  </p:clrMapOvr>
  <p:transition xmlns:p14="http://schemas.microsoft.com/office/powerpoint/2010/main">
    <p:zoom/>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theme" Target="../theme/theme11.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slideLayout" Target="../slideLayouts/slideLayout74.xml"/><Relationship Id="rId13" Type="http://schemas.openxmlformats.org/officeDocument/2006/relationships/theme" Target="../theme/theme12.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theme" Target="../theme/theme13.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theme" Target="../theme/theme14.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6.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7.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21.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theme" Target="../theme/theme23.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161.xml"/><Relationship Id="rId12" Type="http://schemas.openxmlformats.org/officeDocument/2006/relationships/theme" Target="../theme/theme24.xml"/><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9" Type="http://schemas.openxmlformats.org/officeDocument/2006/relationships/slideLayout" Target="../slideLayouts/slideLayout159.xml"/><Relationship Id="rId10" Type="http://schemas.openxmlformats.org/officeDocument/2006/relationships/slideLayout" Target="../slideLayouts/slideLayout160.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theme" Target="../theme/theme26.xml"/><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174.xml"/><Relationship Id="rId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185.xml"/><Relationship Id="rId12" Type="http://schemas.openxmlformats.org/officeDocument/2006/relationships/theme" Target="../theme/theme28.xml"/><Relationship Id="rId13" Type="http://schemas.openxmlformats.org/officeDocument/2006/relationships/image" Target="../media/image1.png"/><Relationship Id="rId1" Type="http://schemas.openxmlformats.org/officeDocument/2006/relationships/slideLayout" Target="../slideLayouts/slideLayout175.xml"/><Relationship Id="rId2" Type="http://schemas.openxmlformats.org/officeDocument/2006/relationships/slideLayout" Target="../slideLayouts/slideLayout176.xml"/><Relationship Id="rId3" Type="http://schemas.openxmlformats.org/officeDocument/2006/relationships/slideLayout" Target="../slideLayouts/slideLayout177.xml"/><Relationship Id="rId4" Type="http://schemas.openxmlformats.org/officeDocument/2006/relationships/slideLayout" Target="../slideLayouts/slideLayout178.xml"/><Relationship Id="rId5" Type="http://schemas.openxmlformats.org/officeDocument/2006/relationships/slideLayout" Target="../slideLayouts/slideLayout179.xml"/><Relationship Id="rId6" Type="http://schemas.openxmlformats.org/officeDocument/2006/relationships/slideLayout" Target="../slideLayouts/slideLayout180.xml"/><Relationship Id="rId7" Type="http://schemas.openxmlformats.org/officeDocument/2006/relationships/slideLayout" Target="../slideLayouts/slideLayout181.xml"/><Relationship Id="rId8" Type="http://schemas.openxmlformats.org/officeDocument/2006/relationships/slideLayout" Target="../slideLayouts/slideLayout182.xml"/><Relationship Id="rId9" Type="http://schemas.openxmlformats.org/officeDocument/2006/relationships/slideLayout" Target="../slideLayouts/slideLayout183.xml"/><Relationship Id="rId10" Type="http://schemas.openxmlformats.org/officeDocument/2006/relationships/slideLayout" Target="../slideLayouts/slideLayout18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8.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5510A1F5-ADF6-9B43-86D9-18A53F87C598}" type="datetime1">
              <a:rPr lang="en-US"/>
              <a:pPr>
                <a:defRPr/>
              </a:pPr>
              <a:t>6/13/14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8EC1029B-CD6A-0A4F-9911-8BF589E261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ChangeArrowheads="1"/>
          </p:cNvSpPr>
          <p:nvPr userDrawn="1"/>
        </p:nvSpPr>
        <p:spPr bwMode="auto">
          <a:xfrm>
            <a:off x="8645525" y="6232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hangingPunct="0"/>
            <a:endParaRPr lang="en-US" sz="2400" smtClean="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89345667"/>
      </p:ext>
    </p:extLst>
  </p:cSld>
  <p:clrMap bg1="lt1" tx1="dk1" bg2="lt2" tx2="dk2" accent1="accent1" accent2="accent2" accent3="accent3" accent4="accent4" accent5="accent5" accent6="accent6" hlink="hlink" folHlink="folHlink"/>
  <p:sldLayoutIdLst>
    <p:sldLayoutId id="2147484002" r:id="rId1"/>
  </p:sldLayoutIdLst>
  <p:transition xmlns:p14="http://schemas.microsoft.com/office/powerpoint/2010/mai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l-PL"/>
              <a:t>Click to edit Master title style</a:t>
            </a:r>
            <a:endParaRPr lang="en-US"/>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ＭＳ Ｐゴシック" charset="-128"/>
                <a:cs typeface="ＭＳ Ｐゴシック" charset="-128"/>
              </a:defRPr>
            </a:lvl1pPr>
          </a:lstStyle>
          <a:p>
            <a:pPr>
              <a:defRPr/>
            </a:pPr>
            <a:fld id="{416D3D26-C29A-F94F-B546-A9631DEA6B0D}" type="datetimeFigureOut">
              <a:rPr lang="en-US"/>
              <a:pPr>
                <a:defRPr/>
              </a:pPr>
              <a:t>6/13/14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ＭＳ Ｐゴシック" charset="-128"/>
                <a:cs typeface="ＭＳ Ｐゴシック" charset="-128"/>
              </a:defRPr>
            </a:lvl1pPr>
          </a:lstStyle>
          <a:p>
            <a:pPr>
              <a:defRPr/>
            </a:pPr>
            <a:fld id="{14A438B3-8BDA-8946-BAE7-E893D7082D03}" type="slidenum">
              <a:rPr lang="en-US"/>
              <a:pPr>
                <a:defRPr/>
              </a:pPr>
              <a:t>‹#›</a:t>
            </a:fld>
            <a:endParaRPr lang="en-US"/>
          </a:p>
        </p:txBody>
      </p:sp>
    </p:spTree>
    <p:extLst>
      <p:ext uri="{BB962C8B-B14F-4D97-AF65-F5344CB8AC3E}">
        <p14:creationId xmlns:p14="http://schemas.microsoft.com/office/powerpoint/2010/main" val="1201434606"/>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ransition xmlns:p14="http://schemas.microsoft.com/office/powerpoint/2010/main">
    <p:zoom/>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Arial" pitchFamily="-106" charset="0"/>
                <a:ea typeface="+mn-ea"/>
                <a:cs typeface="+mn-cs"/>
              </a:defRPr>
            </a:lvl1pPr>
          </a:lstStyle>
          <a:p>
            <a:pPr defTabSz="914400">
              <a:defRPr/>
            </a:pPr>
            <a:endParaRPr lang="en-US"/>
          </a:p>
        </p:txBody>
      </p:sp>
      <p:sp>
        <p:nvSpPr>
          <p:cNvPr id="3075"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Arial Black" charset="0"/>
              </a:defRPr>
            </a:lvl1pPr>
          </a:lstStyle>
          <a:p>
            <a:pPr defTabSz="914400">
              <a:defRPr/>
            </a:pPr>
            <a:fld id="{2F4254DD-0677-844E-A818-AE7A34F0A48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grpSp>
        <p:nvGrpSpPr>
          <p:cNvPr id="40964" name="Group 4"/>
          <p:cNvGrpSpPr>
            <a:grpSpLocks/>
          </p:cNvGrpSpPr>
          <p:nvPr/>
        </p:nvGrpSpPr>
        <p:grpSpPr bwMode="auto">
          <a:xfrm>
            <a:off x="0" y="0"/>
            <a:ext cx="9144000" cy="546100"/>
            <a:chOff x="0" y="0"/>
            <a:chExt cx="5760" cy="344"/>
          </a:xfrm>
        </p:grpSpPr>
        <p:sp>
          <p:nvSpPr>
            <p:cNvPr id="40968" name="Rectangle 5"/>
            <p:cNvSpPr>
              <a:spLocks noChangeArrowheads="1"/>
            </p:cNvSpPr>
            <p:nvPr/>
          </p:nvSpPr>
          <p:spPr bwMode="auto">
            <a:xfrm>
              <a:off x="0" y="0"/>
              <a:ext cx="180" cy="336"/>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endParaRPr lang="en-US" sz="2400" smtClean="0">
                <a:solidFill>
                  <a:srgbClr val="000000"/>
                </a:solidFill>
                <a:latin typeface="Times New Roman" charset="0"/>
                <a:ea typeface="ＭＳ Ｐゴシック" charset="0"/>
                <a:cs typeface="ＭＳ Ｐゴシック" charset="0"/>
              </a:endParaRPr>
            </a:p>
          </p:txBody>
        </p:sp>
        <p:sp>
          <p:nvSpPr>
            <p:cNvPr id="40969" name="Rectangle 6"/>
            <p:cNvSpPr>
              <a:spLocks noChangeArrowheads="1"/>
            </p:cNvSpPr>
            <p:nvPr/>
          </p:nvSpPr>
          <p:spPr bwMode="auto">
            <a:xfrm>
              <a:off x="260" y="85"/>
              <a:ext cx="5500" cy="173"/>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40970" name="Rectangle 7"/>
            <p:cNvSpPr>
              <a:spLocks noChangeArrowheads="1"/>
            </p:cNvSpPr>
            <p:nvPr/>
          </p:nvSpPr>
          <p:spPr bwMode="auto">
            <a:xfrm>
              <a:off x="258" y="85"/>
              <a:ext cx="87" cy="8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CCCCE6"/>
                </a:solidFill>
                <a:ea typeface="ＭＳ Ｐゴシック" charset="0"/>
                <a:cs typeface="ＭＳ Ｐゴシック" charset="0"/>
              </a:endParaRPr>
            </a:p>
          </p:txBody>
        </p:sp>
        <p:sp>
          <p:nvSpPr>
            <p:cNvPr id="40971" name="Rectangle 8"/>
            <p:cNvSpPr>
              <a:spLocks noChangeArrowheads="1"/>
            </p:cNvSpPr>
            <p:nvPr/>
          </p:nvSpPr>
          <p:spPr bwMode="auto">
            <a:xfrm>
              <a:off x="345" y="0"/>
              <a:ext cx="88" cy="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CCCCE6"/>
                </a:solidFill>
                <a:ea typeface="ＭＳ Ｐゴシック" charset="0"/>
                <a:cs typeface="ＭＳ Ｐゴシック" charset="0"/>
              </a:endParaRPr>
            </a:p>
          </p:txBody>
        </p:sp>
        <p:sp>
          <p:nvSpPr>
            <p:cNvPr id="40972"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9999CC"/>
                </a:solidFill>
                <a:ea typeface="ＭＳ Ｐゴシック" charset="0"/>
                <a:cs typeface="ＭＳ Ｐゴシック" charset="0"/>
              </a:endParaRPr>
            </a:p>
          </p:txBody>
        </p:sp>
        <p:sp>
          <p:nvSpPr>
            <p:cNvPr id="40973" name="Rectangle 10"/>
            <p:cNvSpPr>
              <a:spLocks noChangeArrowheads="1"/>
            </p:cNvSpPr>
            <p:nvPr/>
          </p:nvSpPr>
          <p:spPr bwMode="auto">
            <a:xfrm>
              <a:off x="173" y="173"/>
              <a:ext cx="86" cy="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CCCCE6"/>
                </a:solidFill>
                <a:ea typeface="ＭＳ Ｐゴシック" charset="0"/>
                <a:cs typeface="ＭＳ Ｐゴシック" charset="0"/>
              </a:endParaRPr>
            </a:p>
          </p:txBody>
        </p:sp>
        <p:sp>
          <p:nvSpPr>
            <p:cNvPr id="40974" name="Rectangle 11"/>
            <p:cNvSpPr>
              <a:spLocks noChangeArrowheads="1"/>
            </p:cNvSpPr>
            <p:nvPr/>
          </p:nvSpPr>
          <p:spPr bwMode="auto">
            <a:xfrm>
              <a:off x="83" y="86"/>
              <a:ext cx="89" cy="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40975"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9999CC"/>
                </a:solidFill>
                <a:ea typeface="ＭＳ Ｐゴシック" charset="0"/>
                <a:cs typeface="ＭＳ Ｐゴシック" charset="0"/>
              </a:endParaRPr>
            </a:p>
          </p:txBody>
        </p:sp>
        <p:sp>
          <p:nvSpPr>
            <p:cNvPr id="40976"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9999CC"/>
                </a:solidFill>
                <a:ea typeface="ＭＳ Ｐゴシック" charset="0"/>
                <a:cs typeface="ＭＳ Ｐゴシック" charset="0"/>
              </a:endParaRPr>
            </a:p>
          </p:txBody>
        </p:sp>
      </p:grpSp>
      <p:sp>
        <p:nvSpPr>
          <p:cNvPr id="40965" name="Rectangle 14"/>
          <p:cNvSpPr>
            <a:spLocks noGrp="1" noChangeArrowheads="1"/>
          </p:cNvSpPr>
          <p:nvPr>
            <p:ph type="title"/>
          </p:nvPr>
        </p:nvSpPr>
        <p:spPr bwMode="auto">
          <a:xfrm>
            <a:off x="457200" y="762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6"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8"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Arial" pitchFamily="-106" charset="0"/>
                <a:ea typeface="+mn-ea"/>
                <a:cs typeface="+mn-cs"/>
              </a:defRPr>
            </a:lvl1pPr>
          </a:lstStyle>
          <a:p>
            <a:pPr defTabSz="914400">
              <a:defRPr/>
            </a:pPr>
            <a:endParaRPr lang="en-US"/>
          </a:p>
        </p:txBody>
      </p:sp>
    </p:spTree>
    <p:extLst>
      <p:ext uri="{BB962C8B-B14F-4D97-AF65-F5344CB8AC3E}">
        <p14:creationId xmlns:p14="http://schemas.microsoft.com/office/powerpoint/2010/main" val="103688473"/>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Lst>
  <p:transition xmlns:p14="http://schemas.microsoft.com/office/powerpoint/2010/main">
    <p:zoom/>
  </p:transition>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1"/>
          </a:solidFill>
          <a:latin typeface="Arial Black" charset="0"/>
          <a:ea typeface="ＭＳ Ｐゴシック" charset="-128"/>
          <a:cs typeface="ＭＳ Ｐゴシック" charset="-128"/>
        </a:defRPr>
      </a:lvl2pPr>
      <a:lvl3pPr algn="l" rtl="0" eaLnBrk="0" fontAlgn="base" hangingPunct="0">
        <a:spcBef>
          <a:spcPct val="0"/>
        </a:spcBef>
        <a:spcAft>
          <a:spcPct val="0"/>
        </a:spcAft>
        <a:defRPr sz="3600">
          <a:solidFill>
            <a:schemeClr val="tx1"/>
          </a:solidFill>
          <a:latin typeface="Arial Black" charset="0"/>
          <a:ea typeface="ＭＳ Ｐゴシック" charset="-128"/>
          <a:cs typeface="ＭＳ Ｐゴシック" charset="-128"/>
        </a:defRPr>
      </a:lvl3pPr>
      <a:lvl4pPr algn="l" rtl="0" eaLnBrk="0" fontAlgn="base" hangingPunct="0">
        <a:spcBef>
          <a:spcPct val="0"/>
        </a:spcBef>
        <a:spcAft>
          <a:spcPct val="0"/>
        </a:spcAft>
        <a:defRPr sz="3600">
          <a:solidFill>
            <a:schemeClr val="tx1"/>
          </a:solidFill>
          <a:latin typeface="Arial Black" charset="0"/>
          <a:ea typeface="ＭＳ Ｐゴシック" charset="-128"/>
          <a:cs typeface="ＭＳ Ｐゴシック" charset="-128"/>
        </a:defRPr>
      </a:lvl4pPr>
      <a:lvl5pPr algn="l" rtl="0" eaLnBrk="0" fontAlgn="base" hangingPunct="0">
        <a:spcBef>
          <a:spcPct val="0"/>
        </a:spcBef>
        <a:spcAft>
          <a:spcPct val="0"/>
        </a:spcAft>
        <a:defRPr sz="3600">
          <a:solidFill>
            <a:schemeClr val="tx1"/>
          </a:solidFill>
          <a:latin typeface="Arial Black" charset="0"/>
          <a:ea typeface="ＭＳ Ｐゴシック" charset="-128"/>
          <a:cs typeface="ＭＳ Ｐゴシック" charset="-128"/>
        </a:defRPr>
      </a:lvl5pPr>
      <a:lvl6pPr marL="457200" algn="l" rtl="0" fontAlgn="base">
        <a:spcBef>
          <a:spcPct val="0"/>
        </a:spcBef>
        <a:spcAft>
          <a:spcPct val="0"/>
        </a:spcAft>
        <a:defRPr sz="3600">
          <a:solidFill>
            <a:schemeClr val="tx1"/>
          </a:solidFill>
          <a:latin typeface="Arial Black" charset="0"/>
        </a:defRPr>
      </a:lvl6pPr>
      <a:lvl7pPr marL="914400" algn="l" rtl="0" fontAlgn="base">
        <a:spcBef>
          <a:spcPct val="0"/>
        </a:spcBef>
        <a:spcAft>
          <a:spcPct val="0"/>
        </a:spcAft>
        <a:defRPr sz="3600">
          <a:solidFill>
            <a:schemeClr val="tx1"/>
          </a:solidFill>
          <a:latin typeface="Arial Black" charset="0"/>
        </a:defRPr>
      </a:lvl7pPr>
      <a:lvl8pPr marL="1371600" algn="l" rtl="0" fontAlgn="base">
        <a:spcBef>
          <a:spcPct val="0"/>
        </a:spcBef>
        <a:spcAft>
          <a:spcPct val="0"/>
        </a:spcAft>
        <a:defRPr sz="3600">
          <a:solidFill>
            <a:schemeClr val="tx1"/>
          </a:solidFill>
          <a:latin typeface="Arial Black" charset="0"/>
        </a:defRPr>
      </a:lvl8pPr>
      <a:lvl9pPr marL="1828800" algn="l" rtl="0" fontAlgn="base">
        <a:spcBef>
          <a:spcPct val="0"/>
        </a:spcBef>
        <a:spcAft>
          <a:spcPct val="0"/>
        </a:spcAft>
        <a:defRPr sz="3600">
          <a:solidFill>
            <a:schemeClr val="tx1"/>
          </a:solidFill>
          <a:latin typeface="Arial Black" charset="0"/>
        </a:defRPr>
      </a:lvl9pPr>
    </p:titleStyle>
    <p:bodyStyle>
      <a:lvl1pPr marL="342900" indent="-342900" algn="l" rtl="0" eaLnBrk="0" fontAlgn="base" hangingPunct="0">
        <a:spcBef>
          <a:spcPct val="20000"/>
        </a:spcBef>
        <a:spcAft>
          <a:spcPct val="0"/>
        </a:spcAft>
        <a:buClr>
          <a:schemeClr val="accent1"/>
        </a:buClr>
        <a:buSzPct val="75000"/>
        <a:buFont typeface="Wingdings" charset="0"/>
        <a:buChar char="n"/>
        <a:defRPr sz="3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mj-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
        <a:defRPr>
          <a:solidFill>
            <a:schemeClr val="tx1"/>
          </a:solidFill>
          <a:latin typeface="+mj-lt"/>
          <a:ea typeface="ＭＳ Ｐゴシック" charset="-128"/>
          <a:cs typeface="ＭＳ Ｐゴシック" charset="-128"/>
        </a:defRPr>
      </a:lvl4pPr>
      <a:lvl5pPr marL="2057400" indent="-228600" algn="l" rtl="0" eaLnBrk="0" fontAlgn="base" hangingPunct="0">
        <a:spcBef>
          <a:spcPct val="20000"/>
        </a:spcBef>
        <a:spcAft>
          <a:spcPct val="0"/>
        </a:spcAft>
        <a:buClr>
          <a:schemeClr val="accent1"/>
        </a:buClr>
        <a:buFont typeface="Wingdings"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chemeClr val="accent1"/>
        </a:buClr>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Arial" pitchFamily="-106" charset="0"/>
                <a:ea typeface="+mn-ea"/>
                <a:cs typeface="+mn-cs"/>
              </a:defRPr>
            </a:lvl1pPr>
          </a:lstStyle>
          <a:p>
            <a:pPr defTabSz="914400">
              <a:defRPr/>
            </a:pPr>
            <a:endParaRPr lang="en-US"/>
          </a:p>
        </p:txBody>
      </p:sp>
      <p:sp>
        <p:nvSpPr>
          <p:cNvPr id="3075"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Arial Black" charset="0"/>
              </a:defRPr>
            </a:lvl1pPr>
          </a:lstStyle>
          <a:p>
            <a:pPr defTabSz="914400">
              <a:defRPr/>
            </a:pPr>
            <a:fld id="{85F1A68C-B216-714C-AADD-9F5BF59DFC11}"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grpSp>
        <p:nvGrpSpPr>
          <p:cNvPr id="54276" name="Group 4"/>
          <p:cNvGrpSpPr>
            <a:grpSpLocks/>
          </p:cNvGrpSpPr>
          <p:nvPr/>
        </p:nvGrpSpPr>
        <p:grpSpPr bwMode="auto">
          <a:xfrm>
            <a:off x="0" y="0"/>
            <a:ext cx="9144000" cy="546100"/>
            <a:chOff x="0" y="0"/>
            <a:chExt cx="5760" cy="344"/>
          </a:xfrm>
        </p:grpSpPr>
        <p:sp>
          <p:nvSpPr>
            <p:cNvPr id="54280" name="Rectangle 5"/>
            <p:cNvSpPr>
              <a:spLocks noChangeArrowheads="1"/>
            </p:cNvSpPr>
            <p:nvPr/>
          </p:nvSpPr>
          <p:spPr bwMode="auto">
            <a:xfrm>
              <a:off x="0" y="0"/>
              <a:ext cx="180" cy="336"/>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endParaRPr lang="en-US" sz="2400" smtClean="0">
                <a:solidFill>
                  <a:srgbClr val="000000"/>
                </a:solidFill>
                <a:latin typeface="Times New Roman" charset="0"/>
                <a:ea typeface="ＭＳ Ｐゴシック" charset="0"/>
                <a:cs typeface="ＭＳ Ｐゴシック" charset="0"/>
              </a:endParaRPr>
            </a:p>
          </p:txBody>
        </p:sp>
        <p:sp>
          <p:nvSpPr>
            <p:cNvPr id="54281" name="Rectangle 6"/>
            <p:cNvSpPr>
              <a:spLocks noChangeArrowheads="1"/>
            </p:cNvSpPr>
            <p:nvPr/>
          </p:nvSpPr>
          <p:spPr bwMode="auto">
            <a:xfrm>
              <a:off x="260" y="85"/>
              <a:ext cx="5500" cy="173"/>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54282" name="Rectangle 7"/>
            <p:cNvSpPr>
              <a:spLocks noChangeArrowheads="1"/>
            </p:cNvSpPr>
            <p:nvPr/>
          </p:nvSpPr>
          <p:spPr bwMode="auto">
            <a:xfrm>
              <a:off x="258" y="85"/>
              <a:ext cx="87" cy="8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CCCCE6"/>
                </a:solidFill>
                <a:ea typeface="ＭＳ Ｐゴシック" charset="0"/>
                <a:cs typeface="ＭＳ Ｐゴシック" charset="0"/>
              </a:endParaRPr>
            </a:p>
          </p:txBody>
        </p:sp>
        <p:sp>
          <p:nvSpPr>
            <p:cNvPr id="54283" name="Rectangle 8"/>
            <p:cNvSpPr>
              <a:spLocks noChangeArrowheads="1"/>
            </p:cNvSpPr>
            <p:nvPr/>
          </p:nvSpPr>
          <p:spPr bwMode="auto">
            <a:xfrm>
              <a:off x="345" y="0"/>
              <a:ext cx="88" cy="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CCCCE6"/>
                </a:solidFill>
                <a:ea typeface="ＭＳ Ｐゴシック" charset="0"/>
                <a:cs typeface="ＭＳ Ｐゴシック" charset="0"/>
              </a:endParaRPr>
            </a:p>
          </p:txBody>
        </p:sp>
        <p:sp>
          <p:nvSpPr>
            <p:cNvPr id="54284"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9999CC"/>
                </a:solidFill>
                <a:ea typeface="ＭＳ Ｐゴシック" charset="0"/>
                <a:cs typeface="ＭＳ Ｐゴシック" charset="0"/>
              </a:endParaRPr>
            </a:p>
          </p:txBody>
        </p:sp>
        <p:sp>
          <p:nvSpPr>
            <p:cNvPr id="54285" name="Rectangle 10"/>
            <p:cNvSpPr>
              <a:spLocks noChangeArrowheads="1"/>
            </p:cNvSpPr>
            <p:nvPr/>
          </p:nvSpPr>
          <p:spPr bwMode="auto">
            <a:xfrm>
              <a:off x="173" y="173"/>
              <a:ext cx="86" cy="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CCCCE6"/>
                </a:solidFill>
                <a:ea typeface="ＭＳ Ｐゴシック" charset="0"/>
                <a:cs typeface="ＭＳ Ｐゴシック" charset="0"/>
              </a:endParaRPr>
            </a:p>
          </p:txBody>
        </p:sp>
        <p:sp>
          <p:nvSpPr>
            <p:cNvPr id="54286" name="Rectangle 11"/>
            <p:cNvSpPr>
              <a:spLocks noChangeArrowheads="1"/>
            </p:cNvSpPr>
            <p:nvPr/>
          </p:nvSpPr>
          <p:spPr bwMode="auto">
            <a:xfrm>
              <a:off x="83" y="86"/>
              <a:ext cx="89" cy="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54287"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9999CC"/>
                </a:solidFill>
                <a:ea typeface="ＭＳ Ｐゴシック" charset="0"/>
                <a:cs typeface="ＭＳ Ｐゴシック" charset="0"/>
              </a:endParaRPr>
            </a:p>
          </p:txBody>
        </p:sp>
        <p:sp>
          <p:nvSpPr>
            <p:cNvPr id="54288"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9999CC"/>
                </a:solidFill>
                <a:ea typeface="ＭＳ Ｐゴシック" charset="0"/>
                <a:cs typeface="ＭＳ Ｐゴシック" charset="0"/>
              </a:endParaRPr>
            </a:p>
          </p:txBody>
        </p:sp>
      </p:grpSp>
      <p:sp>
        <p:nvSpPr>
          <p:cNvPr id="54277" name="Rectangle 14"/>
          <p:cNvSpPr>
            <a:spLocks noGrp="1" noChangeArrowheads="1"/>
          </p:cNvSpPr>
          <p:nvPr>
            <p:ph type="title"/>
          </p:nvPr>
        </p:nvSpPr>
        <p:spPr bwMode="auto">
          <a:xfrm>
            <a:off x="457200" y="762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8"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8"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Arial" pitchFamily="-106" charset="0"/>
                <a:ea typeface="+mn-ea"/>
                <a:cs typeface="+mn-cs"/>
              </a:defRPr>
            </a:lvl1pPr>
          </a:lstStyle>
          <a:p>
            <a:pPr defTabSz="914400">
              <a:defRPr/>
            </a:pPr>
            <a:endParaRPr lang="en-US"/>
          </a:p>
        </p:txBody>
      </p:sp>
    </p:spTree>
    <p:extLst>
      <p:ext uri="{BB962C8B-B14F-4D97-AF65-F5344CB8AC3E}">
        <p14:creationId xmlns:p14="http://schemas.microsoft.com/office/powerpoint/2010/main" val="354089968"/>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Lst>
  <p:transition xmlns:p14="http://schemas.microsoft.com/office/powerpoint/2010/main">
    <p:zoom/>
  </p:transition>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1"/>
          </a:solidFill>
          <a:latin typeface="Arial Black" charset="0"/>
          <a:ea typeface="ＭＳ Ｐゴシック" charset="-128"/>
          <a:cs typeface="ＭＳ Ｐゴシック" charset="-128"/>
        </a:defRPr>
      </a:lvl2pPr>
      <a:lvl3pPr algn="l" rtl="0" eaLnBrk="0" fontAlgn="base" hangingPunct="0">
        <a:spcBef>
          <a:spcPct val="0"/>
        </a:spcBef>
        <a:spcAft>
          <a:spcPct val="0"/>
        </a:spcAft>
        <a:defRPr sz="3600">
          <a:solidFill>
            <a:schemeClr val="tx1"/>
          </a:solidFill>
          <a:latin typeface="Arial Black" charset="0"/>
          <a:ea typeface="ＭＳ Ｐゴシック" charset="-128"/>
          <a:cs typeface="ＭＳ Ｐゴシック" charset="-128"/>
        </a:defRPr>
      </a:lvl3pPr>
      <a:lvl4pPr algn="l" rtl="0" eaLnBrk="0" fontAlgn="base" hangingPunct="0">
        <a:spcBef>
          <a:spcPct val="0"/>
        </a:spcBef>
        <a:spcAft>
          <a:spcPct val="0"/>
        </a:spcAft>
        <a:defRPr sz="3600">
          <a:solidFill>
            <a:schemeClr val="tx1"/>
          </a:solidFill>
          <a:latin typeface="Arial Black" charset="0"/>
          <a:ea typeface="ＭＳ Ｐゴシック" charset="-128"/>
          <a:cs typeface="ＭＳ Ｐゴシック" charset="-128"/>
        </a:defRPr>
      </a:lvl4pPr>
      <a:lvl5pPr algn="l" rtl="0" eaLnBrk="0" fontAlgn="base" hangingPunct="0">
        <a:spcBef>
          <a:spcPct val="0"/>
        </a:spcBef>
        <a:spcAft>
          <a:spcPct val="0"/>
        </a:spcAft>
        <a:defRPr sz="3600">
          <a:solidFill>
            <a:schemeClr val="tx1"/>
          </a:solidFill>
          <a:latin typeface="Arial Black" charset="0"/>
          <a:ea typeface="ＭＳ Ｐゴシック" charset="-128"/>
          <a:cs typeface="ＭＳ Ｐゴシック" charset="-128"/>
        </a:defRPr>
      </a:lvl5pPr>
      <a:lvl6pPr marL="457200" algn="l" rtl="0" fontAlgn="base">
        <a:spcBef>
          <a:spcPct val="0"/>
        </a:spcBef>
        <a:spcAft>
          <a:spcPct val="0"/>
        </a:spcAft>
        <a:defRPr sz="3600">
          <a:solidFill>
            <a:schemeClr val="tx1"/>
          </a:solidFill>
          <a:latin typeface="Arial Black" charset="0"/>
        </a:defRPr>
      </a:lvl6pPr>
      <a:lvl7pPr marL="914400" algn="l" rtl="0" fontAlgn="base">
        <a:spcBef>
          <a:spcPct val="0"/>
        </a:spcBef>
        <a:spcAft>
          <a:spcPct val="0"/>
        </a:spcAft>
        <a:defRPr sz="3600">
          <a:solidFill>
            <a:schemeClr val="tx1"/>
          </a:solidFill>
          <a:latin typeface="Arial Black" charset="0"/>
        </a:defRPr>
      </a:lvl7pPr>
      <a:lvl8pPr marL="1371600" algn="l" rtl="0" fontAlgn="base">
        <a:spcBef>
          <a:spcPct val="0"/>
        </a:spcBef>
        <a:spcAft>
          <a:spcPct val="0"/>
        </a:spcAft>
        <a:defRPr sz="3600">
          <a:solidFill>
            <a:schemeClr val="tx1"/>
          </a:solidFill>
          <a:latin typeface="Arial Black" charset="0"/>
        </a:defRPr>
      </a:lvl8pPr>
      <a:lvl9pPr marL="1828800" algn="l" rtl="0" fontAlgn="base">
        <a:spcBef>
          <a:spcPct val="0"/>
        </a:spcBef>
        <a:spcAft>
          <a:spcPct val="0"/>
        </a:spcAft>
        <a:defRPr sz="3600">
          <a:solidFill>
            <a:schemeClr val="tx1"/>
          </a:solidFill>
          <a:latin typeface="Arial Black" charset="0"/>
        </a:defRPr>
      </a:lvl9pPr>
    </p:titleStyle>
    <p:bodyStyle>
      <a:lvl1pPr marL="342900" indent="-342900" algn="l" rtl="0" eaLnBrk="0" fontAlgn="base" hangingPunct="0">
        <a:spcBef>
          <a:spcPct val="20000"/>
        </a:spcBef>
        <a:spcAft>
          <a:spcPct val="0"/>
        </a:spcAft>
        <a:buClr>
          <a:schemeClr val="accent1"/>
        </a:buClr>
        <a:buSzPct val="75000"/>
        <a:buFont typeface="Wingdings" charset="0"/>
        <a:buChar char="n"/>
        <a:defRPr sz="3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mj-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
        <a:defRPr>
          <a:solidFill>
            <a:schemeClr val="tx1"/>
          </a:solidFill>
          <a:latin typeface="+mj-lt"/>
          <a:ea typeface="ＭＳ Ｐゴシック" charset="-128"/>
          <a:cs typeface="ＭＳ Ｐゴシック" charset="-128"/>
        </a:defRPr>
      </a:lvl4pPr>
      <a:lvl5pPr marL="2057400" indent="-228600" algn="l" rtl="0" eaLnBrk="0" fontAlgn="base" hangingPunct="0">
        <a:spcBef>
          <a:spcPct val="20000"/>
        </a:spcBef>
        <a:spcAft>
          <a:spcPct val="0"/>
        </a:spcAft>
        <a:buClr>
          <a:schemeClr val="accent1"/>
        </a:buClr>
        <a:buFont typeface="Wingdings"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chemeClr val="accent1"/>
        </a:buClr>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Arial" pitchFamily="-106" charset="0"/>
                <a:ea typeface="+mn-ea"/>
                <a:cs typeface="+mn-cs"/>
              </a:defRPr>
            </a:lvl1pPr>
          </a:lstStyle>
          <a:p>
            <a:pPr defTabSz="914400">
              <a:defRPr/>
            </a:pPr>
            <a:endParaRPr lang="en-US"/>
          </a:p>
        </p:txBody>
      </p:sp>
      <p:sp>
        <p:nvSpPr>
          <p:cNvPr id="3075"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Arial Black" charset="0"/>
              </a:defRPr>
            </a:lvl1pPr>
          </a:lstStyle>
          <a:p>
            <a:pPr defTabSz="914400">
              <a:defRPr/>
            </a:pPr>
            <a:fld id="{96CC8DE1-7FC6-5540-A906-32122662BAE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grpSp>
        <p:nvGrpSpPr>
          <p:cNvPr id="67588" name="Group 4"/>
          <p:cNvGrpSpPr>
            <a:grpSpLocks/>
          </p:cNvGrpSpPr>
          <p:nvPr/>
        </p:nvGrpSpPr>
        <p:grpSpPr bwMode="auto">
          <a:xfrm>
            <a:off x="0" y="0"/>
            <a:ext cx="9144000" cy="546100"/>
            <a:chOff x="0" y="0"/>
            <a:chExt cx="5760" cy="344"/>
          </a:xfrm>
        </p:grpSpPr>
        <p:sp>
          <p:nvSpPr>
            <p:cNvPr id="67592" name="Rectangle 5"/>
            <p:cNvSpPr>
              <a:spLocks noChangeArrowheads="1"/>
            </p:cNvSpPr>
            <p:nvPr/>
          </p:nvSpPr>
          <p:spPr bwMode="auto">
            <a:xfrm>
              <a:off x="0" y="0"/>
              <a:ext cx="180" cy="336"/>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endParaRPr lang="en-US" sz="2400" smtClean="0">
                <a:solidFill>
                  <a:srgbClr val="000000"/>
                </a:solidFill>
                <a:latin typeface="Times New Roman" charset="0"/>
                <a:ea typeface="ＭＳ Ｐゴシック" charset="0"/>
                <a:cs typeface="ＭＳ Ｐゴシック" charset="0"/>
              </a:endParaRPr>
            </a:p>
          </p:txBody>
        </p:sp>
        <p:sp>
          <p:nvSpPr>
            <p:cNvPr id="67593" name="Rectangle 6"/>
            <p:cNvSpPr>
              <a:spLocks noChangeArrowheads="1"/>
            </p:cNvSpPr>
            <p:nvPr/>
          </p:nvSpPr>
          <p:spPr bwMode="auto">
            <a:xfrm>
              <a:off x="260" y="85"/>
              <a:ext cx="5500" cy="173"/>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67594" name="Rectangle 7"/>
            <p:cNvSpPr>
              <a:spLocks noChangeArrowheads="1"/>
            </p:cNvSpPr>
            <p:nvPr/>
          </p:nvSpPr>
          <p:spPr bwMode="auto">
            <a:xfrm>
              <a:off x="258" y="85"/>
              <a:ext cx="87" cy="8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CCCCE6"/>
                </a:solidFill>
                <a:ea typeface="ＭＳ Ｐゴシック" charset="0"/>
                <a:cs typeface="ＭＳ Ｐゴシック" charset="0"/>
              </a:endParaRPr>
            </a:p>
          </p:txBody>
        </p:sp>
        <p:sp>
          <p:nvSpPr>
            <p:cNvPr id="67595" name="Rectangle 8"/>
            <p:cNvSpPr>
              <a:spLocks noChangeArrowheads="1"/>
            </p:cNvSpPr>
            <p:nvPr/>
          </p:nvSpPr>
          <p:spPr bwMode="auto">
            <a:xfrm>
              <a:off x="345" y="0"/>
              <a:ext cx="88" cy="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CCCCE6"/>
                </a:solidFill>
                <a:ea typeface="ＭＳ Ｐゴシック" charset="0"/>
                <a:cs typeface="ＭＳ Ｐゴシック" charset="0"/>
              </a:endParaRPr>
            </a:p>
          </p:txBody>
        </p:sp>
        <p:sp>
          <p:nvSpPr>
            <p:cNvPr id="6759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9999CC"/>
                </a:solidFill>
                <a:ea typeface="ＭＳ Ｐゴシック" charset="0"/>
                <a:cs typeface="ＭＳ Ｐゴシック" charset="0"/>
              </a:endParaRPr>
            </a:p>
          </p:txBody>
        </p:sp>
        <p:sp>
          <p:nvSpPr>
            <p:cNvPr id="67597" name="Rectangle 10"/>
            <p:cNvSpPr>
              <a:spLocks noChangeArrowheads="1"/>
            </p:cNvSpPr>
            <p:nvPr/>
          </p:nvSpPr>
          <p:spPr bwMode="auto">
            <a:xfrm>
              <a:off x="173" y="173"/>
              <a:ext cx="86" cy="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CCCCE6"/>
                </a:solidFill>
                <a:ea typeface="ＭＳ Ｐゴシック" charset="0"/>
                <a:cs typeface="ＭＳ Ｐゴシック" charset="0"/>
              </a:endParaRPr>
            </a:p>
          </p:txBody>
        </p:sp>
        <p:sp>
          <p:nvSpPr>
            <p:cNvPr id="67598" name="Rectangle 11"/>
            <p:cNvSpPr>
              <a:spLocks noChangeArrowheads="1"/>
            </p:cNvSpPr>
            <p:nvPr/>
          </p:nvSpPr>
          <p:spPr bwMode="auto">
            <a:xfrm>
              <a:off x="83" y="86"/>
              <a:ext cx="89" cy="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2400" smtClean="0">
                <a:solidFill>
                  <a:srgbClr val="000000"/>
                </a:solidFill>
                <a:latin typeface="Times New Roman" charset="0"/>
                <a:ea typeface="ＭＳ Ｐゴシック" charset="0"/>
                <a:cs typeface="ＭＳ Ｐゴシック" charset="0"/>
              </a:endParaRPr>
            </a:p>
          </p:txBody>
        </p:sp>
        <p:sp>
          <p:nvSpPr>
            <p:cNvPr id="6759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9999CC"/>
                </a:solidFill>
                <a:ea typeface="ＭＳ Ｐゴシック" charset="0"/>
                <a:cs typeface="ＭＳ Ｐゴシック" charset="0"/>
              </a:endParaRPr>
            </a:p>
          </p:txBody>
        </p:sp>
        <p:sp>
          <p:nvSpPr>
            <p:cNvPr id="6760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mtClean="0">
                <a:solidFill>
                  <a:srgbClr val="9999CC"/>
                </a:solidFill>
                <a:ea typeface="ＭＳ Ｐゴシック" charset="0"/>
                <a:cs typeface="ＭＳ Ｐゴシック" charset="0"/>
              </a:endParaRPr>
            </a:p>
          </p:txBody>
        </p:sp>
      </p:grpSp>
      <p:sp>
        <p:nvSpPr>
          <p:cNvPr id="67589" name="Rectangle 14"/>
          <p:cNvSpPr>
            <a:spLocks noGrp="1" noChangeArrowheads="1"/>
          </p:cNvSpPr>
          <p:nvPr>
            <p:ph type="title"/>
          </p:nvPr>
        </p:nvSpPr>
        <p:spPr bwMode="auto">
          <a:xfrm>
            <a:off x="457200" y="762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90"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8"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Arial" pitchFamily="-106" charset="0"/>
                <a:ea typeface="+mn-ea"/>
                <a:cs typeface="+mn-cs"/>
              </a:defRPr>
            </a:lvl1pPr>
          </a:lstStyle>
          <a:p>
            <a:pPr defTabSz="914400">
              <a:defRPr/>
            </a:pPr>
            <a:endParaRPr lang="en-US"/>
          </a:p>
        </p:txBody>
      </p:sp>
    </p:spTree>
    <p:extLst>
      <p:ext uri="{BB962C8B-B14F-4D97-AF65-F5344CB8AC3E}">
        <p14:creationId xmlns:p14="http://schemas.microsoft.com/office/powerpoint/2010/main" val="77324378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Lst>
  <p:transition xmlns:p14="http://schemas.microsoft.com/office/powerpoint/2010/main">
    <p:zoom/>
  </p:transition>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1"/>
          </a:solidFill>
          <a:latin typeface="Arial Black" charset="0"/>
          <a:ea typeface="ＭＳ Ｐゴシック" charset="-128"/>
          <a:cs typeface="ＭＳ Ｐゴシック" charset="-128"/>
        </a:defRPr>
      </a:lvl2pPr>
      <a:lvl3pPr algn="l" rtl="0" eaLnBrk="0" fontAlgn="base" hangingPunct="0">
        <a:spcBef>
          <a:spcPct val="0"/>
        </a:spcBef>
        <a:spcAft>
          <a:spcPct val="0"/>
        </a:spcAft>
        <a:defRPr sz="3600">
          <a:solidFill>
            <a:schemeClr val="tx1"/>
          </a:solidFill>
          <a:latin typeface="Arial Black" charset="0"/>
          <a:ea typeface="ＭＳ Ｐゴシック" charset="-128"/>
          <a:cs typeface="ＭＳ Ｐゴシック" charset="-128"/>
        </a:defRPr>
      </a:lvl3pPr>
      <a:lvl4pPr algn="l" rtl="0" eaLnBrk="0" fontAlgn="base" hangingPunct="0">
        <a:spcBef>
          <a:spcPct val="0"/>
        </a:spcBef>
        <a:spcAft>
          <a:spcPct val="0"/>
        </a:spcAft>
        <a:defRPr sz="3600">
          <a:solidFill>
            <a:schemeClr val="tx1"/>
          </a:solidFill>
          <a:latin typeface="Arial Black" charset="0"/>
          <a:ea typeface="ＭＳ Ｐゴシック" charset="-128"/>
          <a:cs typeface="ＭＳ Ｐゴシック" charset="-128"/>
        </a:defRPr>
      </a:lvl4pPr>
      <a:lvl5pPr algn="l" rtl="0" eaLnBrk="0" fontAlgn="base" hangingPunct="0">
        <a:spcBef>
          <a:spcPct val="0"/>
        </a:spcBef>
        <a:spcAft>
          <a:spcPct val="0"/>
        </a:spcAft>
        <a:defRPr sz="3600">
          <a:solidFill>
            <a:schemeClr val="tx1"/>
          </a:solidFill>
          <a:latin typeface="Arial Black" charset="0"/>
          <a:ea typeface="ＭＳ Ｐゴシック" charset="-128"/>
          <a:cs typeface="ＭＳ Ｐゴシック" charset="-128"/>
        </a:defRPr>
      </a:lvl5pPr>
      <a:lvl6pPr marL="457200" algn="l" rtl="0" fontAlgn="base">
        <a:spcBef>
          <a:spcPct val="0"/>
        </a:spcBef>
        <a:spcAft>
          <a:spcPct val="0"/>
        </a:spcAft>
        <a:defRPr sz="3600">
          <a:solidFill>
            <a:schemeClr val="tx1"/>
          </a:solidFill>
          <a:latin typeface="Arial Black" charset="0"/>
        </a:defRPr>
      </a:lvl6pPr>
      <a:lvl7pPr marL="914400" algn="l" rtl="0" fontAlgn="base">
        <a:spcBef>
          <a:spcPct val="0"/>
        </a:spcBef>
        <a:spcAft>
          <a:spcPct val="0"/>
        </a:spcAft>
        <a:defRPr sz="3600">
          <a:solidFill>
            <a:schemeClr val="tx1"/>
          </a:solidFill>
          <a:latin typeface="Arial Black" charset="0"/>
        </a:defRPr>
      </a:lvl7pPr>
      <a:lvl8pPr marL="1371600" algn="l" rtl="0" fontAlgn="base">
        <a:spcBef>
          <a:spcPct val="0"/>
        </a:spcBef>
        <a:spcAft>
          <a:spcPct val="0"/>
        </a:spcAft>
        <a:defRPr sz="3600">
          <a:solidFill>
            <a:schemeClr val="tx1"/>
          </a:solidFill>
          <a:latin typeface="Arial Black" charset="0"/>
        </a:defRPr>
      </a:lvl8pPr>
      <a:lvl9pPr marL="1828800" algn="l" rtl="0" fontAlgn="base">
        <a:spcBef>
          <a:spcPct val="0"/>
        </a:spcBef>
        <a:spcAft>
          <a:spcPct val="0"/>
        </a:spcAft>
        <a:defRPr sz="3600">
          <a:solidFill>
            <a:schemeClr val="tx1"/>
          </a:solidFill>
          <a:latin typeface="Arial Black" charset="0"/>
        </a:defRPr>
      </a:lvl9pPr>
    </p:titleStyle>
    <p:bodyStyle>
      <a:lvl1pPr marL="342900" indent="-342900" algn="l" rtl="0" eaLnBrk="0" fontAlgn="base" hangingPunct="0">
        <a:spcBef>
          <a:spcPct val="20000"/>
        </a:spcBef>
        <a:spcAft>
          <a:spcPct val="0"/>
        </a:spcAft>
        <a:buClr>
          <a:schemeClr val="accent1"/>
        </a:buClr>
        <a:buSzPct val="75000"/>
        <a:buFont typeface="Wingdings" charset="0"/>
        <a:buChar char="n"/>
        <a:defRPr sz="3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mj-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
        <a:defRPr>
          <a:solidFill>
            <a:schemeClr val="tx1"/>
          </a:solidFill>
          <a:latin typeface="+mj-lt"/>
          <a:ea typeface="ＭＳ Ｐゴシック" charset="-128"/>
          <a:cs typeface="ＭＳ Ｐゴシック" charset="-128"/>
        </a:defRPr>
      </a:lvl4pPr>
      <a:lvl5pPr marL="2057400" indent="-228600" algn="l" rtl="0" eaLnBrk="0" fontAlgn="base" hangingPunct="0">
        <a:spcBef>
          <a:spcPct val="20000"/>
        </a:spcBef>
        <a:spcAft>
          <a:spcPct val="0"/>
        </a:spcAft>
        <a:buClr>
          <a:schemeClr val="accent1"/>
        </a:buClr>
        <a:buFont typeface="Wingdings"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chemeClr val="accent1"/>
        </a:buClr>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l-PL"/>
              <a:t>Click to edit Master title style</a:t>
            </a:r>
            <a:endParaRPr lang="en-US"/>
          </a:p>
        </p:txBody>
      </p:sp>
      <p:sp>
        <p:nvSpPr>
          <p:cNvPr id="368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ＭＳ Ｐゴシック" charset="-128"/>
                <a:cs typeface="+mn-cs"/>
              </a:defRPr>
            </a:lvl1pPr>
          </a:lstStyle>
          <a:p>
            <a:pPr defTabSz="914400">
              <a:defRPr/>
            </a:pPr>
            <a:fld id="{4200BD69-5907-E24A-9F41-CF5E405BA73E}" type="datetime1">
              <a:rPr lang="en-US"/>
              <a:pPr defTabSz="914400">
                <a:defRPr/>
              </a:pPr>
              <a:t>6/13/14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128"/>
                <a:cs typeface="ＭＳ Ｐゴシック" charset="-128"/>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ea typeface="ＭＳ Ｐゴシック" charset="-128"/>
                <a:cs typeface="+mn-cs"/>
              </a:defRPr>
            </a:lvl1pPr>
          </a:lstStyle>
          <a:p>
            <a:pPr defTabSz="914400">
              <a:defRPr/>
            </a:pPr>
            <a:fld id="{F4583F21-CC67-AD43-8AAB-CACB708B73DD}" type="slidenum">
              <a:rPr lang="en-US"/>
              <a:pPr defTabSz="914400">
                <a:defRPr/>
              </a:pPr>
              <a:t>‹#›</a:t>
            </a:fld>
            <a:endParaRPr lang="en-US"/>
          </a:p>
        </p:txBody>
      </p:sp>
    </p:spTree>
    <p:extLst>
      <p:ext uri="{BB962C8B-B14F-4D97-AF65-F5344CB8AC3E}">
        <p14:creationId xmlns:p14="http://schemas.microsoft.com/office/powerpoint/2010/main" val="70132273"/>
      </p:ext>
    </p:extLst>
  </p:cSld>
  <p:clrMap bg1="lt1" tx1="dk1" bg2="lt2" tx2="dk2" accent1="accent1" accent2="accent2" accent3="accent3" accent4="accent4" accent5="accent5" accent6="accent6" hlink="hlink" folHlink="folHlink"/>
  <p:sldLayoutIdLst>
    <p:sldLayoutId id="2147484055" r:id="rId1"/>
  </p:sldLayoutIdLst>
  <p:transition xmlns:p14="http://schemas.microsoft.com/office/powerpoint/2010/main">
    <p:zoom/>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bwMode="auto">
          <a:xfrm>
            <a:off x="685800" y="1844675"/>
            <a:ext cx="7772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Calibri" charset="0"/>
              </a:rPr>
              <a:t>Click to edit Master title style</a:t>
            </a:r>
          </a:p>
        </p:txBody>
      </p:sp>
      <p:sp>
        <p:nvSpPr>
          <p:cNvPr id="23555" name="Rectangle 2"/>
          <p:cNvSpPr>
            <a:spLocks noGrp="1" noChangeArrowheads="1"/>
          </p:cNvSpPr>
          <p:nvPr>
            <p:ph type="body" idx="1"/>
          </p:nvPr>
        </p:nvSpPr>
        <p:spPr bwMode="auto">
          <a:xfrm>
            <a:off x="1371600" y="3886200"/>
            <a:ext cx="6400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7171" name="Text Box 3"/>
          <p:cNvSpPr txBox="1">
            <a:spLocks noGrp="1" noChangeArrowheads="1"/>
          </p:cNvSpPr>
          <p:nvPr>
            <p:ph type="sldNum" sz="quarter" idx="4"/>
          </p:nvPr>
        </p:nvSpPr>
        <p:spPr bwMode="auto">
          <a:xfrm>
            <a:off x="8442325" y="6467475"/>
            <a:ext cx="244475" cy="2540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ヒラギノ角ゴ ProN W3" charset="0"/>
                <a:cs typeface="Calibri" charset="0"/>
                <a:sym typeface="Calibri" charset="0"/>
              </a:defRPr>
            </a:lvl1pPr>
          </a:lstStyle>
          <a:p>
            <a:pPr defTabSz="914400">
              <a:defRPr/>
            </a:pPr>
            <a:fld id="{001CF85D-68E9-AF4C-B50F-ADFAE555BB7D}" type="slidenum">
              <a:rPr lang="en-US"/>
              <a:pPr defTabSz="914400">
                <a:defRPr/>
              </a:pPr>
              <a:t>‹#›</a:t>
            </a:fld>
            <a:endParaRPr lang="en-US"/>
          </a:p>
        </p:txBody>
      </p:sp>
    </p:spTree>
    <p:extLst>
      <p:ext uri="{BB962C8B-B14F-4D97-AF65-F5344CB8AC3E}">
        <p14:creationId xmlns:p14="http://schemas.microsoft.com/office/powerpoint/2010/main" val="58566631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ransition xmlns:p14="http://schemas.microsoft.com/office/powerpoint/2010/main">
    <p:zoom/>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Calibri" charset="0"/>
        </a:defRPr>
      </a:lvl1pPr>
      <a:lvl2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2pPr>
      <a:lvl3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3pPr>
      <a:lvl4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4pPr>
      <a:lvl5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9pPr>
    </p:titleStyle>
    <p:bodyStyle>
      <a:lvl1pPr marL="342900" indent="-342900" algn="ctr" rtl="0" eaLnBrk="0" fontAlgn="base" hangingPunct="0">
        <a:spcBef>
          <a:spcPts val="800"/>
        </a:spcBef>
        <a:spcAft>
          <a:spcPct val="0"/>
        </a:spcAft>
        <a:defRPr sz="3200">
          <a:solidFill>
            <a:srgbClr val="878787"/>
          </a:solidFill>
          <a:latin typeface="+mn-lt"/>
          <a:ea typeface="+mn-ea"/>
          <a:cs typeface="+mn-cs"/>
          <a:sym typeface="Calibri" charset="0"/>
        </a:defRPr>
      </a:lvl1pPr>
      <a:lvl2pPr marL="419100" indent="38100" algn="ctr" rtl="0" eaLnBrk="0" fontAlgn="base" hangingPunct="0">
        <a:spcBef>
          <a:spcPts val="700"/>
        </a:spcBef>
        <a:spcAft>
          <a:spcPct val="0"/>
        </a:spcAft>
        <a:defRPr sz="2800">
          <a:solidFill>
            <a:srgbClr val="878787"/>
          </a:solidFill>
          <a:latin typeface="+mn-lt"/>
          <a:ea typeface="+mn-ea"/>
          <a:cs typeface="+mn-cs"/>
          <a:sym typeface="Calibri" charset="0"/>
        </a:defRPr>
      </a:lvl2pPr>
      <a:lvl3pPr marL="876300" indent="38100" algn="ctr" rtl="0" eaLnBrk="0" fontAlgn="base" hangingPunct="0">
        <a:spcBef>
          <a:spcPts val="600"/>
        </a:spcBef>
        <a:spcAft>
          <a:spcPct val="0"/>
        </a:spcAft>
        <a:defRPr sz="2400">
          <a:solidFill>
            <a:srgbClr val="878787"/>
          </a:solidFill>
          <a:latin typeface="+mn-lt"/>
          <a:ea typeface="+mn-ea"/>
          <a:cs typeface="+mn-cs"/>
          <a:sym typeface="Calibri" charset="0"/>
        </a:defRPr>
      </a:lvl3pPr>
      <a:lvl4pPr marL="1333500" indent="38100" algn="ctr" rtl="0" eaLnBrk="0" fontAlgn="base" hangingPunct="0">
        <a:spcBef>
          <a:spcPts val="500"/>
        </a:spcBef>
        <a:spcAft>
          <a:spcPct val="0"/>
        </a:spcAft>
        <a:defRPr sz="2000">
          <a:solidFill>
            <a:srgbClr val="878787"/>
          </a:solidFill>
          <a:latin typeface="+mn-lt"/>
          <a:ea typeface="+mn-ea"/>
          <a:cs typeface="+mn-cs"/>
          <a:sym typeface="Calibri" charset="0"/>
        </a:defRPr>
      </a:lvl4pPr>
      <a:lvl5pPr marL="1790700" indent="38100" algn="ctr" rtl="0" eaLnBrk="0" fontAlgn="base" hangingPunct="0">
        <a:spcBef>
          <a:spcPts val="500"/>
        </a:spcBef>
        <a:spcAft>
          <a:spcPct val="0"/>
        </a:spcAft>
        <a:defRPr sz="2000">
          <a:solidFill>
            <a:srgbClr val="878787"/>
          </a:solidFill>
          <a:latin typeface="+mn-lt"/>
          <a:ea typeface="+mn-ea"/>
          <a:cs typeface="+mn-cs"/>
          <a:sym typeface="Calibri" charset="0"/>
        </a:defRPr>
      </a:lvl5pPr>
      <a:lvl6pPr marL="2247900" algn="ctr" rtl="0" fontAlgn="base">
        <a:spcBef>
          <a:spcPts val="500"/>
        </a:spcBef>
        <a:spcAft>
          <a:spcPct val="0"/>
        </a:spcAft>
        <a:defRPr sz="2000">
          <a:solidFill>
            <a:srgbClr val="878787"/>
          </a:solidFill>
          <a:latin typeface="+mn-lt"/>
          <a:ea typeface="+mn-ea"/>
          <a:cs typeface="+mn-cs"/>
          <a:sym typeface="Calibri" charset="0"/>
        </a:defRPr>
      </a:lvl6pPr>
      <a:lvl7pPr marL="2705100" algn="ctr" rtl="0" fontAlgn="base">
        <a:spcBef>
          <a:spcPts val="500"/>
        </a:spcBef>
        <a:spcAft>
          <a:spcPct val="0"/>
        </a:spcAft>
        <a:defRPr sz="2000">
          <a:solidFill>
            <a:srgbClr val="878787"/>
          </a:solidFill>
          <a:latin typeface="+mn-lt"/>
          <a:ea typeface="+mn-ea"/>
          <a:cs typeface="+mn-cs"/>
          <a:sym typeface="Calibri" charset="0"/>
        </a:defRPr>
      </a:lvl7pPr>
      <a:lvl8pPr marL="3162300" algn="ctr" rtl="0" fontAlgn="base">
        <a:spcBef>
          <a:spcPts val="500"/>
        </a:spcBef>
        <a:spcAft>
          <a:spcPct val="0"/>
        </a:spcAft>
        <a:defRPr sz="2000">
          <a:solidFill>
            <a:srgbClr val="878787"/>
          </a:solidFill>
          <a:latin typeface="+mn-lt"/>
          <a:ea typeface="+mn-ea"/>
          <a:cs typeface="+mn-cs"/>
          <a:sym typeface="Calibri" charset="0"/>
        </a:defRPr>
      </a:lvl8pPr>
      <a:lvl9pPr marL="3619500" algn="ctr" rtl="0" fontAlgn="base">
        <a:spcBef>
          <a:spcPts val="500"/>
        </a:spcBef>
        <a:spcAft>
          <a:spcPct val="0"/>
        </a:spcAft>
        <a:defRPr sz="2000">
          <a:solidFill>
            <a:srgbClr val="878787"/>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ChangeArrowheads="1"/>
          </p:cNvSpPr>
          <p:nvPr userDrawn="1"/>
        </p:nvSpPr>
        <p:spPr bwMode="auto">
          <a:xfrm>
            <a:off x="8645525" y="6232525"/>
            <a:ext cx="184150" cy="457200"/>
          </a:xfrm>
          <a:prstGeom prst="rect">
            <a:avLst/>
          </a:prstGeom>
          <a:noFill/>
          <a:ln w="9525">
            <a:noFill/>
            <a:miter lim="800000"/>
            <a:headEnd/>
            <a:tailEnd/>
          </a:ln>
        </p:spPr>
        <p:txBody>
          <a:bodyPr wrap="none">
            <a:spAutoFit/>
          </a:bodyPr>
          <a:lstStyle/>
          <a:p>
            <a:pPr defTabSz="914400" eaLnBrk="0" hangingPunct="0">
              <a:defRPr/>
            </a:pPr>
            <a:endParaRPr lang="en-US" sz="2400">
              <a:solidFill>
                <a:srgbClr val="000000"/>
              </a:solidFill>
            </a:endParaRPr>
          </a:p>
        </p:txBody>
      </p:sp>
    </p:spTree>
    <p:extLst>
      <p:ext uri="{BB962C8B-B14F-4D97-AF65-F5344CB8AC3E}">
        <p14:creationId xmlns:p14="http://schemas.microsoft.com/office/powerpoint/2010/main" val="4098154214"/>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ransition xmlns:p14="http://schemas.microsoft.com/office/powerpoint/2010/mai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898989"/>
                </a:solidFill>
                <a:latin typeface="Calibri" charset="0"/>
              </a:defRPr>
            </a:lvl1pPr>
          </a:lstStyle>
          <a:p>
            <a:pPr defTabSz="914400">
              <a:defRPr/>
            </a:pPr>
            <a:fld id="{F9439039-1FCA-8B43-B667-44E74CF97F84}" type="datetime1">
              <a:rPr lang="en-US"/>
              <a:pPr defTabSz="914400">
                <a:defRPr/>
              </a:pPr>
              <a:t>6/13/14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aseline="0">
                <a:solidFill>
                  <a:srgbClr val="898989"/>
                </a:solidFill>
                <a:latin typeface="Calibri" charset="0"/>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aseline="0">
                <a:solidFill>
                  <a:srgbClr val="898989"/>
                </a:solidFill>
                <a:latin typeface="Calibri" charset="0"/>
              </a:defRPr>
            </a:lvl1pPr>
          </a:lstStyle>
          <a:p>
            <a:pPr defTabSz="914400">
              <a:defRPr/>
            </a:pPr>
            <a:fld id="{B71C38AA-A008-B843-BF76-251B6BC9405B}" type="slidenum">
              <a:rPr lang="en-US"/>
              <a:pPr defTabSz="914400">
                <a:defRPr/>
              </a:pPr>
              <a:t>‹#›</a:t>
            </a:fld>
            <a:endParaRPr lang="en-US"/>
          </a:p>
        </p:txBody>
      </p:sp>
    </p:spTree>
    <p:extLst>
      <p:ext uri="{BB962C8B-B14F-4D97-AF65-F5344CB8AC3E}">
        <p14:creationId xmlns:p14="http://schemas.microsoft.com/office/powerpoint/2010/main" val="3437554114"/>
      </p:ext>
    </p:extLst>
  </p:cSld>
  <p:clrMap bg1="lt1" tx1="dk1" bg2="lt2" tx2="dk2" accent1="accent1" accent2="accent2" accent3="accent3" accent4="accent4" accent5="accent5" accent6="accent6" hlink="hlink" folHlink="folHlink"/>
  <p:sldLayoutIdLst>
    <p:sldLayoutId id="2147484095" r:id="rId1"/>
    <p:sldLayoutId id="2147484215" r:id="rId2"/>
  </p:sldLayoutIdLst>
  <p:transition xmlns:p14="http://schemas.microsoft.com/office/powerpoint/2010/main">
    <p:zoom/>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ChangeArrowheads="1"/>
          </p:cNvSpPr>
          <p:nvPr userDrawn="1"/>
        </p:nvSpPr>
        <p:spPr bwMode="auto">
          <a:xfrm>
            <a:off x="8645525" y="6232525"/>
            <a:ext cx="184150" cy="457200"/>
          </a:xfrm>
          <a:prstGeom prst="rect">
            <a:avLst/>
          </a:prstGeom>
          <a:noFill/>
          <a:ln w="9525">
            <a:noFill/>
            <a:miter lim="800000"/>
            <a:headEnd/>
            <a:tailEnd/>
          </a:ln>
        </p:spPr>
        <p:txBody>
          <a:bodyPr wrap="none">
            <a:prstTxWarp prst="textNoShape">
              <a:avLst/>
            </a:prstTxWarp>
            <a:spAutoFit/>
          </a:bodyPr>
          <a:lstStyle/>
          <a:p>
            <a:pPr defTabSz="914400" eaLnBrk="0" hangingPunct="0">
              <a:defRPr/>
            </a:pPr>
            <a:endParaRPr lang="en-US" sz="2400">
              <a:solidFill>
                <a:srgbClr val="000000"/>
              </a:solidFill>
              <a:ea typeface="ＭＳ Ｐゴシック"/>
              <a:cs typeface="ＭＳ Ｐゴシック"/>
            </a:endParaRPr>
          </a:p>
        </p:txBody>
      </p:sp>
    </p:spTree>
    <p:extLst>
      <p:ext uri="{BB962C8B-B14F-4D97-AF65-F5344CB8AC3E}">
        <p14:creationId xmlns:p14="http://schemas.microsoft.com/office/powerpoint/2010/main" val="2256654100"/>
      </p:ext>
    </p:extLst>
  </p:cSld>
  <p:clrMap bg1="lt1" tx1="dk1" bg2="lt2" tx2="dk2" accent1="accent1" accent2="accent2" accent3="accent3" accent4="accent4" accent5="accent5" accent6="accent6" hlink="hlink" folHlink="folHlink"/>
  <p:sldLayoutIdLst>
    <p:sldLayoutId id="2147484099" r:id="rId1"/>
    <p:sldLayoutId id="2147484127" r:id="rId2"/>
  </p:sldLayoutIdLst>
  <p:transition xmlns:p14="http://schemas.microsoft.com/office/powerpoint/2010/mai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ChangeArrowheads="1"/>
          </p:cNvSpPr>
          <p:nvPr userDrawn="1"/>
        </p:nvSpPr>
        <p:spPr bwMode="auto">
          <a:xfrm>
            <a:off x="8645525" y="6232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hangingPunct="0"/>
            <a:endParaRPr lang="en-US" sz="2400" smtClean="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6169300"/>
      </p:ext>
    </p:extLst>
  </p:cSld>
  <p:clrMap bg1="lt1" tx1="dk1" bg2="lt2" tx2="dk2" accent1="accent1" accent2="accent2" accent3="accent3" accent4="accent4" accent5="accent5" accent6="accent6" hlink="hlink" folHlink="folHlink"/>
  <p:sldLayoutIdLst>
    <p:sldLayoutId id="2147483955" r:id="rId1"/>
  </p:sldLayoutIdLst>
  <p:transition xmlns:p14="http://schemas.microsoft.com/office/powerpoint/2010/mai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917447"/>
      </p:ext>
    </p:extLst>
  </p:cSld>
  <p:clrMap bg1="lt1" tx1="dk1" bg2="lt2" tx2="dk2" accent1="accent1" accent2="accent2" accent3="accent3" accent4="accent4" accent5="accent5" accent6="accent6" hlink="hlink" folHlink="folHlink"/>
  <p:sldLayoutIdLst>
    <p:sldLayoutId id="2147484114" r:id="rId1"/>
  </p:sldLayoutIdLst>
  <p:transition xmlns:p14="http://schemas.microsoft.com/office/powerpoint/2010/main">
    <p:zoom/>
  </p:transition>
  <p:timing>
    <p:tnLst>
      <p:par>
        <p:cTn xmlns:p14="http://schemas.microsoft.com/office/powerpoint/2010/main" id="1" dur="indefinite" restart="never" nodeType="tmRoot"/>
      </p:par>
    </p:tnLst>
  </p:timing>
  <p:txStyles>
    <p:titleStyle>
      <a:lvl1pPr algn="ctr" defTabSz="808038" rtl="0" eaLnBrk="0" fontAlgn="base" hangingPunct="0">
        <a:lnSpc>
          <a:spcPct val="88000"/>
        </a:lnSpc>
        <a:spcBef>
          <a:spcPct val="0"/>
        </a:spcBef>
        <a:spcAft>
          <a:spcPct val="0"/>
        </a:spcAft>
        <a:defRPr sz="2900">
          <a:solidFill>
            <a:srgbClr val="064308"/>
          </a:solidFill>
          <a:latin typeface="+mj-lt"/>
          <a:ea typeface="ＭＳ Ｐゴシック" charset="-128"/>
          <a:cs typeface="ＭＳ Ｐゴシック" charset="-128"/>
        </a:defRPr>
      </a:lvl1pPr>
      <a:lvl2pPr algn="ctr" defTabSz="808038" rtl="0" eaLnBrk="0" fontAlgn="base" hangingPunct="0">
        <a:lnSpc>
          <a:spcPct val="88000"/>
        </a:lnSpc>
        <a:spcBef>
          <a:spcPct val="0"/>
        </a:spcBef>
        <a:spcAft>
          <a:spcPct val="0"/>
        </a:spcAft>
        <a:defRPr sz="2900">
          <a:solidFill>
            <a:srgbClr val="064308"/>
          </a:solidFill>
          <a:latin typeface="Times New Roman" charset="0"/>
          <a:ea typeface="ＭＳ Ｐゴシック" charset="-128"/>
          <a:cs typeface="ＭＳ Ｐゴシック" charset="-128"/>
        </a:defRPr>
      </a:lvl2pPr>
      <a:lvl3pPr algn="ctr" defTabSz="808038" rtl="0" eaLnBrk="0" fontAlgn="base" hangingPunct="0">
        <a:lnSpc>
          <a:spcPct val="88000"/>
        </a:lnSpc>
        <a:spcBef>
          <a:spcPct val="0"/>
        </a:spcBef>
        <a:spcAft>
          <a:spcPct val="0"/>
        </a:spcAft>
        <a:defRPr sz="2900">
          <a:solidFill>
            <a:srgbClr val="064308"/>
          </a:solidFill>
          <a:latin typeface="Times New Roman" charset="0"/>
          <a:ea typeface="ＭＳ Ｐゴシック" charset="-128"/>
          <a:cs typeface="ＭＳ Ｐゴシック" charset="-128"/>
        </a:defRPr>
      </a:lvl3pPr>
      <a:lvl4pPr algn="ctr" defTabSz="808038" rtl="0" eaLnBrk="0" fontAlgn="base" hangingPunct="0">
        <a:lnSpc>
          <a:spcPct val="88000"/>
        </a:lnSpc>
        <a:spcBef>
          <a:spcPct val="0"/>
        </a:spcBef>
        <a:spcAft>
          <a:spcPct val="0"/>
        </a:spcAft>
        <a:defRPr sz="2900">
          <a:solidFill>
            <a:srgbClr val="064308"/>
          </a:solidFill>
          <a:latin typeface="Times New Roman" charset="0"/>
          <a:ea typeface="ＭＳ Ｐゴシック" charset="-128"/>
          <a:cs typeface="ＭＳ Ｐゴシック" charset="-128"/>
        </a:defRPr>
      </a:lvl4pPr>
      <a:lvl5pPr algn="ctr" defTabSz="808038" rtl="0" eaLnBrk="0" fontAlgn="base" hangingPunct="0">
        <a:lnSpc>
          <a:spcPct val="88000"/>
        </a:lnSpc>
        <a:spcBef>
          <a:spcPct val="0"/>
        </a:spcBef>
        <a:spcAft>
          <a:spcPct val="0"/>
        </a:spcAft>
        <a:defRPr sz="2900">
          <a:solidFill>
            <a:srgbClr val="064308"/>
          </a:solidFill>
          <a:latin typeface="Times New Roman" charset="0"/>
          <a:ea typeface="ＭＳ Ｐゴシック" charset="-128"/>
          <a:cs typeface="ＭＳ Ｐゴシック" charset="-128"/>
        </a:defRPr>
      </a:lvl5pPr>
      <a:lvl6pPr marL="457200" algn="ctr" defTabSz="808038" rtl="0" eaLnBrk="0" fontAlgn="base" hangingPunct="0">
        <a:lnSpc>
          <a:spcPct val="88000"/>
        </a:lnSpc>
        <a:spcBef>
          <a:spcPct val="0"/>
        </a:spcBef>
        <a:spcAft>
          <a:spcPct val="0"/>
        </a:spcAft>
        <a:defRPr sz="2900">
          <a:solidFill>
            <a:srgbClr val="064308"/>
          </a:solidFill>
          <a:latin typeface="Times New Roman" charset="0"/>
        </a:defRPr>
      </a:lvl6pPr>
      <a:lvl7pPr marL="914400" algn="ctr" defTabSz="808038" rtl="0" eaLnBrk="0" fontAlgn="base" hangingPunct="0">
        <a:lnSpc>
          <a:spcPct val="88000"/>
        </a:lnSpc>
        <a:spcBef>
          <a:spcPct val="0"/>
        </a:spcBef>
        <a:spcAft>
          <a:spcPct val="0"/>
        </a:spcAft>
        <a:defRPr sz="2900">
          <a:solidFill>
            <a:srgbClr val="064308"/>
          </a:solidFill>
          <a:latin typeface="Times New Roman" charset="0"/>
        </a:defRPr>
      </a:lvl7pPr>
      <a:lvl8pPr marL="1371600" algn="ctr" defTabSz="808038" rtl="0" eaLnBrk="0" fontAlgn="base" hangingPunct="0">
        <a:lnSpc>
          <a:spcPct val="88000"/>
        </a:lnSpc>
        <a:spcBef>
          <a:spcPct val="0"/>
        </a:spcBef>
        <a:spcAft>
          <a:spcPct val="0"/>
        </a:spcAft>
        <a:defRPr sz="2900">
          <a:solidFill>
            <a:srgbClr val="064308"/>
          </a:solidFill>
          <a:latin typeface="Times New Roman" charset="0"/>
        </a:defRPr>
      </a:lvl8pPr>
      <a:lvl9pPr marL="1828800" algn="ctr" defTabSz="808038" rtl="0" eaLnBrk="0" fontAlgn="base" hangingPunct="0">
        <a:lnSpc>
          <a:spcPct val="88000"/>
        </a:lnSpc>
        <a:spcBef>
          <a:spcPct val="0"/>
        </a:spcBef>
        <a:spcAft>
          <a:spcPct val="0"/>
        </a:spcAft>
        <a:defRPr sz="2900">
          <a:solidFill>
            <a:srgbClr val="064308"/>
          </a:solidFill>
          <a:latin typeface="Times New Roman" charset="0"/>
        </a:defRPr>
      </a:lvl9pPr>
    </p:titleStyle>
    <p:bodyStyle>
      <a:lvl1pPr marL="252413" indent="-252413" algn="l" defTabSz="808038" rtl="0" eaLnBrk="0" fontAlgn="base" hangingPunct="0">
        <a:lnSpc>
          <a:spcPct val="90000"/>
        </a:lnSpc>
        <a:spcBef>
          <a:spcPct val="30000"/>
        </a:spcBef>
        <a:spcAft>
          <a:spcPct val="0"/>
        </a:spcAft>
        <a:buSzPct val="100000"/>
        <a:buChar char="•"/>
        <a:defRPr sz="2200">
          <a:solidFill>
            <a:schemeClr val="tx1"/>
          </a:solidFill>
          <a:latin typeface="+mn-lt"/>
          <a:ea typeface="ＭＳ Ｐゴシック" charset="-128"/>
          <a:cs typeface="ＭＳ Ｐゴシック" charset="-128"/>
        </a:defRPr>
      </a:lvl1pPr>
      <a:lvl2pPr marL="604838" indent="-201613" algn="l" defTabSz="808038" rtl="0" eaLnBrk="0" fontAlgn="base" hangingPunct="0">
        <a:lnSpc>
          <a:spcPct val="90000"/>
        </a:lnSpc>
        <a:spcBef>
          <a:spcPct val="30000"/>
        </a:spcBef>
        <a:spcAft>
          <a:spcPct val="0"/>
        </a:spcAft>
        <a:buSzPct val="100000"/>
        <a:buChar char="–"/>
        <a:defRPr>
          <a:solidFill>
            <a:schemeClr val="tx1"/>
          </a:solidFill>
          <a:latin typeface="+mn-lt"/>
          <a:ea typeface="ＭＳ Ｐゴシック" charset="-128"/>
        </a:defRPr>
      </a:lvl2pPr>
      <a:lvl3pPr marL="1009650" indent="-201613" algn="l" defTabSz="808038" rtl="0" eaLnBrk="0" fontAlgn="base" hangingPunct="0">
        <a:lnSpc>
          <a:spcPct val="90000"/>
        </a:lnSpc>
        <a:spcBef>
          <a:spcPct val="30000"/>
        </a:spcBef>
        <a:spcAft>
          <a:spcPct val="0"/>
        </a:spcAft>
        <a:buSzPct val="100000"/>
        <a:buChar char="»"/>
        <a:defRPr>
          <a:solidFill>
            <a:schemeClr val="tx1"/>
          </a:solidFill>
          <a:latin typeface="+mn-lt"/>
          <a:ea typeface="ＭＳ Ｐゴシック" charset="-128"/>
        </a:defRPr>
      </a:lvl3pPr>
      <a:lvl4pPr marL="1363663" indent="-152400" algn="l" defTabSz="808038" rtl="0" eaLnBrk="0" fontAlgn="base" hangingPunct="0">
        <a:lnSpc>
          <a:spcPct val="90000"/>
        </a:lnSpc>
        <a:spcBef>
          <a:spcPct val="30000"/>
        </a:spcBef>
        <a:spcAft>
          <a:spcPct val="0"/>
        </a:spcAft>
        <a:buSzPct val="100000"/>
        <a:buChar char="•"/>
        <a:defRPr sz="1600">
          <a:solidFill>
            <a:schemeClr val="tx1"/>
          </a:solidFill>
          <a:latin typeface="+mn-lt"/>
          <a:ea typeface="ＭＳ Ｐゴシック" charset="-128"/>
        </a:defRPr>
      </a:lvl4pPr>
      <a:lvl5pPr marL="1766888" indent="-150813" algn="l" defTabSz="808038" rtl="0" eaLnBrk="0" fontAlgn="base" hangingPunct="0">
        <a:lnSpc>
          <a:spcPct val="90000"/>
        </a:lnSpc>
        <a:spcBef>
          <a:spcPct val="30000"/>
        </a:spcBef>
        <a:spcAft>
          <a:spcPct val="0"/>
        </a:spcAft>
        <a:buSzPct val="100000"/>
        <a:buChar char="–"/>
        <a:defRPr sz="1600">
          <a:solidFill>
            <a:schemeClr val="tx1"/>
          </a:solidFill>
          <a:latin typeface="+mn-lt"/>
          <a:ea typeface="ＭＳ Ｐゴシック" charset="-128"/>
        </a:defRPr>
      </a:lvl5pPr>
      <a:lvl6pPr marL="2224088" indent="-150813" algn="l" defTabSz="808038" rtl="0" eaLnBrk="0" fontAlgn="base" hangingPunct="0">
        <a:lnSpc>
          <a:spcPct val="90000"/>
        </a:lnSpc>
        <a:spcBef>
          <a:spcPct val="30000"/>
        </a:spcBef>
        <a:spcAft>
          <a:spcPct val="0"/>
        </a:spcAft>
        <a:buSzPct val="100000"/>
        <a:buChar char="–"/>
        <a:defRPr sz="1600">
          <a:solidFill>
            <a:schemeClr val="tx1"/>
          </a:solidFill>
          <a:latin typeface="+mn-lt"/>
          <a:ea typeface="ＭＳ Ｐゴシック" charset="-128"/>
        </a:defRPr>
      </a:lvl6pPr>
      <a:lvl7pPr marL="2681288" indent="-150813" algn="l" defTabSz="808038" rtl="0" eaLnBrk="0" fontAlgn="base" hangingPunct="0">
        <a:lnSpc>
          <a:spcPct val="90000"/>
        </a:lnSpc>
        <a:spcBef>
          <a:spcPct val="30000"/>
        </a:spcBef>
        <a:spcAft>
          <a:spcPct val="0"/>
        </a:spcAft>
        <a:buSzPct val="100000"/>
        <a:buChar char="–"/>
        <a:defRPr sz="1600">
          <a:solidFill>
            <a:schemeClr val="tx1"/>
          </a:solidFill>
          <a:latin typeface="+mn-lt"/>
          <a:ea typeface="ＭＳ Ｐゴシック" charset="-128"/>
        </a:defRPr>
      </a:lvl7pPr>
      <a:lvl8pPr marL="3138488" indent="-150813" algn="l" defTabSz="808038" rtl="0" eaLnBrk="0" fontAlgn="base" hangingPunct="0">
        <a:lnSpc>
          <a:spcPct val="90000"/>
        </a:lnSpc>
        <a:spcBef>
          <a:spcPct val="30000"/>
        </a:spcBef>
        <a:spcAft>
          <a:spcPct val="0"/>
        </a:spcAft>
        <a:buSzPct val="100000"/>
        <a:buChar char="–"/>
        <a:defRPr sz="1600">
          <a:solidFill>
            <a:schemeClr val="tx1"/>
          </a:solidFill>
          <a:latin typeface="+mn-lt"/>
          <a:ea typeface="ＭＳ Ｐゴシック" charset="-128"/>
        </a:defRPr>
      </a:lvl8pPr>
      <a:lvl9pPr marL="3595688" indent="-150813" algn="l" defTabSz="808038" rtl="0" eaLnBrk="0" fontAlgn="base" hangingPunct="0">
        <a:lnSpc>
          <a:spcPct val="90000"/>
        </a:lnSpc>
        <a:spcBef>
          <a:spcPct val="30000"/>
        </a:spcBef>
        <a:spcAft>
          <a:spcPct val="0"/>
        </a:spcAft>
        <a:buSzPct val="10000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Cliquez et modifiez le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51F7110-8E7C-3443-B727-1B032D531D6D}" type="datetimeFigureOut">
              <a:rPr lang="fr-FR" smtClean="0">
                <a:solidFill>
                  <a:prstClr val="black">
                    <a:tint val="75000"/>
                  </a:prstClr>
                </a:solidFill>
                <a:latin typeface="Calibri"/>
                <a:ea typeface="+mn-ea"/>
                <a:cs typeface="+mn-cs"/>
              </a:rPr>
              <a:pPr fontAlgn="auto">
                <a:spcBef>
                  <a:spcPts val="0"/>
                </a:spcBef>
                <a:spcAft>
                  <a:spcPts val="0"/>
                </a:spcAft>
              </a:pPr>
              <a:t>6/13/14</a:t>
            </a:fld>
            <a:endParaRPr lang="en-US">
              <a:solidFill>
                <a:prstClr val="black">
                  <a:tint val="75000"/>
                </a:prstClr>
              </a:solidFill>
              <a:latin typeface="Calibri"/>
              <a:ea typeface="+mn-ea"/>
              <a:cs typeface="+mn-cs"/>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8D32392-40FA-0449-B24E-CB95618BE26C}"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61797898"/>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ransition xmlns:p14="http://schemas.microsoft.com/office/powerpoint/2010/main">
    <p:zoom/>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ChangeArrowheads="1"/>
          </p:cNvSpPr>
          <p:nvPr userDrawn="1"/>
        </p:nvSpPr>
        <p:spPr bwMode="auto">
          <a:xfrm>
            <a:off x="8645525" y="6232525"/>
            <a:ext cx="184150" cy="457200"/>
          </a:xfrm>
          <a:prstGeom prst="rect">
            <a:avLst/>
          </a:prstGeom>
          <a:noFill/>
          <a:ln w="9525">
            <a:noFill/>
            <a:miter lim="800000"/>
            <a:headEnd/>
            <a:tailEnd/>
          </a:ln>
        </p:spPr>
        <p:txBody>
          <a:bodyPr wrap="none">
            <a:prstTxWarp prst="textNoShape">
              <a:avLst/>
            </a:prstTxWarp>
            <a:spAutoFit/>
          </a:bodyPr>
          <a:lstStyle/>
          <a:p>
            <a:pPr defTabSz="914400" eaLnBrk="0" hangingPunct="0">
              <a:defRPr/>
            </a:pPr>
            <a:endParaRPr lang="en-US" sz="2400">
              <a:solidFill>
                <a:srgbClr val="000000"/>
              </a:solidFill>
              <a:ea typeface="ＭＳ Ｐゴシック"/>
              <a:cs typeface="ＭＳ Ｐゴシック"/>
            </a:endParaRPr>
          </a:p>
        </p:txBody>
      </p:sp>
    </p:spTree>
    <p:extLst>
      <p:ext uri="{BB962C8B-B14F-4D97-AF65-F5344CB8AC3E}">
        <p14:creationId xmlns:p14="http://schemas.microsoft.com/office/powerpoint/2010/main" val="72002474"/>
      </p:ext>
    </p:extLst>
  </p:cSld>
  <p:clrMap bg1="lt1" tx1="dk1" bg2="lt2" tx2="dk2" accent1="accent1" accent2="accent2" accent3="accent3" accent4="accent4" accent5="accent5" accent6="accent6" hlink="hlink" folHlink="folHlink"/>
  <p:sldLayoutIdLst>
    <p:sldLayoutId id="2147484159" r:id="rId1"/>
    <p:sldLayoutId id="2147484160" r:id="rId2"/>
  </p:sldLayoutIdLst>
  <p:transition xmlns:p14="http://schemas.microsoft.com/office/powerpoint/2010/mai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BA1DD62A-5AAA-F64D-98F7-A38B2C1BFBBC}" type="datetime1">
              <a:rPr lang="en-US" smtClean="0">
                <a:ea typeface="ＭＳ Ｐゴシック" charset="0"/>
                <a:cs typeface="ＭＳ Ｐゴシック" charset="0"/>
              </a:rPr>
              <a:pPr/>
              <a:t>6/13/14</a:t>
            </a:fld>
            <a:endParaRPr lang="en-US" smtClean="0">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BD63F6FF-A576-2240-9C48-3AD2B5B422EC}" type="slidenum">
              <a:rPr lang="en-US" smtClean="0">
                <a:ea typeface="ＭＳ Ｐゴシック" charset="0"/>
                <a:cs typeface="ＭＳ Ｐゴシック" charset="0"/>
              </a:rPr>
              <a:pPr/>
              <a:t>‹#›</a:t>
            </a:fld>
            <a:endParaRPr lang="en-US" smtClean="0">
              <a:ea typeface="ＭＳ Ｐゴシック" charset="0"/>
              <a:cs typeface="ＭＳ Ｐゴシック" charset="0"/>
            </a:endParaRPr>
          </a:p>
        </p:txBody>
      </p:sp>
    </p:spTree>
    <p:extLst>
      <p:ext uri="{BB962C8B-B14F-4D97-AF65-F5344CB8AC3E}">
        <p14:creationId xmlns:p14="http://schemas.microsoft.com/office/powerpoint/2010/main" val="2808128297"/>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ransition xmlns:p14="http://schemas.microsoft.com/office/powerpoint/2010/main">
    <p:zoom/>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1"/>
          <p:cNvSpPr>
            <a:spLocks noGrp="1" noChangeArrowheads="1"/>
          </p:cNvSpPr>
          <p:nvPr>
            <p:ph type="title"/>
          </p:nvPr>
        </p:nvSpPr>
        <p:spPr bwMode="auto">
          <a:xfrm>
            <a:off x="685800" y="1844675"/>
            <a:ext cx="7772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Calibri" charset="0"/>
              </a:rPr>
              <a:t>Click to edit Master title style</a:t>
            </a:r>
          </a:p>
        </p:txBody>
      </p:sp>
      <p:sp>
        <p:nvSpPr>
          <p:cNvPr id="76803" name="Rectangle 2"/>
          <p:cNvSpPr>
            <a:spLocks noGrp="1" noChangeArrowheads="1"/>
          </p:cNvSpPr>
          <p:nvPr>
            <p:ph type="body" idx="1"/>
          </p:nvPr>
        </p:nvSpPr>
        <p:spPr bwMode="auto">
          <a:xfrm>
            <a:off x="1371600" y="3886200"/>
            <a:ext cx="6400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7171" name="Text Box 3"/>
          <p:cNvSpPr txBox="1">
            <a:spLocks noGrp="1" noChangeArrowheads="1"/>
          </p:cNvSpPr>
          <p:nvPr>
            <p:ph type="sldNum" sz="quarter" idx="4"/>
          </p:nvPr>
        </p:nvSpPr>
        <p:spPr bwMode="auto">
          <a:xfrm>
            <a:off x="8442325" y="6467475"/>
            <a:ext cx="244475" cy="2540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ヒラギノ角ゴ ProN W3" charset="0"/>
                <a:cs typeface="Calibri" charset="0"/>
                <a:sym typeface="Calibri" charset="0"/>
              </a:defRPr>
            </a:lvl1pPr>
          </a:lstStyle>
          <a:p>
            <a:pPr defTabSz="914400">
              <a:defRPr/>
            </a:pPr>
            <a:fld id="{2DE2F098-51D2-154A-8462-95517EFEDB6A}" type="slidenum">
              <a:rPr lang="en-US"/>
              <a:pPr defTabSz="914400">
                <a:defRPr/>
              </a:pPr>
              <a:t>‹#›</a:t>
            </a:fld>
            <a:endParaRPr lang="en-US"/>
          </a:p>
        </p:txBody>
      </p:sp>
    </p:spTree>
    <p:extLst>
      <p:ext uri="{BB962C8B-B14F-4D97-AF65-F5344CB8AC3E}">
        <p14:creationId xmlns:p14="http://schemas.microsoft.com/office/powerpoint/2010/main" val="1411212554"/>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ransition xmlns:p14="http://schemas.microsoft.com/office/powerpoint/2010/main" spd="med">
    <p:fade/>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Calibri" charset="0"/>
        </a:defRPr>
      </a:lvl1pPr>
      <a:lvl2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2pPr>
      <a:lvl3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3pPr>
      <a:lvl4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4pPr>
      <a:lvl5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9pPr>
    </p:titleStyle>
    <p:bodyStyle>
      <a:lvl1pPr marL="342900" indent="-342900" algn="ctr" rtl="0" eaLnBrk="0" fontAlgn="base" hangingPunct="0">
        <a:spcBef>
          <a:spcPts val="800"/>
        </a:spcBef>
        <a:spcAft>
          <a:spcPct val="0"/>
        </a:spcAft>
        <a:defRPr sz="3200">
          <a:solidFill>
            <a:srgbClr val="878787"/>
          </a:solidFill>
          <a:latin typeface="+mn-lt"/>
          <a:ea typeface="+mn-ea"/>
          <a:cs typeface="+mn-cs"/>
          <a:sym typeface="Calibri" charset="0"/>
        </a:defRPr>
      </a:lvl1pPr>
      <a:lvl2pPr marL="419100" indent="38100" algn="ctr" rtl="0" eaLnBrk="0" fontAlgn="base" hangingPunct="0">
        <a:spcBef>
          <a:spcPts val="700"/>
        </a:spcBef>
        <a:spcAft>
          <a:spcPct val="0"/>
        </a:spcAft>
        <a:defRPr sz="2800">
          <a:solidFill>
            <a:srgbClr val="878787"/>
          </a:solidFill>
          <a:latin typeface="+mn-lt"/>
          <a:ea typeface="+mn-ea"/>
          <a:cs typeface="+mn-cs"/>
          <a:sym typeface="Calibri" charset="0"/>
        </a:defRPr>
      </a:lvl2pPr>
      <a:lvl3pPr marL="876300" indent="38100" algn="ctr" rtl="0" eaLnBrk="0" fontAlgn="base" hangingPunct="0">
        <a:spcBef>
          <a:spcPts val="600"/>
        </a:spcBef>
        <a:spcAft>
          <a:spcPct val="0"/>
        </a:spcAft>
        <a:defRPr sz="2400">
          <a:solidFill>
            <a:srgbClr val="878787"/>
          </a:solidFill>
          <a:latin typeface="+mn-lt"/>
          <a:ea typeface="+mn-ea"/>
          <a:cs typeface="+mn-cs"/>
          <a:sym typeface="Calibri" charset="0"/>
        </a:defRPr>
      </a:lvl3pPr>
      <a:lvl4pPr marL="1333500" indent="38100" algn="ctr" rtl="0" eaLnBrk="0" fontAlgn="base" hangingPunct="0">
        <a:spcBef>
          <a:spcPts val="500"/>
        </a:spcBef>
        <a:spcAft>
          <a:spcPct val="0"/>
        </a:spcAft>
        <a:defRPr sz="2000">
          <a:solidFill>
            <a:srgbClr val="878787"/>
          </a:solidFill>
          <a:latin typeface="+mn-lt"/>
          <a:ea typeface="+mn-ea"/>
          <a:cs typeface="+mn-cs"/>
          <a:sym typeface="Calibri" charset="0"/>
        </a:defRPr>
      </a:lvl4pPr>
      <a:lvl5pPr marL="1790700" indent="38100" algn="ctr" rtl="0" eaLnBrk="0" fontAlgn="base" hangingPunct="0">
        <a:spcBef>
          <a:spcPts val="500"/>
        </a:spcBef>
        <a:spcAft>
          <a:spcPct val="0"/>
        </a:spcAft>
        <a:defRPr sz="2000">
          <a:solidFill>
            <a:srgbClr val="878787"/>
          </a:solidFill>
          <a:latin typeface="+mn-lt"/>
          <a:ea typeface="+mn-ea"/>
          <a:cs typeface="+mn-cs"/>
          <a:sym typeface="Calibri" charset="0"/>
        </a:defRPr>
      </a:lvl5pPr>
      <a:lvl6pPr marL="2247900" algn="ctr" rtl="0" fontAlgn="base">
        <a:spcBef>
          <a:spcPts val="500"/>
        </a:spcBef>
        <a:spcAft>
          <a:spcPct val="0"/>
        </a:spcAft>
        <a:defRPr sz="2000">
          <a:solidFill>
            <a:srgbClr val="878787"/>
          </a:solidFill>
          <a:latin typeface="+mn-lt"/>
          <a:ea typeface="+mn-ea"/>
          <a:cs typeface="+mn-cs"/>
          <a:sym typeface="Calibri" charset="0"/>
        </a:defRPr>
      </a:lvl6pPr>
      <a:lvl7pPr marL="2705100" algn="ctr" rtl="0" fontAlgn="base">
        <a:spcBef>
          <a:spcPts val="500"/>
        </a:spcBef>
        <a:spcAft>
          <a:spcPct val="0"/>
        </a:spcAft>
        <a:defRPr sz="2000">
          <a:solidFill>
            <a:srgbClr val="878787"/>
          </a:solidFill>
          <a:latin typeface="+mn-lt"/>
          <a:ea typeface="+mn-ea"/>
          <a:cs typeface="+mn-cs"/>
          <a:sym typeface="Calibri" charset="0"/>
        </a:defRPr>
      </a:lvl7pPr>
      <a:lvl8pPr marL="3162300" algn="ctr" rtl="0" fontAlgn="base">
        <a:spcBef>
          <a:spcPts val="500"/>
        </a:spcBef>
        <a:spcAft>
          <a:spcPct val="0"/>
        </a:spcAft>
        <a:defRPr sz="2000">
          <a:solidFill>
            <a:srgbClr val="878787"/>
          </a:solidFill>
          <a:latin typeface="+mn-lt"/>
          <a:ea typeface="+mn-ea"/>
          <a:cs typeface="+mn-cs"/>
          <a:sym typeface="Calibri" charset="0"/>
        </a:defRPr>
      </a:lvl8pPr>
      <a:lvl9pPr marL="3619500" algn="ctr" rtl="0" fontAlgn="base">
        <a:spcBef>
          <a:spcPts val="500"/>
        </a:spcBef>
        <a:spcAft>
          <a:spcPct val="0"/>
        </a:spcAft>
        <a:defRPr sz="2000">
          <a:solidFill>
            <a:srgbClr val="878787"/>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450212"/>
      </p:ext>
    </p:extLst>
  </p:cSld>
  <p:clrMap bg1="lt1" tx1="dk1" bg2="lt2" tx2="dk2" accent1="accent1" accent2="accent2" accent3="accent3" accent4="accent4" accent5="accent5" accent6="accent6" hlink="hlink" folHlink="folHlink"/>
  <p:sldLayoutIdLst>
    <p:sldLayoutId id="2147484188" r:id="rId1"/>
  </p:sldLayoutIdLst>
  <p:transition xmlns:p14="http://schemas.microsoft.com/office/powerpoint/2010/main">
    <p:zoom/>
  </p:transition>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pitchFamily="-112" charset="0"/>
        </a:defRPr>
      </a:lvl6pPr>
      <a:lvl7pPr marL="914400" algn="l" rtl="0" fontAlgn="base">
        <a:spcBef>
          <a:spcPct val="0"/>
        </a:spcBef>
        <a:spcAft>
          <a:spcPct val="0"/>
        </a:spcAft>
        <a:defRPr sz="4400">
          <a:solidFill>
            <a:schemeClr val="tx2"/>
          </a:solidFill>
          <a:latin typeface="Arial" pitchFamily="-112" charset="0"/>
        </a:defRPr>
      </a:lvl7pPr>
      <a:lvl8pPr marL="1371600" algn="l" rtl="0" fontAlgn="base">
        <a:spcBef>
          <a:spcPct val="0"/>
        </a:spcBef>
        <a:spcAft>
          <a:spcPct val="0"/>
        </a:spcAft>
        <a:defRPr sz="4400">
          <a:solidFill>
            <a:schemeClr val="tx2"/>
          </a:solidFill>
          <a:latin typeface="Arial" pitchFamily="-112" charset="0"/>
        </a:defRPr>
      </a:lvl8pPr>
      <a:lvl9pPr marL="1828800" algn="l"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55000"/>
        <a:buFont typeface="Wingdings" charset="2"/>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50000"/>
        <a:buFont typeface="Wingdings" charset="2"/>
        <a:buChar char="n"/>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55000"/>
        <a:buFont typeface="Wingdings" charset="2"/>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1"/>
        </a:buClr>
        <a:buSzPct val="50000"/>
        <a:buFont typeface="Wingdings" charset="2"/>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accent1"/>
        </a:buClr>
        <a:buSzPct val="5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SzPct val="5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SzPct val="5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SzPct val="5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B20EEB4B-9FDD-104F-B7C5-58B77DF4C186}" type="datetimeFigureOut">
              <a:rPr lang="en-US">
                <a:solidFill>
                  <a:prstClr val="black">
                    <a:tint val="75000"/>
                  </a:prstClr>
                </a:solidFill>
                <a:latin typeface="Calibri"/>
              </a:rPr>
              <a:pPr>
                <a:defRPr/>
              </a:pPr>
              <a:t>6/13/14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A3224A8-259A-EF42-A085-05EA2E22EEB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9827912"/>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267437"/>
      </p:ext>
    </p:extLst>
  </p:cSld>
  <p:clrMap bg1="lt1" tx1="dk1" bg2="lt2" tx2="dk2" accent1="accent1" accent2="accent2" accent3="accent3" accent4="accent4" accent5="accent5" accent6="accent6" hlink="hlink" folHlink="folHlink"/>
  <p:sldLayoutIdLst>
    <p:sldLayoutId id="2147484202" r:id="rId1"/>
  </p:sldLayoutIdLst>
  <p:transition xmlns:p14="http://schemas.microsoft.com/office/powerpoint/2010/main" spd="med">
    <p:fade/>
  </p:transition>
  <p:txStyles>
    <p:titleStyle>
      <a:lvl1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Arial" pitchFamily="-112" charset="0"/>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Arial" pitchFamily="-112" charset="0"/>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Arial" pitchFamily="-112"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5"/>
          <p:cNvPicPr>
            <a:picLocks noChangeAspect="1" noChangeArrowheads="1"/>
          </p:cNvPicPr>
          <p:nvPr userDrawn="1"/>
        </p:nvPicPr>
        <p:blipFill rotWithShape="1">
          <a:blip r:embed="rId13">
            <a:alphaModFix amt="65000"/>
            <a:extLst>
              <a:ext uri="{28A0092B-C50C-407E-A947-70E740481C1C}">
                <a14:useLocalDpi xmlns:a14="http://schemas.microsoft.com/office/drawing/2010/main" val="0"/>
              </a:ext>
            </a:extLst>
          </a:blip>
          <a:srcRect l="6666" t="11806" r="6666" b="13761"/>
          <a:stretch/>
        </p:blipFill>
        <p:spPr bwMode="auto">
          <a:xfrm>
            <a:off x="1526702" y="850900"/>
            <a:ext cx="7617298"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520072"/>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838110"/>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ransition xmlns:p14="http://schemas.microsoft.com/office/powerpoint/2010/main">
    <p:zoom/>
  </p:transition>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pitchFamily="-112" charset="0"/>
        </a:defRPr>
      </a:lvl6pPr>
      <a:lvl7pPr marL="914400" algn="l" rtl="0" fontAlgn="base">
        <a:spcBef>
          <a:spcPct val="0"/>
        </a:spcBef>
        <a:spcAft>
          <a:spcPct val="0"/>
        </a:spcAft>
        <a:defRPr sz="4400">
          <a:solidFill>
            <a:schemeClr val="tx2"/>
          </a:solidFill>
          <a:latin typeface="Arial" pitchFamily="-112" charset="0"/>
        </a:defRPr>
      </a:lvl7pPr>
      <a:lvl8pPr marL="1371600" algn="l" rtl="0" fontAlgn="base">
        <a:spcBef>
          <a:spcPct val="0"/>
        </a:spcBef>
        <a:spcAft>
          <a:spcPct val="0"/>
        </a:spcAft>
        <a:defRPr sz="4400">
          <a:solidFill>
            <a:schemeClr val="tx2"/>
          </a:solidFill>
          <a:latin typeface="Arial" pitchFamily="-112" charset="0"/>
        </a:defRPr>
      </a:lvl8pPr>
      <a:lvl9pPr marL="1828800" algn="l"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accent1"/>
        </a:buClr>
        <a:buSzPct val="5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SzPct val="5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SzPct val="5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SzPct val="5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457200" y="274638"/>
            <a:ext cx="822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Times New Roman" charset="0"/>
              </a:rPr>
              <a:t>Click to edit Master title style</a:t>
            </a:r>
          </a:p>
        </p:txBody>
      </p:sp>
      <p:sp>
        <p:nvSpPr>
          <p:cNvPr id="38915" name="Rectangle 2"/>
          <p:cNvSpPr>
            <a:spLocks noGrp="1" noChangeArrowheads="1"/>
          </p:cNvSpPr>
          <p:nvPr>
            <p:ph type="body" idx="1"/>
          </p:nvPr>
        </p:nvSpPr>
        <p:spPr bwMode="auto">
          <a:xfrm>
            <a:off x="457200" y="1598613"/>
            <a:ext cx="8229600"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extLst>
      <p:ext uri="{BB962C8B-B14F-4D97-AF65-F5344CB8AC3E}">
        <p14:creationId xmlns:p14="http://schemas.microsoft.com/office/powerpoint/2010/main" val="1643279293"/>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ransition xmlns:p14="http://schemas.microsoft.com/office/powerpoint/2010/main">
    <p:zoom/>
  </p:transition>
  <p:txStyles>
    <p:titleStyle>
      <a:lvl1pPr algn="ctr" rtl="0" eaLnBrk="0" fontAlgn="base" hangingPunct="0">
        <a:lnSpc>
          <a:spcPct val="88000"/>
        </a:lnSpc>
        <a:spcBef>
          <a:spcPct val="0"/>
        </a:spcBef>
        <a:spcAft>
          <a:spcPct val="0"/>
        </a:spcAft>
        <a:defRPr sz="2900">
          <a:solidFill>
            <a:srgbClr val="064308"/>
          </a:solidFill>
          <a:latin typeface="+mj-lt"/>
          <a:ea typeface="+mj-ea"/>
          <a:cs typeface="+mj-cs"/>
          <a:sym typeface="Times New Roman" charset="0"/>
        </a:defRPr>
      </a:lvl1pPr>
      <a:lvl2pPr algn="ctr" rtl="0" eaLnBrk="0" fontAlgn="base" hangingPunct="0">
        <a:lnSpc>
          <a:spcPct val="88000"/>
        </a:lnSpc>
        <a:spcBef>
          <a:spcPct val="0"/>
        </a:spcBef>
        <a:spcAft>
          <a:spcPct val="0"/>
        </a:spcAft>
        <a:defRPr sz="2900">
          <a:solidFill>
            <a:srgbClr val="064308"/>
          </a:solidFill>
          <a:latin typeface="Times New Roman" charset="0"/>
          <a:ea typeface="ヒラギノ明朝 ProN W3" charset="-128"/>
          <a:cs typeface="ヒラギノ明朝 ProN W3" charset="-128"/>
          <a:sym typeface="Times New Roman" charset="0"/>
        </a:defRPr>
      </a:lvl2pPr>
      <a:lvl3pPr algn="ctr" rtl="0" eaLnBrk="0" fontAlgn="base" hangingPunct="0">
        <a:lnSpc>
          <a:spcPct val="88000"/>
        </a:lnSpc>
        <a:spcBef>
          <a:spcPct val="0"/>
        </a:spcBef>
        <a:spcAft>
          <a:spcPct val="0"/>
        </a:spcAft>
        <a:defRPr sz="2900">
          <a:solidFill>
            <a:srgbClr val="064308"/>
          </a:solidFill>
          <a:latin typeface="Times New Roman" charset="0"/>
          <a:ea typeface="ヒラギノ明朝 ProN W3" charset="-128"/>
          <a:cs typeface="ヒラギノ明朝 ProN W3" charset="-128"/>
          <a:sym typeface="Times New Roman" charset="0"/>
        </a:defRPr>
      </a:lvl3pPr>
      <a:lvl4pPr algn="ctr" rtl="0" eaLnBrk="0" fontAlgn="base" hangingPunct="0">
        <a:lnSpc>
          <a:spcPct val="88000"/>
        </a:lnSpc>
        <a:spcBef>
          <a:spcPct val="0"/>
        </a:spcBef>
        <a:spcAft>
          <a:spcPct val="0"/>
        </a:spcAft>
        <a:defRPr sz="2900">
          <a:solidFill>
            <a:srgbClr val="064308"/>
          </a:solidFill>
          <a:latin typeface="Times New Roman" charset="0"/>
          <a:ea typeface="ヒラギノ明朝 ProN W3" charset="-128"/>
          <a:cs typeface="ヒラギノ明朝 ProN W3" charset="-128"/>
          <a:sym typeface="Times New Roman" charset="0"/>
        </a:defRPr>
      </a:lvl4pPr>
      <a:lvl5pPr algn="ctr" rtl="0" eaLnBrk="0" fontAlgn="base" hangingPunct="0">
        <a:lnSpc>
          <a:spcPct val="88000"/>
        </a:lnSpc>
        <a:spcBef>
          <a:spcPct val="0"/>
        </a:spcBef>
        <a:spcAft>
          <a:spcPct val="0"/>
        </a:spcAft>
        <a:defRPr sz="2900">
          <a:solidFill>
            <a:srgbClr val="064308"/>
          </a:solidFill>
          <a:latin typeface="Times New Roman" charset="0"/>
          <a:ea typeface="ヒラギノ明朝 ProN W3" charset="-128"/>
          <a:cs typeface="ヒラギノ明朝 ProN W3" charset="-128"/>
          <a:sym typeface="Times New Roman" charset="0"/>
        </a:defRPr>
      </a:lvl5pPr>
      <a:lvl6pPr marL="457200" algn="ctr" rtl="0" fontAlgn="base">
        <a:lnSpc>
          <a:spcPct val="88000"/>
        </a:lnSpc>
        <a:spcBef>
          <a:spcPct val="0"/>
        </a:spcBef>
        <a:spcAft>
          <a:spcPct val="0"/>
        </a:spcAft>
        <a:defRPr sz="2900">
          <a:solidFill>
            <a:srgbClr val="064308"/>
          </a:solidFill>
          <a:latin typeface="Times New Roman" charset="0"/>
          <a:ea typeface="ヒラギノ明朝 ProN W3" charset="-128"/>
          <a:cs typeface="ヒラギノ明朝 ProN W3" charset="-128"/>
          <a:sym typeface="Times New Roman" charset="0"/>
        </a:defRPr>
      </a:lvl6pPr>
      <a:lvl7pPr marL="914400" algn="ctr" rtl="0" fontAlgn="base">
        <a:lnSpc>
          <a:spcPct val="88000"/>
        </a:lnSpc>
        <a:spcBef>
          <a:spcPct val="0"/>
        </a:spcBef>
        <a:spcAft>
          <a:spcPct val="0"/>
        </a:spcAft>
        <a:defRPr sz="2900">
          <a:solidFill>
            <a:srgbClr val="064308"/>
          </a:solidFill>
          <a:latin typeface="Times New Roman" charset="0"/>
          <a:ea typeface="ヒラギノ明朝 ProN W3" charset="-128"/>
          <a:cs typeface="ヒラギノ明朝 ProN W3" charset="-128"/>
          <a:sym typeface="Times New Roman" charset="0"/>
        </a:defRPr>
      </a:lvl7pPr>
      <a:lvl8pPr marL="1371600" algn="ctr" rtl="0" fontAlgn="base">
        <a:lnSpc>
          <a:spcPct val="88000"/>
        </a:lnSpc>
        <a:spcBef>
          <a:spcPct val="0"/>
        </a:spcBef>
        <a:spcAft>
          <a:spcPct val="0"/>
        </a:spcAft>
        <a:defRPr sz="2900">
          <a:solidFill>
            <a:srgbClr val="064308"/>
          </a:solidFill>
          <a:latin typeface="Times New Roman" charset="0"/>
          <a:ea typeface="ヒラギノ明朝 ProN W3" charset="-128"/>
          <a:cs typeface="ヒラギノ明朝 ProN W3" charset="-128"/>
          <a:sym typeface="Times New Roman" charset="0"/>
        </a:defRPr>
      </a:lvl8pPr>
      <a:lvl9pPr marL="1828800" algn="ctr" rtl="0" fontAlgn="base">
        <a:lnSpc>
          <a:spcPct val="88000"/>
        </a:lnSpc>
        <a:spcBef>
          <a:spcPct val="0"/>
        </a:spcBef>
        <a:spcAft>
          <a:spcPct val="0"/>
        </a:spcAft>
        <a:defRPr sz="2900">
          <a:solidFill>
            <a:srgbClr val="064308"/>
          </a:solidFill>
          <a:latin typeface="Times New Roman" charset="0"/>
          <a:ea typeface="ヒラギノ明朝 ProN W3" charset="-128"/>
          <a:cs typeface="ヒラギノ明朝 ProN W3" charset="-128"/>
          <a:sym typeface="Times New Roman" charset="0"/>
        </a:defRPr>
      </a:lvl9pPr>
    </p:titleStyle>
    <p:bodyStyle>
      <a:lvl1pPr marL="252413" indent="-252413" algn="l" rtl="0" eaLnBrk="0" fontAlgn="base" hangingPunct="0">
        <a:lnSpc>
          <a:spcPct val="90000"/>
        </a:lnSpc>
        <a:spcBef>
          <a:spcPts val="800"/>
        </a:spcBef>
        <a:spcAft>
          <a:spcPct val="0"/>
        </a:spcAft>
        <a:buClr>
          <a:srgbClr val="000000"/>
        </a:buClr>
        <a:buSzPct val="100000"/>
        <a:buFont typeface="Times New Roman" charset="0"/>
        <a:buChar char="•"/>
        <a:defRPr sz="2200">
          <a:solidFill>
            <a:schemeClr val="tx1"/>
          </a:solidFill>
          <a:latin typeface="+mn-lt"/>
          <a:ea typeface="+mn-ea"/>
          <a:cs typeface="+mn-cs"/>
          <a:sym typeface="Times New Roman" charset="0"/>
        </a:defRPr>
      </a:lvl1pPr>
      <a:lvl2pPr marL="566738" indent="-201613" algn="l" rtl="0" eaLnBrk="0" fontAlgn="base" hangingPunct="0">
        <a:lnSpc>
          <a:spcPct val="90000"/>
        </a:lnSpc>
        <a:spcBef>
          <a:spcPts val="600"/>
        </a:spcBef>
        <a:spcAft>
          <a:spcPct val="0"/>
        </a:spcAft>
        <a:buClr>
          <a:srgbClr val="000000"/>
        </a:buClr>
        <a:buSzPct val="100000"/>
        <a:buFont typeface="Times New Roman" charset="0"/>
        <a:buChar char="–"/>
        <a:defRPr>
          <a:solidFill>
            <a:schemeClr val="tx1"/>
          </a:solidFill>
          <a:latin typeface="+mn-lt"/>
          <a:ea typeface="+mn-ea"/>
          <a:cs typeface="+mn-cs"/>
          <a:sym typeface="Times New Roman" charset="0"/>
        </a:defRPr>
      </a:lvl2pPr>
      <a:lvl3pPr marL="971550" indent="-203200" algn="l" rtl="0" eaLnBrk="0" fontAlgn="base" hangingPunct="0">
        <a:lnSpc>
          <a:spcPct val="90000"/>
        </a:lnSpc>
        <a:spcBef>
          <a:spcPts val="600"/>
        </a:spcBef>
        <a:spcAft>
          <a:spcPct val="0"/>
        </a:spcAft>
        <a:buClr>
          <a:srgbClr val="000000"/>
        </a:buClr>
        <a:buSzPct val="100000"/>
        <a:buFont typeface="Times New Roman" charset="0"/>
        <a:buChar char="»"/>
        <a:defRPr>
          <a:solidFill>
            <a:schemeClr val="tx1"/>
          </a:solidFill>
          <a:latin typeface="+mn-lt"/>
          <a:ea typeface="+mn-ea"/>
          <a:cs typeface="+mn-cs"/>
          <a:sym typeface="Times New Roman" charset="0"/>
        </a:defRPr>
      </a:lvl3pPr>
      <a:lvl4pPr marL="1325563" indent="-152400" algn="l" rtl="0" eaLnBrk="0" fontAlgn="base" hangingPunct="0">
        <a:lnSpc>
          <a:spcPct val="90000"/>
        </a:lnSpc>
        <a:spcBef>
          <a:spcPts val="600"/>
        </a:spcBef>
        <a:spcAft>
          <a:spcPct val="0"/>
        </a:spcAft>
        <a:buClr>
          <a:srgbClr val="000000"/>
        </a:buClr>
        <a:buSzPct val="100000"/>
        <a:buFont typeface="Times New Roman" charset="0"/>
        <a:buChar char="•"/>
        <a:defRPr sz="1600">
          <a:solidFill>
            <a:schemeClr val="tx1"/>
          </a:solidFill>
          <a:latin typeface="+mn-lt"/>
          <a:ea typeface="+mn-ea"/>
          <a:cs typeface="+mn-cs"/>
          <a:sym typeface="Times New Roman" charset="0"/>
        </a:defRPr>
      </a:lvl4pPr>
      <a:lvl5pPr marL="1728788" indent="-150813" algn="l" rtl="0" eaLnBrk="0" fontAlgn="base" hangingPunct="0">
        <a:lnSpc>
          <a:spcPct val="90000"/>
        </a:lnSpc>
        <a:spcBef>
          <a:spcPts val="600"/>
        </a:spcBef>
        <a:spcAft>
          <a:spcPct val="0"/>
        </a:spcAft>
        <a:buClr>
          <a:srgbClr val="000000"/>
        </a:buClr>
        <a:buSzPct val="100000"/>
        <a:buFont typeface="Times New Roman" charset="0"/>
        <a:buChar char="–"/>
        <a:defRPr sz="1600">
          <a:solidFill>
            <a:schemeClr val="tx1"/>
          </a:solidFill>
          <a:latin typeface="+mn-lt"/>
          <a:ea typeface="+mn-ea"/>
          <a:cs typeface="+mn-cs"/>
          <a:sym typeface="Times New Roman" charset="0"/>
        </a:defRPr>
      </a:lvl5pPr>
      <a:lvl6pPr marL="2185988" indent="-150813" algn="l" rtl="0" fontAlgn="base">
        <a:lnSpc>
          <a:spcPct val="90000"/>
        </a:lnSpc>
        <a:spcBef>
          <a:spcPts val="600"/>
        </a:spcBef>
        <a:spcAft>
          <a:spcPct val="0"/>
        </a:spcAft>
        <a:buClr>
          <a:srgbClr val="000000"/>
        </a:buClr>
        <a:buSzPct val="100000"/>
        <a:buFont typeface="Times New Roman" charset="0"/>
        <a:buChar char="–"/>
        <a:defRPr sz="1600">
          <a:solidFill>
            <a:schemeClr val="tx1"/>
          </a:solidFill>
          <a:latin typeface="+mn-lt"/>
          <a:ea typeface="+mn-ea"/>
          <a:cs typeface="+mn-cs"/>
          <a:sym typeface="Times New Roman" charset="0"/>
        </a:defRPr>
      </a:lvl6pPr>
      <a:lvl7pPr marL="2643188" indent="-150813" algn="l" rtl="0" fontAlgn="base">
        <a:lnSpc>
          <a:spcPct val="90000"/>
        </a:lnSpc>
        <a:spcBef>
          <a:spcPts val="600"/>
        </a:spcBef>
        <a:spcAft>
          <a:spcPct val="0"/>
        </a:spcAft>
        <a:buClr>
          <a:srgbClr val="000000"/>
        </a:buClr>
        <a:buSzPct val="100000"/>
        <a:buFont typeface="Times New Roman" charset="0"/>
        <a:buChar char="–"/>
        <a:defRPr sz="1600">
          <a:solidFill>
            <a:schemeClr val="tx1"/>
          </a:solidFill>
          <a:latin typeface="+mn-lt"/>
          <a:ea typeface="+mn-ea"/>
          <a:cs typeface="+mn-cs"/>
          <a:sym typeface="Times New Roman" charset="0"/>
        </a:defRPr>
      </a:lvl7pPr>
      <a:lvl8pPr marL="3100388" indent="-150813" algn="l" rtl="0" fontAlgn="base">
        <a:lnSpc>
          <a:spcPct val="90000"/>
        </a:lnSpc>
        <a:spcBef>
          <a:spcPts val="600"/>
        </a:spcBef>
        <a:spcAft>
          <a:spcPct val="0"/>
        </a:spcAft>
        <a:buClr>
          <a:srgbClr val="000000"/>
        </a:buClr>
        <a:buSzPct val="100000"/>
        <a:buFont typeface="Times New Roman" charset="0"/>
        <a:buChar char="–"/>
        <a:defRPr sz="1600">
          <a:solidFill>
            <a:schemeClr val="tx1"/>
          </a:solidFill>
          <a:latin typeface="+mn-lt"/>
          <a:ea typeface="+mn-ea"/>
          <a:cs typeface="+mn-cs"/>
          <a:sym typeface="Times New Roman" charset="0"/>
        </a:defRPr>
      </a:lvl8pPr>
      <a:lvl9pPr marL="3557588" indent="-150813" algn="l" rtl="0" fontAlgn="base">
        <a:lnSpc>
          <a:spcPct val="90000"/>
        </a:lnSpc>
        <a:spcBef>
          <a:spcPts val="600"/>
        </a:spcBef>
        <a:spcAft>
          <a:spcPct val="0"/>
        </a:spcAft>
        <a:buClr>
          <a:srgbClr val="000000"/>
        </a:buClr>
        <a:buSzPct val="100000"/>
        <a:buFont typeface="Times New Roman" charset="0"/>
        <a:buChar char="–"/>
        <a:defRPr sz="16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ChangeArrowheads="1"/>
          </p:cNvSpPr>
          <p:nvPr userDrawn="1"/>
        </p:nvSpPr>
        <p:spPr bwMode="auto">
          <a:xfrm>
            <a:off x="8645525" y="6232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hangingPunct="0"/>
            <a:endParaRPr lang="en-US" sz="2400" smtClean="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93463166"/>
      </p:ext>
    </p:extLst>
  </p:cSld>
  <p:clrMap bg1="lt1" tx1="dk1" bg2="lt2" tx2="dk2" accent1="accent1" accent2="accent2" accent3="accent3" accent4="accent4" accent5="accent5" accent6="accent6" hlink="hlink" folHlink="folHlink"/>
  <p:sldLayoutIdLst>
    <p:sldLayoutId id="2147483981" r:id="rId1"/>
    <p:sldLayoutId id="2147483982" r:id="rId2"/>
  </p:sldLayoutIdLst>
  <p:transition xmlns:p14="http://schemas.microsoft.com/office/powerpoint/2010/mai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ChangeArrowheads="1"/>
          </p:cNvSpPr>
          <p:nvPr userDrawn="1"/>
        </p:nvSpPr>
        <p:spPr bwMode="auto">
          <a:xfrm>
            <a:off x="8645525" y="6232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hangingPunct="0"/>
            <a:endParaRPr lang="en-US" sz="2400" smtClean="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43382550"/>
      </p:ext>
    </p:extLst>
  </p:cSld>
  <p:clrMap bg1="lt1" tx1="dk1" bg2="lt2" tx2="dk2" accent1="accent1" accent2="accent2" accent3="accent3" accent4="accent4" accent5="accent5" accent6="accent6" hlink="hlink" folHlink="folHlink"/>
  <p:sldLayoutIdLst>
    <p:sldLayoutId id="2147483984" r:id="rId1"/>
  </p:sldLayoutIdLst>
  <p:transition xmlns:p14="http://schemas.microsoft.com/office/powerpoint/2010/mai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ChangeArrowheads="1"/>
          </p:cNvSpPr>
          <p:nvPr userDrawn="1"/>
        </p:nvSpPr>
        <p:spPr bwMode="auto">
          <a:xfrm>
            <a:off x="8645525" y="6232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hangingPunct="0"/>
            <a:endParaRPr lang="en-US" sz="2400" smtClean="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81755023"/>
      </p:ext>
    </p:extLst>
  </p:cSld>
  <p:clrMap bg1="lt1" tx1="dk1" bg2="lt2" tx2="dk2" accent1="accent1" accent2="accent2" accent3="accent3" accent4="accent4" accent5="accent5" accent6="accent6" hlink="hlink" folHlink="folHlink"/>
  <p:sldLayoutIdLst>
    <p:sldLayoutId id="2147483986" r:id="rId1"/>
  </p:sldLayoutIdLst>
  <p:transition xmlns:p14="http://schemas.microsoft.com/office/powerpoint/2010/mai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314062"/>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ransition xmlns:p14="http://schemas.microsoft.com/office/powerpoint/2010/main">
    <p:zoom/>
  </p:transition>
  <p:timing>
    <p:tnLst>
      <p:par>
        <p:cTn xmlns:p14="http://schemas.microsoft.com/office/powerpoint/2010/main" id="1" dur="indefinite" restart="never" nodeType="tmRoot"/>
      </p:par>
    </p:tnLst>
  </p:timing>
  <p:txStyles>
    <p:titleStyle>
      <a:lvl1pPr algn="ctr" defTabSz="808038" rtl="0" eaLnBrk="0" fontAlgn="base" hangingPunct="0">
        <a:lnSpc>
          <a:spcPct val="88000"/>
        </a:lnSpc>
        <a:spcBef>
          <a:spcPct val="0"/>
        </a:spcBef>
        <a:spcAft>
          <a:spcPct val="0"/>
        </a:spcAft>
        <a:defRPr sz="2900">
          <a:solidFill>
            <a:srgbClr val="064308"/>
          </a:solidFill>
          <a:latin typeface="+mj-lt"/>
          <a:ea typeface="ＭＳ Ｐゴシック" pitchFamily="-112" charset="-128"/>
          <a:cs typeface="ＭＳ Ｐゴシック" pitchFamily="-112" charset="-128"/>
        </a:defRPr>
      </a:lvl1pPr>
      <a:lvl2pPr algn="ctr" defTabSz="808038" rtl="0" eaLnBrk="0" fontAlgn="base" hangingPunct="0">
        <a:lnSpc>
          <a:spcPct val="88000"/>
        </a:lnSpc>
        <a:spcBef>
          <a:spcPct val="0"/>
        </a:spcBef>
        <a:spcAft>
          <a:spcPct val="0"/>
        </a:spcAft>
        <a:defRPr sz="2900">
          <a:solidFill>
            <a:srgbClr val="064308"/>
          </a:solidFill>
          <a:latin typeface="Times New Roman" pitchFamily="-112" charset="0"/>
          <a:ea typeface="ＭＳ Ｐゴシック" pitchFamily="-112" charset="-128"/>
          <a:cs typeface="ＭＳ Ｐゴシック" pitchFamily="-112" charset="-128"/>
        </a:defRPr>
      </a:lvl2pPr>
      <a:lvl3pPr algn="ctr" defTabSz="808038" rtl="0" eaLnBrk="0" fontAlgn="base" hangingPunct="0">
        <a:lnSpc>
          <a:spcPct val="88000"/>
        </a:lnSpc>
        <a:spcBef>
          <a:spcPct val="0"/>
        </a:spcBef>
        <a:spcAft>
          <a:spcPct val="0"/>
        </a:spcAft>
        <a:defRPr sz="2900">
          <a:solidFill>
            <a:srgbClr val="064308"/>
          </a:solidFill>
          <a:latin typeface="Times New Roman" pitchFamily="-112" charset="0"/>
          <a:ea typeface="ＭＳ Ｐゴシック" pitchFamily="-112" charset="-128"/>
          <a:cs typeface="ＭＳ Ｐゴシック" pitchFamily="-112" charset="-128"/>
        </a:defRPr>
      </a:lvl3pPr>
      <a:lvl4pPr algn="ctr" defTabSz="808038" rtl="0" eaLnBrk="0" fontAlgn="base" hangingPunct="0">
        <a:lnSpc>
          <a:spcPct val="88000"/>
        </a:lnSpc>
        <a:spcBef>
          <a:spcPct val="0"/>
        </a:spcBef>
        <a:spcAft>
          <a:spcPct val="0"/>
        </a:spcAft>
        <a:defRPr sz="2900">
          <a:solidFill>
            <a:srgbClr val="064308"/>
          </a:solidFill>
          <a:latin typeface="Times New Roman" pitchFamily="-112" charset="0"/>
          <a:ea typeface="ＭＳ Ｐゴシック" pitchFamily="-112" charset="-128"/>
          <a:cs typeface="ＭＳ Ｐゴシック" pitchFamily="-112" charset="-128"/>
        </a:defRPr>
      </a:lvl4pPr>
      <a:lvl5pPr algn="ctr" defTabSz="808038" rtl="0" eaLnBrk="0" fontAlgn="base" hangingPunct="0">
        <a:lnSpc>
          <a:spcPct val="88000"/>
        </a:lnSpc>
        <a:spcBef>
          <a:spcPct val="0"/>
        </a:spcBef>
        <a:spcAft>
          <a:spcPct val="0"/>
        </a:spcAft>
        <a:defRPr sz="2900">
          <a:solidFill>
            <a:srgbClr val="064308"/>
          </a:solidFill>
          <a:latin typeface="Times New Roman" pitchFamily="-112" charset="0"/>
          <a:ea typeface="ＭＳ Ｐゴシック" pitchFamily="-112" charset="-128"/>
          <a:cs typeface="ＭＳ Ｐゴシック" pitchFamily="-112" charset="-128"/>
        </a:defRPr>
      </a:lvl5pPr>
      <a:lvl6pPr marL="457200" algn="ctr" defTabSz="808038" rtl="0" eaLnBrk="0" fontAlgn="base" hangingPunct="0">
        <a:lnSpc>
          <a:spcPct val="88000"/>
        </a:lnSpc>
        <a:spcBef>
          <a:spcPct val="0"/>
        </a:spcBef>
        <a:spcAft>
          <a:spcPct val="0"/>
        </a:spcAft>
        <a:defRPr sz="2900">
          <a:solidFill>
            <a:srgbClr val="064308"/>
          </a:solidFill>
          <a:latin typeface="Times New Roman" pitchFamily="-112" charset="0"/>
        </a:defRPr>
      </a:lvl6pPr>
      <a:lvl7pPr marL="914400" algn="ctr" defTabSz="808038" rtl="0" eaLnBrk="0" fontAlgn="base" hangingPunct="0">
        <a:lnSpc>
          <a:spcPct val="88000"/>
        </a:lnSpc>
        <a:spcBef>
          <a:spcPct val="0"/>
        </a:spcBef>
        <a:spcAft>
          <a:spcPct val="0"/>
        </a:spcAft>
        <a:defRPr sz="2900">
          <a:solidFill>
            <a:srgbClr val="064308"/>
          </a:solidFill>
          <a:latin typeface="Times New Roman" pitchFamily="-112" charset="0"/>
        </a:defRPr>
      </a:lvl7pPr>
      <a:lvl8pPr marL="1371600" algn="ctr" defTabSz="808038" rtl="0" eaLnBrk="0" fontAlgn="base" hangingPunct="0">
        <a:lnSpc>
          <a:spcPct val="88000"/>
        </a:lnSpc>
        <a:spcBef>
          <a:spcPct val="0"/>
        </a:spcBef>
        <a:spcAft>
          <a:spcPct val="0"/>
        </a:spcAft>
        <a:defRPr sz="2900">
          <a:solidFill>
            <a:srgbClr val="064308"/>
          </a:solidFill>
          <a:latin typeface="Times New Roman" pitchFamily="-112" charset="0"/>
        </a:defRPr>
      </a:lvl8pPr>
      <a:lvl9pPr marL="1828800" algn="ctr" defTabSz="808038" rtl="0" eaLnBrk="0" fontAlgn="base" hangingPunct="0">
        <a:lnSpc>
          <a:spcPct val="88000"/>
        </a:lnSpc>
        <a:spcBef>
          <a:spcPct val="0"/>
        </a:spcBef>
        <a:spcAft>
          <a:spcPct val="0"/>
        </a:spcAft>
        <a:defRPr sz="2900">
          <a:solidFill>
            <a:srgbClr val="064308"/>
          </a:solidFill>
          <a:latin typeface="Times New Roman" pitchFamily="-112" charset="0"/>
        </a:defRPr>
      </a:lvl9pPr>
    </p:titleStyle>
    <p:bodyStyle>
      <a:lvl1pPr marL="252413" indent="-252413" algn="l" defTabSz="808038" rtl="0" eaLnBrk="0" fontAlgn="base" hangingPunct="0">
        <a:lnSpc>
          <a:spcPct val="90000"/>
        </a:lnSpc>
        <a:spcBef>
          <a:spcPct val="30000"/>
        </a:spcBef>
        <a:spcAft>
          <a:spcPct val="0"/>
        </a:spcAft>
        <a:buSzPct val="100000"/>
        <a:buChar char="•"/>
        <a:defRPr sz="2200">
          <a:solidFill>
            <a:schemeClr val="tx1"/>
          </a:solidFill>
          <a:latin typeface="+mn-lt"/>
          <a:ea typeface="ＭＳ Ｐゴシック" pitchFamily="-112" charset="-128"/>
          <a:cs typeface="ＭＳ Ｐゴシック" pitchFamily="-112" charset="-128"/>
        </a:defRPr>
      </a:lvl1pPr>
      <a:lvl2pPr marL="604838" indent="-201613" algn="l" defTabSz="808038" rtl="0" eaLnBrk="0" fontAlgn="base" hangingPunct="0">
        <a:lnSpc>
          <a:spcPct val="90000"/>
        </a:lnSpc>
        <a:spcBef>
          <a:spcPct val="30000"/>
        </a:spcBef>
        <a:spcAft>
          <a:spcPct val="0"/>
        </a:spcAft>
        <a:buSzPct val="100000"/>
        <a:buChar char="–"/>
        <a:defRPr>
          <a:solidFill>
            <a:schemeClr val="tx1"/>
          </a:solidFill>
          <a:latin typeface="+mn-lt"/>
          <a:ea typeface="ＭＳ Ｐゴシック" pitchFamily="-112" charset="-128"/>
        </a:defRPr>
      </a:lvl2pPr>
      <a:lvl3pPr marL="1009650" indent="-201613" algn="l" defTabSz="808038" rtl="0" eaLnBrk="0" fontAlgn="base" hangingPunct="0">
        <a:lnSpc>
          <a:spcPct val="90000"/>
        </a:lnSpc>
        <a:spcBef>
          <a:spcPct val="30000"/>
        </a:spcBef>
        <a:spcAft>
          <a:spcPct val="0"/>
        </a:spcAft>
        <a:buSzPct val="100000"/>
        <a:buChar char="»"/>
        <a:defRPr>
          <a:solidFill>
            <a:schemeClr val="tx1"/>
          </a:solidFill>
          <a:latin typeface="+mn-lt"/>
          <a:ea typeface="ＭＳ Ｐゴシック" pitchFamily="-112" charset="-128"/>
        </a:defRPr>
      </a:lvl3pPr>
      <a:lvl4pPr marL="1363663" indent="-152400" algn="l" defTabSz="808038" rtl="0" eaLnBrk="0" fontAlgn="base" hangingPunct="0">
        <a:lnSpc>
          <a:spcPct val="90000"/>
        </a:lnSpc>
        <a:spcBef>
          <a:spcPct val="30000"/>
        </a:spcBef>
        <a:spcAft>
          <a:spcPct val="0"/>
        </a:spcAft>
        <a:buSzPct val="100000"/>
        <a:buChar char="•"/>
        <a:defRPr sz="1600">
          <a:solidFill>
            <a:schemeClr val="tx1"/>
          </a:solidFill>
          <a:latin typeface="+mn-lt"/>
          <a:ea typeface="ＭＳ Ｐゴシック" pitchFamily="-112" charset="-128"/>
        </a:defRPr>
      </a:lvl4pPr>
      <a:lvl5pPr marL="1766888" indent="-150813" algn="l" defTabSz="808038" rtl="0" eaLnBrk="0" fontAlgn="base" hangingPunct="0">
        <a:lnSpc>
          <a:spcPct val="90000"/>
        </a:lnSpc>
        <a:spcBef>
          <a:spcPct val="30000"/>
        </a:spcBef>
        <a:spcAft>
          <a:spcPct val="0"/>
        </a:spcAft>
        <a:buSzPct val="100000"/>
        <a:buChar char="–"/>
        <a:defRPr sz="1600">
          <a:solidFill>
            <a:schemeClr val="tx1"/>
          </a:solidFill>
          <a:latin typeface="+mn-lt"/>
          <a:ea typeface="ＭＳ Ｐゴシック" pitchFamily="-112" charset="-128"/>
        </a:defRPr>
      </a:lvl5pPr>
      <a:lvl6pPr marL="2224088" indent="-150813" algn="l" defTabSz="808038" rtl="0" eaLnBrk="0" fontAlgn="base" hangingPunct="0">
        <a:lnSpc>
          <a:spcPct val="90000"/>
        </a:lnSpc>
        <a:spcBef>
          <a:spcPct val="30000"/>
        </a:spcBef>
        <a:spcAft>
          <a:spcPct val="0"/>
        </a:spcAft>
        <a:buSzPct val="100000"/>
        <a:buChar char="–"/>
        <a:defRPr sz="1600">
          <a:solidFill>
            <a:schemeClr val="tx1"/>
          </a:solidFill>
          <a:latin typeface="+mn-lt"/>
          <a:ea typeface="ＭＳ Ｐゴシック" pitchFamily="-112" charset="-128"/>
        </a:defRPr>
      </a:lvl6pPr>
      <a:lvl7pPr marL="2681288" indent="-150813" algn="l" defTabSz="808038" rtl="0" eaLnBrk="0" fontAlgn="base" hangingPunct="0">
        <a:lnSpc>
          <a:spcPct val="90000"/>
        </a:lnSpc>
        <a:spcBef>
          <a:spcPct val="30000"/>
        </a:spcBef>
        <a:spcAft>
          <a:spcPct val="0"/>
        </a:spcAft>
        <a:buSzPct val="100000"/>
        <a:buChar char="–"/>
        <a:defRPr sz="1600">
          <a:solidFill>
            <a:schemeClr val="tx1"/>
          </a:solidFill>
          <a:latin typeface="+mn-lt"/>
          <a:ea typeface="ＭＳ Ｐゴシック" pitchFamily="-112" charset="-128"/>
        </a:defRPr>
      </a:lvl7pPr>
      <a:lvl8pPr marL="3138488" indent="-150813" algn="l" defTabSz="808038" rtl="0" eaLnBrk="0" fontAlgn="base" hangingPunct="0">
        <a:lnSpc>
          <a:spcPct val="90000"/>
        </a:lnSpc>
        <a:spcBef>
          <a:spcPct val="30000"/>
        </a:spcBef>
        <a:spcAft>
          <a:spcPct val="0"/>
        </a:spcAft>
        <a:buSzPct val="100000"/>
        <a:buChar char="–"/>
        <a:defRPr sz="1600">
          <a:solidFill>
            <a:schemeClr val="tx1"/>
          </a:solidFill>
          <a:latin typeface="+mn-lt"/>
          <a:ea typeface="ＭＳ Ｐゴシック" pitchFamily="-112" charset="-128"/>
        </a:defRPr>
      </a:lvl8pPr>
      <a:lvl9pPr marL="3595688" indent="-150813" algn="l" defTabSz="808038" rtl="0" eaLnBrk="0" fontAlgn="base" hangingPunct="0">
        <a:lnSpc>
          <a:spcPct val="90000"/>
        </a:lnSpc>
        <a:spcBef>
          <a:spcPct val="30000"/>
        </a:spcBef>
        <a:spcAft>
          <a:spcPct val="0"/>
        </a:spcAft>
        <a:buSzPct val="100000"/>
        <a:buChar char="–"/>
        <a:defRPr sz="16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Calibri" charset="0"/>
              </a:rPr>
              <a:t>Click to edit Master title style</a:t>
            </a:r>
          </a:p>
        </p:txBody>
      </p:sp>
      <p:sp>
        <p:nvSpPr>
          <p:cNvPr id="19459" name="Rectangle 2"/>
          <p:cNvSpPr>
            <a:spLocks noGrp="1" noChangeArrowheads="1"/>
          </p:cNvSpPr>
          <p:nvPr>
            <p:ph type="body" idx="1"/>
          </p:nvPr>
        </p:nvSpPr>
        <p:spPr bwMode="auto">
          <a:xfrm>
            <a:off x="457200" y="1598613"/>
            <a:ext cx="82296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2" name="Text Box 3"/>
          <p:cNvSpPr txBox="1">
            <a:spLocks noGrp="1" noChangeArrowheads="1"/>
          </p:cNvSpPr>
          <p:nvPr>
            <p:ph type="sldNum" sz="quarter" idx="4"/>
          </p:nvPr>
        </p:nvSpPr>
        <p:spPr bwMode="auto">
          <a:xfrm>
            <a:off x="8442325" y="6467475"/>
            <a:ext cx="244475" cy="2540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eaLnBrk="1" hangingPunct="1">
              <a:defRPr sz="1200">
                <a:solidFill>
                  <a:srgbClr val="878787"/>
                </a:solidFill>
                <a:latin typeface="Calibri" charset="0"/>
                <a:ea typeface="ヒラギノ角ゴ ProN W3" charset="0"/>
                <a:cs typeface="Calibri" charset="0"/>
                <a:sym typeface="Calibri" charset="0"/>
              </a:defRPr>
            </a:lvl1pPr>
          </a:lstStyle>
          <a:p>
            <a:pPr defTabSz="914400">
              <a:defRPr/>
            </a:pPr>
            <a:fld id="{A525008F-FC85-0B40-A3C6-B22BD194BD5E}" type="slidenum">
              <a:rPr lang="en-US"/>
              <a:pPr defTabSz="914400">
                <a:defRPr/>
              </a:pPr>
              <a:t>‹#›</a:t>
            </a:fld>
            <a:endParaRPr lang="en-US"/>
          </a:p>
        </p:txBody>
      </p:sp>
    </p:spTree>
    <p:extLst>
      <p:ext uri="{BB962C8B-B14F-4D97-AF65-F5344CB8AC3E}">
        <p14:creationId xmlns:p14="http://schemas.microsoft.com/office/powerpoint/2010/main" val="3934256340"/>
      </p:ext>
    </p:extLst>
  </p:cSld>
  <p:clrMap bg1="lt1" tx1="dk1" bg2="lt2" tx2="dk2" accent1="accent1" accent2="accent2" accent3="accent3" accent4="accent4" accent5="accent5" accent6="accent6" hlink="hlink" folHlink="folHlink"/>
  <p:sldLayoutIdLst>
    <p:sldLayoutId id="2147484000" r:id="rId1"/>
  </p:sldLayoutIdLst>
  <p:transition xmlns:p14="http://schemas.microsoft.com/office/powerpoint/2010/main">
    <p:zoom/>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Calibri" charset="0"/>
        </a:defRPr>
      </a:lvl1pPr>
      <a:lvl2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2pPr>
      <a:lvl3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3pPr>
      <a:lvl4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4pPr>
      <a:lvl5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9pPr>
    </p:titleStyle>
    <p:bodyStyle>
      <a:lvl1pPr marL="342900" indent="-342900" algn="l" rtl="0" eaLnBrk="0" fontAlgn="base" hangingPunct="0">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04850" indent="-285750" algn="l" rtl="0" eaLnBrk="0" fontAlgn="base" hangingPunct="0">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04900"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62100"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19300"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4765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337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3909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481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5" Type="http://schemas.openxmlformats.org/officeDocument/2006/relationships/image" Target="../media/image22.png"/><Relationship Id="rId6" Type="http://schemas.openxmlformats.org/officeDocument/2006/relationships/image" Target="../media/image23.jpg"/><Relationship Id="rId7" Type="http://schemas.openxmlformats.org/officeDocument/2006/relationships/image" Target="../media/image24.png"/><Relationship Id="rId8" Type="http://schemas.openxmlformats.org/officeDocument/2006/relationships/image" Target="../media/image25.png"/><Relationship Id="rId1" Type="http://schemas.openxmlformats.org/officeDocument/2006/relationships/slideLayout" Target="../slideLayouts/slideLayout175.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7.png"/><Relationship Id="rId5" Type="http://schemas.openxmlformats.org/officeDocument/2006/relationships/oleObject" Target="../embeddings/oleObject1.bin"/><Relationship Id="rId6" Type="http://schemas.openxmlformats.org/officeDocument/2006/relationships/image" Target="../media/image26.emf"/><Relationship Id="rId1" Type="http://schemas.openxmlformats.org/officeDocument/2006/relationships/vmlDrawing" Target="../drawings/vmlDrawing1.vml"/><Relationship Id="rId2"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png"/><Relationship Id="rId6" Type="http://schemas.openxmlformats.org/officeDocument/2006/relationships/image" Target="../media/image32.emf"/><Relationship Id="rId7" Type="http://schemas.openxmlformats.org/officeDocument/2006/relationships/image" Target="../media/image33.emf"/><Relationship Id="rId1" Type="http://schemas.openxmlformats.org/officeDocument/2006/relationships/slideLayout" Target="../slideLayouts/slideLayout112.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4.emf"/><Relationship Id="rId5" Type="http://schemas.openxmlformats.org/officeDocument/2006/relationships/oleObject" Target="../embeddings/oleObject3.bin"/><Relationship Id="rId6" Type="http://schemas.openxmlformats.org/officeDocument/2006/relationships/image" Target="../media/image35.emf"/><Relationship Id="rId1" Type="http://schemas.openxmlformats.org/officeDocument/2006/relationships/vmlDrawing" Target="../drawings/vmlDrawing2.vml"/><Relationship Id="rId2" Type="http://schemas.openxmlformats.org/officeDocument/2006/relationships/slideLayout" Target="../slideLayouts/slideLayout126.xml"/></Relationships>
</file>

<file path=ppt/slides/_rels/slide15.xml.rels><?xml version="1.0" encoding="UTF-8" standalone="yes"?>
<Relationships xmlns="http://schemas.openxmlformats.org/package/2006/relationships"><Relationship Id="rId11" Type="http://schemas.openxmlformats.org/officeDocument/2006/relationships/image" Target="../media/image38.emf"/><Relationship Id="rId12" Type="http://schemas.openxmlformats.org/officeDocument/2006/relationships/oleObject" Target="../embeddings/oleObject7.bin"/><Relationship Id="rId13" Type="http://schemas.openxmlformats.org/officeDocument/2006/relationships/image" Target="../media/image39.emf"/><Relationship Id="rId14" Type="http://schemas.openxmlformats.org/officeDocument/2006/relationships/oleObject" Target="../embeddings/oleObject8.bin"/><Relationship Id="rId15" Type="http://schemas.openxmlformats.org/officeDocument/2006/relationships/image" Target="../media/image40.emf"/><Relationship Id="rId16" Type="http://schemas.openxmlformats.org/officeDocument/2006/relationships/oleObject" Target="../embeddings/oleObject9.bin"/><Relationship Id="rId17" Type="http://schemas.openxmlformats.org/officeDocument/2006/relationships/image" Target="../media/image41.emf"/><Relationship Id="rId18" Type="http://schemas.openxmlformats.org/officeDocument/2006/relationships/image" Target="../media/image45.png"/><Relationship Id="rId1" Type="http://schemas.openxmlformats.org/officeDocument/2006/relationships/vmlDrawing" Target="../drawings/vmlDrawing3.vml"/><Relationship Id="rId2" Type="http://schemas.openxmlformats.org/officeDocument/2006/relationships/slideLayout" Target="../slideLayouts/slideLayout133.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oleObject" Target="../embeddings/oleObject4.bin"/><Relationship Id="rId7" Type="http://schemas.openxmlformats.org/officeDocument/2006/relationships/image" Target="../media/image36.emf"/><Relationship Id="rId8" Type="http://schemas.openxmlformats.org/officeDocument/2006/relationships/oleObject" Target="../embeddings/oleObject5.bin"/><Relationship Id="rId9" Type="http://schemas.openxmlformats.org/officeDocument/2006/relationships/image" Target="../media/image37.emf"/><Relationship Id="rId10"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image" Target="../media/image46.emf"/></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133.xml"/><Relationship Id="rId2"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0.bin"/><Relationship Id="rId5" Type="http://schemas.openxmlformats.org/officeDocument/2006/relationships/image" Target="../media/image53.emf"/><Relationship Id="rId6" Type="http://schemas.openxmlformats.org/officeDocument/2006/relationships/oleObject" Target="../embeddings/oleObject11.bin"/><Relationship Id="rId7" Type="http://schemas.openxmlformats.org/officeDocument/2006/relationships/image" Target="../media/image54.emf"/><Relationship Id="rId1" Type="http://schemas.openxmlformats.org/officeDocument/2006/relationships/vmlDrawing" Target="../drawings/vmlDrawing4.vml"/><Relationship Id="rId2"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png"/><Relationship Id="rId1" Type="http://schemas.openxmlformats.org/officeDocument/2006/relationships/slideLayout" Target="../slideLayouts/slideLayout16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55.png"/><Relationship Id="rId3"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5.xml"/><Relationship Id="rId3"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emf"/><Relationship Id="rId1" Type="http://schemas.openxmlformats.org/officeDocument/2006/relationships/slideLayout" Target="../slideLayouts/slideLayout14.xml"/><Relationship Id="rId2"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emf"/><Relationship Id="rId1" Type="http://schemas.openxmlformats.org/officeDocument/2006/relationships/slideLayout" Target="../slideLayouts/slideLayout14.xml"/><Relationship Id="rId2"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7.emf"/><Relationship Id="rId3" Type="http://schemas.openxmlformats.org/officeDocument/2006/relationships/image" Target="../media/image6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1" Type="http://schemas.openxmlformats.org/officeDocument/2006/relationships/slideLayout" Target="../slideLayouts/slideLayout162.xml"/><Relationship Id="rId2" Type="http://schemas.openxmlformats.org/officeDocument/2006/relationships/image" Target="../media/image9.tiff"/></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emf"/><Relationship Id="rId1" Type="http://schemas.openxmlformats.org/officeDocument/2006/relationships/slideLayout" Target="../slideLayouts/slideLayout36.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png"/><Relationship Id="rId1" Type="http://schemas.openxmlformats.org/officeDocument/2006/relationships/slideLayout" Target="../slideLayouts/slideLayout37.xml"/><Relationship Id="rId2"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1" Type="http://schemas.openxmlformats.org/officeDocument/2006/relationships/slideLayout" Target="../slideLayouts/slideLayout38.xml"/><Relationship Id="rId2" Type="http://schemas.openxmlformats.org/officeDocument/2006/relationships/image" Target="../media/image74.emf"/></Relationships>
</file>

<file path=ppt/slides/_rels/slide34.xml.rels><?xml version="1.0" encoding="UTF-8" standalone="yes"?>
<Relationships xmlns="http://schemas.openxmlformats.org/package/2006/relationships"><Relationship Id="rId3" Type="http://schemas.openxmlformats.org/officeDocument/2006/relationships/image" Target="../media/image78.wmf"/><Relationship Id="rId4" Type="http://schemas.openxmlformats.org/officeDocument/2006/relationships/image" Target="../media/image79.emf"/><Relationship Id="rId1" Type="http://schemas.openxmlformats.org/officeDocument/2006/relationships/slideLayout" Target="../slideLayouts/slideLayout39.xml"/><Relationship Id="rId2" Type="http://schemas.openxmlformats.org/officeDocument/2006/relationships/image" Target="../media/image7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8.xml"/><Relationship Id="rId3" Type="http://schemas.openxmlformats.org/officeDocument/2006/relationships/image" Target="../media/image8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xml"/><Relationship Id="rId3" Type="http://schemas.openxmlformats.org/officeDocument/2006/relationships/image" Target="../media/image81.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82.emf"/><Relationship Id="rId3" Type="http://schemas.openxmlformats.org/officeDocument/2006/relationships/image" Target="../media/image8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84.png"/><Relationship Id="rId3" Type="http://schemas.openxmlformats.org/officeDocument/2006/relationships/image" Target="../media/image8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86.emf"/><Relationship Id="rId3" Type="http://schemas.openxmlformats.org/officeDocument/2006/relationships/image" Target="../media/image8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2.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emf"/><Relationship Id="rId1" Type="http://schemas.openxmlformats.org/officeDocument/2006/relationships/slideLayout" Target="../slideLayouts/slideLayout51.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oleObject" Target="../embeddings/oleObject12.bin"/><Relationship Id="rId5" Type="http://schemas.openxmlformats.org/officeDocument/2006/relationships/image" Target="../media/image91.emf"/><Relationship Id="rId6" Type="http://schemas.openxmlformats.org/officeDocument/2006/relationships/oleObject" Target="../embeddings/oleObject13.bin"/><Relationship Id="rId7" Type="http://schemas.openxmlformats.org/officeDocument/2006/relationships/image" Target="../media/image92.emf"/><Relationship Id="rId8" Type="http://schemas.openxmlformats.org/officeDocument/2006/relationships/oleObject" Target="../embeddings/oleObject14.bin"/><Relationship Id="rId9" Type="http://schemas.openxmlformats.org/officeDocument/2006/relationships/image" Target="../media/image93.emf"/><Relationship Id="rId10" Type="http://schemas.openxmlformats.org/officeDocument/2006/relationships/oleObject" Target="../embeddings/Microsoft_Word_97_-_2004_Document1.doc"/><Relationship Id="rId11" Type="http://schemas.openxmlformats.org/officeDocument/2006/relationships/image" Target="../media/image94.emf"/><Relationship Id="rId1" Type="http://schemas.openxmlformats.org/officeDocument/2006/relationships/vmlDrawing" Target="../drawings/vmlDrawing5.vml"/><Relationship Id="rId2"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96.emf"/></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png"/><Relationship Id="rId1" Type="http://schemas.openxmlformats.org/officeDocument/2006/relationships/slideLayout" Target="../slideLayouts/slideLayout93.xml"/><Relationship Id="rId2" Type="http://schemas.openxmlformats.org/officeDocument/2006/relationships/notesSlide" Target="../notesSlides/notesSlide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10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10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2.xml"/><Relationship Id="rId3" Type="http://schemas.openxmlformats.org/officeDocument/2006/relationships/image" Target="../media/image10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106.png"/><Relationship Id="rId3" Type="http://schemas.openxmlformats.org/officeDocument/2006/relationships/image" Target="../media/image10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0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image" Target="../media/image109.png"/><Relationship Id="rId3"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jpeg"/><Relationship Id="rId6" Type="http://schemas.openxmlformats.org/officeDocument/2006/relationships/image" Target="../media/image115.jpeg"/><Relationship Id="rId7" Type="http://schemas.openxmlformats.org/officeDocument/2006/relationships/image" Target="../media/image116.jpeg"/><Relationship Id="rId8" Type="http://schemas.openxmlformats.org/officeDocument/2006/relationships/image" Target="../media/image117.jpeg"/><Relationship Id="rId1" Type="http://schemas.openxmlformats.org/officeDocument/2006/relationships/slideLayout" Target="../slideLayouts/slideLayout101.xml"/><Relationship Id="rId2" Type="http://schemas.openxmlformats.org/officeDocument/2006/relationships/image" Target="../media/image1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png"/><Relationship Id="rId1" Type="http://schemas.openxmlformats.org/officeDocument/2006/relationships/slideLayout" Target="../slideLayouts/slideLayout164.xml"/><Relationship Id="rId2" Type="http://schemas.openxmlformats.org/officeDocument/2006/relationships/image" Target="../media/image1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4.xml"/><Relationship Id="rId2" Type="http://schemas.openxmlformats.org/officeDocument/2006/relationships/notesSlide" Target="../notesSlides/notesSlide2.xml"/><Relationship Id="rId3" Type="http://schemas.openxmlformats.org/officeDocument/2006/relationships/image" Target="../media/image1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5" descr="Conference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6" y="0"/>
            <a:ext cx="91313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2"/>
          <p:cNvSpPr>
            <a:spLocks noChangeArrowheads="1"/>
          </p:cNvSpPr>
          <p:nvPr/>
        </p:nvSpPr>
        <p:spPr bwMode="auto">
          <a:xfrm>
            <a:off x="379942" y="2053696"/>
            <a:ext cx="8518525" cy="1600438"/>
          </a:xfrm>
          <a:prstGeom prst="rect">
            <a:avLst/>
          </a:prstGeom>
          <a:noFill/>
          <a:ln w="9525">
            <a:noFill/>
            <a:miter lim="800000"/>
            <a:headEnd/>
            <a:tailEnd/>
          </a:ln>
        </p:spPr>
        <p:txBody>
          <a:bodyPr>
            <a:prstTxWarp prst="textNoShape">
              <a:avLst/>
            </a:prstTxWarp>
            <a:spAutoFit/>
          </a:bodyPr>
          <a:lstStyle/>
          <a:p>
            <a:pPr algn="ctr"/>
            <a:r>
              <a:rPr lang="en-US" sz="2400" dirty="0" smtClean="0">
                <a:solidFill>
                  <a:srgbClr val="0000FF"/>
                </a:solidFill>
              </a:rPr>
              <a:t>Nuclear structure IV (nuclear theory, open quantum systems, </a:t>
            </a:r>
            <a:r>
              <a:rPr lang="en-US" sz="2400" dirty="0" err="1" smtClean="0">
                <a:solidFill>
                  <a:srgbClr val="0000FF"/>
                </a:solidFill>
              </a:rPr>
              <a:t>superheavies</a:t>
            </a:r>
            <a:r>
              <a:rPr lang="en-US" sz="2400" dirty="0" smtClean="0">
                <a:solidFill>
                  <a:srgbClr val="0000FF"/>
                </a:solidFill>
              </a:rPr>
              <a:t>)</a:t>
            </a:r>
          </a:p>
          <a:p>
            <a:pPr algn="ctr"/>
            <a:r>
              <a:rPr lang="en-US" dirty="0" err="1" smtClean="0"/>
              <a:t>Witek</a:t>
            </a:r>
            <a:r>
              <a:rPr lang="en-US" dirty="0" smtClean="0"/>
              <a:t> </a:t>
            </a:r>
            <a:r>
              <a:rPr lang="en-US" dirty="0"/>
              <a:t>Nazarewicz (UTK/</a:t>
            </a:r>
            <a:r>
              <a:rPr lang="en-US" dirty="0" smtClean="0"/>
              <a:t>ORNL</a:t>
            </a:r>
            <a:r>
              <a:rPr lang="en-US" dirty="0"/>
              <a:t>)</a:t>
            </a:r>
          </a:p>
          <a:p>
            <a:pPr algn="ctr"/>
            <a:r>
              <a:rPr lang="en-US" sz="1600" dirty="0"/>
              <a:t>National Nuclear Physics Summer School </a:t>
            </a:r>
            <a:r>
              <a:rPr lang="en-US" sz="1600" dirty="0" smtClean="0"/>
              <a:t>2014</a:t>
            </a:r>
          </a:p>
          <a:p>
            <a:pPr algn="ctr"/>
            <a:r>
              <a:rPr lang="en-US" sz="1600" dirty="0" smtClean="0"/>
              <a:t>William &amp; Mary, VA</a:t>
            </a:r>
            <a:endParaRPr lang="en-US" sz="1600" dirty="0"/>
          </a:p>
        </p:txBody>
      </p:sp>
      <p:pic>
        <p:nvPicPr>
          <p:cNvPr id="2" name="Picture 1" descr="wmcyph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900" y="698500"/>
            <a:ext cx="1346200" cy="1231900"/>
          </a:xfrm>
          <a:prstGeom prst="rect">
            <a:avLst/>
          </a:prstGeom>
        </p:spPr>
      </p:pic>
      <p:sp>
        <p:nvSpPr>
          <p:cNvPr id="5" name="TextBox 4"/>
          <p:cNvSpPr txBox="1">
            <a:spLocks noChangeArrowheads="1"/>
          </p:cNvSpPr>
          <p:nvPr/>
        </p:nvSpPr>
        <p:spPr bwMode="auto">
          <a:xfrm>
            <a:off x="2713568" y="4350700"/>
            <a:ext cx="3911600" cy="954107"/>
          </a:xfrm>
          <a:prstGeom prst="rect">
            <a:avLst/>
          </a:prstGeom>
          <a:noFill/>
          <a:ln w="9525">
            <a:noFill/>
            <a:miter lim="800000"/>
            <a:headEnd/>
            <a:tailEnd/>
          </a:ln>
        </p:spPr>
        <p:txBody>
          <a:bodyPr wrap="square">
            <a:prstTxWarp prst="textNoShape">
              <a:avLst/>
            </a:prstTxWarp>
            <a:spAutoFit/>
          </a:bodyPr>
          <a:lstStyle/>
          <a:p>
            <a:pPr marL="225425" indent="-225425">
              <a:buFont typeface="Arial" charset="0"/>
              <a:buChar char="•"/>
            </a:pPr>
            <a:r>
              <a:rPr lang="en-US" sz="2800" dirty="0" smtClean="0">
                <a:latin typeface="+mn-lt"/>
              </a:rPr>
              <a:t>Recent developments</a:t>
            </a:r>
          </a:p>
          <a:p>
            <a:pPr marL="225425" indent="-225425">
              <a:buFont typeface="Arial" charset="0"/>
              <a:buChar char="•"/>
            </a:pPr>
            <a:r>
              <a:rPr lang="en-US" sz="2800" dirty="0" smtClean="0">
                <a:latin typeface="+mn-lt"/>
              </a:rPr>
              <a:t>Perspectives</a:t>
            </a:r>
            <a:endParaRPr lang="en-US" sz="2800" dirty="0" smtClean="0">
              <a:latin typeface="+mn-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bwMode="auto">
          <a:xfrm>
            <a:off x="4200350" y="938276"/>
            <a:ext cx="1719343" cy="523220"/>
          </a:xfrm>
          <a:prstGeom prst="rect">
            <a:avLst/>
          </a:prstGeom>
          <a:solidFill>
            <a:schemeClr val="bg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sz="1400" dirty="0" smtClean="0">
                <a:solidFill>
                  <a:srgbClr val="000000"/>
                </a:solidFill>
                <a:effectLst>
                  <a:outerShdw blurRad="38100" dist="38100" dir="2700000" algn="tl">
                    <a:srgbClr val="DDDDDD"/>
                  </a:outerShdw>
                </a:effectLst>
                <a:latin typeface="Calibri" charset="0"/>
              </a:rPr>
              <a:t>Validated Nuclear</a:t>
            </a:r>
            <a:endParaRPr lang="en-US" sz="1400" dirty="0">
              <a:solidFill>
                <a:srgbClr val="000000"/>
              </a:solidFill>
              <a:effectLst>
                <a:outerShdw blurRad="38100" dist="38100" dir="2700000" algn="tl">
                  <a:srgbClr val="DDDDDD"/>
                </a:outerShdw>
              </a:effectLst>
              <a:latin typeface="Calibri" charset="0"/>
            </a:endParaRPr>
          </a:p>
          <a:p>
            <a:pPr algn="ctr" eaLnBrk="1" fontAlgn="auto" hangingPunct="1">
              <a:spcBef>
                <a:spcPts val="0"/>
              </a:spcBef>
              <a:spcAft>
                <a:spcPts val="0"/>
              </a:spcAft>
            </a:pPr>
            <a:r>
              <a:rPr lang="en-US" sz="1400" dirty="0">
                <a:solidFill>
                  <a:srgbClr val="000000"/>
                </a:solidFill>
                <a:effectLst>
                  <a:outerShdw blurRad="38100" dist="38100" dir="2700000" algn="tl">
                    <a:srgbClr val="DDDDDD"/>
                  </a:outerShdw>
                </a:effectLst>
                <a:latin typeface="Calibri" charset="0"/>
              </a:rPr>
              <a:t>I</a:t>
            </a:r>
            <a:r>
              <a:rPr lang="en-US" sz="1400" dirty="0" smtClean="0">
                <a:solidFill>
                  <a:srgbClr val="000000"/>
                </a:solidFill>
                <a:effectLst>
                  <a:outerShdw blurRad="38100" dist="38100" dir="2700000" algn="tl">
                    <a:srgbClr val="DDDDDD"/>
                  </a:outerShdw>
                </a:effectLst>
                <a:latin typeface="Calibri" charset="0"/>
              </a:rPr>
              <a:t>nteractions</a:t>
            </a:r>
            <a:endParaRPr lang="en-US" sz="1400" dirty="0">
              <a:solidFill>
                <a:srgbClr val="000000"/>
              </a:solidFill>
              <a:effectLst>
                <a:outerShdw blurRad="38100" dist="38100" dir="2700000" algn="tl">
                  <a:srgbClr val="DDDDDD"/>
                </a:outerShdw>
              </a:effectLst>
              <a:latin typeface="Calibri" charset="0"/>
            </a:endParaRPr>
          </a:p>
        </p:txBody>
      </p:sp>
      <p:sp>
        <p:nvSpPr>
          <p:cNvPr id="10" name="TextBox 9"/>
          <p:cNvSpPr txBox="1"/>
          <p:nvPr/>
        </p:nvSpPr>
        <p:spPr>
          <a:xfrm>
            <a:off x="2437009" y="2360852"/>
            <a:ext cx="2061069" cy="523220"/>
          </a:xfrm>
          <a:prstGeom prst="rect">
            <a:avLst/>
          </a:prstGeom>
          <a:solidFill>
            <a:schemeClr val="bg2">
              <a:lumMod val="75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ctr" fontAlgn="auto">
              <a:spcBef>
                <a:spcPts val="0"/>
              </a:spcBef>
              <a:spcAft>
                <a:spcPts val="0"/>
              </a:spcAft>
              <a:defRPr/>
            </a:pPr>
            <a:r>
              <a:rPr lang="en-US" sz="1400" dirty="0" smtClean="0">
                <a:solidFill>
                  <a:srgbClr val="000000"/>
                </a:solidFill>
                <a:latin typeface="Calibri"/>
                <a:ea typeface="ＭＳ Ｐゴシック" charset="-128"/>
                <a:cs typeface="ＭＳ Ｐゴシック" charset="-128"/>
              </a:rPr>
              <a:t>Structure and Reactions:</a:t>
            </a:r>
          </a:p>
          <a:p>
            <a:pPr algn="ctr" fontAlgn="auto">
              <a:spcBef>
                <a:spcPts val="0"/>
              </a:spcBef>
              <a:spcAft>
                <a:spcPts val="0"/>
              </a:spcAft>
              <a:defRPr/>
            </a:pPr>
            <a:r>
              <a:rPr lang="en-US" sz="1400" dirty="0" smtClean="0">
                <a:solidFill>
                  <a:srgbClr val="000000"/>
                </a:solidFill>
                <a:latin typeface="Calibri"/>
                <a:ea typeface="ＭＳ Ｐゴシック" charset="-128"/>
                <a:cs typeface="ＭＳ Ｐゴシック" charset="-128"/>
              </a:rPr>
              <a:t>Light and Medium Nuclei</a:t>
            </a:r>
            <a:endParaRPr lang="en-US" sz="1400" dirty="0">
              <a:solidFill>
                <a:srgbClr val="000000"/>
              </a:solidFill>
              <a:latin typeface="Calibri"/>
              <a:ea typeface="ＭＳ Ｐゴシック" charset="-128"/>
              <a:cs typeface="ＭＳ Ｐゴシック" charset="-128"/>
            </a:endParaRPr>
          </a:p>
        </p:txBody>
      </p:sp>
      <p:sp>
        <p:nvSpPr>
          <p:cNvPr id="11" name="TextBox 10"/>
          <p:cNvSpPr txBox="1"/>
          <p:nvPr/>
        </p:nvSpPr>
        <p:spPr>
          <a:xfrm>
            <a:off x="5637311" y="2360854"/>
            <a:ext cx="1996331" cy="523220"/>
          </a:xfrm>
          <a:prstGeom prst="rect">
            <a:avLst/>
          </a:prstGeom>
          <a:solidFill>
            <a:schemeClr val="bg2">
              <a:lumMod val="75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ctr" fontAlgn="auto">
              <a:spcBef>
                <a:spcPts val="0"/>
              </a:spcBef>
              <a:spcAft>
                <a:spcPts val="0"/>
              </a:spcAft>
              <a:defRPr/>
            </a:pPr>
            <a:r>
              <a:rPr lang="en-US" sz="1400" dirty="0" smtClean="0">
                <a:solidFill>
                  <a:srgbClr val="000000"/>
                </a:solidFill>
                <a:latin typeface="Calibri"/>
                <a:ea typeface="ＭＳ Ｐゴシック" charset="-128"/>
                <a:cs typeface="ＭＳ Ｐゴシック" charset="-128"/>
              </a:rPr>
              <a:t>Structure and Reactions:</a:t>
            </a:r>
          </a:p>
          <a:p>
            <a:pPr algn="ctr" fontAlgn="auto">
              <a:spcBef>
                <a:spcPts val="0"/>
              </a:spcBef>
              <a:spcAft>
                <a:spcPts val="0"/>
              </a:spcAft>
              <a:defRPr/>
            </a:pPr>
            <a:r>
              <a:rPr lang="en-US" sz="1400" dirty="0" smtClean="0">
                <a:solidFill>
                  <a:srgbClr val="000000"/>
                </a:solidFill>
                <a:latin typeface="Calibri"/>
                <a:ea typeface="ＭＳ Ｐゴシック" charset="-128"/>
                <a:cs typeface="ＭＳ Ｐゴシック" charset="-128"/>
              </a:rPr>
              <a:t>Heavy Nuclei</a:t>
            </a:r>
            <a:endParaRPr lang="en-US" sz="1400" dirty="0">
              <a:solidFill>
                <a:srgbClr val="000000"/>
              </a:solidFill>
              <a:latin typeface="Calibri"/>
              <a:ea typeface="ＭＳ Ｐゴシック" charset="-128"/>
              <a:cs typeface="ＭＳ Ｐゴシック" charset="-128"/>
            </a:endParaRPr>
          </a:p>
        </p:txBody>
      </p:sp>
      <p:cxnSp>
        <p:nvCxnSpPr>
          <p:cNvPr id="13" name="Shape 64"/>
          <p:cNvCxnSpPr>
            <a:stCxn id="9" idx="2"/>
            <a:endCxn id="10" idx="0"/>
          </p:cNvCxnSpPr>
          <p:nvPr/>
        </p:nvCxnSpPr>
        <p:spPr>
          <a:xfrm rot="5400000">
            <a:off x="3814105" y="1114935"/>
            <a:ext cx="899356" cy="1592478"/>
          </a:xfrm>
          <a:prstGeom prst="bentConnector3">
            <a:avLst>
              <a:gd name="adj1" fmla="val 81067"/>
            </a:avLst>
          </a:prstGeom>
          <a:noFill/>
          <a:ln w="25400" cap="flat" cmpd="sng" algn="ctr">
            <a:solidFill>
              <a:srgbClr val="4F81BD"/>
            </a:solidFill>
            <a:prstDash val="solid"/>
            <a:headEnd type="none"/>
            <a:tailEnd type="triangle" w="lg" len="med"/>
          </a:ln>
          <a:effectLst>
            <a:outerShdw blurRad="40000" dist="20000" dir="5400000" rotWithShape="0">
              <a:srgbClr val="000000">
                <a:alpha val="38000"/>
              </a:srgbClr>
            </a:outerShdw>
          </a:effectLst>
        </p:spPr>
      </p:cxnSp>
      <p:cxnSp>
        <p:nvCxnSpPr>
          <p:cNvPr id="27" name="Elbow Connector 26"/>
          <p:cNvCxnSpPr/>
          <p:nvPr/>
        </p:nvCxnSpPr>
        <p:spPr>
          <a:xfrm rot="16200000" flipH="1">
            <a:off x="5410770" y="1123447"/>
            <a:ext cx="899358" cy="1575455"/>
          </a:xfrm>
          <a:prstGeom prst="bentConnector3">
            <a:avLst>
              <a:gd name="adj1" fmla="val 81067"/>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255682" y="1653151"/>
            <a:ext cx="813043" cy="461665"/>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Calibri"/>
              </a:rPr>
              <a:t>Chiral EFT</a:t>
            </a:r>
          </a:p>
          <a:p>
            <a:pPr fontAlgn="auto">
              <a:spcBef>
                <a:spcPts val="0"/>
              </a:spcBef>
              <a:spcAft>
                <a:spcPts val="0"/>
              </a:spcAft>
            </a:pPr>
            <a:r>
              <a:rPr lang="en-US" sz="1200" b="1" dirty="0" err="1" smtClean="0">
                <a:solidFill>
                  <a:prstClr val="black"/>
                </a:solidFill>
                <a:latin typeface="Calibri"/>
              </a:rPr>
              <a:t>Ab</a:t>
            </a:r>
            <a:r>
              <a:rPr lang="en-US" sz="1200" b="1" dirty="0" smtClean="0">
                <a:solidFill>
                  <a:prstClr val="black"/>
                </a:solidFill>
                <a:latin typeface="Calibri"/>
              </a:rPr>
              <a:t>-initio</a:t>
            </a:r>
            <a:endParaRPr lang="en-US" sz="1200" b="1" dirty="0">
              <a:solidFill>
                <a:prstClr val="black"/>
              </a:solidFill>
              <a:latin typeface="Calibri"/>
            </a:endParaRPr>
          </a:p>
        </p:txBody>
      </p:sp>
      <p:sp>
        <p:nvSpPr>
          <p:cNvPr id="40" name="TextBox 39"/>
          <p:cNvSpPr txBox="1"/>
          <p:nvPr/>
        </p:nvSpPr>
        <p:spPr>
          <a:xfrm>
            <a:off x="5065344" y="1538851"/>
            <a:ext cx="1892841" cy="646331"/>
          </a:xfrm>
          <a:prstGeom prst="rect">
            <a:avLst/>
          </a:prstGeom>
          <a:noFill/>
        </p:spPr>
        <p:txBody>
          <a:bodyPr wrap="none" rtlCol="0">
            <a:spAutoFit/>
          </a:bodyPr>
          <a:lstStyle/>
          <a:p>
            <a:pPr fontAlgn="auto">
              <a:spcBef>
                <a:spcPts val="0"/>
              </a:spcBef>
              <a:spcAft>
                <a:spcPts val="0"/>
              </a:spcAft>
            </a:pPr>
            <a:r>
              <a:rPr lang="en-US" sz="1200" b="1" dirty="0" smtClean="0">
                <a:solidFill>
                  <a:srgbClr val="FF0000"/>
                </a:solidFill>
                <a:latin typeface="Calibri"/>
              </a:rPr>
              <a:t>Optimization</a:t>
            </a:r>
          </a:p>
          <a:p>
            <a:pPr fontAlgn="auto">
              <a:spcBef>
                <a:spcPts val="0"/>
              </a:spcBef>
              <a:spcAft>
                <a:spcPts val="0"/>
              </a:spcAft>
            </a:pPr>
            <a:r>
              <a:rPr lang="en-US" sz="1200" b="1" dirty="0" smtClean="0">
                <a:solidFill>
                  <a:srgbClr val="FF0000"/>
                </a:solidFill>
                <a:latin typeface="Calibri"/>
              </a:rPr>
              <a:t>Model validation</a:t>
            </a:r>
          </a:p>
          <a:p>
            <a:pPr fontAlgn="auto">
              <a:spcBef>
                <a:spcPts val="0"/>
              </a:spcBef>
              <a:spcAft>
                <a:spcPts val="0"/>
              </a:spcAft>
            </a:pPr>
            <a:r>
              <a:rPr lang="en-US" sz="1200" b="1" dirty="0" smtClean="0">
                <a:solidFill>
                  <a:srgbClr val="FF0000"/>
                </a:solidFill>
                <a:latin typeface="Calibri"/>
              </a:rPr>
              <a:t>Uncertainty Quantification</a:t>
            </a:r>
            <a:endParaRPr lang="en-US" sz="1200" b="1" dirty="0">
              <a:solidFill>
                <a:srgbClr val="FF0000"/>
              </a:solidFill>
              <a:latin typeface="Calibri"/>
            </a:endParaRPr>
          </a:p>
        </p:txBody>
      </p:sp>
      <p:grpSp>
        <p:nvGrpSpPr>
          <p:cNvPr id="48" name="Group 47"/>
          <p:cNvGrpSpPr/>
          <p:nvPr/>
        </p:nvGrpSpPr>
        <p:grpSpPr>
          <a:xfrm>
            <a:off x="3882579" y="4785820"/>
            <a:ext cx="1837015" cy="1904762"/>
            <a:chOff x="4592480" y="4750039"/>
            <a:chExt cx="1837015" cy="1904762"/>
          </a:xfrm>
        </p:grpSpPr>
        <p:pic>
          <p:nvPicPr>
            <p:cNvPr id="45" name="Picture 44"/>
            <p:cNvPicPr>
              <a:picLocks noChangeAspect="1"/>
            </p:cNvPicPr>
            <p:nvPr/>
          </p:nvPicPr>
          <p:blipFill>
            <a:blip r:embed="rId2"/>
            <a:stretch>
              <a:fillRect/>
            </a:stretch>
          </p:blipFill>
          <p:spPr>
            <a:xfrm>
              <a:off x="4592480" y="4902200"/>
              <a:ext cx="1837015" cy="1752601"/>
            </a:xfrm>
            <a:prstGeom prst="rect">
              <a:avLst/>
            </a:prstGeom>
          </p:spPr>
        </p:pic>
        <p:sp>
          <p:nvSpPr>
            <p:cNvPr id="38" name="TextBox 37"/>
            <p:cNvSpPr txBox="1"/>
            <p:nvPr/>
          </p:nvSpPr>
          <p:spPr>
            <a:xfrm>
              <a:off x="4854382" y="4750039"/>
              <a:ext cx="1313211" cy="30777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sz="1400" dirty="0" smtClean="0">
                  <a:solidFill>
                    <a:srgbClr val="000000"/>
                  </a:solidFill>
                  <a:effectLst>
                    <a:outerShdw blurRad="38100" dist="38100" dir="2700000" algn="tl">
                      <a:srgbClr val="DDDDDD"/>
                    </a:outerShdw>
                  </a:effectLst>
                  <a:latin typeface="Calibri" charset="0"/>
                </a:rPr>
                <a:t>Neutron Stars</a:t>
              </a:r>
            </a:p>
          </p:txBody>
        </p:sp>
      </p:grpSp>
      <p:grpSp>
        <p:nvGrpSpPr>
          <p:cNvPr id="47" name="Group 46"/>
          <p:cNvGrpSpPr/>
          <p:nvPr/>
        </p:nvGrpSpPr>
        <p:grpSpPr>
          <a:xfrm>
            <a:off x="6759297" y="4752245"/>
            <a:ext cx="1895295" cy="2076435"/>
            <a:chOff x="6759297" y="4358545"/>
            <a:chExt cx="1895295" cy="2076435"/>
          </a:xfrm>
        </p:grpSpPr>
        <p:pic>
          <p:nvPicPr>
            <p:cNvPr id="4" name="Picture 3"/>
            <p:cNvPicPr>
              <a:picLocks noChangeAspect="1"/>
            </p:cNvPicPr>
            <p:nvPr/>
          </p:nvPicPr>
          <p:blipFill>
            <a:blip r:embed="rId3"/>
            <a:stretch>
              <a:fillRect/>
            </a:stretch>
          </p:blipFill>
          <p:spPr>
            <a:xfrm>
              <a:off x="6759297" y="4520541"/>
              <a:ext cx="1895295" cy="1914439"/>
            </a:xfrm>
            <a:prstGeom prst="rect">
              <a:avLst/>
            </a:prstGeom>
          </p:spPr>
        </p:pic>
        <p:sp>
          <p:nvSpPr>
            <p:cNvPr id="46" name="TextBox 45"/>
            <p:cNvSpPr txBox="1"/>
            <p:nvPr/>
          </p:nvSpPr>
          <p:spPr>
            <a:xfrm>
              <a:off x="7294209" y="4358545"/>
              <a:ext cx="825470" cy="30777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sz="1400" dirty="0" smtClean="0">
                  <a:solidFill>
                    <a:srgbClr val="000000"/>
                  </a:solidFill>
                  <a:effectLst>
                    <a:outerShdw blurRad="38100" dist="38100" dir="2700000" algn="tl">
                      <a:srgbClr val="DDDDDD"/>
                    </a:outerShdw>
                  </a:effectLst>
                  <a:latin typeface="Calibri" charset="0"/>
                </a:rPr>
                <a:t>Fission</a:t>
              </a:r>
            </a:p>
          </p:txBody>
        </p:sp>
      </p:grpSp>
      <p:cxnSp>
        <p:nvCxnSpPr>
          <p:cNvPr id="59" name="Elbow Connector 58"/>
          <p:cNvCxnSpPr>
            <a:stCxn id="11" idx="2"/>
            <a:endCxn id="46" idx="0"/>
          </p:cNvCxnSpPr>
          <p:nvPr/>
        </p:nvCxnSpPr>
        <p:spPr>
          <a:xfrm rot="16200000" flipH="1">
            <a:off x="6237125" y="3282425"/>
            <a:ext cx="1868171" cy="1071467"/>
          </a:xfrm>
          <a:prstGeom prst="bentConnector3">
            <a:avLst>
              <a:gd name="adj1" fmla="val 90109"/>
            </a:avLst>
          </a:prstGeom>
          <a:ln>
            <a:tailEnd type="arrow"/>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a:off x="288538" y="4582859"/>
            <a:ext cx="2163224" cy="2231970"/>
            <a:chOff x="1268452" y="4342367"/>
            <a:chExt cx="2163224" cy="2231970"/>
          </a:xfrm>
        </p:grpSpPr>
        <p:sp>
          <p:nvSpPr>
            <p:cNvPr id="37" name="TextBox 36"/>
            <p:cNvSpPr txBox="1"/>
            <p:nvPr/>
          </p:nvSpPr>
          <p:spPr>
            <a:xfrm>
              <a:off x="1292570" y="4342367"/>
              <a:ext cx="2114988" cy="5232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sz="1400" dirty="0" smtClean="0">
                  <a:solidFill>
                    <a:srgbClr val="000000"/>
                  </a:solidFill>
                  <a:effectLst>
                    <a:outerShdw blurRad="38100" dist="38100" dir="2700000" algn="tl">
                      <a:srgbClr val="DDDDDD"/>
                    </a:outerShdw>
                  </a:effectLst>
                  <a:latin typeface="Calibri" charset="0"/>
                </a:rPr>
                <a:t>Neutrinos and Fundamental Symmetries</a:t>
              </a:r>
              <a:endParaRPr lang="en-US" sz="1400" dirty="0">
                <a:solidFill>
                  <a:srgbClr val="000000"/>
                </a:solidFill>
                <a:effectLst>
                  <a:outerShdw blurRad="38100" dist="38100" dir="2700000" algn="tl">
                    <a:srgbClr val="DDDDDD"/>
                  </a:outerShdw>
                </a:effectLst>
                <a:latin typeface="Calibri" charset="0"/>
              </a:endParaRPr>
            </a:p>
          </p:txBody>
        </p:sp>
        <p:pic>
          <p:nvPicPr>
            <p:cNvPr id="60" name="Picture 59" descr="betabeta_pop.jpg"/>
            <p:cNvPicPr>
              <a:picLocks noChangeAspect="1"/>
            </p:cNvPicPr>
            <p:nvPr/>
          </p:nvPicPr>
          <p:blipFill rotWithShape="1">
            <a:blip r:embed="rId4">
              <a:extLst>
                <a:ext uri="{28A0092B-C50C-407E-A947-70E740481C1C}">
                  <a14:useLocalDpi xmlns:a14="http://schemas.microsoft.com/office/drawing/2010/main" val="0"/>
                </a:ext>
              </a:extLst>
            </a:blip>
            <a:srcRect t="2639" r="8606"/>
            <a:stretch/>
          </p:blipFill>
          <p:spPr>
            <a:xfrm>
              <a:off x="1268452" y="4851138"/>
              <a:ext cx="2163224" cy="1723199"/>
            </a:xfrm>
            <a:prstGeom prst="rect">
              <a:avLst/>
            </a:prstGeom>
            <a:ln>
              <a:noFill/>
            </a:ln>
            <a:effectLst/>
          </p:spPr>
        </p:pic>
      </p:grpSp>
      <p:sp>
        <p:nvSpPr>
          <p:cNvPr id="62" name="TextBox 61"/>
          <p:cNvSpPr txBox="1"/>
          <p:nvPr/>
        </p:nvSpPr>
        <p:spPr>
          <a:xfrm>
            <a:off x="2676635" y="3024751"/>
            <a:ext cx="738604" cy="646331"/>
          </a:xfrm>
          <a:prstGeom prst="rect">
            <a:avLst/>
          </a:prstGeom>
          <a:noFill/>
        </p:spPr>
        <p:txBody>
          <a:bodyPr wrap="none" rtlCol="0">
            <a:spAutoFit/>
          </a:bodyPr>
          <a:lstStyle/>
          <a:p>
            <a:pPr fontAlgn="auto">
              <a:spcBef>
                <a:spcPts val="0"/>
              </a:spcBef>
              <a:spcAft>
                <a:spcPts val="0"/>
              </a:spcAft>
            </a:pPr>
            <a:r>
              <a:rPr lang="en-US" sz="1200" b="1" dirty="0" err="1" smtClean="0">
                <a:solidFill>
                  <a:prstClr val="black"/>
                </a:solidFill>
                <a:latin typeface="Calibri"/>
              </a:rPr>
              <a:t>Ab</a:t>
            </a:r>
            <a:r>
              <a:rPr lang="en-US" sz="1200" b="1" dirty="0" smtClean="0">
                <a:solidFill>
                  <a:prstClr val="black"/>
                </a:solidFill>
                <a:latin typeface="Calibri"/>
              </a:rPr>
              <a:t>-initio</a:t>
            </a:r>
          </a:p>
          <a:p>
            <a:pPr fontAlgn="auto">
              <a:spcBef>
                <a:spcPts val="0"/>
              </a:spcBef>
              <a:spcAft>
                <a:spcPts val="0"/>
              </a:spcAft>
            </a:pPr>
            <a:r>
              <a:rPr lang="en-US" sz="1200" b="1" dirty="0" smtClean="0">
                <a:solidFill>
                  <a:prstClr val="black"/>
                </a:solidFill>
                <a:latin typeface="Calibri"/>
              </a:rPr>
              <a:t>RGM</a:t>
            </a:r>
          </a:p>
          <a:p>
            <a:pPr fontAlgn="auto">
              <a:spcBef>
                <a:spcPts val="0"/>
              </a:spcBef>
              <a:spcAft>
                <a:spcPts val="0"/>
              </a:spcAft>
            </a:pPr>
            <a:r>
              <a:rPr lang="en-US" sz="1200" b="1" dirty="0" smtClean="0">
                <a:solidFill>
                  <a:prstClr val="black"/>
                </a:solidFill>
                <a:latin typeface="Calibri"/>
              </a:rPr>
              <a:t>CI</a:t>
            </a:r>
            <a:endParaRPr lang="en-US" sz="1200" b="1" dirty="0">
              <a:solidFill>
                <a:prstClr val="black"/>
              </a:solidFill>
              <a:latin typeface="Calibri"/>
            </a:endParaRPr>
          </a:p>
        </p:txBody>
      </p:sp>
      <p:sp>
        <p:nvSpPr>
          <p:cNvPr id="63" name="TextBox 62"/>
          <p:cNvSpPr txBox="1"/>
          <p:nvPr/>
        </p:nvSpPr>
        <p:spPr>
          <a:xfrm>
            <a:off x="3560017" y="3024751"/>
            <a:ext cx="1892841" cy="1384995"/>
          </a:xfrm>
          <a:prstGeom prst="rect">
            <a:avLst/>
          </a:prstGeom>
          <a:noFill/>
        </p:spPr>
        <p:txBody>
          <a:bodyPr wrap="none" rtlCol="0">
            <a:spAutoFit/>
          </a:bodyPr>
          <a:lstStyle/>
          <a:p>
            <a:pPr fontAlgn="auto">
              <a:spcBef>
                <a:spcPts val="0"/>
              </a:spcBef>
              <a:spcAft>
                <a:spcPts val="0"/>
              </a:spcAft>
            </a:pPr>
            <a:r>
              <a:rPr lang="en-US" sz="1200" b="1" dirty="0" smtClean="0">
                <a:solidFill>
                  <a:srgbClr val="FF0000"/>
                </a:solidFill>
                <a:latin typeface="Calibri"/>
              </a:rPr>
              <a:t>Load balancing</a:t>
            </a:r>
          </a:p>
          <a:p>
            <a:pPr fontAlgn="auto">
              <a:spcBef>
                <a:spcPts val="0"/>
              </a:spcBef>
              <a:spcAft>
                <a:spcPts val="0"/>
              </a:spcAft>
            </a:pPr>
            <a:r>
              <a:rPr lang="en-US" sz="1200" b="1" dirty="0" err="1" smtClean="0">
                <a:solidFill>
                  <a:srgbClr val="FF0000"/>
                </a:solidFill>
                <a:latin typeface="Calibri"/>
              </a:rPr>
              <a:t>Eigensolvers</a:t>
            </a:r>
            <a:endParaRPr lang="en-US" sz="1200" b="1" dirty="0" smtClean="0">
              <a:solidFill>
                <a:srgbClr val="FF0000"/>
              </a:solidFill>
              <a:latin typeface="Calibri"/>
            </a:endParaRPr>
          </a:p>
          <a:p>
            <a:pPr fontAlgn="auto">
              <a:spcBef>
                <a:spcPts val="0"/>
              </a:spcBef>
              <a:spcAft>
                <a:spcPts val="0"/>
              </a:spcAft>
            </a:pPr>
            <a:r>
              <a:rPr lang="en-US" sz="1200" b="1" dirty="0" smtClean="0">
                <a:solidFill>
                  <a:srgbClr val="FF0000"/>
                </a:solidFill>
                <a:latin typeface="Calibri"/>
              </a:rPr>
              <a:t>Nonlinear solvers</a:t>
            </a:r>
          </a:p>
          <a:p>
            <a:pPr fontAlgn="auto">
              <a:spcBef>
                <a:spcPts val="0"/>
              </a:spcBef>
              <a:spcAft>
                <a:spcPts val="0"/>
              </a:spcAft>
            </a:pPr>
            <a:r>
              <a:rPr lang="en-US" sz="1200" b="1" dirty="0" smtClean="0">
                <a:solidFill>
                  <a:srgbClr val="FF0000"/>
                </a:solidFill>
                <a:latin typeface="Calibri"/>
              </a:rPr>
              <a:t>Model validation</a:t>
            </a:r>
          </a:p>
          <a:p>
            <a:pPr fontAlgn="auto">
              <a:spcBef>
                <a:spcPts val="0"/>
              </a:spcBef>
              <a:spcAft>
                <a:spcPts val="0"/>
              </a:spcAft>
            </a:pPr>
            <a:r>
              <a:rPr lang="en-US" sz="1200" b="1" dirty="0">
                <a:solidFill>
                  <a:srgbClr val="FF0000"/>
                </a:solidFill>
                <a:latin typeface="Calibri"/>
              </a:rPr>
              <a:t>Uncertainty </a:t>
            </a:r>
            <a:r>
              <a:rPr lang="en-US" sz="1200" b="1" dirty="0" smtClean="0">
                <a:solidFill>
                  <a:srgbClr val="FF0000"/>
                </a:solidFill>
                <a:latin typeface="Calibri"/>
              </a:rPr>
              <a:t>Quantification</a:t>
            </a:r>
            <a:endParaRPr lang="en-US" sz="1200" b="1" dirty="0">
              <a:solidFill>
                <a:srgbClr val="FF0000"/>
              </a:solidFill>
              <a:latin typeface="Calibri"/>
            </a:endParaRPr>
          </a:p>
          <a:p>
            <a:pPr fontAlgn="auto">
              <a:spcBef>
                <a:spcPts val="0"/>
              </a:spcBef>
              <a:spcAft>
                <a:spcPts val="0"/>
              </a:spcAft>
            </a:pPr>
            <a:endParaRPr lang="en-US" sz="1200" b="1" dirty="0" smtClean="0">
              <a:solidFill>
                <a:srgbClr val="FF0000"/>
              </a:solidFill>
              <a:latin typeface="Calibri"/>
            </a:endParaRPr>
          </a:p>
          <a:p>
            <a:pPr fontAlgn="auto">
              <a:spcBef>
                <a:spcPts val="0"/>
              </a:spcBef>
              <a:spcAft>
                <a:spcPts val="0"/>
              </a:spcAft>
            </a:pPr>
            <a:endParaRPr lang="en-US" sz="1200" b="1" dirty="0">
              <a:solidFill>
                <a:srgbClr val="FF0000"/>
              </a:solidFill>
              <a:latin typeface="Calibri"/>
            </a:endParaRPr>
          </a:p>
        </p:txBody>
      </p:sp>
      <p:sp>
        <p:nvSpPr>
          <p:cNvPr id="67" name="TextBox 66"/>
          <p:cNvSpPr txBox="1"/>
          <p:nvPr/>
        </p:nvSpPr>
        <p:spPr>
          <a:xfrm>
            <a:off x="5838935" y="2946318"/>
            <a:ext cx="607859" cy="461665"/>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Calibri"/>
              </a:rPr>
              <a:t>DFT</a:t>
            </a:r>
          </a:p>
          <a:p>
            <a:pPr fontAlgn="auto">
              <a:spcBef>
                <a:spcPts val="0"/>
              </a:spcBef>
              <a:spcAft>
                <a:spcPts val="0"/>
              </a:spcAft>
            </a:pPr>
            <a:r>
              <a:rPr lang="en-US" sz="1200" b="1" dirty="0" smtClean="0">
                <a:solidFill>
                  <a:prstClr val="black"/>
                </a:solidFill>
                <a:latin typeface="Calibri"/>
              </a:rPr>
              <a:t>TDDFT</a:t>
            </a:r>
            <a:endParaRPr lang="en-US" sz="1200" b="1" dirty="0">
              <a:solidFill>
                <a:prstClr val="black"/>
              </a:solidFill>
              <a:latin typeface="Calibri"/>
            </a:endParaRPr>
          </a:p>
        </p:txBody>
      </p:sp>
      <p:sp>
        <p:nvSpPr>
          <p:cNvPr id="68" name="TextBox 67"/>
          <p:cNvSpPr txBox="1"/>
          <p:nvPr/>
        </p:nvSpPr>
        <p:spPr>
          <a:xfrm>
            <a:off x="6739401" y="2946318"/>
            <a:ext cx="1892841" cy="1569660"/>
          </a:xfrm>
          <a:prstGeom prst="rect">
            <a:avLst/>
          </a:prstGeom>
          <a:noFill/>
        </p:spPr>
        <p:txBody>
          <a:bodyPr wrap="none" rtlCol="0">
            <a:spAutoFit/>
          </a:bodyPr>
          <a:lstStyle/>
          <a:p>
            <a:pPr fontAlgn="auto">
              <a:spcBef>
                <a:spcPts val="0"/>
              </a:spcBef>
              <a:spcAft>
                <a:spcPts val="0"/>
              </a:spcAft>
            </a:pPr>
            <a:r>
              <a:rPr lang="en-US" sz="1200" b="1" dirty="0" smtClean="0">
                <a:solidFill>
                  <a:srgbClr val="FF0000"/>
                </a:solidFill>
                <a:latin typeface="Calibri"/>
              </a:rPr>
              <a:t>Load balancing</a:t>
            </a:r>
          </a:p>
          <a:p>
            <a:pPr fontAlgn="auto">
              <a:spcBef>
                <a:spcPts val="0"/>
              </a:spcBef>
              <a:spcAft>
                <a:spcPts val="0"/>
              </a:spcAft>
            </a:pPr>
            <a:r>
              <a:rPr lang="en-US" sz="1200" b="1" dirty="0" smtClean="0">
                <a:solidFill>
                  <a:srgbClr val="FF0000"/>
                </a:solidFill>
                <a:latin typeface="Calibri"/>
              </a:rPr>
              <a:t>Optimization</a:t>
            </a:r>
          </a:p>
          <a:p>
            <a:pPr fontAlgn="auto">
              <a:spcBef>
                <a:spcPts val="0"/>
              </a:spcBef>
              <a:spcAft>
                <a:spcPts val="0"/>
              </a:spcAft>
            </a:pPr>
            <a:r>
              <a:rPr lang="en-US" sz="1200" b="1" dirty="0" smtClean="0">
                <a:solidFill>
                  <a:srgbClr val="FF0000"/>
                </a:solidFill>
                <a:latin typeface="Calibri"/>
              </a:rPr>
              <a:t>Model validation</a:t>
            </a:r>
          </a:p>
          <a:p>
            <a:pPr fontAlgn="auto">
              <a:spcBef>
                <a:spcPts val="0"/>
              </a:spcBef>
              <a:spcAft>
                <a:spcPts val="0"/>
              </a:spcAft>
            </a:pPr>
            <a:r>
              <a:rPr lang="en-US" sz="1200" b="1" dirty="0">
                <a:solidFill>
                  <a:srgbClr val="FF0000"/>
                </a:solidFill>
                <a:latin typeface="Calibri"/>
              </a:rPr>
              <a:t>Uncertainty </a:t>
            </a:r>
            <a:r>
              <a:rPr lang="en-US" sz="1200" b="1" dirty="0" smtClean="0">
                <a:solidFill>
                  <a:srgbClr val="FF0000"/>
                </a:solidFill>
                <a:latin typeface="Calibri"/>
              </a:rPr>
              <a:t>Quantification</a:t>
            </a:r>
          </a:p>
          <a:p>
            <a:pPr fontAlgn="auto">
              <a:spcBef>
                <a:spcPts val="0"/>
              </a:spcBef>
              <a:spcAft>
                <a:spcPts val="0"/>
              </a:spcAft>
            </a:pPr>
            <a:r>
              <a:rPr lang="en-US" sz="1200" b="1" dirty="0" err="1" smtClean="0">
                <a:solidFill>
                  <a:srgbClr val="FF0000"/>
                </a:solidFill>
                <a:latin typeface="Calibri"/>
              </a:rPr>
              <a:t>Eigensolvers</a:t>
            </a:r>
            <a:endParaRPr lang="en-US" sz="1200" b="1" dirty="0" smtClean="0">
              <a:solidFill>
                <a:srgbClr val="FF0000"/>
              </a:solidFill>
              <a:latin typeface="Calibri"/>
            </a:endParaRPr>
          </a:p>
          <a:p>
            <a:pPr fontAlgn="auto">
              <a:spcBef>
                <a:spcPts val="0"/>
              </a:spcBef>
              <a:spcAft>
                <a:spcPts val="0"/>
              </a:spcAft>
            </a:pPr>
            <a:r>
              <a:rPr lang="en-US" sz="1200" b="1" dirty="0" smtClean="0">
                <a:solidFill>
                  <a:srgbClr val="FF0000"/>
                </a:solidFill>
                <a:latin typeface="Calibri"/>
              </a:rPr>
              <a:t>Nonlinear solvers</a:t>
            </a:r>
          </a:p>
          <a:p>
            <a:pPr fontAlgn="auto">
              <a:spcBef>
                <a:spcPts val="0"/>
              </a:spcBef>
              <a:spcAft>
                <a:spcPts val="0"/>
              </a:spcAft>
            </a:pPr>
            <a:r>
              <a:rPr lang="en-US" sz="1200" b="1" dirty="0" err="1" smtClean="0">
                <a:solidFill>
                  <a:srgbClr val="FF0000"/>
                </a:solidFill>
                <a:latin typeface="Calibri"/>
              </a:rPr>
              <a:t>Multiresolution</a:t>
            </a:r>
            <a:r>
              <a:rPr lang="en-US" sz="1200" b="1" dirty="0" smtClean="0">
                <a:solidFill>
                  <a:srgbClr val="FF0000"/>
                </a:solidFill>
                <a:latin typeface="Calibri"/>
              </a:rPr>
              <a:t> analysis</a:t>
            </a:r>
          </a:p>
          <a:p>
            <a:pPr fontAlgn="auto">
              <a:spcBef>
                <a:spcPts val="0"/>
              </a:spcBef>
              <a:spcAft>
                <a:spcPts val="0"/>
              </a:spcAft>
            </a:pPr>
            <a:endParaRPr lang="en-US" sz="1200" b="1" dirty="0">
              <a:solidFill>
                <a:srgbClr val="FF0000"/>
              </a:solidFill>
              <a:latin typeface="Calibri"/>
            </a:endParaRPr>
          </a:p>
        </p:txBody>
      </p:sp>
      <p:grpSp>
        <p:nvGrpSpPr>
          <p:cNvPr id="75" name="Group 74"/>
          <p:cNvGrpSpPr/>
          <p:nvPr/>
        </p:nvGrpSpPr>
        <p:grpSpPr>
          <a:xfrm>
            <a:off x="193894" y="2905842"/>
            <a:ext cx="2321652" cy="1363434"/>
            <a:chOff x="193894" y="2766142"/>
            <a:chExt cx="2321652" cy="1363434"/>
          </a:xfrm>
        </p:grpSpPr>
        <p:pic>
          <p:nvPicPr>
            <p:cNvPr id="64" name="Picture 63"/>
            <p:cNvPicPr>
              <a:picLocks noChangeAspect="1"/>
            </p:cNvPicPr>
            <p:nvPr/>
          </p:nvPicPr>
          <p:blipFill>
            <a:blip r:embed="rId5"/>
            <a:stretch>
              <a:fillRect/>
            </a:stretch>
          </p:blipFill>
          <p:spPr>
            <a:xfrm>
              <a:off x="193894" y="3073919"/>
              <a:ext cx="2321652" cy="1055657"/>
            </a:xfrm>
            <a:prstGeom prst="rect">
              <a:avLst/>
            </a:prstGeom>
          </p:spPr>
        </p:pic>
        <p:sp>
          <p:nvSpPr>
            <p:cNvPr id="72" name="TextBox 71"/>
            <p:cNvSpPr txBox="1"/>
            <p:nvPr/>
          </p:nvSpPr>
          <p:spPr>
            <a:xfrm>
              <a:off x="703364" y="2766142"/>
              <a:ext cx="1302712" cy="30777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sz="1400" dirty="0" smtClean="0">
                  <a:solidFill>
                    <a:srgbClr val="000000"/>
                  </a:solidFill>
                  <a:effectLst>
                    <a:outerShdw blurRad="38100" dist="38100" dir="2700000" algn="tl">
                      <a:srgbClr val="DDDDDD"/>
                    </a:outerShdw>
                  </a:effectLst>
                  <a:latin typeface="Calibri" charset="0"/>
                </a:rPr>
                <a:t>Stellar burning</a:t>
              </a:r>
              <a:endParaRPr lang="en-US" sz="1400" dirty="0">
                <a:solidFill>
                  <a:srgbClr val="000000"/>
                </a:solidFill>
                <a:effectLst>
                  <a:outerShdw blurRad="38100" dist="38100" dir="2700000" algn="tl">
                    <a:srgbClr val="DDDDDD"/>
                  </a:outerShdw>
                </a:effectLst>
                <a:latin typeface="Calibri" charset="0"/>
              </a:endParaRPr>
            </a:p>
          </p:txBody>
        </p:sp>
      </p:grpSp>
      <p:grpSp>
        <p:nvGrpSpPr>
          <p:cNvPr id="78" name="Group 77"/>
          <p:cNvGrpSpPr/>
          <p:nvPr/>
        </p:nvGrpSpPr>
        <p:grpSpPr>
          <a:xfrm>
            <a:off x="198758" y="801785"/>
            <a:ext cx="2014476" cy="1647072"/>
            <a:chOff x="193894" y="582196"/>
            <a:chExt cx="2014476" cy="1647072"/>
          </a:xfrm>
        </p:grpSpPr>
        <p:pic>
          <p:nvPicPr>
            <p:cNvPr id="5" name="Picture 4" descr="fusion-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94" y="889973"/>
              <a:ext cx="2014476" cy="1339295"/>
            </a:xfrm>
            <a:prstGeom prst="rect">
              <a:avLst/>
            </a:prstGeom>
          </p:spPr>
        </p:pic>
        <p:sp>
          <p:nvSpPr>
            <p:cNvPr id="77" name="TextBox 76"/>
            <p:cNvSpPr txBox="1"/>
            <p:nvPr/>
          </p:nvSpPr>
          <p:spPr>
            <a:xfrm>
              <a:off x="790814" y="582196"/>
              <a:ext cx="820636" cy="30777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sz="1400" dirty="0" smtClean="0">
                  <a:solidFill>
                    <a:srgbClr val="000000"/>
                  </a:solidFill>
                  <a:effectLst>
                    <a:outerShdw blurRad="38100" dist="38100" dir="2700000" algn="tl">
                      <a:srgbClr val="DDDDDD"/>
                    </a:outerShdw>
                  </a:effectLst>
                  <a:latin typeface="Calibri" charset="0"/>
                </a:rPr>
                <a:t>fusion</a:t>
              </a:r>
              <a:endParaRPr lang="en-US" sz="1400" dirty="0">
                <a:solidFill>
                  <a:srgbClr val="000000"/>
                </a:solidFill>
                <a:effectLst>
                  <a:outerShdw blurRad="38100" dist="38100" dir="2700000" algn="tl">
                    <a:srgbClr val="DDDDDD"/>
                  </a:outerShdw>
                </a:effectLst>
                <a:latin typeface="Calibri" charset="0"/>
              </a:endParaRPr>
            </a:p>
          </p:txBody>
        </p:sp>
      </p:grpSp>
      <p:cxnSp>
        <p:nvCxnSpPr>
          <p:cNvPr id="82" name="Elbow Connector 81"/>
          <p:cNvCxnSpPr>
            <a:stCxn id="11" idx="2"/>
            <a:endCxn id="38" idx="0"/>
          </p:cNvCxnSpPr>
          <p:nvPr/>
        </p:nvCxnSpPr>
        <p:spPr>
          <a:xfrm rot="5400000">
            <a:off x="4767409" y="2917752"/>
            <a:ext cx="1901746" cy="1834390"/>
          </a:xfrm>
          <a:prstGeom prst="bentConnector3">
            <a:avLst>
              <a:gd name="adj1" fmla="val 884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9" name="Elbow Connector 88"/>
          <p:cNvCxnSpPr>
            <a:stCxn id="10" idx="2"/>
            <a:endCxn id="37" idx="0"/>
          </p:cNvCxnSpPr>
          <p:nvPr/>
        </p:nvCxnSpPr>
        <p:spPr>
          <a:xfrm rot="5400000">
            <a:off x="1569454" y="2684768"/>
            <a:ext cx="1698787" cy="2097394"/>
          </a:xfrm>
          <a:prstGeom prst="bentConnector3">
            <a:avLst>
              <a:gd name="adj1" fmla="val 82894"/>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1" name="Elbow Connector 90"/>
          <p:cNvCxnSpPr>
            <a:stCxn id="10" idx="1"/>
            <a:endCxn id="72" idx="0"/>
          </p:cNvCxnSpPr>
          <p:nvPr/>
        </p:nvCxnSpPr>
        <p:spPr>
          <a:xfrm rot="10800000" flipV="1">
            <a:off x="1354721" y="2622462"/>
            <a:ext cx="1082289" cy="28338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3" name="Elbow Connector 92"/>
          <p:cNvCxnSpPr>
            <a:stCxn id="10" idx="2"/>
            <a:endCxn id="38" idx="0"/>
          </p:cNvCxnSpPr>
          <p:nvPr/>
        </p:nvCxnSpPr>
        <p:spPr>
          <a:xfrm rot="16200000" flipH="1">
            <a:off x="3183441" y="3168174"/>
            <a:ext cx="1901748" cy="1333543"/>
          </a:xfrm>
          <a:prstGeom prst="bentConnector3">
            <a:avLst>
              <a:gd name="adj1" fmla="val 7404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Elbow Connector 98"/>
          <p:cNvCxnSpPr>
            <a:stCxn id="11" idx="2"/>
            <a:endCxn id="37" idx="0"/>
          </p:cNvCxnSpPr>
          <p:nvPr/>
        </p:nvCxnSpPr>
        <p:spPr>
          <a:xfrm rot="5400000">
            <a:off x="3153422" y="1100803"/>
            <a:ext cx="1698785" cy="5265327"/>
          </a:xfrm>
          <a:prstGeom prst="bentConnector3">
            <a:avLst>
              <a:gd name="adj1" fmla="val 8812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4" name="Elbow Connector 103"/>
          <p:cNvCxnSpPr>
            <a:stCxn id="10" idx="1"/>
            <a:endCxn id="5" idx="2"/>
          </p:cNvCxnSpPr>
          <p:nvPr/>
        </p:nvCxnSpPr>
        <p:spPr>
          <a:xfrm rot="10800000">
            <a:off x="1205997" y="2448858"/>
            <a:ext cx="1231013" cy="17360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4498078" y="2571664"/>
            <a:ext cx="1139233"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109" name="TextBox 108"/>
          <p:cNvSpPr txBox="1"/>
          <p:nvPr/>
        </p:nvSpPr>
        <p:spPr>
          <a:xfrm>
            <a:off x="4560517" y="2236248"/>
            <a:ext cx="1118215" cy="830997"/>
          </a:xfrm>
          <a:prstGeom prst="rect">
            <a:avLst/>
          </a:prstGeom>
          <a:noFill/>
        </p:spPr>
        <p:txBody>
          <a:bodyPr wrap="none" rtlCol="0">
            <a:spAutoFit/>
          </a:bodyPr>
          <a:lstStyle/>
          <a:p>
            <a:pPr algn="ctr" fontAlgn="auto">
              <a:spcBef>
                <a:spcPts val="0"/>
              </a:spcBef>
              <a:spcAft>
                <a:spcPts val="0"/>
              </a:spcAft>
            </a:pPr>
            <a:r>
              <a:rPr lang="en-US" sz="1200" b="1" dirty="0" smtClean="0">
                <a:solidFill>
                  <a:srgbClr val="0000FF"/>
                </a:solidFill>
                <a:latin typeface="Calibri"/>
              </a:rPr>
              <a:t>Neutron drops</a:t>
            </a:r>
          </a:p>
          <a:p>
            <a:pPr algn="ctr" fontAlgn="auto">
              <a:spcBef>
                <a:spcPts val="0"/>
              </a:spcBef>
              <a:spcAft>
                <a:spcPts val="0"/>
              </a:spcAft>
            </a:pPr>
            <a:endParaRPr lang="en-US" sz="1200" b="1" dirty="0" smtClean="0">
              <a:solidFill>
                <a:srgbClr val="0000FF"/>
              </a:solidFill>
              <a:latin typeface="Calibri"/>
            </a:endParaRPr>
          </a:p>
          <a:p>
            <a:pPr algn="ctr" fontAlgn="auto">
              <a:spcBef>
                <a:spcPts val="0"/>
              </a:spcBef>
              <a:spcAft>
                <a:spcPts val="0"/>
              </a:spcAft>
            </a:pPr>
            <a:r>
              <a:rPr lang="en-US" sz="1200" b="1" dirty="0" smtClean="0">
                <a:solidFill>
                  <a:srgbClr val="0000FF"/>
                </a:solidFill>
                <a:latin typeface="Calibri"/>
              </a:rPr>
              <a:t>EOS</a:t>
            </a:r>
          </a:p>
          <a:p>
            <a:pPr algn="ctr" fontAlgn="auto">
              <a:spcBef>
                <a:spcPts val="0"/>
              </a:spcBef>
              <a:spcAft>
                <a:spcPts val="0"/>
              </a:spcAft>
            </a:pPr>
            <a:r>
              <a:rPr lang="en-US" sz="1200" b="1" dirty="0" smtClean="0">
                <a:solidFill>
                  <a:srgbClr val="0000FF"/>
                </a:solidFill>
                <a:latin typeface="Calibri"/>
              </a:rPr>
              <a:t>Correlations</a:t>
            </a:r>
          </a:p>
        </p:txBody>
      </p:sp>
      <p:sp>
        <p:nvSpPr>
          <p:cNvPr id="120" name="Rectangle 119"/>
          <p:cNvSpPr/>
          <p:nvPr/>
        </p:nvSpPr>
        <p:spPr>
          <a:xfrm>
            <a:off x="7855443" y="1653151"/>
            <a:ext cx="1038340" cy="646331"/>
          </a:xfrm>
          <a:prstGeom prst="rect">
            <a:avLst/>
          </a:prstGeom>
          <a:noFill/>
        </p:spPr>
        <p:txBody>
          <a:bodyPr wrap="none" lIns="91440" tIns="45720" rIns="91440" bIns="45720">
            <a:spAutoFit/>
          </a:bodyPr>
          <a:lstStyle/>
          <a:p>
            <a:pPr algn="ctr" fontAlgn="auto">
              <a:spcBef>
                <a:spcPts val="0"/>
              </a:spcBef>
              <a:spcAft>
                <a:spcPts val="0"/>
              </a:spcAft>
            </a:pPr>
            <a:r>
              <a:rPr lang="pl-PL" sz="36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rPr>
              <a:t>FRIB</a:t>
            </a:r>
            <a:endParaRPr lang="pl-PL" sz="36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endParaRPr>
          </a:p>
        </p:txBody>
      </p:sp>
      <p:sp>
        <p:nvSpPr>
          <p:cNvPr id="121" name="Rectangle 120"/>
          <p:cNvSpPr/>
          <p:nvPr/>
        </p:nvSpPr>
        <p:spPr>
          <a:xfrm>
            <a:off x="2909166" y="1201830"/>
            <a:ext cx="1361821" cy="646331"/>
          </a:xfrm>
          <a:prstGeom prst="rect">
            <a:avLst/>
          </a:prstGeom>
          <a:noFill/>
        </p:spPr>
        <p:txBody>
          <a:bodyPr wrap="none" lIns="91440" tIns="45720" rIns="91440" bIns="45720">
            <a:spAutoFit/>
          </a:bodyPr>
          <a:lstStyle/>
          <a:p>
            <a:pPr algn="ctr" fontAlgn="auto">
              <a:spcBef>
                <a:spcPts val="0"/>
              </a:spcBef>
              <a:spcAft>
                <a:spcPts val="0"/>
              </a:spcAft>
            </a:pPr>
            <a:r>
              <a:rPr lang="pl-PL" sz="36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rPr>
              <a:t>TJNAF</a:t>
            </a:r>
            <a:endParaRPr lang="pl-PL" sz="36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endParaRPr>
          </a:p>
        </p:txBody>
      </p:sp>
      <p:sp>
        <p:nvSpPr>
          <p:cNvPr id="122" name="Rectangle 121"/>
          <p:cNvSpPr/>
          <p:nvPr/>
        </p:nvSpPr>
        <p:spPr>
          <a:xfrm>
            <a:off x="6055831" y="5614500"/>
            <a:ext cx="1159292" cy="1200329"/>
          </a:xfrm>
          <a:prstGeom prst="rect">
            <a:avLst/>
          </a:prstGeom>
          <a:noFill/>
        </p:spPr>
        <p:txBody>
          <a:bodyPr wrap="none" lIns="91440" tIns="45720" rIns="91440" bIns="45720">
            <a:spAutoFit/>
          </a:bodyPr>
          <a:lstStyle/>
          <a:p>
            <a:pPr algn="ctr" fontAlgn="auto">
              <a:spcBef>
                <a:spcPts val="0"/>
              </a:spcBef>
              <a:spcAft>
                <a:spcPts val="0"/>
              </a:spcAft>
            </a:pPr>
            <a:r>
              <a:rPr lang="pl-PL" sz="36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rPr>
              <a:t>LANL</a:t>
            </a:r>
          </a:p>
          <a:p>
            <a:pPr algn="ctr" fontAlgn="auto">
              <a:spcBef>
                <a:spcPts val="0"/>
              </a:spcBef>
              <a:spcAft>
                <a:spcPts val="0"/>
              </a:spcAft>
            </a:pPr>
            <a:r>
              <a:rPr lang="pl-PL" sz="36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rPr>
              <a:t>LLNL</a:t>
            </a:r>
            <a:endParaRPr lang="pl-PL" sz="36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endParaRPr>
          </a:p>
        </p:txBody>
      </p:sp>
      <p:sp>
        <p:nvSpPr>
          <p:cNvPr id="123" name="Rectangle 122"/>
          <p:cNvSpPr/>
          <p:nvPr/>
        </p:nvSpPr>
        <p:spPr>
          <a:xfrm>
            <a:off x="2006076" y="1329985"/>
            <a:ext cx="823738" cy="646331"/>
          </a:xfrm>
          <a:prstGeom prst="rect">
            <a:avLst/>
          </a:prstGeom>
          <a:noFill/>
        </p:spPr>
        <p:txBody>
          <a:bodyPr wrap="none" lIns="91440" tIns="45720" rIns="91440" bIns="45720">
            <a:spAutoFit/>
          </a:bodyPr>
          <a:lstStyle/>
          <a:p>
            <a:pPr algn="ctr" fontAlgn="auto">
              <a:spcBef>
                <a:spcPts val="0"/>
              </a:spcBef>
              <a:spcAft>
                <a:spcPts val="0"/>
              </a:spcAft>
            </a:pPr>
            <a:r>
              <a:rPr lang="pl-PL" sz="36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rPr>
              <a:t>NIF</a:t>
            </a:r>
            <a:endParaRPr lang="pl-PL" sz="36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endParaRPr>
          </a:p>
        </p:txBody>
      </p:sp>
      <p:sp>
        <p:nvSpPr>
          <p:cNvPr id="124" name="Rectangle 123"/>
          <p:cNvSpPr/>
          <p:nvPr/>
        </p:nvSpPr>
        <p:spPr>
          <a:xfrm>
            <a:off x="1704153" y="5754655"/>
            <a:ext cx="2049810" cy="646331"/>
          </a:xfrm>
          <a:prstGeom prst="rect">
            <a:avLst/>
          </a:prstGeom>
          <a:noFill/>
        </p:spPr>
        <p:txBody>
          <a:bodyPr wrap="none" lIns="91440" tIns="45720" rIns="91440" bIns="45720">
            <a:spAutoFit/>
          </a:bodyPr>
          <a:lstStyle/>
          <a:p>
            <a:pPr algn="ctr" fontAlgn="auto">
              <a:spcBef>
                <a:spcPts val="0"/>
              </a:spcBef>
              <a:spcAft>
                <a:spcPts val="0"/>
              </a:spcAft>
            </a:pPr>
            <a:r>
              <a:rPr lang="pl-PL" sz="36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rPr>
              <a:t>Majorana</a:t>
            </a:r>
            <a:endParaRPr lang="pl-PL" sz="36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endParaRPr>
          </a:p>
        </p:txBody>
      </p:sp>
      <p:sp>
        <p:nvSpPr>
          <p:cNvPr id="43" name="Rectangle 42"/>
          <p:cNvSpPr/>
          <p:nvPr/>
        </p:nvSpPr>
        <p:spPr>
          <a:xfrm>
            <a:off x="6476573" y="954075"/>
            <a:ext cx="2556910" cy="584776"/>
          </a:xfrm>
          <a:prstGeom prst="rect">
            <a:avLst/>
          </a:prstGeom>
          <a:noFill/>
        </p:spPr>
        <p:txBody>
          <a:bodyPr wrap="none" lIns="91440" tIns="45720" rIns="91440" bIns="45720">
            <a:spAutoFit/>
          </a:bodyPr>
          <a:lstStyle/>
          <a:p>
            <a:pPr algn="ctr" fontAlgn="auto">
              <a:spcBef>
                <a:spcPts val="0"/>
              </a:spcBef>
              <a:spcAft>
                <a:spcPts val="0"/>
              </a:spcAft>
            </a:pPr>
            <a:r>
              <a:rPr lang="pl-PL" sz="32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rPr>
              <a:t>LENP </a:t>
            </a:r>
            <a:r>
              <a:rPr lang="pl-PL" sz="3200" b="1" dirty="0" err="1"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rPr>
              <a:t>facilities</a:t>
            </a:r>
            <a:endParaRPr lang="pl-PL" sz="32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endParaRPr>
          </a:p>
        </p:txBody>
      </p:sp>
      <p:sp>
        <p:nvSpPr>
          <p:cNvPr id="49" name="Rectangle 48"/>
          <p:cNvSpPr/>
          <p:nvPr/>
        </p:nvSpPr>
        <p:spPr>
          <a:xfrm>
            <a:off x="2214046" y="5235324"/>
            <a:ext cx="925178" cy="646331"/>
          </a:xfrm>
          <a:prstGeom prst="rect">
            <a:avLst/>
          </a:prstGeom>
          <a:noFill/>
        </p:spPr>
        <p:txBody>
          <a:bodyPr wrap="none" lIns="91440" tIns="45720" rIns="91440" bIns="45720">
            <a:spAutoFit/>
          </a:bodyPr>
          <a:lstStyle/>
          <a:p>
            <a:pPr algn="ctr" fontAlgn="auto">
              <a:spcBef>
                <a:spcPts val="0"/>
              </a:spcBef>
              <a:spcAft>
                <a:spcPts val="0"/>
              </a:spcAft>
            </a:pPr>
            <a:r>
              <a:rPr lang="pl-PL" sz="36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rPr>
              <a:t>SNS</a:t>
            </a:r>
            <a:endParaRPr lang="pl-PL" sz="36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endParaRPr>
          </a:p>
        </p:txBody>
      </p:sp>
      <p:pic>
        <p:nvPicPr>
          <p:cNvPr id="2" name="Picture 1" descr="scidac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92" y="-12700"/>
            <a:ext cx="1549400" cy="589446"/>
          </a:xfrm>
          <a:prstGeom prst="rect">
            <a:avLst/>
          </a:prstGeom>
        </p:spPr>
      </p:pic>
      <p:pic>
        <p:nvPicPr>
          <p:cNvPr id="3" name="Picture 2" descr="nuclei.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6917" y="50800"/>
            <a:ext cx="2624883" cy="769660"/>
          </a:xfrm>
          <a:prstGeom prst="rect">
            <a:avLst/>
          </a:prstGeom>
        </p:spPr>
      </p:pic>
      <p:sp>
        <p:nvSpPr>
          <p:cNvPr id="50" name="Rectangle 49"/>
          <p:cNvSpPr/>
          <p:nvPr/>
        </p:nvSpPr>
        <p:spPr>
          <a:xfrm>
            <a:off x="2020757" y="6177983"/>
            <a:ext cx="976349" cy="646331"/>
          </a:xfrm>
          <a:prstGeom prst="rect">
            <a:avLst/>
          </a:prstGeom>
          <a:noFill/>
        </p:spPr>
        <p:txBody>
          <a:bodyPr wrap="none" lIns="91440" tIns="45720" rIns="91440" bIns="45720">
            <a:spAutoFit/>
          </a:bodyPr>
          <a:lstStyle/>
          <a:p>
            <a:pPr algn="ctr" fontAlgn="auto">
              <a:spcBef>
                <a:spcPts val="0"/>
              </a:spcBef>
              <a:spcAft>
                <a:spcPts val="0"/>
              </a:spcAft>
            </a:pPr>
            <a:r>
              <a:rPr lang="pl-PL" sz="36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rPr>
              <a:t>EXO</a:t>
            </a:r>
            <a:endParaRPr lang="pl-PL" sz="36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endParaRPr>
          </a:p>
        </p:txBody>
      </p:sp>
      <p:sp>
        <p:nvSpPr>
          <p:cNvPr id="52" name="TextBox 51"/>
          <p:cNvSpPr txBox="1"/>
          <p:nvPr/>
        </p:nvSpPr>
        <p:spPr>
          <a:xfrm>
            <a:off x="5943600" y="190500"/>
            <a:ext cx="2939176" cy="461665"/>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sz="2400" dirty="0" err="1" smtClean="0">
                <a:solidFill>
                  <a:prstClr val="white"/>
                </a:solidFill>
                <a:latin typeface="Calibri"/>
              </a:rPr>
              <a:t>computingnuclei.org</a:t>
            </a:r>
            <a:endParaRPr lang="en-US" sz="2400" dirty="0">
              <a:solidFill>
                <a:prstClr val="white"/>
              </a:solidFill>
              <a:latin typeface="Calibri"/>
            </a:endParaRPr>
          </a:p>
        </p:txBody>
      </p:sp>
    </p:spTree>
    <p:extLst>
      <p:ext uri="{BB962C8B-B14F-4D97-AF65-F5344CB8AC3E}">
        <p14:creationId xmlns:p14="http://schemas.microsoft.com/office/powerpoint/2010/main" val="24502609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3390900"/>
            <a:ext cx="5601814" cy="707886"/>
          </a:xfrm>
          <a:prstGeom prst="rect">
            <a:avLst/>
          </a:prstGeom>
          <a:noFill/>
        </p:spPr>
        <p:txBody>
          <a:bodyPr wrap="none" rtlCol="0">
            <a:spAutoFit/>
          </a:bodyPr>
          <a:lstStyle/>
          <a:p>
            <a:r>
              <a:rPr lang="en-US" sz="4000" dirty="0" smtClean="0">
                <a:solidFill>
                  <a:srgbClr val="000090"/>
                </a:solidFill>
              </a:rPr>
              <a:t>Open quantum systems</a:t>
            </a:r>
            <a:endParaRPr lang="en-US" sz="4000" dirty="0">
              <a:solidFill>
                <a:srgbClr val="000090"/>
              </a:solidFill>
            </a:endParaRPr>
          </a:p>
        </p:txBody>
      </p:sp>
    </p:spTree>
    <p:extLst>
      <p:ext uri="{BB962C8B-B14F-4D97-AF65-F5344CB8AC3E}">
        <p14:creationId xmlns:p14="http://schemas.microsoft.com/office/powerpoint/2010/main" val="3704314426"/>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2043113" y="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hangingPunct="0"/>
            <a:r>
              <a:rPr lang="en-US" sz="2400" smtClean="0">
                <a:solidFill>
                  <a:srgbClr val="000000"/>
                </a:solidFill>
                <a:ea typeface="ＭＳ Ｐゴシック" charset="0"/>
                <a:cs typeface="ＭＳ Ｐゴシック" charset="0"/>
              </a:rPr>
              <a:t>Prog. Part. Nucl. Phys. 59, 432 (2007)</a:t>
            </a:r>
          </a:p>
        </p:txBody>
      </p:sp>
      <p:grpSp>
        <p:nvGrpSpPr>
          <p:cNvPr id="2" name="Group 1"/>
          <p:cNvGrpSpPr/>
          <p:nvPr/>
        </p:nvGrpSpPr>
        <p:grpSpPr>
          <a:xfrm>
            <a:off x="743468" y="549806"/>
            <a:ext cx="7621587" cy="5166182"/>
            <a:chOff x="150813" y="617538"/>
            <a:chExt cx="8859837" cy="6005512"/>
          </a:xfrm>
        </p:grpSpPr>
        <p:pic>
          <p:nvPicPr>
            <p:cNvPr id="62467" name="Picture 3" descr="OQS [Conver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617538"/>
              <a:ext cx="8859837" cy="600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Oval 1028"/>
            <p:cNvSpPr>
              <a:spLocks noChangeArrowheads="1"/>
            </p:cNvSpPr>
            <p:nvPr/>
          </p:nvSpPr>
          <p:spPr bwMode="auto">
            <a:xfrm>
              <a:off x="3543300" y="3708400"/>
              <a:ext cx="2654300" cy="1536700"/>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sz="2400" smtClean="0">
                <a:solidFill>
                  <a:srgbClr val="000000"/>
                </a:solidFill>
                <a:ea typeface="ＭＳ Ｐゴシック" charset="0"/>
                <a:cs typeface="ＭＳ Ｐゴシック" charset="0"/>
              </a:endParaRPr>
            </a:p>
          </p:txBody>
        </p:sp>
        <p:graphicFrame>
          <p:nvGraphicFramePr>
            <p:cNvPr id="18" name="Object 6"/>
            <p:cNvGraphicFramePr>
              <a:graphicFrameLocks noChangeAspect="1"/>
            </p:cNvGraphicFramePr>
            <p:nvPr>
              <p:extLst>
                <p:ext uri="{D42A27DB-BD31-4B8C-83A1-F6EECF244321}">
                  <p14:modId xmlns:p14="http://schemas.microsoft.com/office/powerpoint/2010/main" val="1075853390"/>
                </p:ext>
              </p:extLst>
            </p:nvPr>
          </p:nvGraphicFramePr>
          <p:xfrm>
            <a:off x="5081992" y="2296203"/>
            <a:ext cx="850339" cy="321576"/>
          </p:xfrm>
          <a:graphic>
            <a:graphicData uri="http://schemas.openxmlformats.org/presentationml/2006/ole">
              <mc:AlternateContent xmlns:mc="http://schemas.openxmlformats.org/markup-compatibility/2006">
                <mc:Choice xmlns:v="urn:schemas-microsoft-com:vml" Requires="v">
                  <p:oleObj spid="_x0000_s162826" name="Equation" r:id="rId5" imgW="546100" imgH="203200" progId="Equation.3">
                    <p:embed/>
                  </p:oleObj>
                </mc:Choice>
                <mc:Fallback>
                  <p:oleObj name="Equation" r:id="rId5" imgW="5461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1992" y="2296203"/>
                          <a:ext cx="850339" cy="321576"/>
                        </a:xfrm>
                        <a:prstGeom prst="rect">
                          <a:avLst/>
                        </a:prstGeom>
                        <a:solidFill>
                          <a:srgbClr val="D0F4D3"/>
                        </a:solidFill>
                      </p:spPr>
                    </p:pic>
                  </p:oleObj>
                </mc:Fallback>
              </mc:AlternateContent>
            </a:graphicData>
          </a:graphic>
        </p:graphicFrame>
      </p:grpSp>
      <p:grpSp>
        <p:nvGrpSpPr>
          <p:cNvPr id="20" name="Group 23"/>
          <p:cNvGrpSpPr>
            <a:grpSpLocks/>
          </p:cNvGrpSpPr>
          <p:nvPr/>
        </p:nvGrpSpPr>
        <p:grpSpPr bwMode="auto">
          <a:xfrm>
            <a:off x="1358507" y="5623069"/>
            <a:ext cx="1113763" cy="960296"/>
            <a:chOff x="919" y="797"/>
            <a:chExt cx="1089" cy="938"/>
          </a:xfrm>
        </p:grpSpPr>
        <p:sp>
          <p:nvSpPr>
            <p:cNvPr id="21" name="Rectangle 24"/>
            <p:cNvSpPr>
              <a:spLocks noChangeAspect="1" noChangeArrowheads="1"/>
            </p:cNvSpPr>
            <p:nvPr/>
          </p:nvSpPr>
          <p:spPr bwMode="auto">
            <a:xfrm>
              <a:off x="919" y="797"/>
              <a:ext cx="1089" cy="938"/>
            </a:xfrm>
            <a:prstGeom prst="rect">
              <a:avLst/>
            </a:prstGeom>
            <a:noFill/>
            <a:ln w="117475">
              <a:solidFill>
                <a:schemeClr val="tx1"/>
              </a:solidFill>
              <a:miter lim="800000"/>
              <a:headEnd/>
              <a:tailEnd/>
            </a:ln>
          </p:spPr>
          <p:txBody>
            <a:bodyPr wrap="none" anchor="ctr">
              <a:prstTxWarp prst="textNoShape">
                <a:avLst/>
              </a:prstTxWarp>
            </a:bodyPr>
            <a:lstStyle/>
            <a:p>
              <a:pPr defTabSz="914400"/>
              <a:endParaRPr lang="en-US" baseline="30000">
                <a:solidFill>
                  <a:srgbClr val="000000"/>
                </a:solidFill>
              </a:endParaRPr>
            </a:p>
          </p:txBody>
        </p:sp>
        <p:grpSp>
          <p:nvGrpSpPr>
            <p:cNvPr id="22" name="Group 25"/>
            <p:cNvGrpSpPr>
              <a:grpSpLocks noChangeAspect="1"/>
            </p:cNvGrpSpPr>
            <p:nvPr/>
          </p:nvGrpSpPr>
          <p:grpSpPr bwMode="auto">
            <a:xfrm>
              <a:off x="1219" y="1022"/>
              <a:ext cx="453" cy="442"/>
              <a:chOff x="1093" y="2651"/>
              <a:chExt cx="580" cy="565"/>
            </a:xfrm>
          </p:grpSpPr>
          <p:grpSp>
            <p:nvGrpSpPr>
              <p:cNvPr id="23" name="Group 26"/>
              <p:cNvGrpSpPr>
                <a:grpSpLocks noChangeAspect="1"/>
              </p:cNvGrpSpPr>
              <p:nvPr/>
            </p:nvGrpSpPr>
            <p:grpSpPr bwMode="auto">
              <a:xfrm>
                <a:off x="1093" y="2861"/>
                <a:ext cx="210" cy="210"/>
                <a:chOff x="4601" y="959"/>
                <a:chExt cx="143" cy="143"/>
              </a:xfrm>
            </p:grpSpPr>
            <p:sp>
              <p:nvSpPr>
                <p:cNvPr id="44" name="Oval 27"/>
                <p:cNvSpPr>
                  <a:spLocks noChangeAspect="1" noChangeArrowheads="1"/>
                </p:cNvSpPr>
                <p:nvPr/>
              </p:nvSpPr>
              <p:spPr bwMode="auto">
                <a:xfrm>
                  <a:off x="4601" y="960"/>
                  <a:ext cx="144" cy="144"/>
                </a:xfrm>
                <a:prstGeom prst="ellipse">
                  <a:avLst/>
                </a:prstGeom>
                <a:gradFill rotWithShape="1">
                  <a:gsLst>
                    <a:gs pos="0">
                      <a:srgbClr val="FFFF66">
                        <a:alpha val="17998"/>
                      </a:srgbClr>
                    </a:gs>
                    <a:gs pos="100000">
                      <a:srgbClr val="76762F"/>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24" name="Group 28"/>
              <p:cNvGrpSpPr>
                <a:grpSpLocks noChangeAspect="1"/>
              </p:cNvGrpSpPr>
              <p:nvPr/>
            </p:nvGrpSpPr>
            <p:grpSpPr bwMode="auto">
              <a:xfrm>
                <a:off x="1463" y="2909"/>
                <a:ext cx="210" cy="211"/>
                <a:chOff x="4601" y="959"/>
                <a:chExt cx="143" cy="143"/>
              </a:xfrm>
            </p:grpSpPr>
            <p:sp>
              <p:nvSpPr>
                <p:cNvPr id="43" name="Oval 29"/>
                <p:cNvSpPr>
                  <a:spLocks noChangeAspect="1" noChangeArrowheads="1"/>
                </p:cNvSpPr>
                <p:nvPr/>
              </p:nvSpPr>
              <p:spPr bwMode="auto">
                <a:xfrm>
                  <a:off x="4601" y="960"/>
                  <a:ext cx="144" cy="144"/>
                </a:xfrm>
                <a:prstGeom prst="ellipse">
                  <a:avLst/>
                </a:prstGeom>
                <a:gradFill rotWithShape="1">
                  <a:gsLst>
                    <a:gs pos="0">
                      <a:srgbClr val="FFFF66">
                        <a:alpha val="17998"/>
                      </a:srgbClr>
                    </a:gs>
                    <a:gs pos="100000">
                      <a:srgbClr val="76762F"/>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25" name="Group 30"/>
              <p:cNvGrpSpPr>
                <a:grpSpLocks noChangeAspect="1"/>
              </p:cNvGrpSpPr>
              <p:nvPr/>
            </p:nvGrpSpPr>
            <p:grpSpPr bwMode="auto">
              <a:xfrm>
                <a:off x="1181" y="2762"/>
                <a:ext cx="210" cy="210"/>
                <a:chOff x="4601" y="959"/>
                <a:chExt cx="143" cy="143"/>
              </a:xfrm>
            </p:grpSpPr>
            <p:sp>
              <p:nvSpPr>
                <p:cNvPr id="42" name="Oval 31"/>
                <p:cNvSpPr>
                  <a:spLocks noChangeAspect="1" noChangeArrowheads="1"/>
                </p:cNvSpPr>
                <p:nvPr/>
              </p:nvSpPr>
              <p:spPr bwMode="auto">
                <a:xfrm>
                  <a:off x="4601" y="960"/>
                  <a:ext cx="144" cy="144"/>
                </a:xfrm>
                <a:prstGeom prst="ellipse">
                  <a:avLst/>
                </a:prstGeom>
                <a:gradFill rotWithShape="1">
                  <a:gsLst>
                    <a:gs pos="0">
                      <a:srgbClr val="3366FF">
                        <a:alpha val="17998"/>
                      </a:srgbClr>
                    </a:gs>
                    <a:gs pos="100000">
                      <a:srgbClr val="182F76"/>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26" name="Group 32"/>
              <p:cNvGrpSpPr>
                <a:grpSpLocks noChangeAspect="1"/>
              </p:cNvGrpSpPr>
              <p:nvPr/>
            </p:nvGrpSpPr>
            <p:grpSpPr bwMode="auto">
              <a:xfrm>
                <a:off x="1207" y="3005"/>
                <a:ext cx="210" cy="210"/>
                <a:chOff x="4601" y="959"/>
                <a:chExt cx="143" cy="143"/>
              </a:xfrm>
            </p:grpSpPr>
            <p:sp>
              <p:nvSpPr>
                <p:cNvPr id="41" name="Oval 33"/>
                <p:cNvSpPr>
                  <a:spLocks noChangeAspect="1" noChangeArrowheads="1"/>
                </p:cNvSpPr>
                <p:nvPr/>
              </p:nvSpPr>
              <p:spPr bwMode="auto">
                <a:xfrm>
                  <a:off x="4601" y="960"/>
                  <a:ext cx="144" cy="144"/>
                </a:xfrm>
                <a:prstGeom prst="ellipse">
                  <a:avLst/>
                </a:prstGeom>
                <a:gradFill rotWithShape="1">
                  <a:gsLst>
                    <a:gs pos="0">
                      <a:srgbClr val="3366FF">
                        <a:alpha val="17998"/>
                      </a:srgbClr>
                    </a:gs>
                    <a:gs pos="100000">
                      <a:srgbClr val="182F76"/>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27" name="Group 34"/>
              <p:cNvGrpSpPr>
                <a:grpSpLocks noChangeAspect="1"/>
              </p:cNvGrpSpPr>
              <p:nvPr/>
            </p:nvGrpSpPr>
            <p:grpSpPr bwMode="auto">
              <a:xfrm>
                <a:off x="1159" y="2903"/>
                <a:ext cx="210" cy="210"/>
                <a:chOff x="4601" y="959"/>
                <a:chExt cx="143" cy="143"/>
              </a:xfrm>
            </p:grpSpPr>
            <p:sp>
              <p:nvSpPr>
                <p:cNvPr id="40" name="Oval 35"/>
                <p:cNvSpPr>
                  <a:spLocks noChangeAspect="1" noChangeArrowheads="1"/>
                </p:cNvSpPr>
                <p:nvPr/>
              </p:nvSpPr>
              <p:spPr bwMode="auto">
                <a:xfrm>
                  <a:off x="4601" y="960"/>
                  <a:ext cx="144" cy="144"/>
                </a:xfrm>
                <a:prstGeom prst="ellipse">
                  <a:avLst/>
                </a:prstGeom>
                <a:gradFill rotWithShape="1">
                  <a:gsLst>
                    <a:gs pos="0">
                      <a:srgbClr val="3366FF">
                        <a:alpha val="17998"/>
                      </a:srgbClr>
                    </a:gs>
                    <a:gs pos="100000">
                      <a:srgbClr val="182F76"/>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28" name="Group 36"/>
              <p:cNvGrpSpPr>
                <a:grpSpLocks noChangeAspect="1"/>
              </p:cNvGrpSpPr>
              <p:nvPr/>
            </p:nvGrpSpPr>
            <p:grpSpPr bwMode="auto">
              <a:xfrm>
                <a:off x="1460" y="2739"/>
                <a:ext cx="211" cy="211"/>
                <a:chOff x="4587" y="946"/>
                <a:chExt cx="144" cy="144"/>
              </a:xfrm>
            </p:grpSpPr>
            <p:sp>
              <p:nvSpPr>
                <p:cNvPr id="39" name="Oval 37"/>
                <p:cNvSpPr>
                  <a:spLocks noChangeAspect="1" noChangeArrowheads="1"/>
                </p:cNvSpPr>
                <p:nvPr/>
              </p:nvSpPr>
              <p:spPr bwMode="auto">
                <a:xfrm>
                  <a:off x="4587" y="946"/>
                  <a:ext cx="144" cy="144"/>
                </a:xfrm>
                <a:prstGeom prst="ellipse">
                  <a:avLst/>
                </a:prstGeom>
                <a:gradFill rotWithShape="1">
                  <a:gsLst>
                    <a:gs pos="0">
                      <a:srgbClr val="3366FF">
                        <a:alpha val="17998"/>
                      </a:srgbClr>
                    </a:gs>
                    <a:gs pos="100000">
                      <a:srgbClr val="182F76"/>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29" name="Group 38"/>
              <p:cNvGrpSpPr>
                <a:grpSpLocks noChangeAspect="1"/>
              </p:cNvGrpSpPr>
              <p:nvPr/>
            </p:nvGrpSpPr>
            <p:grpSpPr bwMode="auto">
              <a:xfrm>
                <a:off x="1253" y="2651"/>
                <a:ext cx="210" cy="210"/>
                <a:chOff x="4601" y="959"/>
                <a:chExt cx="143" cy="143"/>
              </a:xfrm>
            </p:grpSpPr>
            <p:sp>
              <p:nvSpPr>
                <p:cNvPr id="38" name="Oval 39"/>
                <p:cNvSpPr>
                  <a:spLocks noChangeAspect="1" noChangeArrowheads="1"/>
                </p:cNvSpPr>
                <p:nvPr/>
              </p:nvSpPr>
              <p:spPr bwMode="auto">
                <a:xfrm>
                  <a:off x="4601" y="960"/>
                  <a:ext cx="144" cy="144"/>
                </a:xfrm>
                <a:prstGeom prst="ellipse">
                  <a:avLst/>
                </a:prstGeom>
                <a:gradFill rotWithShape="1">
                  <a:gsLst>
                    <a:gs pos="0">
                      <a:srgbClr val="FFFF66">
                        <a:alpha val="17998"/>
                      </a:srgbClr>
                    </a:gs>
                    <a:gs pos="100000">
                      <a:srgbClr val="76762F"/>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30" name="Group 40"/>
              <p:cNvGrpSpPr>
                <a:grpSpLocks noChangeAspect="1"/>
              </p:cNvGrpSpPr>
              <p:nvPr/>
            </p:nvGrpSpPr>
            <p:grpSpPr bwMode="auto">
              <a:xfrm>
                <a:off x="1393" y="2693"/>
                <a:ext cx="210" cy="210"/>
                <a:chOff x="4601" y="959"/>
                <a:chExt cx="143" cy="143"/>
              </a:xfrm>
            </p:grpSpPr>
            <p:sp>
              <p:nvSpPr>
                <p:cNvPr id="37" name="Oval 41"/>
                <p:cNvSpPr>
                  <a:spLocks noChangeAspect="1" noChangeArrowheads="1"/>
                </p:cNvSpPr>
                <p:nvPr/>
              </p:nvSpPr>
              <p:spPr bwMode="auto">
                <a:xfrm>
                  <a:off x="4601" y="960"/>
                  <a:ext cx="144" cy="144"/>
                </a:xfrm>
                <a:prstGeom prst="ellipse">
                  <a:avLst/>
                </a:prstGeom>
                <a:gradFill rotWithShape="1">
                  <a:gsLst>
                    <a:gs pos="0">
                      <a:srgbClr val="FFFF66">
                        <a:alpha val="17998"/>
                      </a:srgbClr>
                    </a:gs>
                    <a:gs pos="100000">
                      <a:srgbClr val="76762F"/>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31" name="Group 42"/>
              <p:cNvGrpSpPr>
                <a:grpSpLocks noChangeAspect="1"/>
              </p:cNvGrpSpPr>
              <p:nvPr/>
            </p:nvGrpSpPr>
            <p:grpSpPr bwMode="auto">
              <a:xfrm>
                <a:off x="1463" y="2834"/>
                <a:ext cx="210" cy="210"/>
                <a:chOff x="4601" y="959"/>
                <a:chExt cx="143" cy="143"/>
              </a:xfrm>
            </p:grpSpPr>
            <p:sp>
              <p:nvSpPr>
                <p:cNvPr id="36" name="Oval 43"/>
                <p:cNvSpPr>
                  <a:spLocks noChangeAspect="1" noChangeArrowheads="1"/>
                </p:cNvSpPr>
                <p:nvPr/>
              </p:nvSpPr>
              <p:spPr bwMode="auto">
                <a:xfrm>
                  <a:off x="4601" y="960"/>
                  <a:ext cx="144" cy="144"/>
                </a:xfrm>
                <a:prstGeom prst="ellipse">
                  <a:avLst/>
                </a:prstGeom>
                <a:gradFill rotWithShape="1">
                  <a:gsLst>
                    <a:gs pos="0">
                      <a:srgbClr val="3366FF">
                        <a:alpha val="17998"/>
                      </a:srgbClr>
                    </a:gs>
                    <a:gs pos="100000">
                      <a:srgbClr val="182F76"/>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32" name="Group 44"/>
              <p:cNvGrpSpPr>
                <a:grpSpLocks noChangeAspect="1"/>
              </p:cNvGrpSpPr>
              <p:nvPr/>
            </p:nvGrpSpPr>
            <p:grpSpPr bwMode="auto">
              <a:xfrm>
                <a:off x="1322" y="2832"/>
                <a:ext cx="210" cy="211"/>
                <a:chOff x="4601" y="959"/>
                <a:chExt cx="143" cy="143"/>
              </a:xfrm>
            </p:grpSpPr>
            <p:sp>
              <p:nvSpPr>
                <p:cNvPr id="35" name="Oval 45"/>
                <p:cNvSpPr>
                  <a:spLocks noChangeAspect="1" noChangeArrowheads="1"/>
                </p:cNvSpPr>
                <p:nvPr/>
              </p:nvSpPr>
              <p:spPr bwMode="auto">
                <a:xfrm>
                  <a:off x="4601" y="960"/>
                  <a:ext cx="144" cy="144"/>
                </a:xfrm>
                <a:prstGeom prst="ellipse">
                  <a:avLst/>
                </a:prstGeom>
                <a:gradFill rotWithShape="1">
                  <a:gsLst>
                    <a:gs pos="0">
                      <a:srgbClr val="3366FF">
                        <a:alpha val="17998"/>
                      </a:srgbClr>
                    </a:gs>
                    <a:gs pos="100000">
                      <a:srgbClr val="182F76"/>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33" name="Group 46"/>
              <p:cNvGrpSpPr>
                <a:grpSpLocks noChangeAspect="1"/>
              </p:cNvGrpSpPr>
              <p:nvPr/>
            </p:nvGrpSpPr>
            <p:grpSpPr bwMode="auto">
              <a:xfrm>
                <a:off x="1303" y="3005"/>
                <a:ext cx="210" cy="211"/>
                <a:chOff x="4601" y="959"/>
                <a:chExt cx="143" cy="143"/>
              </a:xfrm>
            </p:grpSpPr>
            <p:sp>
              <p:nvSpPr>
                <p:cNvPr id="34" name="Oval 47"/>
                <p:cNvSpPr>
                  <a:spLocks noChangeAspect="1" noChangeArrowheads="1"/>
                </p:cNvSpPr>
                <p:nvPr/>
              </p:nvSpPr>
              <p:spPr bwMode="auto">
                <a:xfrm>
                  <a:off x="4601" y="960"/>
                  <a:ext cx="144" cy="144"/>
                </a:xfrm>
                <a:prstGeom prst="ellipse">
                  <a:avLst/>
                </a:prstGeom>
                <a:gradFill rotWithShape="1">
                  <a:gsLst>
                    <a:gs pos="0">
                      <a:srgbClr val="FFFF66">
                        <a:alpha val="17998"/>
                      </a:srgbClr>
                    </a:gs>
                    <a:gs pos="100000">
                      <a:srgbClr val="76762F"/>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grpSp>
      <p:grpSp>
        <p:nvGrpSpPr>
          <p:cNvPr id="45" name="Group 86"/>
          <p:cNvGrpSpPr>
            <a:grpSpLocks/>
          </p:cNvGrpSpPr>
          <p:nvPr/>
        </p:nvGrpSpPr>
        <p:grpSpPr bwMode="auto">
          <a:xfrm>
            <a:off x="6822545" y="5291670"/>
            <a:ext cx="1401170" cy="1413933"/>
            <a:chOff x="3167" y="705"/>
            <a:chExt cx="1537" cy="1551"/>
          </a:xfrm>
        </p:grpSpPr>
        <p:sp>
          <p:nvSpPr>
            <p:cNvPr id="46" name="Rectangle 48"/>
            <p:cNvSpPr>
              <a:spLocks noChangeAspect="1" noChangeArrowheads="1"/>
            </p:cNvSpPr>
            <p:nvPr/>
          </p:nvSpPr>
          <p:spPr bwMode="auto">
            <a:xfrm>
              <a:off x="3552" y="1428"/>
              <a:ext cx="960" cy="828"/>
            </a:xfrm>
            <a:prstGeom prst="rect">
              <a:avLst/>
            </a:prstGeom>
            <a:noFill/>
            <a:ln w="6350">
              <a:solidFill>
                <a:schemeClr val="tx1"/>
              </a:solidFill>
              <a:prstDash val="dash"/>
              <a:miter lim="800000"/>
              <a:headEnd/>
              <a:tailEnd/>
            </a:ln>
          </p:spPr>
          <p:txBody>
            <a:bodyPr wrap="none" anchor="ctr">
              <a:prstTxWarp prst="textNoShape">
                <a:avLst/>
              </a:prstTxWarp>
            </a:bodyPr>
            <a:lstStyle/>
            <a:p>
              <a:pPr defTabSz="914400"/>
              <a:endParaRPr lang="en-US" baseline="30000">
                <a:solidFill>
                  <a:srgbClr val="000000"/>
                </a:solidFill>
              </a:endParaRPr>
            </a:p>
          </p:txBody>
        </p:sp>
        <p:grpSp>
          <p:nvGrpSpPr>
            <p:cNvPr id="47" name="Group 49"/>
            <p:cNvGrpSpPr>
              <a:grpSpLocks noChangeAspect="1"/>
            </p:cNvGrpSpPr>
            <p:nvPr/>
          </p:nvGrpSpPr>
          <p:grpSpPr bwMode="auto">
            <a:xfrm>
              <a:off x="3167" y="705"/>
              <a:ext cx="1537" cy="351"/>
              <a:chOff x="2311" y="2621"/>
              <a:chExt cx="1968" cy="450"/>
            </a:xfrm>
          </p:grpSpPr>
          <p:sp>
            <p:nvSpPr>
              <p:cNvPr id="71" name="Freeform 50"/>
              <p:cNvSpPr>
                <a:spLocks noChangeAspect="1"/>
              </p:cNvSpPr>
              <p:nvPr/>
            </p:nvSpPr>
            <p:spPr bwMode="auto">
              <a:xfrm>
                <a:off x="2311" y="2621"/>
                <a:ext cx="1968" cy="384"/>
              </a:xfrm>
              <a:custGeom>
                <a:avLst/>
                <a:gdLst>
                  <a:gd name="T0" fmla="*/ 0 w 3792"/>
                  <a:gd name="T1" fmla="*/ 1 h 520"/>
                  <a:gd name="T2" fmla="*/ 1 w 3792"/>
                  <a:gd name="T3" fmla="*/ 1 h 520"/>
                  <a:gd name="T4" fmla="*/ 1 w 3792"/>
                  <a:gd name="T5" fmla="*/ 0 h 520"/>
                  <a:gd name="T6" fmla="*/ 0 60000 65536"/>
                  <a:gd name="T7" fmla="*/ 0 60000 65536"/>
                  <a:gd name="T8" fmla="*/ 0 60000 65536"/>
                  <a:gd name="T9" fmla="*/ 0 w 3792"/>
                  <a:gd name="T10" fmla="*/ 0 h 520"/>
                  <a:gd name="T11" fmla="*/ 3792 w 3792"/>
                  <a:gd name="T12" fmla="*/ 520 h 520"/>
                </a:gdLst>
                <a:ahLst/>
                <a:cxnLst>
                  <a:cxn ang="T6">
                    <a:pos x="T0" y="T1"/>
                  </a:cxn>
                  <a:cxn ang="T7">
                    <a:pos x="T2" y="T3"/>
                  </a:cxn>
                  <a:cxn ang="T8">
                    <a:pos x="T4" y="T5"/>
                  </a:cxn>
                </a:cxnLst>
                <a:rect l="T9" t="T10" r="T11" b="T12"/>
                <a:pathLst>
                  <a:path w="3792" h="520">
                    <a:moveTo>
                      <a:pt x="0" y="240"/>
                    </a:moveTo>
                    <a:cubicBezTo>
                      <a:pt x="836" y="380"/>
                      <a:pt x="1672" y="520"/>
                      <a:pt x="2304" y="480"/>
                    </a:cubicBezTo>
                    <a:cubicBezTo>
                      <a:pt x="2936" y="440"/>
                      <a:pt x="3544" y="80"/>
                      <a:pt x="3792" y="0"/>
                    </a:cubicBezTo>
                  </a:path>
                </a:pathLst>
              </a:custGeom>
              <a:noFill/>
              <a:ln w="25400">
                <a:solidFill>
                  <a:srgbClr val="969696"/>
                </a:solidFill>
                <a:prstDash val="sysDot"/>
                <a:round/>
                <a:headEnd/>
                <a:tailEnd type="triangle" w="med" len="med"/>
              </a:ln>
            </p:spPr>
            <p:txBody>
              <a:bodyPr>
                <a:prstTxWarp prst="textNoShape">
                  <a:avLst/>
                </a:prstTxWarp>
              </a:bodyPr>
              <a:lstStyle/>
              <a:p>
                <a:pPr defTabSz="914400"/>
                <a:endParaRPr lang="en-US" baseline="30000">
                  <a:solidFill>
                    <a:srgbClr val="000000"/>
                  </a:solidFill>
                </a:endParaRPr>
              </a:p>
            </p:txBody>
          </p:sp>
          <p:grpSp>
            <p:nvGrpSpPr>
              <p:cNvPr id="72" name="Group 51"/>
              <p:cNvGrpSpPr>
                <a:grpSpLocks noChangeAspect="1"/>
              </p:cNvGrpSpPr>
              <p:nvPr/>
            </p:nvGrpSpPr>
            <p:grpSpPr bwMode="auto">
              <a:xfrm>
                <a:off x="3319" y="2861"/>
                <a:ext cx="210" cy="210"/>
                <a:chOff x="4601" y="959"/>
                <a:chExt cx="143" cy="143"/>
              </a:xfrm>
            </p:grpSpPr>
            <p:sp>
              <p:nvSpPr>
                <p:cNvPr id="73" name="Oval 52"/>
                <p:cNvSpPr>
                  <a:spLocks noChangeAspect="1" noChangeArrowheads="1"/>
                </p:cNvSpPr>
                <p:nvPr/>
              </p:nvSpPr>
              <p:spPr bwMode="auto">
                <a:xfrm>
                  <a:off x="4601" y="960"/>
                  <a:ext cx="144" cy="144"/>
                </a:xfrm>
                <a:prstGeom prst="ellipse">
                  <a:avLst/>
                </a:prstGeom>
                <a:gradFill rotWithShape="1">
                  <a:gsLst>
                    <a:gs pos="0">
                      <a:srgbClr val="3366FF">
                        <a:alpha val="17998"/>
                      </a:srgbClr>
                    </a:gs>
                    <a:gs pos="100000">
                      <a:srgbClr val="182F76"/>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grpSp>
          <p:nvGrpSpPr>
            <p:cNvPr id="48" name="Group 53"/>
            <p:cNvGrpSpPr>
              <a:grpSpLocks noChangeAspect="1"/>
            </p:cNvGrpSpPr>
            <p:nvPr/>
          </p:nvGrpSpPr>
          <p:grpSpPr bwMode="auto">
            <a:xfrm>
              <a:off x="3840" y="1812"/>
              <a:ext cx="164" cy="164"/>
              <a:chOff x="4601" y="959"/>
              <a:chExt cx="143" cy="143"/>
            </a:xfrm>
          </p:grpSpPr>
          <p:sp>
            <p:nvSpPr>
              <p:cNvPr id="70" name="Oval 54"/>
              <p:cNvSpPr>
                <a:spLocks noChangeAspect="1" noChangeArrowheads="1"/>
              </p:cNvSpPr>
              <p:nvPr/>
            </p:nvSpPr>
            <p:spPr bwMode="auto">
              <a:xfrm>
                <a:off x="4601" y="960"/>
                <a:ext cx="144" cy="144"/>
              </a:xfrm>
              <a:prstGeom prst="ellipse">
                <a:avLst/>
              </a:prstGeom>
              <a:gradFill rotWithShape="1">
                <a:gsLst>
                  <a:gs pos="0">
                    <a:srgbClr val="FFFF66">
                      <a:alpha val="17998"/>
                    </a:srgbClr>
                  </a:gs>
                  <a:gs pos="100000">
                    <a:srgbClr val="76762F"/>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49" name="Group 55"/>
            <p:cNvGrpSpPr>
              <a:grpSpLocks noChangeAspect="1"/>
            </p:cNvGrpSpPr>
            <p:nvPr/>
          </p:nvGrpSpPr>
          <p:grpSpPr bwMode="auto">
            <a:xfrm>
              <a:off x="4109" y="1833"/>
              <a:ext cx="164" cy="165"/>
              <a:chOff x="4601" y="959"/>
              <a:chExt cx="143" cy="143"/>
            </a:xfrm>
          </p:grpSpPr>
          <p:sp>
            <p:nvSpPr>
              <p:cNvPr id="69" name="Oval 56"/>
              <p:cNvSpPr>
                <a:spLocks noChangeAspect="1" noChangeArrowheads="1"/>
              </p:cNvSpPr>
              <p:nvPr/>
            </p:nvSpPr>
            <p:spPr bwMode="auto">
              <a:xfrm>
                <a:off x="4601" y="960"/>
                <a:ext cx="144" cy="144"/>
              </a:xfrm>
              <a:prstGeom prst="ellipse">
                <a:avLst/>
              </a:prstGeom>
              <a:gradFill rotWithShape="1">
                <a:gsLst>
                  <a:gs pos="0">
                    <a:srgbClr val="FFFF66">
                      <a:alpha val="17998"/>
                    </a:srgbClr>
                  </a:gs>
                  <a:gs pos="100000">
                    <a:srgbClr val="76762F"/>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50" name="Group 57"/>
            <p:cNvGrpSpPr>
              <a:grpSpLocks noChangeAspect="1"/>
            </p:cNvGrpSpPr>
            <p:nvPr/>
          </p:nvGrpSpPr>
          <p:grpSpPr bwMode="auto">
            <a:xfrm>
              <a:off x="3888" y="1718"/>
              <a:ext cx="164" cy="164"/>
              <a:chOff x="4601" y="959"/>
              <a:chExt cx="143" cy="143"/>
            </a:xfrm>
          </p:grpSpPr>
          <p:sp>
            <p:nvSpPr>
              <p:cNvPr id="68" name="Oval 58"/>
              <p:cNvSpPr>
                <a:spLocks noChangeAspect="1" noChangeArrowheads="1"/>
              </p:cNvSpPr>
              <p:nvPr/>
            </p:nvSpPr>
            <p:spPr bwMode="auto">
              <a:xfrm>
                <a:off x="4601" y="960"/>
                <a:ext cx="144" cy="144"/>
              </a:xfrm>
              <a:prstGeom prst="ellipse">
                <a:avLst/>
              </a:prstGeom>
              <a:gradFill rotWithShape="1">
                <a:gsLst>
                  <a:gs pos="0">
                    <a:srgbClr val="3366FF">
                      <a:alpha val="17998"/>
                    </a:srgbClr>
                  </a:gs>
                  <a:gs pos="100000">
                    <a:srgbClr val="182F76"/>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51" name="Group 59"/>
            <p:cNvGrpSpPr>
              <a:grpSpLocks noChangeAspect="1"/>
            </p:cNvGrpSpPr>
            <p:nvPr/>
          </p:nvGrpSpPr>
          <p:grpSpPr bwMode="auto">
            <a:xfrm>
              <a:off x="3909" y="1908"/>
              <a:ext cx="164" cy="164"/>
              <a:chOff x="4601" y="959"/>
              <a:chExt cx="143" cy="143"/>
            </a:xfrm>
          </p:grpSpPr>
          <p:sp>
            <p:nvSpPr>
              <p:cNvPr id="67" name="Oval 60"/>
              <p:cNvSpPr>
                <a:spLocks noChangeAspect="1" noChangeArrowheads="1"/>
              </p:cNvSpPr>
              <p:nvPr/>
            </p:nvSpPr>
            <p:spPr bwMode="auto">
              <a:xfrm>
                <a:off x="4601" y="960"/>
                <a:ext cx="144" cy="144"/>
              </a:xfrm>
              <a:prstGeom prst="ellipse">
                <a:avLst/>
              </a:prstGeom>
              <a:gradFill rotWithShape="1">
                <a:gsLst>
                  <a:gs pos="0">
                    <a:srgbClr val="3366FF">
                      <a:alpha val="17998"/>
                    </a:srgbClr>
                  </a:gs>
                  <a:gs pos="100000">
                    <a:srgbClr val="182F76"/>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52" name="Group 61"/>
            <p:cNvGrpSpPr>
              <a:grpSpLocks noChangeAspect="1"/>
            </p:cNvGrpSpPr>
            <p:nvPr/>
          </p:nvGrpSpPr>
          <p:grpSpPr bwMode="auto">
            <a:xfrm>
              <a:off x="3871" y="1828"/>
              <a:ext cx="164" cy="164"/>
              <a:chOff x="4601" y="959"/>
              <a:chExt cx="143" cy="143"/>
            </a:xfrm>
          </p:grpSpPr>
          <p:sp>
            <p:nvSpPr>
              <p:cNvPr id="66" name="Oval 62"/>
              <p:cNvSpPr>
                <a:spLocks noChangeAspect="1" noChangeArrowheads="1"/>
              </p:cNvSpPr>
              <p:nvPr/>
            </p:nvSpPr>
            <p:spPr bwMode="auto">
              <a:xfrm>
                <a:off x="4601" y="960"/>
                <a:ext cx="144" cy="144"/>
              </a:xfrm>
              <a:prstGeom prst="ellipse">
                <a:avLst/>
              </a:prstGeom>
              <a:gradFill rotWithShape="1">
                <a:gsLst>
                  <a:gs pos="0">
                    <a:srgbClr val="3366FF">
                      <a:alpha val="17998"/>
                    </a:srgbClr>
                  </a:gs>
                  <a:gs pos="100000">
                    <a:srgbClr val="182F76"/>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53" name="Group 63"/>
            <p:cNvGrpSpPr>
              <a:grpSpLocks noChangeAspect="1"/>
            </p:cNvGrpSpPr>
            <p:nvPr/>
          </p:nvGrpSpPr>
          <p:grpSpPr bwMode="auto">
            <a:xfrm>
              <a:off x="4134" y="1718"/>
              <a:ext cx="164" cy="164"/>
              <a:chOff x="4601" y="959"/>
              <a:chExt cx="143" cy="143"/>
            </a:xfrm>
          </p:grpSpPr>
          <p:sp>
            <p:nvSpPr>
              <p:cNvPr id="65" name="Oval 64"/>
              <p:cNvSpPr>
                <a:spLocks noChangeAspect="1" noChangeArrowheads="1"/>
              </p:cNvSpPr>
              <p:nvPr/>
            </p:nvSpPr>
            <p:spPr bwMode="auto">
              <a:xfrm>
                <a:off x="4601" y="960"/>
                <a:ext cx="144" cy="144"/>
              </a:xfrm>
              <a:prstGeom prst="ellipse">
                <a:avLst/>
              </a:prstGeom>
              <a:gradFill rotWithShape="1">
                <a:gsLst>
                  <a:gs pos="0">
                    <a:srgbClr val="3366FF">
                      <a:alpha val="17998"/>
                    </a:srgbClr>
                  </a:gs>
                  <a:gs pos="100000">
                    <a:srgbClr val="182F76"/>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54" name="Group 65"/>
            <p:cNvGrpSpPr>
              <a:grpSpLocks noChangeAspect="1"/>
            </p:cNvGrpSpPr>
            <p:nvPr/>
          </p:nvGrpSpPr>
          <p:grpSpPr bwMode="auto">
            <a:xfrm>
              <a:off x="3945" y="1631"/>
              <a:ext cx="164" cy="164"/>
              <a:chOff x="4601" y="959"/>
              <a:chExt cx="143" cy="143"/>
            </a:xfrm>
          </p:grpSpPr>
          <p:sp>
            <p:nvSpPr>
              <p:cNvPr id="64" name="Oval 66"/>
              <p:cNvSpPr>
                <a:spLocks noChangeAspect="1" noChangeArrowheads="1"/>
              </p:cNvSpPr>
              <p:nvPr/>
            </p:nvSpPr>
            <p:spPr bwMode="auto">
              <a:xfrm>
                <a:off x="4601" y="960"/>
                <a:ext cx="144" cy="144"/>
              </a:xfrm>
              <a:prstGeom prst="ellipse">
                <a:avLst/>
              </a:prstGeom>
              <a:gradFill rotWithShape="1">
                <a:gsLst>
                  <a:gs pos="0">
                    <a:srgbClr val="FFFF66">
                      <a:alpha val="17998"/>
                    </a:srgbClr>
                  </a:gs>
                  <a:gs pos="100000">
                    <a:srgbClr val="76762F"/>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55" name="Group 67"/>
            <p:cNvGrpSpPr>
              <a:grpSpLocks noChangeAspect="1"/>
            </p:cNvGrpSpPr>
            <p:nvPr/>
          </p:nvGrpSpPr>
          <p:grpSpPr bwMode="auto">
            <a:xfrm>
              <a:off x="4054" y="1664"/>
              <a:ext cx="164" cy="164"/>
              <a:chOff x="4601" y="959"/>
              <a:chExt cx="143" cy="143"/>
            </a:xfrm>
          </p:grpSpPr>
          <p:sp>
            <p:nvSpPr>
              <p:cNvPr id="63" name="Oval 68"/>
              <p:cNvSpPr>
                <a:spLocks noChangeAspect="1" noChangeArrowheads="1"/>
              </p:cNvSpPr>
              <p:nvPr/>
            </p:nvSpPr>
            <p:spPr bwMode="auto">
              <a:xfrm>
                <a:off x="4601" y="960"/>
                <a:ext cx="144" cy="144"/>
              </a:xfrm>
              <a:prstGeom prst="ellipse">
                <a:avLst/>
              </a:prstGeom>
              <a:gradFill rotWithShape="1">
                <a:gsLst>
                  <a:gs pos="0">
                    <a:srgbClr val="FFFF66">
                      <a:alpha val="17998"/>
                    </a:srgbClr>
                  </a:gs>
                  <a:gs pos="100000">
                    <a:srgbClr val="76762F"/>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56" name="Group 69"/>
            <p:cNvGrpSpPr>
              <a:grpSpLocks noChangeAspect="1"/>
            </p:cNvGrpSpPr>
            <p:nvPr/>
          </p:nvGrpSpPr>
          <p:grpSpPr bwMode="auto">
            <a:xfrm>
              <a:off x="4109" y="1774"/>
              <a:ext cx="164" cy="164"/>
              <a:chOff x="4601" y="959"/>
              <a:chExt cx="143" cy="143"/>
            </a:xfrm>
          </p:grpSpPr>
          <p:sp>
            <p:nvSpPr>
              <p:cNvPr id="62" name="Oval 70"/>
              <p:cNvSpPr>
                <a:spLocks noChangeAspect="1" noChangeArrowheads="1"/>
              </p:cNvSpPr>
              <p:nvPr/>
            </p:nvSpPr>
            <p:spPr bwMode="auto">
              <a:xfrm>
                <a:off x="4601" y="960"/>
                <a:ext cx="144" cy="144"/>
              </a:xfrm>
              <a:prstGeom prst="ellipse">
                <a:avLst/>
              </a:prstGeom>
              <a:gradFill rotWithShape="1">
                <a:gsLst>
                  <a:gs pos="0">
                    <a:srgbClr val="3366FF">
                      <a:alpha val="17998"/>
                    </a:srgbClr>
                  </a:gs>
                  <a:gs pos="100000">
                    <a:srgbClr val="182F76"/>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57" name="Group 71"/>
            <p:cNvGrpSpPr>
              <a:grpSpLocks noChangeAspect="1"/>
            </p:cNvGrpSpPr>
            <p:nvPr/>
          </p:nvGrpSpPr>
          <p:grpSpPr bwMode="auto">
            <a:xfrm>
              <a:off x="3999" y="1773"/>
              <a:ext cx="164" cy="164"/>
              <a:chOff x="4601" y="959"/>
              <a:chExt cx="143" cy="143"/>
            </a:xfrm>
          </p:grpSpPr>
          <p:sp>
            <p:nvSpPr>
              <p:cNvPr id="61" name="Oval 72"/>
              <p:cNvSpPr>
                <a:spLocks noChangeAspect="1" noChangeArrowheads="1"/>
              </p:cNvSpPr>
              <p:nvPr/>
            </p:nvSpPr>
            <p:spPr bwMode="auto">
              <a:xfrm>
                <a:off x="4601" y="960"/>
                <a:ext cx="144" cy="144"/>
              </a:xfrm>
              <a:prstGeom prst="ellipse">
                <a:avLst/>
              </a:prstGeom>
              <a:gradFill rotWithShape="1">
                <a:gsLst>
                  <a:gs pos="0">
                    <a:srgbClr val="3366FF">
                      <a:alpha val="17998"/>
                    </a:srgbClr>
                  </a:gs>
                  <a:gs pos="100000">
                    <a:srgbClr val="182F76"/>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grpSp>
          <p:nvGrpSpPr>
            <p:cNvPr id="58" name="Group 73"/>
            <p:cNvGrpSpPr>
              <a:grpSpLocks noChangeAspect="1"/>
            </p:cNvGrpSpPr>
            <p:nvPr/>
          </p:nvGrpSpPr>
          <p:grpSpPr bwMode="auto">
            <a:xfrm>
              <a:off x="3984" y="1908"/>
              <a:ext cx="164" cy="164"/>
              <a:chOff x="4601" y="959"/>
              <a:chExt cx="143" cy="143"/>
            </a:xfrm>
          </p:grpSpPr>
          <p:sp>
            <p:nvSpPr>
              <p:cNvPr id="60" name="Oval 74"/>
              <p:cNvSpPr>
                <a:spLocks noChangeAspect="1" noChangeArrowheads="1"/>
              </p:cNvSpPr>
              <p:nvPr/>
            </p:nvSpPr>
            <p:spPr bwMode="auto">
              <a:xfrm>
                <a:off x="4601" y="960"/>
                <a:ext cx="144" cy="144"/>
              </a:xfrm>
              <a:prstGeom prst="ellipse">
                <a:avLst/>
              </a:prstGeom>
              <a:gradFill rotWithShape="1">
                <a:gsLst>
                  <a:gs pos="0">
                    <a:srgbClr val="FFFF66">
                      <a:alpha val="17998"/>
                    </a:srgbClr>
                  </a:gs>
                  <a:gs pos="100000">
                    <a:srgbClr val="76762F"/>
                  </a:gs>
                </a:gsLst>
                <a:path path="rect">
                  <a:fillToRect r="100000" b="100000"/>
                </a:path>
              </a:gradFill>
              <a:ln w="9017">
                <a:noFill/>
                <a:round/>
                <a:headEnd/>
                <a:tailEnd/>
              </a:ln>
            </p:spPr>
            <p:txBody>
              <a:bodyPr wrap="none" anchor="ctr">
                <a:prstTxWarp prst="textNoShape">
                  <a:avLst/>
                </a:prstTxWarp>
              </a:bodyPr>
              <a:lstStyle/>
              <a:p>
                <a:pPr defTabSz="914400"/>
                <a:endParaRPr lang="en-US" baseline="30000">
                  <a:solidFill>
                    <a:srgbClr val="000000"/>
                  </a:solidFill>
                </a:endParaRPr>
              </a:p>
            </p:txBody>
          </p:sp>
        </p:grpSp>
        <p:sp>
          <p:nvSpPr>
            <p:cNvPr id="59" name="Freeform 75"/>
            <p:cNvSpPr>
              <a:spLocks noChangeAspect="1"/>
            </p:cNvSpPr>
            <p:nvPr/>
          </p:nvSpPr>
          <p:spPr bwMode="auto">
            <a:xfrm>
              <a:off x="4032" y="1092"/>
              <a:ext cx="75" cy="637"/>
            </a:xfrm>
            <a:custGeom>
              <a:avLst/>
              <a:gdLst>
                <a:gd name="T0" fmla="*/ 0 w 304"/>
                <a:gd name="T1" fmla="*/ 0 h 1536"/>
                <a:gd name="T2" fmla="*/ 0 w 304"/>
                <a:gd name="T3" fmla="*/ 0 h 1536"/>
                <a:gd name="T4" fmla="*/ 0 w 304"/>
                <a:gd name="T5" fmla="*/ 0 h 1536"/>
                <a:gd name="T6" fmla="*/ 0 w 304"/>
                <a:gd name="T7" fmla="*/ 0 h 1536"/>
                <a:gd name="T8" fmla="*/ 0 w 304"/>
                <a:gd name="T9" fmla="*/ 0 h 1536"/>
                <a:gd name="T10" fmla="*/ 0 w 304"/>
                <a:gd name="T11" fmla="*/ 0 h 1536"/>
                <a:gd name="T12" fmla="*/ 0 w 304"/>
                <a:gd name="T13" fmla="*/ 0 h 1536"/>
                <a:gd name="T14" fmla="*/ 0 60000 65536"/>
                <a:gd name="T15" fmla="*/ 0 60000 65536"/>
                <a:gd name="T16" fmla="*/ 0 60000 65536"/>
                <a:gd name="T17" fmla="*/ 0 60000 65536"/>
                <a:gd name="T18" fmla="*/ 0 60000 65536"/>
                <a:gd name="T19" fmla="*/ 0 60000 65536"/>
                <a:gd name="T20" fmla="*/ 0 60000 65536"/>
                <a:gd name="T21" fmla="*/ 0 w 304"/>
                <a:gd name="T22" fmla="*/ 0 h 1536"/>
                <a:gd name="T23" fmla="*/ 304 w 304"/>
                <a:gd name="T24" fmla="*/ 1536 h 15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4" h="1536">
                  <a:moveTo>
                    <a:pt x="56" y="1536"/>
                  </a:moveTo>
                  <a:cubicBezTo>
                    <a:pt x="40" y="1412"/>
                    <a:pt x="24" y="1288"/>
                    <a:pt x="56" y="1200"/>
                  </a:cubicBezTo>
                  <a:cubicBezTo>
                    <a:pt x="88" y="1112"/>
                    <a:pt x="256" y="1080"/>
                    <a:pt x="248" y="1008"/>
                  </a:cubicBezTo>
                  <a:cubicBezTo>
                    <a:pt x="240" y="936"/>
                    <a:pt x="0" y="856"/>
                    <a:pt x="8" y="768"/>
                  </a:cubicBezTo>
                  <a:cubicBezTo>
                    <a:pt x="16" y="680"/>
                    <a:pt x="288" y="568"/>
                    <a:pt x="296" y="480"/>
                  </a:cubicBezTo>
                  <a:cubicBezTo>
                    <a:pt x="304" y="392"/>
                    <a:pt x="104" y="320"/>
                    <a:pt x="56" y="240"/>
                  </a:cubicBezTo>
                  <a:cubicBezTo>
                    <a:pt x="8" y="160"/>
                    <a:pt x="16" y="40"/>
                    <a:pt x="8" y="0"/>
                  </a:cubicBezTo>
                </a:path>
              </a:pathLst>
            </a:custGeom>
            <a:noFill/>
            <a:ln w="9525">
              <a:solidFill>
                <a:schemeClr val="tx1"/>
              </a:solidFill>
              <a:round/>
              <a:headEnd type="triangle" w="med" len="med"/>
              <a:tailEnd type="triangle" w="med" len="med"/>
            </a:ln>
          </p:spPr>
          <p:txBody>
            <a:bodyPr>
              <a:prstTxWarp prst="textNoShape">
                <a:avLst/>
              </a:prstTxWarp>
            </a:bodyPr>
            <a:lstStyle/>
            <a:p>
              <a:pPr defTabSz="914400"/>
              <a:endParaRPr lang="en-US" baseline="30000">
                <a:solidFill>
                  <a:srgbClr val="000000"/>
                </a:solidFill>
              </a:endParaRPr>
            </a:p>
          </p:txBody>
        </p:sp>
      </p:grpSp>
    </p:spTree>
    <p:extLst>
      <p:ext uri="{BB962C8B-B14F-4D97-AF65-F5344CB8AC3E}">
        <p14:creationId xmlns:p14="http://schemas.microsoft.com/office/powerpoint/2010/main" val="1421894248"/>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descr="aa.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100" y="381535"/>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triped Right Arrow 5"/>
          <p:cNvSpPr/>
          <p:nvPr/>
        </p:nvSpPr>
        <p:spPr>
          <a:xfrm>
            <a:off x="2874432" y="1955799"/>
            <a:ext cx="1477433" cy="364067"/>
          </a:xfrm>
          <a:prstGeom prst="striped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sz="2400">
              <a:solidFill>
                <a:srgbClr val="FFFFFF"/>
              </a:solidFill>
              <a:latin typeface="Arial"/>
              <a:ea typeface="ＭＳ Ｐゴシック"/>
              <a:cs typeface="ＭＳ Ｐゴシック"/>
            </a:endParaRPr>
          </a:p>
        </p:txBody>
      </p:sp>
      <p:pic>
        <p:nvPicPr>
          <p:cNvPr id="15366" name="Picture 6"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3878" y="2777073"/>
            <a:ext cx="3644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7"/>
          <p:cNvSpPr>
            <a:spLocks noChangeArrowheads="1"/>
          </p:cNvSpPr>
          <p:nvPr/>
        </p:nvSpPr>
        <p:spPr bwMode="auto">
          <a:xfrm>
            <a:off x="144463" y="3380332"/>
            <a:ext cx="8999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hangingPunct="0"/>
            <a:r>
              <a:rPr lang="en-US" i="1" dirty="0" smtClean="0">
                <a:solidFill>
                  <a:srgbClr val="000000"/>
                </a:solidFill>
                <a:latin typeface="Comic Sans MS" charset="0"/>
                <a:ea typeface="ＭＳ Ｐゴシック" charset="0"/>
                <a:cs typeface="ＭＳ Ｐゴシック" charset="0"/>
              </a:rPr>
              <a:t>N</a:t>
            </a:r>
            <a:r>
              <a:rPr lang="en-US" dirty="0" smtClean="0">
                <a:solidFill>
                  <a:srgbClr val="000000"/>
                </a:solidFill>
                <a:latin typeface="Comic Sans MS" charset="0"/>
                <a:ea typeface="ＭＳ Ｐゴシック" charset="0"/>
                <a:cs typeface="ＭＳ Ｐゴシック" charset="0"/>
              </a:rPr>
              <a:t> is a number of radioactive nuclei, i.e., </a:t>
            </a:r>
            <a:r>
              <a:rPr lang="en-US" dirty="0" smtClean="0">
                <a:solidFill>
                  <a:srgbClr val="0000FF"/>
                </a:solidFill>
                <a:latin typeface="Comic Sans MS" charset="0"/>
                <a:ea typeface="ＭＳ Ｐゴシック" charset="0"/>
                <a:cs typeface="ＭＳ Ｐゴシック" charset="0"/>
              </a:rPr>
              <a:t>number of particles inside of sphere </a:t>
            </a:r>
            <a:r>
              <a:rPr lang="en-US" i="1" dirty="0" smtClean="0">
                <a:solidFill>
                  <a:srgbClr val="0000FF"/>
                </a:solidFill>
                <a:latin typeface="Comic Sans MS" charset="0"/>
                <a:ea typeface="ＭＳ Ｐゴシック" charset="0"/>
                <a:cs typeface="ＭＳ Ｐゴシック" charset="0"/>
              </a:rPr>
              <a:t>r=R:</a:t>
            </a:r>
            <a:endParaRPr lang="en-US" i="1" dirty="0" smtClean="0">
              <a:solidFill>
                <a:srgbClr val="0000FF"/>
              </a:solidFill>
              <a:ea typeface="ＭＳ Ｐゴシック" charset="0"/>
              <a:cs typeface="ＭＳ Ｐゴシック" charset="0"/>
            </a:endParaRPr>
          </a:p>
        </p:txBody>
      </p:sp>
      <p:pic>
        <p:nvPicPr>
          <p:cNvPr id="15368" name="Picture 8"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63900" y="3797306"/>
            <a:ext cx="2006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width                                                          00000010&#10;Piotr's HD                     ABA781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540000">
            <a:off x="6011888" y="296148"/>
            <a:ext cx="3044000" cy="2657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0533" y="4572532"/>
            <a:ext cx="69675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51659" y="5120746"/>
            <a:ext cx="3175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ular Callout 11"/>
          <p:cNvSpPr/>
          <p:nvPr/>
        </p:nvSpPr>
        <p:spPr bwMode="auto">
          <a:xfrm>
            <a:off x="4809059" y="6098643"/>
            <a:ext cx="3243263" cy="685800"/>
          </a:xfrm>
          <a:prstGeom prst="wedgeRoundRectCallout">
            <a:avLst>
              <a:gd name="adj1" fmla="val -31743"/>
              <a:gd name="adj2" fmla="val -95895"/>
              <a:gd name="adj3" fmla="val 16667"/>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400" eaLnBrk="0" hangingPunct="0">
              <a:defRPr/>
            </a:pPr>
            <a:r>
              <a:rPr lang="en-US" sz="1600">
                <a:solidFill>
                  <a:srgbClr val="000000"/>
                </a:solidFill>
                <a:latin typeface="Arial"/>
                <a:ea typeface="ＭＳ Ｐゴシック"/>
                <a:cs typeface="ＭＳ Ｐゴシック"/>
              </a:rPr>
              <a:t>relation between decay width and decay probability</a:t>
            </a:r>
          </a:p>
        </p:txBody>
      </p:sp>
      <p:sp>
        <p:nvSpPr>
          <p:cNvPr id="13" name="Rectangle 12"/>
          <p:cNvSpPr/>
          <p:nvPr/>
        </p:nvSpPr>
        <p:spPr>
          <a:xfrm>
            <a:off x="846659" y="5870043"/>
            <a:ext cx="2403475" cy="64611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defTabSz="914400" eaLnBrk="0" hangingPunct="0"/>
            <a:r>
              <a:rPr lang="en-US" smtClean="0">
                <a:solidFill>
                  <a:srgbClr val="000000"/>
                </a:solidFill>
                <a:latin typeface="Comic Sans MS" charset="0"/>
                <a:ea typeface="ＭＳ Ｐゴシック" charset="0"/>
                <a:cs typeface="ＭＳ Ｐゴシック" charset="0"/>
              </a:rPr>
              <a:t>J.J. Thompson, 1884</a:t>
            </a:r>
          </a:p>
          <a:p>
            <a:pPr defTabSz="914400" eaLnBrk="0" hangingPunct="0"/>
            <a:r>
              <a:rPr lang="en-US" smtClean="0">
                <a:solidFill>
                  <a:srgbClr val="000000"/>
                </a:solidFill>
                <a:latin typeface="Comic Sans MS" charset="0"/>
                <a:ea typeface="ＭＳ Ｐゴシック" charset="0"/>
                <a:cs typeface="ＭＳ Ｐゴシック" charset="0"/>
              </a:rPr>
              <a:t>G. Gamow, 1928</a:t>
            </a:r>
            <a:endParaRPr lang="en-US" smtClean="0">
              <a:solidFill>
                <a:srgbClr val="000000"/>
              </a:solidFill>
              <a:latin typeface="Arial" charset="0"/>
              <a:ea typeface="ＭＳ Ｐゴシック" charset="0"/>
              <a:cs typeface="ＭＳ Ｐゴシック" charset="0"/>
            </a:endParaRPr>
          </a:p>
        </p:txBody>
      </p:sp>
      <p:sp>
        <p:nvSpPr>
          <p:cNvPr id="4" name="Rectangle 46"/>
          <p:cNvSpPr>
            <a:spLocks noChangeArrowheads="1"/>
          </p:cNvSpPr>
          <p:nvPr/>
        </p:nvSpPr>
        <p:spPr bwMode="auto">
          <a:xfrm>
            <a:off x="2472275" y="152400"/>
            <a:ext cx="3281067" cy="830997"/>
          </a:xfrm>
          <a:prstGeom prst="rect">
            <a:avLst/>
          </a:prstGeom>
          <a:noFill/>
          <a:ln w="9525">
            <a:noFill/>
            <a:miter lim="800000"/>
            <a:headEnd/>
            <a:tailEnd/>
          </a:ln>
        </p:spPr>
        <p:txBody>
          <a:bodyPr wrap="none">
            <a:spAutoFit/>
          </a:bodyPr>
          <a:lstStyle/>
          <a:p>
            <a:pPr algn="ctr" defTabSz="914400" eaLnBrk="0" hangingPunct="0"/>
            <a:r>
              <a:rPr lang="en-US" sz="2400" dirty="0" err="1" smtClean="0">
                <a:solidFill>
                  <a:srgbClr val="000090"/>
                </a:solidFill>
                <a:effectLst>
                  <a:outerShdw blurRad="38100" dist="38100" dir="2700000" algn="tl">
                    <a:srgbClr val="DDDDDD"/>
                  </a:outerShdw>
                </a:effectLst>
                <a:latin typeface="Arial"/>
                <a:ea typeface="ＭＳ Ｐゴシック" charset="0"/>
                <a:cs typeface="ＭＳ Ｐゴシック" charset="0"/>
              </a:rPr>
              <a:t>Quasistationary</a:t>
            </a:r>
            <a:r>
              <a:rPr lang="en-US" sz="2400" dirty="0" smtClean="0">
                <a:solidFill>
                  <a:srgbClr val="000090"/>
                </a:solidFill>
                <a:effectLst>
                  <a:outerShdw blurRad="38100" dist="38100" dir="2700000" algn="tl">
                    <a:srgbClr val="DDDDDD"/>
                  </a:outerShdw>
                </a:effectLst>
                <a:latin typeface="Arial"/>
                <a:ea typeface="ＭＳ Ｐゴシック" charset="0"/>
                <a:cs typeface="ＭＳ Ｐゴシック" charset="0"/>
              </a:rPr>
              <a:t> States</a:t>
            </a:r>
          </a:p>
          <a:p>
            <a:pPr algn="ctr" defTabSz="914400" eaLnBrk="0" hangingPunct="0"/>
            <a:r>
              <a:rPr lang="en-US" sz="2400" dirty="0" smtClean="0">
                <a:solidFill>
                  <a:srgbClr val="000090"/>
                </a:solidFill>
                <a:effectLst>
                  <a:outerShdw blurRad="38100" dist="38100" dir="2700000" algn="tl">
                    <a:srgbClr val="DDDDDD"/>
                  </a:outerShdw>
                </a:effectLst>
                <a:latin typeface="Arial"/>
                <a:ea typeface="ＭＳ Ｐゴシック" charset="0"/>
                <a:cs typeface="ＭＳ Ｐゴシック" charset="0"/>
              </a:rPr>
              <a:t>(alpha decay)</a:t>
            </a:r>
          </a:p>
        </p:txBody>
      </p:sp>
    </p:spTree>
    <p:extLst>
      <p:ext uri="{BB962C8B-B14F-4D97-AF65-F5344CB8AC3E}">
        <p14:creationId xmlns:p14="http://schemas.microsoft.com/office/powerpoint/2010/main" val="2812840628"/>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Object 2"/>
          <p:cNvGraphicFramePr>
            <a:graphicFrameLocks noChangeAspect="1"/>
          </p:cNvGraphicFramePr>
          <p:nvPr/>
        </p:nvGraphicFramePr>
        <p:xfrm>
          <a:off x="2967038" y="1274763"/>
          <a:ext cx="2667000" cy="1309687"/>
        </p:xfrm>
        <a:graphic>
          <a:graphicData uri="http://schemas.openxmlformats.org/presentationml/2006/ole">
            <mc:AlternateContent xmlns:mc="http://schemas.openxmlformats.org/markup-compatibility/2006">
              <mc:Choice xmlns:v="urn:schemas-microsoft-com:vml" Requires="v">
                <p:oleObj spid="_x0000_s166927" name="Equation" r:id="rId3" imgW="749300" imgH="368300" progId="Equation.3">
                  <p:embed/>
                </p:oleObj>
              </mc:Choice>
              <mc:Fallback>
                <p:oleObj name="Equation" r:id="rId3" imgW="7493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038" y="1274763"/>
                        <a:ext cx="2667000" cy="130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Rectangle 2"/>
          <p:cNvSpPr/>
          <p:nvPr/>
        </p:nvSpPr>
        <p:spPr>
          <a:xfrm>
            <a:off x="508000" y="774700"/>
            <a:ext cx="7404100" cy="461963"/>
          </a:xfrm>
          <a:prstGeom prst="rect">
            <a:avLst/>
          </a:prstGeom>
        </p:spPr>
        <p:txBody>
          <a:bodyPr wrap="none">
            <a:spAutoFit/>
          </a:bodyPr>
          <a:lstStyle/>
          <a:p>
            <a:pPr defTabSz="914400" eaLnBrk="0" hangingPunct="0"/>
            <a:r>
              <a:rPr lang="en-US" sz="2400" smtClean="0">
                <a:solidFill>
                  <a:srgbClr val="0000FF"/>
                </a:solidFill>
                <a:effectLst>
                  <a:outerShdw blurRad="38100" dist="38100" dir="2700000" algn="tl">
                    <a:srgbClr val="DDDDDD"/>
                  </a:outerShdw>
                </a:effectLst>
                <a:latin typeface="Comic Sans MS" charset="0"/>
                <a:ea typeface="ＭＳ Ｐゴシック" charset="0"/>
                <a:cs typeface="ＭＳ Ｐゴシック" charset="0"/>
              </a:rPr>
              <a:t>Time Dependent (Many Body) Schödinger Equation</a:t>
            </a:r>
            <a:endParaRPr lang="en-US" sz="2400" smtClean="0">
              <a:solidFill>
                <a:srgbClr val="000000"/>
              </a:solidFill>
              <a:ea typeface="ＭＳ Ｐゴシック" charset="0"/>
              <a:cs typeface="ＭＳ Ｐゴシック" charset="0"/>
            </a:endParaRPr>
          </a:p>
        </p:txBody>
      </p:sp>
      <p:graphicFrame>
        <p:nvGraphicFramePr>
          <p:cNvPr id="64515" name="Object 3"/>
          <p:cNvGraphicFramePr>
            <a:graphicFrameLocks noChangeAspect="1"/>
          </p:cNvGraphicFramePr>
          <p:nvPr>
            <p:extLst>
              <p:ext uri="{D42A27DB-BD31-4B8C-83A1-F6EECF244321}">
                <p14:modId xmlns:p14="http://schemas.microsoft.com/office/powerpoint/2010/main" val="208177993"/>
              </p:ext>
            </p:extLst>
          </p:nvPr>
        </p:nvGraphicFramePr>
        <p:xfrm>
          <a:off x="3268663" y="3779838"/>
          <a:ext cx="2214562" cy="768350"/>
        </p:xfrm>
        <a:graphic>
          <a:graphicData uri="http://schemas.openxmlformats.org/presentationml/2006/ole">
            <mc:AlternateContent xmlns:mc="http://schemas.openxmlformats.org/markup-compatibility/2006">
              <mc:Choice xmlns:v="urn:schemas-microsoft-com:vml" Requires="v">
                <p:oleObj spid="_x0000_s166928" name="Equation" r:id="rId5" imgW="622300" imgH="215900" progId="Equation.3">
                  <p:embed/>
                </p:oleObj>
              </mc:Choice>
              <mc:Fallback>
                <p:oleObj name="Equation" r:id="rId5" imgW="622300" imgH="215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8663" y="3779838"/>
                        <a:ext cx="221456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4517" name="Rectangle 4"/>
          <p:cNvSpPr>
            <a:spLocks noChangeArrowheads="1"/>
          </p:cNvSpPr>
          <p:nvPr/>
        </p:nvSpPr>
        <p:spPr bwMode="auto">
          <a:xfrm>
            <a:off x="2940050" y="0"/>
            <a:ext cx="3605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hangingPunct="0"/>
            <a:r>
              <a:rPr lang="en-US" sz="3600" b="1" smtClean="0">
                <a:solidFill>
                  <a:srgbClr val="333399"/>
                </a:solidFill>
                <a:latin typeface="Comic Sans MS" charset="0"/>
                <a:ea typeface="ＭＳ Ｐゴシック" charset="0"/>
                <a:cs typeface="ＭＳ Ｐゴシック" charset="0"/>
              </a:rPr>
              <a:t>Basic Equations</a:t>
            </a:r>
            <a:endParaRPr lang="en-US" sz="2400" smtClean="0">
              <a:solidFill>
                <a:srgbClr val="000000"/>
              </a:solidFill>
              <a:ea typeface="ＭＳ Ｐゴシック" charset="0"/>
              <a:cs typeface="ＭＳ Ｐゴシック" charset="0"/>
            </a:endParaRPr>
          </a:p>
        </p:txBody>
      </p:sp>
      <p:sp>
        <p:nvSpPr>
          <p:cNvPr id="6" name="Rectangle 5"/>
          <p:cNvSpPr/>
          <p:nvPr/>
        </p:nvSpPr>
        <p:spPr>
          <a:xfrm>
            <a:off x="508000" y="3200400"/>
            <a:ext cx="7691438" cy="461963"/>
          </a:xfrm>
          <a:prstGeom prst="rect">
            <a:avLst/>
          </a:prstGeom>
        </p:spPr>
        <p:txBody>
          <a:bodyPr wrap="none">
            <a:spAutoFit/>
          </a:bodyPr>
          <a:lstStyle/>
          <a:p>
            <a:pPr defTabSz="914400" eaLnBrk="0" hangingPunct="0"/>
            <a:r>
              <a:rPr lang="en-US" sz="2400" smtClean="0">
                <a:solidFill>
                  <a:srgbClr val="0000FF"/>
                </a:solidFill>
                <a:effectLst>
                  <a:outerShdw blurRad="38100" dist="38100" dir="2700000" algn="tl">
                    <a:srgbClr val="DDDDDD"/>
                  </a:outerShdw>
                </a:effectLst>
                <a:latin typeface="Comic Sans MS" charset="0"/>
                <a:ea typeface="ＭＳ Ｐゴシック" charset="0"/>
                <a:cs typeface="ＭＳ Ｐゴシック" charset="0"/>
              </a:rPr>
              <a:t>Time Independent (Many Body) Schödinger Equation</a:t>
            </a:r>
            <a:endParaRPr lang="en-US" sz="2400" smtClean="0">
              <a:solidFill>
                <a:srgbClr val="000000"/>
              </a:solidFill>
              <a:ea typeface="ＭＳ Ｐゴシック" charset="0"/>
              <a:cs typeface="ＭＳ Ｐゴシック" charset="0"/>
            </a:endParaRPr>
          </a:p>
        </p:txBody>
      </p:sp>
      <p:sp>
        <p:nvSpPr>
          <p:cNvPr id="7" name="Rectangle 6"/>
          <p:cNvSpPr/>
          <p:nvPr/>
        </p:nvSpPr>
        <p:spPr>
          <a:xfrm>
            <a:off x="295275" y="4760913"/>
            <a:ext cx="7078663" cy="1938337"/>
          </a:xfrm>
          <a:prstGeom prst="rect">
            <a:avLst/>
          </a:prstGeom>
        </p:spPr>
        <p:txBody>
          <a:bodyPr wrap="none">
            <a:spAutoFit/>
          </a:bodyPr>
          <a:lstStyle/>
          <a:p>
            <a:pPr defTabSz="914400" eaLnBrk="0" hangingPunct="0"/>
            <a:r>
              <a:rPr lang="en-US" sz="2000" smtClean="0">
                <a:solidFill>
                  <a:srgbClr val="FF0000"/>
                </a:solidFill>
                <a:effectLst>
                  <a:outerShdw blurRad="38100" dist="38100" dir="2700000" algn="tl">
                    <a:srgbClr val="DDDDDD"/>
                  </a:outerShdw>
                </a:effectLst>
                <a:latin typeface="Comic Sans MS" charset="0"/>
                <a:ea typeface="ＭＳ Ｐゴシック" charset="0"/>
                <a:cs typeface="ＭＳ Ｐゴシック" charset="0"/>
              </a:rPr>
              <a:t>Box boundary conditions (w.f. vanishes at large distances)</a:t>
            </a:r>
          </a:p>
          <a:p>
            <a:pPr defTabSz="914400" eaLnBrk="0" hangingPunct="0"/>
            <a:r>
              <a:rPr lang="en-US" sz="2000" smtClean="0">
                <a:solidFill>
                  <a:srgbClr val="FF0000"/>
                </a:solidFill>
                <a:effectLst>
                  <a:outerShdw blurRad="38100" dist="38100" dir="2700000" algn="tl">
                    <a:srgbClr val="DDDDDD"/>
                  </a:outerShdw>
                </a:effectLst>
                <a:latin typeface="Comic Sans MS" charset="0"/>
                <a:ea typeface="ＭＳ Ｐゴシック" charset="0"/>
                <a:cs typeface="ＭＳ Ｐゴシック" charset="0"/>
              </a:rPr>
              <a:t>Decaying boundary conditions </a:t>
            </a:r>
          </a:p>
          <a:p>
            <a:pPr defTabSz="914400" eaLnBrk="0" hangingPunct="0"/>
            <a:r>
              <a:rPr lang="en-US" sz="2000" smtClean="0">
                <a:solidFill>
                  <a:srgbClr val="FF0000"/>
                </a:solidFill>
                <a:effectLst>
                  <a:outerShdw blurRad="38100" dist="38100" dir="2700000" algn="tl">
                    <a:srgbClr val="DDDDDD"/>
                  </a:outerShdw>
                </a:effectLst>
                <a:latin typeface="Comic Sans MS" charset="0"/>
                <a:ea typeface="ＭＳ Ｐゴシック" charset="0"/>
                <a:cs typeface="ＭＳ Ｐゴシック" charset="0"/>
              </a:rPr>
              <a:t>Incoming or capturing boundary conditions </a:t>
            </a:r>
          </a:p>
          <a:p>
            <a:pPr defTabSz="914400" eaLnBrk="0" hangingPunct="0"/>
            <a:r>
              <a:rPr lang="en-US" sz="2000" smtClean="0">
                <a:solidFill>
                  <a:srgbClr val="FF0000"/>
                </a:solidFill>
                <a:effectLst>
                  <a:outerShdw blurRad="38100" dist="38100" dir="2700000" algn="tl">
                    <a:srgbClr val="DDDDDD"/>
                  </a:outerShdw>
                </a:effectLst>
                <a:latin typeface="Comic Sans MS" charset="0"/>
                <a:ea typeface="ＭＳ Ｐゴシック" charset="0"/>
                <a:cs typeface="ＭＳ Ｐゴシック" charset="0"/>
              </a:rPr>
              <a:t>Scattering boundary conditions </a:t>
            </a:r>
          </a:p>
          <a:p>
            <a:pPr defTabSz="914400" eaLnBrk="0" hangingPunct="0"/>
            <a:endParaRPr lang="en-US" sz="2000" smtClean="0">
              <a:solidFill>
                <a:srgbClr val="FF0000"/>
              </a:solidFill>
              <a:effectLst>
                <a:outerShdw blurRad="38100" dist="38100" dir="2700000" algn="tl">
                  <a:srgbClr val="DDDDDD"/>
                </a:outerShdw>
              </a:effectLst>
              <a:latin typeface="Comic Sans MS" charset="0"/>
              <a:ea typeface="ＭＳ Ｐゴシック" charset="0"/>
              <a:cs typeface="ＭＳ Ｐゴシック" charset="0"/>
            </a:endParaRPr>
          </a:p>
          <a:p>
            <a:pPr defTabSz="914400" eaLnBrk="0" hangingPunct="0"/>
            <a:r>
              <a:rPr lang="en-US" sz="2000" smtClean="0">
                <a:solidFill>
                  <a:srgbClr val="FF0000"/>
                </a:solidFill>
                <a:effectLst>
                  <a:outerShdw blurRad="38100" dist="38100" dir="2700000" algn="tl">
                    <a:srgbClr val="DDDDDD"/>
                  </a:outerShdw>
                </a:effectLst>
                <a:latin typeface="Comic Sans MS" charset="0"/>
                <a:ea typeface="ＭＳ Ｐゴシック" charset="0"/>
                <a:cs typeface="ＭＳ Ｐゴシック" charset="0"/>
              </a:rPr>
              <a:t>Absorbing  boundary conditions </a:t>
            </a:r>
            <a:endParaRPr lang="en-US" sz="2000" smtClean="0">
              <a:solidFill>
                <a:srgbClr val="FF0000"/>
              </a:solidFill>
              <a:ea typeface="ＭＳ Ｐゴシック" charset="0"/>
              <a:cs typeface="ＭＳ Ｐゴシック" charset="0"/>
            </a:endParaRPr>
          </a:p>
        </p:txBody>
      </p:sp>
      <p:sp>
        <p:nvSpPr>
          <p:cNvPr id="8" name="Rectangle 7"/>
          <p:cNvSpPr/>
          <p:nvPr/>
        </p:nvSpPr>
        <p:spPr>
          <a:xfrm>
            <a:off x="4460875" y="2335213"/>
            <a:ext cx="3281363" cy="460375"/>
          </a:xfrm>
          <a:prstGeom prst="rect">
            <a:avLst/>
          </a:prstGeom>
        </p:spPr>
        <p:txBody>
          <a:bodyPr wrap="none">
            <a:spAutoFit/>
          </a:bodyPr>
          <a:lstStyle/>
          <a:p>
            <a:pPr defTabSz="914400" eaLnBrk="0" hangingPunct="0"/>
            <a:r>
              <a:rPr lang="en-US" sz="2400" smtClean="0">
                <a:solidFill>
                  <a:srgbClr val="FF0000"/>
                </a:solidFill>
                <a:effectLst>
                  <a:outerShdw blurRad="38100" dist="38100" dir="2700000" algn="tl">
                    <a:srgbClr val="DDDDDD"/>
                  </a:outerShdw>
                </a:effectLst>
                <a:latin typeface="Comic Sans MS" charset="0"/>
                <a:ea typeface="ＭＳ Ｐゴシック" charset="0"/>
                <a:cs typeface="ＭＳ Ｐゴシック" charset="0"/>
              </a:rPr>
              <a:t>+ boundary conditions </a:t>
            </a:r>
            <a:endParaRPr lang="en-US" sz="2400" smtClean="0">
              <a:solidFill>
                <a:srgbClr val="000000"/>
              </a:solidFill>
              <a:ea typeface="ＭＳ Ｐゴシック" charset="0"/>
              <a:cs typeface="ＭＳ Ｐゴシック" charset="0"/>
            </a:endParaRPr>
          </a:p>
        </p:txBody>
      </p:sp>
      <p:sp>
        <p:nvSpPr>
          <p:cNvPr id="64521" name="Right Brace 8"/>
          <p:cNvSpPr>
            <a:spLocks/>
          </p:cNvSpPr>
          <p:nvPr/>
        </p:nvSpPr>
        <p:spPr bwMode="auto">
          <a:xfrm>
            <a:off x="7289800" y="4838700"/>
            <a:ext cx="241300" cy="1917700"/>
          </a:xfrm>
          <a:prstGeom prst="rightBrace">
            <a:avLst>
              <a:gd name="adj1" fmla="val 8315"/>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hangingPunct="0"/>
            <a:endParaRPr lang="en-US" sz="2400" smtClean="0">
              <a:solidFill>
                <a:srgbClr val="000000"/>
              </a:solidFill>
              <a:latin typeface="Times New Roman" charset="0"/>
              <a:ea typeface="ＭＳ Ｐゴシック" charset="0"/>
              <a:cs typeface="ＭＳ Ｐゴシック" charset="0"/>
            </a:endParaRPr>
          </a:p>
        </p:txBody>
      </p:sp>
      <p:sp>
        <p:nvSpPr>
          <p:cNvPr id="64522" name="TextBox 9"/>
          <p:cNvSpPr txBox="1">
            <a:spLocks noChangeArrowheads="1"/>
          </p:cNvSpPr>
          <p:nvPr/>
        </p:nvSpPr>
        <p:spPr bwMode="auto">
          <a:xfrm>
            <a:off x="7670800" y="5041900"/>
            <a:ext cx="12827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smtClean="0">
                <a:solidFill>
                  <a:srgbClr val="000000"/>
                </a:solidFill>
              </a:rPr>
              <a:t>choice</a:t>
            </a:r>
          </a:p>
          <a:p>
            <a:pPr defTabSz="914400" eaLnBrk="0" hangingPunct="0"/>
            <a:r>
              <a:rPr lang="en-US" sz="1800" smtClean="0">
                <a:solidFill>
                  <a:srgbClr val="000000"/>
                </a:solidFill>
              </a:rPr>
              <a:t>depends</a:t>
            </a:r>
          </a:p>
          <a:p>
            <a:pPr defTabSz="914400" eaLnBrk="0" hangingPunct="0"/>
            <a:r>
              <a:rPr lang="en-US" sz="1800" smtClean="0">
                <a:solidFill>
                  <a:srgbClr val="000000"/>
                </a:solidFill>
              </a:rPr>
              <a:t>on</a:t>
            </a:r>
          </a:p>
          <a:p>
            <a:pPr defTabSz="914400" eaLnBrk="0" hangingPunct="0"/>
            <a:r>
              <a:rPr lang="en-US" sz="1800" smtClean="0">
                <a:solidFill>
                  <a:srgbClr val="000000"/>
                </a:solidFill>
              </a:rPr>
              <a:t>physics</a:t>
            </a:r>
          </a:p>
          <a:p>
            <a:pPr defTabSz="914400" eaLnBrk="0" hangingPunct="0"/>
            <a:r>
              <a:rPr lang="en-US" sz="1800" smtClean="0">
                <a:solidFill>
                  <a:srgbClr val="000000"/>
                </a:solidFill>
              </a:rPr>
              <a:t>case</a:t>
            </a:r>
          </a:p>
        </p:txBody>
      </p:sp>
      <p:sp>
        <p:nvSpPr>
          <p:cNvPr id="64523" name="Rectangle 10"/>
          <p:cNvSpPr>
            <a:spLocks noChangeArrowheads="1"/>
          </p:cNvSpPr>
          <p:nvPr/>
        </p:nvSpPr>
        <p:spPr bwMode="auto">
          <a:xfrm flipH="1">
            <a:off x="812800" y="2743200"/>
            <a:ext cx="758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US" smtClean="0">
                <a:solidFill>
                  <a:srgbClr val="000000"/>
                </a:solidFill>
                <a:ea typeface="ＭＳ Ｐゴシック" charset="0"/>
                <a:cs typeface="ＭＳ Ｐゴシック" charset="0"/>
              </a:rPr>
              <a:t>Often impractical/impossible to solve but an excellent starting point </a:t>
            </a:r>
            <a:endParaRPr lang="en-US" sz="2400" smtClean="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3500458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2-05-10 à 15.58.39.png"/>
          <p:cNvPicPr>
            <a:picLocks noChangeAspect="1"/>
          </p:cNvPicPr>
          <p:nvPr/>
        </p:nvPicPr>
        <p:blipFill>
          <a:blip r:embed="rId3"/>
          <a:stretch>
            <a:fillRect/>
          </a:stretch>
        </p:blipFill>
        <p:spPr>
          <a:xfrm>
            <a:off x="1106865" y="1857820"/>
            <a:ext cx="6777990" cy="960120"/>
          </a:xfrm>
          <a:prstGeom prst="rect">
            <a:avLst/>
          </a:prstGeom>
        </p:spPr>
      </p:pic>
      <p:pic>
        <p:nvPicPr>
          <p:cNvPr id="3" name="Image 2" descr="Capture d’écran 2012-05-10 à 15.57.45.png"/>
          <p:cNvPicPr>
            <a:picLocks noChangeAspect="1"/>
          </p:cNvPicPr>
          <p:nvPr/>
        </p:nvPicPr>
        <p:blipFill>
          <a:blip r:embed="rId4"/>
          <a:stretch>
            <a:fillRect/>
          </a:stretch>
        </p:blipFill>
        <p:spPr>
          <a:xfrm>
            <a:off x="1489986" y="29171"/>
            <a:ext cx="6122924" cy="1856740"/>
          </a:xfrm>
          <a:prstGeom prst="rect">
            <a:avLst/>
          </a:prstGeom>
        </p:spPr>
      </p:pic>
      <p:pic>
        <p:nvPicPr>
          <p:cNvPr id="4" name="Image 3" descr="Capture d’écran 2012-05-10 à 15.59.07.png"/>
          <p:cNvPicPr>
            <a:picLocks noChangeAspect="1"/>
          </p:cNvPicPr>
          <p:nvPr/>
        </p:nvPicPr>
        <p:blipFill>
          <a:blip r:embed="rId5"/>
          <a:stretch>
            <a:fillRect/>
          </a:stretch>
        </p:blipFill>
        <p:spPr>
          <a:xfrm>
            <a:off x="1106865" y="2817940"/>
            <a:ext cx="6858000" cy="422910"/>
          </a:xfrm>
          <a:prstGeom prst="rect">
            <a:avLst/>
          </a:prstGeom>
        </p:spPr>
      </p:pic>
      <p:sp>
        <p:nvSpPr>
          <p:cNvPr id="5" name="Rectangle 4"/>
          <p:cNvSpPr/>
          <p:nvPr/>
        </p:nvSpPr>
        <p:spPr>
          <a:xfrm>
            <a:off x="6213210" y="3008725"/>
            <a:ext cx="1724400" cy="2321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6" name="ZoneTexte 5"/>
          <p:cNvSpPr txBox="1"/>
          <p:nvPr/>
        </p:nvSpPr>
        <p:spPr>
          <a:xfrm>
            <a:off x="6021937" y="2894676"/>
            <a:ext cx="364202"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mbria"/>
                <a:ea typeface="+mn-ea"/>
                <a:cs typeface="+mn-cs"/>
              </a:rPr>
              <a:t>…</a:t>
            </a:r>
            <a:endParaRPr lang="en-US" dirty="0">
              <a:solidFill>
                <a:prstClr val="black"/>
              </a:solidFill>
              <a:latin typeface="Cambria"/>
              <a:ea typeface="+mn-ea"/>
              <a:cs typeface="+mn-cs"/>
            </a:endParaRPr>
          </a:p>
        </p:txBody>
      </p:sp>
      <p:cxnSp>
        <p:nvCxnSpPr>
          <p:cNvPr id="7" name="Connecteur droit 6"/>
          <p:cNvCxnSpPr/>
          <p:nvPr/>
        </p:nvCxnSpPr>
        <p:spPr>
          <a:xfrm>
            <a:off x="1322511" y="2075484"/>
            <a:ext cx="3153600" cy="1588"/>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Connecteur droit 7"/>
          <p:cNvCxnSpPr/>
          <p:nvPr/>
        </p:nvCxnSpPr>
        <p:spPr>
          <a:xfrm>
            <a:off x="1322511" y="2981415"/>
            <a:ext cx="2703600" cy="1588"/>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5119275" y="2983003"/>
            <a:ext cx="2793600" cy="1588"/>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a:off x="1120520" y="3209388"/>
            <a:ext cx="5043600" cy="1588"/>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 name="AutoShape 10"/>
          <p:cNvSpPr>
            <a:spLocks noChangeArrowheads="1"/>
          </p:cNvSpPr>
          <p:nvPr/>
        </p:nvSpPr>
        <p:spPr bwMode="auto">
          <a:xfrm>
            <a:off x="1067794" y="3672808"/>
            <a:ext cx="2207400" cy="2267014"/>
          </a:xfrm>
          <a:custGeom>
            <a:avLst/>
            <a:gdLst>
              <a:gd name="G0" fmla="+- 10800 0 0"/>
              <a:gd name="G1" fmla="+- 21600 0 10800"/>
              <a:gd name="G2" fmla="+- 21600 0 10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00" y="10800"/>
                </a:moveTo>
                <a:cubicBezTo>
                  <a:pt x="10800" y="10800"/>
                  <a:pt x="10800" y="10800"/>
                  <a:pt x="10800" y="10800"/>
                </a:cubicBezTo>
                <a:cubicBezTo>
                  <a:pt x="10800" y="10800"/>
                  <a:pt x="10800" y="10800"/>
                  <a:pt x="10800" y="10800"/>
                </a:cubicBezTo>
                <a:cubicBezTo>
                  <a:pt x="10800" y="10800"/>
                  <a:pt x="10800" y="10800"/>
                  <a:pt x="10800" y="10800"/>
                </a:cubicBezTo>
                <a:cubicBezTo>
                  <a:pt x="10800" y="10800"/>
                  <a:pt x="10800" y="10800"/>
                  <a:pt x="10800" y="10800"/>
                </a:cubicBezTo>
                <a:close/>
              </a:path>
            </a:pathLst>
          </a:custGeom>
          <a:solidFill>
            <a:srgbClr val="FDF3DD"/>
          </a:solidFill>
          <a:ln w="9525">
            <a:solidFill>
              <a:srgbClr val="FDF3DD"/>
            </a:solidFill>
            <a:round/>
            <a:headEnd/>
            <a:tailEnd/>
          </a:ln>
          <a:effectLst/>
        </p:spPr>
        <p:txBody>
          <a:bodyPr wrap="none" anchor="ctr">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2" name="AutoShape 12"/>
          <p:cNvSpPr>
            <a:spLocks noChangeArrowheads="1"/>
          </p:cNvSpPr>
          <p:nvPr/>
        </p:nvSpPr>
        <p:spPr bwMode="auto">
          <a:xfrm>
            <a:off x="1546180" y="4192179"/>
            <a:ext cx="1259553" cy="1259556"/>
          </a:xfrm>
          <a:custGeom>
            <a:avLst/>
            <a:gdLst>
              <a:gd name="G0" fmla="+- 10800 0 0"/>
              <a:gd name="G1" fmla="+- 21600 0 10800"/>
              <a:gd name="G2" fmla="+- 21600 0 10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00" y="10800"/>
                </a:moveTo>
                <a:cubicBezTo>
                  <a:pt x="10800" y="10800"/>
                  <a:pt x="10800" y="10800"/>
                  <a:pt x="10800" y="10800"/>
                </a:cubicBezTo>
                <a:cubicBezTo>
                  <a:pt x="10800" y="10800"/>
                  <a:pt x="10800" y="10800"/>
                  <a:pt x="10800" y="10800"/>
                </a:cubicBezTo>
                <a:cubicBezTo>
                  <a:pt x="10800" y="10800"/>
                  <a:pt x="10800" y="10800"/>
                  <a:pt x="10800" y="10800"/>
                </a:cubicBezTo>
                <a:cubicBezTo>
                  <a:pt x="10800" y="10800"/>
                  <a:pt x="10800" y="10800"/>
                  <a:pt x="10800" y="10800"/>
                </a:cubicBezTo>
                <a:close/>
              </a:path>
            </a:pathLst>
          </a:custGeom>
          <a:solidFill>
            <a:srgbClr val="FFC267"/>
          </a:solidFill>
          <a:ln w="9525">
            <a:solidFill>
              <a:schemeClr val="tx1"/>
            </a:solidFill>
            <a:round/>
            <a:headEnd/>
            <a:tailEnd/>
          </a:ln>
          <a:effectLst/>
        </p:spPr>
        <p:txBody>
          <a:bodyPr wrap="none" anchor="ctr">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graphicFrame>
        <p:nvGraphicFramePr>
          <p:cNvPr id="13" name="Object 15"/>
          <p:cNvGraphicFramePr>
            <a:graphicFrameLocks noChangeAspect="1"/>
          </p:cNvGraphicFramePr>
          <p:nvPr/>
        </p:nvGraphicFramePr>
        <p:xfrm>
          <a:off x="2121647" y="5153851"/>
          <a:ext cx="368177" cy="239316"/>
        </p:xfrm>
        <a:graphic>
          <a:graphicData uri="http://schemas.openxmlformats.org/presentationml/2006/ole">
            <mc:AlternateContent xmlns:mc="http://schemas.openxmlformats.org/markup-compatibility/2006">
              <mc:Choice xmlns:v="urn:schemas-microsoft-com:vml" Requires="v">
                <p:oleObj spid="_x0000_s168999" name="Équation" r:id="rId6" imgW="508000" imgH="330200" progId="Equation.3">
                  <p:embed/>
                </p:oleObj>
              </mc:Choice>
              <mc:Fallback>
                <p:oleObj name="Équation" r:id="rId6" imgW="508000" imgH="330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1647" y="5153851"/>
                        <a:ext cx="368177" cy="239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AutoShape 13"/>
          <p:cNvSpPr>
            <a:spLocks noChangeArrowheads="1"/>
          </p:cNvSpPr>
          <p:nvPr/>
        </p:nvSpPr>
        <p:spPr bwMode="auto">
          <a:xfrm>
            <a:off x="1885747" y="4519888"/>
            <a:ext cx="604585" cy="604587"/>
          </a:xfrm>
          <a:custGeom>
            <a:avLst/>
            <a:gdLst>
              <a:gd name="G0" fmla="+- 10800 0 0"/>
              <a:gd name="G1" fmla="+- 21600 0 10800"/>
              <a:gd name="G2" fmla="+- 21600 0 10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00" y="10800"/>
                </a:moveTo>
                <a:cubicBezTo>
                  <a:pt x="10800" y="10800"/>
                  <a:pt x="10800" y="10800"/>
                  <a:pt x="10800" y="10800"/>
                </a:cubicBezTo>
                <a:cubicBezTo>
                  <a:pt x="10800" y="10800"/>
                  <a:pt x="10800" y="10800"/>
                  <a:pt x="10800" y="10800"/>
                </a:cubicBezTo>
                <a:cubicBezTo>
                  <a:pt x="10800" y="10800"/>
                  <a:pt x="10800" y="10800"/>
                  <a:pt x="10800" y="10800"/>
                </a:cubicBezTo>
                <a:cubicBezTo>
                  <a:pt x="10800" y="10800"/>
                  <a:pt x="10800" y="10800"/>
                  <a:pt x="10800" y="10800"/>
                </a:cubicBezTo>
                <a:close/>
              </a:path>
            </a:pathLst>
          </a:custGeom>
          <a:solidFill>
            <a:srgbClr val="F53C2E"/>
          </a:solidFill>
          <a:ln w="9525">
            <a:solidFill>
              <a:schemeClr val="tx1"/>
            </a:solidFill>
            <a:round/>
            <a:headEnd/>
            <a:tailEnd/>
          </a:ln>
          <a:effectLst/>
        </p:spPr>
        <p:txBody>
          <a:bodyPr wrap="none" anchor="ctr">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graphicFrame>
        <p:nvGraphicFramePr>
          <p:cNvPr id="15" name="Object 14"/>
          <p:cNvGraphicFramePr>
            <a:graphicFrameLocks noChangeAspect="1"/>
          </p:cNvGraphicFramePr>
          <p:nvPr/>
        </p:nvGraphicFramePr>
        <p:xfrm>
          <a:off x="2023939" y="4711190"/>
          <a:ext cx="377381" cy="266929"/>
        </p:xfrm>
        <a:graphic>
          <a:graphicData uri="http://schemas.openxmlformats.org/presentationml/2006/ole">
            <mc:AlternateContent xmlns:mc="http://schemas.openxmlformats.org/markup-compatibility/2006">
              <mc:Choice xmlns:v="urn:schemas-microsoft-com:vml" Requires="v">
                <p:oleObj spid="_x0000_s169000" name="Équation" r:id="rId8" imgW="520700" imgH="368300" progId="Equation.3">
                  <p:embed/>
                </p:oleObj>
              </mc:Choice>
              <mc:Fallback>
                <p:oleObj name="Équation" r:id="rId8" imgW="520700" imgH="368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3939" y="4711190"/>
                        <a:ext cx="377381" cy="2669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36"/>
          <p:cNvSpPr>
            <a:spLocks noChangeArrowheads="1"/>
          </p:cNvSpPr>
          <p:nvPr/>
        </p:nvSpPr>
        <p:spPr bwMode="auto">
          <a:xfrm>
            <a:off x="1930063" y="3714728"/>
            <a:ext cx="544511" cy="366713"/>
          </a:xfrm>
          <a:prstGeom prst="rect">
            <a:avLst/>
          </a:prstGeom>
          <a:noFill/>
          <a:ln w="9525">
            <a:noFill/>
            <a:miter lim="800000"/>
            <a:headEnd/>
            <a:tailEnd/>
          </a:ln>
        </p:spPr>
        <p:txBody>
          <a:bodyPr wrap="none">
            <a:prstTxWarp prst="textNoShape">
              <a:avLst/>
            </a:prstTxWarp>
            <a:spAutoFit/>
          </a:bodyPr>
          <a:lstStyle/>
          <a:p>
            <a:pPr fontAlgn="auto">
              <a:spcBef>
                <a:spcPts val="0"/>
              </a:spcBef>
              <a:spcAft>
                <a:spcPts val="0"/>
              </a:spcAft>
            </a:pPr>
            <a:r>
              <a:rPr lang="en-US" dirty="0">
                <a:solidFill>
                  <a:srgbClr val="2521E3"/>
                </a:solidFill>
                <a:latin typeface="Comic Sans MS" charset="0"/>
                <a:ea typeface="+mn-ea"/>
                <a:cs typeface="+mn-cs"/>
              </a:rPr>
              <a:t>SM</a:t>
            </a:r>
          </a:p>
        </p:txBody>
      </p:sp>
      <p:sp>
        <p:nvSpPr>
          <p:cNvPr id="17" name="AutoShape 21"/>
          <p:cNvSpPr>
            <a:spLocks noChangeAspect="1" noChangeArrowheads="1"/>
          </p:cNvSpPr>
          <p:nvPr/>
        </p:nvSpPr>
        <p:spPr bwMode="auto">
          <a:xfrm>
            <a:off x="5503571" y="3676939"/>
            <a:ext cx="2209770" cy="2264400"/>
          </a:xfrm>
          <a:custGeom>
            <a:avLst/>
            <a:gdLst>
              <a:gd name="G0" fmla="+- 10800 0 0"/>
              <a:gd name="G1" fmla="+- 21600 0 10800"/>
              <a:gd name="G2" fmla="+- 21600 0 10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00" y="10800"/>
                </a:moveTo>
                <a:cubicBezTo>
                  <a:pt x="10800" y="10800"/>
                  <a:pt x="10800" y="10800"/>
                  <a:pt x="10800" y="10800"/>
                </a:cubicBezTo>
                <a:cubicBezTo>
                  <a:pt x="10800" y="10800"/>
                  <a:pt x="10800" y="10800"/>
                  <a:pt x="10800" y="10800"/>
                </a:cubicBezTo>
                <a:cubicBezTo>
                  <a:pt x="10800" y="10800"/>
                  <a:pt x="10800" y="10800"/>
                  <a:pt x="10800" y="10800"/>
                </a:cubicBezTo>
                <a:cubicBezTo>
                  <a:pt x="10800" y="10800"/>
                  <a:pt x="10800" y="10800"/>
                  <a:pt x="10800" y="10800"/>
                </a:cubicBezTo>
                <a:close/>
              </a:path>
            </a:pathLst>
          </a:custGeom>
          <a:solidFill>
            <a:srgbClr val="FDF3DD"/>
          </a:solidFill>
          <a:ln w="9525">
            <a:solidFill>
              <a:srgbClr val="FDF3DD"/>
            </a:solidFill>
            <a:round/>
            <a:headEnd/>
            <a:tailEnd/>
          </a:ln>
          <a:effectLst/>
        </p:spPr>
        <p:txBody>
          <a:bodyPr wrap="none" anchor="ctr">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8" name="AutoShape 23"/>
          <p:cNvSpPr>
            <a:spLocks noChangeArrowheads="1"/>
          </p:cNvSpPr>
          <p:nvPr/>
        </p:nvSpPr>
        <p:spPr bwMode="auto">
          <a:xfrm>
            <a:off x="5996349" y="4162019"/>
            <a:ext cx="1239361" cy="1270000"/>
          </a:xfrm>
          <a:custGeom>
            <a:avLst/>
            <a:gdLst>
              <a:gd name="G0" fmla="+- 10800 0 0"/>
              <a:gd name="G1" fmla="+- 21600 0 10800"/>
              <a:gd name="G2" fmla="+- 21600 0 10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00" y="10800"/>
                </a:moveTo>
                <a:cubicBezTo>
                  <a:pt x="10800" y="10800"/>
                  <a:pt x="10800" y="10800"/>
                  <a:pt x="10800" y="10800"/>
                </a:cubicBezTo>
                <a:cubicBezTo>
                  <a:pt x="10800" y="10800"/>
                  <a:pt x="10800" y="10800"/>
                  <a:pt x="10800" y="10800"/>
                </a:cubicBezTo>
                <a:cubicBezTo>
                  <a:pt x="10800" y="10800"/>
                  <a:pt x="10800" y="10800"/>
                  <a:pt x="10800" y="10800"/>
                </a:cubicBezTo>
                <a:cubicBezTo>
                  <a:pt x="10800" y="10800"/>
                  <a:pt x="10800" y="10800"/>
                  <a:pt x="10800" y="10800"/>
                </a:cubicBezTo>
                <a:close/>
              </a:path>
            </a:pathLst>
          </a:custGeom>
          <a:solidFill>
            <a:srgbClr val="FFC267"/>
          </a:solidFill>
          <a:ln w="38100">
            <a:solidFill>
              <a:schemeClr val="tx1"/>
            </a:solidFill>
            <a:prstDash val="lgDash"/>
            <a:round/>
            <a:headEnd/>
            <a:tailEnd/>
          </a:ln>
          <a:effectLst/>
        </p:spPr>
        <p:txBody>
          <a:bodyPr wrap="none" anchor="ctr">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9" name="AutoShape 24"/>
          <p:cNvSpPr>
            <a:spLocks noChangeArrowheads="1"/>
          </p:cNvSpPr>
          <p:nvPr/>
        </p:nvSpPr>
        <p:spPr bwMode="auto">
          <a:xfrm>
            <a:off x="6343370" y="4490309"/>
            <a:ext cx="594893" cy="609600"/>
          </a:xfrm>
          <a:custGeom>
            <a:avLst/>
            <a:gdLst>
              <a:gd name="G0" fmla="+- 10800 0 0"/>
              <a:gd name="G1" fmla="+- 21600 0 10800"/>
              <a:gd name="G2" fmla="+- 21600 0 10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00" y="10800"/>
                </a:moveTo>
                <a:cubicBezTo>
                  <a:pt x="10800" y="10800"/>
                  <a:pt x="10800" y="10800"/>
                  <a:pt x="10800" y="10800"/>
                </a:cubicBezTo>
                <a:cubicBezTo>
                  <a:pt x="10800" y="10800"/>
                  <a:pt x="10800" y="10800"/>
                  <a:pt x="10800" y="10800"/>
                </a:cubicBezTo>
                <a:cubicBezTo>
                  <a:pt x="10800" y="10800"/>
                  <a:pt x="10800" y="10800"/>
                  <a:pt x="10800" y="10800"/>
                </a:cubicBezTo>
                <a:cubicBezTo>
                  <a:pt x="10800" y="10800"/>
                  <a:pt x="10800" y="10800"/>
                  <a:pt x="10800" y="10800"/>
                </a:cubicBezTo>
                <a:close/>
              </a:path>
            </a:pathLst>
          </a:custGeom>
          <a:solidFill>
            <a:srgbClr val="F53C2E"/>
          </a:solidFill>
          <a:ln w="38100">
            <a:solidFill>
              <a:schemeClr val="tx1"/>
            </a:solidFill>
            <a:prstDash val="lgDash"/>
            <a:round/>
            <a:headEnd/>
            <a:tailEnd/>
          </a:ln>
          <a:effectLst/>
        </p:spPr>
        <p:txBody>
          <a:bodyPr wrap="none" anchor="ctr">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graphicFrame>
        <p:nvGraphicFramePr>
          <p:cNvPr id="20" name="Object 25"/>
          <p:cNvGraphicFramePr>
            <a:graphicFrameLocks noChangeAspect="1"/>
          </p:cNvGraphicFramePr>
          <p:nvPr/>
        </p:nvGraphicFramePr>
        <p:xfrm>
          <a:off x="6464598" y="4647136"/>
          <a:ext cx="380999" cy="306388"/>
        </p:xfrm>
        <a:graphic>
          <a:graphicData uri="http://schemas.openxmlformats.org/presentationml/2006/ole">
            <mc:AlternateContent xmlns:mc="http://schemas.openxmlformats.org/markup-compatibility/2006">
              <mc:Choice xmlns:v="urn:schemas-microsoft-com:vml" Requires="v">
                <p:oleObj spid="_x0000_s169001" name="Équation" r:id="rId10" imgW="520700" imgH="419100" progId="Equation.3">
                  <p:embed/>
                </p:oleObj>
              </mc:Choice>
              <mc:Fallback>
                <p:oleObj name="Équation" r:id="rId10" imgW="520700" imgH="419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4598" y="4647136"/>
                        <a:ext cx="380999"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30"/>
          <p:cNvGraphicFramePr>
            <a:graphicFrameLocks noChangeAspect="1"/>
          </p:cNvGraphicFramePr>
          <p:nvPr/>
        </p:nvGraphicFramePr>
        <p:xfrm>
          <a:off x="6340179" y="5124475"/>
          <a:ext cx="371474" cy="241300"/>
        </p:xfrm>
        <a:graphic>
          <a:graphicData uri="http://schemas.openxmlformats.org/presentationml/2006/ole">
            <mc:AlternateContent xmlns:mc="http://schemas.openxmlformats.org/markup-compatibility/2006">
              <mc:Choice xmlns:v="urn:schemas-microsoft-com:vml" Requires="v">
                <p:oleObj spid="_x0000_s169002" name="Équation" r:id="rId12" imgW="508000" imgH="330200" progId="Equation.3">
                  <p:embed/>
                </p:oleObj>
              </mc:Choice>
              <mc:Fallback>
                <p:oleObj name="Équation" r:id="rId12" imgW="508000" imgH="330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40179" y="5124475"/>
                        <a:ext cx="371474"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Line 26"/>
          <p:cNvSpPr>
            <a:spLocks noChangeAspect="1" noChangeShapeType="1"/>
          </p:cNvSpPr>
          <p:nvPr/>
        </p:nvSpPr>
        <p:spPr bwMode="auto">
          <a:xfrm flipV="1">
            <a:off x="6693512" y="4309035"/>
            <a:ext cx="121517" cy="381905"/>
          </a:xfrm>
          <a:prstGeom prst="line">
            <a:avLst/>
          </a:prstGeom>
          <a:noFill/>
          <a:ln w="25400">
            <a:solidFill>
              <a:schemeClr val="tx1"/>
            </a:solidFill>
            <a:round/>
            <a:headEnd type="triangle" w="med" len="med"/>
            <a:tailEnd type="triangle" w="med" len="med"/>
          </a:ln>
          <a:effectLst/>
        </p:spPr>
        <p:txBody>
          <a:bodyPr wrap="none" anchor="ctr">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graphicFrame>
        <p:nvGraphicFramePr>
          <p:cNvPr id="23" name="Object 27"/>
          <p:cNvGraphicFramePr>
            <a:graphicFrameLocks noChangeAspect="1"/>
          </p:cNvGraphicFramePr>
          <p:nvPr/>
        </p:nvGraphicFramePr>
        <p:xfrm>
          <a:off x="6791920" y="4337276"/>
          <a:ext cx="371474" cy="269875"/>
        </p:xfrm>
        <a:graphic>
          <a:graphicData uri="http://schemas.openxmlformats.org/presentationml/2006/ole">
            <mc:AlternateContent xmlns:mc="http://schemas.openxmlformats.org/markup-compatibility/2006">
              <mc:Choice xmlns:v="urn:schemas-microsoft-com:vml" Requires="v">
                <p:oleObj spid="_x0000_s169003" name="Équation" r:id="rId14" imgW="508000" imgH="368300" progId="Equation.3">
                  <p:embed/>
                </p:oleObj>
              </mc:Choice>
              <mc:Fallback>
                <p:oleObj name="Équation" r:id="rId14" imgW="508000" imgH="3683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91920" y="4337276"/>
                        <a:ext cx="371474" cy="269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37"/>
          <p:cNvSpPr>
            <a:spLocks noChangeArrowheads="1"/>
          </p:cNvSpPr>
          <p:nvPr/>
        </p:nvSpPr>
        <p:spPr bwMode="auto">
          <a:xfrm>
            <a:off x="6250680" y="3736313"/>
            <a:ext cx="687583" cy="369332"/>
          </a:xfrm>
          <a:prstGeom prst="rect">
            <a:avLst/>
          </a:prstGeom>
          <a:noFill/>
          <a:ln w="9525">
            <a:noFill/>
            <a:miter lim="800000"/>
            <a:headEnd/>
            <a:tailEnd/>
          </a:ln>
        </p:spPr>
        <p:txBody>
          <a:bodyPr wrap="none">
            <a:prstTxWarp prst="textNoShape">
              <a:avLst/>
            </a:prstTxWarp>
            <a:spAutoFit/>
          </a:bodyPr>
          <a:lstStyle/>
          <a:p>
            <a:pPr fontAlgn="auto">
              <a:spcBef>
                <a:spcPts val="0"/>
              </a:spcBef>
              <a:spcAft>
                <a:spcPts val="0"/>
              </a:spcAft>
            </a:pPr>
            <a:r>
              <a:rPr lang="en-US" dirty="0" smtClean="0">
                <a:solidFill>
                  <a:srgbClr val="2521E3"/>
                </a:solidFill>
                <a:latin typeface="Comic Sans MS" charset="0"/>
                <a:ea typeface="+mn-ea"/>
                <a:cs typeface="+mn-cs"/>
              </a:rPr>
              <a:t>CSM</a:t>
            </a:r>
            <a:endParaRPr lang="en-US" dirty="0">
              <a:solidFill>
                <a:srgbClr val="2521E3"/>
              </a:solidFill>
              <a:latin typeface="Comic Sans MS" charset="0"/>
              <a:ea typeface="+mn-ea"/>
              <a:cs typeface="+mn-cs"/>
            </a:endParaRPr>
          </a:p>
        </p:txBody>
      </p:sp>
      <p:sp>
        <p:nvSpPr>
          <p:cNvPr id="25" name="Text Box 33"/>
          <p:cNvSpPr txBox="1">
            <a:spLocks noChangeArrowheads="1"/>
          </p:cNvSpPr>
          <p:nvPr/>
        </p:nvSpPr>
        <p:spPr bwMode="auto">
          <a:xfrm>
            <a:off x="2718940" y="3742548"/>
            <a:ext cx="3377860" cy="646331"/>
          </a:xfrm>
          <a:prstGeom prst="rect">
            <a:avLst/>
          </a:prstGeom>
          <a:noFill/>
          <a:ln w="9525">
            <a:noFill/>
            <a:miter lim="800000"/>
            <a:headEnd/>
            <a:tailEnd/>
          </a:ln>
          <a:effectLst/>
        </p:spPr>
        <p:txBody>
          <a:bodyPr wrap="none">
            <a:prstTxWarp prst="textNoShape">
              <a:avLst/>
            </a:prstTxWarp>
            <a:spAutoFit/>
          </a:bodyPr>
          <a:lstStyle/>
          <a:p>
            <a:pPr fontAlgn="auto">
              <a:spcAft>
                <a:spcPts val="0"/>
              </a:spcAft>
            </a:pPr>
            <a:r>
              <a:rPr lang="en-US" i="1" dirty="0" smtClean="0">
                <a:solidFill>
                  <a:srgbClr val="1F497D"/>
                </a:solidFill>
                <a:latin typeface="Calibri"/>
                <a:ea typeface="+mn-ea"/>
                <a:cs typeface="+mn-cs"/>
              </a:rPr>
              <a:t>Q</a:t>
            </a:r>
            <a:r>
              <a:rPr lang="en-US" dirty="0" smtClean="0">
                <a:solidFill>
                  <a:srgbClr val="1F497D"/>
                </a:solidFill>
                <a:latin typeface="Calibri"/>
                <a:ea typeface="+mn-ea"/>
                <a:cs typeface="+mn-cs"/>
              </a:rPr>
              <a:t> – nucleus, localized states</a:t>
            </a:r>
          </a:p>
          <a:p>
            <a:pPr fontAlgn="auto">
              <a:spcAft>
                <a:spcPts val="0"/>
              </a:spcAft>
            </a:pPr>
            <a:r>
              <a:rPr lang="en-US" i="1" dirty="0" smtClean="0">
                <a:solidFill>
                  <a:srgbClr val="1F497D"/>
                </a:solidFill>
                <a:latin typeface="Calibri"/>
                <a:ea typeface="+mn-ea"/>
                <a:cs typeface="+mn-cs"/>
              </a:rPr>
              <a:t>P</a:t>
            </a:r>
            <a:r>
              <a:rPr lang="en-US" dirty="0" smtClean="0">
                <a:solidFill>
                  <a:srgbClr val="1F497D"/>
                </a:solidFill>
                <a:latin typeface="Calibri"/>
                <a:ea typeface="+mn-ea"/>
                <a:cs typeface="+mn-cs"/>
              </a:rPr>
              <a:t> – environment, scattering states</a:t>
            </a:r>
            <a:endParaRPr lang="en-US" dirty="0">
              <a:solidFill>
                <a:srgbClr val="1F497D"/>
              </a:solidFill>
              <a:latin typeface="Calibri"/>
              <a:ea typeface="+mn-ea"/>
              <a:cs typeface="+mn-cs"/>
            </a:endParaRPr>
          </a:p>
        </p:txBody>
      </p:sp>
      <p:sp>
        <p:nvSpPr>
          <p:cNvPr id="26" name="AutoShape 17"/>
          <p:cNvSpPr>
            <a:spLocks noChangeArrowheads="1"/>
          </p:cNvSpPr>
          <p:nvPr/>
        </p:nvSpPr>
        <p:spPr bwMode="auto">
          <a:xfrm>
            <a:off x="4052546" y="4700826"/>
            <a:ext cx="695323" cy="280988"/>
          </a:xfrm>
          <a:prstGeom prst="rightArrow">
            <a:avLst>
              <a:gd name="adj1" fmla="val 50000"/>
              <a:gd name="adj2" fmla="val 61864"/>
            </a:avLst>
          </a:prstGeom>
          <a:solidFill>
            <a:schemeClr val="bg2"/>
          </a:solidFill>
          <a:ln w="9525">
            <a:solidFill>
              <a:schemeClr val="tx1"/>
            </a:solidFill>
            <a:miter lim="800000"/>
            <a:headEnd/>
            <a:tailEnd/>
          </a:ln>
          <a:effectLst/>
        </p:spPr>
        <p:txBody>
          <a:bodyPr wrap="none" anchor="ctr">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7" name="Rectangle 39"/>
          <p:cNvSpPr>
            <a:spLocks noChangeAspect="1" noChangeArrowheads="1"/>
          </p:cNvSpPr>
          <p:nvPr/>
        </p:nvSpPr>
        <p:spPr bwMode="auto">
          <a:xfrm>
            <a:off x="1083889" y="6080326"/>
            <a:ext cx="1858958" cy="708025"/>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srgbClr val="008000"/>
                </a:solidFill>
                <a:latin typeface="Calibri"/>
                <a:ea typeface="+mn-ea"/>
                <a:cs typeface="+mn-cs"/>
              </a:rPr>
              <a:t>closed</a:t>
            </a:r>
            <a:r>
              <a:rPr lang="en-US" sz="2000" dirty="0">
                <a:solidFill>
                  <a:prstClr val="black"/>
                </a:solidFill>
                <a:latin typeface="Calibri"/>
                <a:ea typeface="+mn-ea"/>
                <a:cs typeface="+mn-cs"/>
              </a:rPr>
              <a:t> quantum</a:t>
            </a:r>
          </a:p>
          <a:p>
            <a:pPr algn="ctr" fontAlgn="auto">
              <a:spcBef>
                <a:spcPts val="0"/>
              </a:spcBef>
              <a:spcAft>
                <a:spcPts val="0"/>
              </a:spcAft>
            </a:pPr>
            <a:r>
              <a:rPr lang="en-US" sz="2000" dirty="0">
                <a:solidFill>
                  <a:prstClr val="black"/>
                </a:solidFill>
                <a:latin typeface="Calibri"/>
                <a:ea typeface="+mn-ea"/>
                <a:cs typeface="+mn-cs"/>
              </a:rPr>
              <a:t>system</a:t>
            </a:r>
            <a:endParaRPr lang="en-US" dirty="0">
              <a:solidFill>
                <a:prstClr val="black"/>
              </a:solidFill>
              <a:latin typeface="Calibri"/>
              <a:ea typeface="+mn-ea"/>
              <a:cs typeface="+mn-cs"/>
            </a:endParaRPr>
          </a:p>
        </p:txBody>
      </p:sp>
      <p:sp>
        <p:nvSpPr>
          <p:cNvPr id="28" name="Rectangle 40"/>
          <p:cNvSpPr>
            <a:spLocks noChangeAspect="1" noChangeArrowheads="1"/>
          </p:cNvSpPr>
          <p:nvPr/>
        </p:nvSpPr>
        <p:spPr bwMode="auto">
          <a:xfrm>
            <a:off x="6307512" y="6080959"/>
            <a:ext cx="1725609" cy="708025"/>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srgbClr val="FF0000"/>
                </a:solidFill>
                <a:latin typeface="Calibri"/>
                <a:ea typeface="+mn-ea"/>
                <a:cs typeface="+mn-cs"/>
              </a:rPr>
              <a:t>open</a:t>
            </a:r>
            <a:r>
              <a:rPr lang="en-US" sz="2000" dirty="0">
                <a:solidFill>
                  <a:prstClr val="black"/>
                </a:solidFill>
                <a:latin typeface="Calibri"/>
                <a:ea typeface="+mn-ea"/>
                <a:cs typeface="+mn-cs"/>
              </a:rPr>
              <a:t> quantum</a:t>
            </a:r>
          </a:p>
          <a:p>
            <a:pPr algn="ctr" fontAlgn="auto">
              <a:spcBef>
                <a:spcPts val="0"/>
              </a:spcBef>
              <a:spcAft>
                <a:spcPts val="0"/>
              </a:spcAft>
            </a:pPr>
            <a:r>
              <a:rPr lang="en-US" sz="2000" dirty="0">
                <a:solidFill>
                  <a:prstClr val="black"/>
                </a:solidFill>
                <a:latin typeface="Calibri"/>
                <a:ea typeface="+mn-ea"/>
                <a:cs typeface="+mn-cs"/>
              </a:rPr>
              <a:t>system</a:t>
            </a:r>
            <a:endParaRPr lang="en-US" dirty="0">
              <a:solidFill>
                <a:prstClr val="black"/>
              </a:solidFill>
              <a:latin typeface="Calibri"/>
              <a:ea typeface="+mn-ea"/>
              <a:cs typeface="+mn-cs"/>
            </a:endParaRPr>
          </a:p>
        </p:txBody>
      </p:sp>
      <p:sp>
        <p:nvSpPr>
          <p:cNvPr id="29" name="Line 130"/>
          <p:cNvSpPr>
            <a:spLocks noChangeShapeType="1"/>
          </p:cNvSpPr>
          <p:nvPr/>
        </p:nvSpPr>
        <p:spPr bwMode="auto">
          <a:xfrm flipV="1">
            <a:off x="4342504" y="5981651"/>
            <a:ext cx="0" cy="252000"/>
          </a:xfrm>
          <a:prstGeom prst="line">
            <a:avLst/>
          </a:prstGeom>
          <a:noFill/>
          <a:ln w="22225">
            <a:solidFill>
              <a:srgbClr val="2FB5DF"/>
            </a:solidFill>
            <a:round/>
            <a:headEnd/>
            <a:tailEnd type="triangle" w="med" len="med"/>
          </a:ln>
          <a:effectLst/>
        </p:spPr>
        <p:txBody>
          <a:bodyPr wrap="none" anchor="ctr">
            <a:prstTxWarp prst="textNoShape">
              <a:avLst/>
            </a:prstTxWarp>
          </a:bodyPr>
          <a:lstStyle/>
          <a:p>
            <a:pPr fontAlgn="auto">
              <a:spcBef>
                <a:spcPts val="0"/>
              </a:spcBef>
              <a:spcAft>
                <a:spcPts val="0"/>
              </a:spcAft>
            </a:pPr>
            <a:endParaRPr lang="en-US">
              <a:solidFill>
                <a:prstClr val="black"/>
              </a:solidFill>
              <a:latin typeface="Calibri"/>
              <a:ea typeface="+mn-ea"/>
              <a:cs typeface="+mn-cs"/>
            </a:endParaRPr>
          </a:p>
        </p:txBody>
      </p:sp>
      <p:sp>
        <p:nvSpPr>
          <p:cNvPr id="30" name="Line 131"/>
          <p:cNvSpPr>
            <a:spLocks noChangeShapeType="1"/>
          </p:cNvSpPr>
          <p:nvPr/>
        </p:nvSpPr>
        <p:spPr bwMode="auto">
          <a:xfrm flipH="1" flipV="1">
            <a:off x="5758102" y="6022617"/>
            <a:ext cx="110226" cy="180599"/>
          </a:xfrm>
          <a:prstGeom prst="line">
            <a:avLst/>
          </a:prstGeom>
          <a:noFill/>
          <a:ln w="22225">
            <a:solidFill>
              <a:srgbClr val="F521CE"/>
            </a:solidFill>
            <a:round/>
            <a:headEnd/>
            <a:tailEnd type="triangle" w="med" len="med"/>
          </a:ln>
          <a:effectLst/>
          <a:scene3d>
            <a:camera prst="orthographicFront">
              <a:rot lat="0" lon="0" rev="18000000"/>
            </a:camera>
            <a:lightRig rig="threePt" dir="t"/>
          </a:scene3d>
        </p:spPr>
        <p:txBody>
          <a:bodyPr wrap="none" anchor="ctr">
            <a:prstTxWarp prst="textNoShape">
              <a:avLst/>
            </a:prstTxWarp>
          </a:bodyPr>
          <a:lstStyle/>
          <a:p>
            <a:pPr fontAlgn="auto">
              <a:spcBef>
                <a:spcPts val="0"/>
              </a:spcBef>
              <a:spcAft>
                <a:spcPts val="0"/>
              </a:spcAft>
            </a:pPr>
            <a:endParaRPr lang="en-US">
              <a:solidFill>
                <a:prstClr val="black"/>
              </a:solidFill>
              <a:latin typeface="Calibri"/>
              <a:ea typeface="+mn-ea"/>
              <a:cs typeface="+mn-cs"/>
            </a:endParaRPr>
          </a:p>
        </p:txBody>
      </p:sp>
      <p:graphicFrame>
        <p:nvGraphicFramePr>
          <p:cNvPr id="31" name="Object 20"/>
          <p:cNvGraphicFramePr>
            <a:graphicFrameLocks noChangeAspect="1"/>
          </p:cNvGraphicFramePr>
          <p:nvPr/>
        </p:nvGraphicFramePr>
        <p:xfrm>
          <a:off x="2586373" y="5576655"/>
          <a:ext cx="3911600" cy="531813"/>
        </p:xfrm>
        <a:graphic>
          <a:graphicData uri="http://schemas.openxmlformats.org/presentationml/2006/ole">
            <mc:AlternateContent xmlns:mc="http://schemas.openxmlformats.org/markup-compatibility/2006">
              <mc:Choice xmlns:v="urn:schemas-microsoft-com:vml" Requires="v">
                <p:oleObj spid="_x0000_s169004" name="Equation" r:id="rId16" imgW="2616200" imgH="355600" progId="Equation.3">
                  <p:embed/>
                </p:oleObj>
              </mc:Choice>
              <mc:Fallback>
                <p:oleObj name="Equation" r:id="rId16" imgW="2616200" imgH="355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86373" y="5576655"/>
                        <a:ext cx="3911600" cy="53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2" name="ZoneTexte 31"/>
          <p:cNvSpPr txBox="1"/>
          <p:nvPr/>
        </p:nvSpPr>
        <p:spPr>
          <a:xfrm>
            <a:off x="3792958" y="6179031"/>
            <a:ext cx="997489" cy="338554"/>
          </a:xfrm>
          <a:prstGeom prst="rect">
            <a:avLst/>
          </a:prstGeom>
          <a:noFill/>
        </p:spPr>
        <p:txBody>
          <a:bodyPr wrap="none" rtlCol="0">
            <a:spAutoFit/>
          </a:bodyPr>
          <a:lstStyle/>
          <a:p>
            <a:pPr fontAlgn="auto">
              <a:spcBef>
                <a:spcPts val="0"/>
              </a:spcBef>
              <a:spcAft>
                <a:spcPts val="0"/>
              </a:spcAft>
            </a:pPr>
            <a:r>
              <a:rPr lang="en-US" sz="1600" noProof="1" smtClean="0">
                <a:solidFill>
                  <a:srgbClr val="008000"/>
                </a:solidFill>
                <a:latin typeface="Calibri"/>
                <a:ea typeface="+mn-ea"/>
                <a:cs typeface="+mn-cs"/>
              </a:rPr>
              <a:t>hermitian</a:t>
            </a:r>
            <a:endParaRPr lang="en-US" sz="1600" noProof="1">
              <a:solidFill>
                <a:srgbClr val="008000"/>
              </a:solidFill>
              <a:latin typeface="Calibri"/>
              <a:ea typeface="+mn-ea"/>
              <a:cs typeface="+mn-cs"/>
            </a:endParaRPr>
          </a:p>
        </p:txBody>
      </p:sp>
      <p:sp>
        <p:nvSpPr>
          <p:cNvPr id="33" name="ZoneTexte 32"/>
          <p:cNvSpPr txBox="1"/>
          <p:nvPr/>
        </p:nvSpPr>
        <p:spPr>
          <a:xfrm>
            <a:off x="4939429" y="6179031"/>
            <a:ext cx="1380707" cy="338554"/>
          </a:xfrm>
          <a:prstGeom prst="rect">
            <a:avLst/>
          </a:prstGeom>
          <a:noFill/>
        </p:spPr>
        <p:txBody>
          <a:bodyPr wrap="none" rtlCol="0">
            <a:spAutoFit/>
          </a:bodyPr>
          <a:lstStyle/>
          <a:p>
            <a:pPr fontAlgn="auto">
              <a:spcBef>
                <a:spcPts val="0"/>
              </a:spcBef>
              <a:spcAft>
                <a:spcPts val="0"/>
              </a:spcAft>
            </a:pPr>
            <a:r>
              <a:rPr lang="en-US" sz="1600" noProof="1" smtClean="0">
                <a:solidFill>
                  <a:srgbClr val="8064A2">
                    <a:lumMod val="75000"/>
                  </a:srgbClr>
                </a:solidFill>
                <a:latin typeface="Calibri"/>
                <a:ea typeface="+mn-ea"/>
                <a:cs typeface="+mn-cs"/>
              </a:rPr>
              <a:t>anti-hermitian</a:t>
            </a:r>
            <a:endParaRPr lang="en-US" sz="1600" noProof="1">
              <a:solidFill>
                <a:srgbClr val="8064A2">
                  <a:lumMod val="75000"/>
                </a:srgbClr>
              </a:solidFill>
              <a:latin typeface="Calibri"/>
              <a:ea typeface="+mn-ea"/>
              <a:cs typeface="+mn-cs"/>
            </a:endParaRPr>
          </a:p>
        </p:txBody>
      </p:sp>
      <p:sp>
        <p:nvSpPr>
          <p:cNvPr id="34" name="ZoneTexte 33"/>
          <p:cNvSpPr txBox="1"/>
          <p:nvPr/>
        </p:nvSpPr>
        <p:spPr>
          <a:xfrm>
            <a:off x="1092400" y="3336203"/>
            <a:ext cx="1312779" cy="400110"/>
          </a:xfrm>
          <a:prstGeom prst="rect">
            <a:avLst/>
          </a:prstGeom>
          <a:noFill/>
        </p:spPr>
        <p:txBody>
          <a:bodyPr wrap="none" rtlCol="0">
            <a:spAutoFit/>
          </a:bodyPr>
          <a:lstStyle/>
          <a:p>
            <a:pPr fontAlgn="auto">
              <a:spcBef>
                <a:spcPts val="0"/>
              </a:spcBef>
              <a:spcAft>
                <a:spcPts val="0"/>
              </a:spcAft>
            </a:pPr>
            <a:r>
              <a:rPr lang="en-US" sz="2000" b="1" dirty="0" smtClean="0">
                <a:solidFill>
                  <a:prstClr val="black"/>
                </a:solidFill>
                <a:latin typeface="Calibri"/>
                <a:ea typeface="+mn-ea"/>
                <a:cs typeface="+mn-cs"/>
              </a:rPr>
              <a:t>Basic idea:  </a:t>
            </a:r>
            <a:endParaRPr lang="en-US" sz="2000" b="1" dirty="0">
              <a:solidFill>
                <a:prstClr val="black"/>
              </a:solidFill>
              <a:latin typeface="Calibri"/>
              <a:ea typeface="+mn-ea"/>
              <a:cs typeface="+mn-cs"/>
            </a:endParaRPr>
          </a:p>
        </p:txBody>
      </p:sp>
      <p:pic>
        <p:nvPicPr>
          <p:cNvPr id="35" name="Image 34" descr="Capture d’écran 2012-05-10 à 11.34.22.png"/>
          <p:cNvPicPr>
            <a:picLocks noChangeAspect="1"/>
          </p:cNvPicPr>
          <p:nvPr/>
        </p:nvPicPr>
        <p:blipFill>
          <a:blip r:embed="rId18"/>
          <a:stretch>
            <a:fillRect/>
          </a:stretch>
        </p:blipFill>
        <p:spPr>
          <a:xfrm>
            <a:off x="8192090" y="29171"/>
            <a:ext cx="853440" cy="1284224"/>
          </a:xfrm>
          <a:prstGeom prst="rect">
            <a:avLst/>
          </a:prstGeom>
        </p:spPr>
      </p:pic>
      <p:sp>
        <p:nvSpPr>
          <p:cNvPr id="36" name="ZoneTexte 35"/>
          <p:cNvSpPr txBox="1"/>
          <p:nvPr/>
        </p:nvSpPr>
        <p:spPr>
          <a:xfrm>
            <a:off x="8090912" y="1286085"/>
            <a:ext cx="1066743" cy="307777"/>
          </a:xfrm>
          <a:prstGeom prst="rect">
            <a:avLst/>
          </a:prstGeom>
          <a:noFill/>
        </p:spPr>
        <p:txBody>
          <a:bodyPr wrap="none" rtlCol="0">
            <a:spAutoFit/>
          </a:bodyPr>
          <a:lstStyle/>
          <a:p>
            <a:pPr fontAlgn="auto">
              <a:spcBef>
                <a:spcPts val="0"/>
              </a:spcBef>
              <a:spcAft>
                <a:spcPts val="0"/>
              </a:spcAft>
            </a:pPr>
            <a:r>
              <a:rPr lang="pl-PL" sz="1400" dirty="0" smtClean="0">
                <a:solidFill>
                  <a:prstClr val="black"/>
                </a:solidFill>
                <a:latin typeface="Calibri"/>
                <a:ea typeface="+mn-ea"/>
                <a:cs typeface="+mn-cs"/>
              </a:rPr>
              <a:t>H. Feshbach</a:t>
            </a:r>
            <a:endParaRPr lang="pl-PL" sz="1400" dirty="0">
              <a:solidFill>
                <a:prstClr val="black"/>
              </a:solidFill>
              <a:latin typeface="Calibri"/>
              <a:ea typeface="+mn-ea"/>
              <a:cs typeface="+mn-cs"/>
            </a:endParaRPr>
          </a:p>
        </p:txBody>
      </p:sp>
    </p:spTree>
    <p:extLst>
      <p:ext uri="{BB962C8B-B14F-4D97-AF65-F5344CB8AC3E}">
        <p14:creationId xmlns:p14="http://schemas.microsoft.com/office/powerpoint/2010/main" val="252813378"/>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CSM2 [Convert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701860"/>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9"/>
          <p:cNvSpPr>
            <a:spLocks noChangeArrowheads="1"/>
          </p:cNvSpPr>
          <p:nvPr/>
        </p:nvSpPr>
        <p:spPr bwMode="auto">
          <a:xfrm>
            <a:off x="924370" y="0"/>
            <a:ext cx="7855200" cy="954107"/>
          </a:xfrm>
          <a:prstGeom prst="rect">
            <a:avLst/>
          </a:prstGeom>
          <a:noFill/>
          <a:ln w="19050">
            <a:noFill/>
            <a:miter lim="800000"/>
            <a:headEnd/>
            <a:tailEnd/>
          </a:ln>
        </p:spPr>
        <p:txBody>
          <a:bodyPr wrap="square">
            <a:prstTxWarp prst="textNoShape">
              <a:avLst/>
            </a:prstTxWarp>
            <a:spAutoFit/>
          </a:bodyPr>
          <a:lstStyle/>
          <a:p>
            <a:pPr algn="ctr" fontAlgn="auto">
              <a:spcBef>
                <a:spcPts val="0"/>
              </a:spcBef>
              <a:spcAft>
                <a:spcPts val="0"/>
              </a:spcAft>
            </a:pPr>
            <a:r>
              <a:rPr lang="en-US" sz="2800" dirty="0" smtClean="0">
                <a:solidFill>
                  <a:srgbClr val="000090"/>
                </a:solidFill>
                <a:latin typeface="Arial"/>
                <a:ea typeface="+mn-ea"/>
                <a:cs typeface="Arial"/>
              </a:rPr>
              <a:t>Shell Model for Open Quantum Systems</a:t>
            </a:r>
          </a:p>
          <a:p>
            <a:pPr algn="ctr" fontAlgn="auto">
              <a:spcBef>
                <a:spcPts val="0"/>
              </a:spcBef>
              <a:spcAft>
                <a:spcPts val="0"/>
              </a:spcAft>
            </a:pPr>
            <a:r>
              <a:rPr lang="en-US" sz="2800" dirty="0" smtClean="0">
                <a:solidFill>
                  <a:srgbClr val="000090"/>
                </a:solidFill>
                <a:latin typeface="Arial"/>
                <a:ea typeface="+mn-ea"/>
                <a:cs typeface="Arial"/>
              </a:rPr>
              <a:t>Gamow Shell Model</a:t>
            </a:r>
            <a:endParaRPr lang="en-US" sz="2800" noProof="1">
              <a:solidFill>
                <a:srgbClr val="000090"/>
              </a:solidFill>
              <a:latin typeface="Arial"/>
              <a:ea typeface="+mn-ea"/>
              <a:cs typeface="Arial"/>
            </a:endParaRPr>
          </a:p>
        </p:txBody>
      </p:sp>
      <p:pic>
        <p:nvPicPr>
          <p:cNvPr id="3" name="Image 2" descr="Capture d’écran 2010-09-15 à 19.28.54.png"/>
          <p:cNvPicPr>
            <a:picLocks noChangeAspect="1"/>
          </p:cNvPicPr>
          <p:nvPr/>
        </p:nvPicPr>
        <p:blipFill>
          <a:blip r:embed="rId2"/>
          <a:stretch>
            <a:fillRect/>
          </a:stretch>
        </p:blipFill>
        <p:spPr>
          <a:xfrm>
            <a:off x="436725" y="867243"/>
            <a:ext cx="6455142" cy="1267267"/>
          </a:xfrm>
          <a:prstGeom prst="rect">
            <a:avLst/>
          </a:prstGeom>
        </p:spPr>
      </p:pic>
      <p:pic>
        <p:nvPicPr>
          <p:cNvPr id="13" name="Image 12" descr="Capture d’écran 2011-07-05 à 11.04.57.png"/>
          <p:cNvPicPr>
            <a:picLocks noChangeAspect="1"/>
          </p:cNvPicPr>
          <p:nvPr/>
        </p:nvPicPr>
        <p:blipFill>
          <a:blip r:embed="rId3"/>
          <a:stretch>
            <a:fillRect/>
          </a:stretch>
        </p:blipFill>
        <p:spPr>
          <a:xfrm>
            <a:off x="6763701" y="1735875"/>
            <a:ext cx="1040130" cy="1223010"/>
          </a:xfrm>
          <a:prstGeom prst="rect">
            <a:avLst/>
          </a:prstGeom>
        </p:spPr>
      </p:pic>
      <p:sp>
        <p:nvSpPr>
          <p:cNvPr id="16" name="Rectangle 15"/>
          <p:cNvSpPr/>
          <p:nvPr/>
        </p:nvSpPr>
        <p:spPr>
          <a:xfrm>
            <a:off x="4536016" y="5134979"/>
            <a:ext cx="2174400" cy="208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7" name="ZoneTexte 16"/>
          <p:cNvSpPr txBox="1"/>
          <p:nvPr/>
        </p:nvSpPr>
        <p:spPr>
          <a:xfrm>
            <a:off x="370491" y="4762987"/>
            <a:ext cx="5348527" cy="369332"/>
          </a:xfrm>
          <a:prstGeom prst="rect">
            <a:avLst/>
          </a:prstGeom>
          <a:noFill/>
          <a:ln>
            <a:noFill/>
          </a:ln>
        </p:spPr>
        <p:txBody>
          <a:bodyPr wrap="none" rtlCol="0">
            <a:spAutoFit/>
          </a:bodyPr>
          <a:lstStyle/>
          <a:p>
            <a:pPr fontAlgn="auto">
              <a:spcBef>
                <a:spcPts val="0"/>
              </a:spcBef>
              <a:spcAft>
                <a:spcPts val="0"/>
              </a:spcAft>
            </a:pPr>
            <a:r>
              <a:rPr lang="en-US" smtClean="0">
                <a:solidFill>
                  <a:prstClr val="black"/>
                </a:solidFill>
                <a:latin typeface="Calibri"/>
                <a:ea typeface="+mn-ea"/>
                <a:cs typeface="+mn-cs"/>
              </a:rPr>
              <a:t>It took  over 40 years and required the development of:</a:t>
            </a:r>
            <a:endParaRPr lang="en-US" dirty="0">
              <a:solidFill>
                <a:prstClr val="black"/>
              </a:solidFill>
              <a:latin typeface="Calibri"/>
              <a:ea typeface="+mn-ea"/>
              <a:cs typeface="+mn-cs"/>
            </a:endParaRPr>
          </a:p>
        </p:txBody>
      </p:sp>
      <p:sp>
        <p:nvSpPr>
          <p:cNvPr id="18" name="ZoneTexte 17"/>
          <p:cNvSpPr txBox="1"/>
          <p:nvPr/>
        </p:nvSpPr>
        <p:spPr>
          <a:xfrm>
            <a:off x="691563" y="5295096"/>
            <a:ext cx="8045792" cy="1200329"/>
          </a:xfrm>
          <a:prstGeom prst="rect">
            <a:avLst/>
          </a:prstGeom>
          <a:noFill/>
          <a:ln>
            <a:noFill/>
          </a:ln>
        </p:spPr>
        <p:txBody>
          <a:bodyPr wrap="none" rtlCol="0">
            <a:spAutoFit/>
          </a:bodyPr>
          <a:lstStyle/>
          <a:p>
            <a:pPr fontAlgn="auto">
              <a:spcBef>
                <a:spcPts val="0"/>
              </a:spcBef>
              <a:spcAft>
                <a:spcPts val="0"/>
              </a:spcAft>
              <a:buFontTx/>
              <a:buChar char="-"/>
            </a:pPr>
            <a:r>
              <a:rPr lang="en-US" dirty="0" smtClean="0">
                <a:solidFill>
                  <a:prstClr val="black"/>
                </a:solidFill>
                <a:latin typeface="Calibri"/>
                <a:ea typeface="+mn-ea"/>
                <a:cs typeface="+mn-cs"/>
              </a:rPr>
              <a:t> </a:t>
            </a:r>
            <a:r>
              <a:rPr lang="en-US" dirty="0" smtClean="0">
                <a:solidFill>
                  <a:prstClr val="black"/>
                </a:solidFill>
                <a:latin typeface="Cambria"/>
                <a:ea typeface="+mn-ea"/>
                <a:cs typeface="+mn-cs"/>
              </a:rPr>
              <a:t>New mathematical concepts: Rigged Hilbert Space (≥1964),…</a:t>
            </a:r>
          </a:p>
          <a:p>
            <a:pPr fontAlgn="auto">
              <a:spcBef>
                <a:spcPts val="0"/>
              </a:spcBef>
              <a:spcAft>
                <a:spcPts val="0"/>
              </a:spcAft>
              <a:buFontTx/>
              <a:buChar char="-"/>
            </a:pPr>
            <a:r>
              <a:rPr lang="en-US" dirty="0" smtClean="0">
                <a:solidFill>
                  <a:prstClr val="black"/>
                </a:solidFill>
                <a:latin typeface="Cambria"/>
                <a:ea typeface="+mn-ea"/>
                <a:cs typeface="+mn-cs"/>
              </a:rPr>
              <a:t> Generalized completeness </a:t>
            </a:r>
            <a:r>
              <a:rPr lang="en-US" noProof="1" smtClean="0">
                <a:solidFill>
                  <a:prstClr val="black"/>
                </a:solidFill>
                <a:latin typeface="Cambria"/>
                <a:ea typeface="+mn-ea"/>
                <a:cs typeface="+mn-cs"/>
              </a:rPr>
              <a:t>relation including s.p. bound states, resonances, and</a:t>
            </a:r>
          </a:p>
          <a:p>
            <a:pPr fontAlgn="auto">
              <a:spcBef>
                <a:spcPts val="0"/>
              </a:spcBef>
              <a:spcAft>
                <a:spcPts val="0"/>
              </a:spcAft>
            </a:pPr>
            <a:r>
              <a:rPr lang="en-US" noProof="1" smtClean="0">
                <a:solidFill>
                  <a:prstClr val="black"/>
                </a:solidFill>
                <a:latin typeface="Cambria"/>
                <a:ea typeface="+mn-ea"/>
                <a:cs typeface="+mn-cs"/>
              </a:rPr>
              <a:t>   scattering states (∼1968)</a:t>
            </a:r>
          </a:p>
          <a:p>
            <a:pPr fontAlgn="auto">
              <a:spcBef>
                <a:spcPts val="0"/>
              </a:spcBef>
              <a:spcAft>
                <a:spcPts val="0"/>
              </a:spcAft>
              <a:buFontTx/>
              <a:buChar char="-"/>
            </a:pPr>
            <a:r>
              <a:rPr lang="en-US" dirty="0" smtClean="0">
                <a:solidFill>
                  <a:prstClr val="black"/>
                </a:solidFill>
                <a:latin typeface="Cambria"/>
                <a:ea typeface="+mn-ea"/>
                <a:cs typeface="+mn-cs"/>
              </a:rPr>
              <a:t> New many-</a:t>
            </a:r>
            <a:r>
              <a:rPr lang="en-US" noProof="1" smtClean="0">
                <a:solidFill>
                  <a:prstClr val="black"/>
                </a:solidFill>
                <a:latin typeface="Cambria"/>
                <a:ea typeface="+mn-ea"/>
                <a:cs typeface="+mn-cs"/>
              </a:rPr>
              <a:t>body framework(s): </a:t>
            </a:r>
            <a:r>
              <a:rPr lang="en-US" dirty="0" smtClean="0">
                <a:solidFill>
                  <a:prstClr val="black"/>
                </a:solidFill>
                <a:latin typeface="Cambria"/>
                <a:ea typeface="+mn-ea"/>
                <a:cs typeface="+mn-cs"/>
              </a:rPr>
              <a:t>Gamow Shell Model (2002), …</a:t>
            </a:r>
            <a:endParaRPr lang="en-US" dirty="0">
              <a:solidFill>
                <a:prstClr val="black"/>
              </a:solidFill>
              <a:latin typeface="Cambria"/>
              <a:ea typeface="+mn-ea"/>
              <a:cs typeface="+mn-cs"/>
            </a:endParaRPr>
          </a:p>
        </p:txBody>
      </p:sp>
      <p:sp>
        <p:nvSpPr>
          <p:cNvPr id="19" name="ZoneTexte 18"/>
          <p:cNvSpPr txBox="1"/>
          <p:nvPr/>
        </p:nvSpPr>
        <p:spPr>
          <a:xfrm>
            <a:off x="6899989" y="2958885"/>
            <a:ext cx="736099" cy="307777"/>
          </a:xfrm>
          <a:prstGeom prst="rect">
            <a:avLst/>
          </a:prstGeom>
          <a:noFill/>
        </p:spPr>
        <p:txBody>
          <a:bodyPr wrap="none" rtlCol="0">
            <a:spAutoFit/>
          </a:bodyPr>
          <a:lstStyle/>
          <a:p>
            <a:pPr fontAlgn="auto">
              <a:spcBef>
                <a:spcPts val="0"/>
              </a:spcBef>
              <a:spcAft>
                <a:spcPts val="0"/>
              </a:spcAft>
            </a:pPr>
            <a:r>
              <a:rPr lang="pl-PL" sz="1400" dirty="0" smtClean="0">
                <a:solidFill>
                  <a:prstClr val="black"/>
                </a:solidFill>
                <a:latin typeface="Calibri"/>
                <a:ea typeface="+mn-ea"/>
                <a:cs typeface="+mn-cs"/>
              </a:rPr>
              <a:t>U. Fano</a:t>
            </a:r>
            <a:endParaRPr lang="pl-PL" sz="1400" dirty="0">
              <a:solidFill>
                <a:prstClr val="black"/>
              </a:solidFill>
              <a:latin typeface="Calibri"/>
              <a:ea typeface="+mn-ea"/>
              <a:cs typeface="+mn-cs"/>
            </a:endParaRPr>
          </a:p>
        </p:txBody>
      </p:sp>
      <p:pic>
        <p:nvPicPr>
          <p:cNvPr id="24" name="Image 23" descr="Capture d’écran 2012-05-11 à 10.09.10.png"/>
          <p:cNvPicPr>
            <a:picLocks noChangeAspect="1"/>
          </p:cNvPicPr>
          <p:nvPr/>
        </p:nvPicPr>
        <p:blipFill>
          <a:blip r:embed="rId4"/>
          <a:stretch>
            <a:fillRect/>
          </a:stretch>
        </p:blipFill>
        <p:spPr>
          <a:xfrm>
            <a:off x="6763701" y="3617963"/>
            <a:ext cx="853567" cy="1229614"/>
          </a:xfrm>
          <a:prstGeom prst="rect">
            <a:avLst/>
          </a:prstGeom>
        </p:spPr>
      </p:pic>
      <p:sp>
        <p:nvSpPr>
          <p:cNvPr id="25" name="ZoneTexte 24"/>
          <p:cNvSpPr txBox="1"/>
          <p:nvPr/>
        </p:nvSpPr>
        <p:spPr>
          <a:xfrm>
            <a:off x="6633649" y="4868167"/>
            <a:ext cx="1084364" cy="307777"/>
          </a:xfrm>
          <a:prstGeom prst="rect">
            <a:avLst/>
          </a:prstGeom>
          <a:noFill/>
        </p:spPr>
        <p:txBody>
          <a:bodyPr wrap="none" rtlCol="0">
            <a:spAutoFit/>
          </a:bodyPr>
          <a:lstStyle/>
          <a:p>
            <a:pPr fontAlgn="auto">
              <a:spcBef>
                <a:spcPts val="0"/>
              </a:spcBef>
              <a:spcAft>
                <a:spcPts val="0"/>
              </a:spcAft>
            </a:pPr>
            <a:r>
              <a:rPr lang="pl-PL" sz="1400" dirty="0" smtClean="0">
                <a:solidFill>
                  <a:prstClr val="black"/>
                </a:solidFill>
                <a:latin typeface="Calibri"/>
                <a:ea typeface="+mn-ea"/>
                <a:cs typeface="+mn-cs"/>
              </a:rPr>
              <a:t>I.M. Gelfand</a:t>
            </a:r>
            <a:endParaRPr lang="pl-PL" sz="1400" dirty="0">
              <a:solidFill>
                <a:prstClr val="black"/>
              </a:solidFill>
              <a:latin typeface="Calibri"/>
              <a:ea typeface="+mn-ea"/>
              <a:cs typeface="+mn-cs"/>
            </a:endParaRPr>
          </a:p>
        </p:txBody>
      </p:sp>
      <p:pic>
        <p:nvPicPr>
          <p:cNvPr id="26" name="Image 25" descr="Capture d’écran 2011-07-05 à 14.01.37.png"/>
          <p:cNvPicPr>
            <a:picLocks noChangeAspect="1"/>
          </p:cNvPicPr>
          <p:nvPr/>
        </p:nvPicPr>
        <p:blipFill>
          <a:blip r:embed="rId5"/>
          <a:stretch>
            <a:fillRect/>
          </a:stretch>
        </p:blipFill>
        <p:spPr>
          <a:xfrm>
            <a:off x="7963806" y="3617961"/>
            <a:ext cx="1084580" cy="1233932"/>
          </a:xfrm>
          <a:prstGeom prst="rect">
            <a:avLst/>
          </a:prstGeom>
        </p:spPr>
      </p:pic>
      <p:sp>
        <p:nvSpPr>
          <p:cNvPr id="27" name="ZoneTexte 26"/>
          <p:cNvSpPr txBox="1"/>
          <p:nvPr/>
        </p:nvSpPr>
        <p:spPr>
          <a:xfrm>
            <a:off x="8001358" y="4858195"/>
            <a:ext cx="1001960" cy="307777"/>
          </a:xfrm>
          <a:prstGeom prst="rect">
            <a:avLst/>
          </a:prstGeom>
          <a:noFill/>
        </p:spPr>
        <p:txBody>
          <a:bodyPr wrap="none" rtlCol="0">
            <a:spAutoFit/>
          </a:bodyPr>
          <a:lstStyle/>
          <a:p>
            <a:pPr fontAlgn="auto">
              <a:spcBef>
                <a:spcPts val="0"/>
              </a:spcBef>
              <a:spcAft>
                <a:spcPts val="0"/>
              </a:spcAft>
            </a:pPr>
            <a:r>
              <a:rPr lang="pl-PL" sz="1400" dirty="0" smtClean="0">
                <a:solidFill>
                  <a:prstClr val="black"/>
                </a:solidFill>
                <a:latin typeface="Calibri"/>
                <a:ea typeface="+mn-ea"/>
                <a:cs typeface="+mn-cs"/>
              </a:rPr>
              <a:t>T. Berggren</a:t>
            </a:r>
            <a:endParaRPr lang="pl-PL" sz="1400" dirty="0">
              <a:solidFill>
                <a:prstClr val="black"/>
              </a:solidFill>
              <a:latin typeface="Calibri"/>
              <a:ea typeface="+mn-ea"/>
              <a:cs typeface="+mn-cs"/>
            </a:endParaRPr>
          </a:p>
        </p:txBody>
      </p:sp>
      <p:grpSp>
        <p:nvGrpSpPr>
          <p:cNvPr id="5" name="Group 4"/>
          <p:cNvGrpSpPr/>
          <p:nvPr/>
        </p:nvGrpSpPr>
        <p:grpSpPr>
          <a:xfrm>
            <a:off x="372544" y="2048931"/>
            <a:ext cx="6079071" cy="2692402"/>
            <a:chOff x="372544" y="2048931"/>
            <a:chExt cx="6079071" cy="2692402"/>
          </a:xfrm>
        </p:grpSpPr>
        <p:pic>
          <p:nvPicPr>
            <p:cNvPr id="4" name="Image 3" descr="Capture d’écran 2012-05-11 à 10.13.13.png"/>
            <p:cNvPicPr>
              <a:picLocks noChangeAspect="1"/>
            </p:cNvPicPr>
            <p:nvPr/>
          </p:nvPicPr>
          <p:blipFill rotWithShape="1">
            <a:blip r:embed="rId6"/>
            <a:srcRect b="3363"/>
            <a:stretch/>
          </p:blipFill>
          <p:spPr>
            <a:xfrm>
              <a:off x="1186063" y="2168378"/>
              <a:ext cx="5161011" cy="2371872"/>
            </a:xfrm>
            <a:prstGeom prst="rect">
              <a:avLst/>
            </a:prstGeom>
          </p:spPr>
        </p:pic>
        <p:sp>
          <p:nvSpPr>
            <p:cNvPr id="7" name="Rectangle 6"/>
            <p:cNvSpPr/>
            <p:nvPr/>
          </p:nvSpPr>
          <p:spPr>
            <a:xfrm>
              <a:off x="3352800" y="4358781"/>
              <a:ext cx="3098815" cy="3825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5" name="Rectangle 14"/>
            <p:cNvSpPr/>
            <p:nvPr/>
          </p:nvSpPr>
          <p:spPr>
            <a:xfrm>
              <a:off x="372544" y="2048931"/>
              <a:ext cx="1320815" cy="3386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grpSp>
    </p:spTree>
    <p:extLst>
      <p:ext uri="{BB962C8B-B14F-4D97-AF65-F5344CB8AC3E}">
        <p14:creationId xmlns:p14="http://schemas.microsoft.com/office/powerpoint/2010/main" val="3097944280"/>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6"/>
          <p:cNvSpPr>
            <a:spLocks noChangeArrowheads="1"/>
          </p:cNvSpPr>
          <p:nvPr/>
        </p:nvSpPr>
        <p:spPr bwMode="auto">
          <a:xfrm>
            <a:off x="142875" y="76200"/>
            <a:ext cx="9001125" cy="830263"/>
          </a:xfrm>
          <a:prstGeom prst="rect">
            <a:avLst/>
          </a:prstGeom>
          <a:noFill/>
          <a:ln w="9525">
            <a:noFill/>
            <a:miter lim="800000"/>
            <a:headEnd/>
            <a:tailEnd/>
          </a:ln>
        </p:spPr>
        <p:txBody>
          <a:bodyPr wrap="none">
            <a:prstTxWarp prst="textNoShape">
              <a:avLst/>
            </a:prstTxWarp>
            <a:spAutoFit/>
          </a:bodyPr>
          <a:lstStyle/>
          <a:p>
            <a:pPr algn="ctr" defTabSz="914400" eaLnBrk="0" hangingPunct="0">
              <a:defRPr/>
            </a:pPr>
            <a:r>
              <a:rPr lang="en-US" sz="2400" b="1" dirty="0">
                <a:solidFill>
                  <a:srgbClr val="FF0000"/>
                </a:solidFill>
                <a:effectLst>
                  <a:outerShdw blurRad="38100" dist="38100" dir="2700000" algn="tl">
                    <a:srgbClr val="DDDDDD"/>
                  </a:outerShdw>
                </a:effectLst>
                <a:latin typeface="Comic Sans MS" charset="0"/>
                <a:ea typeface="ＭＳ Ｐゴシック"/>
                <a:cs typeface="ＭＳ Ｐゴシック"/>
              </a:rPr>
              <a:t>Rigged Hilbert Space: the natural framework to formulate</a:t>
            </a:r>
          </a:p>
          <a:p>
            <a:pPr algn="ctr" defTabSz="914400" eaLnBrk="0" hangingPunct="0">
              <a:defRPr/>
            </a:pPr>
            <a:r>
              <a:rPr lang="en-US" sz="2400" b="1" dirty="0">
                <a:solidFill>
                  <a:srgbClr val="FF0000"/>
                </a:solidFill>
                <a:effectLst>
                  <a:outerShdw blurRad="38100" dist="38100" dir="2700000" algn="tl">
                    <a:srgbClr val="DDDDDD"/>
                  </a:outerShdw>
                </a:effectLst>
                <a:latin typeface="Comic Sans MS" charset="0"/>
                <a:ea typeface="ＭＳ Ｐゴシック"/>
                <a:cs typeface="ＭＳ Ｐゴシック"/>
              </a:rPr>
              <a:t>quantum mechanics </a:t>
            </a:r>
          </a:p>
        </p:txBody>
      </p:sp>
      <p:sp>
        <p:nvSpPr>
          <p:cNvPr id="21507" name="TextBox 4"/>
          <p:cNvSpPr txBox="1">
            <a:spLocks noChangeArrowheads="1"/>
          </p:cNvSpPr>
          <p:nvPr/>
        </p:nvSpPr>
        <p:spPr bwMode="auto">
          <a:xfrm>
            <a:off x="219075" y="2392363"/>
            <a:ext cx="9012238" cy="922337"/>
          </a:xfrm>
          <a:prstGeom prst="rect">
            <a:avLst/>
          </a:prstGeom>
          <a:noFill/>
          <a:ln w="9525">
            <a:noFill/>
            <a:miter lim="800000"/>
            <a:headEnd/>
            <a:tailEnd/>
          </a:ln>
        </p:spPr>
        <p:txBody>
          <a:bodyPr wrap="none">
            <a:prstTxWarp prst="textNoShape">
              <a:avLst/>
            </a:prstTxWarp>
            <a:spAutoFit/>
          </a:bodyPr>
          <a:lstStyle/>
          <a:p>
            <a:pPr defTabSz="914400" eaLnBrk="0" hangingPunct="0"/>
            <a:r>
              <a:rPr lang="en-US" dirty="0" smtClean="0">
                <a:solidFill>
                  <a:srgbClr val="000000"/>
                </a:solidFill>
                <a:ea typeface="ＭＳ Ｐゴシック"/>
                <a:cs typeface="ＭＳ Ｐゴシック"/>
              </a:rPr>
              <a:t>Mathematical foundations in the 1960s by </a:t>
            </a:r>
            <a:r>
              <a:rPr lang="en-US" dirty="0" err="1" smtClean="0">
                <a:solidFill>
                  <a:srgbClr val="000000"/>
                </a:solidFill>
                <a:ea typeface="ＭＳ Ｐゴシック"/>
                <a:cs typeface="ＭＳ Ｐゴシック"/>
              </a:rPr>
              <a:t>Gel’fand</a:t>
            </a:r>
            <a:r>
              <a:rPr lang="en-US" dirty="0" smtClean="0">
                <a:solidFill>
                  <a:srgbClr val="000000"/>
                </a:solidFill>
                <a:ea typeface="ＭＳ Ｐゴシック"/>
                <a:cs typeface="ＭＳ Ｐゴシック"/>
              </a:rPr>
              <a:t> et al. who combined Hilbert space </a:t>
            </a:r>
          </a:p>
          <a:p>
            <a:pPr defTabSz="914400" eaLnBrk="0" hangingPunct="0"/>
            <a:r>
              <a:rPr lang="en-US" dirty="0" smtClean="0">
                <a:solidFill>
                  <a:srgbClr val="000000"/>
                </a:solidFill>
                <a:ea typeface="ＭＳ Ｐゴシック"/>
                <a:cs typeface="ＭＳ Ｐゴシック"/>
              </a:rPr>
              <a:t>with the theory of distributions. Hence, the RHS, rather than the Hilbert space alone, is</a:t>
            </a:r>
          </a:p>
          <a:p>
            <a:pPr defTabSz="914400" eaLnBrk="0" hangingPunct="0"/>
            <a:r>
              <a:rPr lang="en-US" dirty="0" smtClean="0">
                <a:solidFill>
                  <a:srgbClr val="000000"/>
                </a:solidFill>
                <a:ea typeface="ＭＳ Ｐゴシック"/>
                <a:cs typeface="ＭＳ Ｐゴシック"/>
              </a:rPr>
              <a:t>the natural mathematical setting of Quantum Mechanics </a:t>
            </a:r>
          </a:p>
        </p:txBody>
      </p:sp>
      <p:sp>
        <p:nvSpPr>
          <p:cNvPr id="21508" name="TextBox 5"/>
          <p:cNvSpPr txBox="1">
            <a:spLocks noChangeArrowheads="1"/>
          </p:cNvSpPr>
          <p:nvPr/>
        </p:nvSpPr>
        <p:spPr bwMode="auto">
          <a:xfrm>
            <a:off x="219075" y="914400"/>
            <a:ext cx="8620125" cy="1477963"/>
          </a:xfrm>
          <a:prstGeom prst="rect">
            <a:avLst/>
          </a:prstGeom>
          <a:noFill/>
          <a:ln w="9525">
            <a:noFill/>
            <a:miter lim="800000"/>
            <a:headEnd/>
            <a:tailEnd/>
          </a:ln>
        </p:spPr>
        <p:txBody>
          <a:bodyPr>
            <a:prstTxWarp prst="textNoShape">
              <a:avLst/>
            </a:prstTxWarp>
            <a:spAutoFit/>
          </a:bodyPr>
          <a:lstStyle/>
          <a:p>
            <a:pPr defTabSz="914400" eaLnBrk="0" hangingPunct="0"/>
            <a:r>
              <a:rPr lang="en-US" smtClean="0">
                <a:solidFill>
                  <a:srgbClr val="000000"/>
                </a:solidFill>
                <a:ea typeface="ＭＳ Ｐゴシック"/>
                <a:cs typeface="ＭＳ Ｐゴシック"/>
              </a:rPr>
              <a:t>In mathematics, a rigged Hilbert space (Gel’fand triple, nested Hilbert space, equipped Hilbert space) is a construction designed to link the distribution and square-integrable aspects of functional analysis. Such spaces were introduced to study spectral theory in the broad sense. They can bring together the 'bound state' (eigenvector) and 'continuous spectrum', in one place.</a:t>
            </a:r>
          </a:p>
        </p:txBody>
      </p:sp>
      <p:sp>
        <p:nvSpPr>
          <p:cNvPr id="21509" name="Rectangle 6"/>
          <p:cNvSpPr>
            <a:spLocks noChangeArrowheads="1"/>
          </p:cNvSpPr>
          <p:nvPr/>
        </p:nvSpPr>
        <p:spPr bwMode="auto">
          <a:xfrm>
            <a:off x="914400" y="3352800"/>
            <a:ext cx="7467600" cy="923925"/>
          </a:xfrm>
          <a:prstGeom prst="rect">
            <a:avLst/>
          </a:prstGeom>
          <a:noFill/>
          <a:ln w="9525">
            <a:noFill/>
            <a:miter lim="800000"/>
            <a:headEnd/>
            <a:tailEnd/>
          </a:ln>
        </p:spPr>
        <p:txBody>
          <a:bodyPr>
            <a:prstTxWarp prst="textNoShape">
              <a:avLst/>
            </a:prstTxWarp>
            <a:spAutoFit/>
          </a:bodyPr>
          <a:lstStyle/>
          <a:p>
            <a:pPr defTabSz="914400" eaLnBrk="0" hangingPunct="0"/>
            <a:r>
              <a:rPr lang="en-US" smtClean="0">
                <a:solidFill>
                  <a:srgbClr val="0000FF"/>
                </a:solidFill>
                <a:ea typeface="ＭＳ Ｐゴシック"/>
                <a:cs typeface="ＭＳ Ｐゴシック"/>
              </a:rPr>
              <a:t>I. M. Gel’fand and N. J. Vilenkin. Generalized Functions, vol. 4: Some Applications of Harmonic Analysis. Rigged Hilbert Spaces. Academic</a:t>
            </a:r>
          </a:p>
          <a:p>
            <a:pPr defTabSz="914400" eaLnBrk="0" hangingPunct="0"/>
            <a:r>
              <a:rPr lang="en-US" smtClean="0">
                <a:solidFill>
                  <a:srgbClr val="0000FF"/>
                </a:solidFill>
                <a:ea typeface="ＭＳ Ｐゴシック"/>
                <a:cs typeface="ＭＳ Ｐゴシック"/>
              </a:rPr>
              <a:t>Press, New York, 1964.</a:t>
            </a:r>
          </a:p>
        </p:txBody>
      </p:sp>
      <p:sp>
        <p:nvSpPr>
          <p:cNvPr id="21510" name="TextBox 7"/>
          <p:cNvSpPr txBox="1">
            <a:spLocks noChangeArrowheads="1"/>
          </p:cNvSpPr>
          <p:nvPr/>
        </p:nvSpPr>
        <p:spPr bwMode="auto">
          <a:xfrm>
            <a:off x="430213" y="6172200"/>
            <a:ext cx="8332787" cy="369888"/>
          </a:xfrm>
          <a:prstGeom prst="rect">
            <a:avLst/>
          </a:prstGeom>
          <a:noFill/>
          <a:ln w="9525">
            <a:noFill/>
            <a:miter lim="800000"/>
            <a:headEnd/>
            <a:tailEnd/>
          </a:ln>
        </p:spPr>
        <p:txBody>
          <a:bodyPr wrap="none">
            <a:prstTxWarp prst="textNoShape">
              <a:avLst/>
            </a:prstTxWarp>
            <a:spAutoFit/>
          </a:bodyPr>
          <a:lstStyle/>
          <a:p>
            <a:pPr defTabSz="914400" eaLnBrk="0" hangingPunct="0"/>
            <a:r>
              <a:rPr lang="en-US" smtClean="0">
                <a:solidFill>
                  <a:srgbClr val="000000"/>
                </a:solidFill>
                <a:ea typeface="ＭＳ Ｐゴシック"/>
                <a:cs typeface="ＭＳ Ｐゴシック"/>
              </a:rPr>
              <a:t>For a pedagogical description, see R. de la Madrid, Eur. J. Phys. 26, 287 (2005) </a:t>
            </a:r>
          </a:p>
        </p:txBody>
      </p:sp>
      <p:sp>
        <p:nvSpPr>
          <p:cNvPr id="21511" name="Rectangle 8"/>
          <p:cNvSpPr>
            <a:spLocks noChangeArrowheads="1"/>
          </p:cNvSpPr>
          <p:nvPr/>
        </p:nvSpPr>
        <p:spPr bwMode="auto">
          <a:xfrm>
            <a:off x="152400" y="4343400"/>
            <a:ext cx="8839200" cy="923925"/>
          </a:xfrm>
          <a:prstGeom prst="rect">
            <a:avLst/>
          </a:prstGeom>
          <a:noFill/>
          <a:ln w="9525">
            <a:noFill/>
            <a:miter lim="800000"/>
            <a:headEnd/>
            <a:tailEnd/>
          </a:ln>
        </p:spPr>
        <p:txBody>
          <a:bodyPr>
            <a:prstTxWarp prst="textNoShape">
              <a:avLst/>
            </a:prstTxWarp>
            <a:spAutoFit/>
          </a:bodyPr>
          <a:lstStyle/>
          <a:p>
            <a:pPr defTabSz="914400" eaLnBrk="0" hangingPunct="0"/>
            <a:r>
              <a:rPr lang="en-US" smtClean="0">
                <a:solidFill>
                  <a:srgbClr val="000000"/>
                </a:solidFill>
                <a:ea typeface="ＭＳ Ｐゴシック"/>
                <a:cs typeface="ＭＳ Ｐゴシック"/>
              </a:rPr>
              <a:t>The resonance amplitude associated with the Gamow states is proportional to the complex delta function and such amplitude can be approximated in the near resonance region by the Breit-Wigner amplitude (Nucl. Phys. A812, 13 (2008)):</a:t>
            </a:r>
          </a:p>
        </p:txBody>
      </p:sp>
      <p:pic>
        <p:nvPicPr>
          <p:cNvPr id="21512" name="Picture 8" descr="latex-image-1.pdf"/>
          <p:cNvPicPr>
            <a:picLocks noChangeAspect="1"/>
          </p:cNvPicPr>
          <p:nvPr/>
        </p:nvPicPr>
        <p:blipFill>
          <a:blip r:embed="rId2" cstate="print"/>
          <a:srcRect/>
          <a:stretch>
            <a:fillRect/>
          </a:stretch>
        </p:blipFill>
        <p:spPr bwMode="auto">
          <a:xfrm>
            <a:off x="2578100" y="5397500"/>
            <a:ext cx="3708400" cy="685800"/>
          </a:xfrm>
          <a:prstGeom prst="rect">
            <a:avLst/>
          </a:prstGeom>
          <a:noFill/>
          <a:ln w="9525">
            <a:noFill/>
            <a:miter lim="800000"/>
            <a:headEnd/>
            <a:tailEnd/>
          </a:ln>
        </p:spPr>
      </p:pic>
    </p:spTree>
    <p:extLst>
      <p:ext uri="{BB962C8B-B14F-4D97-AF65-F5344CB8AC3E}">
        <p14:creationId xmlns:p14="http://schemas.microsoft.com/office/powerpoint/2010/main" val="969423984"/>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Text Box 2"/>
          <p:cNvSpPr txBox="1">
            <a:spLocks noChangeArrowheads="1"/>
          </p:cNvSpPr>
          <p:nvPr/>
        </p:nvSpPr>
        <p:spPr bwMode="auto">
          <a:xfrm>
            <a:off x="1981200" y="0"/>
            <a:ext cx="5588000" cy="646113"/>
          </a:xfrm>
          <a:prstGeom prst="rect">
            <a:avLst/>
          </a:prstGeom>
          <a:noFill/>
          <a:ln w="9525">
            <a:noFill/>
            <a:miter lim="800000"/>
            <a:headEnd/>
            <a:tailEnd/>
          </a:ln>
          <a:effectLst/>
        </p:spPr>
        <p:txBody>
          <a:bodyPr wrap="none">
            <a:prstTxWarp prst="textNoShape">
              <a:avLst/>
            </a:prstTxWarp>
            <a:spAutoFit/>
          </a:bodyPr>
          <a:lstStyle/>
          <a:p>
            <a:pPr defTabSz="914400" eaLnBrk="0" hangingPunct="0">
              <a:defRPr/>
            </a:pPr>
            <a:r>
              <a:rPr lang="en-US" sz="3600">
                <a:solidFill>
                  <a:srgbClr val="FF0000"/>
                </a:solidFill>
                <a:effectLst>
                  <a:outerShdw blurRad="38100" dist="38100" dir="2700000" algn="tl">
                    <a:srgbClr val="DDDDDD"/>
                  </a:outerShdw>
                </a:effectLst>
                <a:latin typeface="Comic Sans MS" charset="0"/>
                <a:ea typeface="Comic Sans MS" charset="0"/>
                <a:cs typeface="Comic Sans MS" charset="0"/>
              </a:rPr>
              <a:t>Resonant (Gamow) states</a:t>
            </a:r>
          </a:p>
        </p:txBody>
      </p:sp>
      <p:graphicFrame>
        <p:nvGraphicFramePr>
          <p:cNvPr id="30722" name="Object 2"/>
          <p:cNvGraphicFramePr>
            <a:graphicFrameLocks noChangeAspect="1"/>
          </p:cNvGraphicFramePr>
          <p:nvPr/>
        </p:nvGraphicFramePr>
        <p:xfrm>
          <a:off x="1916113" y="1512888"/>
          <a:ext cx="5578475" cy="1616075"/>
        </p:xfrm>
        <a:graphic>
          <a:graphicData uri="http://schemas.openxmlformats.org/presentationml/2006/ole">
            <mc:AlternateContent xmlns:mc="http://schemas.openxmlformats.org/markup-compatibility/2006">
              <mc:Choice xmlns:v="urn:schemas-microsoft-com:vml" Requires="v">
                <p:oleObj spid="_x0000_s171021" name="Equation" r:id="rId4" imgW="2235200" imgH="647700" progId="Equation.3">
                  <p:embed/>
                </p:oleObj>
              </mc:Choice>
              <mc:Fallback>
                <p:oleObj name="Equation" r:id="rId4" imgW="2235200" imgH="647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6113" y="1512888"/>
                        <a:ext cx="5578475" cy="161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3" name="Object 3"/>
          <p:cNvGraphicFramePr>
            <a:graphicFrameLocks noChangeAspect="1"/>
          </p:cNvGraphicFramePr>
          <p:nvPr/>
        </p:nvGraphicFramePr>
        <p:xfrm>
          <a:off x="1689100" y="3605213"/>
          <a:ext cx="3316288" cy="1084262"/>
        </p:xfrm>
        <a:graphic>
          <a:graphicData uri="http://schemas.openxmlformats.org/presentationml/2006/ole">
            <mc:AlternateContent xmlns:mc="http://schemas.openxmlformats.org/markup-compatibility/2006">
              <mc:Choice xmlns:v="urn:schemas-microsoft-com:vml" Requires="v">
                <p:oleObj spid="_x0000_s171022" name="Equation" r:id="rId6" imgW="1320800" imgH="431800" progId="Equation.3">
                  <p:embed/>
                </p:oleObj>
              </mc:Choice>
              <mc:Fallback>
                <p:oleObj name="Equation" r:id="rId6" imgW="13208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9100" y="3605213"/>
                        <a:ext cx="3316288" cy="1084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5" name="AutoShape 5"/>
          <p:cNvSpPr>
            <a:spLocks noChangeArrowheads="1"/>
          </p:cNvSpPr>
          <p:nvPr/>
        </p:nvSpPr>
        <p:spPr bwMode="auto">
          <a:xfrm flipH="1">
            <a:off x="5662613" y="3808413"/>
            <a:ext cx="2255837" cy="831850"/>
          </a:xfrm>
          <a:prstGeom prst="homePlate">
            <a:avLst>
              <a:gd name="adj" fmla="val 25624"/>
            </a:avLst>
          </a:prstGeom>
          <a:solidFill>
            <a:srgbClr val="FFECD9"/>
          </a:solidFill>
          <a:ln w="9525">
            <a:solidFill>
              <a:schemeClr val="tx1"/>
            </a:solidFill>
            <a:miter lim="800000"/>
            <a:headEnd/>
            <a:tailEnd/>
          </a:ln>
        </p:spPr>
        <p:txBody>
          <a:bodyPr wrap="none">
            <a:prstTxWarp prst="textNoShape">
              <a:avLst/>
            </a:prstTxWarp>
            <a:spAutoFit/>
          </a:bodyPr>
          <a:lstStyle/>
          <a:p>
            <a:pPr defTabSz="914400" eaLnBrk="0" hangingPunct="0"/>
            <a:r>
              <a:rPr lang="en-US" sz="2400" b="1">
                <a:solidFill>
                  <a:srgbClr val="FF3300"/>
                </a:solidFill>
                <a:latin typeface="Times" charset="0"/>
                <a:ea typeface="ＭＳ Ｐゴシック"/>
                <a:cs typeface="ＭＳ Ｐゴシック"/>
              </a:rPr>
              <a:t>complex pole</a:t>
            </a:r>
          </a:p>
          <a:p>
            <a:pPr defTabSz="914400" eaLnBrk="0" hangingPunct="0"/>
            <a:r>
              <a:rPr lang="en-US" sz="2400" b="1">
                <a:solidFill>
                  <a:srgbClr val="FF3300"/>
                </a:solidFill>
                <a:latin typeface="Times" charset="0"/>
                <a:ea typeface="ＭＳ Ｐゴシック"/>
                <a:cs typeface="ＭＳ Ｐゴシック"/>
              </a:rPr>
              <a:t>of the S-matrix</a:t>
            </a:r>
          </a:p>
        </p:txBody>
      </p:sp>
      <p:sp>
        <p:nvSpPr>
          <p:cNvPr id="30726" name="AutoShape 6"/>
          <p:cNvSpPr>
            <a:spLocks noChangeArrowheads="1"/>
          </p:cNvSpPr>
          <p:nvPr/>
        </p:nvSpPr>
        <p:spPr bwMode="auto">
          <a:xfrm>
            <a:off x="6127750" y="1379538"/>
            <a:ext cx="1392238" cy="1144587"/>
          </a:xfrm>
          <a:prstGeom prst="downArrow">
            <a:avLst>
              <a:gd name="adj1" fmla="val 100000"/>
              <a:gd name="adj2" fmla="val 29894"/>
            </a:avLst>
          </a:prstGeom>
          <a:solidFill>
            <a:srgbClr val="FFECD9"/>
          </a:solidFill>
          <a:ln w="9525">
            <a:solidFill>
              <a:schemeClr val="tx1"/>
            </a:solidFill>
            <a:miter lim="800000"/>
            <a:headEnd/>
            <a:tailEnd/>
          </a:ln>
        </p:spPr>
        <p:txBody>
          <a:bodyPr>
            <a:prstTxWarp prst="textNoShape">
              <a:avLst/>
            </a:prstTxWarp>
            <a:spAutoFit/>
          </a:bodyPr>
          <a:lstStyle/>
          <a:p>
            <a:pPr algn="ctr" defTabSz="914400" eaLnBrk="0" hangingPunct="0"/>
            <a:r>
              <a:rPr lang="en-US" sz="2400" b="1">
                <a:solidFill>
                  <a:srgbClr val="FF3300"/>
                </a:solidFill>
                <a:latin typeface="Times" charset="0"/>
                <a:ea typeface="ＭＳ Ｐゴシック"/>
                <a:cs typeface="ＭＳ Ｐゴシック"/>
              </a:rPr>
              <a:t>outgoing</a:t>
            </a:r>
          </a:p>
          <a:p>
            <a:pPr algn="ctr" defTabSz="914400" eaLnBrk="0" hangingPunct="0"/>
            <a:r>
              <a:rPr lang="en-US" sz="2400" b="1">
                <a:solidFill>
                  <a:srgbClr val="FF3300"/>
                </a:solidFill>
                <a:latin typeface="Times" charset="0"/>
                <a:ea typeface="ＭＳ Ｐゴシック"/>
                <a:cs typeface="ＭＳ Ｐゴシック"/>
              </a:rPr>
              <a:t>solution</a:t>
            </a:r>
          </a:p>
        </p:txBody>
      </p:sp>
      <p:sp>
        <p:nvSpPr>
          <p:cNvPr id="30727" name="Text Box 7"/>
          <p:cNvSpPr txBox="1">
            <a:spLocks noChangeArrowheads="1"/>
          </p:cNvSpPr>
          <p:nvPr/>
        </p:nvSpPr>
        <p:spPr bwMode="auto">
          <a:xfrm>
            <a:off x="450850" y="5032375"/>
            <a:ext cx="5557838" cy="1006475"/>
          </a:xfrm>
          <a:prstGeom prst="rect">
            <a:avLst/>
          </a:prstGeom>
          <a:noFill/>
          <a:ln w="9525">
            <a:noFill/>
            <a:miter lim="800000"/>
            <a:headEnd/>
            <a:tailEnd/>
          </a:ln>
        </p:spPr>
        <p:txBody>
          <a:bodyPr wrap="none">
            <a:prstTxWarp prst="textNoShape">
              <a:avLst/>
            </a:prstTxWarp>
            <a:spAutoFit/>
          </a:bodyPr>
          <a:lstStyle/>
          <a:p>
            <a:pPr defTabSz="914400" eaLnBrk="0" hangingPunct="0">
              <a:buFontTx/>
              <a:buChar char="•"/>
            </a:pPr>
            <a:r>
              <a:rPr lang="en-US" sz="2000" dirty="0" err="1">
                <a:solidFill>
                  <a:srgbClr val="000000"/>
                </a:solidFill>
                <a:latin typeface="Times" charset="0"/>
                <a:ea typeface="ＭＳ Ｐゴシック"/>
                <a:cs typeface="ＭＳ Ｐゴシック"/>
              </a:rPr>
              <a:t>Humblet</a:t>
            </a:r>
            <a:r>
              <a:rPr lang="en-US" sz="2000" dirty="0">
                <a:solidFill>
                  <a:srgbClr val="000000"/>
                </a:solidFill>
                <a:latin typeface="Times" charset="0"/>
                <a:ea typeface="ＭＳ Ｐゴシック"/>
                <a:cs typeface="ＭＳ Ｐゴシック"/>
              </a:rPr>
              <a:t> and Rosenfeld, </a:t>
            </a:r>
            <a:r>
              <a:rPr lang="en-US" sz="2000" dirty="0" err="1">
                <a:solidFill>
                  <a:srgbClr val="000000"/>
                </a:solidFill>
                <a:latin typeface="Times" charset="0"/>
                <a:ea typeface="ＭＳ Ｐゴシック"/>
                <a:cs typeface="ＭＳ Ｐゴシック"/>
              </a:rPr>
              <a:t>Nucl</a:t>
            </a:r>
            <a:r>
              <a:rPr lang="en-US" sz="2000" dirty="0">
                <a:solidFill>
                  <a:srgbClr val="000000"/>
                </a:solidFill>
                <a:latin typeface="Times" charset="0"/>
                <a:ea typeface="ＭＳ Ｐゴシック"/>
                <a:cs typeface="ＭＳ Ｐゴシック"/>
              </a:rPr>
              <a:t>. Phys. </a:t>
            </a:r>
            <a:r>
              <a:rPr lang="en-US" sz="2000" b="1" dirty="0">
                <a:solidFill>
                  <a:srgbClr val="000000"/>
                </a:solidFill>
                <a:latin typeface="Times" charset="0"/>
                <a:ea typeface="ＭＳ Ｐゴシック"/>
                <a:cs typeface="ＭＳ Ｐゴシック"/>
              </a:rPr>
              <a:t>26</a:t>
            </a:r>
            <a:r>
              <a:rPr lang="en-US" sz="2000" dirty="0">
                <a:solidFill>
                  <a:srgbClr val="000000"/>
                </a:solidFill>
                <a:latin typeface="Times" charset="0"/>
                <a:ea typeface="ＭＳ Ｐゴシック"/>
                <a:cs typeface="ＭＳ Ｐゴシック"/>
              </a:rPr>
              <a:t>, 529 (1961)</a:t>
            </a:r>
          </a:p>
          <a:p>
            <a:pPr defTabSz="914400" eaLnBrk="0" hangingPunct="0">
              <a:buFontTx/>
              <a:buChar char="•"/>
            </a:pPr>
            <a:r>
              <a:rPr lang="en-US" sz="2000" dirty="0" err="1">
                <a:solidFill>
                  <a:srgbClr val="000000"/>
                </a:solidFill>
                <a:latin typeface="Times" charset="0"/>
                <a:ea typeface="ＭＳ Ｐゴシック"/>
                <a:cs typeface="ＭＳ Ｐゴシック"/>
              </a:rPr>
              <a:t>Siegert</a:t>
            </a:r>
            <a:r>
              <a:rPr lang="en-US" sz="2000" dirty="0">
                <a:solidFill>
                  <a:srgbClr val="000000"/>
                </a:solidFill>
                <a:latin typeface="Times" charset="0"/>
                <a:ea typeface="ＭＳ Ｐゴシック"/>
                <a:cs typeface="ＭＳ Ｐゴシック"/>
              </a:rPr>
              <a:t>, Phys. Rev. </a:t>
            </a:r>
            <a:r>
              <a:rPr lang="en-US" sz="2000" b="1" dirty="0">
                <a:solidFill>
                  <a:srgbClr val="000000"/>
                </a:solidFill>
                <a:latin typeface="Times" charset="0"/>
                <a:ea typeface="ＭＳ Ｐゴシック"/>
                <a:cs typeface="ＭＳ Ｐゴシック"/>
              </a:rPr>
              <a:t>36</a:t>
            </a:r>
            <a:r>
              <a:rPr lang="en-US" sz="2000" dirty="0">
                <a:solidFill>
                  <a:srgbClr val="000000"/>
                </a:solidFill>
                <a:latin typeface="Times" charset="0"/>
                <a:ea typeface="ＭＳ Ｐゴシック"/>
                <a:cs typeface="ＭＳ Ｐゴシック"/>
              </a:rPr>
              <a:t>, 750 (1939)</a:t>
            </a:r>
          </a:p>
          <a:p>
            <a:pPr defTabSz="914400" eaLnBrk="0" hangingPunct="0">
              <a:buFontTx/>
              <a:buChar char="•"/>
            </a:pPr>
            <a:r>
              <a:rPr lang="en-US" sz="2000" b="1" dirty="0">
                <a:solidFill>
                  <a:srgbClr val="FF0000"/>
                </a:solidFill>
                <a:latin typeface="Times" charset="0"/>
                <a:ea typeface="ＭＳ Ｐゴシック"/>
                <a:cs typeface="ＭＳ Ｐゴシック"/>
              </a:rPr>
              <a:t>Gamow, Z. Phys. 51, 204 (1928)</a:t>
            </a:r>
            <a:endParaRPr lang="en-US" sz="2000" dirty="0">
              <a:solidFill>
                <a:srgbClr val="000000"/>
              </a:solidFill>
              <a:latin typeface="Times" charset="0"/>
              <a:ea typeface="ＭＳ Ｐゴシック"/>
              <a:cs typeface="ＭＳ Ｐゴシック"/>
            </a:endParaRPr>
          </a:p>
        </p:txBody>
      </p:sp>
      <p:sp>
        <p:nvSpPr>
          <p:cNvPr id="669704" name="Text Box 8"/>
          <p:cNvSpPr txBox="1">
            <a:spLocks noChangeArrowheads="1"/>
          </p:cNvSpPr>
          <p:nvPr/>
        </p:nvSpPr>
        <p:spPr bwMode="auto">
          <a:xfrm>
            <a:off x="4384675" y="6126163"/>
            <a:ext cx="4530725" cy="466725"/>
          </a:xfrm>
          <a:prstGeom prst="rect">
            <a:avLst/>
          </a:prstGeom>
          <a:solidFill>
            <a:srgbClr val="FDFFD8"/>
          </a:solidFill>
          <a:ln w="9525">
            <a:solidFill>
              <a:schemeClr val="hlink"/>
            </a:solidFill>
            <a:miter lim="800000"/>
            <a:headEnd/>
            <a:tailEnd/>
          </a:ln>
        </p:spPr>
        <p:txBody>
          <a:bodyPr wrap="none">
            <a:prstTxWarp prst="textNoShape">
              <a:avLst/>
            </a:prstTxWarp>
            <a:spAutoFit/>
          </a:bodyPr>
          <a:lstStyle/>
          <a:p>
            <a:pPr defTabSz="914400" eaLnBrk="0" hangingPunct="0"/>
            <a:r>
              <a:rPr lang="en-US" sz="2400">
                <a:solidFill>
                  <a:srgbClr val="000000"/>
                </a:solidFill>
                <a:ea typeface="ＭＳ Ｐゴシック"/>
                <a:cs typeface="ＭＳ Ｐゴシック"/>
              </a:rPr>
              <a:t>Also true in many-channel case!</a:t>
            </a:r>
          </a:p>
        </p:txBody>
      </p:sp>
    </p:spTree>
    <p:extLst>
      <p:ext uri="{BB962C8B-B14F-4D97-AF65-F5344CB8AC3E}">
        <p14:creationId xmlns:p14="http://schemas.microsoft.com/office/powerpoint/2010/main" val="110576173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11"/>
          <p:cNvGrpSpPr>
            <a:grpSpLocks/>
          </p:cNvGrpSpPr>
          <p:nvPr/>
        </p:nvGrpSpPr>
        <p:grpSpPr bwMode="auto">
          <a:xfrm>
            <a:off x="4318000" y="2336800"/>
            <a:ext cx="4559300" cy="3530600"/>
            <a:chOff x="838200" y="152400"/>
            <a:chExt cx="7543800" cy="5397500"/>
          </a:xfrm>
        </p:grpSpPr>
        <p:pic>
          <p:nvPicPr>
            <p:cNvPr id="99345" name="Picture 9" descr="vudplot.pdf"/>
            <p:cNvPicPr>
              <a:picLocks noChangeAspect="1"/>
            </p:cNvPicPr>
            <p:nvPr/>
          </p:nvPicPr>
          <p:blipFill>
            <a:blip r:embed="rId3"/>
            <a:srcRect/>
            <a:stretch>
              <a:fillRect/>
            </a:stretch>
          </p:blipFill>
          <p:spPr bwMode="auto">
            <a:xfrm>
              <a:off x="838200" y="152400"/>
              <a:ext cx="7543800" cy="5397500"/>
            </a:xfrm>
            <a:prstGeom prst="rect">
              <a:avLst/>
            </a:prstGeom>
            <a:noFill/>
            <a:ln w="9525">
              <a:noFill/>
              <a:miter lim="800000"/>
              <a:headEnd/>
              <a:tailEnd/>
            </a:ln>
          </p:spPr>
        </p:pic>
        <p:sp>
          <p:nvSpPr>
            <p:cNvPr id="99346" name="TextBox 9"/>
            <p:cNvSpPr txBox="1">
              <a:spLocks noChangeArrowheads="1"/>
            </p:cNvSpPr>
            <p:nvPr/>
          </p:nvSpPr>
          <p:spPr bwMode="auto">
            <a:xfrm>
              <a:off x="3678529" y="3350013"/>
              <a:ext cx="1196975" cy="423470"/>
            </a:xfrm>
            <a:prstGeom prst="rect">
              <a:avLst/>
            </a:prstGeom>
            <a:noFill/>
            <a:ln w="9525">
              <a:noFill/>
              <a:miter lim="800000"/>
              <a:headEnd/>
              <a:tailEnd/>
            </a:ln>
          </p:spPr>
          <p:txBody>
            <a:bodyPr>
              <a:prstTxWarp prst="textNoShape">
                <a:avLst/>
              </a:prstTxWarp>
              <a:spAutoFit/>
            </a:bodyPr>
            <a:lstStyle/>
            <a:p>
              <a:pPr defTabSz="914400"/>
              <a:r>
                <a:rPr lang="en-US" sz="1200">
                  <a:solidFill>
                    <a:srgbClr val="000000"/>
                  </a:solidFill>
                  <a:ea typeface="Arial" charset="0"/>
                  <a:cs typeface="Arial" charset="0"/>
                </a:rPr>
                <a:t>nuclear</a:t>
              </a:r>
            </a:p>
          </p:txBody>
        </p:sp>
        <p:sp>
          <p:nvSpPr>
            <p:cNvPr id="99347" name="TextBox 11"/>
            <p:cNvSpPr txBox="1">
              <a:spLocks noChangeArrowheads="1"/>
            </p:cNvSpPr>
            <p:nvPr/>
          </p:nvSpPr>
          <p:spPr bwMode="auto">
            <a:xfrm>
              <a:off x="5083467" y="3350013"/>
              <a:ext cx="2014539" cy="423470"/>
            </a:xfrm>
            <a:prstGeom prst="rect">
              <a:avLst/>
            </a:prstGeom>
            <a:noFill/>
            <a:ln w="9525">
              <a:noFill/>
              <a:miter lim="800000"/>
              <a:headEnd/>
              <a:tailEnd/>
            </a:ln>
          </p:spPr>
          <p:txBody>
            <a:bodyPr>
              <a:prstTxWarp prst="textNoShape">
                <a:avLst/>
              </a:prstTxWarp>
              <a:spAutoFit/>
            </a:bodyPr>
            <a:lstStyle/>
            <a:p>
              <a:pPr defTabSz="914400"/>
              <a:r>
                <a:rPr lang="en-US" sz="1200">
                  <a:solidFill>
                    <a:srgbClr val="000000"/>
                  </a:solidFill>
                  <a:ea typeface="Arial" charset="0"/>
                  <a:cs typeface="Arial" charset="0"/>
                </a:rPr>
                <a:t>meson decay</a:t>
              </a:r>
            </a:p>
          </p:txBody>
        </p:sp>
      </p:grpSp>
      <p:pic>
        <p:nvPicPr>
          <p:cNvPr id="99331" name="Picture 10" descr="ZNChart.pdf"/>
          <p:cNvPicPr>
            <a:picLocks noChangeAspect="1"/>
          </p:cNvPicPr>
          <p:nvPr/>
        </p:nvPicPr>
        <p:blipFill>
          <a:blip r:embed="rId4"/>
          <a:srcRect/>
          <a:stretch>
            <a:fillRect/>
          </a:stretch>
        </p:blipFill>
        <p:spPr bwMode="auto">
          <a:xfrm>
            <a:off x="50800" y="1257300"/>
            <a:ext cx="4110038" cy="2752725"/>
          </a:xfrm>
          <a:prstGeom prst="rect">
            <a:avLst/>
          </a:prstGeom>
          <a:solidFill>
            <a:schemeClr val="bg1"/>
          </a:solidFill>
          <a:ln w="9525">
            <a:noFill/>
            <a:miter lim="800000"/>
            <a:headEnd/>
            <a:tailEnd/>
          </a:ln>
        </p:spPr>
      </p:pic>
      <p:pic>
        <p:nvPicPr>
          <p:cNvPr id="99332" name="Picture 371" descr="deltac.gif"/>
          <p:cNvPicPr>
            <a:picLocks noChangeAspect="1"/>
          </p:cNvPicPr>
          <p:nvPr/>
        </p:nvPicPr>
        <p:blipFill>
          <a:blip r:embed="rId5"/>
          <a:srcRect/>
          <a:stretch>
            <a:fillRect/>
          </a:stretch>
        </p:blipFill>
        <p:spPr bwMode="auto">
          <a:xfrm>
            <a:off x="280988" y="4008438"/>
            <a:ext cx="3089275" cy="2849562"/>
          </a:xfrm>
          <a:prstGeom prst="rect">
            <a:avLst/>
          </a:prstGeom>
          <a:noFill/>
          <a:ln w="9525">
            <a:noFill/>
            <a:miter lim="800000"/>
            <a:headEnd/>
            <a:tailEnd/>
          </a:ln>
        </p:spPr>
      </p:pic>
      <p:sp>
        <p:nvSpPr>
          <p:cNvPr id="99333" name="Rectangle 19"/>
          <p:cNvSpPr>
            <a:spLocks noChangeArrowheads="1"/>
          </p:cNvSpPr>
          <p:nvPr/>
        </p:nvSpPr>
        <p:spPr bwMode="auto">
          <a:xfrm>
            <a:off x="2051050" y="579438"/>
            <a:ext cx="5184775" cy="400050"/>
          </a:xfrm>
          <a:prstGeom prst="rect">
            <a:avLst/>
          </a:prstGeom>
          <a:solidFill>
            <a:srgbClr val="FFFFFF"/>
          </a:solidFill>
          <a:ln w="9525">
            <a:noFill/>
            <a:miter lim="800000"/>
            <a:headEnd/>
            <a:tailEnd/>
          </a:ln>
        </p:spPr>
        <p:txBody>
          <a:bodyPr wrap="none">
            <a:prstTxWarp prst="textNoShape">
              <a:avLst/>
            </a:prstTxWarp>
            <a:spAutoFit/>
          </a:bodyPr>
          <a:lstStyle/>
          <a:p>
            <a:pPr algn="ctr" defTabSz="914400"/>
            <a:r>
              <a:rPr lang="en-CA" sz="2000">
                <a:solidFill>
                  <a:srgbClr val="000000"/>
                </a:solidFill>
                <a:ea typeface="Arial" charset="0"/>
                <a:cs typeface="Arial" charset="0"/>
              </a:rPr>
              <a:t>Superallowed Fermi 0</a:t>
            </a:r>
            <a:r>
              <a:rPr lang="en-CA" sz="2000" baseline="30000">
                <a:solidFill>
                  <a:srgbClr val="000000"/>
                </a:solidFill>
                <a:ea typeface="Arial" charset="0"/>
                <a:cs typeface="Arial" charset="0"/>
              </a:rPr>
              <a:t>+ </a:t>
            </a:r>
            <a:r>
              <a:rPr lang="en-CA" sz="2000">
                <a:solidFill>
                  <a:srgbClr val="000000"/>
                </a:solidFill>
                <a:ea typeface="Arial" charset="0"/>
                <a:cs typeface="Arial" charset="0"/>
              </a:rPr>
              <a:t>→0</a:t>
            </a:r>
            <a:r>
              <a:rPr lang="en-CA" sz="2000" baseline="30000">
                <a:solidFill>
                  <a:srgbClr val="000000"/>
                </a:solidFill>
                <a:ea typeface="Arial" charset="0"/>
                <a:cs typeface="Arial" charset="0"/>
              </a:rPr>
              <a:t>+</a:t>
            </a:r>
            <a:r>
              <a:rPr lang="en-CA" sz="2000">
                <a:solidFill>
                  <a:srgbClr val="000000"/>
                </a:solidFill>
                <a:latin typeface="Goudy Old Style" charset="0"/>
                <a:ea typeface="Arial" charset="0"/>
                <a:cs typeface="Arial" charset="0"/>
              </a:rPr>
              <a:t> </a:t>
            </a:r>
            <a:r>
              <a:rPr lang="en-CA" sz="2000">
                <a:solidFill>
                  <a:srgbClr val="000000"/>
                </a:solidFill>
                <a:latin typeface="Symbol" charset="2"/>
                <a:ea typeface="Arial" charset="0"/>
                <a:cs typeface="Arial" charset="0"/>
                <a:sym typeface="Symbol" charset="2"/>
              </a:rPr>
              <a:t></a:t>
            </a:r>
            <a:r>
              <a:rPr lang="en-CA" sz="2000">
                <a:solidFill>
                  <a:srgbClr val="000000"/>
                </a:solidFill>
                <a:ea typeface="Arial" charset="0"/>
                <a:cs typeface="Arial" charset="0"/>
              </a:rPr>
              <a:t>-decay studies</a:t>
            </a:r>
            <a:endParaRPr lang="en-US" sz="2000">
              <a:solidFill>
                <a:srgbClr val="333399"/>
              </a:solidFill>
              <a:ea typeface="Arial" charset="0"/>
              <a:cs typeface="Arial" charset="0"/>
            </a:endParaRPr>
          </a:p>
        </p:txBody>
      </p:sp>
      <p:sp>
        <p:nvSpPr>
          <p:cNvPr id="99334" name="Rectangle 13"/>
          <p:cNvSpPr>
            <a:spLocks noChangeArrowheads="1"/>
          </p:cNvSpPr>
          <p:nvPr/>
        </p:nvSpPr>
        <p:spPr bwMode="auto">
          <a:xfrm>
            <a:off x="4356100" y="973138"/>
            <a:ext cx="3378200" cy="1323975"/>
          </a:xfrm>
          <a:prstGeom prst="rect">
            <a:avLst/>
          </a:prstGeom>
          <a:noFill/>
          <a:ln w="9525">
            <a:noFill/>
            <a:miter lim="800000"/>
            <a:headEnd/>
            <a:tailEnd/>
          </a:ln>
        </p:spPr>
        <p:txBody>
          <a:bodyPr>
            <a:prstTxWarp prst="textNoShape">
              <a:avLst/>
            </a:prstTxWarp>
            <a:spAutoFit/>
          </a:bodyPr>
          <a:lstStyle/>
          <a:p>
            <a:pPr defTabSz="914400"/>
            <a:r>
              <a:rPr lang="en-US" sz="1600">
                <a:solidFill>
                  <a:srgbClr val="000000"/>
                </a:solidFill>
                <a:ea typeface="Arial" charset="0"/>
                <a:cs typeface="Arial" charset="0"/>
              </a:rPr>
              <a:t>Kobayashi and Maskawa: … for "the discovery of the origin of broken symmetry, which predicts the existence of at least three families of quarks in nature." </a:t>
            </a:r>
          </a:p>
        </p:txBody>
      </p:sp>
      <p:pic>
        <p:nvPicPr>
          <p:cNvPr id="99335" name="Picture 5" descr="D78B26BB-F0A2-922C-C02739A0474213DE_1.jpg"/>
          <p:cNvPicPr>
            <a:picLocks noChangeAspect="1"/>
          </p:cNvPicPr>
          <p:nvPr/>
        </p:nvPicPr>
        <p:blipFill>
          <a:blip r:embed="rId6"/>
          <a:srcRect l="12000" t="22221" r="28000" b="16000"/>
          <a:stretch>
            <a:fillRect/>
          </a:stretch>
        </p:blipFill>
        <p:spPr bwMode="auto">
          <a:xfrm>
            <a:off x="7624763" y="1008063"/>
            <a:ext cx="1143000" cy="1176337"/>
          </a:xfrm>
          <a:prstGeom prst="rect">
            <a:avLst/>
          </a:prstGeom>
          <a:noFill/>
          <a:ln w="9525">
            <a:noFill/>
            <a:miter lim="800000"/>
            <a:headEnd/>
            <a:tailEnd/>
          </a:ln>
        </p:spPr>
      </p:pic>
      <p:grpSp>
        <p:nvGrpSpPr>
          <p:cNvPr id="3" name="Group 26"/>
          <p:cNvGrpSpPr>
            <a:grpSpLocks/>
          </p:cNvGrpSpPr>
          <p:nvPr/>
        </p:nvGrpSpPr>
        <p:grpSpPr bwMode="auto">
          <a:xfrm>
            <a:off x="4207788" y="5990220"/>
            <a:ext cx="4466311" cy="642804"/>
            <a:chOff x="1162050" y="5549898"/>
            <a:chExt cx="7245350" cy="1042773"/>
          </a:xfrm>
        </p:grpSpPr>
        <p:grpSp>
          <p:nvGrpSpPr>
            <p:cNvPr id="99339" name="Group 50"/>
            <p:cNvGrpSpPr>
              <a:grpSpLocks/>
            </p:cNvGrpSpPr>
            <p:nvPr/>
          </p:nvGrpSpPr>
          <p:grpSpPr bwMode="auto">
            <a:xfrm>
              <a:off x="1162050" y="5943603"/>
              <a:ext cx="7245350" cy="649068"/>
              <a:chOff x="1289050" y="1143003"/>
              <a:chExt cx="7245350" cy="649068"/>
            </a:xfrm>
          </p:grpSpPr>
          <p:pic>
            <p:nvPicPr>
              <p:cNvPr id="99344" name="Picture 54" descr="latex-image-1"/>
              <p:cNvPicPr>
                <a:picLocks noChangeAspect="1" noChangeArrowheads="1"/>
              </p:cNvPicPr>
              <p:nvPr/>
            </p:nvPicPr>
            <p:blipFill>
              <a:blip r:embed="rId7"/>
              <a:srcRect/>
              <a:stretch>
                <a:fillRect/>
              </a:stretch>
            </p:blipFill>
            <p:spPr bwMode="auto">
              <a:xfrm>
                <a:off x="1289050" y="1225558"/>
                <a:ext cx="7099301" cy="520700"/>
              </a:xfrm>
              <a:prstGeom prst="rect">
                <a:avLst/>
              </a:prstGeom>
              <a:noFill/>
              <a:ln w="9525">
                <a:noFill/>
                <a:miter lim="800000"/>
                <a:headEnd/>
                <a:tailEnd/>
              </a:ln>
            </p:spPr>
          </p:pic>
          <p:sp>
            <p:nvSpPr>
              <p:cNvPr id="99342" name="TextBox 49"/>
              <p:cNvSpPr txBox="1">
                <a:spLocks noChangeArrowheads="1"/>
              </p:cNvSpPr>
              <p:nvPr/>
            </p:nvSpPr>
            <p:spPr bwMode="auto">
              <a:xfrm>
                <a:off x="6324601" y="1143003"/>
                <a:ext cx="2209799" cy="649068"/>
              </a:xfrm>
              <a:prstGeom prst="rect">
                <a:avLst/>
              </a:prstGeom>
              <a:solidFill>
                <a:schemeClr val="bg1"/>
              </a:solidFill>
              <a:ln w="9525">
                <a:noFill/>
                <a:miter lim="800000"/>
                <a:headEnd/>
                <a:tailEnd/>
              </a:ln>
            </p:spPr>
            <p:txBody>
              <a:bodyPr wrap="square">
                <a:prstTxWarp prst="textNoShape">
                  <a:avLst/>
                </a:prstTxWarp>
                <a:spAutoFit/>
              </a:bodyPr>
              <a:lstStyle/>
              <a:p>
                <a:pPr defTabSz="914400"/>
                <a:r>
                  <a:rPr lang="en-US" sz="2000" dirty="0">
                    <a:solidFill>
                      <a:srgbClr val="000000"/>
                    </a:solidFill>
                    <a:ea typeface="Arial" charset="0"/>
                    <a:cs typeface="Arial" charset="0"/>
                  </a:rPr>
                  <a:t>0.9999(6)</a:t>
                </a:r>
              </a:p>
            </p:txBody>
          </p:sp>
        </p:grpSp>
        <p:sp>
          <p:nvSpPr>
            <p:cNvPr id="99340" name="TextBox 25"/>
            <p:cNvSpPr txBox="1">
              <a:spLocks noChangeArrowheads="1"/>
            </p:cNvSpPr>
            <p:nvPr/>
          </p:nvSpPr>
          <p:spPr bwMode="auto">
            <a:xfrm>
              <a:off x="3365499" y="5549898"/>
              <a:ext cx="2635569" cy="411909"/>
            </a:xfrm>
            <a:prstGeom prst="rect">
              <a:avLst/>
            </a:prstGeom>
            <a:noFill/>
            <a:ln w="9525">
              <a:noFill/>
              <a:miter lim="800000"/>
              <a:headEnd/>
              <a:tailEnd/>
            </a:ln>
          </p:spPr>
          <p:txBody>
            <a:bodyPr wrap="square">
              <a:prstTxWarp prst="textNoShape">
                <a:avLst/>
              </a:prstTxWarp>
              <a:spAutoFit/>
            </a:bodyPr>
            <a:lstStyle/>
            <a:p>
              <a:pPr defTabSz="914400"/>
              <a:r>
                <a:rPr lang="en-US" sz="1050" dirty="0">
                  <a:solidFill>
                    <a:srgbClr val="000000"/>
                  </a:solidFill>
                  <a:ea typeface="Arial" charset="0"/>
                  <a:cs typeface="Arial" charset="0"/>
                </a:rPr>
                <a:t>Towner and Hardy 2010</a:t>
              </a:r>
            </a:p>
          </p:txBody>
        </p:sp>
      </p:grpSp>
      <p:sp>
        <p:nvSpPr>
          <p:cNvPr id="99337" name="TextBox 19"/>
          <p:cNvSpPr txBox="1">
            <a:spLocks noChangeArrowheads="1"/>
          </p:cNvSpPr>
          <p:nvPr/>
        </p:nvSpPr>
        <p:spPr bwMode="auto">
          <a:xfrm>
            <a:off x="279400" y="990600"/>
            <a:ext cx="3898900" cy="338138"/>
          </a:xfrm>
          <a:prstGeom prst="rect">
            <a:avLst/>
          </a:prstGeom>
          <a:noFill/>
          <a:ln w="9525">
            <a:noFill/>
            <a:miter lim="800000"/>
            <a:headEnd/>
            <a:tailEnd/>
          </a:ln>
        </p:spPr>
        <p:txBody>
          <a:bodyPr>
            <a:prstTxWarp prst="textNoShape">
              <a:avLst/>
            </a:prstTxWarp>
            <a:spAutoFit/>
          </a:bodyPr>
          <a:lstStyle/>
          <a:p>
            <a:pPr defTabSz="914400"/>
            <a:r>
              <a:rPr lang="en-US" sz="1600">
                <a:solidFill>
                  <a:srgbClr val="000000"/>
                </a:solidFill>
                <a:ea typeface="Arial" charset="0"/>
                <a:cs typeface="Arial" charset="0"/>
              </a:rPr>
              <a:t>Impressive experimental effort worldwide</a:t>
            </a:r>
          </a:p>
        </p:txBody>
      </p:sp>
      <p:sp>
        <p:nvSpPr>
          <p:cNvPr id="99338" name="Rectangle 9"/>
          <p:cNvSpPr>
            <a:spLocks noChangeArrowheads="1"/>
          </p:cNvSpPr>
          <p:nvPr/>
        </p:nvSpPr>
        <p:spPr bwMode="auto">
          <a:xfrm>
            <a:off x="0" y="0"/>
            <a:ext cx="9144000" cy="646113"/>
          </a:xfrm>
          <a:prstGeom prst="rect">
            <a:avLst/>
          </a:prstGeom>
          <a:noFill/>
          <a:ln w="9525">
            <a:noFill/>
            <a:miter lim="800000"/>
            <a:headEnd/>
            <a:tailEnd/>
          </a:ln>
        </p:spPr>
        <p:txBody>
          <a:bodyPr>
            <a:prstTxWarp prst="textNoShape">
              <a:avLst/>
            </a:prstTxWarp>
            <a:spAutoFit/>
          </a:bodyPr>
          <a:lstStyle/>
          <a:p>
            <a:pPr algn="ctr" defTabSz="914400" eaLnBrk="0" hangingPunct="0"/>
            <a:r>
              <a:rPr lang="en-US" sz="2000">
                <a:solidFill>
                  <a:srgbClr val="000090"/>
                </a:solidFill>
                <a:latin typeface="Calibri" charset="0"/>
              </a:rPr>
              <a:t>Microscopic calculations of isospin-breaking corrections to superallowed </a:t>
            </a:r>
            <a:r>
              <a:rPr lang="en-US" sz="2000">
                <a:solidFill>
                  <a:srgbClr val="000090"/>
                </a:solidFill>
                <a:latin typeface="Symbol" charset="2"/>
                <a:ea typeface="Symbol" charset="2"/>
                <a:cs typeface="Symbol" charset="2"/>
              </a:rPr>
              <a:t>b</a:t>
            </a:r>
            <a:r>
              <a:rPr lang="en-US" sz="2000">
                <a:solidFill>
                  <a:srgbClr val="000090"/>
                </a:solidFill>
                <a:latin typeface="Calibri" charset="0"/>
              </a:rPr>
              <a:t>-decay</a:t>
            </a:r>
          </a:p>
          <a:p>
            <a:pPr algn="ctr" defTabSz="914400" eaLnBrk="0" hangingPunct="0"/>
            <a:r>
              <a:rPr lang="en-US" sz="1600">
                <a:solidFill>
                  <a:srgbClr val="0000FF"/>
                </a:solidFill>
                <a:latin typeface="Calibri" charset="0"/>
              </a:rPr>
              <a:t>W. Satuła et al.,</a:t>
            </a:r>
            <a:r>
              <a:rPr lang="hu-HU" sz="1600">
                <a:solidFill>
                  <a:srgbClr val="0000FF"/>
                </a:solidFill>
                <a:latin typeface="Calibri" charset="0"/>
              </a:rPr>
              <a:t>Phys. Rev. Lett 106, 132502 (2011)</a:t>
            </a:r>
            <a:endParaRPr lang="en-US" sz="1600">
              <a:solidFill>
                <a:srgbClr val="0000FF"/>
              </a:solidFill>
              <a:latin typeface="Calibri" charset="0"/>
            </a:endParaRPr>
          </a:p>
        </p:txBody>
      </p:sp>
    </p:spTree>
    <p:extLst>
      <p:ext uri="{BB962C8B-B14F-4D97-AF65-F5344CB8AC3E}">
        <p14:creationId xmlns:p14="http://schemas.microsoft.com/office/powerpoint/2010/main" val="3267478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Berggren.eps"/>
          <p:cNvPicPr>
            <a:picLocks noChangeAspect="1"/>
          </p:cNvPicPr>
          <p:nvPr/>
        </p:nvPicPr>
        <p:blipFill>
          <a:blip r:embed="rId2" cstate="print"/>
          <a:srcRect/>
          <a:stretch>
            <a:fillRect/>
          </a:stretch>
        </p:blipFill>
        <p:spPr bwMode="auto">
          <a:xfrm>
            <a:off x="635000" y="330200"/>
            <a:ext cx="7480300" cy="5610225"/>
          </a:xfrm>
          <a:prstGeom prst="rect">
            <a:avLst/>
          </a:prstGeom>
          <a:noFill/>
          <a:ln w="9525">
            <a:noFill/>
            <a:miter lim="800000"/>
            <a:headEnd/>
            <a:tailEnd/>
          </a:ln>
        </p:spPr>
      </p:pic>
      <p:pic>
        <p:nvPicPr>
          <p:cNvPr id="32771" name="Picture 4" descr="latex-image-1.pdf"/>
          <p:cNvPicPr>
            <a:picLocks noChangeAspect="1"/>
          </p:cNvPicPr>
          <p:nvPr/>
        </p:nvPicPr>
        <p:blipFill>
          <a:blip r:embed="rId3" cstate="print"/>
          <a:srcRect/>
          <a:stretch>
            <a:fillRect/>
          </a:stretch>
        </p:blipFill>
        <p:spPr bwMode="auto">
          <a:xfrm>
            <a:off x="3041650" y="5943600"/>
            <a:ext cx="5422900" cy="863600"/>
          </a:xfrm>
          <a:prstGeom prst="rect">
            <a:avLst/>
          </a:prstGeom>
          <a:noFill/>
          <a:ln w="9525">
            <a:noFill/>
            <a:miter lim="800000"/>
            <a:headEnd/>
            <a:tailEnd/>
          </a:ln>
        </p:spPr>
      </p:pic>
      <p:sp>
        <p:nvSpPr>
          <p:cNvPr id="6" name="Text Box 8"/>
          <p:cNvSpPr txBox="1">
            <a:spLocks noChangeArrowheads="1"/>
          </p:cNvSpPr>
          <p:nvPr/>
        </p:nvSpPr>
        <p:spPr bwMode="auto">
          <a:xfrm>
            <a:off x="1571625" y="677863"/>
            <a:ext cx="1785938" cy="366712"/>
          </a:xfrm>
          <a:prstGeom prst="rect">
            <a:avLst/>
          </a:prstGeom>
          <a:solidFill>
            <a:srgbClr val="FDFFD8"/>
          </a:solidFill>
          <a:ln w="9525">
            <a:noFill/>
            <a:miter lim="800000"/>
            <a:headEnd/>
            <a:tailEnd/>
          </a:ln>
          <a:effectLst>
            <a:outerShdw blurRad="63500" dist="35921" dir="2700000" algn="ctr" rotWithShape="0">
              <a:schemeClr val="bg2">
                <a:alpha val="74998"/>
              </a:schemeClr>
            </a:outerShdw>
          </a:effectLst>
        </p:spPr>
        <p:txBody>
          <a:bodyPr wrap="none">
            <a:prstTxWarp prst="textNoShape">
              <a:avLst/>
            </a:prstTxWarp>
            <a:spAutoFit/>
          </a:bodyPr>
          <a:lstStyle/>
          <a:p>
            <a:pPr defTabSz="914400" eaLnBrk="0" hangingPunct="0">
              <a:defRPr/>
            </a:pPr>
            <a:r>
              <a:rPr lang="en-US">
                <a:solidFill>
                  <a:srgbClr val="000000"/>
                </a:solidFill>
                <a:ea typeface="ＭＳ Ｐゴシック"/>
                <a:cs typeface="ＭＳ Ｐゴシック"/>
              </a:rPr>
              <a:t>One-body basis</a:t>
            </a:r>
          </a:p>
        </p:txBody>
      </p:sp>
      <p:sp>
        <p:nvSpPr>
          <p:cNvPr id="32773" name="TextBox 6"/>
          <p:cNvSpPr txBox="1">
            <a:spLocks noChangeArrowheads="1"/>
          </p:cNvSpPr>
          <p:nvPr/>
        </p:nvSpPr>
        <p:spPr bwMode="auto">
          <a:xfrm>
            <a:off x="215900" y="5549900"/>
            <a:ext cx="2832100" cy="1200150"/>
          </a:xfrm>
          <a:prstGeom prst="rect">
            <a:avLst/>
          </a:prstGeom>
          <a:noFill/>
          <a:ln w="9525">
            <a:noFill/>
            <a:miter lim="800000"/>
            <a:headEnd/>
            <a:tailEnd/>
          </a:ln>
        </p:spPr>
        <p:txBody>
          <a:bodyPr>
            <a:prstTxWarp prst="textNoShape">
              <a:avLst/>
            </a:prstTxWarp>
            <a:spAutoFit/>
          </a:bodyPr>
          <a:lstStyle/>
          <a:p>
            <a:pPr defTabSz="914400" eaLnBrk="0" hangingPunct="0"/>
            <a:r>
              <a:rPr lang="en-US" sz="2400" dirty="0" smtClean="0">
                <a:solidFill>
                  <a:srgbClr val="000000"/>
                </a:solidFill>
                <a:ea typeface="ＭＳ Ｐゴシック"/>
                <a:cs typeface="ＭＳ Ｐゴシック"/>
              </a:rPr>
              <a:t>Berggren ensemble for a given </a:t>
            </a:r>
            <a:r>
              <a:rPr lang="en-US" sz="2400" i="1" dirty="0" err="1" smtClean="0">
                <a:solidFill>
                  <a:srgbClr val="000000"/>
                </a:solidFill>
                <a:ea typeface="ＭＳ Ｐゴシック"/>
                <a:cs typeface="ＭＳ Ｐゴシック"/>
              </a:rPr>
              <a:t>jl</a:t>
            </a:r>
            <a:r>
              <a:rPr lang="en-US" sz="2400" dirty="0" smtClean="0">
                <a:solidFill>
                  <a:srgbClr val="000000"/>
                </a:solidFill>
                <a:ea typeface="ＭＳ Ｐゴシック"/>
                <a:cs typeface="ＭＳ Ｐゴシック"/>
              </a:rPr>
              <a:t> channel:</a:t>
            </a:r>
          </a:p>
        </p:txBody>
      </p:sp>
      <p:grpSp>
        <p:nvGrpSpPr>
          <p:cNvPr id="2" name="Group 9"/>
          <p:cNvGrpSpPr>
            <a:grpSpLocks/>
          </p:cNvGrpSpPr>
          <p:nvPr/>
        </p:nvGrpSpPr>
        <p:grpSpPr bwMode="auto">
          <a:xfrm>
            <a:off x="4699000" y="2336800"/>
            <a:ext cx="3200400" cy="461963"/>
            <a:chOff x="4699000" y="2159000"/>
            <a:chExt cx="3200400" cy="461665"/>
          </a:xfrm>
        </p:grpSpPr>
        <p:cxnSp>
          <p:nvCxnSpPr>
            <p:cNvPr id="32776" name="Straight Connector 7"/>
            <p:cNvCxnSpPr>
              <a:cxnSpLocks noChangeShapeType="1"/>
            </p:cNvCxnSpPr>
            <p:nvPr/>
          </p:nvCxnSpPr>
          <p:spPr bwMode="auto">
            <a:xfrm>
              <a:off x="4699000" y="2590800"/>
              <a:ext cx="3200400" cy="1588"/>
            </a:xfrm>
            <a:prstGeom prst="line">
              <a:avLst/>
            </a:prstGeom>
            <a:noFill/>
            <a:ln w="38100">
              <a:solidFill>
                <a:srgbClr val="004080"/>
              </a:solidFill>
              <a:round/>
              <a:headEnd/>
              <a:tailEnd type="triangle" w="med" len="med"/>
            </a:ln>
          </p:spPr>
        </p:cxnSp>
        <p:sp>
          <p:nvSpPr>
            <p:cNvPr id="32777" name="TextBox 8"/>
            <p:cNvSpPr txBox="1">
              <a:spLocks noChangeArrowheads="1"/>
            </p:cNvSpPr>
            <p:nvPr/>
          </p:nvSpPr>
          <p:spPr bwMode="auto">
            <a:xfrm>
              <a:off x="5715000" y="2159000"/>
              <a:ext cx="1228221" cy="461665"/>
            </a:xfrm>
            <a:prstGeom prst="rect">
              <a:avLst/>
            </a:prstGeom>
            <a:noFill/>
            <a:ln w="9525">
              <a:noFill/>
              <a:miter lim="800000"/>
              <a:headEnd/>
              <a:tailEnd/>
            </a:ln>
          </p:spPr>
          <p:txBody>
            <a:bodyPr wrap="none">
              <a:prstTxWarp prst="textNoShape">
                <a:avLst/>
              </a:prstTxWarp>
              <a:spAutoFit/>
            </a:bodyPr>
            <a:lstStyle/>
            <a:p>
              <a:pPr defTabSz="914400" eaLnBrk="0" hangingPunct="0"/>
              <a:r>
                <a:rPr lang="en-US" sz="2400" smtClean="0">
                  <a:solidFill>
                    <a:srgbClr val="000000"/>
                  </a:solidFill>
                  <a:ea typeface="ＭＳ Ｐゴシック"/>
                  <a:cs typeface="ＭＳ Ｐゴシック"/>
                </a:rPr>
                <a:t>Newton</a:t>
              </a:r>
            </a:p>
          </p:txBody>
        </p:sp>
      </p:grpSp>
      <p:sp>
        <p:nvSpPr>
          <p:cNvPr id="11" name="Text Box 2"/>
          <p:cNvSpPr txBox="1">
            <a:spLocks noChangeArrowheads="1"/>
          </p:cNvSpPr>
          <p:nvPr/>
        </p:nvSpPr>
        <p:spPr bwMode="auto">
          <a:xfrm>
            <a:off x="1600200" y="25400"/>
            <a:ext cx="5984030" cy="461665"/>
          </a:xfrm>
          <a:prstGeom prst="rect">
            <a:avLst/>
          </a:prstGeom>
          <a:noFill/>
          <a:ln w="9525">
            <a:noFill/>
            <a:miter lim="800000"/>
            <a:headEnd/>
            <a:tailEnd/>
          </a:ln>
          <a:effectLst/>
        </p:spPr>
        <p:txBody>
          <a:bodyPr wrap="none">
            <a:prstTxWarp prst="textNoShape">
              <a:avLst/>
            </a:prstTxWarp>
            <a:spAutoFit/>
          </a:bodyPr>
          <a:lstStyle/>
          <a:p>
            <a:pPr defTabSz="914400" eaLnBrk="0" hangingPunct="0">
              <a:defRPr/>
            </a:pPr>
            <a:r>
              <a:rPr lang="en-US" sz="2400" dirty="0">
                <a:solidFill>
                  <a:srgbClr val="FF0000"/>
                </a:solidFill>
                <a:effectLst>
                  <a:outerShdw blurRad="38100" dist="38100" dir="2700000" algn="tl">
                    <a:srgbClr val="DDDDDD"/>
                  </a:outerShdw>
                </a:effectLst>
                <a:latin typeface="Arial"/>
                <a:ea typeface="Comic Sans MS" charset="0"/>
                <a:cs typeface="Comic Sans MS" charset="0"/>
              </a:rPr>
              <a:t>Gamow states and completeness relations</a:t>
            </a:r>
          </a:p>
        </p:txBody>
      </p:sp>
      <p:sp>
        <p:nvSpPr>
          <p:cNvPr id="12" name="Rectangle 11"/>
          <p:cNvSpPr>
            <a:spLocks noChangeArrowheads="1"/>
          </p:cNvSpPr>
          <p:nvPr/>
        </p:nvSpPr>
        <p:spPr bwMode="auto">
          <a:xfrm>
            <a:off x="1346200" y="4575175"/>
            <a:ext cx="3708400" cy="523220"/>
          </a:xfrm>
          <a:prstGeom prst="rect">
            <a:avLst/>
          </a:prstGeom>
          <a:noFill/>
          <a:ln w="9525">
            <a:noFill/>
            <a:miter lim="800000"/>
            <a:headEnd/>
            <a:tailEnd/>
          </a:ln>
        </p:spPr>
        <p:txBody>
          <a:bodyPr wrap="square">
            <a:prstTxWarp prst="textNoShape">
              <a:avLst/>
            </a:prstTxWarp>
            <a:spAutoFit/>
          </a:bodyPr>
          <a:lstStyle/>
          <a:p>
            <a:pPr defTabSz="914400" eaLnBrk="0" hangingPunct="0"/>
            <a:r>
              <a:rPr lang="en-US" sz="1400" dirty="0" smtClean="0">
                <a:solidFill>
                  <a:srgbClr val="000000"/>
                </a:solidFill>
                <a:ea typeface="ＭＳ Ｐゴシック"/>
                <a:cs typeface="ＭＳ Ｐゴシック"/>
              </a:rPr>
              <a:t>T. Berggren, </a:t>
            </a:r>
            <a:r>
              <a:rPr lang="en-US" sz="1400" dirty="0" err="1" smtClean="0">
                <a:solidFill>
                  <a:srgbClr val="000000"/>
                </a:solidFill>
                <a:ea typeface="ＭＳ Ｐゴシック"/>
                <a:cs typeface="ＭＳ Ｐゴシック"/>
              </a:rPr>
              <a:t>Nucl</a:t>
            </a:r>
            <a:r>
              <a:rPr lang="en-US" sz="1400" dirty="0" smtClean="0">
                <a:solidFill>
                  <a:srgbClr val="000000"/>
                </a:solidFill>
                <a:ea typeface="ＭＳ Ｐゴシック"/>
                <a:cs typeface="ＭＳ Ｐゴシック"/>
              </a:rPr>
              <a:t>. Phys.  A109, 265 (1968)</a:t>
            </a:r>
          </a:p>
          <a:p>
            <a:pPr defTabSz="914400" eaLnBrk="0" hangingPunct="0"/>
            <a:r>
              <a:rPr lang="en-US" sz="1400" dirty="0" smtClean="0">
                <a:solidFill>
                  <a:srgbClr val="000000"/>
                </a:solidFill>
                <a:ea typeface="ＭＳ Ｐゴシック"/>
                <a:cs typeface="ＭＳ Ｐゴシック"/>
              </a:rPr>
              <a:t>T. Lind, Phys. Rev. C47, 1903 (1993) </a:t>
            </a:r>
          </a:p>
        </p:txBody>
      </p:sp>
    </p:spTree>
    <p:extLst>
      <p:ext uri="{BB962C8B-B14F-4D97-AF65-F5344CB8AC3E}">
        <p14:creationId xmlns:p14="http://schemas.microsoft.com/office/powerpoint/2010/main" val="164808364"/>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l="2272" t="2777" r="4419" b="2614"/>
          <a:stretch>
            <a:fillRect/>
          </a:stretch>
        </p:blipFill>
        <p:spPr bwMode="auto">
          <a:xfrm>
            <a:off x="638175" y="393700"/>
            <a:ext cx="7734300" cy="6059488"/>
          </a:xfrm>
          <a:prstGeom prst="rect">
            <a:avLst/>
          </a:prstGeom>
          <a:noFill/>
          <a:ln w="9525">
            <a:noFill/>
            <a:miter lim="800000"/>
            <a:headEnd/>
            <a:tailEnd/>
          </a:ln>
        </p:spPr>
      </p:pic>
      <p:sp>
        <p:nvSpPr>
          <p:cNvPr id="2" name="Rectangle 1"/>
          <p:cNvSpPr/>
          <p:nvPr/>
        </p:nvSpPr>
        <p:spPr>
          <a:xfrm>
            <a:off x="2823530" y="6389301"/>
            <a:ext cx="3861829" cy="369332"/>
          </a:xfrm>
          <a:prstGeom prst="rect">
            <a:avLst/>
          </a:prstGeom>
        </p:spPr>
        <p:txBody>
          <a:bodyPr wrap="none">
            <a:spAutoFit/>
          </a:bodyPr>
          <a:lstStyle/>
          <a:p>
            <a:pPr defTabSz="914400"/>
            <a:r>
              <a:rPr lang="en-US" b="1" dirty="0" smtClean="0">
                <a:solidFill>
                  <a:srgbClr val="FF0000"/>
                </a:solidFill>
                <a:ea typeface="ＭＳ Ｐゴシック"/>
                <a:cs typeface="ＭＳ Ｐゴシック"/>
              </a:rPr>
              <a:t>S</a:t>
            </a:r>
            <a:r>
              <a:rPr lang="en-US" b="1" baseline="-25000" dirty="0" smtClean="0">
                <a:solidFill>
                  <a:srgbClr val="FF0000"/>
                </a:solidFill>
                <a:ea typeface="ＭＳ Ｐゴシック"/>
                <a:cs typeface="ＭＳ Ｐゴシック"/>
              </a:rPr>
              <a:t>2n</a:t>
            </a:r>
            <a:r>
              <a:rPr lang="en-US" b="1" dirty="0" smtClean="0">
                <a:solidFill>
                  <a:srgbClr val="FF0000"/>
                </a:solidFill>
                <a:ea typeface="ＭＳ Ｐゴシック"/>
                <a:cs typeface="ＭＳ Ｐゴシック"/>
              </a:rPr>
              <a:t> in </a:t>
            </a:r>
            <a:r>
              <a:rPr lang="en-US" b="1" baseline="30000" dirty="0" smtClean="0">
                <a:solidFill>
                  <a:srgbClr val="FF0000"/>
                </a:solidFill>
                <a:ea typeface="ＭＳ Ｐゴシック"/>
                <a:cs typeface="ＭＳ Ｐゴシック"/>
              </a:rPr>
              <a:t>8</a:t>
            </a:r>
            <a:r>
              <a:rPr lang="en-US" b="1" dirty="0" smtClean="0">
                <a:solidFill>
                  <a:srgbClr val="FF0000"/>
                </a:solidFill>
                <a:ea typeface="ＭＳ Ｐゴシック"/>
                <a:cs typeface="ＭＳ Ｐゴシック"/>
              </a:rPr>
              <a:t>He greater than S</a:t>
            </a:r>
            <a:r>
              <a:rPr lang="en-US" b="1" baseline="-25000" dirty="0" smtClean="0">
                <a:solidFill>
                  <a:srgbClr val="FF0000"/>
                </a:solidFill>
                <a:ea typeface="ＭＳ Ｐゴシック"/>
                <a:cs typeface="ＭＳ Ｐゴシック"/>
              </a:rPr>
              <a:t>2n </a:t>
            </a:r>
            <a:r>
              <a:rPr lang="en-US" b="1" dirty="0" smtClean="0">
                <a:solidFill>
                  <a:srgbClr val="FF0000"/>
                </a:solidFill>
                <a:ea typeface="ＭＳ Ｐゴシック"/>
                <a:cs typeface="ＭＳ Ｐゴシック"/>
              </a:rPr>
              <a:t>in </a:t>
            </a:r>
            <a:r>
              <a:rPr lang="en-US" b="1" baseline="30000" dirty="0" smtClean="0">
                <a:solidFill>
                  <a:srgbClr val="FF0000"/>
                </a:solidFill>
                <a:ea typeface="ＭＳ Ｐゴシック"/>
                <a:cs typeface="ＭＳ Ｐゴシック"/>
              </a:rPr>
              <a:t>6</a:t>
            </a:r>
            <a:r>
              <a:rPr lang="en-US" b="1" dirty="0" smtClean="0">
                <a:solidFill>
                  <a:srgbClr val="FF0000"/>
                </a:solidFill>
                <a:ea typeface="ＭＳ Ｐゴシック"/>
                <a:cs typeface="ＭＳ Ｐゴシック"/>
              </a:rPr>
              <a:t>He</a:t>
            </a:r>
            <a:endParaRPr lang="en-US" b="1" dirty="0">
              <a:solidFill>
                <a:srgbClr val="FF0000"/>
              </a:solidFill>
              <a:ea typeface="ＭＳ Ｐゴシック"/>
              <a:cs typeface="ＭＳ Ｐゴシック"/>
            </a:endParaRPr>
          </a:p>
        </p:txBody>
      </p:sp>
    </p:spTree>
    <p:extLst>
      <p:ext uri="{BB962C8B-B14F-4D97-AF65-F5344CB8AC3E}">
        <p14:creationId xmlns:p14="http://schemas.microsoft.com/office/powerpoint/2010/main" val="2644202700"/>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
          <p:cNvSpPr>
            <a:spLocks noChangeArrowheads="1"/>
          </p:cNvSpPr>
          <p:nvPr/>
        </p:nvSpPr>
        <p:spPr bwMode="auto">
          <a:xfrm>
            <a:off x="127000" y="1410760"/>
            <a:ext cx="8928100" cy="5016757"/>
          </a:xfrm>
          <a:prstGeom prst="rect">
            <a:avLst/>
          </a:prstGeom>
          <a:noFill/>
          <a:ln w="9525">
            <a:noFill/>
            <a:miter lim="800000"/>
            <a:headEnd/>
            <a:tailEnd/>
          </a:ln>
        </p:spPr>
        <p:txBody>
          <a:bodyPr wrap="square">
            <a:prstTxWarp prst="textNoShape">
              <a:avLst/>
            </a:prstTxWarp>
            <a:spAutoFit/>
          </a:bodyPr>
          <a:lstStyle/>
          <a:p>
            <a:pPr marL="171450" indent="-171450">
              <a:buFont typeface="Arial" charset="0"/>
              <a:buChar char="•"/>
            </a:pPr>
            <a:r>
              <a:rPr lang="en-US" sz="2800" dirty="0">
                <a:solidFill>
                  <a:srgbClr val="000000"/>
                </a:solidFill>
                <a:latin typeface="Arial"/>
                <a:cs typeface="Arial"/>
              </a:rPr>
              <a:t>What is the interplay between mean field and correlations in open quantum systems?</a:t>
            </a:r>
          </a:p>
          <a:p>
            <a:pPr marL="171450" indent="-171450">
              <a:buFont typeface="Arial" charset="0"/>
              <a:buChar char="•"/>
            </a:pPr>
            <a:r>
              <a:rPr lang="en-US" sz="2800" dirty="0">
                <a:solidFill>
                  <a:srgbClr val="000000"/>
                </a:solidFill>
                <a:latin typeface="Arial"/>
                <a:cs typeface="Arial"/>
              </a:rPr>
              <a:t>What are properties of many-body systems around the reaction threshold? </a:t>
            </a:r>
          </a:p>
          <a:p>
            <a:pPr marL="171450" indent="-171450">
              <a:buFont typeface="Arial" charset="0"/>
              <a:buChar char="•"/>
            </a:pPr>
            <a:r>
              <a:rPr lang="en-US" sz="2800" dirty="0">
                <a:solidFill>
                  <a:srgbClr val="000000"/>
                </a:solidFill>
                <a:latin typeface="Arial"/>
                <a:cs typeface="Arial"/>
              </a:rPr>
              <a:t>What is the origin of cluster </a:t>
            </a:r>
            <a:r>
              <a:rPr lang="en-US" sz="2800" dirty="0" smtClean="0">
                <a:solidFill>
                  <a:srgbClr val="000000"/>
                </a:solidFill>
                <a:latin typeface="Arial"/>
                <a:cs typeface="Arial"/>
              </a:rPr>
              <a:t>states? </a:t>
            </a:r>
            <a:endParaRPr lang="en-US" sz="2800" dirty="0">
              <a:solidFill>
                <a:srgbClr val="000000"/>
              </a:solidFill>
              <a:latin typeface="Arial"/>
              <a:cs typeface="Arial"/>
            </a:endParaRPr>
          </a:p>
          <a:p>
            <a:pPr marL="171450" indent="-171450">
              <a:buFont typeface="Arial" charset="0"/>
              <a:buChar char="•"/>
            </a:pPr>
            <a:r>
              <a:rPr lang="en-US" sz="2800" dirty="0">
                <a:solidFill>
                  <a:srgbClr val="000000"/>
                </a:solidFill>
                <a:latin typeface="Arial"/>
                <a:cs typeface="Arial"/>
              </a:rPr>
              <a:t>What should be the most important steps in developing the theory that will treat nuclear structure and reactions consistently? </a:t>
            </a:r>
          </a:p>
          <a:p>
            <a:pPr marL="800100" lvl="1" indent="-342900">
              <a:buFont typeface="Courier New"/>
              <a:buChar char="o"/>
            </a:pPr>
            <a:r>
              <a:rPr lang="en-US" sz="2400" dirty="0" smtClean="0">
                <a:solidFill>
                  <a:srgbClr val="000000"/>
                </a:solidFill>
                <a:latin typeface="Arial"/>
                <a:cs typeface="Arial"/>
              </a:rPr>
              <a:t>How to understand (Rigged) Quantum </a:t>
            </a:r>
            <a:r>
              <a:rPr lang="en-US" sz="2400" dirty="0">
                <a:solidFill>
                  <a:srgbClr val="000000"/>
                </a:solidFill>
                <a:latin typeface="Arial"/>
                <a:cs typeface="Arial"/>
              </a:rPr>
              <a:t>Mechanics of open quantum systems?</a:t>
            </a:r>
          </a:p>
          <a:p>
            <a:pPr marL="800100" lvl="1" indent="-342900">
              <a:buFont typeface="Courier New"/>
              <a:buChar char="o"/>
            </a:pPr>
            <a:r>
              <a:rPr lang="en-US" sz="2400" dirty="0">
                <a:solidFill>
                  <a:srgbClr val="000000"/>
                </a:solidFill>
                <a:latin typeface="Arial"/>
                <a:cs typeface="Arial"/>
              </a:rPr>
              <a:t>How are effective interactions modified in open quantum systems?</a:t>
            </a:r>
          </a:p>
        </p:txBody>
      </p:sp>
      <p:sp>
        <p:nvSpPr>
          <p:cNvPr id="31747" name="Rectangle 11"/>
          <p:cNvSpPr>
            <a:spLocks noChangeArrowheads="1"/>
          </p:cNvSpPr>
          <p:nvPr/>
        </p:nvSpPr>
        <p:spPr bwMode="auto">
          <a:xfrm>
            <a:off x="428624" y="0"/>
            <a:ext cx="8537575" cy="1231106"/>
          </a:xfrm>
          <a:prstGeom prst="rect">
            <a:avLst/>
          </a:prstGeom>
          <a:noFill/>
          <a:ln w="9525">
            <a:noFill/>
            <a:miter lim="800000"/>
            <a:headEnd/>
            <a:tailEnd/>
          </a:ln>
        </p:spPr>
        <p:txBody>
          <a:bodyPr wrap="square">
            <a:prstTxWarp prst="textNoShape">
              <a:avLst/>
            </a:prstTxWarp>
            <a:spAutoFit/>
          </a:bodyPr>
          <a:lstStyle/>
          <a:p>
            <a:pPr algn="ctr"/>
            <a:r>
              <a:rPr lang="en-US" sz="2800" dirty="0">
                <a:solidFill>
                  <a:srgbClr val="0000FF"/>
                </a:solidFill>
                <a:latin typeface="Arial"/>
                <a:cs typeface="Arial"/>
              </a:rPr>
              <a:t>Open problems in the theory of nuclear open quantum systems</a:t>
            </a:r>
            <a:r>
              <a:rPr lang="en-US" sz="2800" dirty="0">
                <a:solidFill>
                  <a:srgbClr val="000000"/>
                </a:solidFill>
                <a:latin typeface="Arial"/>
                <a:cs typeface="Arial"/>
              </a:rPr>
              <a:t> </a:t>
            </a:r>
          </a:p>
          <a:p>
            <a:pPr algn="ctr"/>
            <a:r>
              <a:rPr lang="en-US" dirty="0">
                <a:solidFill>
                  <a:srgbClr val="000000"/>
                </a:solidFill>
                <a:latin typeface="Arial"/>
                <a:cs typeface="Arial"/>
              </a:rPr>
              <a:t>N. Michel et al., J. Phys. G </a:t>
            </a:r>
            <a:r>
              <a:rPr lang="en-US" b="1" dirty="0">
                <a:solidFill>
                  <a:srgbClr val="000000"/>
                </a:solidFill>
                <a:latin typeface="Arial"/>
                <a:cs typeface="Arial"/>
              </a:rPr>
              <a:t>37</a:t>
            </a:r>
            <a:r>
              <a:rPr lang="en-US" dirty="0">
                <a:solidFill>
                  <a:srgbClr val="000000"/>
                </a:solidFill>
                <a:latin typeface="Arial"/>
                <a:cs typeface="Arial"/>
              </a:rPr>
              <a:t>,  064042 (2010)</a:t>
            </a:r>
          </a:p>
        </p:txBody>
      </p:sp>
    </p:spTree>
    <p:extLst>
      <p:ext uri="{BB962C8B-B14F-4D97-AF65-F5344CB8AC3E}">
        <p14:creationId xmlns:p14="http://schemas.microsoft.com/office/powerpoint/2010/main" val="3143871078"/>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8700" y="3352800"/>
            <a:ext cx="4405072" cy="707886"/>
          </a:xfrm>
          <a:prstGeom prst="rect">
            <a:avLst/>
          </a:prstGeom>
          <a:noFill/>
        </p:spPr>
        <p:txBody>
          <a:bodyPr wrap="none" rtlCol="0">
            <a:spAutoFit/>
          </a:bodyPr>
          <a:lstStyle/>
          <a:p>
            <a:r>
              <a:rPr lang="en-US" sz="4000" dirty="0" err="1" smtClean="0">
                <a:solidFill>
                  <a:srgbClr val="000090"/>
                </a:solidFill>
              </a:rPr>
              <a:t>Superheavy</a:t>
            </a:r>
            <a:r>
              <a:rPr lang="en-US" sz="4000" dirty="0" smtClean="0">
                <a:solidFill>
                  <a:srgbClr val="000090"/>
                </a:solidFill>
              </a:rPr>
              <a:t> nuclei</a:t>
            </a:r>
            <a:endParaRPr lang="en-US" sz="4000" dirty="0">
              <a:solidFill>
                <a:srgbClr val="000090"/>
              </a:solidFill>
            </a:endParaRPr>
          </a:p>
        </p:txBody>
      </p:sp>
    </p:spTree>
    <p:extLst>
      <p:ext uri="{BB962C8B-B14F-4D97-AF65-F5344CB8AC3E}">
        <p14:creationId xmlns:p14="http://schemas.microsoft.com/office/powerpoint/2010/main" val="2514410784"/>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chart of nuclid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93800"/>
            <a:ext cx="8408988"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Line Callout 1 24"/>
          <p:cNvSpPr>
            <a:spLocks/>
          </p:cNvSpPr>
          <p:nvPr/>
        </p:nvSpPr>
        <p:spPr bwMode="auto">
          <a:xfrm>
            <a:off x="1495425" y="2270125"/>
            <a:ext cx="1308100" cy="368300"/>
          </a:xfrm>
          <a:prstGeom prst="borderCallout1">
            <a:avLst>
              <a:gd name="adj1" fmla="val 93157"/>
              <a:gd name="adj2" fmla="val 67935"/>
              <a:gd name="adj3" fmla="val 246181"/>
              <a:gd name="adj4" fmla="val 136787"/>
            </a:avLst>
          </a:prstGeom>
          <a:gradFill rotWithShape="1">
            <a:gsLst>
              <a:gs pos="0">
                <a:srgbClr val="F0FFFF"/>
              </a:gs>
              <a:gs pos="64999">
                <a:srgbClr val="DDFEFF"/>
              </a:gs>
              <a:gs pos="100000">
                <a:srgbClr val="CFFFFF"/>
              </a:gs>
            </a:gsLst>
            <a:lin ang="5400000" scaled="1"/>
          </a:gradFill>
          <a:ln w="9525">
            <a:solidFill>
              <a:schemeClr val="tx1"/>
            </a:solidFill>
            <a:miter lim="800000"/>
            <a:headEnd/>
            <a:tailEnd/>
          </a:ln>
          <a:effectLst>
            <a:outerShdw dist="20000" dir="5400000" rotWithShape="0">
              <a:srgbClr val="808080">
                <a:alpha val="37999"/>
              </a:srgbClr>
            </a:outerShdw>
          </a:effectLst>
        </p:spPr>
        <p:txBody>
          <a:bodyPr anchor="ctr"/>
          <a:lstStyle/>
          <a:p>
            <a:pPr algn="ctr" defTabSz="914400" eaLnBrk="0" hangingPunct="0"/>
            <a:r>
              <a:rPr lang="en-US" sz="1400" smtClean="0">
                <a:solidFill>
                  <a:srgbClr val="000000"/>
                </a:solidFill>
                <a:ea typeface="ＭＳ Ｐゴシック" charset="0"/>
                <a:cs typeface="ＭＳ Ｐゴシック" charset="0"/>
              </a:rPr>
              <a:t>2 events/year</a:t>
            </a:r>
          </a:p>
        </p:txBody>
      </p:sp>
      <p:sp>
        <p:nvSpPr>
          <p:cNvPr id="31" name="Rectangle 30"/>
          <p:cNvSpPr>
            <a:spLocks noChangeArrowheads="1"/>
          </p:cNvSpPr>
          <p:nvPr/>
        </p:nvSpPr>
        <p:spPr bwMode="auto">
          <a:xfrm>
            <a:off x="1346200" y="101600"/>
            <a:ext cx="6832600" cy="458788"/>
          </a:xfrm>
          <a:prstGeom prst="rect">
            <a:avLst/>
          </a:prstGeom>
          <a:noFill/>
          <a:ln w="12700">
            <a:noFill/>
            <a:miter lim="800000"/>
            <a:headEnd/>
            <a:tailEnd/>
          </a:ln>
          <a:effectLst/>
        </p:spPr>
        <p:txBody>
          <a:bodyPr lIns="90488" tIns="44450" rIns="90488" bIns="44450">
            <a:spAutoFit/>
          </a:bodyPr>
          <a:lstStyle/>
          <a:p>
            <a:pPr algn="ctr" defTabSz="914400" eaLnBrk="0" hangingPunct="0">
              <a:defRPr/>
            </a:pPr>
            <a:r>
              <a:rPr lang="en-US" sz="2400" dirty="0">
                <a:solidFill>
                  <a:srgbClr val="000090"/>
                </a:solidFill>
                <a:effectLst>
                  <a:outerShdw blurRad="38100" dist="38100" dir="2700000" algn="tl">
                    <a:srgbClr val="DDDDDD"/>
                  </a:outerShdw>
                </a:effectLst>
                <a:latin typeface="Arial"/>
                <a:ea typeface="ＭＳ Ｐゴシック" charset="0"/>
                <a:cs typeface="Arial"/>
              </a:rPr>
              <a:t>Limits of Mass and Charge: </a:t>
            </a:r>
            <a:r>
              <a:rPr lang="en-US" sz="2400" dirty="0" err="1">
                <a:solidFill>
                  <a:srgbClr val="000090"/>
                </a:solidFill>
                <a:effectLst>
                  <a:outerShdw blurRad="38100" dist="38100" dir="2700000" algn="tl">
                    <a:srgbClr val="DDDDDD"/>
                  </a:outerShdw>
                </a:effectLst>
                <a:latin typeface="Arial"/>
                <a:ea typeface="ＭＳ Ｐゴシック" charset="0"/>
                <a:cs typeface="Arial"/>
              </a:rPr>
              <a:t>Superheavies</a:t>
            </a:r>
            <a:endParaRPr lang="en-US" sz="2400" dirty="0">
              <a:solidFill>
                <a:srgbClr val="000090"/>
              </a:solidFill>
              <a:effectLst>
                <a:outerShdw blurRad="38100" dist="38100" dir="2700000" algn="tl">
                  <a:srgbClr val="DDDDDD"/>
                </a:outerShdw>
              </a:effectLst>
              <a:latin typeface="Arial"/>
              <a:ea typeface="ＭＳ Ｐゴシック" charset="0"/>
              <a:cs typeface="Arial"/>
            </a:endParaRPr>
          </a:p>
        </p:txBody>
      </p:sp>
      <p:graphicFrame>
        <p:nvGraphicFramePr>
          <p:cNvPr id="32" name="Таблица 1"/>
          <p:cNvGraphicFramePr>
            <a:graphicFrameLocks noGrp="1"/>
          </p:cNvGraphicFramePr>
          <p:nvPr/>
        </p:nvGraphicFramePr>
        <p:xfrm>
          <a:off x="3417888" y="2752725"/>
          <a:ext cx="5364163" cy="3746635"/>
        </p:xfrm>
        <a:graphic>
          <a:graphicData uri="http://schemas.openxmlformats.org/drawingml/2006/table">
            <a:tbl>
              <a:tblPr/>
              <a:tblGrid>
                <a:gridCol w="861761"/>
                <a:gridCol w="906437"/>
                <a:gridCol w="1294884"/>
                <a:gridCol w="2301081"/>
              </a:tblGrid>
              <a:tr h="651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a:ln>
                          <a:noFill/>
                        </a:ln>
                        <a:solidFill>
                          <a:srgbClr val="0000FF"/>
                        </a:solidFill>
                        <a:effectLst/>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rgbClr val="0000FF"/>
                          </a:solidFill>
                          <a:effectLst/>
                          <a:latin typeface="Calibri" charset="0"/>
                          <a:ea typeface="ＭＳ Ｐゴシック" charset="0"/>
                          <a:cs typeface="Arial" charset="0"/>
                        </a:rPr>
                        <a:t>A/Z</a:t>
                      </a:r>
                      <a:endParaRPr kumimoji="0" lang="ru-RU" sz="1300" b="1" i="0" u="none" strike="noStrike" cap="none" normalizeH="0" baseline="0" dirty="0">
                        <a:ln>
                          <a:noFill/>
                        </a:ln>
                        <a:solidFill>
                          <a:srgbClr val="0000FF"/>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1F5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smtClean="0">
                        <a:ln>
                          <a:noFill/>
                        </a:ln>
                        <a:solidFill>
                          <a:srgbClr val="0000FF"/>
                        </a:solidFill>
                        <a:effectLst/>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FF"/>
                          </a:solidFill>
                          <a:effectLst/>
                          <a:latin typeface="Calibri" charset="0"/>
                          <a:ea typeface="ＭＳ Ｐゴシック" charset="0"/>
                          <a:cs typeface="Arial" charset="0"/>
                        </a:rPr>
                        <a:t>Setup</a:t>
                      </a:r>
                      <a:endParaRPr kumimoji="0" lang="ru-RU" sz="1300" b="1" i="0" u="none" strike="noStrike" cap="none" normalizeH="0" baseline="0" dirty="0">
                        <a:ln>
                          <a:noFill/>
                        </a:ln>
                        <a:solidFill>
                          <a:srgbClr val="0000FF"/>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1F5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a:ln>
                          <a:noFill/>
                        </a:ln>
                        <a:solidFill>
                          <a:srgbClr val="0000FF"/>
                        </a:solidFill>
                        <a:effectLst/>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rgbClr val="0000FF"/>
                          </a:solidFill>
                          <a:effectLst/>
                          <a:latin typeface="Calibri" charset="0"/>
                          <a:ea typeface="ＭＳ Ｐゴシック" charset="0"/>
                          <a:cs typeface="Arial" charset="0"/>
                        </a:rPr>
                        <a:t>Laboratory</a:t>
                      </a:r>
                      <a:endParaRPr kumimoji="0" lang="ru-RU" sz="1300" b="1" i="0" u="none" strike="noStrike" cap="none" normalizeH="0" baseline="0" dirty="0">
                        <a:ln>
                          <a:noFill/>
                        </a:ln>
                        <a:solidFill>
                          <a:srgbClr val="0000FF"/>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1F5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a:ln>
                          <a:noFill/>
                        </a:ln>
                        <a:solidFill>
                          <a:srgbClr val="0000FF"/>
                        </a:solidFill>
                        <a:effectLst/>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FF"/>
                          </a:solidFill>
                          <a:effectLst/>
                          <a:latin typeface="Calibri" charset="0"/>
                          <a:ea typeface="ＭＳ Ｐゴシック" charset="0"/>
                          <a:cs typeface="Arial" charset="0"/>
                        </a:rPr>
                        <a:t>Publication</a:t>
                      </a:r>
                      <a:endParaRPr kumimoji="0" lang="en-US" sz="1300" b="1" i="0" u="none" strike="noStrike" cap="none" normalizeH="0" baseline="0" dirty="0">
                        <a:ln>
                          <a:noFill/>
                        </a:ln>
                        <a:solidFill>
                          <a:srgbClr val="0000FF"/>
                        </a:solidFill>
                        <a:effectLst/>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300" b="1" i="0" u="none" strike="noStrike" cap="none" normalizeH="0" baseline="0" dirty="0">
                        <a:ln>
                          <a:noFill/>
                        </a:ln>
                        <a:solidFill>
                          <a:srgbClr val="0000FF"/>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1F5F1"/>
                    </a:solidFill>
                  </a:tcPr>
                </a:tc>
              </a:tr>
              <a:tr h="39243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30000" dirty="0">
                          <a:ln>
                            <a:noFill/>
                          </a:ln>
                          <a:solidFill>
                            <a:srgbClr val="000000"/>
                          </a:solidFill>
                          <a:effectLst/>
                          <a:latin typeface="Calibri" charset="0"/>
                          <a:ea typeface="ＭＳ Ｐゴシック" charset="0"/>
                          <a:cs typeface="Arial" charset="0"/>
                        </a:rPr>
                        <a:t>283</a:t>
                      </a:r>
                      <a:r>
                        <a:rPr kumimoji="0" lang="ru-RU" sz="1100" b="0" i="0" u="none" strike="noStrike" cap="none" normalizeH="0" baseline="0" dirty="0">
                          <a:ln>
                            <a:noFill/>
                          </a:ln>
                          <a:solidFill>
                            <a:srgbClr val="000000"/>
                          </a:solidFill>
                          <a:effectLst/>
                          <a:latin typeface="Calibri" charset="0"/>
                          <a:ea typeface="ＭＳ Ｐゴシック" charset="0"/>
                          <a:cs typeface="Arial" charset="0"/>
                        </a:rPr>
                        <a:t>112</a:t>
                      </a: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charset="0"/>
                          <a:ea typeface="ＭＳ Ｐゴシック" charset="0"/>
                          <a:cs typeface="Arial" charset="0"/>
                        </a:rPr>
                        <a:t>SHIP</a:t>
                      </a: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charset="0"/>
                          <a:ea typeface="ＭＳ Ｐゴシック" charset="0"/>
                          <a:cs typeface="Arial" charset="0"/>
                        </a:rPr>
                        <a:t>GSI Darmstadt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charset="0"/>
                          <a:ea typeface="ＭＳ Ｐゴシック" charset="0"/>
                          <a:cs typeface="Arial" charset="0"/>
                        </a:rPr>
                        <a:t>Eur. Phys. J. A32, 251 (2007)</a:t>
                      </a:r>
                      <a:endParaRPr kumimoji="0" lang="ru-RU" sz="1100" b="0" i="0" u="none" strike="noStrike" cap="none" normalizeH="0" baseline="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r>
              <a:tr h="39243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30000">
                          <a:ln>
                            <a:noFill/>
                          </a:ln>
                          <a:solidFill>
                            <a:srgbClr val="000000"/>
                          </a:solidFill>
                          <a:effectLst/>
                          <a:latin typeface="Calibri" charset="0"/>
                          <a:ea typeface="ＭＳ Ｐゴシック" charset="0"/>
                          <a:cs typeface="Arial" charset="0"/>
                        </a:rPr>
                        <a:t>283</a:t>
                      </a:r>
                      <a:r>
                        <a:rPr kumimoji="0" lang="ru-RU" sz="1100" b="0" i="0" u="none" strike="noStrike" cap="none" normalizeH="0" baseline="0">
                          <a:ln>
                            <a:noFill/>
                          </a:ln>
                          <a:solidFill>
                            <a:srgbClr val="000000"/>
                          </a:solidFill>
                          <a:effectLst/>
                          <a:latin typeface="Calibri" charset="0"/>
                          <a:ea typeface="ＭＳ Ｐゴシック" charset="0"/>
                          <a:cs typeface="Arial" charset="0"/>
                        </a:rPr>
                        <a:t>112</a:t>
                      </a: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charset="0"/>
                          <a:ea typeface="ＭＳ Ｐゴシック" charset="0"/>
                          <a:cs typeface="Arial" charset="0"/>
                        </a:rPr>
                        <a:t>COLD</a:t>
                      </a: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charset="0"/>
                          <a:ea typeface="ＭＳ Ｐゴシック" charset="0"/>
                          <a:cs typeface="Arial" charset="0"/>
                        </a:rPr>
                        <a:t>PSI-FLNR (JINR)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charset="0"/>
                          <a:ea typeface="ＭＳ Ｐゴシック" charset="0"/>
                          <a:cs typeface="Arial" charset="0"/>
                        </a:rPr>
                        <a:t>Nature 447</a:t>
                      </a:r>
                      <a:r>
                        <a:rPr kumimoji="0" lang="en-US" sz="1100" b="0" i="0" u="none" strike="noStrike" cap="none" normalizeH="0" baseline="0" dirty="0">
                          <a:ln>
                            <a:noFill/>
                          </a:ln>
                          <a:solidFill>
                            <a:srgbClr val="000000"/>
                          </a:solidFill>
                          <a:effectLst/>
                          <a:latin typeface="Calibri" charset="0"/>
                          <a:ea typeface="ＭＳ Ｐゴシック" charset="0"/>
                          <a:cs typeface="Arial" charset="0"/>
                        </a:rPr>
                        <a:t>, 72 (2007)</a:t>
                      </a: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r>
              <a:tr h="40386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30000">
                          <a:ln>
                            <a:noFill/>
                          </a:ln>
                          <a:solidFill>
                            <a:srgbClr val="000000"/>
                          </a:solidFill>
                          <a:effectLst/>
                          <a:latin typeface="Calibri" charset="0"/>
                          <a:ea typeface="ＭＳ Ｐゴシック" charset="0"/>
                          <a:cs typeface="Arial" charset="0"/>
                        </a:rPr>
                        <a:t>286, </a:t>
                      </a:r>
                      <a:r>
                        <a:rPr kumimoji="0" lang="ru-RU" sz="1300" b="0" i="0" u="none" strike="noStrike" cap="none" normalizeH="0" baseline="30000">
                          <a:ln>
                            <a:noFill/>
                          </a:ln>
                          <a:solidFill>
                            <a:srgbClr val="000000"/>
                          </a:solidFill>
                          <a:effectLst/>
                          <a:latin typeface="Calibri" charset="0"/>
                          <a:ea typeface="ＭＳ Ｐゴシック" charset="0"/>
                          <a:cs typeface="Arial" charset="0"/>
                        </a:rPr>
                        <a:t>28</a:t>
                      </a:r>
                      <a:r>
                        <a:rPr kumimoji="0" lang="en-US" sz="1300" b="0" i="0" u="none" strike="noStrike" cap="none" normalizeH="0" baseline="30000">
                          <a:ln>
                            <a:noFill/>
                          </a:ln>
                          <a:solidFill>
                            <a:srgbClr val="000000"/>
                          </a:solidFill>
                          <a:effectLst/>
                          <a:latin typeface="Calibri" charset="0"/>
                          <a:ea typeface="ＭＳ Ｐゴシック" charset="0"/>
                          <a:cs typeface="Arial" charset="0"/>
                        </a:rPr>
                        <a:t>7</a:t>
                      </a:r>
                      <a:r>
                        <a:rPr kumimoji="0" lang="ru-RU" sz="1100" b="0" i="0" u="none" strike="noStrike" cap="none" normalizeH="0" baseline="0">
                          <a:ln>
                            <a:noFill/>
                          </a:ln>
                          <a:solidFill>
                            <a:srgbClr val="000000"/>
                          </a:solidFill>
                          <a:effectLst/>
                          <a:latin typeface="Calibri" charset="0"/>
                          <a:ea typeface="ＭＳ Ｐゴシック" charset="0"/>
                          <a:cs typeface="Arial" charset="0"/>
                        </a:rPr>
                        <a:t>11</a:t>
                      </a:r>
                      <a:r>
                        <a:rPr kumimoji="0" lang="en-US" sz="1100" b="0" i="0" u="none" strike="noStrike" cap="none" normalizeH="0" baseline="0">
                          <a:ln>
                            <a:noFill/>
                          </a:ln>
                          <a:solidFill>
                            <a:srgbClr val="000000"/>
                          </a:solidFill>
                          <a:effectLst/>
                          <a:latin typeface="Calibri" charset="0"/>
                          <a:ea typeface="ＭＳ Ｐゴシック" charset="0"/>
                          <a:cs typeface="Arial" charset="0"/>
                        </a:rPr>
                        <a:t>4</a:t>
                      </a:r>
                      <a:endParaRPr kumimoji="0" lang="ru-RU" sz="1100" b="0" i="0" u="none" strike="noStrike" cap="none" normalizeH="0" baseline="0">
                        <a:ln>
                          <a:noFill/>
                        </a:ln>
                        <a:solidFill>
                          <a:srgbClr val="000000"/>
                        </a:solidFill>
                        <a:effectLst/>
                        <a:latin typeface="Calibri"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charset="0"/>
                          <a:ea typeface="ＭＳ Ｐゴシック" charset="0"/>
                          <a:cs typeface="Arial" charset="0"/>
                        </a:rPr>
                        <a:t>BGS</a:t>
                      </a:r>
                      <a:endParaRPr kumimoji="0" lang="ru-RU" sz="1100" b="0" i="0" u="none" strike="noStrike" cap="none" normalizeH="0" baseline="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charset="0"/>
                          <a:ea typeface="ＭＳ Ｐゴシック" charset="0"/>
                          <a:cs typeface="Arial" charset="0"/>
                        </a:rPr>
                        <a:t>LBNL </a:t>
                      </a:r>
                      <a:r>
                        <a:rPr kumimoji="0" lang="en-US" sz="1100" b="0" i="0" u="none" strike="noStrike" cap="none" normalizeH="0" baseline="0" dirty="0">
                          <a:ln>
                            <a:noFill/>
                          </a:ln>
                          <a:solidFill>
                            <a:srgbClr val="000000"/>
                          </a:solidFill>
                          <a:effectLst/>
                          <a:latin typeface="Calibri" charset="0"/>
                          <a:ea typeface="ＭＳ Ｐゴシック" charset="0"/>
                          <a:cs typeface="Arial" charset="0"/>
                        </a:rPr>
                        <a:t>(Berkeley)</a:t>
                      </a: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charset="0"/>
                          <a:ea typeface="ＭＳ Ｐゴシック" charset="0"/>
                          <a:cs typeface="Arial" charset="0"/>
                        </a:rPr>
                        <a:t>P.R. Lett. 103, 132502 (2009)</a:t>
                      </a:r>
                      <a:endParaRPr kumimoji="0" lang="ru-RU" sz="1100" b="0" i="0" u="none" strike="noStrike" cap="none" normalizeH="0" baseline="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r>
              <a:tr h="72769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30000" dirty="0">
                          <a:ln>
                            <a:noFill/>
                          </a:ln>
                          <a:solidFill>
                            <a:srgbClr val="000000"/>
                          </a:solidFill>
                          <a:effectLst/>
                          <a:latin typeface="Calibri" charset="0"/>
                          <a:ea typeface="ＭＳ Ｐゴシック" charset="0"/>
                          <a:cs typeface="Arial" charset="0"/>
                        </a:rPr>
                        <a:t>288, </a:t>
                      </a:r>
                      <a:r>
                        <a:rPr kumimoji="0" lang="ru-RU" sz="1300" b="0" i="0" u="none" strike="noStrike" cap="none" normalizeH="0" baseline="30000" dirty="0">
                          <a:ln>
                            <a:noFill/>
                          </a:ln>
                          <a:solidFill>
                            <a:srgbClr val="000000"/>
                          </a:solidFill>
                          <a:effectLst/>
                          <a:latin typeface="Calibri" charset="0"/>
                          <a:ea typeface="ＭＳ Ｐゴシック" charset="0"/>
                          <a:cs typeface="Arial" charset="0"/>
                        </a:rPr>
                        <a:t>2</a:t>
                      </a:r>
                      <a:r>
                        <a:rPr kumimoji="0" lang="en-US" sz="1300" b="0" i="0" u="none" strike="noStrike" cap="none" normalizeH="0" baseline="30000" dirty="0">
                          <a:ln>
                            <a:noFill/>
                          </a:ln>
                          <a:solidFill>
                            <a:srgbClr val="000000"/>
                          </a:solidFill>
                          <a:effectLst/>
                          <a:latin typeface="Calibri" charset="0"/>
                          <a:ea typeface="ＭＳ Ｐゴシック" charset="0"/>
                          <a:cs typeface="Arial" charset="0"/>
                        </a:rPr>
                        <a:t>89</a:t>
                      </a:r>
                      <a:r>
                        <a:rPr kumimoji="0" lang="ru-RU" sz="1100" b="0" i="0" u="none" strike="noStrike" cap="none" normalizeH="0" baseline="0" dirty="0">
                          <a:ln>
                            <a:noFill/>
                          </a:ln>
                          <a:solidFill>
                            <a:srgbClr val="000000"/>
                          </a:solidFill>
                          <a:effectLst/>
                          <a:latin typeface="Calibri" charset="0"/>
                          <a:ea typeface="ＭＳ Ｐゴシック" charset="0"/>
                          <a:cs typeface="Arial" charset="0"/>
                        </a:rPr>
                        <a:t>11</a:t>
                      </a:r>
                      <a:r>
                        <a:rPr kumimoji="0" lang="en-US" sz="1100" b="0" i="0" u="none" strike="noStrike" cap="none" normalizeH="0" baseline="0" dirty="0">
                          <a:ln>
                            <a:noFill/>
                          </a:ln>
                          <a:solidFill>
                            <a:srgbClr val="000000"/>
                          </a:solidFill>
                          <a:effectLst/>
                          <a:latin typeface="Calibri" charset="0"/>
                          <a:ea typeface="ＭＳ Ｐゴシック" charset="0"/>
                          <a:cs typeface="Arial" charset="0"/>
                        </a:rPr>
                        <a:t>4</a:t>
                      </a: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30000" dirty="0">
                          <a:ln>
                            <a:noFill/>
                          </a:ln>
                          <a:solidFill>
                            <a:srgbClr val="000000"/>
                          </a:solidFill>
                          <a:effectLst/>
                          <a:latin typeface="Calibri" charset="0"/>
                          <a:ea typeface="ＭＳ Ｐゴシック" charset="0"/>
                          <a:cs typeface="Arial" charset="0"/>
                        </a:rPr>
                        <a:t>2</a:t>
                      </a:r>
                      <a:r>
                        <a:rPr kumimoji="0" lang="en-US" sz="1300" b="0" i="0" u="none" strike="noStrike" cap="none" normalizeH="0" baseline="30000" dirty="0">
                          <a:ln>
                            <a:noFill/>
                          </a:ln>
                          <a:solidFill>
                            <a:srgbClr val="000000"/>
                          </a:solidFill>
                          <a:effectLst/>
                          <a:latin typeface="Calibri" charset="0"/>
                          <a:ea typeface="ＭＳ Ｐゴシック" charset="0"/>
                          <a:cs typeface="Arial" charset="0"/>
                        </a:rPr>
                        <a:t>92, 293</a:t>
                      </a:r>
                      <a:r>
                        <a:rPr kumimoji="0" lang="ru-RU" sz="1100" b="0" i="0" u="none" strike="noStrike" cap="none" normalizeH="0" baseline="0" dirty="0">
                          <a:ln>
                            <a:noFill/>
                          </a:ln>
                          <a:solidFill>
                            <a:srgbClr val="000000"/>
                          </a:solidFill>
                          <a:effectLst/>
                          <a:latin typeface="Calibri" charset="0"/>
                          <a:ea typeface="ＭＳ Ｐゴシック" charset="0"/>
                          <a:cs typeface="Arial" charset="0"/>
                        </a:rPr>
                        <a:t>11</a:t>
                      </a:r>
                      <a:r>
                        <a:rPr kumimoji="0" lang="en-US" sz="1100" b="0" i="0" u="none" strike="noStrike" cap="none" normalizeH="0" baseline="0" dirty="0">
                          <a:ln>
                            <a:noFill/>
                          </a:ln>
                          <a:solidFill>
                            <a:srgbClr val="000000"/>
                          </a:solidFill>
                          <a:effectLst/>
                          <a:latin typeface="Calibri" charset="0"/>
                          <a:ea typeface="ＭＳ Ｐゴシック" charset="0"/>
                          <a:cs typeface="Arial" charset="0"/>
                        </a:rPr>
                        <a:t>6</a:t>
                      </a: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charset="0"/>
                          <a:ea typeface="ＭＳ Ｐゴシック" charset="0"/>
                          <a:cs typeface="Arial" charset="0"/>
                        </a:rPr>
                        <a:t>TASCA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charset="0"/>
                          <a:ea typeface="ＭＳ Ｐゴシック" charset="0"/>
                          <a:cs typeface="Arial" charset="0"/>
                        </a:rPr>
                        <a:t>SHIP</a:t>
                      </a: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charset="0"/>
                          <a:ea typeface="ＭＳ Ｐゴシック" charset="0"/>
                          <a:cs typeface="Arial" charset="0"/>
                        </a:rPr>
                        <a:t>GSI – Mainz</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charset="0"/>
                          <a:ea typeface="ＭＳ Ｐゴシック" charset="0"/>
                          <a:cs typeface="Arial" charset="0"/>
                        </a:rPr>
                        <a:t>GSI Darmstadt</a:t>
                      </a: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charset="0"/>
                          <a:ea typeface="ＭＳ Ｐゴシック" charset="0"/>
                          <a:cs typeface="Arial" charset="0"/>
                        </a:rPr>
                        <a:t>P.R. </a:t>
                      </a:r>
                      <a:r>
                        <a:rPr kumimoji="0" lang="en-US" sz="1100" b="0" i="0" u="none" strike="noStrike" cap="none" normalizeH="0" baseline="0" dirty="0" err="1">
                          <a:ln>
                            <a:noFill/>
                          </a:ln>
                          <a:solidFill>
                            <a:srgbClr val="000000"/>
                          </a:solidFill>
                          <a:effectLst/>
                          <a:latin typeface="Calibri" charset="0"/>
                          <a:ea typeface="ＭＳ Ｐゴシック" charset="0"/>
                          <a:cs typeface="Arial" charset="0"/>
                        </a:rPr>
                        <a:t>Lett</a:t>
                      </a:r>
                      <a:r>
                        <a:rPr kumimoji="0" lang="en-US" sz="1100" b="0" i="0" u="none" strike="noStrike" cap="none" normalizeH="0" baseline="0" dirty="0">
                          <a:ln>
                            <a:noFill/>
                          </a:ln>
                          <a:solidFill>
                            <a:srgbClr val="000000"/>
                          </a:solidFill>
                          <a:effectLst/>
                          <a:latin typeface="Calibri" charset="0"/>
                          <a:ea typeface="ＭＳ Ｐゴシック" charset="0"/>
                          <a:cs typeface="Arial" charset="0"/>
                        </a:rPr>
                        <a:t>. 104,  252701 (2010)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charset="0"/>
                          <a:ea typeface="ＭＳ Ｐゴシック" charset="0"/>
                          <a:cs typeface="Arial" charset="0"/>
                        </a:rPr>
                        <a:t>Eur. Phys. J. A48, 62 (2012)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r>
              <a:tr h="58928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l-PL" sz="1100" b="0" i="0" u="none" strike="noStrike" cap="none" normalizeH="0" baseline="30000" dirty="0" smtClean="0">
                          <a:ln>
                            <a:noFill/>
                          </a:ln>
                          <a:solidFill>
                            <a:srgbClr val="000000"/>
                          </a:solidFill>
                          <a:effectLst/>
                          <a:latin typeface="Calibri" charset="0"/>
                          <a:ea typeface="ＭＳ Ｐゴシック" charset="0"/>
                          <a:cs typeface="Arial" charset="0"/>
                        </a:rPr>
                        <a:t>294</a:t>
                      </a:r>
                      <a:r>
                        <a:rPr kumimoji="0" lang="pl-PL" sz="1100" b="0" i="0" u="none" strike="noStrike" cap="none" normalizeH="0" baseline="0" dirty="0" smtClean="0">
                          <a:ln>
                            <a:noFill/>
                          </a:ln>
                          <a:solidFill>
                            <a:srgbClr val="000000"/>
                          </a:solidFill>
                          <a:effectLst/>
                          <a:latin typeface="Calibri" charset="0"/>
                          <a:ea typeface="ＭＳ Ｐゴシック" charset="0"/>
                          <a:cs typeface="Arial" charset="0"/>
                        </a:rPr>
                        <a:t>117</a:t>
                      </a:r>
                    </a:p>
                    <a:p>
                      <a:pPr marL="0" marR="0" lvl="0" indent="0" algn="r" defTabSz="914400" rtl="0" eaLnBrk="1" fontAlgn="base" latinLnBrk="0" hangingPunct="1">
                        <a:lnSpc>
                          <a:spcPct val="100000"/>
                        </a:lnSpc>
                        <a:spcBef>
                          <a:spcPct val="0"/>
                        </a:spcBef>
                        <a:spcAft>
                          <a:spcPct val="0"/>
                        </a:spcAft>
                        <a:buClrTx/>
                        <a:buSzTx/>
                        <a:buFontTx/>
                        <a:buNone/>
                        <a:tabLst/>
                      </a:pPr>
                      <a:r>
                        <a:rPr kumimoji="0" lang="pl-PL" sz="1100" b="0" i="0" u="none" strike="noStrike" cap="none" normalizeH="0" baseline="30000" dirty="0" smtClean="0">
                          <a:ln>
                            <a:noFill/>
                          </a:ln>
                          <a:solidFill>
                            <a:srgbClr val="000000"/>
                          </a:solidFill>
                          <a:effectLst/>
                          <a:latin typeface="Calibri" charset="0"/>
                          <a:ea typeface="ＭＳ Ｐゴシック" charset="0"/>
                          <a:cs typeface="Arial" charset="0"/>
                        </a:rPr>
                        <a:t>287,288</a:t>
                      </a:r>
                      <a:r>
                        <a:rPr kumimoji="0" lang="pl-PL" sz="1100" b="0" i="0" u="none" strike="noStrike" cap="none" normalizeH="0" baseline="0" dirty="0" smtClean="0">
                          <a:ln>
                            <a:noFill/>
                          </a:ln>
                          <a:solidFill>
                            <a:srgbClr val="000000"/>
                          </a:solidFill>
                          <a:effectLst/>
                          <a:latin typeface="Calibri" charset="0"/>
                          <a:ea typeface="ＭＳ Ｐゴシック" charset="0"/>
                          <a:cs typeface="Arial" charset="0"/>
                        </a:rPr>
                        <a:t>115</a:t>
                      </a: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0" i="0" u="none" strike="noStrike" cap="none" normalizeH="0" baseline="0" dirty="0" smtClean="0">
                          <a:ln>
                            <a:noFill/>
                          </a:ln>
                          <a:solidFill>
                            <a:srgbClr val="000000"/>
                          </a:solidFill>
                          <a:effectLst/>
                          <a:latin typeface="Calibri" charset="0"/>
                          <a:ea typeface="ＭＳ Ｐゴシック" charset="0"/>
                          <a:cs typeface="Arial" charset="0"/>
                        </a:rPr>
                        <a:t>TASCA</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0" i="0" u="none" strike="noStrike" cap="none" normalizeH="0" baseline="0" dirty="0" err="1" smtClean="0">
                          <a:ln>
                            <a:noFill/>
                          </a:ln>
                          <a:solidFill>
                            <a:srgbClr val="000000"/>
                          </a:solidFill>
                          <a:effectLst/>
                          <a:latin typeface="Calibri" charset="0"/>
                          <a:ea typeface="ＭＳ Ｐゴシック" charset="0"/>
                          <a:cs typeface="Arial" charset="0"/>
                        </a:rPr>
                        <a:t>TASISpec</a:t>
                      </a: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smtClean="0">
                          <a:ln>
                            <a:noFill/>
                          </a:ln>
                          <a:solidFill>
                            <a:srgbClr val="000000"/>
                          </a:solidFill>
                          <a:effectLst/>
                          <a:latin typeface="Calibri" charset="0"/>
                          <a:ea typeface="ＭＳ Ｐゴシック" charset="0"/>
                          <a:cs typeface="Arial" charset="0"/>
                        </a:rPr>
                        <a:t>GSI – Mainz</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100" b="0" i="0" u="none" strike="noStrike" cap="none" normalizeH="0" baseline="0" dirty="0" smtClean="0">
                          <a:ln>
                            <a:noFill/>
                          </a:ln>
                          <a:solidFill>
                            <a:srgbClr val="000000"/>
                          </a:solidFill>
                          <a:effectLst/>
                          <a:latin typeface="Calibri" charset="0"/>
                          <a:ea typeface="ＭＳ Ｐゴシック" charset="0"/>
                          <a:cs typeface="Arial" charset="0"/>
                        </a:rPr>
                        <a:t> P.R. Lett. 111, 112502 (2013)</a:t>
                      </a:r>
                      <a:endParaRPr kumimoji="0" lang="en-US" sz="1100" b="1" i="0" u="none" strike="noStrike" cap="none" normalizeH="0" baseline="0" dirty="0">
                        <a:ln>
                          <a:noFill/>
                        </a:ln>
                        <a:solidFill>
                          <a:srgbClr val="FF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r>
              <a:tr h="589283">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pl-PL" sz="1100" b="0" i="0" u="none" strike="noStrike" cap="none" normalizeH="0" baseline="30000" dirty="0" smtClean="0">
                          <a:ln>
                            <a:noFill/>
                          </a:ln>
                          <a:solidFill>
                            <a:srgbClr val="000000"/>
                          </a:solidFill>
                          <a:effectLst/>
                          <a:latin typeface="Calibri" charset="0"/>
                          <a:ea typeface="ＭＳ Ｐゴシック" charset="0"/>
                          <a:cs typeface="Arial" charset="0"/>
                        </a:rPr>
                        <a:t>294</a:t>
                      </a:r>
                      <a:r>
                        <a:rPr kumimoji="0" lang="pl-PL" sz="1100" b="0" i="0" u="none" strike="noStrike" cap="none" normalizeH="0" baseline="0" dirty="0" smtClean="0">
                          <a:ln>
                            <a:noFill/>
                          </a:ln>
                          <a:solidFill>
                            <a:srgbClr val="000000"/>
                          </a:solidFill>
                          <a:effectLst/>
                          <a:latin typeface="Calibri" charset="0"/>
                          <a:ea typeface="ＭＳ Ｐゴシック" charset="0"/>
                          <a:cs typeface="Arial" charset="0"/>
                        </a:rPr>
                        <a:t>117</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0" i="0" u="none" strike="noStrike" cap="none" normalizeH="0" baseline="0" dirty="0" smtClean="0">
                          <a:ln>
                            <a:noFill/>
                          </a:ln>
                          <a:solidFill>
                            <a:srgbClr val="000000"/>
                          </a:solidFill>
                          <a:effectLst/>
                          <a:latin typeface="Calibri" charset="0"/>
                          <a:ea typeface="ＭＳ Ｐゴシック" charset="0"/>
                          <a:cs typeface="Arial" charset="0"/>
                        </a:rPr>
                        <a:t>TASCA</a:t>
                      </a:r>
                      <a:endParaRPr kumimoji="0" lang="ru-RU" sz="1100" b="0" i="0" u="none" strike="noStrike" cap="none" normalizeH="0" baseline="0" dirty="0">
                        <a:ln>
                          <a:noFill/>
                        </a:ln>
                        <a:solidFill>
                          <a:srgbClr val="00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smtClean="0">
                          <a:ln>
                            <a:noFill/>
                          </a:ln>
                          <a:solidFill>
                            <a:srgbClr val="000000"/>
                          </a:solidFill>
                          <a:effectLst/>
                          <a:latin typeface="Calibri" charset="0"/>
                          <a:ea typeface="ＭＳ Ｐゴシック" charset="0"/>
                          <a:cs typeface="Arial" charset="0"/>
                        </a:rPr>
                        <a:t>GSI – Mainz</a:t>
                      </a: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Calibri" charset="0"/>
                          <a:ea typeface="ＭＳ Ｐゴシック" charset="0"/>
                          <a:cs typeface="Arial" charset="0"/>
                        </a:rPr>
                        <a:t>Feb. 2014</a:t>
                      </a:r>
                      <a:endParaRPr kumimoji="0" lang="en-US" sz="1100" b="1" i="0" u="none" strike="noStrike" cap="none" normalizeH="0" baseline="0" dirty="0">
                        <a:ln>
                          <a:noFill/>
                        </a:ln>
                        <a:solidFill>
                          <a:srgbClr val="FF0000"/>
                        </a:solidFill>
                        <a:effectLst/>
                        <a:latin typeface="Calibri" charset="0"/>
                        <a:ea typeface="ＭＳ Ｐゴシック" charset="0"/>
                        <a:cs typeface="Arial" charset="0"/>
                      </a:endParaRPr>
                    </a:p>
                  </a:txBody>
                  <a:tcPr marL="57186" marR="57186" marT="28588" marB="2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85000"/>
                      </a:schemeClr>
                    </a:solidFill>
                  </a:tcPr>
                </a:tc>
              </a:tr>
            </a:tbl>
          </a:graphicData>
        </a:graphic>
      </p:graphicFrame>
      <p:sp>
        <p:nvSpPr>
          <p:cNvPr id="93230" name="TextBox 1"/>
          <p:cNvSpPr txBox="1">
            <a:spLocks noChangeArrowheads="1"/>
          </p:cNvSpPr>
          <p:nvPr/>
        </p:nvSpPr>
        <p:spPr bwMode="auto">
          <a:xfrm rot="-2248544">
            <a:off x="3832225" y="2227263"/>
            <a:ext cx="1987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smtClean="0">
                <a:solidFill>
                  <a:srgbClr val="000000"/>
                </a:solidFill>
              </a:rPr>
              <a:t>~50 new isotopes</a:t>
            </a:r>
          </a:p>
        </p:txBody>
      </p:sp>
    </p:spTree>
    <p:extLst>
      <p:ext uri="{BB962C8B-B14F-4D97-AF65-F5344CB8AC3E}">
        <p14:creationId xmlns:p14="http://schemas.microsoft.com/office/powerpoint/2010/main" val="82004092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Box 3"/>
          <p:cNvSpPr txBox="1">
            <a:spLocks noChangeArrowheads="1"/>
          </p:cNvSpPr>
          <p:nvPr/>
        </p:nvSpPr>
        <p:spPr bwMode="auto">
          <a:xfrm>
            <a:off x="215900" y="203200"/>
            <a:ext cx="8737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4500" smtClean="0">
                <a:solidFill>
                  <a:srgbClr val="000090"/>
                </a:solidFill>
              </a:rPr>
              <a:t>Are superheavy atoms and nuclei different from lighter species?</a:t>
            </a:r>
          </a:p>
        </p:txBody>
      </p:sp>
      <p:sp>
        <p:nvSpPr>
          <p:cNvPr id="2" name="TextBox 1"/>
          <p:cNvSpPr txBox="1">
            <a:spLocks noChangeArrowheads="1"/>
          </p:cNvSpPr>
          <p:nvPr/>
        </p:nvSpPr>
        <p:spPr bwMode="auto">
          <a:xfrm>
            <a:off x="304800" y="2032000"/>
            <a:ext cx="86360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4000" smtClean="0">
                <a:solidFill>
                  <a:srgbClr val="FF0000"/>
                </a:solidFill>
              </a:rPr>
              <a:t>Yes!</a:t>
            </a:r>
          </a:p>
          <a:p>
            <a:pPr defTabSz="914400" eaLnBrk="0" hangingPunct="0"/>
            <a:endParaRPr lang="en-US" sz="4000" smtClean="0">
              <a:solidFill>
                <a:srgbClr val="FF0000"/>
              </a:solidFill>
            </a:endParaRPr>
          </a:p>
          <a:p>
            <a:pPr defTabSz="914400" eaLnBrk="0" hangingPunct="0"/>
            <a:r>
              <a:rPr lang="en-US" smtClean="0">
                <a:solidFill>
                  <a:srgbClr val="000000"/>
                </a:solidFill>
              </a:rPr>
              <a:t>Very large density of electronic and nucleonic levels</a:t>
            </a:r>
          </a:p>
          <a:p>
            <a:pPr defTabSz="914400" eaLnBrk="0" hangingPunct="0"/>
            <a:endParaRPr lang="en-US" smtClean="0">
              <a:solidFill>
                <a:srgbClr val="000000"/>
              </a:solidFill>
            </a:endParaRPr>
          </a:p>
          <a:p>
            <a:pPr defTabSz="914400" eaLnBrk="0" hangingPunct="0"/>
            <a:r>
              <a:rPr lang="en-US" smtClean="0">
                <a:solidFill>
                  <a:srgbClr val="000000"/>
                </a:solidFill>
              </a:rPr>
              <a:t>Electromagnetic interaction is huge</a:t>
            </a:r>
          </a:p>
          <a:p>
            <a:pPr defTabSz="914400" eaLnBrk="0" hangingPunct="0"/>
            <a:endParaRPr lang="en-US" smtClean="0">
              <a:solidFill>
                <a:srgbClr val="000000"/>
              </a:solidFill>
            </a:endParaRPr>
          </a:p>
          <a:p>
            <a:pPr defTabSz="914400" eaLnBrk="0" hangingPunct="0"/>
            <a:r>
              <a:rPr lang="en-US" smtClean="0">
                <a:solidFill>
                  <a:srgbClr val="000000"/>
                </a:solidFill>
              </a:rPr>
              <a:t>Competition between </a:t>
            </a:r>
            <a:r>
              <a:rPr lang="en-US" smtClean="0">
                <a:solidFill>
                  <a:srgbClr val="0000FF"/>
                </a:solidFill>
              </a:rPr>
              <a:t>short-range </a:t>
            </a:r>
            <a:r>
              <a:rPr lang="en-US" smtClean="0">
                <a:solidFill>
                  <a:srgbClr val="000000"/>
                </a:solidFill>
              </a:rPr>
              <a:t>nuclear force and </a:t>
            </a:r>
            <a:r>
              <a:rPr lang="en-US" smtClean="0">
                <a:solidFill>
                  <a:srgbClr val="0000FF"/>
                </a:solidFill>
              </a:rPr>
              <a:t>long-range</a:t>
            </a:r>
            <a:r>
              <a:rPr lang="en-US" smtClean="0">
                <a:solidFill>
                  <a:srgbClr val="000000"/>
                </a:solidFill>
              </a:rPr>
              <a:t> electrostatic repulsion results in the Coulomb</a:t>
            </a:r>
          </a:p>
          <a:p>
            <a:pPr defTabSz="914400" eaLnBrk="0" hangingPunct="0"/>
            <a:r>
              <a:rPr lang="en-US" smtClean="0">
                <a:solidFill>
                  <a:srgbClr val="000000"/>
                </a:solidFill>
              </a:rPr>
              <a:t>frustration effects </a:t>
            </a:r>
          </a:p>
        </p:txBody>
      </p:sp>
    </p:spTree>
    <p:extLst>
      <p:ext uri="{BB962C8B-B14F-4D97-AF65-F5344CB8AC3E}">
        <p14:creationId xmlns:p14="http://schemas.microsoft.com/office/powerpoint/2010/main" val="715972534"/>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3" descr="360933-niels-boh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649288"/>
            <a:ext cx="1712913"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8" name="Picture 4" descr="143330a0.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0"/>
            <a:ext cx="4922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Box 5"/>
          <p:cNvSpPr txBox="1">
            <a:spLocks noChangeArrowheads="1"/>
          </p:cNvSpPr>
          <p:nvPr/>
        </p:nvSpPr>
        <p:spPr bwMode="auto">
          <a:xfrm>
            <a:off x="-26988" y="147638"/>
            <a:ext cx="4176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90"/>
                </a:solidFill>
              </a:rPr>
              <a:t>1939: Bohr’s paper on fission</a:t>
            </a:r>
          </a:p>
        </p:txBody>
      </p:sp>
      <p:grpSp>
        <p:nvGrpSpPr>
          <p:cNvPr id="96260" name="Group 8"/>
          <p:cNvGrpSpPr>
            <a:grpSpLocks/>
          </p:cNvGrpSpPr>
          <p:nvPr/>
        </p:nvGrpSpPr>
        <p:grpSpPr bwMode="auto">
          <a:xfrm>
            <a:off x="28575" y="2624138"/>
            <a:ext cx="4589463" cy="4046537"/>
            <a:chOff x="28865" y="2623349"/>
            <a:chExt cx="4588590" cy="4047494"/>
          </a:xfrm>
        </p:grpSpPr>
        <p:pic>
          <p:nvPicPr>
            <p:cNvPr id="7" name="Picture 6" descr="143330a0 copy.pdf"/>
            <p:cNvPicPr>
              <a:picLocks noChangeAspect="1"/>
            </p:cNvPicPr>
            <p:nvPr/>
          </p:nvPicPr>
          <p:blipFill rotWithShape="1">
            <a:blip r:embed="rId4">
              <a:extLst>
                <a:ext uri="{28A0092B-C50C-407E-A947-70E740481C1C}">
                  <a14:useLocalDpi xmlns:a14="http://schemas.microsoft.com/office/drawing/2010/main" val="0"/>
                </a:ext>
              </a:extLst>
            </a:blip>
            <a:srcRect t="1063" b="1186"/>
            <a:stretch/>
          </p:blipFill>
          <p:spPr>
            <a:xfrm>
              <a:off x="28865" y="2623349"/>
              <a:ext cx="4588590" cy="2202383"/>
            </a:xfrm>
            <a:prstGeom prst="rect">
              <a:avLst/>
            </a:prstGeom>
            <a:solidFill>
              <a:schemeClr val="bg1"/>
            </a:solidFill>
            <a:ln>
              <a:solidFill>
                <a:schemeClr val="bg2">
                  <a:lumMod val="25000"/>
                  <a:lumOff val="75000"/>
                </a:schemeClr>
              </a:solidFill>
            </a:ln>
          </p:spPr>
        </p:pic>
        <p:pic>
          <p:nvPicPr>
            <p:cNvPr id="8" name="Picture 7" descr="143330a0.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53" y="5000398"/>
              <a:ext cx="4560019" cy="1670445"/>
            </a:xfrm>
            <a:prstGeom prst="rect">
              <a:avLst/>
            </a:prstGeom>
            <a:solidFill>
              <a:srgbClr val="FFFFFF"/>
            </a:solidFill>
            <a:ln>
              <a:solidFill>
                <a:schemeClr val="bg2">
                  <a:lumMod val="25000"/>
                  <a:lumOff val="75000"/>
                </a:schemeClr>
              </a:solidFill>
            </a:ln>
          </p:spPr>
        </p:pic>
      </p:grpSp>
    </p:spTree>
    <p:extLst>
      <p:ext uri="{BB962C8B-B14F-4D97-AF65-F5344CB8AC3E}">
        <p14:creationId xmlns:p14="http://schemas.microsoft.com/office/powerpoint/2010/main" val="42867752"/>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3" descr="fig2-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88900"/>
            <a:ext cx="38481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4" descr="Stdef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203200"/>
            <a:ext cx="235902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p:cNvSpPr>
            <a:spLocks noChangeArrowheads="1"/>
          </p:cNvSpPr>
          <p:nvPr/>
        </p:nvSpPr>
        <p:spPr bwMode="auto">
          <a:xfrm>
            <a:off x="4330700" y="5037138"/>
            <a:ext cx="4724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US" sz="2400" smtClean="0">
                <a:solidFill>
                  <a:srgbClr val="790015"/>
                </a:solidFill>
                <a:ea typeface="ＭＳ Ｐゴシック" charset="0"/>
                <a:cs typeface="Arial" charset="0"/>
              </a:rPr>
              <a:t>The nuclear droplet stays</a:t>
            </a:r>
          </a:p>
          <a:p>
            <a:pPr defTabSz="914400" eaLnBrk="0" hangingPunct="0"/>
            <a:r>
              <a:rPr lang="en-US" sz="2400" smtClean="0">
                <a:solidFill>
                  <a:srgbClr val="790015"/>
                </a:solidFill>
                <a:ea typeface="ＭＳ Ｐゴシック" charset="0"/>
                <a:cs typeface="Arial" charset="0"/>
              </a:rPr>
              <a:t>stable and spherical for x&lt;1.</a:t>
            </a:r>
          </a:p>
          <a:p>
            <a:pPr defTabSz="914400" eaLnBrk="0" hangingPunct="0"/>
            <a:r>
              <a:rPr lang="en-US" sz="2400" smtClean="0">
                <a:solidFill>
                  <a:srgbClr val="790015"/>
                </a:solidFill>
                <a:ea typeface="ＭＳ Ｐゴシック" charset="0"/>
                <a:cs typeface="Arial" charset="0"/>
              </a:rPr>
              <a:t>For x&gt;1, it fissions immediately.</a:t>
            </a:r>
          </a:p>
          <a:p>
            <a:pPr defTabSz="914400" eaLnBrk="0" hangingPunct="0"/>
            <a:r>
              <a:rPr lang="en-US" sz="2400" smtClean="0">
                <a:solidFill>
                  <a:srgbClr val="790015"/>
                </a:solidFill>
                <a:ea typeface="ＭＳ Ｐゴシック" charset="0"/>
                <a:cs typeface="Arial" charset="0"/>
              </a:rPr>
              <a:t>For </a:t>
            </a:r>
            <a:r>
              <a:rPr lang="en-US" sz="2400" baseline="30000" smtClean="0">
                <a:solidFill>
                  <a:srgbClr val="790015"/>
                </a:solidFill>
                <a:ea typeface="ＭＳ Ｐゴシック" charset="0"/>
                <a:cs typeface="Arial" charset="0"/>
              </a:rPr>
              <a:t>238</a:t>
            </a:r>
            <a:r>
              <a:rPr lang="en-US" sz="2400" smtClean="0">
                <a:solidFill>
                  <a:srgbClr val="790015"/>
                </a:solidFill>
                <a:ea typeface="ＭＳ Ｐゴシック" charset="0"/>
                <a:cs typeface="Arial" charset="0"/>
              </a:rPr>
              <a:t>U, x=0.8</a:t>
            </a:r>
          </a:p>
        </p:txBody>
      </p:sp>
      <p:pic>
        <p:nvPicPr>
          <p:cNvPr id="8" name="Picture 26" descr="&#10;np-122.gif                                                     00000010&#10;Piotr's HD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3225800"/>
            <a:ext cx="3616325" cy="3395663"/>
          </a:xfrm>
          <a:prstGeom prst="rect">
            <a:avLst/>
          </a:prstGeom>
          <a:solidFill>
            <a:schemeClr val="bg1"/>
          </a:solidFill>
          <a:ln w="9525">
            <a:solidFill>
              <a:schemeClr val="tx1"/>
            </a:solidFill>
            <a:miter lim="800000"/>
            <a:headEnd/>
            <a:tailEnd/>
          </a:ln>
          <a:effectLst>
            <a:outerShdw blurRad="63500" dist="107763" dir="2700000" algn="ctr" rotWithShape="0">
              <a:srgbClr val="000000">
                <a:alpha val="74998"/>
              </a:srgbClr>
            </a:outerShdw>
          </a:effectLst>
        </p:spPr>
      </p:pic>
      <p:sp>
        <p:nvSpPr>
          <p:cNvPr id="97285" name="TextBox 3"/>
          <p:cNvSpPr txBox="1">
            <a:spLocks noChangeArrowheads="1"/>
          </p:cNvSpPr>
          <p:nvPr/>
        </p:nvSpPr>
        <p:spPr bwMode="auto">
          <a:xfrm>
            <a:off x="1320800" y="139700"/>
            <a:ext cx="232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2000" smtClean="0">
                <a:solidFill>
                  <a:srgbClr val="FF0000"/>
                </a:solidFill>
              </a:rPr>
              <a:t>electrostatic (Coulomb)</a:t>
            </a:r>
          </a:p>
          <a:p>
            <a:pPr defTabSz="914400" eaLnBrk="0" hangingPunct="0"/>
            <a:r>
              <a:rPr lang="en-US" sz="2000" smtClean="0">
                <a:solidFill>
                  <a:srgbClr val="FF0000"/>
                </a:solidFill>
              </a:rPr>
              <a:t>repulsion</a:t>
            </a:r>
          </a:p>
        </p:txBody>
      </p:sp>
      <p:sp>
        <p:nvSpPr>
          <p:cNvPr id="97286" name="TextBox 9"/>
          <p:cNvSpPr txBox="1">
            <a:spLocks noChangeArrowheads="1"/>
          </p:cNvSpPr>
          <p:nvPr/>
        </p:nvSpPr>
        <p:spPr bwMode="auto">
          <a:xfrm>
            <a:off x="6134100" y="254000"/>
            <a:ext cx="2324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2000" smtClean="0">
                <a:solidFill>
                  <a:srgbClr val="FF0000"/>
                </a:solidFill>
              </a:rPr>
              <a:t>fission of nuclear</a:t>
            </a:r>
          </a:p>
          <a:p>
            <a:pPr defTabSz="914400" eaLnBrk="0" hangingPunct="0"/>
            <a:r>
              <a:rPr lang="en-US" sz="2000" smtClean="0">
                <a:solidFill>
                  <a:srgbClr val="FF0000"/>
                </a:solidFill>
              </a:rPr>
              <a:t>droplet</a:t>
            </a:r>
          </a:p>
        </p:txBody>
      </p:sp>
      <p:pic>
        <p:nvPicPr>
          <p:cNvPr id="97287" name="Picture 1"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91300" y="2178050"/>
            <a:ext cx="2438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Rectangle 9"/>
          <p:cNvSpPr>
            <a:spLocks noChangeArrowheads="1"/>
          </p:cNvSpPr>
          <p:nvPr/>
        </p:nvSpPr>
        <p:spPr bwMode="auto">
          <a:xfrm>
            <a:off x="6664325" y="1662113"/>
            <a:ext cx="225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hangingPunct="0"/>
            <a:r>
              <a:rPr lang="en-US" sz="2000" smtClean="0">
                <a:solidFill>
                  <a:srgbClr val="000090"/>
                </a:solidFill>
                <a:ea typeface="ＭＳ Ｐゴシック" charset="0"/>
                <a:cs typeface="ＭＳ Ｐゴシック" charset="0"/>
              </a:rPr>
              <a:t>fissility parameter:</a:t>
            </a:r>
          </a:p>
        </p:txBody>
      </p:sp>
    </p:spTree>
    <p:extLst>
      <p:ext uri="{BB962C8B-B14F-4D97-AF65-F5344CB8AC3E}">
        <p14:creationId xmlns:p14="http://schemas.microsoft.com/office/powerpoint/2010/main" val="953598172"/>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11"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4975" y="374650"/>
            <a:ext cx="39068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1" descr="449411a-f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725" y="1055688"/>
            <a:ext cx="8142288"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2"/>
          <p:cNvSpPr>
            <a:spLocks noChangeArrowheads="1"/>
          </p:cNvSpPr>
          <p:nvPr/>
        </p:nvSpPr>
        <p:spPr bwMode="auto">
          <a:xfrm>
            <a:off x="5626100" y="4441825"/>
            <a:ext cx="2608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hangingPunct="0"/>
            <a:r>
              <a:rPr lang="en-US" smtClean="0">
                <a:solidFill>
                  <a:srgbClr val="000000"/>
                </a:solidFill>
                <a:ea typeface="ＭＳ Ｐゴシック" charset="0"/>
                <a:cs typeface="ＭＳ Ｐゴシック" charset="0"/>
              </a:rPr>
              <a:t>Nature 449, 411 (2007)</a:t>
            </a:r>
          </a:p>
        </p:txBody>
      </p:sp>
      <p:sp>
        <p:nvSpPr>
          <p:cNvPr id="4" name="Oval 3"/>
          <p:cNvSpPr>
            <a:spLocks noChangeArrowheads="1"/>
          </p:cNvSpPr>
          <p:nvPr/>
        </p:nvSpPr>
        <p:spPr bwMode="auto">
          <a:xfrm rot="-1051146">
            <a:off x="6216650" y="935038"/>
            <a:ext cx="2098675" cy="1096962"/>
          </a:xfrm>
          <a:prstGeom prst="ellipse">
            <a:avLst/>
          </a:prstGeom>
          <a:noFill/>
          <a:ln w="3810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gn="ctr" defTabSz="914400"/>
            <a:endParaRPr lang="en-US" sz="4200" smtClean="0">
              <a:solidFill>
                <a:srgbClr val="000000"/>
              </a:solidFill>
              <a:latin typeface="Gill Sans" charset="0"/>
              <a:ea typeface="ヒラギノ角ゴ ProN W3" charset="0"/>
              <a:cs typeface="ヒラギノ角ゴ ProN W3" charset="0"/>
              <a:sym typeface="Gill Sans" charset="0"/>
            </a:endParaRPr>
          </a:p>
        </p:txBody>
      </p:sp>
      <p:sp>
        <p:nvSpPr>
          <p:cNvPr id="98309" name="TextBox 5"/>
          <p:cNvSpPr txBox="1">
            <a:spLocks noChangeArrowheads="1"/>
          </p:cNvSpPr>
          <p:nvPr/>
        </p:nvSpPr>
        <p:spPr bwMode="auto">
          <a:xfrm>
            <a:off x="1189038" y="5888038"/>
            <a:ext cx="7172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b="1" i="1" smtClean="0">
                <a:solidFill>
                  <a:srgbClr val="FF0000"/>
                </a:solidFill>
              </a:rPr>
              <a:t>Magic numbers </a:t>
            </a:r>
            <a:r>
              <a:rPr lang="en-US" smtClean="0">
                <a:solidFill>
                  <a:srgbClr val="FF0000"/>
                </a:solidFill>
              </a:rPr>
              <a:t>at Z or N= 2, 8, 20, 28, 50, 82,126</a:t>
            </a:r>
          </a:p>
        </p:txBody>
      </p:sp>
      <p:sp>
        <p:nvSpPr>
          <p:cNvPr id="98310" name="TextBox 1"/>
          <p:cNvSpPr txBox="1">
            <a:spLocks noChangeArrowheads="1"/>
          </p:cNvSpPr>
          <p:nvPr/>
        </p:nvSpPr>
        <p:spPr bwMode="auto">
          <a:xfrm>
            <a:off x="5106988" y="3836988"/>
            <a:ext cx="1557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smtClean="0">
                <a:solidFill>
                  <a:srgbClr val="FF0000"/>
                </a:solidFill>
              </a:rPr>
              <a:t>(Z=28, N=50)</a:t>
            </a:r>
          </a:p>
        </p:txBody>
      </p:sp>
      <p:sp>
        <p:nvSpPr>
          <p:cNvPr id="98311" name="TextBox 7"/>
          <p:cNvSpPr txBox="1">
            <a:spLocks noChangeArrowheads="1"/>
          </p:cNvSpPr>
          <p:nvPr/>
        </p:nvSpPr>
        <p:spPr bwMode="auto">
          <a:xfrm>
            <a:off x="3908425" y="1208088"/>
            <a:ext cx="168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smtClean="0">
                <a:solidFill>
                  <a:srgbClr val="FF0000"/>
                </a:solidFill>
              </a:rPr>
              <a:t>(Z=82, N=126)</a:t>
            </a:r>
          </a:p>
        </p:txBody>
      </p:sp>
    </p:spTree>
    <p:extLst>
      <p:ext uri="{BB962C8B-B14F-4D97-AF65-F5344CB8AC3E}">
        <p14:creationId xmlns:p14="http://schemas.microsoft.com/office/powerpoint/2010/main" val="3400412266"/>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Box 3"/>
          <p:cNvSpPr txBox="1">
            <a:spLocks noChangeArrowheads="1"/>
          </p:cNvSpPr>
          <p:nvPr/>
        </p:nvSpPr>
        <p:spPr bwMode="auto">
          <a:xfrm>
            <a:off x="1117600" y="977900"/>
            <a:ext cx="7239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4800" smtClean="0">
                <a:solidFill>
                  <a:srgbClr val="000090"/>
                </a:solidFill>
              </a:rPr>
              <a:t>Is the concept of magicity</a:t>
            </a:r>
          </a:p>
          <a:p>
            <a:pPr defTabSz="914400" eaLnBrk="0" hangingPunct="0"/>
            <a:r>
              <a:rPr lang="en-US" sz="4800" smtClean="0">
                <a:solidFill>
                  <a:srgbClr val="000090"/>
                </a:solidFill>
              </a:rPr>
              <a:t>useful in superheavy nuclei?</a:t>
            </a:r>
          </a:p>
        </p:txBody>
      </p:sp>
      <p:sp>
        <p:nvSpPr>
          <p:cNvPr id="3" name="TextBox 2"/>
          <p:cNvSpPr txBox="1">
            <a:spLocks noChangeArrowheads="1"/>
          </p:cNvSpPr>
          <p:nvPr/>
        </p:nvSpPr>
        <p:spPr bwMode="auto">
          <a:xfrm>
            <a:off x="3759200" y="3949700"/>
            <a:ext cx="3797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4000" smtClean="0">
                <a:solidFill>
                  <a:srgbClr val="FF0000"/>
                </a:solidFill>
              </a:rPr>
              <a:t>Probably not!</a:t>
            </a:r>
          </a:p>
        </p:txBody>
      </p:sp>
      <p:sp>
        <p:nvSpPr>
          <p:cNvPr id="4" name="TextBox 1"/>
          <p:cNvSpPr txBox="1">
            <a:spLocks noChangeArrowheads="1"/>
          </p:cNvSpPr>
          <p:nvPr/>
        </p:nvSpPr>
        <p:spPr bwMode="auto">
          <a:xfrm>
            <a:off x="330200" y="5832475"/>
            <a:ext cx="8420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baseline="30000" smtClean="0">
                <a:solidFill>
                  <a:srgbClr val="000000"/>
                </a:solidFill>
              </a:rPr>
              <a:t>208</a:t>
            </a:r>
            <a:r>
              <a:rPr lang="en-US" smtClean="0">
                <a:solidFill>
                  <a:srgbClr val="000000"/>
                </a:solidFill>
              </a:rPr>
              <a:t>Pb (Z=82, N=126) probably the last honest-to-goodness doubly-magic nucleus! </a:t>
            </a:r>
          </a:p>
        </p:txBody>
      </p:sp>
    </p:spTree>
    <p:extLst>
      <p:ext uri="{BB962C8B-B14F-4D97-AF65-F5344CB8AC3E}">
        <p14:creationId xmlns:p14="http://schemas.microsoft.com/office/powerpoint/2010/main" val="462778135"/>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0" y="615054"/>
            <a:ext cx="4114800" cy="3499745"/>
          </a:xfrm>
          <a:prstGeom prst="rect">
            <a:avLst/>
          </a:prstGeom>
        </p:spPr>
      </p:pic>
      <p:pic>
        <p:nvPicPr>
          <p:cNvPr id="4" name="Picture 3"/>
          <p:cNvPicPr>
            <a:picLocks noChangeAspect="1"/>
          </p:cNvPicPr>
          <p:nvPr/>
        </p:nvPicPr>
        <p:blipFill>
          <a:blip r:embed="rId3"/>
          <a:stretch>
            <a:fillRect/>
          </a:stretch>
        </p:blipFill>
        <p:spPr>
          <a:xfrm>
            <a:off x="774700" y="1041400"/>
            <a:ext cx="2792263" cy="3136900"/>
          </a:xfrm>
          <a:prstGeom prst="rect">
            <a:avLst/>
          </a:prstGeom>
        </p:spPr>
      </p:pic>
      <p:sp>
        <p:nvSpPr>
          <p:cNvPr id="5" name="TextBox 4"/>
          <p:cNvSpPr txBox="1"/>
          <p:nvPr/>
        </p:nvSpPr>
        <p:spPr>
          <a:xfrm>
            <a:off x="177800" y="4507343"/>
            <a:ext cx="4038600" cy="2062103"/>
          </a:xfrm>
          <a:prstGeom prst="rect">
            <a:avLst/>
          </a:prstGeom>
          <a:noFill/>
        </p:spPr>
        <p:txBody>
          <a:bodyPr wrap="square" rtlCol="0">
            <a:spAutoFit/>
          </a:bodyPr>
          <a:lstStyle/>
          <a:p>
            <a:pPr marL="285750" indent="-285750">
              <a:buFont typeface="Arial"/>
              <a:buChar char="•"/>
            </a:pPr>
            <a:r>
              <a:rPr lang="en-US" sz="1600" dirty="0" smtClean="0">
                <a:solidFill>
                  <a:srgbClr val="000000"/>
                </a:solidFill>
                <a:latin typeface="Arial"/>
                <a:cs typeface="Arial"/>
              </a:rPr>
              <a:t>Closely spaced parity doublet gives rise to enhanced electric dipole correlations</a:t>
            </a:r>
          </a:p>
          <a:p>
            <a:pPr marL="285750" indent="-285750">
              <a:buFont typeface="Arial"/>
              <a:buChar char="•"/>
            </a:pPr>
            <a:r>
              <a:rPr lang="en-US" sz="1600" dirty="0" smtClean="0">
                <a:solidFill>
                  <a:srgbClr val="000000"/>
                </a:solidFill>
                <a:latin typeface="Arial"/>
                <a:cs typeface="Arial"/>
              </a:rPr>
              <a:t>Large intrinsic Schiff moment</a:t>
            </a:r>
          </a:p>
          <a:p>
            <a:pPr marL="285750" indent="-285750">
              <a:buFont typeface="Arial"/>
              <a:buChar char="•"/>
            </a:pPr>
            <a:r>
              <a:rPr lang="en-US" sz="1600" baseline="30000" dirty="0" smtClean="0">
                <a:solidFill>
                  <a:srgbClr val="000000"/>
                </a:solidFill>
                <a:latin typeface="Arial"/>
                <a:cs typeface="Arial"/>
              </a:rPr>
              <a:t>199</a:t>
            </a:r>
            <a:r>
              <a:rPr lang="en-US" sz="1600" dirty="0" smtClean="0">
                <a:solidFill>
                  <a:srgbClr val="000000"/>
                </a:solidFill>
                <a:latin typeface="Arial"/>
                <a:cs typeface="Arial"/>
              </a:rPr>
              <a:t>Hg (Seattle, 1980’s – present)</a:t>
            </a:r>
          </a:p>
          <a:p>
            <a:pPr marL="285750" indent="-285750">
              <a:buFont typeface="Arial"/>
              <a:buChar char="•"/>
            </a:pPr>
            <a:r>
              <a:rPr lang="en-US" sz="1600" baseline="30000" dirty="0" smtClean="0">
                <a:solidFill>
                  <a:srgbClr val="000000"/>
                </a:solidFill>
                <a:latin typeface="Arial"/>
                <a:cs typeface="Arial"/>
              </a:rPr>
              <a:t>225</a:t>
            </a:r>
            <a:r>
              <a:rPr lang="en-US" sz="1600" dirty="0" smtClean="0">
                <a:solidFill>
                  <a:srgbClr val="000000"/>
                </a:solidFill>
                <a:latin typeface="Arial"/>
                <a:cs typeface="Arial"/>
              </a:rPr>
              <a:t>Ra (Starting at ANL and KVI)</a:t>
            </a:r>
          </a:p>
          <a:p>
            <a:pPr marL="285750" indent="-285750">
              <a:buFont typeface="Arial"/>
              <a:buChar char="•"/>
            </a:pPr>
            <a:r>
              <a:rPr lang="en-US" sz="1600" baseline="30000" dirty="0">
                <a:solidFill>
                  <a:srgbClr val="000000"/>
                </a:solidFill>
                <a:latin typeface="Arial"/>
                <a:cs typeface="Arial"/>
              </a:rPr>
              <a:t>223</a:t>
            </a:r>
            <a:r>
              <a:rPr lang="en-US" sz="1600" dirty="0">
                <a:solidFill>
                  <a:srgbClr val="000000"/>
                </a:solidFill>
                <a:latin typeface="Arial"/>
                <a:cs typeface="Arial"/>
              </a:rPr>
              <a:t>Rn at </a:t>
            </a:r>
            <a:r>
              <a:rPr lang="en-US" sz="1600" dirty="0" smtClean="0">
                <a:solidFill>
                  <a:srgbClr val="000000"/>
                </a:solidFill>
                <a:latin typeface="Arial"/>
                <a:cs typeface="Arial"/>
              </a:rPr>
              <a:t>TRIUMF</a:t>
            </a:r>
          </a:p>
          <a:p>
            <a:pPr marL="285750" indent="-285750">
              <a:buFont typeface="Arial"/>
              <a:buChar char="•"/>
            </a:pPr>
            <a:r>
              <a:rPr lang="en-US" sz="1600" dirty="0" smtClean="0">
                <a:solidFill>
                  <a:srgbClr val="000000"/>
                </a:solidFill>
                <a:latin typeface="Arial"/>
                <a:cs typeface="Arial"/>
              </a:rPr>
              <a:t>Potential at FRIB (10</a:t>
            </a:r>
            <a:r>
              <a:rPr lang="en-US" sz="1600" baseline="30000" dirty="0" smtClean="0">
                <a:solidFill>
                  <a:srgbClr val="000000"/>
                </a:solidFill>
                <a:latin typeface="Arial"/>
                <a:cs typeface="Arial"/>
              </a:rPr>
              <a:t>12</a:t>
            </a:r>
            <a:r>
              <a:rPr lang="en-US" sz="1600" dirty="0" smtClean="0">
                <a:solidFill>
                  <a:srgbClr val="000000"/>
                </a:solidFill>
                <a:latin typeface="Arial"/>
                <a:cs typeface="Arial"/>
              </a:rPr>
              <a:t>/s w ISOL target (far future); 10</a:t>
            </a:r>
            <a:r>
              <a:rPr lang="en-US" sz="1600" baseline="30000" dirty="0" smtClean="0">
                <a:solidFill>
                  <a:srgbClr val="000000"/>
                </a:solidFill>
                <a:latin typeface="Arial"/>
                <a:cs typeface="Arial"/>
              </a:rPr>
              <a:t>10</a:t>
            </a:r>
            <a:r>
              <a:rPr lang="en-US" sz="1600" dirty="0" smtClean="0">
                <a:solidFill>
                  <a:srgbClr val="000000"/>
                </a:solidFill>
                <a:latin typeface="Arial"/>
                <a:cs typeface="Arial"/>
              </a:rPr>
              <a:t> initially</a:t>
            </a:r>
            <a:endParaRPr lang="en-US" sz="1600" dirty="0">
              <a:solidFill>
                <a:srgbClr val="000000"/>
              </a:solidFill>
              <a:latin typeface="Arial"/>
              <a:cs typeface="Arial"/>
            </a:endParaRPr>
          </a:p>
        </p:txBody>
      </p:sp>
      <p:sp>
        <p:nvSpPr>
          <p:cNvPr id="6" name="TextBox 5"/>
          <p:cNvSpPr txBox="1"/>
          <p:nvPr/>
        </p:nvSpPr>
        <p:spPr>
          <a:xfrm>
            <a:off x="4584700" y="4127500"/>
            <a:ext cx="4068579" cy="369332"/>
          </a:xfrm>
          <a:prstGeom prst="rect">
            <a:avLst/>
          </a:prstGeom>
          <a:noFill/>
        </p:spPr>
        <p:txBody>
          <a:bodyPr wrap="none" rtlCol="0">
            <a:spAutoFit/>
          </a:bodyPr>
          <a:lstStyle/>
          <a:p>
            <a:r>
              <a:rPr lang="en-US" dirty="0" smtClean="0">
                <a:solidFill>
                  <a:srgbClr val="000000"/>
                </a:solidFill>
              </a:rPr>
              <a:t>Gaffney et al., Nature 199, 497 (2013)</a:t>
            </a:r>
            <a:endParaRPr lang="en-US" dirty="0">
              <a:solidFill>
                <a:srgbClr val="000000"/>
              </a:solidFill>
            </a:endParaRPr>
          </a:p>
        </p:txBody>
      </p:sp>
      <p:pic>
        <p:nvPicPr>
          <p:cNvPr id="2" name="Picture 1" descr="cover_na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333" y="4571999"/>
            <a:ext cx="1595558" cy="2095500"/>
          </a:xfrm>
          <a:prstGeom prst="rect">
            <a:avLst/>
          </a:prstGeom>
        </p:spPr>
      </p:pic>
      <p:sp>
        <p:nvSpPr>
          <p:cNvPr id="3" name="Rectangle 2"/>
          <p:cNvSpPr/>
          <p:nvPr/>
        </p:nvSpPr>
        <p:spPr>
          <a:xfrm>
            <a:off x="76200" y="-38100"/>
            <a:ext cx="8953500" cy="830997"/>
          </a:xfrm>
          <a:prstGeom prst="rect">
            <a:avLst/>
          </a:prstGeom>
        </p:spPr>
        <p:txBody>
          <a:bodyPr wrap="square">
            <a:spAutoFit/>
          </a:bodyPr>
          <a:lstStyle/>
          <a:p>
            <a:r>
              <a:rPr lang="en-US" sz="2400" dirty="0">
                <a:solidFill>
                  <a:srgbClr val="000000"/>
                </a:solidFill>
              </a:rPr>
              <a:t>T</a:t>
            </a:r>
            <a:r>
              <a:rPr lang="en-US" sz="2400" dirty="0" smtClean="0">
                <a:solidFill>
                  <a:srgbClr val="000000"/>
                </a:solidFill>
              </a:rPr>
              <a:t>he </a:t>
            </a:r>
            <a:r>
              <a:rPr lang="en-US" sz="2400" dirty="0">
                <a:solidFill>
                  <a:srgbClr val="000000"/>
                </a:solidFill>
              </a:rPr>
              <a:t>violation of CP-symmetry is responsible for the fact that the Universe is dominated by matter over anti</a:t>
            </a:r>
            <a:r>
              <a:rPr lang="en-US" sz="2400">
                <a:solidFill>
                  <a:srgbClr val="000000"/>
                </a:solidFill>
              </a:rPr>
              <a:t>-</a:t>
            </a:r>
            <a:r>
              <a:rPr lang="en-US" sz="2400" smtClean="0">
                <a:solidFill>
                  <a:srgbClr val="000000"/>
                </a:solidFill>
              </a:rPr>
              <a:t>matter</a:t>
            </a:r>
            <a:endParaRPr lang="en-US" sz="2400" dirty="0">
              <a:solidFill>
                <a:srgbClr val="000000"/>
              </a:solidFill>
            </a:endParaRPr>
          </a:p>
        </p:txBody>
      </p:sp>
      <p:sp>
        <p:nvSpPr>
          <p:cNvPr id="8" name="Rectangle 7"/>
          <p:cNvSpPr/>
          <p:nvPr/>
        </p:nvSpPr>
        <p:spPr>
          <a:xfrm rot="19863171">
            <a:off x="3650245" y="4918900"/>
            <a:ext cx="2724048" cy="923330"/>
          </a:xfrm>
          <a:prstGeom prst="rect">
            <a:avLst/>
          </a:prstGeom>
          <a:noFill/>
        </p:spPr>
        <p:txBody>
          <a:bodyPr wrap="none" lIns="91440" tIns="45720" rIns="91440" bIns="45720">
            <a:spAutoFit/>
          </a:bodyPr>
          <a:lstStyle/>
          <a:p>
            <a:pPr algn="ctr"/>
            <a:r>
              <a:rPr lang="pl-PL" sz="5400" b="1" dirty="0" err="1" smtClean="0">
                <a:ln w="18000">
                  <a:solidFill>
                    <a:srgbClr val="333399">
                      <a:satMod val="140000"/>
                    </a:srgbClr>
                  </a:solidFill>
                  <a:prstDash val="solid"/>
                  <a:miter lim="800000"/>
                </a:ln>
                <a:noFill/>
                <a:effectLst>
                  <a:outerShdw blurRad="25500" dist="23000" dir="7020000" algn="tl">
                    <a:srgbClr val="000000">
                      <a:alpha val="50000"/>
                    </a:srgbClr>
                  </a:outerShdw>
                </a:effectLst>
              </a:rPr>
              <a:t>Theory</a:t>
            </a:r>
            <a:r>
              <a:rPr lang="pl-PL" sz="5400" b="1" dirty="0" smtClean="0">
                <a:ln w="18000">
                  <a:solidFill>
                    <a:srgbClr val="333399">
                      <a:satMod val="140000"/>
                    </a:srgbClr>
                  </a:solidFill>
                  <a:prstDash val="solid"/>
                  <a:miter lim="800000"/>
                </a:ln>
                <a:noFill/>
                <a:effectLst>
                  <a:outerShdw blurRad="25500" dist="23000" dir="7020000" algn="tl">
                    <a:srgbClr val="000000">
                      <a:alpha val="50000"/>
                    </a:srgbClr>
                  </a:outerShdw>
                </a:effectLst>
              </a:rPr>
              <a:t>!</a:t>
            </a:r>
            <a:endParaRPr lang="pl-PL" sz="5400" b="1" dirty="0">
              <a:ln w="18000">
                <a:solidFill>
                  <a:srgbClr val="333399">
                    <a:satMod val="140000"/>
                  </a:srgb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527581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9"/>
          <p:cNvSpPr>
            <a:spLocks noChangeArrowheads="1"/>
          </p:cNvSpPr>
          <p:nvPr/>
        </p:nvSpPr>
        <p:spPr bwMode="auto">
          <a:xfrm>
            <a:off x="1576388" y="0"/>
            <a:ext cx="6411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eaLnBrk="0" hangingPunct="0"/>
            <a:r>
              <a:rPr lang="en-US" sz="2800" smtClean="0">
                <a:solidFill>
                  <a:srgbClr val="004080"/>
                </a:solidFill>
                <a:ea typeface="ＭＳ Ｐゴシック" charset="0"/>
                <a:cs typeface="ＭＳ Ｐゴシック" charset="0"/>
              </a:rPr>
              <a:t>Shell structure and Coulomb frustration</a:t>
            </a:r>
            <a:endParaRPr lang="en-US" sz="2800" smtClean="0">
              <a:solidFill>
                <a:srgbClr val="FF0000"/>
              </a:solidFill>
              <a:ea typeface="ＭＳ Ｐゴシック" charset="0"/>
              <a:cs typeface="ＭＳ Ｐゴシック" charset="0"/>
            </a:endParaRPr>
          </a:p>
        </p:txBody>
      </p:sp>
      <p:pic>
        <p:nvPicPr>
          <p:cNvPr id="100354" name="Picture 3" descr="sh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1075" y="1511300"/>
            <a:ext cx="427196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8"/>
          <p:cNvSpPr>
            <a:spLocks noChangeArrowheads="1"/>
          </p:cNvSpPr>
          <p:nvPr/>
        </p:nvSpPr>
        <p:spPr bwMode="auto">
          <a:xfrm>
            <a:off x="5408613" y="5357813"/>
            <a:ext cx="3035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hangingPunct="0"/>
            <a:r>
              <a:rPr lang="en-US" sz="1600" smtClean="0">
                <a:solidFill>
                  <a:srgbClr val="000000"/>
                </a:solidFill>
                <a:ea typeface="ＭＳ Ｐゴシック" charset="0"/>
                <a:cs typeface="ＭＳ Ｐゴシック" charset="0"/>
              </a:rPr>
              <a:t>M. Bender et al. </a:t>
            </a:r>
          </a:p>
          <a:p>
            <a:pPr algn="ctr" defTabSz="914400" eaLnBrk="0" hangingPunct="0"/>
            <a:r>
              <a:rPr lang="en-US" sz="1600" smtClean="0">
                <a:solidFill>
                  <a:srgbClr val="000000"/>
                </a:solidFill>
                <a:ea typeface="ＭＳ Ｐゴシック" charset="0"/>
                <a:cs typeface="ＭＳ Ｐゴシック" charset="0"/>
              </a:rPr>
              <a:t>Phys. Lett. B 515, 42 (2001)</a:t>
            </a:r>
          </a:p>
        </p:txBody>
      </p:sp>
      <p:sp>
        <p:nvSpPr>
          <p:cNvPr id="100356" name="TextBox 11"/>
          <p:cNvSpPr txBox="1">
            <a:spLocks noChangeArrowheads="1"/>
          </p:cNvSpPr>
          <p:nvPr/>
        </p:nvSpPr>
        <p:spPr bwMode="auto">
          <a:xfrm>
            <a:off x="5978525" y="965200"/>
            <a:ext cx="1895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rPr>
              <a:t>Shell energy</a:t>
            </a:r>
          </a:p>
        </p:txBody>
      </p:sp>
      <p:pic>
        <p:nvPicPr>
          <p:cNvPr id="100357" name="Picture 2" descr="bender_nn2012_fig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63700"/>
            <a:ext cx="421322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Box 11"/>
          <p:cNvSpPr txBox="1">
            <a:spLocks noChangeArrowheads="1"/>
          </p:cNvSpPr>
          <p:nvPr/>
        </p:nvSpPr>
        <p:spPr bwMode="auto">
          <a:xfrm>
            <a:off x="1879600" y="11049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rPr>
              <a:t>Level density</a:t>
            </a:r>
          </a:p>
        </p:txBody>
      </p:sp>
      <p:sp>
        <p:nvSpPr>
          <p:cNvPr id="100359" name="Rectangle 8"/>
          <p:cNvSpPr>
            <a:spLocks noChangeArrowheads="1"/>
          </p:cNvSpPr>
          <p:nvPr/>
        </p:nvSpPr>
        <p:spPr bwMode="auto">
          <a:xfrm>
            <a:off x="1079500" y="5154613"/>
            <a:ext cx="3389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hangingPunct="0"/>
            <a:r>
              <a:rPr lang="en-US" sz="1600" smtClean="0">
                <a:solidFill>
                  <a:srgbClr val="000000"/>
                </a:solidFill>
                <a:ea typeface="ＭＳ Ｐゴシック" charset="0"/>
                <a:cs typeface="ＭＳ Ｐゴシック" charset="0"/>
              </a:rPr>
              <a:t>M. Bender et al. </a:t>
            </a:r>
          </a:p>
          <a:p>
            <a:pPr algn="ctr" defTabSz="914400" eaLnBrk="0" hangingPunct="0"/>
            <a:r>
              <a:rPr lang="en-US" sz="1600" smtClean="0">
                <a:solidFill>
                  <a:srgbClr val="000000"/>
                </a:solidFill>
                <a:ea typeface="ＭＳ Ｐゴシック" charset="0"/>
                <a:cs typeface="ＭＳ Ｐゴシック" charset="0"/>
              </a:rPr>
              <a:t>Phys. Rev. C 60, 034304 (1999)</a:t>
            </a:r>
          </a:p>
        </p:txBody>
      </p:sp>
      <p:sp>
        <p:nvSpPr>
          <p:cNvPr id="100360" name="Rectangle 3"/>
          <p:cNvSpPr>
            <a:spLocks noChangeArrowheads="1"/>
          </p:cNvSpPr>
          <p:nvPr/>
        </p:nvSpPr>
        <p:spPr bwMode="auto">
          <a:xfrm>
            <a:off x="520700" y="530225"/>
            <a:ext cx="8166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hangingPunct="0"/>
            <a:r>
              <a:rPr lang="en-US" smtClean="0">
                <a:solidFill>
                  <a:srgbClr val="FF0000"/>
                </a:solidFill>
                <a:ea typeface="ＭＳ Ｐゴシック" charset="0"/>
                <a:cs typeface="ＭＳ Ｐゴシック" charset="0"/>
              </a:rPr>
              <a:t>Small shifts of single-particle levels can impact shell structure significantly</a:t>
            </a:r>
          </a:p>
        </p:txBody>
      </p:sp>
      <p:sp>
        <p:nvSpPr>
          <p:cNvPr id="100361" name="Rectangle 4"/>
          <p:cNvSpPr>
            <a:spLocks noChangeArrowheads="1"/>
          </p:cNvSpPr>
          <p:nvPr/>
        </p:nvSpPr>
        <p:spPr bwMode="auto">
          <a:xfrm>
            <a:off x="139700" y="6027738"/>
            <a:ext cx="9004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US" sz="1600" smtClean="0">
                <a:solidFill>
                  <a:srgbClr val="FF0000"/>
                </a:solidFill>
                <a:ea typeface="ＭＳ Ｐゴシック" charset="0"/>
                <a:cs typeface="ＭＳ Ｐゴシック" charset="0"/>
              </a:rPr>
              <a:t>Because of the presence of highly-degenerate high-j levels and the smallness of the gaps in the single-particle spectrum, significant binding originates from the bunching of low-j orbits near the Fermi energy, not from the gaps</a:t>
            </a:r>
          </a:p>
        </p:txBody>
      </p:sp>
    </p:spTree>
    <p:extLst>
      <p:ext uri="{BB962C8B-B14F-4D97-AF65-F5344CB8AC3E}">
        <p14:creationId xmlns:p14="http://schemas.microsoft.com/office/powerpoint/2010/main" val="28578121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Box 3"/>
          <p:cNvSpPr txBox="1">
            <a:spLocks noChangeArrowheads="1"/>
          </p:cNvSpPr>
          <p:nvPr/>
        </p:nvSpPr>
        <p:spPr bwMode="auto">
          <a:xfrm>
            <a:off x="1054100" y="647700"/>
            <a:ext cx="7086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4800" smtClean="0">
                <a:solidFill>
                  <a:srgbClr val="000090"/>
                </a:solidFill>
              </a:rPr>
              <a:t>Where is the end of the nuclear landscape at the extremes of mass and charge?</a:t>
            </a:r>
          </a:p>
        </p:txBody>
      </p:sp>
      <p:sp>
        <p:nvSpPr>
          <p:cNvPr id="102402" name="TextBox 2"/>
          <p:cNvSpPr txBox="1">
            <a:spLocks noChangeArrowheads="1"/>
          </p:cNvSpPr>
          <p:nvPr/>
        </p:nvSpPr>
        <p:spPr bwMode="auto">
          <a:xfrm>
            <a:off x="812800" y="4419600"/>
            <a:ext cx="782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4000" smtClean="0">
                <a:solidFill>
                  <a:srgbClr val="FF0000"/>
                </a:solidFill>
              </a:rPr>
              <a:t>We do not know…</a:t>
            </a:r>
          </a:p>
        </p:txBody>
      </p:sp>
      <p:sp>
        <p:nvSpPr>
          <p:cNvPr id="4" name="TextBox 3"/>
          <p:cNvSpPr txBox="1">
            <a:spLocks noChangeArrowheads="1"/>
          </p:cNvSpPr>
          <p:nvPr/>
        </p:nvSpPr>
        <p:spPr bwMode="auto">
          <a:xfrm>
            <a:off x="2679700" y="5600700"/>
            <a:ext cx="570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4000" smtClean="0">
                <a:solidFill>
                  <a:srgbClr val="FF0000"/>
                </a:solidFill>
              </a:rPr>
              <a:t>We really do not know!</a:t>
            </a:r>
          </a:p>
        </p:txBody>
      </p:sp>
    </p:spTree>
    <p:extLst>
      <p:ext uri="{BB962C8B-B14F-4D97-AF65-F5344CB8AC3E}">
        <p14:creationId xmlns:p14="http://schemas.microsoft.com/office/powerpoint/2010/main" val="1166228673"/>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6"/>
          <p:cNvSpPr>
            <a:spLocks noChangeArrowheads="1"/>
          </p:cNvSpPr>
          <p:nvPr/>
        </p:nvSpPr>
        <p:spPr bwMode="auto">
          <a:xfrm>
            <a:off x="517525" y="15875"/>
            <a:ext cx="8247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hangingPunct="0"/>
            <a:r>
              <a:rPr lang="en-US" sz="2400" smtClean="0">
                <a:solidFill>
                  <a:srgbClr val="000000"/>
                </a:solidFill>
                <a:ea typeface="ＭＳ Ｐゴシック" charset="0"/>
                <a:cs typeface="Arial" charset="0"/>
              </a:rPr>
              <a:t>Exotic topologies of superheavy nuclei: Coulomb frustration</a:t>
            </a:r>
          </a:p>
        </p:txBody>
      </p:sp>
      <p:grpSp>
        <p:nvGrpSpPr>
          <p:cNvPr id="103426" name="Group 1"/>
          <p:cNvGrpSpPr>
            <a:grpSpLocks/>
          </p:cNvGrpSpPr>
          <p:nvPr/>
        </p:nvGrpSpPr>
        <p:grpSpPr bwMode="auto">
          <a:xfrm>
            <a:off x="6453188" y="971550"/>
            <a:ext cx="2652712" cy="5200650"/>
            <a:chOff x="6453188" y="971550"/>
            <a:chExt cx="2652712" cy="5200651"/>
          </a:xfrm>
        </p:grpSpPr>
        <p:pic>
          <p:nvPicPr>
            <p:cNvPr id="103439" name="Picture 7" descr="nstar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950" y="971550"/>
              <a:ext cx="23304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a:spLocks noChangeArrowheads="1"/>
            </p:cNvSpPr>
            <p:nvPr/>
          </p:nvSpPr>
          <p:spPr bwMode="auto">
            <a:xfrm>
              <a:off x="6453188" y="3709989"/>
              <a:ext cx="2652712"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a:buFont typeface="Wingdings" charset="0"/>
                <a:buNone/>
                <a:defRPr/>
              </a:pPr>
              <a:r>
                <a:rPr lang="en-US" sz="1400" dirty="0">
                  <a:solidFill>
                    <a:prstClr val="black"/>
                  </a:solidFill>
                  <a:ea typeface="ＭＳ Ｐゴシック" charset="0"/>
                  <a:cs typeface="ＭＳ Ｐゴシック" charset="0"/>
                </a:rPr>
                <a:t>Self-consistent calculations confirm the fact that the </a:t>
              </a:r>
              <a:r>
                <a:rPr lang="ja-JP" altLang="en-US" sz="1400" dirty="0">
                  <a:solidFill>
                    <a:prstClr val="black"/>
                  </a:solidFill>
                  <a:latin typeface="Arial"/>
                  <a:ea typeface="ＭＳ Ｐゴシック" charset="0"/>
                  <a:cs typeface="ＭＳ Ｐゴシック" charset="0"/>
                </a:rPr>
                <a:t>“</a:t>
              </a:r>
              <a:r>
                <a:rPr lang="en-US" sz="1400" dirty="0">
                  <a:solidFill>
                    <a:prstClr val="black"/>
                  </a:solidFill>
                  <a:ea typeface="ＭＳ Ｐゴシック" charset="0"/>
                  <a:cs typeface="ＭＳ Ｐゴシック" charset="0"/>
                </a:rPr>
                <a:t>pasta phase</a:t>
              </a:r>
              <a:r>
                <a:rPr lang="ja-JP" altLang="en-US" sz="1400" dirty="0">
                  <a:solidFill>
                    <a:prstClr val="black"/>
                  </a:solidFill>
                  <a:latin typeface="Arial"/>
                  <a:ea typeface="ＭＳ Ｐゴシック" charset="0"/>
                  <a:cs typeface="ＭＳ Ｐゴシック" charset="0"/>
                </a:rPr>
                <a:t>”</a:t>
              </a:r>
              <a:r>
                <a:rPr lang="en-US" sz="1400" dirty="0">
                  <a:solidFill>
                    <a:prstClr val="black"/>
                  </a:solidFill>
                  <a:ea typeface="ＭＳ Ｐゴシック" charset="0"/>
                  <a:cs typeface="ＭＳ Ｐゴシック" charset="0"/>
                </a:rPr>
                <a:t> might have a rather complex structure, various shapes can coexist,  at the same time significant lattice distortions are likely and the neutron star crust could be on the verge of a disordered phase.</a:t>
              </a:r>
            </a:p>
            <a:p>
              <a:pPr defTabSz="914400">
                <a:buFont typeface="Wingdings" charset="0"/>
                <a:buNone/>
                <a:defRPr/>
              </a:pPr>
              <a:endParaRPr lang="en-US" sz="1400" dirty="0">
                <a:solidFill>
                  <a:srgbClr val="C0504D"/>
                </a:solidFill>
                <a:ea typeface="ＭＳ Ｐゴシック" charset="0"/>
                <a:cs typeface="ＭＳ Ｐゴシック" charset="0"/>
              </a:endParaRPr>
            </a:p>
          </p:txBody>
        </p:sp>
      </p:grpSp>
      <p:sp>
        <p:nvSpPr>
          <p:cNvPr id="103427" name="TextBox 2"/>
          <p:cNvSpPr txBox="1">
            <a:spLocks noChangeArrowheads="1"/>
          </p:cNvSpPr>
          <p:nvPr/>
        </p:nvSpPr>
        <p:spPr bwMode="auto">
          <a:xfrm>
            <a:off x="254000" y="6265863"/>
            <a:ext cx="6526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rPr>
              <a:t>A challenge is to assess stability of such forms</a:t>
            </a:r>
          </a:p>
        </p:txBody>
      </p:sp>
      <p:pic>
        <p:nvPicPr>
          <p:cNvPr id="103428" name="Picture 3" descr="bubbl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1538" y="2339975"/>
            <a:ext cx="508000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29" name="Group 6"/>
          <p:cNvGrpSpPr>
            <a:grpSpLocks/>
          </p:cNvGrpSpPr>
          <p:nvPr/>
        </p:nvGrpSpPr>
        <p:grpSpPr bwMode="auto">
          <a:xfrm>
            <a:off x="974725" y="614363"/>
            <a:ext cx="4605338" cy="1747837"/>
            <a:chOff x="-100001" y="741153"/>
            <a:chExt cx="3926930" cy="1490845"/>
          </a:xfrm>
        </p:grpSpPr>
        <p:pic>
          <p:nvPicPr>
            <p:cNvPr id="103430" name="Picture 1" descr="aa.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196" y="741153"/>
              <a:ext cx="3623733" cy="115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TextBox 2"/>
            <p:cNvSpPr txBox="1">
              <a:spLocks noChangeArrowheads="1"/>
            </p:cNvSpPr>
            <p:nvPr/>
          </p:nvSpPr>
          <p:spPr bwMode="auto">
            <a:xfrm>
              <a:off x="1185332" y="1862666"/>
              <a:ext cx="16731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smtClean="0">
                  <a:solidFill>
                    <a:srgbClr val="000000"/>
                  </a:solidFill>
                </a:rPr>
                <a:t>radial distance</a:t>
              </a:r>
            </a:p>
          </p:txBody>
        </p:sp>
        <p:sp>
          <p:nvSpPr>
            <p:cNvPr id="103432" name="TextBox 10"/>
            <p:cNvSpPr txBox="1">
              <a:spLocks noChangeArrowheads="1"/>
            </p:cNvSpPr>
            <p:nvPr/>
          </p:nvSpPr>
          <p:spPr bwMode="auto">
            <a:xfrm rot="-5400000">
              <a:off x="-373360" y="1018230"/>
              <a:ext cx="916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smtClean="0">
                  <a:solidFill>
                    <a:srgbClr val="000000"/>
                  </a:solidFill>
                </a:rPr>
                <a:t>density</a:t>
              </a:r>
            </a:p>
          </p:txBody>
        </p:sp>
        <p:sp>
          <p:nvSpPr>
            <p:cNvPr id="103433" name="Rectangle 3"/>
            <p:cNvSpPr>
              <a:spLocks noChangeArrowheads="1"/>
            </p:cNvSpPr>
            <p:nvPr/>
          </p:nvSpPr>
          <p:spPr bwMode="auto">
            <a:xfrm>
              <a:off x="495300" y="1397000"/>
              <a:ext cx="203200" cy="304800"/>
            </a:xfrm>
            <a:prstGeom prst="rect">
              <a:avLst/>
            </a:prstGeom>
            <a:solidFill>
              <a:schemeClr val="bg1"/>
            </a:solidFill>
            <a:ln w="9525">
              <a:solidFill>
                <a:schemeClr val="bg1"/>
              </a:solidFill>
              <a:round/>
              <a:headEnd/>
              <a:tailEnd/>
            </a:ln>
          </p:spPr>
          <p:txBody>
            <a:bodyPr/>
            <a:lstStyle/>
            <a:p>
              <a:pPr defTabSz="914400" eaLnBrk="0" hangingPunct="0"/>
              <a:endParaRPr lang="en-US" sz="2400" smtClean="0">
                <a:solidFill>
                  <a:srgbClr val="000000"/>
                </a:solidFill>
                <a:ea typeface="ＭＳ Ｐゴシック" charset="0"/>
                <a:cs typeface="ＭＳ Ｐゴシック" charset="0"/>
              </a:endParaRPr>
            </a:p>
          </p:txBody>
        </p:sp>
        <p:sp>
          <p:nvSpPr>
            <p:cNvPr id="103434" name="Rectangle 12"/>
            <p:cNvSpPr>
              <a:spLocks noChangeArrowheads="1"/>
            </p:cNvSpPr>
            <p:nvPr/>
          </p:nvSpPr>
          <p:spPr bwMode="auto">
            <a:xfrm>
              <a:off x="1892300" y="1371600"/>
              <a:ext cx="203200" cy="304800"/>
            </a:xfrm>
            <a:prstGeom prst="rect">
              <a:avLst/>
            </a:prstGeom>
            <a:solidFill>
              <a:schemeClr val="bg1"/>
            </a:solidFill>
            <a:ln w="9525">
              <a:solidFill>
                <a:schemeClr val="bg1"/>
              </a:solidFill>
              <a:round/>
              <a:headEnd/>
              <a:tailEnd/>
            </a:ln>
          </p:spPr>
          <p:txBody>
            <a:bodyPr/>
            <a:lstStyle/>
            <a:p>
              <a:pPr defTabSz="914400" eaLnBrk="0" hangingPunct="0"/>
              <a:endParaRPr lang="en-US" sz="2400" smtClean="0">
                <a:solidFill>
                  <a:srgbClr val="000000"/>
                </a:solidFill>
                <a:ea typeface="ＭＳ Ｐゴシック" charset="0"/>
                <a:cs typeface="ＭＳ Ｐゴシック" charset="0"/>
              </a:endParaRPr>
            </a:p>
          </p:txBody>
        </p:sp>
        <p:sp>
          <p:nvSpPr>
            <p:cNvPr id="103435" name="Rectangle 13"/>
            <p:cNvSpPr>
              <a:spLocks noChangeArrowheads="1"/>
            </p:cNvSpPr>
            <p:nvPr/>
          </p:nvSpPr>
          <p:spPr bwMode="auto">
            <a:xfrm>
              <a:off x="3238500" y="1409700"/>
              <a:ext cx="203200" cy="304800"/>
            </a:xfrm>
            <a:prstGeom prst="rect">
              <a:avLst/>
            </a:prstGeom>
            <a:solidFill>
              <a:schemeClr val="bg1"/>
            </a:solidFill>
            <a:ln w="9525">
              <a:solidFill>
                <a:schemeClr val="bg1"/>
              </a:solidFill>
              <a:round/>
              <a:headEnd/>
              <a:tailEnd/>
            </a:ln>
          </p:spPr>
          <p:txBody>
            <a:bodyPr/>
            <a:lstStyle/>
            <a:p>
              <a:pPr defTabSz="914400" eaLnBrk="0" hangingPunct="0"/>
              <a:endParaRPr lang="en-US" sz="2400" smtClean="0">
                <a:solidFill>
                  <a:srgbClr val="000000"/>
                </a:solidFill>
                <a:ea typeface="ＭＳ Ｐゴシック" charset="0"/>
                <a:cs typeface="ＭＳ Ｐゴシック" charset="0"/>
              </a:endParaRPr>
            </a:p>
          </p:txBody>
        </p:sp>
        <p:sp>
          <p:nvSpPr>
            <p:cNvPr id="103436" name="TextBox 5"/>
            <p:cNvSpPr txBox="1">
              <a:spLocks noChangeArrowheads="1"/>
            </p:cNvSpPr>
            <p:nvPr/>
          </p:nvSpPr>
          <p:spPr bwMode="auto">
            <a:xfrm>
              <a:off x="203200" y="1562100"/>
              <a:ext cx="733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400" smtClean="0">
                  <a:solidFill>
                    <a:srgbClr val="FF0000"/>
                  </a:solidFill>
                </a:rPr>
                <a:t>normal</a:t>
              </a:r>
            </a:p>
          </p:txBody>
        </p:sp>
        <p:sp>
          <p:nvSpPr>
            <p:cNvPr id="103437" name="TextBox 15"/>
            <p:cNvSpPr txBox="1">
              <a:spLocks noChangeArrowheads="1"/>
            </p:cNvSpPr>
            <p:nvPr/>
          </p:nvSpPr>
          <p:spPr bwMode="auto">
            <a:xfrm>
              <a:off x="1447800" y="1384300"/>
              <a:ext cx="7238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400" smtClean="0">
                  <a:solidFill>
                    <a:srgbClr val="FF0000"/>
                  </a:solidFill>
                </a:rPr>
                <a:t>semi</a:t>
              </a:r>
            </a:p>
            <a:p>
              <a:pPr defTabSz="914400" eaLnBrk="0" hangingPunct="0"/>
              <a:r>
                <a:rPr lang="en-US" sz="1400" smtClean="0">
                  <a:solidFill>
                    <a:srgbClr val="FF0000"/>
                  </a:solidFill>
                </a:rPr>
                <a:t>bubble</a:t>
              </a:r>
            </a:p>
          </p:txBody>
        </p:sp>
        <p:sp>
          <p:nvSpPr>
            <p:cNvPr id="103438" name="TextBox 16"/>
            <p:cNvSpPr txBox="1">
              <a:spLocks noChangeArrowheads="1"/>
            </p:cNvSpPr>
            <p:nvPr/>
          </p:nvSpPr>
          <p:spPr bwMode="auto">
            <a:xfrm>
              <a:off x="2654300" y="762000"/>
              <a:ext cx="7238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400" smtClean="0">
                  <a:solidFill>
                    <a:srgbClr val="FF0000"/>
                  </a:solidFill>
                </a:rPr>
                <a:t>bubble</a:t>
              </a:r>
            </a:p>
          </p:txBody>
        </p:sp>
      </p:grpSp>
    </p:spTree>
    <p:extLst>
      <p:ext uri="{BB962C8B-B14F-4D97-AF65-F5344CB8AC3E}">
        <p14:creationId xmlns:p14="http://schemas.microsoft.com/office/powerpoint/2010/main" val="1479222146"/>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6"/>
          <p:cNvSpPr>
            <a:spLocks noChangeArrowheads="1"/>
          </p:cNvSpPr>
          <p:nvPr/>
        </p:nvSpPr>
        <p:spPr bwMode="auto">
          <a:xfrm>
            <a:off x="517525" y="15875"/>
            <a:ext cx="8247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hangingPunct="0"/>
            <a:r>
              <a:rPr lang="en-US" sz="2400" smtClean="0">
                <a:solidFill>
                  <a:srgbClr val="000000"/>
                </a:solidFill>
                <a:ea typeface="ＭＳ Ｐゴシック" charset="0"/>
                <a:cs typeface="Arial" charset="0"/>
              </a:rPr>
              <a:t>Exotic topologies of superheavy nuclei: Coulomb frustration</a:t>
            </a:r>
          </a:p>
        </p:txBody>
      </p:sp>
      <p:pic>
        <p:nvPicPr>
          <p:cNvPr id="104450" name="Picture 4" descr="den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1400" y="912813"/>
            <a:ext cx="3987800"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5" descr="q150_270.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231900"/>
            <a:ext cx="46370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6" descr="z150_sur.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3251200"/>
            <a:ext cx="325755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Box 7"/>
          <p:cNvSpPr txBox="1">
            <a:spLocks noChangeArrowheads="1"/>
          </p:cNvSpPr>
          <p:nvPr/>
        </p:nvSpPr>
        <p:spPr bwMode="auto">
          <a:xfrm>
            <a:off x="1993900" y="5943600"/>
            <a:ext cx="2066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rPr>
              <a:t>S. Ćwiok et al</a:t>
            </a:r>
          </a:p>
        </p:txBody>
      </p:sp>
      <p:sp>
        <p:nvSpPr>
          <p:cNvPr id="104454" name="TextBox 1"/>
          <p:cNvSpPr txBox="1">
            <a:spLocks noChangeArrowheads="1"/>
          </p:cNvSpPr>
          <p:nvPr/>
        </p:nvSpPr>
        <p:spPr bwMode="auto">
          <a:xfrm>
            <a:off x="215900" y="6477000"/>
            <a:ext cx="581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400" smtClean="0">
                <a:solidFill>
                  <a:srgbClr val="000000"/>
                </a:solidFill>
              </a:rPr>
              <a:t>see also Jachimowicz, Kowal, Skalski, Phys. Rev. C </a:t>
            </a:r>
            <a:r>
              <a:rPr lang="en-US" sz="1400" b="1" smtClean="0">
                <a:solidFill>
                  <a:srgbClr val="000000"/>
                </a:solidFill>
              </a:rPr>
              <a:t>83</a:t>
            </a:r>
            <a:r>
              <a:rPr lang="en-US" sz="1400" smtClean="0">
                <a:solidFill>
                  <a:srgbClr val="000000"/>
                </a:solidFill>
              </a:rPr>
              <a:t>, 054302 (2011) </a:t>
            </a:r>
          </a:p>
        </p:txBody>
      </p:sp>
    </p:spTree>
    <p:extLst>
      <p:ext uri="{BB962C8B-B14F-4D97-AF65-F5344CB8AC3E}">
        <p14:creationId xmlns:p14="http://schemas.microsoft.com/office/powerpoint/2010/main" val="2143012222"/>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2" descr="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1041400"/>
            <a:ext cx="3957638"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Box 2"/>
          <p:cNvSpPr txBox="1">
            <a:spLocks noChangeArrowheads="1"/>
          </p:cNvSpPr>
          <p:nvPr/>
        </p:nvSpPr>
        <p:spPr bwMode="auto">
          <a:xfrm>
            <a:off x="469900" y="38100"/>
            <a:ext cx="8166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rPr>
              <a:t>Q</a:t>
            </a:r>
            <a:r>
              <a:rPr lang="en-US" baseline="-25000" smtClean="0">
                <a:solidFill>
                  <a:srgbClr val="000000"/>
                </a:solidFill>
                <a:latin typeface="Symbol" charset="0"/>
                <a:cs typeface="Symbol" charset="0"/>
              </a:rPr>
              <a:t>a</a:t>
            </a:r>
            <a:r>
              <a:rPr lang="en-US" smtClean="0">
                <a:solidFill>
                  <a:srgbClr val="000000"/>
                </a:solidFill>
              </a:rPr>
              <a:t> values and deformations fairly robust; easier to predict</a:t>
            </a:r>
          </a:p>
        </p:txBody>
      </p:sp>
      <p:pic>
        <p:nvPicPr>
          <p:cNvPr id="105475" name="Picture 4" descr="qalsse"/>
          <p:cNvPicPr>
            <a:picLocks noChangeAspect="1" noChangeArrowheads="1"/>
          </p:cNvPicPr>
          <p:nvPr/>
        </p:nvPicPr>
        <p:blipFill>
          <a:blip r:embed="rId3">
            <a:extLst>
              <a:ext uri="{28A0092B-C50C-407E-A947-70E740481C1C}">
                <a14:useLocalDpi xmlns:a14="http://schemas.microsoft.com/office/drawing/2010/main" val="0"/>
              </a:ext>
            </a:extLst>
          </a:blip>
          <a:srcRect b="8510"/>
          <a:stretch>
            <a:fillRect/>
          </a:stretch>
        </p:blipFill>
        <p:spPr bwMode="auto">
          <a:xfrm>
            <a:off x="4651375" y="234950"/>
            <a:ext cx="4605338" cy="30035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Rectangle 2"/>
          <p:cNvSpPr>
            <a:spLocks noChangeArrowheads="1"/>
          </p:cNvSpPr>
          <p:nvPr/>
        </p:nvSpPr>
        <p:spPr bwMode="auto">
          <a:xfrm>
            <a:off x="5270500" y="3159125"/>
            <a:ext cx="3568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fi-FI" sz="1200" smtClean="0">
                <a:solidFill>
                  <a:srgbClr val="000000"/>
                </a:solidFill>
                <a:ea typeface="ＭＳ Ｐゴシック" charset="0"/>
                <a:cs typeface="ＭＳ Ｐゴシック" charset="0"/>
              </a:rPr>
              <a:t>V. Prassa et al., </a:t>
            </a:r>
            <a:r>
              <a:rPr lang="en-US" sz="1200" smtClean="0">
                <a:solidFill>
                  <a:srgbClr val="000000"/>
                </a:solidFill>
                <a:ea typeface="ＭＳ Ｐゴシック" charset="0"/>
                <a:cs typeface="ＭＳ Ｐゴシック" charset="0"/>
              </a:rPr>
              <a:t>Phys. Rev. C86 (2012) 024317 </a:t>
            </a:r>
          </a:p>
        </p:txBody>
      </p:sp>
      <p:sp>
        <p:nvSpPr>
          <p:cNvPr id="105477" name="Rectangle 11"/>
          <p:cNvSpPr>
            <a:spLocks noChangeArrowheads="1"/>
          </p:cNvSpPr>
          <p:nvPr/>
        </p:nvSpPr>
        <p:spPr bwMode="auto">
          <a:xfrm>
            <a:off x="1244600" y="6543675"/>
            <a:ext cx="297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fi-FI" sz="1200" smtClean="0">
                <a:solidFill>
                  <a:srgbClr val="000000"/>
                </a:solidFill>
                <a:ea typeface="ＭＳ Ｐゴシック" charset="0"/>
                <a:cs typeface="ＭＳ Ｐゴシック" charset="0"/>
              </a:rPr>
              <a:t>S. Cwiok et al , Nature 285 (2005) 705</a:t>
            </a:r>
            <a:endParaRPr lang="en-US" sz="1200" smtClean="0">
              <a:solidFill>
                <a:srgbClr val="000000"/>
              </a:solidFill>
              <a:ea typeface="ＭＳ Ｐゴシック" charset="0"/>
              <a:cs typeface="ＭＳ Ｐゴシック" charset="0"/>
            </a:endParaRPr>
          </a:p>
        </p:txBody>
      </p:sp>
      <p:pic>
        <p:nvPicPr>
          <p:cNvPr id="105478" name="Picture 1" descr="bender_nn2012_fig13.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6100" y="3505200"/>
            <a:ext cx="29083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Rectangle 2"/>
          <p:cNvSpPr>
            <a:spLocks noChangeArrowheads="1"/>
          </p:cNvSpPr>
          <p:nvPr/>
        </p:nvSpPr>
        <p:spPr bwMode="auto">
          <a:xfrm>
            <a:off x="5727700" y="6581775"/>
            <a:ext cx="323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pl-PL" sz="1200" smtClean="0">
                <a:solidFill>
                  <a:srgbClr val="000000"/>
                </a:solidFill>
                <a:ea typeface="ＭＳ Ｐゴシック" charset="0"/>
                <a:cs typeface="ＭＳ Ｐゴシック" charset="0"/>
              </a:rPr>
              <a:t>M. Bender &amp; P.-H. Heenen, arXiv:1210.2780</a:t>
            </a:r>
            <a:endParaRPr lang="en-US" sz="1200" smtClean="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16420210"/>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descr="supp-fig-3.pdf"/>
          <p:cNvPicPr>
            <a:picLocks noChangeAspect="1"/>
          </p:cNvPicPr>
          <p:nvPr/>
        </p:nvPicPr>
        <p:blipFill>
          <a:blip r:embed="rId3">
            <a:extLst>
              <a:ext uri="{28A0092B-C50C-407E-A947-70E740481C1C}">
                <a14:useLocalDpi xmlns:a14="http://schemas.microsoft.com/office/drawing/2010/main" val="0"/>
              </a:ext>
            </a:extLst>
          </a:blip>
          <a:srcRect b="6853"/>
          <a:stretch>
            <a:fillRect/>
          </a:stretch>
        </p:blipFill>
        <p:spPr bwMode="auto">
          <a:xfrm>
            <a:off x="204788" y="431800"/>
            <a:ext cx="8875712"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Box 5"/>
          <p:cNvSpPr txBox="1">
            <a:spLocks noChangeArrowheads="1"/>
          </p:cNvSpPr>
          <p:nvPr/>
        </p:nvSpPr>
        <p:spPr bwMode="auto">
          <a:xfrm>
            <a:off x="993775" y="0"/>
            <a:ext cx="78327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smtClean="0">
                <a:solidFill>
                  <a:srgbClr val="215968"/>
                </a:solidFill>
              </a:rPr>
              <a:t>Computed quadrupole ground-state shape deformations</a:t>
            </a:r>
          </a:p>
          <a:p>
            <a:pPr algn="ctr" defTabSz="914400" eaLnBrk="0" hangingPunct="0">
              <a:lnSpc>
                <a:spcPts val="1975"/>
              </a:lnSpc>
            </a:pPr>
            <a:r>
              <a:rPr lang="en-US" sz="1600" smtClean="0">
                <a:solidFill>
                  <a:srgbClr val="000090"/>
                </a:solidFill>
              </a:rPr>
              <a:t>Global behavior shows generic patterns and similar systematic trends</a:t>
            </a:r>
          </a:p>
          <a:p>
            <a:pPr algn="ctr" defTabSz="914400" eaLnBrk="0" hangingPunct="0">
              <a:lnSpc>
                <a:spcPts val="1975"/>
              </a:lnSpc>
            </a:pPr>
            <a:endParaRPr lang="en-US" sz="1600" smtClean="0">
              <a:solidFill>
                <a:srgbClr val="000090"/>
              </a:solidFill>
            </a:endParaRPr>
          </a:p>
        </p:txBody>
      </p:sp>
      <p:sp>
        <p:nvSpPr>
          <p:cNvPr id="106499" name="TextBox 5"/>
          <p:cNvSpPr txBox="1">
            <a:spLocks noChangeArrowheads="1"/>
          </p:cNvSpPr>
          <p:nvPr/>
        </p:nvSpPr>
        <p:spPr bwMode="auto">
          <a:xfrm>
            <a:off x="2233613" y="630238"/>
            <a:ext cx="4984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sz="1600" smtClean="0">
                <a:solidFill>
                  <a:srgbClr val="FF0000"/>
                </a:solidFill>
                <a:cs typeface="Arial" charset="0"/>
              </a:rPr>
              <a:t>Erler et al., Nature 486, 509 (2012) </a:t>
            </a:r>
          </a:p>
        </p:txBody>
      </p:sp>
      <p:sp>
        <p:nvSpPr>
          <p:cNvPr id="106500" name="TextBox 1"/>
          <p:cNvSpPr txBox="1">
            <a:spLocks noChangeArrowheads="1"/>
          </p:cNvSpPr>
          <p:nvPr/>
        </p:nvSpPr>
        <p:spPr bwMode="auto">
          <a:xfrm>
            <a:off x="2833688" y="4010025"/>
            <a:ext cx="877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b="1" smtClean="0">
                <a:solidFill>
                  <a:srgbClr val="0000FF"/>
                </a:solidFill>
              </a:rPr>
              <a:t>N=184</a:t>
            </a:r>
          </a:p>
        </p:txBody>
      </p:sp>
      <p:sp>
        <p:nvSpPr>
          <p:cNvPr id="106501" name="TextBox 5"/>
          <p:cNvSpPr txBox="1">
            <a:spLocks noChangeArrowheads="1"/>
          </p:cNvSpPr>
          <p:nvPr/>
        </p:nvSpPr>
        <p:spPr bwMode="auto">
          <a:xfrm>
            <a:off x="3789363" y="3454400"/>
            <a:ext cx="86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b="1" smtClean="0">
                <a:solidFill>
                  <a:srgbClr val="0000FF"/>
                </a:solidFill>
              </a:rPr>
              <a:t>N=258</a:t>
            </a:r>
          </a:p>
        </p:txBody>
      </p:sp>
    </p:spTree>
    <p:extLst>
      <p:ext uri="{BB962C8B-B14F-4D97-AF65-F5344CB8AC3E}">
        <p14:creationId xmlns:p14="http://schemas.microsoft.com/office/powerpoint/2010/main" val="2840349586"/>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Box 3"/>
          <p:cNvSpPr txBox="1">
            <a:spLocks noChangeArrowheads="1"/>
          </p:cNvSpPr>
          <p:nvPr/>
        </p:nvSpPr>
        <p:spPr bwMode="auto">
          <a:xfrm>
            <a:off x="114300" y="109538"/>
            <a:ext cx="8763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sz="4800" smtClean="0">
                <a:solidFill>
                  <a:srgbClr val="000090"/>
                </a:solidFill>
              </a:rPr>
              <a:t>Fission: the major uncertainty</a:t>
            </a:r>
          </a:p>
        </p:txBody>
      </p:sp>
      <p:pic>
        <p:nvPicPr>
          <p:cNvPr id="108546" name="Picture 5" descr="Tsf_sys"/>
          <p:cNvPicPr>
            <a:picLocks noChangeAspect="1" noChangeArrowheads="1"/>
          </p:cNvPicPr>
          <p:nvPr/>
        </p:nvPicPr>
        <p:blipFill>
          <a:blip r:embed="rId3">
            <a:extLst>
              <a:ext uri="{28A0092B-C50C-407E-A947-70E740481C1C}">
                <a14:useLocalDpi xmlns:a14="http://schemas.microsoft.com/office/drawing/2010/main" val="0"/>
              </a:ext>
            </a:extLst>
          </a:blip>
          <a:srcRect b="4398"/>
          <a:stretch>
            <a:fillRect/>
          </a:stretch>
        </p:blipFill>
        <p:spPr bwMode="auto">
          <a:xfrm>
            <a:off x="4775200" y="1209675"/>
            <a:ext cx="3873500" cy="5611813"/>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entagon 1"/>
          <p:cNvSpPr/>
          <p:nvPr/>
        </p:nvSpPr>
        <p:spPr bwMode="auto">
          <a:xfrm>
            <a:off x="497312" y="3662948"/>
            <a:ext cx="4203700" cy="2082800"/>
          </a:xfrm>
          <a:prstGeom prst="homePlat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defTabSz="914400" eaLnBrk="0" hangingPunct="0">
              <a:defRPr/>
            </a:pPr>
            <a:r>
              <a:rPr lang="en-US" sz="4000" dirty="0">
                <a:solidFill>
                  <a:srgbClr val="FFFFFF"/>
                </a:solidFill>
                <a:latin typeface="Times New Roman"/>
              </a:rPr>
              <a:t>Major theoretical challenge</a:t>
            </a:r>
          </a:p>
        </p:txBody>
      </p:sp>
      <p:sp>
        <p:nvSpPr>
          <p:cNvPr id="108550" name="TextBox 2"/>
          <p:cNvSpPr txBox="1">
            <a:spLocks noChangeArrowheads="1"/>
          </p:cNvSpPr>
          <p:nvPr/>
        </p:nvSpPr>
        <p:spPr bwMode="auto">
          <a:xfrm>
            <a:off x="401638" y="1390650"/>
            <a:ext cx="44069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baseline="30000" smtClean="0">
                <a:solidFill>
                  <a:srgbClr val="000000"/>
                </a:solidFill>
              </a:rPr>
              <a:t>238</a:t>
            </a:r>
            <a:r>
              <a:rPr lang="en-US" smtClean="0">
                <a:solidFill>
                  <a:srgbClr val="000000"/>
                </a:solidFill>
              </a:rPr>
              <a:t>U lives 4.5 billion years</a:t>
            </a:r>
          </a:p>
          <a:p>
            <a:pPr defTabSz="914400" eaLnBrk="0" hangingPunct="0"/>
            <a:r>
              <a:rPr lang="en-US" baseline="30000" smtClean="0">
                <a:solidFill>
                  <a:srgbClr val="000000"/>
                </a:solidFill>
              </a:rPr>
              <a:t>250</a:t>
            </a:r>
            <a:r>
              <a:rPr lang="en-US" smtClean="0">
                <a:solidFill>
                  <a:srgbClr val="000000"/>
                </a:solidFill>
              </a:rPr>
              <a:t>No fissions after 4.2 </a:t>
            </a:r>
            <a:r>
              <a:rPr lang="en-US" smtClean="0">
                <a:solidFill>
                  <a:srgbClr val="000000"/>
                </a:solidFill>
                <a:latin typeface="Symbol" charset="0"/>
                <a:cs typeface="Symbol" charset="0"/>
              </a:rPr>
              <a:t>m</a:t>
            </a:r>
            <a:r>
              <a:rPr lang="en-US" smtClean="0">
                <a:solidFill>
                  <a:srgbClr val="000000"/>
                </a:solidFill>
              </a:rPr>
              <a:t>s</a:t>
            </a:r>
          </a:p>
          <a:p>
            <a:pPr defTabSz="914400" eaLnBrk="0" hangingPunct="0"/>
            <a:endParaRPr lang="en-US" smtClean="0">
              <a:solidFill>
                <a:srgbClr val="000000"/>
              </a:solidFill>
            </a:endParaRPr>
          </a:p>
          <a:p>
            <a:pPr defTabSz="914400" eaLnBrk="0" hangingPunct="0"/>
            <a:r>
              <a:rPr lang="en-US" sz="3600" smtClean="0">
                <a:solidFill>
                  <a:srgbClr val="0000FF"/>
                </a:solidFill>
              </a:rPr>
              <a:t>A huge span indeed!</a:t>
            </a:r>
          </a:p>
        </p:txBody>
      </p:sp>
    </p:spTree>
    <p:extLst>
      <p:ext uri="{BB962C8B-B14F-4D97-AF65-F5344CB8AC3E}">
        <p14:creationId xmlns:p14="http://schemas.microsoft.com/office/powerpoint/2010/main" val="263474357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4" descr="system-sf-all-asym copy.pdf"/>
          <p:cNvPicPr>
            <a:picLocks noChangeAspect="1"/>
          </p:cNvPicPr>
          <p:nvPr/>
        </p:nvPicPr>
        <p:blipFill>
          <a:blip r:embed="rId2">
            <a:extLst>
              <a:ext uri="{28A0092B-C50C-407E-A947-70E740481C1C}">
                <a14:useLocalDpi xmlns:a14="http://schemas.microsoft.com/office/drawing/2010/main" val="0"/>
              </a:ext>
            </a:extLst>
          </a:blip>
          <a:srcRect r="3984"/>
          <a:stretch>
            <a:fillRect/>
          </a:stretch>
        </p:blipFill>
        <p:spPr bwMode="auto">
          <a:xfrm>
            <a:off x="88900" y="2146300"/>
            <a:ext cx="47974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5"/>
          <p:cNvSpPr>
            <a:spLocks noChangeArrowheads="1"/>
          </p:cNvSpPr>
          <p:nvPr/>
        </p:nvSpPr>
        <p:spPr bwMode="auto">
          <a:xfrm>
            <a:off x="-12700" y="62642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hangingPunct="0"/>
            <a:r>
              <a:rPr lang="en-US" sz="1400" smtClean="0">
                <a:solidFill>
                  <a:srgbClr val="000000"/>
                </a:solidFill>
                <a:ea typeface="ＭＳ Ｐゴシック" charset="0"/>
                <a:cs typeface="ＭＳ Ｐゴシック" charset="0"/>
              </a:rPr>
              <a:t>J. Erler et al, Phys. Rev. C 85, 025802 (2012)</a:t>
            </a:r>
          </a:p>
        </p:txBody>
      </p:sp>
      <p:pic>
        <p:nvPicPr>
          <p:cNvPr id="110595" name="Picture 6" descr="time_2010 copy.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9900" y="649288"/>
            <a:ext cx="4864100" cy="319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Box 7"/>
          <p:cNvSpPr txBox="1">
            <a:spLocks noChangeArrowheads="1"/>
          </p:cNvSpPr>
          <p:nvPr/>
        </p:nvSpPr>
        <p:spPr bwMode="auto">
          <a:xfrm>
            <a:off x="7442200" y="2832100"/>
            <a:ext cx="782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rPr>
              <a:t>D1S</a:t>
            </a:r>
          </a:p>
        </p:txBody>
      </p:sp>
      <p:sp>
        <p:nvSpPr>
          <p:cNvPr id="110597" name="Rectangle 8"/>
          <p:cNvSpPr>
            <a:spLocks noChangeArrowheads="1"/>
          </p:cNvSpPr>
          <p:nvPr/>
        </p:nvSpPr>
        <p:spPr bwMode="auto">
          <a:xfrm>
            <a:off x="5232400" y="3984625"/>
            <a:ext cx="332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hangingPunct="0"/>
            <a:r>
              <a:rPr lang="it-IT" sz="1400" smtClean="0">
                <a:solidFill>
                  <a:srgbClr val="000000"/>
                </a:solidFill>
                <a:ea typeface="ＭＳ Ｐゴシック" charset="0"/>
                <a:cs typeface="ＭＳ Ｐゴシック" charset="0"/>
              </a:rPr>
              <a:t>M. Warda and J.L. Egido,  Phys. Rev. C 86, 014322</a:t>
            </a:r>
            <a:endParaRPr lang="en-US" sz="1400" smtClean="0">
              <a:solidFill>
                <a:srgbClr val="000000"/>
              </a:solidFill>
              <a:ea typeface="ＭＳ Ｐゴシック" charset="0"/>
              <a:cs typeface="ＭＳ Ｐゴシック" charset="0"/>
            </a:endParaRPr>
          </a:p>
        </p:txBody>
      </p:sp>
      <p:sp>
        <p:nvSpPr>
          <p:cNvPr id="110598" name="Rectangle 1"/>
          <p:cNvSpPr>
            <a:spLocks noChangeArrowheads="1"/>
          </p:cNvSpPr>
          <p:nvPr/>
        </p:nvSpPr>
        <p:spPr bwMode="auto">
          <a:xfrm>
            <a:off x="4483100" y="5100638"/>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US" sz="2000" smtClean="0">
                <a:solidFill>
                  <a:srgbClr val="000000"/>
                </a:solidFill>
                <a:ea typeface="ＭＳ Ｐゴシック" charset="0"/>
                <a:cs typeface="ＭＳ Ｐゴシック" charset="0"/>
              </a:rPr>
              <a:t>see also: </a:t>
            </a:r>
            <a:r>
              <a:rPr lang="en-US" sz="2000" i="1" smtClean="0">
                <a:solidFill>
                  <a:srgbClr val="000000"/>
                </a:solidFill>
                <a:ea typeface="ＭＳ Ｐゴシック" charset="0"/>
                <a:cs typeface="ＭＳ Ｐゴシック" charset="0"/>
              </a:rPr>
              <a:t>Spontaneous fission lifetimes from the minimization of self-consistent collective action</a:t>
            </a:r>
            <a:r>
              <a:rPr lang="en-US" sz="2000" smtClean="0">
                <a:solidFill>
                  <a:srgbClr val="000000"/>
                </a:solidFill>
                <a:ea typeface="ＭＳ Ｐゴシック" charset="0"/>
                <a:cs typeface="ＭＳ Ｐゴシック" charset="0"/>
              </a:rPr>
              <a:t>, Jhilam Sadhukhan et al., Phys. Rev. C 88, 064314 (2013) </a:t>
            </a:r>
          </a:p>
        </p:txBody>
      </p:sp>
      <p:sp>
        <p:nvSpPr>
          <p:cNvPr id="110599" name="Rectangle 4"/>
          <p:cNvSpPr>
            <a:spLocks/>
          </p:cNvSpPr>
          <p:nvPr/>
        </p:nvSpPr>
        <p:spPr bwMode="auto">
          <a:xfrm>
            <a:off x="1117600" y="0"/>
            <a:ext cx="71374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38100" tIns="38100" rIns="38100" bIns="38100">
            <a:spAutoFit/>
          </a:bodyPr>
          <a:lstStyle/>
          <a:p>
            <a:pPr defTabSz="914400"/>
            <a:r>
              <a:rPr lang="en-US" sz="2800" smtClean="0">
                <a:solidFill>
                  <a:srgbClr val="000090"/>
                </a:solidFill>
                <a:latin typeface="Calibri" charset="0"/>
                <a:ea typeface="ヒラギノ角ゴ ProN W3" charset="0"/>
                <a:cs typeface="ヒラギノ角ゴ ProN W3" charset="0"/>
                <a:sym typeface="Calibri" charset="0"/>
              </a:rPr>
              <a:t>Spontaneous Fission Lifetimes: huge theoretical uncertainties!</a:t>
            </a:r>
          </a:p>
        </p:txBody>
      </p:sp>
    </p:spTree>
    <p:extLst>
      <p:ext uri="{BB962C8B-B14F-4D97-AF65-F5344CB8AC3E}">
        <p14:creationId xmlns:p14="http://schemas.microsoft.com/office/powerpoint/2010/main" val="3247205549"/>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1841500"/>
            <a:ext cx="466725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11618" name="Rectangle 4"/>
          <p:cNvSpPr>
            <a:spLocks/>
          </p:cNvSpPr>
          <p:nvPr/>
        </p:nvSpPr>
        <p:spPr bwMode="auto">
          <a:xfrm>
            <a:off x="2262188" y="0"/>
            <a:ext cx="446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wrap="none" lIns="38100" tIns="38100" rIns="38100" bIns="38100">
            <a:spAutoFit/>
          </a:bodyPr>
          <a:lstStyle/>
          <a:p>
            <a:pPr defTabSz="914400"/>
            <a:r>
              <a:rPr lang="en-US" sz="2800" smtClean="0">
                <a:solidFill>
                  <a:srgbClr val="000090"/>
                </a:solidFill>
                <a:latin typeface="Calibri" charset="0"/>
                <a:ea typeface="ヒラギノ角ゴ ProN W3" charset="0"/>
                <a:cs typeface="ヒラギノ角ゴ ProN W3" charset="0"/>
                <a:sym typeface="Calibri" charset="0"/>
              </a:rPr>
              <a:t>Spontaneous Fission Lifetimes</a:t>
            </a:r>
          </a:p>
        </p:txBody>
      </p:sp>
      <p:sp>
        <p:nvSpPr>
          <p:cNvPr id="111619" name="Rectangle 4"/>
          <p:cNvSpPr>
            <a:spLocks/>
          </p:cNvSpPr>
          <p:nvPr/>
        </p:nvSpPr>
        <p:spPr bwMode="auto">
          <a:xfrm>
            <a:off x="2482850" y="457200"/>
            <a:ext cx="39973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wrap="none" lIns="38100" tIns="38100" rIns="38100" bIns="38100">
            <a:spAutoFit/>
          </a:bodyPr>
          <a:lstStyle/>
          <a:p>
            <a:pPr defTabSz="914400"/>
            <a:r>
              <a:rPr lang="en-US" sz="2000" smtClean="0">
                <a:solidFill>
                  <a:srgbClr val="FF0000"/>
                </a:solidFill>
                <a:ea typeface="ヒラギノ角ゴ ProN W3" charset="0"/>
                <a:cs typeface="ヒラギノ角ゴ ProN W3" charset="0"/>
                <a:sym typeface="Calibri" charset="0"/>
              </a:rPr>
              <a:t>SF fission lifetimes in the actinides</a:t>
            </a:r>
          </a:p>
        </p:txBody>
      </p:sp>
      <p:cxnSp>
        <p:nvCxnSpPr>
          <p:cNvPr id="111620" name="Straight Arrow Connector 4"/>
          <p:cNvCxnSpPr>
            <a:cxnSpLocks noChangeShapeType="1"/>
            <a:stCxn id="16" idx="2"/>
          </p:cNvCxnSpPr>
          <p:nvPr/>
        </p:nvCxnSpPr>
        <p:spPr bwMode="auto">
          <a:xfrm>
            <a:off x="822325" y="1193800"/>
            <a:ext cx="917575" cy="91440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16" name="Rectangle 2"/>
          <p:cNvSpPr>
            <a:spLocks/>
          </p:cNvSpPr>
          <p:nvPr/>
        </p:nvSpPr>
        <p:spPr bwMode="auto">
          <a:xfrm>
            <a:off x="241300" y="869950"/>
            <a:ext cx="1162050" cy="323850"/>
          </a:xfrm>
          <a:prstGeom prst="rect">
            <a:avLst/>
          </a:prstGeom>
          <a:ln/>
        </p:spPr>
        <p:style>
          <a:lnRef idx="3">
            <a:schemeClr val="lt1"/>
          </a:lnRef>
          <a:fillRef idx="1">
            <a:schemeClr val="accent2"/>
          </a:fillRef>
          <a:effectRef idx="1">
            <a:schemeClr val="accent2"/>
          </a:effectRef>
          <a:fontRef idx="minor">
            <a:schemeClr val="lt1"/>
          </a:fontRef>
        </p:style>
        <p:txBody>
          <a:bodyPr wrap="none" lIns="38100" tIns="38100" rIns="38100" bIns="38100">
            <a:spAutoFit/>
          </a:bodyPr>
          <a:lstStyle/>
          <a:p>
            <a:pPr defTabSz="914400">
              <a:defRPr/>
            </a:pPr>
            <a:r>
              <a:rPr lang="en-US" sz="1600" dirty="0">
                <a:solidFill>
                  <a:srgbClr val="FFFFFF"/>
                </a:solidFill>
                <a:latin typeface="Calibri"/>
                <a:ea typeface="ヒラギノ角ゴ ProN W3"/>
                <a:cs typeface="Calibri" charset="0"/>
                <a:sym typeface="Calibri" charset="0"/>
              </a:rPr>
              <a:t>Quality input</a:t>
            </a:r>
          </a:p>
        </p:txBody>
      </p:sp>
      <p:pic>
        <p:nvPicPr>
          <p:cNvPr id="111622" name="Picture 1" descr="fig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6013" y="1651000"/>
            <a:ext cx="4141787"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Box 4"/>
          <p:cNvSpPr txBox="1">
            <a:spLocks noChangeArrowheads="1"/>
          </p:cNvSpPr>
          <p:nvPr/>
        </p:nvSpPr>
        <p:spPr bwMode="auto">
          <a:xfrm>
            <a:off x="1866900" y="1485900"/>
            <a:ext cx="208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sz="1800" smtClean="0">
                <a:solidFill>
                  <a:srgbClr val="000000"/>
                </a:solidFill>
                <a:cs typeface="Arial" charset="0"/>
              </a:rPr>
              <a:t>J. McDonnell et al.</a:t>
            </a:r>
          </a:p>
        </p:txBody>
      </p:sp>
      <p:sp>
        <p:nvSpPr>
          <p:cNvPr id="111624" name="TextBox 17"/>
          <p:cNvSpPr txBox="1">
            <a:spLocks noChangeArrowheads="1"/>
          </p:cNvSpPr>
          <p:nvPr/>
        </p:nvSpPr>
        <p:spPr bwMode="auto">
          <a:xfrm>
            <a:off x="5613400" y="1206500"/>
            <a:ext cx="2736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1400" smtClean="0">
                <a:solidFill>
                  <a:srgbClr val="000000"/>
                </a:solidFill>
                <a:cs typeface="Arial" charset="0"/>
              </a:rPr>
              <a:t>A. Staszczak, A. Baran, WN,</a:t>
            </a:r>
          </a:p>
          <a:p>
            <a:pPr algn="ctr" defTabSz="914400"/>
            <a:r>
              <a:rPr lang="en-US" sz="1400" smtClean="0">
                <a:solidFill>
                  <a:srgbClr val="000000"/>
                </a:solidFill>
                <a:cs typeface="Arial" charset="0"/>
              </a:rPr>
              <a:t>Phys. Rev. C 87, 024320 (2013)</a:t>
            </a:r>
          </a:p>
        </p:txBody>
      </p:sp>
    </p:spTree>
    <p:extLst>
      <p:ext uri="{BB962C8B-B14F-4D97-AF65-F5344CB8AC3E}">
        <p14:creationId xmlns:p14="http://schemas.microsoft.com/office/powerpoint/2010/main" val="2532766514"/>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4"/>
          <p:cNvSpPr>
            <a:spLocks/>
          </p:cNvSpPr>
          <p:nvPr/>
        </p:nvSpPr>
        <p:spPr bwMode="auto">
          <a:xfrm>
            <a:off x="4902200" y="5483225"/>
            <a:ext cx="40830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wrap="none" lIns="38100" tIns="38100" rIns="38100" bIns="38100">
            <a:spAutoFit/>
          </a:bodyPr>
          <a:lstStyle/>
          <a:p>
            <a:pPr defTabSz="914400"/>
            <a:r>
              <a:rPr lang="en-US" sz="2000" smtClean="0">
                <a:solidFill>
                  <a:srgbClr val="000090"/>
                </a:solidFill>
                <a:ea typeface="ヒラギノ角ゴ ProN W3" charset="0"/>
                <a:cs typeface="ヒラギノ角ゴ ProN W3" charset="0"/>
                <a:sym typeface="Calibri" charset="0"/>
              </a:rPr>
              <a:t>Spontaneous fission </a:t>
            </a:r>
            <a:r>
              <a:rPr lang="ja-JP" altLang="en-US" sz="2000" smtClean="0">
                <a:solidFill>
                  <a:srgbClr val="000090"/>
                </a:solidFill>
                <a:ea typeface="ヒラギノ角ゴ ProN W3" charset="0"/>
                <a:cs typeface="ヒラギノ角ゴ ProN W3" charset="0"/>
                <a:sym typeface="Calibri" charset="0"/>
              </a:rPr>
              <a:t>“</a:t>
            </a:r>
            <a:r>
              <a:rPr lang="en-US" altLang="ja-JP" sz="2000" smtClean="0">
                <a:solidFill>
                  <a:srgbClr val="000090"/>
                </a:solidFill>
                <a:ea typeface="ＭＳ Ｐゴシック" charset="0"/>
                <a:cs typeface="Arial" charset="0"/>
                <a:sym typeface="Calibri" charset="0"/>
              </a:rPr>
              <a:t>Death Valley”</a:t>
            </a:r>
            <a:endParaRPr lang="en-US" sz="2000" smtClean="0">
              <a:solidFill>
                <a:srgbClr val="000090"/>
              </a:solidFill>
              <a:ea typeface="ＭＳ Ｐゴシック" charset="0"/>
              <a:cs typeface="Arial" charset="0"/>
              <a:sym typeface="Calibri" charset="0"/>
            </a:endParaRPr>
          </a:p>
        </p:txBody>
      </p:sp>
      <p:pic>
        <p:nvPicPr>
          <p:cNvPr id="112642" name="Picture 8" descr="fig4.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19100"/>
            <a:ext cx="4635500"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16" descr="aa.pdf"/>
          <p:cNvPicPr>
            <a:picLocks noChangeAspect="1"/>
          </p:cNvPicPr>
          <p:nvPr/>
        </p:nvPicPr>
        <p:blipFill>
          <a:blip r:embed="rId3">
            <a:extLst>
              <a:ext uri="{28A0092B-C50C-407E-A947-70E740481C1C}">
                <a14:useLocalDpi xmlns:a14="http://schemas.microsoft.com/office/drawing/2010/main" val="0"/>
              </a:ext>
            </a:extLst>
          </a:blip>
          <a:srcRect l="6084" t="3650" r="4865"/>
          <a:stretch>
            <a:fillRect/>
          </a:stretch>
        </p:blipFill>
        <p:spPr bwMode="auto">
          <a:xfrm>
            <a:off x="4660900" y="1228725"/>
            <a:ext cx="44323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Box 17"/>
          <p:cNvSpPr txBox="1">
            <a:spLocks noChangeArrowheads="1"/>
          </p:cNvSpPr>
          <p:nvPr/>
        </p:nvSpPr>
        <p:spPr bwMode="auto">
          <a:xfrm>
            <a:off x="6159500" y="85090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sz="1800" smtClean="0">
                <a:solidFill>
                  <a:srgbClr val="000000"/>
                </a:solidFill>
                <a:cs typeface="Arial" charset="0"/>
              </a:rPr>
              <a:t>Oganessian et al.</a:t>
            </a:r>
          </a:p>
        </p:txBody>
      </p:sp>
      <p:sp>
        <p:nvSpPr>
          <p:cNvPr id="112645" name="TextBox 6"/>
          <p:cNvSpPr txBox="1">
            <a:spLocks noChangeArrowheads="1"/>
          </p:cNvSpPr>
          <p:nvPr/>
        </p:nvSpPr>
        <p:spPr bwMode="auto">
          <a:xfrm>
            <a:off x="1066800" y="0"/>
            <a:ext cx="2736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1400" smtClean="0">
                <a:solidFill>
                  <a:srgbClr val="000000"/>
                </a:solidFill>
                <a:cs typeface="Arial" charset="0"/>
              </a:rPr>
              <a:t>A. Staszczak, A. Baran, WN,</a:t>
            </a:r>
          </a:p>
          <a:p>
            <a:pPr algn="ctr" defTabSz="914400"/>
            <a:r>
              <a:rPr lang="en-US" sz="1400" smtClean="0">
                <a:solidFill>
                  <a:srgbClr val="000000"/>
                </a:solidFill>
                <a:cs typeface="Arial" charset="0"/>
              </a:rPr>
              <a:t>Phys. Rev. C 87, 024320 (2013)</a:t>
            </a:r>
          </a:p>
        </p:txBody>
      </p:sp>
      <p:sp>
        <p:nvSpPr>
          <p:cNvPr id="8" name="Oval 7"/>
          <p:cNvSpPr>
            <a:spLocks noChangeArrowheads="1"/>
          </p:cNvSpPr>
          <p:nvPr/>
        </p:nvSpPr>
        <p:spPr bwMode="auto">
          <a:xfrm>
            <a:off x="3752850" y="5514975"/>
            <a:ext cx="635000" cy="482600"/>
          </a:xfrm>
          <a:prstGeom prst="ellipse">
            <a:avLst/>
          </a:prstGeom>
          <a:solidFill>
            <a:srgbClr val="FFCC66">
              <a:alpha val="58823"/>
            </a:srgbClr>
          </a:solidFill>
          <a:ln w="57150">
            <a:solidFill>
              <a:srgbClr val="FFCC66"/>
            </a:solidFill>
            <a:round/>
            <a:headEnd/>
            <a:tailEnd/>
          </a:ln>
        </p:spPr>
        <p:txBody>
          <a:bodyPr wrap="none" anchor="ctr"/>
          <a:lstStyle/>
          <a:p>
            <a:endParaRPr lang="en-US" smtClean="0">
              <a:solidFill>
                <a:srgbClr val="000000"/>
              </a:solidFill>
              <a:ea typeface="ＭＳ Ｐゴシック" charset="0"/>
              <a:cs typeface="ＭＳ Ｐゴシック" charset="0"/>
            </a:endParaRPr>
          </a:p>
        </p:txBody>
      </p:sp>
      <p:sp>
        <p:nvSpPr>
          <p:cNvPr id="112647" name="Curved Up Arrow 1"/>
          <p:cNvSpPr>
            <a:spLocks noChangeArrowheads="1"/>
          </p:cNvSpPr>
          <p:nvPr/>
        </p:nvSpPr>
        <p:spPr bwMode="auto">
          <a:xfrm flipH="1">
            <a:off x="3060700" y="5935663"/>
            <a:ext cx="3116263" cy="508000"/>
          </a:xfrm>
          <a:prstGeom prst="curvedUpArrow">
            <a:avLst>
              <a:gd name="adj1" fmla="val 25020"/>
              <a:gd name="adj2" fmla="val 50012"/>
              <a:gd name="adj3" fmla="val 25000"/>
            </a:avLst>
          </a:prstGeom>
          <a:solidFill>
            <a:srgbClr val="FF0000"/>
          </a:solidFill>
          <a:ln w="25400">
            <a:solidFill>
              <a:srgbClr val="000000"/>
            </a:solidFill>
            <a:round/>
            <a:headEnd/>
            <a:tailEnd/>
          </a:ln>
        </p:spPr>
        <p:txBody>
          <a:bodyPr/>
          <a:lstStyle/>
          <a:p>
            <a:pPr algn="ctr" defTabSz="914400"/>
            <a:endParaRPr lang="en-US" sz="4200" smtClean="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590084765"/>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
                                        <p:tgtEl>
                                          <p:spTgt spid="8"/>
                                        </p:tgtEl>
                                      </p:cBhvr>
                                    </p:animEffect>
                                    <p:anim calcmode="lin" valueType="num">
                                      <p:cBhvr>
                                        <p:cTn id="8" dur="400" fill="hold"/>
                                        <p:tgtEl>
                                          <p:spTgt spid="8"/>
                                        </p:tgtEl>
                                        <p:attrNameLst>
                                          <p:attrName>ppt_x</p:attrName>
                                        </p:attrNameLst>
                                      </p:cBhvr>
                                      <p:tavLst>
                                        <p:tav tm="0">
                                          <p:val>
                                            <p:strVal val="#ppt_x"/>
                                          </p:val>
                                        </p:tav>
                                        <p:tav tm="100000">
                                          <p:val>
                                            <p:strVal val="#ppt_x"/>
                                          </p:val>
                                        </p:tav>
                                      </p:tavLst>
                                    </p:anim>
                                    <p:anim calcmode="lin" valueType="num">
                                      <p:cBhvr>
                                        <p:cTn id="9" dur="400" fill="hold"/>
                                        <p:tgtEl>
                                          <p:spTgt spid="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undanc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817035"/>
            <a:ext cx="7958914" cy="6040965"/>
          </a:xfrm>
          <a:prstGeom prst="rect">
            <a:avLst/>
          </a:prstGeom>
        </p:spPr>
      </p:pic>
      <p:sp>
        <p:nvSpPr>
          <p:cNvPr id="3" name="Rectangle 2"/>
          <p:cNvSpPr/>
          <p:nvPr/>
        </p:nvSpPr>
        <p:spPr>
          <a:xfrm>
            <a:off x="1603218" y="6432633"/>
            <a:ext cx="3039188" cy="307777"/>
          </a:xfrm>
          <a:prstGeom prst="rect">
            <a:avLst/>
          </a:prstGeom>
        </p:spPr>
        <p:txBody>
          <a:bodyPr wrap="none">
            <a:spAutoFit/>
          </a:bodyPr>
          <a:lstStyle/>
          <a:p>
            <a:r>
              <a:rPr lang="nb-NO" sz="1400" dirty="0" smtClean="0">
                <a:solidFill>
                  <a:srgbClr val="FFFFFF"/>
                </a:solidFill>
              </a:rPr>
              <a:t>S. </a:t>
            </a:r>
            <a:r>
              <a:rPr lang="nb-NO" sz="1400" dirty="0" err="1" smtClean="0">
                <a:solidFill>
                  <a:srgbClr val="FFFFFF"/>
                </a:solidFill>
              </a:rPr>
              <a:t>Bruenn</a:t>
            </a:r>
            <a:r>
              <a:rPr lang="nb-NO" sz="1400" dirty="0" smtClean="0">
                <a:solidFill>
                  <a:srgbClr val="FFFFFF"/>
                </a:solidFill>
              </a:rPr>
              <a:t> et al., </a:t>
            </a:r>
            <a:r>
              <a:rPr lang="nb-NO" sz="1400" dirty="0" err="1" smtClean="0">
                <a:solidFill>
                  <a:srgbClr val="FFFFFF"/>
                </a:solidFill>
              </a:rPr>
              <a:t>ApJ</a:t>
            </a:r>
            <a:r>
              <a:rPr lang="nb-NO" sz="1400" dirty="0" smtClean="0">
                <a:solidFill>
                  <a:srgbClr val="FFFFFF"/>
                </a:solidFill>
              </a:rPr>
              <a:t> 767, L6 (2012)</a:t>
            </a:r>
            <a:endParaRPr lang="en-US" sz="1400" dirty="0">
              <a:solidFill>
                <a:srgbClr val="FFFFFF"/>
              </a:solidFill>
            </a:endParaRPr>
          </a:p>
        </p:txBody>
      </p:sp>
      <p:sp>
        <p:nvSpPr>
          <p:cNvPr id="4" name="Rectangle 3"/>
          <p:cNvSpPr/>
          <p:nvPr/>
        </p:nvSpPr>
        <p:spPr>
          <a:xfrm>
            <a:off x="4694774" y="6482088"/>
            <a:ext cx="3937000" cy="310465"/>
          </a:xfrm>
          <a:prstGeom prst="rect">
            <a:avLst/>
          </a:prstGeom>
        </p:spPr>
        <p:txBody>
          <a:bodyPr wrap="square">
            <a:spAutoFit/>
          </a:bodyPr>
          <a:lstStyle/>
          <a:p>
            <a:r>
              <a:rPr lang="nb-NO" sz="1400" dirty="0">
                <a:solidFill>
                  <a:srgbClr val="FFFFFF"/>
                </a:solidFill>
              </a:rPr>
              <a:t>S. </a:t>
            </a:r>
            <a:r>
              <a:rPr lang="nb-NO" sz="1400" dirty="0" err="1">
                <a:solidFill>
                  <a:srgbClr val="FFFFFF"/>
                </a:solidFill>
              </a:rPr>
              <a:t>Rosswog</a:t>
            </a:r>
            <a:r>
              <a:rPr lang="nb-NO" sz="1400" dirty="0">
                <a:solidFill>
                  <a:srgbClr val="FFFFFF"/>
                </a:solidFill>
              </a:rPr>
              <a:t> et al., MNRAS 430, 2585 (2013)</a:t>
            </a:r>
            <a:endParaRPr lang="en-US" sz="1400" dirty="0">
              <a:solidFill>
                <a:srgbClr val="FFFFFF"/>
              </a:solidFill>
            </a:endParaRPr>
          </a:p>
        </p:txBody>
      </p:sp>
      <p:sp>
        <p:nvSpPr>
          <p:cNvPr id="5" name="TextBox 4"/>
          <p:cNvSpPr txBox="1"/>
          <p:nvPr/>
        </p:nvSpPr>
        <p:spPr>
          <a:xfrm>
            <a:off x="573098" y="0"/>
            <a:ext cx="8043824" cy="707886"/>
          </a:xfrm>
          <a:prstGeom prst="rect">
            <a:avLst/>
          </a:prstGeom>
          <a:noFill/>
        </p:spPr>
        <p:txBody>
          <a:bodyPr wrap="square" rtlCol="0">
            <a:spAutoFit/>
          </a:bodyPr>
          <a:lstStyle/>
          <a:p>
            <a:pPr algn="ctr">
              <a:spcAft>
                <a:spcPts val="700"/>
              </a:spcAft>
            </a:pPr>
            <a:r>
              <a:rPr lang="en-US" sz="2000" dirty="0" smtClean="0">
                <a:solidFill>
                  <a:srgbClr val="000000"/>
                </a:solidFill>
              </a:rPr>
              <a:t>The radioactive galaxy demonstrates the continuing formation of new radioactive isotopes</a:t>
            </a:r>
          </a:p>
        </p:txBody>
      </p:sp>
    </p:spTree>
    <p:extLst>
      <p:ext uri="{BB962C8B-B14F-4D97-AF65-F5344CB8AC3E}">
        <p14:creationId xmlns:p14="http://schemas.microsoft.com/office/powerpoint/2010/main" val="4231796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3"/>
          <p:cNvSpPr txBox="1">
            <a:spLocks noChangeArrowheads="1"/>
          </p:cNvSpPr>
          <p:nvPr/>
        </p:nvSpPr>
        <p:spPr bwMode="auto">
          <a:xfrm>
            <a:off x="939800" y="838200"/>
            <a:ext cx="7239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4800" smtClean="0">
                <a:solidFill>
                  <a:srgbClr val="000090"/>
                </a:solidFill>
              </a:rPr>
              <a:t>The major challenge:</a:t>
            </a:r>
          </a:p>
          <a:p>
            <a:pPr defTabSz="914400" eaLnBrk="0" hangingPunct="0"/>
            <a:r>
              <a:rPr lang="en-US" sz="4800" smtClean="0">
                <a:solidFill>
                  <a:srgbClr val="000090"/>
                </a:solidFill>
              </a:rPr>
              <a:t>towards N=184</a:t>
            </a:r>
          </a:p>
        </p:txBody>
      </p:sp>
      <p:sp>
        <p:nvSpPr>
          <p:cNvPr id="2" name="TextBox 1"/>
          <p:cNvSpPr txBox="1">
            <a:spLocks noChangeArrowheads="1"/>
          </p:cNvSpPr>
          <p:nvPr/>
        </p:nvSpPr>
        <p:spPr bwMode="auto">
          <a:xfrm>
            <a:off x="3403600" y="3492500"/>
            <a:ext cx="4927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4000" smtClean="0">
                <a:solidFill>
                  <a:srgbClr val="FF0000"/>
                </a:solidFill>
              </a:rPr>
              <a:t>The Holy Grail</a:t>
            </a:r>
          </a:p>
          <a:p>
            <a:pPr defTabSz="914400" eaLnBrk="0" hangingPunct="0"/>
            <a:endParaRPr lang="en-US" sz="4000" smtClean="0">
              <a:solidFill>
                <a:srgbClr val="FF0000"/>
              </a:solidFill>
            </a:endParaRPr>
          </a:p>
          <a:p>
            <a:pPr defTabSz="914400" eaLnBrk="0" hangingPunct="0"/>
            <a:r>
              <a:rPr lang="en-US" smtClean="0">
                <a:solidFill>
                  <a:srgbClr val="000000"/>
                </a:solidFill>
              </a:rPr>
              <a:t>How to get there experimentally?</a:t>
            </a:r>
          </a:p>
        </p:txBody>
      </p:sp>
    </p:spTree>
    <p:extLst>
      <p:ext uri="{BB962C8B-B14F-4D97-AF65-F5344CB8AC3E}">
        <p14:creationId xmlns:p14="http://schemas.microsoft.com/office/powerpoint/2010/main" val="1805745753"/>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4" descr="PO"/>
          <p:cNvPicPr>
            <a:picLocks noChangeAspect="1" noChangeArrowheads="1"/>
          </p:cNvPicPr>
          <p:nvPr/>
        </p:nvPicPr>
        <p:blipFill>
          <a:blip r:embed="rId3">
            <a:extLst>
              <a:ext uri="{28A0092B-C50C-407E-A947-70E740481C1C}">
                <a14:useLocalDpi xmlns:a14="http://schemas.microsoft.com/office/drawing/2010/main" val="0"/>
              </a:ext>
            </a:extLst>
          </a:blip>
          <a:srcRect l="7455" t="11995" r="7680" b="5177"/>
          <a:stretch>
            <a:fillRect/>
          </a:stretch>
        </p:blipFill>
        <p:spPr bwMode="auto">
          <a:xfrm>
            <a:off x="4651375" y="1066800"/>
            <a:ext cx="4454525"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Rectangle 6"/>
          <p:cNvSpPr>
            <a:spLocks noChangeArrowheads="1"/>
          </p:cNvSpPr>
          <p:nvPr/>
        </p:nvSpPr>
        <p:spPr bwMode="auto">
          <a:xfrm>
            <a:off x="381000" y="0"/>
            <a:ext cx="8382000" cy="423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808038">
              <a:lnSpc>
                <a:spcPct val="88000"/>
              </a:lnSpc>
            </a:pPr>
            <a:r>
              <a:rPr lang="en-US" sz="2400" smtClean="0">
                <a:solidFill>
                  <a:srgbClr val="000090"/>
                </a:solidFill>
                <a:ea typeface="ＭＳ Ｐゴシック" charset="0"/>
                <a:cs typeface="Arial" charset="0"/>
              </a:rPr>
              <a:t>Towards long-lived Superheavy Nuclei</a:t>
            </a:r>
          </a:p>
        </p:txBody>
      </p:sp>
      <p:sp>
        <p:nvSpPr>
          <p:cNvPr id="114691" name="Oval 7"/>
          <p:cNvSpPr>
            <a:spLocks noChangeArrowheads="1"/>
          </p:cNvSpPr>
          <p:nvPr/>
        </p:nvSpPr>
        <p:spPr bwMode="auto">
          <a:xfrm>
            <a:off x="8191500" y="2146300"/>
            <a:ext cx="635000" cy="482600"/>
          </a:xfrm>
          <a:prstGeom prst="ellipse">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825353" name="AutoShape 9"/>
          <p:cNvSpPr>
            <a:spLocks noChangeArrowheads="1"/>
          </p:cNvSpPr>
          <p:nvPr/>
        </p:nvSpPr>
        <p:spPr bwMode="auto">
          <a:xfrm>
            <a:off x="3651250" y="2171700"/>
            <a:ext cx="4635500" cy="381000"/>
          </a:xfrm>
          <a:prstGeom prst="homePlate">
            <a:avLst>
              <a:gd name="adj" fmla="val 122737"/>
            </a:avLst>
          </a:prstGeom>
          <a:solidFill>
            <a:srgbClr val="FDFFD8"/>
          </a:solidFill>
          <a:ln w="9525">
            <a:solidFill>
              <a:schemeClr val="tx1"/>
            </a:solidFill>
            <a:miter lim="800000"/>
            <a:headEnd/>
            <a:tailEnd/>
          </a:ln>
        </p:spPr>
        <p:txBody>
          <a:bodyPr wrap="none" anchor="ctr"/>
          <a:lstStyle/>
          <a:p>
            <a:pPr algn="ctr"/>
            <a:r>
              <a:rPr lang="en-US" smtClean="0">
                <a:solidFill>
                  <a:srgbClr val="000000"/>
                </a:solidFill>
                <a:ea typeface="ＭＳ Ｐゴシック" charset="0"/>
                <a:cs typeface="ＭＳ Ｐゴシック" charset="0"/>
              </a:rPr>
              <a:t>long-lived superheavies</a:t>
            </a:r>
          </a:p>
        </p:txBody>
      </p:sp>
      <p:sp>
        <p:nvSpPr>
          <p:cNvPr id="114693" name="Rectangle 14"/>
          <p:cNvSpPr>
            <a:spLocks noChangeArrowheads="1"/>
          </p:cNvSpPr>
          <p:nvPr/>
        </p:nvSpPr>
        <p:spPr bwMode="auto">
          <a:xfrm>
            <a:off x="6051550" y="747713"/>
            <a:ext cx="197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smtClean="0">
                <a:solidFill>
                  <a:srgbClr val="000000"/>
                </a:solidFill>
                <a:latin typeface="ComicSansMS" charset="0"/>
                <a:ea typeface="ＭＳ Ｐゴシック" charset="0"/>
                <a:cs typeface="ＭＳ Ｐゴシック" charset="0"/>
              </a:rPr>
              <a:t>Nature, 433, 705 (2005)</a:t>
            </a:r>
            <a:endParaRPr lang="en-US" sz="1400" smtClean="0">
              <a:solidFill>
                <a:srgbClr val="000000"/>
              </a:solidFill>
              <a:latin typeface="ComicSansMS" charset="0"/>
              <a:ea typeface="ＭＳ Ｐゴシック" charset="0"/>
              <a:cs typeface="ＭＳ Ｐゴシック" charset="0"/>
            </a:endParaRPr>
          </a:p>
        </p:txBody>
      </p:sp>
      <p:pic>
        <p:nvPicPr>
          <p:cNvPr id="114694" name="Picture 1" descr="LvFl.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1270000"/>
            <a:ext cx="44958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7473529"/>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825353"/>
                                        </p:tgtEl>
                                        <p:attrNameLst>
                                          <p:attrName>style.visibility</p:attrName>
                                        </p:attrNameLst>
                                      </p:cBhvr>
                                      <p:to>
                                        <p:strVal val="visible"/>
                                      </p:to>
                                    </p:set>
                                    <p:animEffect transition="in" filter="fade">
                                      <p:cBhvr>
                                        <p:cTn id="7" dur="500"/>
                                        <p:tgtEl>
                                          <p:spTgt spid="825353"/>
                                        </p:tgtEl>
                                      </p:cBhvr>
                                    </p:animEffect>
                                    <p:anim calcmode="lin" valueType="num">
                                      <p:cBhvr>
                                        <p:cTn id="8" dur="500" fill="hold"/>
                                        <p:tgtEl>
                                          <p:spTgt spid="825353"/>
                                        </p:tgtEl>
                                        <p:attrNameLst>
                                          <p:attrName>ppt_x</p:attrName>
                                        </p:attrNameLst>
                                      </p:cBhvr>
                                      <p:tavLst>
                                        <p:tav tm="0">
                                          <p:val>
                                            <p:strVal val="#ppt_x-.1"/>
                                          </p:val>
                                        </p:tav>
                                        <p:tav tm="100000">
                                          <p:val>
                                            <p:strVal val="#ppt_x"/>
                                          </p:val>
                                        </p:tav>
                                      </p:tavLst>
                                    </p:anim>
                                    <p:anim calcmode="lin" valueType="num">
                                      <p:cBhvr>
                                        <p:cTn id="9" dur="500" fill="hold"/>
                                        <p:tgtEl>
                                          <p:spTgt spid="825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5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3"/>
          <p:cNvSpPr txBox="1">
            <a:spLocks noChangeArrowheads="1"/>
          </p:cNvSpPr>
          <p:nvPr/>
        </p:nvSpPr>
        <p:spPr bwMode="auto">
          <a:xfrm>
            <a:off x="920750" y="303213"/>
            <a:ext cx="70866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defRPr/>
            </a:pPr>
            <a:r>
              <a:rPr lang="en-US" sz="4800" dirty="0" smtClean="0">
                <a:solidFill>
                  <a:srgbClr val="000090"/>
                </a:solidFill>
              </a:rPr>
              <a:t>What are chemical properties of </a:t>
            </a:r>
            <a:r>
              <a:rPr lang="en-US" sz="4800" dirty="0" err="1" smtClean="0">
                <a:solidFill>
                  <a:srgbClr val="000090"/>
                </a:solidFill>
              </a:rPr>
              <a:t>superheavy</a:t>
            </a:r>
            <a:r>
              <a:rPr lang="en-US" sz="4800" dirty="0" smtClean="0">
                <a:solidFill>
                  <a:srgbClr val="000090"/>
                </a:solidFill>
              </a:rPr>
              <a:t> elements?</a:t>
            </a:r>
          </a:p>
          <a:p>
            <a:pPr algn="ctr" defTabSz="914400" eaLnBrk="0" hangingPunct="0">
              <a:defRPr/>
            </a:pPr>
            <a:r>
              <a:rPr lang="en-US" sz="3600" dirty="0" smtClean="0">
                <a:solidFill>
                  <a:srgbClr val="FF0000"/>
                </a:solidFill>
                <a:latin typeface="Calibri"/>
              </a:rPr>
              <a:t>(after </a:t>
            </a:r>
            <a:r>
              <a:rPr lang="en-AU" sz="3600" dirty="0" smtClean="0">
                <a:solidFill>
                  <a:srgbClr val="FF0000"/>
                </a:solidFill>
                <a:latin typeface="Calibri"/>
              </a:rPr>
              <a:t>P. </a:t>
            </a:r>
            <a:r>
              <a:rPr lang="en-AU" sz="3600" dirty="0" err="1" smtClean="0">
                <a:solidFill>
                  <a:srgbClr val="FF0000"/>
                </a:solidFill>
                <a:latin typeface="Calibri"/>
              </a:rPr>
              <a:t>Schwerdtfeger</a:t>
            </a:r>
            <a:r>
              <a:rPr lang="en-AU" sz="3600" dirty="0" smtClean="0">
                <a:solidFill>
                  <a:srgbClr val="FF0000"/>
                </a:solidFill>
                <a:latin typeface="Calibri"/>
              </a:rPr>
              <a:t>)</a:t>
            </a:r>
            <a:endParaRPr lang="en-US" sz="3600" dirty="0" smtClean="0">
              <a:solidFill>
                <a:srgbClr val="FF0000"/>
              </a:solidFill>
              <a:latin typeface="Calibri"/>
            </a:endParaRPr>
          </a:p>
        </p:txBody>
      </p:sp>
      <p:grpSp>
        <p:nvGrpSpPr>
          <p:cNvPr id="4" name="Group 3"/>
          <p:cNvGrpSpPr>
            <a:grpSpLocks/>
          </p:cNvGrpSpPr>
          <p:nvPr/>
        </p:nvGrpSpPr>
        <p:grpSpPr bwMode="auto">
          <a:xfrm>
            <a:off x="1216025" y="3560763"/>
            <a:ext cx="6446838" cy="2946400"/>
            <a:chOff x="1216525" y="3560011"/>
            <a:chExt cx="6446922" cy="2946400"/>
          </a:xfrm>
        </p:grpSpPr>
        <p:pic>
          <p:nvPicPr>
            <p:cNvPr id="118787" name="Picture 1" descr="OPINION-BALL-150_tcm18-19275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58447" y="3560011"/>
              <a:ext cx="19050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Rectangle 2"/>
            <p:cNvSpPr>
              <a:spLocks noChangeArrowheads="1"/>
            </p:cNvSpPr>
            <p:nvPr/>
          </p:nvSpPr>
          <p:spPr bwMode="auto">
            <a:xfrm>
              <a:off x="1216525" y="4459783"/>
              <a:ext cx="415758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US" sz="2400" smtClean="0">
                  <a:solidFill>
                    <a:srgbClr val="0000FF"/>
                  </a:solidFill>
                  <a:ea typeface="ＭＳ Ｐゴシック" charset="0"/>
                  <a:cs typeface="ＭＳ Ｐゴシック" charset="0"/>
                </a:rPr>
                <a:t>Would element 137 (feynmanium) really spell the end of the periodic table?</a:t>
              </a:r>
            </a:p>
          </p:txBody>
        </p:sp>
      </p:grpSp>
    </p:spTree>
    <p:extLst>
      <p:ext uri="{BB962C8B-B14F-4D97-AF65-F5344CB8AC3E}">
        <p14:creationId xmlns:p14="http://schemas.microsoft.com/office/powerpoint/2010/main" val="2747335553"/>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14400"/>
            <a:ext cx="6858000"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119810" name="Object 2"/>
          <p:cNvGraphicFramePr>
            <a:graphicFrameLocks/>
          </p:cNvGraphicFramePr>
          <p:nvPr/>
        </p:nvGraphicFramePr>
        <p:xfrm>
          <a:off x="4876800" y="1143000"/>
          <a:ext cx="3581400" cy="685800"/>
        </p:xfrm>
        <a:graphic>
          <a:graphicData uri="http://schemas.openxmlformats.org/presentationml/2006/ole">
            <mc:AlternateContent xmlns:mc="http://schemas.openxmlformats.org/markup-compatibility/2006">
              <mc:Choice xmlns:v="urn:schemas-microsoft-com:vml" Requires="v">
                <p:oleObj spid="_x0000_s161828" name="Equation" r:id="rId4" imgW="2705100" imgH="508000" progId="Equation.DSMT4">
                  <p:embed/>
                </p:oleObj>
              </mc:Choice>
              <mc:Fallback>
                <p:oleObj name="Equation" r:id="rId4" imgW="2705100" imgH="508000" progId="Equation.DSMT4">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143000"/>
                        <a:ext cx="3581400" cy="685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19811" name="Rectangle 7"/>
          <p:cNvSpPr>
            <a:spLocks noChangeArrowheads="1"/>
          </p:cNvSpPr>
          <p:nvPr/>
        </p:nvSpPr>
        <p:spPr bwMode="auto">
          <a:xfrm>
            <a:off x="4953000" y="1981200"/>
            <a:ext cx="38100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hangingPunct="0"/>
            <a:r>
              <a:rPr lang="en-US" sz="1600" u="sng" smtClean="0">
                <a:solidFill>
                  <a:srgbClr val="000000"/>
                </a:solidFill>
                <a:ea typeface="ＭＳ Ｐゴシック" charset="0"/>
                <a:cs typeface="ＭＳ Ｐゴシック" charset="0"/>
              </a:rPr>
              <a:t>Consequence:</a:t>
            </a:r>
            <a:r>
              <a:rPr lang="en-US" sz="1600" smtClean="0">
                <a:solidFill>
                  <a:srgbClr val="000000"/>
                </a:solidFill>
                <a:ea typeface="ＭＳ Ｐゴシック" charset="0"/>
                <a:cs typeface="ＭＳ Ｐゴシック" charset="0"/>
              </a:rPr>
              <a:t>  </a:t>
            </a:r>
            <a:r>
              <a:rPr lang="en-US" sz="1400" smtClean="0">
                <a:solidFill>
                  <a:srgbClr val="000000"/>
                </a:solidFill>
                <a:ea typeface="ＭＳ Ｐゴシック" charset="0"/>
                <a:cs typeface="ＭＳ Ｐゴシック" charset="0"/>
              </a:rPr>
              <a:t>Cu, Ag, Au    nd</a:t>
            </a:r>
            <a:r>
              <a:rPr lang="en-US" sz="1400" baseline="30000" smtClean="0">
                <a:solidFill>
                  <a:srgbClr val="000000"/>
                </a:solidFill>
                <a:ea typeface="ＭＳ Ｐゴシック" charset="0"/>
                <a:cs typeface="ＭＳ Ｐゴシック" charset="0"/>
              </a:rPr>
              <a:t>10</a:t>
            </a:r>
            <a:r>
              <a:rPr lang="en-US" sz="1400" smtClean="0">
                <a:solidFill>
                  <a:srgbClr val="000000"/>
                </a:solidFill>
                <a:ea typeface="ＭＳ Ｐゴシック" charset="0"/>
                <a:cs typeface="ＭＳ Ｐゴシック" charset="0"/>
              </a:rPr>
              <a:t>(n+1)s</a:t>
            </a:r>
            <a:r>
              <a:rPr lang="en-US" sz="1400" baseline="30000" smtClean="0">
                <a:solidFill>
                  <a:srgbClr val="000000"/>
                </a:solidFill>
                <a:ea typeface="ＭＳ Ｐゴシック" charset="0"/>
                <a:cs typeface="ＭＳ Ｐゴシック" charset="0"/>
              </a:rPr>
              <a:t>1</a:t>
            </a:r>
            <a:r>
              <a:rPr lang="en-US" sz="1400" smtClean="0">
                <a:solidFill>
                  <a:srgbClr val="000000"/>
                </a:solidFill>
                <a:ea typeface="ＭＳ Ｐゴシック" charset="0"/>
                <a:cs typeface="ＭＳ Ｐゴシック" charset="0"/>
              </a:rPr>
              <a:t>         </a:t>
            </a:r>
          </a:p>
          <a:p>
            <a:pPr defTabSz="914400" eaLnBrk="0" hangingPunct="0"/>
            <a:r>
              <a:rPr lang="en-US" sz="1400" smtClean="0">
                <a:solidFill>
                  <a:srgbClr val="000000"/>
                </a:solidFill>
                <a:ea typeface="ＭＳ Ｐゴシック" charset="0"/>
                <a:cs typeface="ＭＳ Ｐゴシック" charset="0"/>
              </a:rPr>
              <a:t>                             Zn</a:t>
            </a:r>
            <a:r>
              <a:rPr lang="en-US" sz="1400" baseline="30000" smtClean="0">
                <a:solidFill>
                  <a:srgbClr val="000000"/>
                </a:solidFill>
                <a:ea typeface="ＭＳ Ｐゴシック" charset="0"/>
                <a:cs typeface="ＭＳ Ｐゴシック" charset="0"/>
              </a:rPr>
              <a:t>+</a:t>
            </a:r>
            <a:r>
              <a:rPr lang="en-US" sz="1400" smtClean="0">
                <a:solidFill>
                  <a:srgbClr val="000000"/>
                </a:solidFill>
                <a:ea typeface="ＭＳ Ｐゴシック" charset="0"/>
                <a:cs typeface="ＭＳ Ｐゴシック" charset="0"/>
              </a:rPr>
              <a:t>,Cd</a:t>
            </a:r>
            <a:r>
              <a:rPr lang="en-US" sz="1400" baseline="30000" smtClean="0">
                <a:solidFill>
                  <a:srgbClr val="000000"/>
                </a:solidFill>
                <a:ea typeface="ＭＳ Ｐゴシック" charset="0"/>
                <a:cs typeface="ＭＳ Ｐゴシック" charset="0"/>
              </a:rPr>
              <a:t>+</a:t>
            </a:r>
            <a:r>
              <a:rPr lang="en-US" sz="1400" smtClean="0">
                <a:solidFill>
                  <a:srgbClr val="000000"/>
                </a:solidFill>
                <a:ea typeface="ＭＳ Ｐゴシック" charset="0"/>
                <a:cs typeface="ＭＳ Ｐゴシック" charset="0"/>
              </a:rPr>
              <a:t>,Hg</a:t>
            </a:r>
            <a:r>
              <a:rPr lang="en-US" sz="1400" baseline="30000" smtClean="0">
                <a:solidFill>
                  <a:srgbClr val="000000"/>
                </a:solidFill>
                <a:ea typeface="ＭＳ Ｐゴシック" charset="0"/>
                <a:cs typeface="ＭＳ Ｐゴシック" charset="0"/>
              </a:rPr>
              <a:t>+</a:t>
            </a:r>
            <a:r>
              <a:rPr lang="en-US" sz="1400" smtClean="0">
                <a:solidFill>
                  <a:srgbClr val="000000"/>
                </a:solidFill>
                <a:ea typeface="ＭＳ Ｐゴシック" charset="0"/>
                <a:cs typeface="ＭＳ Ｐゴシック" charset="0"/>
              </a:rPr>
              <a:t>                                      </a:t>
            </a:r>
            <a:endParaRPr lang="en-US" sz="1400" smtClean="0">
              <a:solidFill>
                <a:srgbClr val="790015"/>
              </a:solidFill>
              <a:ea typeface="ＭＳ Ｐゴシック" charset="0"/>
              <a:cs typeface="ＭＳ Ｐゴシック" charset="0"/>
            </a:endParaRPr>
          </a:p>
          <a:p>
            <a:pPr defTabSz="914400" eaLnBrk="0" hangingPunct="0"/>
            <a:r>
              <a:rPr lang="en-US" sz="1400" smtClean="0">
                <a:solidFill>
                  <a:srgbClr val="790015"/>
                </a:solidFill>
                <a:ea typeface="ＭＳ Ｐゴシック" charset="0"/>
                <a:cs typeface="ＭＳ Ｐゴシック" charset="0"/>
              </a:rPr>
              <a:t>             however:</a:t>
            </a:r>
            <a:r>
              <a:rPr lang="en-US" sz="1400" smtClean="0">
                <a:solidFill>
                  <a:srgbClr val="000000"/>
                </a:solidFill>
                <a:ea typeface="ＭＳ Ｐゴシック" charset="0"/>
                <a:cs typeface="ＭＳ Ｐゴシック" charset="0"/>
              </a:rPr>
              <a:t>  Rg, 112</a:t>
            </a:r>
            <a:r>
              <a:rPr lang="en-US" sz="1400" baseline="30000" smtClean="0">
                <a:solidFill>
                  <a:srgbClr val="000000"/>
                </a:solidFill>
                <a:ea typeface="ＭＳ Ｐゴシック" charset="0"/>
                <a:cs typeface="ＭＳ Ｐゴシック" charset="0"/>
              </a:rPr>
              <a:t>+</a:t>
            </a:r>
            <a:r>
              <a:rPr lang="en-US" sz="1400" smtClean="0">
                <a:solidFill>
                  <a:srgbClr val="000000"/>
                </a:solidFill>
                <a:ea typeface="ＭＳ Ｐゴシック" charset="0"/>
                <a:cs typeface="ＭＳ Ｐゴシック" charset="0"/>
              </a:rPr>
              <a:t> nd</a:t>
            </a:r>
            <a:r>
              <a:rPr lang="en-US" sz="1400" baseline="30000" smtClean="0">
                <a:solidFill>
                  <a:srgbClr val="000000"/>
                </a:solidFill>
                <a:ea typeface="ＭＳ Ｐゴシック" charset="0"/>
                <a:cs typeface="ＭＳ Ｐゴシック" charset="0"/>
              </a:rPr>
              <a:t>9</a:t>
            </a:r>
            <a:r>
              <a:rPr lang="en-US" sz="1400" smtClean="0">
                <a:solidFill>
                  <a:srgbClr val="000000"/>
                </a:solidFill>
                <a:ea typeface="ＭＳ Ｐゴシック" charset="0"/>
                <a:cs typeface="ＭＳ Ｐゴシック" charset="0"/>
              </a:rPr>
              <a:t>(n+1)s</a:t>
            </a:r>
            <a:r>
              <a:rPr lang="en-US" sz="1400" baseline="30000" smtClean="0">
                <a:solidFill>
                  <a:srgbClr val="000000"/>
                </a:solidFill>
                <a:ea typeface="ＭＳ Ｐゴシック" charset="0"/>
                <a:cs typeface="ＭＳ Ｐゴシック" charset="0"/>
              </a:rPr>
              <a:t>2 </a:t>
            </a:r>
            <a:r>
              <a:rPr lang="en-US" sz="1400" smtClean="0">
                <a:solidFill>
                  <a:srgbClr val="000000"/>
                </a:solidFill>
                <a:ea typeface="ＭＳ Ｐゴシック" charset="0"/>
                <a:cs typeface="ＭＳ Ｐゴシック" charset="0"/>
              </a:rPr>
              <a:t>(</a:t>
            </a:r>
            <a:r>
              <a:rPr lang="en-US" sz="1400" baseline="30000" smtClean="0">
                <a:solidFill>
                  <a:srgbClr val="000000"/>
                </a:solidFill>
                <a:ea typeface="ＭＳ Ｐゴシック" charset="0"/>
                <a:cs typeface="ＭＳ Ｐゴシック" charset="0"/>
              </a:rPr>
              <a:t>2</a:t>
            </a:r>
            <a:r>
              <a:rPr lang="en-US" sz="1400" smtClean="0">
                <a:solidFill>
                  <a:srgbClr val="000000"/>
                </a:solidFill>
                <a:ea typeface="ＭＳ Ｐゴシック" charset="0"/>
                <a:cs typeface="ＭＳ Ｐゴシック" charset="0"/>
              </a:rPr>
              <a:t>D</a:t>
            </a:r>
            <a:r>
              <a:rPr lang="en-US" sz="1400" baseline="-25000" smtClean="0">
                <a:solidFill>
                  <a:srgbClr val="000000"/>
                </a:solidFill>
                <a:ea typeface="ＭＳ Ｐゴシック" charset="0"/>
                <a:cs typeface="ＭＳ Ｐゴシック" charset="0"/>
              </a:rPr>
              <a:t>5/2</a:t>
            </a:r>
            <a:r>
              <a:rPr lang="en-US" sz="1400" smtClean="0">
                <a:solidFill>
                  <a:srgbClr val="000000"/>
                </a:solidFill>
                <a:ea typeface="ＭＳ Ｐゴシック" charset="0"/>
                <a:cs typeface="ＭＳ Ｐゴシック" charset="0"/>
              </a:rPr>
              <a:t>)</a:t>
            </a:r>
            <a:endParaRPr lang="en-US" sz="1600" b="1" smtClean="0">
              <a:solidFill>
                <a:srgbClr val="000000"/>
              </a:solidFill>
              <a:ea typeface="ＭＳ Ｐゴシック" charset="0"/>
              <a:cs typeface="ＭＳ Ｐゴシック" charset="0"/>
            </a:endParaRPr>
          </a:p>
        </p:txBody>
      </p:sp>
      <p:sp>
        <p:nvSpPr>
          <p:cNvPr id="119812" name="Rectangle 8"/>
          <p:cNvSpPr>
            <a:spLocks noChangeArrowheads="1"/>
          </p:cNvSpPr>
          <p:nvPr/>
        </p:nvSpPr>
        <p:spPr bwMode="auto">
          <a:xfrm>
            <a:off x="165100" y="6132513"/>
            <a:ext cx="87503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hangingPunct="0"/>
            <a:r>
              <a:rPr lang="en-AU" sz="1600" smtClean="0">
                <a:solidFill>
                  <a:srgbClr val="000000"/>
                </a:solidFill>
                <a:latin typeface="Times" charset="0"/>
                <a:ea typeface="ＭＳ Ｐゴシック" charset="0"/>
                <a:cs typeface="ＭＳ Ｐゴシック" charset="0"/>
              </a:rPr>
              <a:t>E. Eliav, U. Kaldor, P. Schwerdtfeger,  B. Hess, Y. Ishikawa, </a:t>
            </a:r>
            <a:r>
              <a:rPr lang="en-AU" sz="1600" i="1" smtClean="0">
                <a:solidFill>
                  <a:srgbClr val="000000"/>
                </a:solidFill>
                <a:latin typeface="Times" charset="0"/>
                <a:ea typeface="ＭＳ Ｐゴシック" charset="0"/>
                <a:cs typeface="ＭＳ Ｐゴシック" charset="0"/>
              </a:rPr>
              <a:t>Phys. Rev. Lett.</a:t>
            </a:r>
            <a:r>
              <a:rPr lang="en-AU" sz="1600" smtClean="0">
                <a:solidFill>
                  <a:srgbClr val="000000"/>
                </a:solidFill>
                <a:latin typeface="Times" charset="0"/>
                <a:ea typeface="ＭＳ Ｐゴシック" charset="0"/>
                <a:cs typeface="ＭＳ Ｐゴシック" charset="0"/>
              </a:rPr>
              <a:t> </a:t>
            </a:r>
            <a:r>
              <a:rPr lang="en-AU" sz="1600" u="sng" smtClean="0">
                <a:solidFill>
                  <a:srgbClr val="000000"/>
                </a:solidFill>
                <a:latin typeface="Times" charset="0"/>
                <a:ea typeface="ＭＳ Ｐゴシック" charset="0"/>
                <a:cs typeface="ＭＳ Ｐゴシック" charset="0"/>
              </a:rPr>
              <a:t>73</a:t>
            </a:r>
            <a:r>
              <a:rPr lang="en-AU" sz="1600" smtClean="0">
                <a:solidFill>
                  <a:srgbClr val="000000"/>
                </a:solidFill>
                <a:latin typeface="Times" charset="0"/>
                <a:ea typeface="ＭＳ Ｐゴシック" charset="0"/>
                <a:cs typeface="ＭＳ Ｐゴシック" charset="0"/>
              </a:rPr>
              <a:t>, 3203 (1994).</a:t>
            </a:r>
          </a:p>
          <a:p>
            <a:pPr defTabSz="914400" eaLnBrk="0" hangingPunct="0">
              <a:lnSpc>
                <a:spcPct val="110000"/>
              </a:lnSpc>
            </a:pPr>
            <a:r>
              <a:rPr lang="en-AU" sz="1600" smtClean="0">
                <a:solidFill>
                  <a:srgbClr val="000000"/>
                </a:solidFill>
                <a:latin typeface="Times" charset="0"/>
                <a:ea typeface="ＭＳ Ｐゴシック" charset="0"/>
                <a:cs typeface="ＭＳ Ｐゴシック" charset="0"/>
              </a:rPr>
              <a:t>M. Seth, P. Schwerdtfeger, M. Dolg, K.Faegri, B.A. Hess, U. Kaldor, </a:t>
            </a:r>
            <a:r>
              <a:rPr lang="en-AU" sz="1600" i="1" smtClean="0">
                <a:solidFill>
                  <a:srgbClr val="000000"/>
                </a:solidFill>
                <a:latin typeface="Times" charset="0"/>
                <a:ea typeface="ＭＳ Ｐゴシック" charset="0"/>
                <a:cs typeface="ＭＳ Ｐゴシック" charset="0"/>
              </a:rPr>
              <a:t>Chem. Phys. Lett.</a:t>
            </a:r>
            <a:r>
              <a:rPr lang="en-AU" sz="1600" smtClean="0">
                <a:solidFill>
                  <a:srgbClr val="000000"/>
                </a:solidFill>
                <a:latin typeface="Times" charset="0"/>
                <a:ea typeface="ＭＳ Ｐゴシック" charset="0"/>
                <a:cs typeface="ＭＳ Ｐゴシック" charset="0"/>
              </a:rPr>
              <a:t>  </a:t>
            </a:r>
            <a:r>
              <a:rPr lang="en-AU" sz="1600" u="sng" smtClean="0">
                <a:solidFill>
                  <a:srgbClr val="000000"/>
                </a:solidFill>
                <a:latin typeface="Times" charset="0"/>
                <a:ea typeface="ＭＳ Ｐゴシック" charset="0"/>
                <a:cs typeface="ＭＳ Ｐゴシック" charset="0"/>
              </a:rPr>
              <a:t>250</a:t>
            </a:r>
            <a:r>
              <a:rPr lang="en-AU" sz="1600" smtClean="0">
                <a:solidFill>
                  <a:srgbClr val="000000"/>
                </a:solidFill>
                <a:latin typeface="Times" charset="0"/>
                <a:ea typeface="ＭＳ Ｐゴシック" charset="0"/>
                <a:cs typeface="ＭＳ Ｐゴシック" charset="0"/>
              </a:rPr>
              <a:t>, 461 (1996).</a:t>
            </a:r>
            <a:endParaRPr lang="en-GB" sz="1600" smtClean="0">
              <a:solidFill>
                <a:srgbClr val="000000"/>
              </a:solidFill>
              <a:ea typeface="ＭＳ Ｐゴシック" charset="0"/>
              <a:cs typeface="ＭＳ Ｐゴシック" charset="0"/>
            </a:endParaRPr>
          </a:p>
        </p:txBody>
      </p:sp>
      <p:sp>
        <p:nvSpPr>
          <p:cNvPr id="119813" name="Line 9"/>
          <p:cNvSpPr>
            <a:spLocks noChangeShapeType="1"/>
          </p:cNvSpPr>
          <p:nvPr/>
        </p:nvSpPr>
        <p:spPr bwMode="auto">
          <a:xfrm>
            <a:off x="4267200" y="1143000"/>
            <a:ext cx="0" cy="44958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eaLnBrk="0" hangingPunct="0"/>
            <a:endParaRPr lang="en-US" sz="2400" smtClean="0">
              <a:solidFill>
                <a:srgbClr val="000000"/>
              </a:solidFill>
              <a:ea typeface="ＭＳ Ｐゴシック" charset="0"/>
              <a:cs typeface="ＭＳ Ｐゴシック" charset="0"/>
            </a:endParaRPr>
          </a:p>
        </p:txBody>
      </p:sp>
      <p:sp>
        <p:nvSpPr>
          <p:cNvPr id="119814" name="Line 10"/>
          <p:cNvSpPr>
            <a:spLocks noChangeShapeType="1"/>
          </p:cNvSpPr>
          <p:nvPr/>
        </p:nvSpPr>
        <p:spPr bwMode="auto">
          <a:xfrm>
            <a:off x="5221288" y="2971800"/>
            <a:ext cx="0" cy="26670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914400" eaLnBrk="0" hangingPunct="0"/>
            <a:endParaRPr lang="en-US" sz="2400" smtClean="0">
              <a:solidFill>
                <a:srgbClr val="000000"/>
              </a:solidFill>
              <a:ea typeface="ＭＳ Ｐゴシック" charset="0"/>
              <a:cs typeface="ＭＳ Ｐゴシック" charset="0"/>
            </a:endParaRPr>
          </a:p>
        </p:txBody>
      </p:sp>
      <p:sp>
        <p:nvSpPr>
          <p:cNvPr id="119815" name="Line 11"/>
          <p:cNvSpPr>
            <a:spLocks noChangeShapeType="1"/>
          </p:cNvSpPr>
          <p:nvPr/>
        </p:nvSpPr>
        <p:spPr bwMode="auto">
          <a:xfrm>
            <a:off x="4913313" y="2819400"/>
            <a:ext cx="0" cy="28194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defTabSz="914400" eaLnBrk="0" hangingPunct="0"/>
            <a:endParaRPr lang="en-US" sz="2400" smtClean="0">
              <a:solidFill>
                <a:srgbClr val="000000"/>
              </a:solidFill>
              <a:ea typeface="ＭＳ Ｐゴシック" charset="0"/>
              <a:cs typeface="ＭＳ Ｐゴシック" charset="0"/>
            </a:endParaRPr>
          </a:p>
        </p:txBody>
      </p:sp>
      <p:sp>
        <p:nvSpPr>
          <p:cNvPr id="119816" name="Line 12"/>
          <p:cNvSpPr>
            <a:spLocks noChangeShapeType="1"/>
          </p:cNvSpPr>
          <p:nvPr/>
        </p:nvSpPr>
        <p:spPr bwMode="auto">
          <a:xfrm flipH="1">
            <a:off x="4537075" y="2117725"/>
            <a:ext cx="3175" cy="351790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eaLnBrk="0" hangingPunct="0"/>
            <a:endParaRPr lang="en-US" sz="2400" smtClean="0">
              <a:solidFill>
                <a:srgbClr val="000000"/>
              </a:solidFill>
              <a:ea typeface="ＭＳ Ｐゴシック" charset="0"/>
              <a:cs typeface="ＭＳ Ｐゴシック" charset="0"/>
            </a:endParaRPr>
          </a:p>
        </p:txBody>
      </p:sp>
      <p:graphicFrame>
        <p:nvGraphicFramePr>
          <p:cNvPr id="119817" name="Object 3"/>
          <p:cNvGraphicFramePr>
            <a:graphicFrameLocks/>
          </p:cNvGraphicFramePr>
          <p:nvPr/>
        </p:nvGraphicFramePr>
        <p:xfrm>
          <a:off x="2505075" y="1096963"/>
          <a:ext cx="790575" cy="342900"/>
        </p:xfrm>
        <a:graphic>
          <a:graphicData uri="http://schemas.openxmlformats.org/presentationml/2006/ole">
            <mc:AlternateContent xmlns:mc="http://schemas.openxmlformats.org/markup-compatibility/2006">
              <mc:Choice xmlns:v="urn:schemas-microsoft-com:vml" Requires="v">
                <p:oleObj spid="_x0000_s161829" name="Equation" r:id="rId6" imgW="596900" imgH="228600" progId="Equation.DSMT4">
                  <p:embed/>
                </p:oleObj>
              </mc:Choice>
              <mc:Fallback>
                <p:oleObj name="Equation" r:id="rId6" imgW="596900" imgH="228600" progId="Equation.DSMT4">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5075" y="1096963"/>
                        <a:ext cx="790575" cy="342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19818" name="Object 4"/>
          <p:cNvGraphicFramePr>
            <a:graphicFrameLocks noChangeAspect="1"/>
          </p:cNvGraphicFramePr>
          <p:nvPr/>
        </p:nvGraphicFramePr>
        <p:xfrm>
          <a:off x="0" y="1676400"/>
          <a:ext cx="2014538" cy="1447800"/>
        </p:xfrm>
        <a:graphic>
          <a:graphicData uri="http://schemas.openxmlformats.org/presentationml/2006/ole">
            <mc:AlternateContent xmlns:mc="http://schemas.openxmlformats.org/markup-compatibility/2006">
              <mc:Choice xmlns:v="urn:schemas-microsoft-com:vml" Requires="v">
                <p:oleObj spid="_x0000_s161830" name="Document" r:id="rId8" imgW="2578100" imgH="1854200" progId="Word.Document.8">
                  <p:embed/>
                </p:oleObj>
              </mc:Choice>
              <mc:Fallback>
                <p:oleObj name="Document" r:id="rId8" imgW="2578100" imgH="1854200"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676400"/>
                        <a:ext cx="2014538"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9819" name="Text Box 4"/>
          <p:cNvSpPr txBox="1">
            <a:spLocks noChangeArrowheads="1"/>
          </p:cNvSpPr>
          <p:nvPr/>
        </p:nvSpPr>
        <p:spPr bwMode="auto">
          <a:xfrm>
            <a:off x="152400" y="3200400"/>
            <a:ext cx="1971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lnSpc>
                <a:spcPct val="80000"/>
              </a:lnSpc>
            </a:pPr>
            <a:r>
              <a:rPr lang="en-US" sz="1700" smtClean="0">
                <a:solidFill>
                  <a:srgbClr val="000000"/>
                </a:solidFill>
                <a:latin typeface="Times" charset="0"/>
              </a:rPr>
              <a:t>relativistic       RgH</a:t>
            </a:r>
          </a:p>
          <a:p>
            <a:pPr defTabSz="914400" eaLnBrk="0" hangingPunct="0">
              <a:lnSpc>
                <a:spcPct val="80000"/>
              </a:lnSpc>
            </a:pPr>
            <a:r>
              <a:rPr lang="en-US" sz="1700" smtClean="0">
                <a:solidFill>
                  <a:srgbClr val="000000"/>
                </a:solidFill>
                <a:latin typeface="Times" charset="0"/>
              </a:rPr>
              <a:t>contraction</a:t>
            </a:r>
          </a:p>
        </p:txBody>
      </p:sp>
      <p:sp>
        <p:nvSpPr>
          <p:cNvPr id="119820" name="Line 8"/>
          <p:cNvSpPr>
            <a:spLocks noChangeShapeType="1"/>
          </p:cNvSpPr>
          <p:nvPr/>
        </p:nvSpPr>
        <p:spPr bwMode="auto">
          <a:xfrm flipH="1">
            <a:off x="1295400" y="3124200"/>
            <a:ext cx="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hangingPunct="0"/>
            <a:endParaRPr lang="en-US" sz="2400" smtClean="0">
              <a:solidFill>
                <a:srgbClr val="000000"/>
              </a:solidFill>
              <a:ea typeface="ＭＳ Ｐゴシック" charset="0"/>
              <a:cs typeface="ＭＳ Ｐゴシック" charset="0"/>
            </a:endParaRPr>
          </a:p>
        </p:txBody>
      </p:sp>
      <p:graphicFrame>
        <p:nvGraphicFramePr>
          <p:cNvPr id="119821" name="Object 5"/>
          <p:cNvGraphicFramePr>
            <a:graphicFrameLocks noChangeAspect="1"/>
          </p:cNvGraphicFramePr>
          <p:nvPr/>
        </p:nvGraphicFramePr>
        <p:xfrm>
          <a:off x="554038" y="3935413"/>
          <a:ext cx="1219200" cy="876300"/>
        </p:xfrm>
        <a:graphic>
          <a:graphicData uri="http://schemas.openxmlformats.org/presentationml/2006/ole">
            <mc:AlternateContent xmlns:mc="http://schemas.openxmlformats.org/markup-compatibility/2006">
              <mc:Choice xmlns:v="urn:schemas-microsoft-com:vml" Requires="v">
                <p:oleObj spid="_x0000_s161831" name="Document" r:id="rId10" imgW="2578100" imgH="1854200" progId="Word.Document.8">
                  <p:embed/>
                </p:oleObj>
              </mc:Choice>
              <mc:Fallback>
                <p:oleObj name="Document" r:id="rId10" imgW="2578100" imgH="1854200" progId="Word.Documen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4038" y="3935413"/>
                        <a:ext cx="1219200" cy="87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9822" name="Oval 19"/>
          <p:cNvSpPr>
            <a:spLocks noChangeArrowheads="1"/>
          </p:cNvSpPr>
          <p:nvPr/>
        </p:nvSpPr>
        <p:spPr bwMode="auto">
          <a:xfrm>
            <a:off x="1155700" y="2219325"/>
            <a:ext cx="381000" cy="381000"/>
          </a:xfrm>
          <a:prstGeom prst="ellipse">
            <a:avLst/>
          </a:prstGeom>
          <a:gradFill rotWithShape="0">
            <a:gsLst>
              <a:gs pos="0">
                <a:srgbClr val="CC6600"/>
              </a:gs>
              <a:gs pos="100000">
                <a:srgbClr val="806503">
                  <a:alpha val="29999"/>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hangingPunct="0"/>
            <a:endParaRPr lang="de-DE" sz="2400" smtClean="0">
              <a:solidFill>
                <a:srgbClr val="000000"/>
              </a:solidFill>
              <a:latin typeface="Times" charset="0"/>
              <a:ea typeface="ＭＳ Ｐゴシック" charset="0"/>
              <a:cs typeface="ＭＳ Ｐゴシック" charset="0"/>
            </a:endParaRPr>
          </a:p>
        </p:txBody>
      </p:sp>
      <p:sp>
        <p:nvSpPr>
          <p:cNvPr id="119823" name="Oval 20"/>
          <p:cNvSpPr>
            <a:spLocks noChangeArrowheads="1"/>
          </p:cNvSpPr>
          <p:nvPr/>
        </p:nvSpPr>
        <p:spPr bwMode="auto">
          <a:xfrm>
            <a:off x="1239838" y="4240213"/>
            <a:ext cx="228600" cy="228600"/>
          </a:xfrm>
          <a:prstGeom prst="ellipse">
            <a:avLst/>
          </a:prstGeom>
          <a:gradFill rotWithShape="0">
            <a:gsLst>
              <a:gs pos="0">
                <a:srgbClr val="CC6600"/>
              </a:gs>
              <a:gs pos="100000">
                <a:srgbClr val="806503">
                  <a:alpha val="29999"/>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hangingPunct="0"/>
            <a:endParaRPr lang="de-DE" sz="2400" smtClean="0">
              <a:solidFill>
                <a:srgbClr val="000000"/>
              </a:solidFill>
              <a:latin typeface="Times" charset="0"/>
              <a:ea typeface="ＭＳ Ｐゴシック" charset="0"/>
              <a:cs typeface="ＭＳ Ｐゴシック" charset="0"/>
            </a:endParaRPr>
          </a:p>
        </p:txBody>
      </p:sp>
      <p:sp>
        <p:nvSpPr>
          <p:cNvPr id="119824" name="Text Box 21"/>
          <p:cNvSpPr txBox="1">
            <a:spLocks noChangeArrowheads="1"/>
          </p:cNvSpPr>
          <p:nvPr/>
        </p:nvSpPr>
        <p:spPr bwMode="auto">
          <a:xfrm>
            <a:off x="1130300" y="2216150"/>
            <a:ext cx="450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2000" smtClean="0">
                <a:solidFill>
                  <a:srgbClr val="FFFFFF"/>
                </a:solidFill>
                <a:latin typeface="Arial Narrow" charset="0"/>
              </a:rPr>
              <a:t>Rg</a:t>
            </a:r>
          </a:p>
        </p:txBody>
      </p:sp>
      <p:sp>
        <p:nvSpPr>
          <p:cNvPr id="119825" name="Text Box 22"/>
          <p:cNvSpPr txBox="1">
            <a:spLocks noChangeArrowheads="1"/>
          </p:cNvSpPr>
          <p:nvPr/>
        </p:nvSpPr>
        <p:spPr bwMode="auto">
          <a:xfrm>
            <a:off x="247650" y="2200275"/>
            <a:ext cx="334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2000" smtClean="0">
                <a:solidFill>
                  <a:srgbClr val="000000"/>
                </a:solidFill>
                <a:latin typeface="Arial Narrow" charset="0"/>
              </a:rPr>
              <a:t>H</a:t>
            </a:r>
          </a:p>
        </p:txBody>
      </p:sp>
      <p:sp>
        <p:nvSpPr>
          <p:cNvPr id="119826" name="TextBox 16"/>
          <p:cNvSpPr txBox="1">
            <a:spLocks noChangeArrowheads="1"/>
          </p:cNvSpPr>
          <p:nvPr/>
        </p:nvSpPr>
        <p:spPr bwMode="auto">
          <a:xfrm>
            <a:off x="0" y="0"/>
            <a:ext cx="9144000" cy="609600"/>
          </a:xfrm>
          <a:prstGeom prst="rect">
            <a:avLst/>
          </a:prstGeom>
          <a:solidFill>
            <a:schemeClr val="tx1"/>
          </a:solidFill>
          <a:ln w="9525">
            <a:solidFill>
              <a:schemeClr val="tx1"/>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GB" sz="3200" b="1" smtClean="0">
                <a:solidFill>
                  <a:srgbClr val="FFFFFF"/>
                </a:solidFill>
                <a:latin typeface="Times" charset="0"/>
              </a:rPr>
              <a:t>The relativistic 7s contraction in </a:t>
            </a:r>
            <a:r>
              <a:rPr lang="en-GB" sz="3200" b="1" smtClean="0">
                <a:solidFill>
                  <a:srgbClr val="3366FF"/>
                </a:solidFill>
                <a:latin typeface="Times" charset="0"/>
              </a:rPr>
              <a:t>Au</a:t>
            </a:r>
            <a:r>
              <a:rPr lang="en-GB" sz="3200" b="1" smtClean="0">
                <a:solidFill>
                  <a:srgbClr val="000000"/>
                </a:solidFill>
                <a:latin typeface="Times" charset="0"/>
              </a:rPr>
              <a:t> </a:t>
            </a:r>
            <a:r>
              <a:rPr lang="en-GB" sz="3200" b="1" smtClean="0">
                <a:solidFill>
                  <a:srgbClr val="FFFFFF"/>
                </a:solidFill>
                <a:latin typeface="Times" charset="0"/>
              </a:rPr>
              <a:t>and </a:t>
            </a:r>
            <a:r>
              <a:rPr lang="en-GB" sz="3200" b="1" smtClean="0">
                <a:solidFill>
                  <a:srgbClr val="C91001"/>
                </a:solidFill>
                <a:latin typeface="Times" charset="0"/>
              </a:rPr>
              <a:t>Rg</a:t>
            </a:r>
            <a:endParaRPr lang="en-GB" sz="3200" b="1" smtClean="0">
              <a:solidFill>
                <a:srgbClr val="000000"/>
              </a:solidFill>
              <a:latin typeface="Times" charset="0"/>
            </a:endParaRPr>
          </a:p>
        </p:txBody>
      </p:sp>
    </p:spTree>
    <p:extLst>
      <p:ext uri="{BB962C8B-B14F-4D97-AF65-F5344CB8AC3E}">
        <p14:creationId xmlns:p14="http://schemas.microsoft.com/office/powerpoint/2010/main" val="2530234168"/>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3"/>
          <p:cNvSpPr>
            <a:spLocks noChangeArrowheads="1"/>
          </p:cNvSpPr>
          <p:nvPr/>
        </p:nvSpPr>
        <p:spPr bwMode="auto">
          <a:xfrm>
            <a:off x="500063" y="685800"/>
            <a:ext cx="81597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hangingPunct="0"/>
            <a:r>
              <a:rPr lang="en-US" sz="2200" smtClean="0">
                <a:solidFill>
                  <a:srgbClr val="000000"/>
                </a:solidFill>
                <a:latin typeface="Times New Roman" charset="0"/>
                <a:ea typeface="ＭＳ Ｐゴシック" charset="0"/>
                <a:cs typeface="ＭＳ Ｐゴシック" charset="0"/>
              </a:rPr>
              <a:t>Due to the increased relativistic shielding by the  </a:t>
            </a:r>
            <a:r>
              <a:rPr lang="en-US" sz="2200" i="1" smtClean="0">
                <a:solidFill>
                  <a:srgbClr val="000000"/>
                </a:solidFill>
                <a:latin typeface="Times New Roman" charset="0"/>
                <a:ea typeface="ＭＳ Ｐゴシック" charset="0"/>
                <a:cs typeface="ＭＳ Ｐゴシック" charset="0"/>
              </a:rPr>
              <a:t>s</a:t>
            </a:r>
            <a:r>
              <a:rPr lang="en-US" sz="2200" smtClean="0">
                <a:solidFill>
                  <a:srgbClr val="000000"/>
                </a:solidFill>
                <a:latin typeface="Times New Roman" charset="0"/>
                <a:ea typeface="ＭＳ Ｐゴシック" charset="0"/>
                <a:cs typeface="ＭＳ Ｐゴシック" charset="0"/>
              </a:rPr>
              <a:t>-orbitals, the diffuse </a:t>
            </a:r>
          </a:p>
          <a:p>
            <a:pPr defTabSz="914400" eaLnBrk="0" hangingPunct="0"/>
            <a:r>
              <a:rPr lang="en-US" sz="2200" smtClean="0">
                <a:solidFill>
                  <a:srgbClr val="000000"/>
                </a:solidFill>
                <a:latin typeface="Times New Roman" charset="0"/>
                <a:ea typeface="ＭＳ Ｐゴシック" charset="0"/>
                <a:cs typeface="ＭＳ Ｐゴシック" charset="0"/>
              </a:rPr>
              <a:t>p</a:t>
            </a:r>
            <a:r>
              <a:rPr lang="en-US" sz="2200" baseline="-25000" smtClean="0">
                <a:solidFill>
                  <a:srgbClr val="000000"/>
                </a:solidFill>
                <a:latin typeface="Times New Roman" charset="0"/>
                <a:ea typeface="ＭＳ Ｐゴシック" charset="0"/>
                <a:cs typeface="ＭＳ Ｐゴシック" charset="0"/>
              </a:rPr>
              <a:t>3/2 </a:t>
            </a:r>
            <a:r>
              <a:rPr lang="en-US" sz="2200" smtClean="0">
                <a:solidFill>
                  <a:srgbClr val="000000"/>
                </a:solidFill>
                <a:latin typeface="Times New Roman" charset="0"/>
                <a:ea typeface="ＭＳ Ｐゴシック" charset="0"/>
                <a:cs typeface="ＭＳ Ｐゴシック" charset="0"/>
              </a:rPr>
              <a:t>and higher angular momentum orbitals will expand relativistically </a:t>
            </a:r>
          </a:p>
        </p:txBody>
      </p:sp>
      <p:pic>
        <p:nvPicPr>
          <p:cNvPr id="12083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 y="1589088"/>
            <a:ext cx="7467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0835" name="Text Box 5"/>
          <p:cNvSpPr txBox="1">
            <a:spLocks noChangeArrowheads="1"/>
          </p:cNvSpPr>
          <p:nvPr/>
        </p:nvSpPr>
        <p:spPr bwMode="auto">
          <a:xfrm>
            <a:off x="381000" y="15224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endParaRPr lang="de-DE" smtClean="0">
              <a:solidFill>
                <a:srgbClr val="000000"/>
              </a:solidFill>
              <a:latin typeface="Times" charset="0"/>
            </a:endParaRPr>
          </a:p>
        </p:txBody>
      </p:sp>
      <p:sp>
        <p:nvSpPr>
          <p:cNvPr id="120836" name="Text Box 6"/>
          <p:cNvSpPr txBox="1">
            <a:spLocks noChangeArrowheads="1"/>
          </p:cNvSpPr>
          <p:nvPr/>
        </p:nvSpPr>
        <p:spPr bwMode="auto">
          <a:xfrm>
            <a:off x="625475" y="1614488"/>
            <a:ext cx="895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de-DE" sz="2000" i="1" smtClean="0">
                <a:solidFill>
                  <a:srgbClr val="000000"/>
                </a:solidFill>
                <a:latin typeface="Symbol" charset="0"/>
                <a:sym typeface="Symbol" charset="0"/>
              </a:rPr>
              <a:t></a:t>
            </a:r>
            <a:r>
              <a:rPr lang="de-DE" sz="2000" smtClean="0">
                <a:solidFill>
                  <a:srgbClr val="000000"/>
                </a:solidFill>
                <a:latin typeface="Times" charset="0"/>
              </a:rPr>
              <a:t> [a.u.]</a:t>
            </a:r>
          </a:p>
        </p:txBody>
      </p:sp>
      <p:sp>
        <p:nvSpPr>
          <p:cNvPr id="120837" name="TextBox 16"/>
          <p:cNvSpPr txBox="1">
            <a:spLocks noChangeArrowheads="1"/>
          </p:cNvSpPr>
          <p:nvPr/>
        </p:nvSpPr>
        <p:spPr bwMode="auto">
          <a:xfrm>
            <a:off x="0" y="0"/>
            <a:ext cx="9144000" cy="609600"/>
          </a:xfrm>
          <a:prstGeom prst="rect">
            <a:avLst/>
          </a:prstGeom>
          <a:solidFill>
            <a:schemeClr val="tx1"/>
          </a:solidFill>
          <a:ln w="9525">
            <a:solidFill>
              <a:schemeClr val="tx1"/>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GB" sz="3200" b="1" smtClean="0">
                <a:solidFill>
                  <a:srgbClr val="FFFFFF"/>
                </a:solidFill>
                <a:latin typeface="Times" charset="0"/>
              </a:rPr>
              <a:t>Relativistic shell-expansions and spin-orbit</a:t>
            </a:r>
            <a:endParaRPr lang="en-GB" sz="3200" b="1" smtClean="0">
              <a:solidFill>
                <a:srgbClr val="000000"/>
              </a:solidFill>
              <a:latin typeface="Times" charset="0"/>
            </a:endParaRPr>
          </a:p>
        </p:txBody>
      </p:sp>
      <p:sp>
        <p:nvSpPr>
          <p:cNvPr id="120838" name="TextBox 6"/>
          <p:cNvSpPr txBox="1">
            <a:spLocks noChangeArrowheads="1"/>
          </p:cNvSpPr>
          <p:nvPr/>
        </p:nvSpPr>
        <p:spPr bwMode="auto">
          <a:xfrm>
            <a:off x="107950" y="6184900"/>
            <a:ext cx="8980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AU" sz="1800" smtClean="0">
                <a:solidFill>
                  <a:srgbClr val="000000"/>
                </a:solidFill>
                <a:latin typeface="Times" charset="0"/>
              </a:rPr>
              <a:t>C. Thierfelder, P. Schwerdtfeger, A. Koers, A. Borschevsky, B. Fricke,  </a:t>
            </a:r>
            <a:r>
              <a:rPr lang="en-AU" sz="1800" i="1" smtClean="0">
                <a:solidFill>
                  <a:srgbClr val="000000"/>
                </a:solidFill>
                <a:latin typeface="Times" charset="0"/>
              </a:rPr>
              <a:t>Phys. Rev. A </a:t>
            </a:r>
            <a:r>
              <a:rPr lang="en-AU" sz="1800" u="sng" smtClean="0">
                <a:solidFill>
                  <a:srgbClr val="000000"/>
                </a:solidFill>
                <a:latin typeface="Times" charset="0"/>
              </a:rPr>
              <a:t>80</a:t>
            </a:r>
            <a:r>
              <a:rPr lang="en-AU" sz="1800" smtClean="0">
                <a:solidFill>
                  <a:srgbClr val="000000"/>
                </a:solidFill>
                <a:latin typeface="Times" charset="0"/>
              </a:rPr>
              <a:t>, 022501-1-10 (2009). </a:t>
            </a:r>
            <a:endParaRPr lang="en-US" sz="1800" smtClean="0">
              <a:solidFill>
                <a:srgbClr val="000000"/>
              </a:solidFill>
              <a:latin typeface="Times" charset="0"/>
            </a:endParaRPr>
          </a:p>
        </p:txBody>
      </p:sp>
    </p:spTree>
    <p:extLst>
      <p:ext uri="{BB962C8B-B14F-4D97-AF65-F5344CB8AC3E}">
        <p14:creationId xmlns:p14="http://schemas.microsoft.com/office/powerpoint/2010/main" val="3542174757"/>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val="0"/>
              </a:ext>
            </a:extLst>
          </a:blip>
          <a:srcRect l="16129" t="3326" r="16129" b="3534"/>
          <a:stretch>
            <a:fillRect/>
          </a:stretch>
        </p:blipFill>
        <p:spPr bwMode="auto">
          <a:xfrm>
            <a:off x="3659188" y="1482725"/>
            <a:ext cx="297338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3"/>
          <p:cNvPicPr>
            <a:picLocks noChangeAspect="1" noChangeArrowheads="1"/>
          </p:cNvPicPr>
          <p:nvPr/>
        </p:nvPicPr>
        <p:blipFill>
          <a:blip r:embed="rId4">
            <a:extLst>
              <a:ext uri="{28A0092B-C50C-407E-A947-70E740481C1C}">
                <a14:useLocalDpi xmlns:a14="http://schemas.microsoft.com/office/drawing/2010/main" val="0"/>
              </a:ext>
            </a:extLst>
          </a:blip>
          <a:srcRect l="27692" r="30075"/>
          <a:stretch>
            <a:fillRect/>
          </a:stretch>
        </p:blipFill>
        <p:spPr bwMode="auto">
          <a:xfrm>
            <a:off x="1236663" y="1268413"/>
            <a:ext cx="2239962"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 Box 4"/>
          <p:cNvSpPr txBox="1">
            <a:spLocks noChangeArrowheads="1"/>
          </p:cNvSpPr>
          <p:nvPr/>
        </p:nvSpPr>
        <p:spPr bwMode="auto">
          <a:xfrm>
            <a:off x="1211263" y="4135438"/>
            <a:ext cx="23574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smtClean="0">
                <a:solidFill>
                  <a:srgbClr val="000000"/>
                </a:solidFill>
                <a:latin typeface="Times" charset="0"/>
              </a:rPr>
              <a:t>Zn, Cd (</a:t>
            </a:r>
            <a:r>
              <a:rPr lang="en-US" sz="1800" i="1" smtClean="0">
                <a:solidFill>
                  <a:srgbClr val="000000"/>
                </a:solidFill>
                <a:latin typeface="Times" charset="0"/>
              </a:rPr>
              <a:t>hcp, </a:t>
            </a:r>
            <a:r>
              <a:rPr lang="en-US" sz="1800" i="1" smtClean="0">
                <a:solidFill>
                  <a:srgbClr val="000000"/>
                </a:solidFill>
                <a:latin typeface="Palatino" charset="0"/>
              </a:rPr>
              <a:t>P63/mmc</a:t>
            </a:r>
            <a:r>
              <a:rPr lang="en-US" sz="1800" smtClean="0">
                <a:solidFill>
                  <a:srgbClr val="000000"/>
                </a:solidFill>
                <a:latin typeface="Times" charset="0"/>
              </a:rPr>
              <a:t>)</a:t>
            </a:r>
          </a:p>
        </p:txBody>
      </p:sp>
      <p:sp>
        <p:nvSpPr>
          <p:cNvPr id="121860" name="Text Box 5"/>
          <p:cNvSpPr txBox="1">
            <a:spLocks noChangeArrowheads="1"/>
          </p:cNvSpPr>
          <p:nvPr/>
        </p:nvSpPr>
        <p:spPr bwMode="auto">
          <a:xfrm>
            <a:off x="3941763" y="4060825"/>
            <a:ext cx="205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smtClean="0">
                <a:solidFill>
                  <a:srgbClr val="000000"/>
                </a:solidFill>
                <a:latin typeface="Times" charset="0"/>
              </a:rPr>
              <a:t>Hg (</a:t>
            </a:r>
            <a:r>
              <a:rPr lang="en-US" sz="1800" i="1" smtClean="0">
                <a:solidFill>
                  <a:srgbClr val="000000"/>
                </a:solidFill>
                <a:latin typeface="Times" charset="0"/>
              </a:rPr>
              <a:t>rhomb., </a:t>
            </a:r>
            <a:r>
              <a:rPr lang="en-US" sz="1800" i="1" smtClean="0">
                <a:solidFill>
                  <a:srgbClr val="000000"/>
                </a:solidFill>
                <a:latin typeface="Palatino" charset="0"/>
              </a:rPr>
              <a:t>R-3mr</a:t>
            </a:r>
            <a:r>
              <a:rPr lang="en-US" sz="1800" smtClean="0">
                <a:solidFill>
                  <a:srgbClr val="000000"/>
                </a:solidFill>
                <a:latin typeface="Times" charset="0"/>
              </a:rPr>
              <a:t>)</a:t>
            </a:r>
            <a:endParaRPr lang="en-US" sz="2800" smtClean="0">
              <a:solidFill>
                <a:srgbClr val="000000"/>
              </a:solidFill>
              <a:latin typeface="Times" charset="0"/>
            </a:endParaRPr>
          </a:p>
        </p:txBody>
      </p:sp>
      <p:pic>
        <p:nvPicPr>
          <p:cNvPr id="121861" name="Picture 6"/>
          <p:cNvPicPr>
            <a:picLocks noChangeAspect="1" noChangeArrowheads="1"/>
          </p:cNvPicPr>
          <p:nvPr/>
        </p:nvPicPr>
        <p:blipFill>
          <a:blip r:embed="rId5">
            <a:extLst>
              <a:ext uri="{28A0092B-C50C-407E-A947-70E740481C1C}">
                <a14:useLocalDpi xmlns:a14="http://schemas.microsoft.com/office/drawing/2010/main" val="0"/>
              </a:ext>
            </a:extLst>
          </a:blip>
          <a:srcRect l="29677" r="29904"/>
          <a:stretch>
            <a:fillRect/>
          </a:stretch>
        </p:blipFill>
        <p:spPr bwMode="auto">
          <a:xfrm>
            <a:off x="6740525" y="987425"/>
            <a:ext cx="23907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7"/>
          <p:cNvPicPr>
            <a:picLocks noChangeAspect="1" noChangeArrowheads="1"/>
          </p:cNvPicPr>
          <p:nvPr/>
        </p:nvPicPr>
        <p:blipFill>
          <a:blip r:embed="rId6">
            <a:extLst>
              <a:ext uri="{28A0092B-C50C-407E-A947-70E740481C1C}">
                <a14:useLocalDpi xmlns:a14="http://schemas.microsoft.com/office/drawing/2010/main" val="0"/>
              </a:ext>
            </a:extLst>
          </a:blip>
          <a:srcRect b="4688"/>
          <a:stretch>
            <a:fillRect/>
          </a:stretch>
        </p:blipFill>
        <p:spPr bwMode="auto">
          <a:xfrm>
            <a:off x="1430338" y="4598988"/>
            <a:ext cx="18288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8"/>
          <p:cNvPicPr>
            <a:picLocks noChangeAspect="1" noChangeArrowheads="1"/>
          </p:cNvPicPr>
          <p:nvPr/>
        </p:nvPicPr>
        <p:blipFill>
          <a:blip r:embed="rId7">
            <a:extLst>
              <a:ext uri="{28A0092B-C50C-407E-A947-70E740481C1C}">
                <a14:useLocalDpi xmlns:a14="http://schemas.microsoft.com/office/drawing/2010/main" val="0"/>
              </a:ext>
            </a:extLst>
          </a:blip>
          <a:srcRect l="28125" t="60625" r="11874" b="5624"/>
          <a:stretch>
            <a:fillRect/>
          </a:stretch>
        </p:blipFill>
        <p:spPr bwMode="auto">
          <a:xfrm>
            <a:off x="3779838" y="4591050"/>
            <a:ext cx="243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Text Box 9"/>
          <p:cNvSpPr txBox="1">
            <a:spLocks noChangeArrowheads="1"/>
          </p:cNvSpPr>
          <p:nvPr/>
        </p:nvSpPr>
        <p:spPr bwMode="auto">
          <a:xfrm>
            <a:off x="6883400" y="4083050"/>
            <a:ext cx="20653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smtClean="0">
                <a:solidFill>
                  <a:srgbClr val="000000"/>
                </a:solidFill>
                <a:latin typeface="Times" charset="0"/>
              </a:rPr>
              <a:t>112 (</a:t>
            </a:r>
            <a:r>
              <a:rPr lang="en-US" sz="1800" i="1" smtClean="0">
                <a:solidFill>
                  <a:srgbClr val="000000"/>
                </a:solidFill>
                <a:latin typeface="Times" charset="0"/>
              </a:rPr>
              <a:t>hcp, </a:t>
            </a:r>
            <a:r>
              <a:rPr lang="en-US" sz="1800" i="1" smtClean="0">
                <a:solidFill>
                  <a:srgbClr val="000000"/>
                </a:solidFill>
                <a:latin typeface="Palatino" charset="0"/>
              </a:rPr>
              <a:t>P63/mmc</a:t>
            </a:r>
            <a:r>
              <a:rPr lang="en-US" sz="1800" smtClean="0">
                <a:solidFill>
                  <a:srgbClr val="000000"/>
                </a:solidFill>
                <a:latin typeface="Times" charset="0"/>
              </a:rPr>
              <a:t>)</a:t>
            </a:r>
          </a:p>
        </p:txBody>
      </p:sp>
      <p:sp>
        <p:nvSpPr>
          <p:cNvPr id="121865" name="WordArt 10"/>
          <p:cNvSpPr>
            <a:spLocks noChangeArrowheads="1" noChangeShapeType="1" noTextEdit="1"/>
          </p:cNvSpPr>
          <p:nvPr/>
        </p:nvSpPr>
        <p:spPr bwMode="auto">
          <a:xfrm>
            <a:off x="7569200" y="4616450"/>
            <a:ext cx="838200" cy="1524000"/>
          </a:xfrm>
          <a:prstGeom prst="rect">
            <a:avLst/>
          </a:prstGeom>
        </p:spPr>
        <p:txBody>
          <a:bodyPr wrap="none" fromWordArt="1">
            <a:prstTxWarp prst="textPlain">
              <a:avLst>
                <a:gd name="adj" fmla="val 50000"/>
              </a:avLst>
            </a:prstTxWarp>
          </a:bodyPr>
          <a:lstStyle/>
          <a:p>
            <a:pPr algn="ctr" defTabSz="914400" eaLnBrk="0" hangingPunct="0"/>
            <a:r>
              <a:rPr lang="en-US" sz="3600" kern="10" smtClean="0">
                <a:ln w="19050">
                  <a:solidFill>
                    <a:srgbClr val="FF6600"/>
                  </a:solidFill>
                  <a:round/>
                  <a:headEnd/>
                  <a:tailEnd/>
                </a:ln>
                <a:solidFill>
                  <a:srgbClr val="FF0000"/>
                </a:solidFill>
                <a:effectLst>
                  <a:outerShdw blurRad="63500" dist="35921" dir="2700000" algn="ctr" rotWithShape="0">
                    <a:srgbClr val="990000"/>
                  </a:outerShdw>
                </a:effectLst>
                <a:latin typeface="Helvetica"/>
                <a:ea typeface="Helvetica"/>
                <a:cs typeface="Helvetica"/>
              </a:rPr>
              <a:t>?</a:t>
            </a:r>
          </a:p>
        </p:txBody>
      </p:sp>
      <p:sp>
        <p:nvSpPr>
          <p:cNvPr id="121866" name="TextBox 16"/>
          <p:cNvSpPr txBox="1">
            <a:spLocks noChangeArrowheads="1"/>
          </p:cNvSpPr>
          <p:nvPr/>
        </p:nvSpPr>
        <p:spPr bwMode="auto">
          <a:xfrm>
            <a:off x="0" y="0"/>
            <a:ext cx="9144000" cy="609600"/>
          </a:xfrm>
          <a:prstGeom prst="rect">
            <a:avLst/>
          </a:prstGeom>
          <a:solidFill>
            <a:schemeClr val="tx1"/>
          </a:solidFill>
          <a:ln w="9525">
            <a:solidFill>
              <a:schemeClr val="tx1"/>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sz="2900" b="1" smtClean="0">
                <a:solidFill>
                  <a:srgbClr val="FFFFFF"/>
                </a:solidFill>
              </a:rPr>
              <a:t>Is Copernicium a Group 12 Metal?</a:t>
            </a:r>
          </a:p>
        </p:txBody>
      </p:sp>
      <p:sp>
        <p:nvSpPr>
          <p:cNvPr id="121867" name="Text Box 10"/>
          <p:cNvSpPr txBox="1">
            <a:spLocks noChangeArrowheads="1"/>
          </p:cNvSpPr>
          <p:nvPr/>
        </p:nvSpPr>
        <p:spPr bwMode="auto">
          <a:xfrm>
            <a:off x="315913" y="6462713"/>
            <a:ext cx="8618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AU" sz="1600" smtClean="0">
                <a:solidFill>
                  <a:srgbClr val="000000"/>
                </a:solidFill>
                <a:latin typeface="Palatino" charset="0"/>
              </a:rPr>
              <a:t>N. Gaston, I. Opahle,  H. W. Gäggeler, P. Schwerdtfeger, </a:t>
            </a:r>
            <a:r>
              <a:rPr lang="en-AU" sz="1600" i="1" smtClean="0">
                <a:solidFill>
                  <a:srgbClr val="000000"/>
                </a:solidFill>
                <a:latin typeface="Palatino" charset="0"/>
              </a:rPr>
              <a:t>Angew. Chem. Int. Ed.</a:t>
            </a:r>
            <a:r>
              <a:rPr lang="en-AU" sz="1600" smtClean="0">
                <a:solidFill>
                  <a:srgbClr val="000000"/>
                </a:solidFill>
                <a:latin typeface="Palatino" charset="0"/>
              </a:rPr>
              <a:t> </a:t>
            </a:r>
            <a:r>
              <a:rPr lang="en-AU" sz="1600" u="sng" smtClean="0">
                <a:solidFill>
                  <a:srgbClr val="000000"/>
                </a:solidFill>
                <a:latin typeface="Palatino" charset="0"/>
              </a:rPr>
              <a:t>46</a:t>
            </a:r>
            <a:r>
              <a:rPr lang="en-AU" sz="1600" smtClean="0">
                <a:solidFill>
                  <a:srgbClr val="000000"/>
                </a:solidFill>
                <a:latin typeface="Palatino" charset="0"/>
              </a:rPr>
              <a:t>, 1663 (2007). </a:t>
            </a:r>
            <a:endParaRPr lang="en-US" sz="1600" smtClean="0">
              <a:solidFill>
                <a:srgbClr val="000000"/>
              </a:solidFill>
              <a:latin typeface="Palatino" charset="0"/>
            </a:endParaRPr>
          </a:p>
        </p:txBody>
      </p:sp>
      <p:pic>
        <p:nvPicPr>
          <p:cNvPr id="12186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5" y="692150"/>
            <a:ext cx="1230313"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9" name="Rectangle 14"/>
          <p:cNvSpPr>
            <a:spLocks noChangeArrowheads="1"/>
          </p:cNvSpPr>
          <p:nvPr/>
        </p:nvSpPr>
        <p:spPr bwMode="auto">
          <a:xfrm>
            <a:off x="131763" y="4697413"/>
            <a:ext cx="863600" cy="576262"/>
          </a:xfrm>
          <a:prstGeom prst="rect">
            <a:avLst/>
          </a:prstGeom>
          <a:solidFill>
            <a:srgbClr val="F94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smtClean="0">
              <a:solidFill>
                <a:srgbClr val="FB4981"/>
              </a:solidFill>
              <a:latin typeface="Times" charset="0"/>
              <a:ea typeface="ＭＳ Ｐゴシック" charset="0"/>
              <a:cs typeface="ＭＳ Ｐゴシック" charset="0"/>
            </a:endParaRPr>
          </a:p>
        </p:txBody>
      </p:sp>
      <p:sp>
        <p:nvSpPr>
          <p:cNvPr id="121870" name="TextBox 15"/>
          <p:cNvSpPr txBox="1">
            <a:spLocks noChangeArrowheads="1"/>
          </p:cNvSpPr>
          <p:nvPr/>
        </p:nvSpPr>
        <p:spPr bwMode="auto">
          <a:xfrm>
            <a:off x="131763" y="4697413"/>
            <a:ext cx="66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2800" smtClean="0">
                <a:solidFill>
                  <a:srgbClr val="000000"/>
                </a:solidFill>
                <a:cs typeface="Arial" charset="0"/>
              </a:rPr>
              <a:t>Cn</a:t>
            </a:r>
          </a:p>
        </p:txBody>
      </p:sp>
    </p:spTree>
    <p:extLst>
      <p:ext uri="{BB962C8B-B14F-4D97-AF65-F5344CB8AC3E}">
        <p14:creationId xmlns:p14="http://schemas.microsoft.com/office/powerpoint/2010/main" val="3941293501"/>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p:cNvPicPr>
            <a:picLocks noChangeAspect="1" noChangeArrowheads="1"/>
          </p:cNvPicPr>
          <p:nvPr/>
        </p:nvPicPr>
        <p:blipFill>
          <a:blip r:embed="rId2">
            <a:extLst>
              <a:ext uri="{28A0092B-C50C-407E-A947-70E740481C1C}">
                <a14:useLocalDpi xmlns:a14="http://schemas.microsoft.com/office/drawing/2010/main" val="0"/>
              </a:ext>
            </a:extLst>
          </a:blip>
          <a:srcRect t="4060"/>
          <a:stretch>
            <a:fillRect/>
          </a:stretch>
        </p:blipFill>
        <p:spPr bwMode="auto">
          <a:xfrm>
            <a:off x="228600" y="990600"/>
            <a:ext cx="8077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Text Box 3"/>
          <p:cNvSpPr txBox="1">
            <a:spLocks noChangeArrowheads="1"/>
          </p:cNvSpPr>
          <p:nvPr/>
        </p:nvSpPr>
        <p:spPr bwMode="auto">
          <a:xfrm>
            <a:off x="7985125" y="486092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FF0000"/>
                </a:solidFill>
                <a:latin typeface="Times" charset="0"/>
              </a:rPr>
              <a:t>6d</a:t>
            </a:r>
          </a:p>
        </p:txBody>
      </p:sp>
      <p:sp>
        <p:nvSpPr>
          <p:cNvPr id="123907" name="Text Box 4"/>
          <p:cNvSpPr txBox="1">
            <a:spLocks noChangeArrowheads="1"/>
          </p:cNvSpPr>
          <p:nvPr/>
        </p:nvSpPr>
        <p:spPr bwMode="auto">
          <a:xfrm>
            <a:off x="8001000" y="3276600"/>
            <a:ext cx="455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FF00"/>
                </a:solidFill>
                <a:latin typeface="Times" charset="0"/>
              </a:rPr>
              <a:t>7s</a:t>
            </a:r>
          </a:p>
        </p:txBody>
      </p:sp>
      <p:sp>
        <p:nvSpPr>
          <p:cNvPr id="123908" name="Text Box 5"/>
          <p:cNvSpPr txBox="1">
            <a:spLocks noChangeArrowheads="1"/>
          </p:cNvSpPr>
          <p:nvPr/>
        </p:nvSpPr>
        <p:spPr bwMode="auto">
          <a:xfrm>
            <a:off x="8001000" y="13716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80"/>
                </a:solidFill>
                <a:latin typeface="Times" charset="0"/>
              </a:rPr>
              <a:t>7p</a:t>
            </a:r>
          </a:p>
        </p:txBody>
      </p:sp>
      <p:sp>
        <p:nvSpPr>
          <p:cNvPr id="123909" name="AutoShape 6"/>
          <p:cNvSpPr>
            <a:spLocks noChangeArrowheads="1"/>
          </p:cNvSpPr>
          <p:nvPr/>
        </p:nvSpPr>
        <p:spPr bwMode="auto">
          <a:xfrm>
            <a:off x="762000" y="6172200"/>
            <a:ext cx="838200" cy="304800"/>
          </a:xfrm>
          <a:prstGeom prst="rightArrow">
            <a:avLst>
              <a:gd name="adj1" fmla="val 50000"/>
              <a:gd name="adj2" fmla="val 68750"/>
            </a:avLst>
          </a:prstGeom>
          <a:solidFill>
            <a:srgbClr val="FF0000"/>
          </a:solidFill>
          <a:ln w="9525">
            <a:solidFill>
              <a:schemeClr val="tx1"/>
            </a:solidFill>
            <a:miter lim="800000"/>
            <a:headEnd/>
            <a:tailEnd/>
          </a:ln>
        </p:spPr>
        <p:txBody>
          <a:bodyPr wrap="none" anchor="ctr"/>
          <a:lstStyle/>
          <a:p>
            <a:pPr defTabSz="914400" eaLnBrk="0" hangingPunct="0"/>
            <a:endParaRPr lang="en-US" sz="2400" smtClean="0">
              <a:solidFill>
                <a:srgbClr val="000000"/>
              </a:solidFill>
              <a:latin typeface="Times" charset="0"/>
              <a:ea typeface="ＭＳ Ｐゴシック" charset="0"/>
              <a:cs typeface="ＭＳ Ｐゴシック" charset="0"/>
            </a:endParaRPr>
          </a:p>
        </p:txBody>
      </p:sp>
      <p:sp>
        <p:nvSpPr>
          <p:cNvPr id="123910" name="Text Box 7"/>
          <p:cNvSpPr txBox="1">
            <a:spLocks noChangeArrowheads="1"/>
          </p:cNvSpPr>
          <p:nvPr/>
        </p:nvSpPr>
        <p:spPr bwMode="auto">
          <a:xfrm>
            <a:off x="3124200" y="2514600"/>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latin typeface="Times" charset="0"/>
              </a:rPr>
              <a:t>NR/</a:t>
            </a:r>
            <a:r>
              <a:rPr lang="en-US" i="1" smtClean="0">
                <a:solidFill>
                  <a:srgbClr val="000000"/>
                </a:solidFill>
                <a:latin typeface="Times" charset="0"/>
              </a:rPr>
              <a:t>hcp</a:t>
            </a:r>
            <a:endParaRPr lang="en-US" smtClean="0">
              <a:solidFill>
                <a:srgbClr val="000000"/>
              </a:solidFill>
              <a:latin typeface="Times" charset="0"/>
            </a:endParaRPr>
          </a:p>
        </p:txBody>
      </p:sp>
      <p:sp>
        <p:nvSpPr>
          <p:cNvPr id="123911" name="Text Box 8"/>
          <p:cNvSpPr txBox="1">
            <a:spLocks noChangeArrowheads="1"/>
          </p:cNvSpPr>
          <p:nvPr/>
        </p:nvSpPr>
        <p:spPr bwMode="auto">
          <a:xfrm>
            <a:off x="1660525" y="6092825"/>
            <a:ext cx="6829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latin typeface="Times" charset="0"/>
              </a:rPr>
              <a:t>Metal at the nonrelativistic level (as is Zn, Cd and Hg)</a:t>
            </a:r>
          </a:p>
        </p:txBody>
      </p:sp>
      <p:sp>
        <p:nvSpPr>
          <p:cNvPr id="123912" name="TextBox 16"/>
          <p:cNvSpPr txBox="1">
            <a:spLocks noChangeArrowheads="1"/>
          </p:cNvSpPr>
          <p:nvPr/>
        </p:nvSpPr>
        <p:spPr bwMode="auto">
          <a:xfrm>
            <a:off x="0" y="0"/>
            <a:ext cx="9144000" cy="609600"/>
          </a:xfrm>
          <a:prstGeom prst="rect">
            <a:avLst/>
          </a:prstGeom>
          <a:solidFill>
            <a:schemeClr val="tx1"/>
          </a:solidFill>
          <a:ln w="9525">
            <a:solidFill>
              <a:schemeClr val="tx1"/>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sz="2900" b="1" smtClean="0">
                <a:solidFill>
                  <a:srgbClr val="FFFFFF"/>
                </a:solidFill>
              </a:rPr>
              <a:t>Band Structure of Copernicium</a:t>
            </a:r>
          </a:p>
        </p:txBody>
      </p:sp>
    </p:spTree>
    <p:extLst>
      <p:ext uri="{BB962C8B-B14F-4D97-AF65-F5344CB8AC3E}">
        <p14:creationId xmlns:p14="http://schemas.microsoft.com/office/powerpoint/2010/main" val="310107353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772400"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AutoShape 3"/>
          <p:cNvSpPr>
            <a:spLocks noChangeArrowheads="1"/>
          </p:cNvSpPr>
          <p:nvPr/>
        </p:nvSpPr>
        <p:spPr bwMode="auto">
          <a:xfrm>
            <a:off x="1844675" y="6175375"/>
            <a:ext cx="838200" cy="304800"/>
          </a:xfrm>
          <a:prstGeom prst="rightArrow">
            <a:avLst>
              <a:gd name="adj1" fmla="val 50000"/>
              <a:gd name="adj2" fmla="val 68750"/>
            </a:avLst>
          </a:prstGeom>
          <a:solidFill>
            <a:srgbClr val="FF0000"/>
          </a:solidFill>
          <a:ln w="9525">
            <a:solidFill>
              <a:schemeClr val="tx1"/>
            </a:solidFill>
            <a:miter lim="800000"/>
            <a:headEnd/>
            <a:tailEnd/>
          </a:ln>
        </p:spPr>
        <p:txBody>
          <a:bodyPr wrap="none" anchor="ctr"/>
          <a:lstStyle/>
          <a:p>
            <a:pPr defTabSz="914400" eaLnBrk="0" hangingPunct="0"/>
            <a:endParaRPr lang="en-US" sz="2400" smtClean="0">
              <a:solidFill>
                <a:srgbClr val="000000"/>
              </a:solidFill>
              <a:latin typeface="Times" charset="0"/>
              <a:ea typeface="ＭＳ Ｐゴシック" charset="0"/>
              <a:cs typeface="ＭＳ Ｐゴシック" charset="0"/>
            </a:endParaRPr>
          </a:p>
        </p:txBody>
      </p:sp>
      <p:sp>
        <p:nvSpPr>
          <p:cNvPr id="124931" name="Text Box 4"/>
          <p:cNvSpPr txBox="1">
            <a:spLocks noChangeArrowheads="1"/>
          </p:cNvSpPr>
          <p:nvPr/>
        </p:nvSpPr>
        <p:spPr bwMode="auto">
          <a:xfrm>
            <a:off x="3429000" y="1524000"/>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latin typeface="Times" charset="0"/>
              </a:rPr>
              <a:t>SR/</a:t>
            </a:r>
            <a:r>
              <a:rPr lang="en-US" i="1" smtClean="0">
                <a:solidFill>
                  <a:srgbClr val="000000"/>
                </a:solidFill>
                <a:latin typeface="Times" charset="0"/>
              </a:rPr>
              <a:t>hcp</a:t>
            </a:r>
            <a:endParaRPr lang="en-US" smtClean="0">
              <a:solidFill>
                <a:srgbClr val="000000"/>
              </a:solidFill>
              <a:latin typeface="Times" charset="0"/>
            </a:endParaRPr>
          </a:p>
        </p:txBody>
      </p:sp>
      <p:sp>
        <p:nvSpPr>
          <p:cNvPr id="124932" name="Text Box 5"/>
          <p:cNvSpPr txBox="1">
            <a:spLocks noChangeArrowheads="1"/>
          </p:cNvSpPr>
          <p:nvPr/>
        </p:nvSpPr>
        <p:spPr bwMode="auto">
          <a:xfrm>
            <a:off x="2743200" y="6096000"/>
            <a:ext cx="4830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latin typeface="Times" charset="0"/>
              </a:rPr>
              <a:t>Insulator at the scalar relativistic level</a:t>
            </a:r>
          </a:p>
        </p:txBody>
      </p:sp>
      <p:sp>
        <p:nvSpPr>
          <p:cNvPr id="124933" name="Text Box 6"/>
          <p:cNvSpPr txBox="1">
            <a:spLocks noChangeArrowheads="1"/>
          </p:cNvSpPr>
          <p:nvPr/>
        </p:nvSpPr>
        <p:spPr bwMode="auto">
          <a:xfrm>
            <a:off x="8077200" y="3124200"/>
            <a:ext cx="836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FF0000"/>
                </a:solidFill>
                <a:latin typeface="Times" charset="0"/>
              </a:rPr>
              <a:t>7s,6d</a:t>
            </a:r>
          </a:p>
        </p:txBody>
      </p:sp>
      <p:sp>
        <p:nvSpPr>
          <p:cNvPr id="124934" name="Text Box 7"/>
          <p:cNvSpPr txBox="1">
            <a:spLocks noChangeArrowheads="1"/>
          </p:cNvSpPr>
          <p:nvPr/>
        </p:nvSpPr>
        <p:spPr bwMode="auto">
          <a:xfrm>
            <a:off x="8153400" y="11430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80"/>
                </a:solidFill>
                <a:latin typeface="Times" charset="0"/>
              </a:rPr>
              <a:t>7p</a:t>
            </a:r>
          </a:p>
        </p:txBody>
      </p:sp>
      <p:sp>
        <p:nvSpPr>
          <p:cNvPr id="124935" name="Rectangle 8"/>
          <p:cNvSpPr>
            <a:spLocks noChangeArrowheads="1"/>
          </p:cNvSpPr>
          <p:nvPr/>
        </p:nvSpPr>
        <p:spPr bwMode="auto">
          <a:xfrm>
            <a:off x="1655763" y="2057400"/>
            <a:ext cx="6421437" cy="266700"/>
          </a:xfrm>
          <a:prstGeom prst="rect">
            <a:avLst/>
          </a:prstGeom>
          <a:solidFill>
            <a:srgbClr val="FFCC99">
              <a:alpha val="58038"/>
            </a:srgbClr>
          </a:solidFill>
          <a:ln w="9525">
            <a:solidFill>
              <a:schemeClr val="bg2"/>
            </a:solidFill>
            <a:miter lim="800000"/>
            <a:headEnd/>
            <a:tailEnd/>
          </a:ln>
        </p:spPr>
        <p:txBody>
          <a:bodyPr wrap="none" anchor="ctr"/>
          <a:lstStyle/>
          <a:p>
            <a:pPr defTabSz="914400" eaLnBrk="0" hangingPunct="0"/>
            <a:endParaRPr lang="en-US" sz="2400" smtClean="0">
              <a:solidFill>
                <a:srgbClr val="000000"/>
              </a:solidFill>
              <a:latin typeface="Times" charset="0"/>
              <a:ea typeface="ＭＳ Ｐゴシック" charset="0"/>
              <a:cs typeface="ＭＳ Ｐゴシック" charset="0"/>
            </a:endParaRPr>
          </a:p>
        </p:txBody>
      </p:sp>
      <p:sp>
        <p:nvSpPr>
          <p:cNvPr id="124936" name="Text Box 9"/>
          <p:cNvSpPr txBox="1">
            <a:spLocks noChangeArrowheads="1"/>
          </p:cNvSpPr>
          <p:nvPr/>
        </p:nvSpPr>
        <p:spPr bwMode="auto">
          <a:xfrm>
            <a:off x="8061325" y="1965325"/>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latin typeface="Times" charset="0"/>
              </a:rPr>
              <a:t>0.9 eV</a:t>
            </a:r>
          </a:p>
        </p:txBody>
      </p:sp>
      <p:sp>
        <p:nvSpPr>
          <p:cNvPr id="124937" name="TextBox 16"/>
          <p:cNvSpPr txBox="1">
            <a:spLocks noChangeArrowheads="1"/>
          </p:cNvSpPr>
          <p:nvPr/>
        </p:nvSpPr>
        <p:spPr bwMode="auto">
          <a:xfrm>
            <a:off x="0" y="0"/>
            <a:ext cx="9144000" cy="609600"/>
          </a:xfrm>
          <a:prstGeom prst="rect">
            <a:avLst/>
          </a:prstGeom>
          <a:solidFill>
            <a:schemeClr val="tx1"/>
          </a:solidFill>
          <a:ln w="9525">
            <a:solidFill>
              <a:schemeClr val="tx1"/>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sz="2900" b="1" smtClean="0">
                <a:solidFill>
                  <a:srgbClr val="FFFFFF"/>
                </a:solidFill>
              </a:rPr>
              <a:t>Band Structure of Copernicium</a:t>
            </a:r>
          </a:p>
        </p:txBody>
      </p:sp>
    </p:spTree>
    <p:extLst>
      <p:ext uri="{BB962C8B-B14F-4D97-AF65-F5344CB8AC3E}">
        <p14:creationId xmlns:p14="http://schemas.microsoft.com/office/powerpoint/2010/main" val="2336163022"/>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7620000"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AutoShape 3"/>
          <p:cNvSpPr>
            <a:spLocks noChangeArrowheads="1"/>
          </p:cNvSpPr>
          <p:nvPr/>
        </p:nvSpPr>
        <p:spPr bwMode="auto">
          <a:xfrm>
            <a:off x="968375" y="6022975"/>
            <a:ext cx="838200" cy="304800"/>
          </a:xfrm>
          <a:prstGeom prst="rightArrow">
            <a:avLst>
              <a:gd name="adj1" fmla="val 50000"/>
              <a:gd name="adj2" fmla="val 68750"/>
            </a:avLst>
          </a:prstGeom>
          <a:solidFill>
            <a:srgbClr val="FF0000"/>
          </a:solidFill>
          <a:ln w="9525">
            <a:solidFill>
              <a:schemeClr val="tx1"/>
            </a:solidFill>
            <a:miter lim="800000"/>
            <a:headEnd/>
            <a:tailEnd/>
          </a:ln>
        </p:spPr>
        <p:txBody>
          <a:bodyPr wrap="none" anchor="ctr"/>
          <a:lstStyle/>
          <a:p>
            <a:pPr defTabSz="914400" eaLnBrk="0" hangingPunct="0"/>
            <a:endParaRPr lang="en-US" sz="2400" smtClean="0">
              <a:solidFill>
                <a:srgbClr val="000000"/>
              </a:solidFill>
              <a:latin typeface="Times" charset="0"/>
              <a:ea typeface="ＭＳ Ｐゴシック" charset="0"/>
              <a:cs typeface="ＭＳ Ｐゴシック" charset="0"/>
            </a:endParaRPr>
          </a:p>
        </p:txBody>
      </p:sp>
      <p:sp>
        <p:nvSpPr>
          <p:cNvPr id="125955" name="Text Box 4"/>
          <p:cNvSpPr txBox="1">
            <a:spLocks noChangeArrowheads="1"/>
          </p:cNvSpPr>
          <p:nvPr/>
        </p:nvSpPr>
        <p:spPr bwMode="auto">
          <a:xfrm>
            <a:off x="3200400" y="1676400"/>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latin typeface="Times" charset="0"/>
              </a:rPr>
              <a:t>FR/</a:t>
            </a:r>
            <a:r>
              <a:rPr lang="en-US" i="1" smtClean="0">
                <a:solidFill>
                  <a:srgbClr val="000000"/>
                </a:solidFill>
                <a:latin typeface="Times" charset="0"/>
              </a:rPr>
              <a:t>hcp</a:t>
            </a:r>
            <a:endParaRPr lang="en-US" smtClean="0">
              <a:solidFill>
                <a:srgbClr val="000000"/>
              </a:solidFill>
              <a:latin typeface="Times" charset="0"/>
            </a:endParaRPr>
          </a:p>
        </p:txBody>
      </p:sp>
      <p:sp>
        <p:nvSpPr>
          <p:cNvPr id="125956" name="Text Box 5"/>
          <p:cNvSpPr txBox="1">
            <a:spLocks noChangeArrowheads="1"/>
          </p:cNvSpPr>
          <p:nvPr/>
        </p:nvSpPr>
        <p:spPr bwMode="auto">
          <a:xfrm>
            <a:off x="1905000" y="5943600"/>
            <a:ext cx="5508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FF0000"/>
                </a:solidFill>
                <a:latin typeface="Times" charset="0"/>
              </a:rPr>
              <a:t>Semiconductor </a:t>
            </a:r>
            <a:r>
              <a:rPr lang="en-US" smtClean="0">
                <a:solidFill>
                  <a:srgbClr val="000000"/>
                </a:solidFill>
                <a:latin typeface="Times" charset="0"/>
              </a:rPr>
              <a:t>at the fully relativistic level</a:t>
            </a:r>
          </a:p>
          <a:p>
            <a:pPr defTabSz="914400" eaLnBrk="0" hangingPunct="0"/>
            <a:r>
              <a:rPr lang="en-US" smtClean="0">
                <a:solidFill>
                  <a:srgbClr val="000000"/>
                </a:solidFill>
                <a:latin typeface="Times" charset="0"/>
              </a:rPr>
              <a:t>(cohesive energy similar to Hg)</a:t>
            </a:r>
          </a:p>
        </p:txBody>
      </p:sp>
      <p:sp>
        <p:nvSpPr>
          <p:cNvPr id="125957" name="Text Box 6"/>
          <p:cNvSpPr txBox="1">
            <a:spLocks noChangeArrowheads="1"/>
          </p:cNvSpPr>
          <p:nvPr/>
        </p:nvSpPr>
        <p:spPr bwMode="auto">
          <a:xfrm>
            <a:off x="7848600" y="2133600"/>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latin typeface="Times" charset="0"/>
              </a:rPr>
              <a:t>0.2 eV</a:t>
            </a:r>
          </a:p>
        </p:txBody>
      </p:sp>
      <p:sp>
        <p:nvSpPr>
          <p:cNvPr id="125958" name="Text Box 7"/>
          <p:cNvSpPr txBox="1">
            <a:spLocks noChangeArrowheads="1"/>
          </p:cNvSpPr>
          <p:nvPr/>
        </p:nvSpPr>
        <p:spPr bwMode="auto">
          <a:xfrm>
            <a:off x="7924800" y="3200400"/>
            <a:ext cx="836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FF0000"/>
                </a:solidFill>
                <a:latin typeface="Times" charset="0"/>
              </a:rPr>
              <a:t>7s,6d</a:t>
            </a:r>
          </a:p>
        </p:txBody>
      </p:sp>
      <p:sp>
        <p:nvSpPr>
          <p:cNvPr id="125959" name="Text Box 8"/>
          <p:cNvSpPr txBox="1">
            <a:spLocks noChangeArrowheads="1"/>
          </p:cNvSpPr>
          <p:nvPr/>
        </p:nvSpPr>
        <p:spPr bwMode="auto">
          <a:xfrm>
            <a:off x="7924800" y="1219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80"/>
                </a:solidFill>
                <a:latin typeface="Times" charset="0"/>
              </a:rPr>
              <a:t>7p</a:t>
            </a:r>
          </a:p>
        </p:txBody>
      </p:sp>
      <p:sp>
        <p:nvSpPr>
          <p:cNvPr id="125960" name="Rectangle 9"/>
          <p:cNvSpPr>
            <a:spLocks noChangeArrowheads="1"/>
          </p:cNvSpPr>
          <p:nvPr/>
        </p:nvSpPr>
        <p:spPr bwMode="auto">
          <a:xfrm>
            <a:off x="1538288" y="2236788"/>
            <a:ext cx="6272212" cy="74612"/>
          </a:xfrm>
          <a:prstGeom prst="rect">
            <a:avLst/>
          </a:prstGeom>
          <a:solidFill>
            <a:srgbClr val="FFCC99">
              <a:alpha val="58038"/>
            </a:srgbClr>
          </a:solidFill>
          <a:ln w="9525">
            <a:solidFill>
              <a:schemeClr val="bg2"/>
            </a:solidFill>
            <a:miter lim="800000"/>
            <a:headEnd/>
            <a:tailEnd/>
          </a:ln>
        </p:spPr>
        <p:txBody>
          <a:bodyPr wrap="none" anchor="ctr"/>
          <a:lstStyle/>
          <a:p>
            <a:pPr defTabSz="914400" eaLnBrk="0" hangingPunct="0"/>
            <a:endParaRPr lang="en-US" sz="2400" smtClean="0">
              <a:solidFill>
                <a:srgbClr val="000000"/>
              </a:solidFill>
              <a:latin typeface="Times" charset="0"/>
              <a:ea typeface="ＭＳ Ｐゴシック" charset="0"/>
              <a:cs typeface="ＭＳ Ｐゴシック" charset="0"/>
            </a:endParaRPr>
          </a:p>
        </p:txBody>
      </p:sp>
      <p:sp>
        <p:nvSpPr>
          <p:cNvPr id="125961" name="TextBox 16"/>
          <p:cNvSpPr txBox="1">
            <a:spLocks noChangeArrowheads="1"/>
          </p:cNvSpPr>
          <p:nvPr/>
        </p:nvSpPr>
        <p:spPr bwMode="auto">
          <a:xfrm>
            <a:off x="0" y="0"/>
            <a:ext cx="9144000" cy="609600"/>
          </a:xfrm>
          <a:prstGeom prst="rect">
            <a:avLst/>
          </a:prstGeom>
          <a:solidFill>
            <a:schemeClr val="tx1"/>
          </a:solidFill>
          <a:ln w="9525">
            <a:solidFill>
              <a:schemeClr val="tx1"/>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sz="2900" b="1" smtClean="0">
                <a:solidFill>
                  <a:srgbClr val="FFFFFF"/>
                </a:solidFill>
              </a:rPr>
              <a:t>Band Structure of Copernicium</a:t>
            </a:r>
          </a:p>
        </p:txBody>
      </p:sp>
    </p:spTree>
    <p:extLst>
      <p:ext uri="{BB962C8B-B14F-4D97-AF65-F5344CB8AC3E}">
        <p14:creationId xmlns:p14="http://schemas.microsoft.com/office/powerpoint/2010/main" val="4025315491"/>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p:cNvPicPr>
            <a:picLocks noChangeAspect="1"/>
          </p:cNvPicPr>
          <p:nvPr/>
        </p:nvPicPr>
        <p:blipFill>
          <a:blip r:embed="rId2">
            <a:extLst>
              <a:ext uri="{28A0092B-C50C-407E-A947-70E740481C1C}">
                <a14:useLocalDpi xmlns:a14="http://schemas.microsoft.com/office/drawing/2010/main" val="0"/>
              </a:ext>
            </a:extLst>
          </a:blip>
          <a:srcRect l="793"/>
          <a:stretch>
            <a:fillRect/>
          </a:stretch>
        </p:blipFill>
        <p:spPr bwMode="auto">
          <a:xfrm>
            <a:off x="101600" y="1362075"/>
            <a:ext cx="6164263"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Rectangle 4"/>
          <p:cNvSpPr>
            <a:spLocks noChangeArrowheads="1"/>
          </p:cNvSpPr>
          <p:nvPr/>
        </p:nvSpPr>
        <p:spPr bwMode="auto">
          <a:xfrm>
            <a:off x="274638" y="90488"/>
            <a:ext cx="8755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mtClean="0">
                <a:solidFill>
                  <a:srgbClr val="000000"/>
                </a:solidFill>
                <a:ea typeface="ＭＳ Ｐゴシック" charset="0"/>
                <a:cs typeface="ＭＳ Ｐゴシック" charset="0"/>
              </a:rPr>
              <a:t>P. Pyykkö: A suggested Periodic Table up to Z ≤ </a:t>
            </a:r>
            <a:r>
              <a:rPr lang="en-US" b="1" smtClean="0">
                <a:solidFill>
                  <a:srgbClr val="FF0000"/>
                </a:solidFill>
                <a:ea typeface="ＭＳ Ｐゴシック" charset="0"/>
                <a:cs typeface="ＭＳ Ｐゴシック" charset="0"/>
              </a:rPr>
              <a:t>172</a:t>
            </a:r>
            <a:r>
              <a:rPr lang="en-US" smtClean="0">
                <a:solidFill>
                  <a:srgbClr val="000000"/>
                </a:solidFill>
                <a:ea typeface="ＭＳ Ｐゴシック" charset="0"/>
                <a:cs typeface="ＭＳ Ｐゴシック" charset="0"/>
              </a:rPr>
              <a:t>, based on Dirac-Fock calculations on atoms and ions, Phys. Chem. Chem. Phys. 13, 161-168 (2011)</a:t>
            </a:r>
          </a:p>
        </p:txBody>
      </p:sp>
      <p:sp>
        <p:nvSpPr>
          <p:cNvPr id="128003" name="Rectangle 4"/>
          <p:cNvSpPr>
            <a:spLocks noChangeArrowheads="1"/>
          </p:cNvSpPr>
          <p:nvPr/>
        </p:nvSpPr>
        <p:spPr bwMode="auto">
          <a:xfrm>
            <a:off x="6172200" y="1879600"/>
            <a:ext cx="2760663"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2000" i="1" smtClean="0">
                <a:solidFill>
                  <a:srgbClr val="230A7E"/>
                </a:solidFill>
                <a:ea typeface="ＭＳ Ｐゴシック" charset="0"/>
                <a:cs typeface="ＭＳ Ｐゴシック" charset="0"/>
              </a:rPr>
              <a:t>“Half of chemistry is still undiscovered. We don't know what it looks like and that's the challenge”</a:t>
            </a:r>
            <a:endParaRPr lang="en-US" sz="2000" i="1" smtClean="0">
              <a:solidFill>
                <a:srgbClr val="990033"/>
              </a:solidFill>
              <a:ea typeface="ＭＳ Ｐゴシック" charset="0"/>
              <a:cs typeface="ＭＳ Ｐゴシック" charset="0"/>
            </a:endParaRPr>
          </a:p>
        </p:txBody>
      </p:sp>
      <p:sp>
        <p:nvSpPr>
          <p:cNvPr id="7" name="Rectangle 4"/>
          <p:cNvSpPr>
            <a:spLocks noChangeArrowheads="1"/>
          </p:cNvSpPr>
          <p:nvPr/>
        </p:nvSpPr>
        <p:spPr bwMode="auto">
          <a:xfrm>
            <a:off x="6197600" y="4160838"/>
            <a:ext cx="294640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2000" smtClean="0">
                <a:solidFill>
                  <a:srgbClr val="FF0000"/>
                </a:solidFill>
                <a:ea typeface="ＭＳ Ｐゴシック" charset="0"/>
                <a:cs typeface="ＭＳ Ｐゴシック" charset="0"/>
              </a:rPr>
              <a:t>The limit of mass and charge is still undiscovered. We don't know what it looks like and that's the challenge.</a:t>
            </a: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700" y="806450"/>
            <a:ext cx="1287463" cy="298450"/>
          </a:xfrm>
          <a:prstGeom prst="rect">
            <a:avLst/>
          </a:prstGeom>
          <a:solidFill>
            <a:srgbClr val="FAFFBA"/>
          </a:solidFill>
          <a:ln>
            <a:solidFill>
              <a:schemeClr val="accent2">
                <a:lumMod val="60000"/>
                <a:lumOff val="40000"/>
              </a:schemeClr>
            </a:solidFill>
          </a:ln>
        </p:spPr>
      </p:pic>
    </p:spTree>
    <p:extLst>
      <p:ext uri="{BB962C8B-B14F-4D97-AF65-F5344CB8AC3E}">
        <p14:creationId xmlns:p14="http://schemas.microsoft.com/office/powerpoint/2010/main" val="1387541982"/>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1337734" y="169346"/>
            <a:ext cx="6739466" cy="2123658"/>
          </a:xfrm>
          <a:prstGeom prst="rect">
            <a:avLst/>
          </a:prstGeom>
          <a:noFill/>
          <a:ln w="9525">
            <a:noFill/>
            <a:miter lim="800000"/>
            <a:headEnd/>
            <a:tailEnd/>
          </a:ln>
        </p:spPr>
        <p:txBody>
          <a:bodyPr wrap="square">
            <a:prstTxWarp prst="textNoShape">
              <a:avLst/>
            </a:prstTxWarp>
            <a:spAutoFit/>
          </a:bodyPr>
          <a:lstStyle/>
          <a:p>
            <a:r>
              <a:rPr lang="en-US" sz="4400" dirty="0" smtClean="0">
                <a:solidFill>
                  <a:srgbClr val="0000FF"/>
                </a:solidFill>
              </a:rPr>
              <a:t>Quality control</a:t>
            </a:r>
          </a:p>
          <a:p>
            <a:r>
              <a:rPr lang="en-US" sz="4400" dirty="0" smtClean="0">
                <a:solidFill>
                  <a:srgbClr val="0000FF"/>
                </a:solidFill>
              </a:rPr>
              <a:t>Uncertainty quantification</a:t>
            </a:r>
          </a:p>
          <a:p>
            <a:endParaRPr lang="en-US" sz="4400" dirty="0">
              <a:solidFill>
                <a:srgbClr val="0000FF"/>
              </a:solidFill>
            </a:endParaRPr>
          </a:p>
        </p:txBody>
      </p:sp>
      <p:sp>
        <p:nvSpPr>
          <p:cNvPr id="3" name="Rectangle 2"/>
          <p:cNvSpPr/>
          <p:nvPr/>
        </p:nvSpPr>
        <p:spPr>
          <a:xfrm>
            <a:off x="622300" y="3102802"/>
            <a:ext cx="8242300" cy="2862322"/>
          </a:xfrm>
          <a:prstGeom prst="rect">
            <a:avLst/>
          </a:prstGeom>
        </p:spPr>
        <p:txBody>
          <a:bodyPr wrap="square">
            <a:spAutoFit/>
          </a:bodyPr>
          <a:lstStyle/>
          <a:p>
            <a:r>
              <a:rPr lang="en-US" sz="3600" dirty="0" smtClean="0">
                <a:solidFill>
                  <a:prstClr val="black"/>
                </a:solidFill>
              </a:rPr>
              <a:t>“Remember </a:t>
            </a:r>
            <a:r>
              <a:rPr lang="en-US" sz="3600" dirty="0">
                <a:solidFill>
                  <a:prstClr val="black"/>
                </a:solidFill>
              </a:rPr>
              <a:t>that all models are wrong; the practical question is </a:t>
            </a:r>
            <a:r>
              <a:rPr lang="en-US" sz="3600" i="1" dirty="0">
                <a:solidFill>
                  <a:prstClr val="black"/>
                </a:solidFill>
              </a:rPr>
              <a:t>how wrong do they have to be</a:t>
            </a:r>
            <a:r>
              <a:rPr lang="en-US" sz="3600" dirty="0">
                <a:solidFill>
                  <a:prstClr val="black"/>
                </a:solidFill>
              </a:rPr>
              <a:t> </a:t>
            </a:r>
            <a:r>
              <a:rPr lang="en-US" sz="3600" i="1" dirty="0">
                <a:solidFill>
                  <a:prstClr val="black"/>
                </a:solidFill>
              </a:rPr>
              <a:t>to not be </a:t>
            </a:r>
            <a:r>
              <a:rPr lang="en-US" sz="3600" i="1" dirty="0" smtClean="0">
                <a:solidFill>
                  <a:prstClr val="black"/>
                </a:solidFill>
              </a:rPr>
              <a:t>useful” </a:t>
            </a:r>
          </a:p>
          <a:p>
            <a:endParaRPr lang="en-US" sz="3600" i="1" dirty="0" smtClean="0">
              <a:solidFill>
                <a:prstClr val="black"/>
              </a:solidFill>
            </a:endParaRPr>
          </a:p>
          <a:p>
            <a:pPr lvl="8"/>
            <a:r>
              <a:rPr lang="en-US" sz="3600" dirty="0" smtClean="0">
                <a:solidFill>
                  <a:prstClr val="black"/>
                </a:solidFill>
              </a:rPr>
              <a:t>(E.P. Box)</a:t>
            </a:r>
            <a:endParaRPr lang="en-US" sz="3600" dirty="0">
              <a:solidFill>
                <a:prstClr val="black"/>
              </a:solidFill>
            </a:endParaRPr>
          </a:p>
        </p:txBody>
      </p:sp>
    </p:spTree>
    <p:extLst>
      <p:ext uri="{BB962C8B-B14F-4D97-AF65-F5344CB8AC3E}">
        <p14:creationId xmlns:p14="http://schemas.microsoft.com/office/powerpoint/2010/main" val="33550977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Box 3"/>
          <p:cNvSpPr txBox="1">
            <a:spLocks noChangeArrowheads="1"/>
          </p:cNvSpPr>
          <p:nvPr/>
        </p:nvSpPr>
        <p:spPr bwMode="auto">
          <a:xfrm>
            <a:off x="1054100" y="1612900"/>
            <a:ext cx="7086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4800" smtClean="0">
                <a:solidFill>
                  <a:srgbClr val="000090"/>
                </a:solidFill>
              </a:rPr>
              <a:t>Are superheavy nuclei produced in stellar explosions?</a:t>
            </a:r>
          </a:p>
        </p:txBody>
      </p:sp>
    </p:spTree>
    <p:extLst>
      <p:ext uri="{BB962C8B-B14F-4D97-AF65-F5344CB8AC3E}">
        <p14:creationId xmlns:p14="http://schemas.microsoft.com/office/powerpoint/2010/main" val="108215871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Box 4"/>
          <p:cNvSpPr txBox="1">
            <a:spLocks noChangeArrowheads="1"/>
          </p:cNvSpPr>
          <p:nvPr/>
        </p:nvSpPr>
        <p:spPr bwMode="auto">
          <a:xfrm>
            <a:off x="3384550" y="5626100"/>
            <a:ext cx="57499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smtClean="0">
                <a:solidFill>
                  <a:srgbClr val="000090"/>
                </a:solidFill>
              </a:rPr>
              <a:t>Fission properties for r-process nuclei</a:t>
            </a:r>
          </a:p>
          <a:p>
            <a:pPr algn="ctr" defTabSz="914400" eaLnBrk="0" hangingPunct="0"/>
            <a:r>
              <a:rPr lang="en-US" sz="2000" smtClean="0">
                <a:solidFill>
                  <a:prstClr val="black"/>
                </a:solidFill>
              </a:rPr>
              <a:t>J. Erler et al, Phys. Rev. C 85, 025802 (2012)</a:t>
            </a:r>
          </a:p>
          <a:p>
            <a:pPr algn="ctr" defTabSz="914400" eaLnBrk="0" hangingPunct="0"/>
            <a:r>
              <a:rPr lang="en-US" sz="2000" smtClean="0">
                <a:solidFill>
                  <a:srgbClr val="000000"/>
                </a:solidFill>
                <a:cs typeface="Arial" charset="0"/>
              </a:rPr>
              <a:t>N. Nikolov et al., Phys. Rev. C 83, 034305 (2011)</a:t>
            </a:r>
          </a:p>
          <a:p>
            <a:pPr algn="ctr" defTabSz="914400" eaLnBrk="0" hangingPunct="0"/>
            <a:endParaRPr lang="en-US" sz="2000" smtClean="0">
              <a:solidFill>
                <a:prstClr val="black"/>
              </a:solidFill>
            </a:endParaRPr>
          </a:p>
        </p:txBody>
      </p:sp>
      <p:sp>
        <p:nvSpPr>
          <p:cNvPr id="130050" name="Rectangle 1"/>
          <p:cNvSpPr>
            <a:spLocks noChangeArrowheads="1"/>
          </p:cNvSpPr>
          <p:nvPr/>
        </p:nvSpPr>
        <p:spPr bwMode="auto">
          <a:xfrm>
            <a:off x="330200" y="101600"/>
            <a:ext cx="8636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US" sz="2000" smtClean="0">
                <a:solidFill>
                  <a:prstClr val="black"/>
                </a:solidFill>
                <a:ea typeface="ＭＳ Ｐゴシック" charset="0"/>
                <a:cs typeface="ＭＳ Ｐゴシック" charset="0"/>
              </a:rPr>
              <a:t>Fission of neutron rich nuclei impacts the formation of heavy elements at the final stages of the r-process through </a:t>
            </a:r>
            <a:r>
              <a:rPr lang="en-US" sz="2000" smtClean="0">
                <a:solidFill>
                  <a:srgbClr val="000090"/>
                </a:solidFill>
                <a:ea typeface="ＭＳ Ｐゴシック" charset="0"/>
                <a:cs typeface="ＭＳ Ｐゴシック" charset="0"/>
              </a:rPr>
              <a:t>the recycling mechanism</a:t>
            </a:r>
            <a:r>
              <a:rPr lang="en-US" sz="2000" smtClean="0">
                <a:solidFill>
                  <a:prstClr val="black"/>
                </a:solidFill>
                <a:ea typeface="ＭＳ Ｐゴシック" charset="0"/>
                <a:cs typeface="ＭＳ Ｐゴシック" charset="0"/>
              </a:rPr>
              <a:t>. The fission recycling is believed to be of particular importance during neutron star mergers where free neutrons of high density are available.</a:t>
            </a:r>
          </a:p>
        </p:txBody>
      </p:sp>
      <p:pic>
        <p:nvPicPr>
          <p:cNvPr id="130051" name="Picture 2" descr="decaymode-SLy6-SV-min-tmp2.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1639888"/>
            <a:ext cx="6032500"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ctangle 5"/>
          <p:cNvSpPr>
            <a:spLocks noChangeArrowheads="1"/>
          </p:cNvSpPr>
          <p:nvPr/>
        </p:nvSpPr>
        <p:spPr bwMode="auto">
          <a:xfrm>
            <a:off x="190500" y="2070100"/>
            <a:ext cx="28702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US" sz="2000" smtClean="0">
                <a:solidFill>
                  <a:prstClr val="black"/>
                </a:solidFill>
                <a:ea typeface="ＭＳ Ｐゴシック" charset="0"/>
                <a:cs typeface="ＭＳ Ｐゴシック" charset="0"/>
              </a:rPr>
              <a:t>Super-heavy nuclei can be formed in the r-process. But their yields strongly depend on predicted nuclear data and astrophysical scenario. </a:t>
            </a:r>
          </a:p>
          <a:p>
            <a:pPr defTabSz="914400" eaLnBrk="0" hangingPunct="0"/>
            <a:endParaRPr lang="en-US" sz="2000" smtClean="0">
              <a:solidFill>
                <a:prstClr val="black"/>
              </a:solidFill>
              <a:ea typeface="ＭＳ Ｐゴシック" charset="0"/>
              <a:cs typeface="ＭＳ Ｐゴシック" charset="0"/>
            </a:endParaRPr>
          </a:p>
          <a:p>
            <a:pPr defTabSz="914400" eaLnBrk="0" hangingPunct="0"/>
            <a:r>
              <a:rPr lang="nb-NO" sz="2000" smtClean="0">
                <a:solidFill>
                  <a:prstClr val="black"/>
                </a:solidFill>
                <a:ea typeface="ＭＳ Ｐゴシック" charset="0"/>
                <a:cs typeface="ＭＳ Ｐゴシック" charset="0"/>
              </a:rPr>
              <a:t>I.V. Panov et al., A&amp;A 513, A61 (2010)</a:t>
            </a:r>
            <a:r>
              <a:rPr lang="en-US" sz="2000" smtClean="0">
                <a:solidFill>
                  <a:prstClr val="black"/>
                </a:solidFill>
                <a:ea typeface="ＭＳ Ｐゴシック" charset="0"/>
                <a:cs typeface="ＭＳ Ｐゴシック" charset="0"/>
              </a:rPr>
              <a:t>.</a:t>
            </a:r>
          </a:p>
        </p:txBody>
      </p:sp>
      <p:sp>
        <p:nvSpPr>
          <p:cNvPr id="2" name="TextBox 1"/>
          <p:cNvSpPr txBox="1"/>
          <p:nvPr/>
        </p:nvSpPr>
        <p:spPr>
          <a:xfrm>
            <a:off x="5816600" y="2730500"/>
            <a:ext cx="1404977" cy="2646878"/>
          </a:xfrm>
          <a:prstGeom prst="rect">
            <a:avLst/>
          </a:prstGeom>
          <a:noFill/>
        </p:spPr>
        <p:txBody>
          <a:bodyPr wrap="none">
            <a:spAutoFit/>
          </a:bodyPr>
          <a:lstStyle/>
          <a:p>
            <a:pPr defTabSz="914400" eaLnBrk="0" hangingPunct="0">
              <a:defRPr/>
            </a:pPr>
            <a:r>
              <a:rPr lang="en-US" sz="16600" b="1" dirty="0">
                <a:ln w="17780" cmpd="sng">
                  <a:solidFill>
                    <a:srgbClr val="4F81BD">
                      <a:tint val="3000"/>
                    </a:srgbClr>
                  </a:solidFill>
                  <a:prstDash val="solid"/>
                  <a:miter lim="800000"/>
                </a:ln>
                <a:gradFill>
                  <a:gsLst>
                    <a:gs pos="10000">
                      <a:srgbClr val="4F81BD">
                        <a:tint val="63000"/>
                        <a:sat val="105000"/>
                      </a:srgbClr>
                    </a:gs>
                    <a:gs pos="90000">
                      <a:srgbClr val="4F81BD">
                        <a:shade val="50000"/>
                        <a:satMod val="100000"/>
                      </a:srgbClr>
                    </a:gs>
                  </a:gsLst>
                  <a:lin ang="5400000"/>
                </a:gradFill>
                <a:effectLst>
                  <a:outerShdw blurRad="55000" dist="50800" dir="5400000" algn="tl">
                    <a:srgbClr val="000000">
                      <a:alpha val="33000"/>
                    </a:srgbClr>
                  </a:outerShdw>
                </a:effectLst>
                <a:latin typeface="Arial Rounded MT Bold"/>
                <a:ea typeface="ＭＳ Ｐゴシック" charset="0"/>
                <a:cs typeface="Arial Rounded MT Bold"/>
              </a:rPr>
              <a:t>?</a:t>
            </a:r>
          </a:p>
        </p:txBody>
      </p:sp>
    </p:spTree>
    <p:extLst>
      <p:ext uri="{BB962C8B-B14F-4D97-AF65-F5344CB8AC3E}">
        <p14:creationId xmlns:p14="http://schemas.microsoft.com/office/powerpoint/2010/main" val="2966037270"/>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Box 3"/>
          <p:cNvSpPr txBox="1">
            <a:spLocks noChangeArrowheads="1"/>
          </p:cNvSpPr>
          <p:nvPr/>
        </p:nvSpPr>
        <p:spPr bwMode="auto">
          <a:xfrm>
            <a:off x="147638" y="185738"/>
            <a:ext cx="8755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sz="4800" smtClean="0">
                <a:solidFill>
                  <a:srgbClr val="000090"/>
                </a:solidFill>
              </a:rPr>
              <a:t>What have we learned so far?</a:t>
            </a:r>
          </a:p>
        </p:txBody>
      </p:sp>
      <p:sp>
        <p:nvSpPr>
          <p:cNvPr id="131074" name="TextBox 1"/>
          <p:cNvSpPr txBox="1">
            <a:spLocks noChangeArrowheads="1"/>
          </p:cNvSpPr>
          <p:nvPr/>
        </p:nvSpPr>
        <p:spPr bwMode="auto">
          <a:xfrm>
            <a:off x="241300" y="1147763"/>
            <a:ext cx="875506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buFont typeface="Arial" charset="0"/>
              <a:buChar char="•"/>
            </a:pPr>
            <a:r>
              <a:rPr lang="en-US" sz="3200" smtClean="0">
                <a:solidFill>
                  <a:srgbClr val="000000"/>
                </a:solidFill>
              </a:rPr>
              <a:t>Elements up to Z=118 do exist</a:t>
            </a:r>
          </a:p>
          <a:p>
            <a:pPr defTabSz="914400" eaLnBrk="0" hangingPunct="0">
              <a:buFont typeface="Arial" charset="0"/>
              <a:buChar char="•"/>
            </a:pPr>
            <a:r>
              <a:rPr lang="en-US" sz="3200" smtClean="0">
                <a:solidFill>
                  <a:srgbClr val="000000"/>
                </a:solidFill>
              </a:rPr>
              <a:t>Their stability is governed by alpha decay and spontaneous fission </a:t>
            </a:r>
            <a:r>
              <a:rPr lang="en-US" sz="3200" i="1" smtClean="0">
                <a:solidFill>
                  <a:srgbClr val="000000"/>
                </a:solidFill>
              </a:rPr>
              <a:t>– </a:t>
            </a:r>
            <a:r>
              <a:rPr lang="en-US" sz="3200" smtClean="0">
                <a:solidFill>
                  <a:srgbClr val="000000"/>
                </a:solidFill>
              </a:rPr>
              <a:t>consistent with theoretical expectations</a:t>
            </a:r>
          </a:p>
          <a:p>
            <a:pPr defTabSz="914400" eaLnBrk="0" hangingPunct="0">
              <a:buFont typeface="Arial" charset="0"/>
              <a:buChar char="•"/>
            </a:pPr>
            <a:r>
              <a:rPr lang="en-US" sz="3200" smtClean="0">
                <a:solidFill>
                  <a:srgbClr val="000000"/>
                </a:solidFill>
              </a:rPr>
              <a:t>Their half-lives increase with </a:t>
            </a:r>
            <a:r>
              <a:rPr lang="en-US" sz="3200" i="1" smtClean="0">
                <a:solidFill>
                  <a:srgbClr val="000000"/>
                </a:solidFill>
              </a:rPr>
              <a:t>N – </a:t>
            </a:r>
            <a:r>
              <a:rPr lang="en-US" sz="3200" smtClean="0">
                <a:solidFill>
                  <a:srgbClr val="000000"/>
                </a:solidFill>
              </a:rPr>
              <a:t>consistent with theoretical expectations</a:t>
            </a:r>
          </a:p>
          <a:p>
            <a:pPr defTabSz="914400" eaLnBrk="0" hangingPunct="0">
              <a:buFont typeface="Arial" charset="0"/>
              <a:buChar char="•"/>
            </a:pPr>
            <a:r>
              <a:rPr lang="en-US" sz="3200" smtClean="0">
                <a:solidFill>
                  <a:srgbClr val="000000"/>
                </a:solidFill>
              </a:rPr>
              <a:t>Their chemical properties can be investigated</a:t>
            </a:r>
          </a:p>
        </p:txBody>
      </p:sp>
    </p:spTree>
    <p:extLst>
      <p:ext uri="{BB962C8B-B14F-4D97-AF65-F5344CB8AC3E}">
        <p14:creationId xmlns:p14="http://schemas.microsoft.com/office/powerpoint/2010/main" val="2965012438"/>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extBox 3"/>
          <p:cNvSpPr txBox="1">
            <a:spLocks noChangeArrowheads="1"/>
          </p:cNvSpPr>
          <p:nvPr/>
        </p:nvSpPr>
        <p:spPr bwMode="auto">
          <a:xfrm>
            <a:off x="2552700" y="639763"/>
            <a:ext cx="3721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sz="4800" smtClean="0">
                <a:solidFill>
                  <a:srgbClr val="000090"/>
                </a:solidFill>
              </a:rPr>
              <a:t>Conclusions</a:t>
            </a:r>
          </a:p>
        </p:txBody>
      </p:sp>
      <p:sp>
        <p:nvSpPr>
          <p:cNvPr id="132098" name="TextBox 1"/>
          <p:cNvSpPr txBox="1">
            <a:spLocks noChangeArrowheads="1"/>
          </p:cNvSpPr>
          <p:nvPr/>
        </p:nvSpPr>
        <p:spPr bwMode="auto">
          <a:xfrm>
            <a:off x="1500188" y="2613025"/>
            <a:ext cx="58023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buFont typeface="Arial" charset="0"/>
              <a:buChar char="•"/>
            </a:pPr>
            <a:r>
              <a:rPr lang="en-US" sz="3200" smtClean="0">
                <a:solidFill>
                  <a:srgbClr val="000000"/>
                </a:solidFill>
              </a:rPr>
              <a:t>Cool multi-scale science</a:t>
            </a:r>
          </a:p>
          <a:p>
            <a:pPr defTabSz="914400" eaLnBrk="0" hangingPunct="0">
              <a:buFont typeface="Arial" charset="0"/>
              <a:buChar char="•"/>
            </a:pPr>
            <a:r>
              <a:rPr lang="en-US" sz="3200" smtClean="0">
                <a:solidFill>
                  <a:srgbClr val="000000"/>
                </a:solidFill>
              </a:rPr>
              <a:t>International collaboration</a:t>
            </a:r>
          </a:p>
          <a:p>
            <a:pPr defTabSz="914400" eaLnBrk="0" hangingPunct="0">
              <a:buFont typeface="Arial" charset="0"/>
              <a:buChar char="•"/>
            </a:pPr>
            <a:r>
              <a:rPr lang="en-US" sz="3200" smtClean="0">
                <a:solidFill>
                  <a:srgbClr val="000000"/>
                </a:solidFill>
              </a:rPr>
              <a:t>Importance of basic research</a:t>
            </a:r>
          </a:p>
        </p:txBody>
      </p:sp>
    </p:spTree>
    <p:extLst>
      <p:ext uri="{BB962C8B-B14F-4D97-AF65-F5344CB8AC3E}">
        <p14:creationId xmlns:p14="http://schemas.microsoft.com/office/powerpoint/2010/main" val="2491296739"/>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Box 4"/>
          <p:cNvSpPr txBox="1">
            <a:spLocks noChangeArrowheads="1"/>
          </p:cNvSpPr>
          <p:nvPr/>
        </p:nvSpPr>
        <p:spPr bwMode="auto">
          <a:xfrm>
            <a:off x="2921000" y="0"/>
            <a:ext cx="466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mtClean="0">
                <a:solidFill>
                  <a:srgbClr val="000090"/>
                </a:solidFill>
              </a:rPr>
              <a:t>SHE – international collaboration</a:t>
            </a:r>
          </a:p>
        </p:txBody>
      </p:sp>
      <p:pic>
        <p:nvPicPr>
          <p:cNvPr id="166914" name="Picture 1" descr="TASCA-web_logo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5510213"/>
            <a:ext cx="419893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Rectangle 3"/>
          <p:cNvSpPr>
            <a:spLocks noChangeArrowheads="1"/>
          </p:cNvSpPr>
          <p:nvPr/>
        </p:nvSpPr>
        <p:spPr bwMode="auto">
          <a:xfrm>
            <a:off x="4572000" y="5160963"/>
            <a:ext cx="457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smtClean="0">
                <a:solidFill>
                  <a:srgbClr val="FF0000"/>
                </a:solidFill>
                <a:ea typeface="ＭＳ Ｐゴシック" charset="0"/>
                <a:cs typeface="ＭＳ Ｐゴシック" charset="0"/>
              </a:rPr>
              <a:t>Australia</a:t>
            </a:r>
            <a:r>
              <a:rPr lang="en-US" sz="1400" smtClean="0">
                <a:solidFill>
                  <a:srgbClr val="000000"/>
                </a:solidFill>
                <a:ea typeface="ＭＳ Ｐゴシック" charset="0"/>
                <a:cs typeface="ＭＳ Ｐゴシック" charset="0"/>
              </a:rPr>
              <a:t>: ANU; </a:t>
            </a:r>
            <a:r>
              <a:rPr lang="en-US" sz="1400" b="1" smtClean="0">
                <a:solidFill>
                  <a:srgbClr val="FF0000"/>
                </a:solidFill>
                <a:ea typeface="ＭＳ Ｐゴシック" charset="0"/>
                <a:cs typeface="ＭＳ Ｐゴシック" charset="0"/>
              </a:rPr>
              <a:t>China</a:t>
            </a:r>
            <a:r>
              <a:rPr lang="en-US" sz="1400" smtClean="0">
                <a:solidFill>
                  <a:srgbClr val="000000"/>
                </a:solidFill>
                <a:ea typeface="ＭＳ Ｐゴシック" charset="0"/>
                <a:cs typeface="ＭＳ Ｐゴシック" charset="0"/>
              </a:rPr>
              <a:t>: Lanzhou; </a:t>
            </a:r>
            <a:r>
              <a:rPr lang="en-US" sz="1400" b="1" smtClean="0">
                <a:solidFill>
                  <a:srgbClr val="FF0000"/>
                </a:solidFill>
                <a:ea typeface="ＭＳ Ｐゴシック" charset="0"/>
                <a:cs typeface="ＭＳ Ｐゴシック" charset="0"/>
              </a:rPr>
              <a:t>Finland</a:t>
            </a:r>
            <a:r>
              <a:rPr lang="en-US" sz="1400" smtClean="0">
                <a:solidFill>
                  <a:srgbClr val="000000"/>
                </a:solidFill>
                <a:ea typeface="ＭＳ Ｐゴシック" charset="0"/>
                <a:cs typeface="ＭＳ Ｐゴシック" charset="0"/>
              </a:rPr>
              <a:t>: Jyväskylä;</a:t>
            </a:r>
          </a:p>
          <a:p>
            <a:r>
              <a:rPr lang="en-US" sz="1400" b="1" smtClean="0">
                <a:solidFill>
                  <a:srgbClr val="FF0000"/>
                </a:solidFill>
                <a:ea typeface="ＭＳ Ｐゴシック" charset="0"/>
                <a:cs typeface="ＭＳ Ｐゴシック" charset="0"/>
              </a:rPr>
              <a:t>Germany</a:t>
            </a:r>
            <a:r>
              <a:rPr lang="en-US" sz="1400" smtClean="0">
                <a:solidFill>
                  <a:srgbClr val="000000"/>
                </a:solidFill>
                <a:ea typeface="ＭＳ Ｐゴシック" charset="0"/>
                <a:cs typeface="ＭＳ Ｐゴシック" charset="0"/>
              </a:rPr>
              <a:t>: GSI, Mainz, Munich; </a:t>
            </a:r>
            <a:r>
              <a:rPr lang="en-US" sz="1400" b="1" smtClean="0">
                <a:solidFill>
                  <a:srgbClr val="FF0000"/>
                </a:solidFill>
                <a:ea typeface="ＭＳ Ｐゴシック" charset="0"/>
                <a:cs typeface="ＭＳ Ｐゴシック" charset="0"/>
              </a:rPr>
              <a:t>India</a:t>
            </a:r>
            <a:r>
              <a:rPr lang="en-US" sz="1400" smtClean="0">
                <a:solidFill>
                  <a:srgbClr val="000000"/>
                </a:solidFill>
                <a:ea typeface="ＭＳ Ｐゴシック" charset="0"/>
                <a:cs typeface="ＭＳ Ｐゴシック" charset="0"/>
              </a:rPr>
              <a:t>: Kolkata;</a:t>
            </a:r>
          </a:p>
          <a:p>
            <a:r>
              <a:rPr lang="en-US" sz="1400" b="1" smtClean="0">
                <a:solidFill>
                  <a:srgbClr val="FF0000"/>
                </a:solidFill>
                <a:ea typeface="ＭＳ Ｐゴシック" charset="0"/>
                <a:cs typeface="ＭＳ Ｐゴシック" charset="0"/>
              </a:rPr>
              <a:t>Japan</a:t>
            </a:r>
            <a:r>
              <a:rPr lang="en-US" sz="1400" smtClean="0">
                <a:solidFill>
                  <a:srgbClr val="000000"/>
                </a:solidFill>
                <a:ea typeface="ＭＳ Ｐゴシック" charset="0"/>
                <a:cs typeface="ＭＳ Ｐゴシック" charset="0"/>
              </a:rPr>
              <a:t>: Niigata, Tokai, RIKEN; </a:t>
            </a:r>
            <a:r>
              <a:rPr lang="en-US" sz="1400" b="1" smtClean="0">
                <a:solidFill>
                  <a:srgbClr val="FF0000"/>
                </a:solidFill>
                <a:ea typeface="ＭＳ Ｐゴシック" charset="0"/>
                <a:cs typeface="ＭＳ Ｐゴシック" charset="0"/>
              </a:rPr>
              <a:t>Norway</a:t>
            </a:r>
            <a:r>
              <a:rPr lang="en-US" sz="1400" smtClean="0">
                <a:solidFill>
                  <a:srgbClr val="000000"/>
                </a:solidFill>
                <a:ea typeface="ＭＳ Ｐゴシック" charset="0"/>
                <a:cs typeface="ＭＳ Ｐゴシック" charset="0"/>
              </a:rPr>
              <a:t>: Oslo;</a:t>
            </a:r>
          </a:p>
          <a:p>
            <a:r>
              <a:rPr lang="en-US" sz="1400" b="1" smtClean="0">
                <a:solidFill>
                  <a:srgbClr val="FF0000"/>
                </a:solidFill>
                <a:ea typeface="ＭＳ Ｐゴシック" charset="0"/>
                <a:cs typeface="ＭＳ Ｐゴシック" charset="0"/>
              </a:rPr>
              <a:t>Poland</a:t>
            </a:r>
            <a:r>
              <a:rPr lang="en-US" sz="1400" smtClean="0">
                <a:solidFill>
                  <a:srgbClr val="000000"/>
                </a:solidFill>
                <a:ea typeface="ＭＳ Ｐゴシック" charset="0"/>
                <a:cs typeface="ＭＳ Ｐゴシック" charset="0"/>
              </a:rPr>
              <a:t>: Warsaw; </a:t>
            </a:r>
            <a:r>
              <a:rPr lang="en-US" sz="1400" b="1" smtClean="0">
                <a:solidFill>
                  <a:srgbClr val="FF0000"/>
                </a:solidFill>
                <a:ea typeface="ＭＳ Ｐゴシック" charset="0"/>
                <a:cs typeface="ＭＳ Ｐゴシック" charset="0"/>
              </a:rPr>
              <a:t>Russia</a:t>
            </a:r>
            <a:r>
              <a:rPr lang="en-US" sz="1400" smtClean="0">
                <a:solidFill>
                  <a:srgbClr val="000000"/>
                </a:solidFill>
                <a:ea typeface="ＭＳ Ｐゴシック" charset="0"/>
                <a:cs typeface="ＭＳ Ｐゴシック" charset="0"/>
              </a:rPr>
              <a:t>: St. Petersburg;</a:t>
            </a:r>
          </a:p>
          <a:p>
            <a:r>
              <a:rPr lang="en-US" sz="1400" b="1" smtClean="0">
                <a:solidFill>
                  <a:srgbClr val="FF0000"/>
                </a:solidFill>
                <a:ea typeface="ＭＳ Ｐゴシック" charset="0"/>
                <a:cs typeface="ＭＳ Ｐゴシック" charset="0"/>
              </a:rPr>
              <a:t>Sweden</a:t>
            </a:r>
            <a:r>
              <a:rPr lang="en-US" sz="1400" smtClean="0">
                <a:solidFill>
                  <a:srgbClr val="000000"/>
                </a:solidFill>
                <a:ea typeface="ＭＳ Ｐゴシック" charset="0"/>
                <a:cs typeface="ＭＳ Ｐゴシック" charset="0"/>
              </a:rPr>
              <a:t>: Göteborg, Lund; </a:t>
            </a:r>
            <a:r>
              <a:rPr lang="en-US" sz="1400" b="1" smtClean="0">
                <a:solidFill>
                  <a:srgbClr val="FF0000"/>
                </a:solidFill>
                <a:ea typeface="ＭＳ Ｐゴシック" charset="0"/>
                <a:cs typeface="ＭＳ Ｐゴシック" charset="0"/>
              </a:rPr>
              <a:t>Switzerland</a:t>
            </a:r>
            <a:r>
              <a:rPr lang="en-US" sz="1400" smtClean="0">
                <a:solidFill>
                  <a:srgbClr val="000000"/>
                </a:solidFill>
                <a:ea typeface="ＭＳ Ｐゴシック" charset="0"/>
                <a:cs typeface="ＭＳ Ｐゴシック" charset="0"/>
              </a:rPr>
              <a:t>: Bern, PSI;</a:t>
            </a:r>
          </a:p>
          <a:p>
            <a:r>
              <a:rPr lang="en-US" sz="1400" b="1" smtClean="0">
                <a:solidFill>
                  <a:srgbClr val="FF0000"/>
                </a:solidFill>
                <a:ea typeface="ＭＳ Ｐゴシック" charset="0"/>
                <a:cs typeface="ＭＳ Ｐゴシック" charset="0"/>
              </a:rPr>
              <a:t>UK</a:t>
            </a:r>
            <a:r>
              <a:rPr lang="en-US" sz="1400" smtClean="0">
                <a:solidFill>
                  <a:srgbClr val="000000"/>
                </a:solidFill>
                <a:ea typeface="ＭＳ Ｐゴシック" charset="0"/>
                <a:cs typeface="ＭＳ Ｐゴシック" charset="0"/>
              </a:rPr>
              <a:t>: Surrey, Liverpool; </a:t>
            </a:r>
            <a:r>
              <a:rPr lang="en-US" sz="1400" b="1" smtClean="0">
                <a:solidFill>
                  <a:srgbClr val="FF0000"/>
                </a:solidFill>
                <a:ea typeface="ＭＳ Ｐゴシック" charset="0"/>
                <a:cs typeface="ＭＳ Ｐゴシック" charset="0"/>
              </a:rPr>
              <a:t>USA</a:t>
            </a:r>
            <a:r>
              <a:rPr lang="en-US" sz="1400" smtClean="0">
                <a:solidFill>
                  <a:srgbClr val="000000"/>
                </a:solidFill>
                <a:ea typeface="ＭＳ Ｐゴシック" charset="0"/>
                <a:cs typeface="ＭＳ Ｐゴシック" charset="0"/>
              </a:rPr>
              <a:t>: Berkeley, LLNL, ORNL, Tennessee</a:t>
            </a:r>
          </a:p>
        </p:txBody>
      </p:sp>
      <p:pic>
        <p:nvPicPr>
          <p:cNvPr id="166916" name="Picture 7" descr="a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2700" y="647700"/>
            <a:ext cx="39624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39700" y="784225"/>
            <a:ext cx="4800600" cy="4032250"/>
          </a:xfrm>
          <a:prstGeom prst="rect">
            <a:avLst/>
          </a:prstGeom>
        </p:spPr>
        <p:txBody>
          <a:bodyPr>
            <a:spAutoFit/>
          </a:bodyPr>
          <a:lstStyle/>
          <a:p>
            <a:pPr>
              <a:defRPr/>
            </a:pPr>
            <a:r>
              <a:rPr lang="en-US" sz="1600" dirty="0">
                <a:solidFill>
                  <a:srgbClr val="000000"/>
                </a:solidFill>
              </a:rPr>
              <a:t>The </a:t>
            </a:r>
            <a:r>
              <a:rPr lang="en-US" sz="1600" dirty="0" err="1">
                <a:solidFill>
                  <a:srgbClr val="000000"/>
                </a:solidFill>
              </a:rPr>
              <a:t>superheavy</a:t>
            </a:r>
            <a:r>
              <a:rPr lang="en-US" sz="1600" dirty="0">
                <a:solidFill>
                  <a:srgbClr val="000000"/>
                </a:solidFill>
              </a:rPr>
              <a:t> element Z=117 required coordinated collaborative efforts between US and Russia laboratories and nearly 3 years to achieve.</a:t>
            </a:r>
          </a:p>
          <a:p>
            <a:pPr>
              <a:defRPr/>
            </a:pPr>
            <a:endParaRPr lang="en-US" sz="1600" dirty="0">
              <a:solidFill>
                <a:srgbClr val="000000"/>
              </a:solidFill>
            </a:endParaRPr>
          </a:p>
          <a:p>
            <a:pPr marL="285750" indent="-285750">
              <a:buFont typeface="Arial"/>
              <a:buChar char="•"/>
              <a:defRPr/>
            </a:pPr>
            <a:r>
              <a:rPr lang="en-US" sz="1600" dirty="0">
                <a:solidFill>
                  <a:srgbClr val="000000"/>
                </a:solidFill>
              </a:rPr>
              <a:t>Production of the berkelium-249 target material, with a short half-life of T</a:t>
            </a:r>
            <a:r>
              <a:rPr lang="en-US" sz="1600" baseline="-25000" dirty="0">
                <a:solidFill>
                  <a:srgbClr val="000000"/>
                </a:solidFill>
              </a:rPr>
              <a:t>1/2 </a:t>
            </a:r>
            <a:r>
              <a:rPr lang="en-US" sz="1600" dirty="0">
                <a:solidFill>
                  <a:srgbClr val="000000"/>
                </a:solidFill>
              </a:rPr>
              <a:t>= 330 days, required an intense neutron irradiation at the High Flux Isotope at ORNL, chemical separation from other reactor-produced products including californium-252 at ORNL</a:t>
            </a:r>
          </a:p>
          <a:p>
            <a:pPr marL="285750" indent="-285750">
              <a:buFont typeface="Arial"/>
              <a:buChar char="•"/>
              <a:defRPr/>
            </a:pPr>
            <a:r>
              <a:rPr lang="en-US" sz="1600" dirty="0">
                <a:solidFill>
                  <a:srgbClr val="000000"/>
                </a:solidFill>
              </a:rPr>
              <a:t>Target fabrication in </a:t>
            </a:r>
            <a:r>
              <a:rPr lang="en-US" sz="1600" dirty="0" err="1">
                <a:solidFill>
                  <a:srgbClr val="000000"/>
                </a:solidFill>
              </a:rPr>
              <a:t>Dimitrovgrad</a:t>
            </a:r>
            <a:r>
              <a:rPr lang="en-US" sz="1600" dirty="0">
                <a:solidFill>
                  <a:srgbClr val="000000"/>
                </a:solidFill>
              </a:rPr>
              <a:t>, Russia</a:t>
            </a:r>
          </a:p>
          <a:p>
            <a:pPr marL="285750" indent="-285750">
              <a:buFont typeface="Arial"/>
              <a:buChar char="•"/>
              <a:defRPr/>
            </a:pPr>
            <a:r>
              <a:rPr lang="en-US" sz="1600" dirty="0">
                <a:solidFill>
                  <a:srgbClr val="000000"/>
                </a:solidFill>
              </a:rPr>
              <a:t>Six months of accelerator bombardment with an intense calcium-48 beam at </a:t>
            </a:r>
            <a:r>
              <a:rPr lang="en-US" sz="1600" dirty="0" err="1">
                <a:solidFill>
                  <a:srgbClr val="000000"/>
                </a:solidFill>
              </a:rPr>
              <a:t>Dubna</a:t>
            </a:r>
            <a:endParaRPr lang="en-US" sz="1600" dirty="0">
              <a:solidFill>
                <a:srgbClr val="000000"/>
              </a:solidFill>
            </a:endParaRPr>
          </a:p>
          <a:p>
            <a:pPr marL="285750" indent="-285750">
              <a:buFont typeface="Arial"/>
              <a:buChar char="•"/>
              <a:defRPr/>
            </a:pPr>
            <a:r>
              <a:rPr lang="en-US" sz="1600" dirty="0">
                <a:solidFill>
                  <a:srgbClr val="000000"/>
                </a:solidFill>
              </a:rPr>
              <a:t>Analysis of the experimental data was performed independently at </a:t>
            </a:r>
            <a:r>
              <a:rPr lang="en-US" sz="1600" dirty="0" err="1">
                <a:solidFill>
                  <a:srgbClr val="000000"/>
                </a:solidFill>
              </a:rPr>
              <a:t>Dubna</a:t>
            </a:r>
            <a:r>
              <a:rPr lang="en-US" sz="1600" dirty="0">
                <a:solidFill>
                  <a:srgbClr val="000000"/>
                </a:solidFill>
              </a:rPr>
              <a:t> and Lawrence Livermore National Laboratory.</a:t>
            </a:r>
          </a:p>
        </p:txBody>
      </p:sp>
      <p:sp>
        <p:nvSpPr>
          <p:cNvPr id="166918" name="Rectangle 2"/>
          <p:cNvSpPr>
            <a:spLocks noChangeArrowheads="1"/>
          </p:cNvSpPr>
          <p:nvPr/>
        </p:nvSpPr>
        <p:spPr bwMode="auto">
          <a:xfrm>
            <a:off x="5565775" y="666750"/>
            <a:ext cx="3087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200" smtClean="0">
                <a:solidFill>
                  <a:srgbClr val="FFFFFF"/>
                </a:solidFill>
                <a:ea typeface="ＭＳ Ｐゴシック" charset="0"/>
                <a:cs typeface="ＭＳ Ｐゴシック" charset="0"/>
              </a:rPr>
              <a:t>Oganessian et al., PRL 104, 142502, 2010</a:t>
            </a:r>
            <a:endParaRPr lang="en-US" sz="1200" smtClean="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74724631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Box 4"/>
          <p:cNvSpPr txBox="1">
            <a:spLocks noChangeArrowheads="1"/>
          </p:cNvSpPr>
          <p:nvPr/>
        </p:nvSpPr>
        <p:spPr bwMode="auto">
          <a:xfrm>
            <a:off x="1735138" y="200025"/>
            <a:ext cx="6000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90"/>
                </a:solidFill>
              </a:rPr>
              <a:t>Conclusions: Importance of basic research</a:t>
            </a:r>
          </a:p>
        </p:txBody>
      </p:sp>
      <p:grpSp>
        <p:nvGrpSpPr>
          <p:cNvPr id="15" name="Group 14"/>
          <p:cNvGrpSpPr>
            <a:grpSpLocks/>
          </p:cNvGrpSpPr>
          <p:nvPr/>
        </p:nvGrpSpPr>
        <p:grpSpPr bwMode="auto">
          <a:xfrm>
            <a:off x="965200" y="1276350"/>
            <a:ext cx="3076575" cy="2232025"/>
            <a:chOff x="964518" y="1277028"/>
            <a:chExt cx="3076668" cy="2230610"/>
          </a:xfrm>
        </p:grpSpPr>
        <p:pic>
          <p:nvPicPr>
            <p:cNvPr id="133138" name="Picture 2" descr="https://encrypted-tbn3.gstatic.com/images?q=tbn:ANd9GcRlICNtfT6CRCgntuCkWO1oebMpw-Un4RQY912EdRFvJABBIk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518" y="1277028"/>
              <a:ext cx="3076668" cy="223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9" name="TextBox 10"/>
            <p:cNvSpPr txBox="1">
              <a:spLocks noChangeArrowheads="1"/>
            </p:cNvSpPr>
            <p:nvPr/>
          </p:nvSpPr>
          <p:spPr bwMode="auto">
            <a:xfrm rot="-1680000">
              <a:off x="2473577" y="2668471"/>
              <a:ext cx="1300615" cy="39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rPr>
                <a:t>WEALTH  </a:t>
              </a:r>
            </a:p>
          </p:txBody>
        </p:sp>
      </p:grpSp>
      <p:grpSp>
        <p:nvGrpSpPr>
          <p:cNvPr id="19" name="Group 18"/>
          <p:cNvGrpSpPr>
            <a:grpSpLocks/>
          </p:cNvGrpSpPr>
          <p:nvPr/>
        </p:nvGrpSpPr>
        <p:grpSpPr bwMode="auto">
          <a:xfrm>
            <a:off x="4927600" y="1276350"/>
            <a:ext cx="3271838" cy="2232025"/>
            <a:chOff x="4927678" y="1277027"/>
            <a:chExt cx="3271890" cy="2230610"/>
          </a:xfrm>
        </p:grpSpPr>
        <p:grpSp>
          <p:nvGrpSpPr>
            <p:cNvPr id="133133" name="Group 23"/>
            <p:cNvGrpSpPr>
              <a:grpSpLocks/>
            </p:cNvGrpSpPr>
            <p:nvPr/>
          </p:nvGrpSpPr>
          <p:grpSpPr bwMode="auto">
            <a:xfrm>
              <a:off x="4927678" y="1277027"/>
              <a:ext cx="3225049" cy="2230610"/>
              <a:chOff x="384" y="144"/>
              <a:chExt cx="1879" cy="1344"/>
            </a:xfrm>
          </p:grpSpPr>
          <p:pic>
            <p:nvPicPr>
              <p:cNvPr id="133135" name="Picture 5" descr="Scrn_Silverman 27nov07CT,PT_000"/>
              <p:cNvPicPr>
                <a:picLocks noChangeAspect="1" noChangeArrowheads="1"/>
              </p:cNvPicPr>
              <p:nvPr/>
            </p:nvPicPr>
            <p:blipFill>
              <a:blip r:embed="rId3">
                <a:extLst>
                  <a:ext uri="{28A0092B-C50C-407E-A947-70E740481C1C}">
                    <a14:useLocalDpi xmlns:a14="http://schemas.microsoft.com/office/drawing/2010/main" val="0"/>
                  </a:ext>
                </a:extLst>
              </a:blip>
              <a:srcRect l="66734" r="22171" b="66699"/>
              <a:stretch>
                <a:fillRect/>
              </a:stretch>
            </p:blipFill>
            <p:spPr bwMode="auto">
              <a:xfrm>
                <a:off x="1633" y="144"/>
                <a:ext cx="630"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6" name="Picture 6" descr="Scrn_Silverman 27nov07CT,PT_003"/>
              <p:cNvPicPr>
                <a:picLocks noChangeAspect="1" noChangeArrowheads="1"/>
              </p:cNvPicPr>
              <p:nvPr/>
            </p:nvPicPr>
            <p:blipFill>
              <a:blip r:embed="rId4">
                <a:extLst>
                  <a:ext uri="{28A0092B-C50C-407E-A947-70E740481C1C}">
                    <a14:useLocalDpi xmlns:a14="http://schemas.microsoft.com/office/drawing/2010/main" val="0"/>
                  </a:ext>
                </a:extLst>
              </a:blip>
              <a:srcRect l="66934" r="21469" b="66733"/>
              <a:stretch>
                <a:fillRect/>
              </a:stretch>
            </p:blipFill>
            <p:spPr bwMode="auto">
              <a:xfrm>
                <a:off x="1049" y="148"/>
                <a:ext cx="584"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7" name="Picture 7" descr="Scrn_Silverman 27nov07CT,PT_001"/>
              <p:cNvPicPr>
                <a:picLocks noChangeAspect="1" noChangeArrowheads="1"/>
              </p:cNvPicPr>
              <p:nvPr/>
            </p:nvPicPr>
            <p:blipFill>
              <a:blip r:embed="rId5">
                <a:extLst>
                  <a:ext uri="{28A0092B-C50C-407E-A947-70E740481C1C}">
                    <a14:useLocalDpi xmlns:a14="http://schemas.microsoft.com/office/drawing/2010/main" val="0"/>
                  </a:ext>
                </a:extLst>
              </a:blip>
              <a:srcRect l="65752" r="21242" b="66783"/>
              <a:stretch>
                <a:fillRect/>
              </a:stretch>
            </p:blipFill>
            <p:spPr bwMode="auto">
              <a:xfrm>
                <a:off x="384" y="149"/>
                <a:ext cx="656" cy="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34" name="TextBox 11"/>
            <p:cNvSpPr txBox="1">
              <a:spLocks noChangeArrowheads="1"/>
            </p:cNvSpPr>
            <p:nvPr/>
          </p:nvSpPr>
          <p:spPr bwMode="auto">
            <a:xfrm rot="-1680000">
              <a:off x="6960392" y="2643443"/>
              <a:ext cx="1239176" cy="39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rPr>
                <a:t>HEALTH  </a:t>
              </a:r>
            </a:p>
          </p:txBody>
        </p:sp>
      </p:grpSp>
      <p:grpSp>
        <p:nvGrpSpPr>
          <p:cNvPr id="20" name="Group 19"/>
          <p:cNvGrpSpPr>
            <a:grpSpLocks/>
          </p:cNvGrpSpPr>
          <p:nvPr/>
        </p:nvGrpSpPr>
        <p:grpSpPr bwMode="auto">
          <a:xfrm>
            <a:off x="673100" y="3663950"/>
            <a:ext cx="3430588" cy="2279650"/>
            <a:chOff x="787400" y="3639281"/>
            <a:chExt cx="3430904" cy="2279063"/>
          </a:xfrm>
        </p:grpSpPr>
        <p:pic>
          <p:nvPicPr>
            <p:cNvPr id="133131" name="Picture 4" descr="http://www.wired.com/images_blogs/dangerroom/2011/01/felscreengrab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00" y="3639281"/>
              <a:ext cx="3430904" cy="227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2" name="TextBox 12"/>
            <p:cNvSpPr txBox="1">
              <a:spLocks noChangeArrowheads="1"/>
            </p:cNvSpPr>
            <p:nvPr/>
          </p:nvSpPr>
          <p:spPr bwMode="auto">
            <a:xfrm rot="-1680000">
              <a:off x="2359273" y="4790727"/>
              <a:ext cx="1547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FFFF00"/>
                  </a:solidFill>
                </a:rPr>
                <a:t>STEALTH  </a:t>
              </a:r>
            </a:p>
          </p:txBody>
        </p:sp>
      </p:grpSp>
      <p:grpSp>
        <p:nvGrpSpPr>
          <p:cNvPr id="21" name="Group 20"/>
          <p:cNvGrpSpPr>
            <a:grpSpLocks/>
          </p:cNvGrpSpPr>
          <p:nvPr/>
        </p:nvGrpSpPr>
        <p:grpSpPr bwMode="auto">
          <a:xfrm>
            <a:off x="4705350" y="4025900"/>
            <a:ext cx="3671888" cy="2095500"/>
            <a:chOff x="4705453" y="4025899"/>
            <a:chExt cx="3671067" cy="2095501"/>
          </a:xfrm>
        </p:grpSpPr>
        <p:pic>
          <p:nvPicPr>
            <p:cNvPr id="133129" name="Picture 6" descr="http://www.nasa.gov/images/content/727080main_pia16085b-43_428-321.jpg"/>
            <p:cNvPicPr>
              <a:picLocks noChangeAspect="1" noChangeArrowheads="1"/>
            </p:cNvPicPr>
            <p:nvPr/>
          </p:nvPicPr>
          <p:blipFill>
            <a:blip r:embed="rId7">
              <a:extLst>
                <a:ext uri="{28A0092B-C50C-407E-A947-70E740481C1C}">
                  <a14:useLocalDpi xmlns:a14="http://schemas.microsoft.com/office/drawing/2010/main" val="0"/>
                </a:ext>
              </a:extLst>
            </a:blip>
            <a:srcRect t="12302" b="8356"/>
            <a:stretch>
              <a:fillRect/>
            </a:stretch>
          </p:blipFill>
          <p:spPr bwMode="auto">
            <a:xfrm>
              <a:off x="4705453" y="4025899"/>
              <a:ext cx="3671067" cy="209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0" name="TextBox 13"/>
            <p:cNvSpPr txBox="1">
              <a:spLocks noChangeArrowheads="1"/>
            </p:cNvSpPr>
            <p:nvPr/>
          </p:nvSpPr>
          <p:spPr bwMode="auto">
            <a:xfrm rot="-1680000">
              <a:off x="4989726" y="4190020"/>
              <a:ext cx="905365" cy="39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rPr>
                <a:t>WOW  </a:t>
              </a:r>
            </a:p>
          </p:txBody>
        </p:sp>
      </p:grpSp>
      <p:pic>
        <p:nvPicPr>
          <p:cNvPr id="166920" name="Picture 58" descr="new-element-name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67213" y="4021138"/>
            <a:ext cx="454977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1" name="TextBox 17"/>
          <p:cNvSpPr txBox="1">
            <a:spLocks noChangeArrowheads="1"/>
          </p:cNvSpPr>
          <p:nvPr/>
        </p:nvSpPr>
        <p:spPr bwMode="auto">
          <a:xfrm rot="-1680000">
            <a:off x="7119938" y="5059363"/>
            <a:ext cx="1901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mtClean="0">
                <a:solidFill>
                  <a:srgbClr val="000000"/>
                </a:solidFill>
              </a:rPr>
              <a:t>WOW</a:t>
            </a:r>
          </a:p>
          <a:p>
            <a:pPr defTabSz="914400" eaLnBrk="0" hangingPunct="0"/>
            <a:r>
              <a:rPr lang="en-US" smtClean="0">
                <a:solidFill>
                  <a:srgbClr val="000000"/>
                </a:solidFill>
                <a:latin typeface="Apple Chancery" charset="0"/>
                <a:cs typeface="Apple Chancery" charset="0"/>
              </a:rPr>
              <a:t>+ Reputation</a:t>
            </a:r>
            <a:endParaRPr lang="en-US" smtClean="0">
              <a:solidFill>
                <a:srgbClr val="000000"/>
              </a:solidFill>
            </a:endParaRPr>
          </a:p>
          <a:p>
            <a:pPr defTabSz="914400" eaLnBrk="0" hangingPunct="0"/>
            <a:r>
              <a:rPr lang="en-US" smtClean="0">
                <a:solidFill>
                  <a:srgbClr val="000000"/>
                </a:solidFill>
                <a:latin typeface="Apple Chancery" charset="0"/>
                <a:cs typeface="Apple Chancery" charset="0"/>
              </a:rPr>
              <a:t>+ Glory</a:t>
            </a:r>
          </a:p>
        </p:txBody>
      </p:sp>
      <p:sp>
        <p:nvSpPr>
          <p:cNvPr id="133128" name="TextBox 21"/>
          <p:cNvSpPr txBox="1">
            <a:spLocks noChangeArrowheads="1"/>
          </p:cNvSpPr>
          <p:nvPr/>
        </p:nvSpPr>
        <p:spPr bwMode="auto">
          <a:xfrm>
            <a:off x="2632075" y="601663"/>
            <a:ext cx="3867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600" smtClean="0">
                <a:solidFill>
                  <a:srgbClr val="000000"/>
                </a:solidFill>
              </a:rPr>
              <a:t>(based on D. Geesaman’s IUPAP slides)</a:t>
            </a:r>
          </a:p>
        </p:txBody>
      </p:sp>
    </p:spTree>
    <p:extLst>
      <p:ext uri="{BB962C8B-B14F-4D97-AF65-F5344CB8AC3E}">
        <p14:creationId xmlns:p14="http://schemas.microsoft.com/office/powerpoint/2010/main" val="3904854286"/>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6920"/>
                                        </p:tgtEl>
                                        <p:attrNameLst>
                                          <p:attrName>style.visibility</p:attrName>
                                        </p:attrNameLst>
                                      </p:cBhvr>
                                      <p:to>
                                        <p:strVal val="visible"/>
                                      </p:to>
                                    </p:set>
                                    <p:animEffect transition="in" filter="fade">
                                      <p:cBhvr>
                                        <p:cTn id="27" dur="500"/>
                                        <p:tgtEl>
                                          <p:spTgt spid="1669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6921">
                                            <p:txEl>
                                              <p:pRg st="0" end="0"/>
                                            </p:txEl>
                                          </p:spTgt>
                                        </p:tgtEl>
                                        <p:attrNameLst>
                                          <p:attrName>style.visibility</p:attrName>
                                        </p:attrNameLst>
                                      </p:cBhvr>
                                      <p:to>
                                        <p:strVal val="visible"/>
                                      </p:to>
                                    </p:set>
                                    <p:animEffect transition="in" filter="fade">
                                      <p:cBhvr>
                                        <p:cTn id="32" dur="500"/>
                                        <p:tgtEl>
                                          <p:spTgt spid="166921">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6921">
                                            <p:txEl>
                                              <p:pRg st="1" end="1"/>
                                            </p:txEl>
                                          </p:spTgt>
                                        </p:tgtEl>
                                        <p:attrNameLst>
                                          <p:attrName>style.visibility</p:attrName>
                                        </p:attrNameLst>
                                      </p:cBhvr>
                                      <p:to>
                                        <p:strVal val="visible"/>
                                      </p:to>
                                    </p:set>
                                    <p:animEffect transition="in" filter="fade">
                                      <p:cBhvr>
                                        <p:cTn id="37" dur="500"/>
                                        <p:tgtEl>
                                          <p:spTgt spid="166921">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6921">
                                            <p:txEl>
                                              <p:pRg st="2" end="2"/>
                                            </p:txEl>
                                          </p:spTgt>
                                        </p:tgtEl>
                                        <p:attrNameLst>
                                          <p:attrName>style.visibility</p:attrName>
                                        </p:attrNameLst>
                                      </p:cBhvr>
                                      <p:to>
                                        <p:strVal val="visible"/>
                                      </p:to>
                                    </p:set>
                                    <p:animEffect transition="in" filter="fade">
                                      <p:cBhvr>
                                        <p:cTn id="42" dur="500"/>
                                        <p:tgtEl>
                                          <p:spTgt spid="1669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 descr="pbUNEDF0SVMINcomp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1013" y="3605213"/>
            <a:ext cx="47879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5" descr="neutron-skin-all-v2.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8100" y="1758950"/>
            <a:ext cx="51689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6" descr="fig2.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225" y="1925638"/>
            <a:ext cx="34925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7"/>
          <p:cNvSpPr txBox="1">
            <a:spLocks noChangeArrowheads="1"/>
          </p:cNvSpPr>
          <p:nvPr/>
        </p:nvSpPr>
        <p:spPr bwMode="auto">
          <a:xfrm>
            <a:off x="1209675" y="-38100"/>
            <a:ext cx="7151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smtClean="0">
                <a:solidFill>
                  <a:srgbClr val="000090"/>
                </a:solidFill>
                <a:latin typeface="Arial" charset="0"/>
                <a:cs typeface="Arial" charset="0"/>
              </a:rPr>
              <a:t>Information content of future measurements</a:t>
            </a:r>
          </a:p>
        </p:txBody>
      </p:sp>
      <p:pic>
        <p:nvPicPr>
          <p:cNvPr id="45061" name="Picture 8" descr="aa.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3988" y="4322763"/>
            <a:ext cx="4078287"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1"/>
          <p:cNvSpPr>
            <a:spLocks noChangeArrowheads="1"/>
          </p:cNvSpPr>
          <p:nvPr/>
        </p:nvSpPr>
        <p:spPr bwMode="auto">
          <a:xfrm>
            <a:off x="144463" y="6369050"/>
            <a:ext cx="40004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smtClean="0">
                <a:solidFill>
                  <a:prstClr val="black"/>
                </a:solidFill>
                <a:latin typeface="Calibri" charset="0"/>
                <a:ea typeface="ＭＳ Ｐゴシック" charset="0"/>
                <a:cs typeface="ＭＳ Ｐゴシック" charset="0"/>
              </a:rPr>
              <a:t>M. </a:t>
            </a:r>
            <a:r>
              <a:rPr lang="en-US" sz="1400" dirty="0" err="1" smtClean="0">
                <a:solidFill>
                  <a:prstClr val="black"/>
                </a:solidFill>
                <a:latin typeface="Calibri" charset="0"/>
                <a:ea typeface="ＭＳ Ｐゴシック" charset="0"/>
                <a:cs typeface="ＭＳ Ｐゴシック" charset="0"/>
              </a:rPr>
              <a:t>Kortelainen</a:t>
            </a:r>
            <a:r>
              <a:rPr lang="en-US" sz="1400" dirty="0" smtClean="0">
                <a:solidFill>
                  <a:prstClr val="black"/>
                </a:solidFill>
                <a:latin typeface="Calibri" charset="0"/>
                <a:ea typeface="ＭＳ Ｐゴシック" charset="0"/>
                <a:cs typeface="ＭＳ Ｐゴシック" charset="0"/>
              </a:rPr>
              <a:t> et al., </a:t>
            </a:r>
            <a:r>
              <a:rPr lang="en-US" sz="1400" dirty="0">
                <a:solidFill>
                  <a:prstClr val="black"/>
                </a:solidFill>
                <a:latin typeface="Calibri" charset="0"/>
                <a:ea typeface="ＭＳ Ｐゴシック" charset="0"/>
                <a:cs typeface="ＭＳ Ｐゴシック" charset="0"/>
              </a:rPr>
              <a:t>Phys. Rev. C 88, 031305 (2013)</a:t>
            </a:r>
            <a:endParaRPr lang="en-US" sz="1400" dirty="0" smtClean="0">
              <a:solidFill>
                <a:prstClr val="black"/>
              </a:solidFill>
              <a:latin typeface="Calibri" charset="0"/>
              <a:ea typeface="ＭＳ Ｐゴシック" charset="0"/>
              <a:cs typeface="ＭＳ Ｐゴシック" charset="0"/>
            </a:endParaRPr>
          </a:p>
        </p:txBody>
      </p:sp>
      <p:sp>
        <p:nvSpPr>
          <p:cNvPr id="45063" name="Rectangle 2"/>
          <p:cNvSpPr>
            <a:spLocks noChangeArrowheads="1"/>
          </p:cNvSpPr>
          <p:nvPr/>
        </p:nvSpPr>
        <p:spPr bwMode="auto">
          <a:xfrm>
            <a:off x="149225" y="374650"/>
            <a:ext cx="902335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smtClean="0">
                <a:solidFill>
                  <a:prstClr val="black"/>
                </a:solidFill>
                <a:ea typeface="ＭＳ Ｐゴシック" charset="0"/>
                <a:cs typeface="Arial" charset="0"/>
              </a:rPr>
              <a:t>Nuclear theory is developing tools to deliver uncertainty quantification and error analysis for the assessment of new experimental data. Theoretical tools can also be used to assess the information content of an observable with respect to current theoretical models, and evaluate the degree of correlation between different observables. </a:t>
            </a:r>
          </a:p>
          <a:p>
            <a:pPr algn="ctr"/>
            <a:r>
              <a:rPr lang="en-US" sz="1600" dirty="0">
                <a:solidFill>
                  <a:prstClr val="black"/>
                </a:solidFill>
                <a:ea typeface="ＭＳ Ｐゴシック" charset="0"/>
                <a:cs typeface="Arial" charset="0"/>
              </a:rPr>
              <a:t>see </a:t>
            </a:r>
            <a:r>
              <a:rPr lang="en-US" sz="1600" dirty="0" smtClean="0">
                <a:solidFill>
                  <a:prstClr val="black"/>
                </a:solidFill>
                <a:ea typeface="ＭＳ Ｐゴシック" charset="0"/>
                <a:cs typeface="Arial" charset="0"/>
              </a:rPr>
              <a:t>“Error </a:t>
            </a:r>
            <a:r>
              <a:rPr lang="en-US" sz="1600" dirty="0">
                <a:solidFill>
                  <a:prstClr val="black"/>
                </a:solidFill>
                <a:ea typeface="ＭＳ Ｐゴシック" charset="0"/>
                <a:cs typeface="Arial" charset="0"/>
              </a:rPr>
              <a:t>Estimates of Theoretical Models: a </a:t>
            </a:r>
            <a:r>
              <a:rPr lang="en-US" sz="1600" dirty="0" smtClean="0">
                <a:solidFill>
                  <a:prstClr val="black"/>
                </a:solidFill>
                <a:ea typeface="ＭＳ Ｐゴシック" charset="0"/>
                <a:cs typeface="Arial" charset="0"/>
              </a:rPr>
              <a:t>Guide</a:t>
            </a:r>
            <a:r>
              <a:rPr lang="en-US" sz="1600" dirty="0">
                <a:solidFill>
                  <a:prstClr val="black"/>
                </a:solidFill>
                <a:ea typeface="ＭＳ Ｐゴシック" charset="0"/>
                <a:cs typeface="Arial" charset="0"/>
              </a:rPr>
              <a:t>” (arXiv:</a:t>
            </a:r>
            <a:r>
              <a:rPr lang="en-US" sz="1600" dirty="0" smtClean="0">
                <a:solidFill>
                  <a:prstClr val="black"/>
                </a:solidFill>
                <a:ea typeface="ＭＳ Ｐゴシック" charset="0"/>
                <a:cs typeface="Arial" charset="0"/>
              </a:rPr>
              <a:t>1402.4657)</a:t>
            </a:r>
          </a:p>
        </p:txBody>
      </p:sp>
    </p:spTree>
    <p:extLst>
      <p:ext uri="{BB962C8B-B14F-4D97-AF65-F5344CB8AC3E}">
        <p14:creationId xmlns:p14="http://schemas.microsoft.com/office/powerpoint/2010/main" val="2427368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500_201311_Poste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2044700"/>
            <a:ext cx="8881372" cy="4457700"/>
          </a:xfrm>
          <a:prstGeom prst="rect">
            <a:avLst/>
          </a:prstGeom>
        </p:spPr>
      </p:pic>
      <p:sp>
        <p:nvSpPr>
          <p:cNvPr id="76801" name="Rectangle 19"/>
          <p:cNvSpPr>
            <a:spLocks noChangeArrowheads="1"/>
          </p:cNvSpPr>
          <p:nvPr/>
        </p:nvSpPr>
        <p:spPr bwMode="auto">
          <a:xfrm>
            <a:off x="530225" y="746125"/>
            <a:ext cx="373719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r>
              <a:rPr lang="en-US" sz="2000" dirty="0" smtClean="0">
                <a:solidFill>
                  <a:srgbClr val="000000"/>
                </a:solidFill>
                <a:ea typeface="ＭＳ Ｐゴシック" charset="0"/>
                <a:cs typeface="Arial" charset="0"/>
              </a:rPr>
              <a:t>1teraflop=10</a:t>
            </a:r>
            <a:r>
              <a:rPr lang="en-US" sz="2000" baseline="30000" dirty="0" smtClean="0">
                <a:solidFill>
                  <a:srgbClr val="000000"/>
                </a:solidFill>
                <a:ea typeface="ＭＳ Ｐゴシック" charset="0"/>
                <a:cs typeface="Arial" charset="0"/>
              </a:rPr>
              <a:t>12</a:t>
            </a:r>
            <a:r>
              <a:rPr lang="en-US" sz="2000" dirty="0" smtClean="0">
                <a:solidFill>
                  <a:srgbClr val="000000"/>
                </a:solidFill>
                <a:ea typeface="ＭＳ Ｐゴシック" charset="0"/>
                <a:cs typeface="Arial" charset="0"/>
              </a:rPr>
              <a:t> flops</a:t>
            </a:r>
          </a:p>
          <a:p>
            <a:pPr defTabSz="914400"/>
            <a:r>
              <a:rPr lang="en-US" sz="2000" dirty="0" smtClean="0">
                <a:solidFill>
                  <a:srgbClr val="000000"/>
                </a:solidFill>
                <a:ea typeface="ＭＳ Ｐゴシック" charset="0"/>
                <a:cs typeface="Arial" charset="0"/>
              </a:rPr>
              <a:t>1peta=10</a:t>
            </a:r>
            <a:r>
              <a:rPr lang="en-US" sz="2000" baseline="30000" dirty="0" smtClean="0">
                <a:solidFill>
                  <a:srgbClr val="000000"/>
                </a:solidFill>
                <a:ea typeface="ＭＳ Ｐゴシック" charset="0"/>
                <a:cs typeface="Arial" charset="0"/>
              </a:rPr>
              <a:t>15</a:t>
            </a:r>
            <a:r>
              <a:rPr lang="en-US" sz="2000" dirty="0" smtClean="0">
                <a:solidFill>
                  <a:srgbClr val="000000"/>
                </a:solidFill>
                <a:ea typeface="ＭＳ Ｐゴシック" charset="0"/>
                <a:cs typeface="Arial" charset="0"/>
              </a:rPr>
              <a:t> flops (today)</a:t>
            </a:r>
          </a:p>
          <a:p>
            <a:pPr defTabSz="914400"/>
            <a:r>
              <a:rPr lang="en-US" sz="2000" dirty="0" smtClean="0">
                <a:solidFill>
                  <a:srgbClr val="000000"/>
                </a:solidFill>
                <a:ea typeface="ＭＳ Ｐゴシック" charset="0"/>
                <a:cs typeface="Arial" charset="0"/>
              </a:rPr>
              <a:t>1exa=10</a:t>
            </a:r>
            <a:r>
              <a:rPr lang="en-US" sz="2000" baseline="30000" dirty="0" smtClean="0">
                <a:solidFill>
                  <a:srgbClr val="000000"/>
                </a:solidFill>
                <a:ea typeface="ＭＳ Ｐゴシック" charset="0"/>
                <a:cs typeface="Arial" charset="0"/>
              </a:rPr>
              <a:t>18 </a:t>
            </a:r>
            <a:r>
              <a:rPr lang="en-US" sz="2000" dirty="0" smtClean="0">
                <a:solidFill>
                  <a:srgbClr val="000000"/>
                </a:solidFill>
                <a:ea typeface="ＭＳ Ｐゴシック" charset="0"/>
                <a:cs typeface="Arial" charset="0"/>
              </a:rPr>
              <a:t>flops (next 10 years)</a:t>
            </a:r>
          </a:p>
        </p:txBody>
      </p:sp>
      <p:sp>
        <p:nvSpPr>
          <p:cNvPr id="76803" name="TextBox 6"/>
          <p:cNvSpPr txBox="1">
            <a:spLocks noChangeArrowheads="1"/>
          </p:cNvSpPr>
          <p:nvPr/>
        </p:nvSpPr>
        <p:spPr bwMode="auto">
          <a:xfrm>
            <a:off x="5092700" y="596900"/>
            <a:ext cx="3749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dirty="0" smtClean="0">
                <a:solidFill>
                  <a:srgbClr val="0000FF"/>
                </a:solidFill>
                <a:cs typeface="Arial" charset="0"/>
              </a:rPr>
              <a:t>Tremendous opportunities</a:t>
            </a:r>
          </a:p>
          <a:p>
            <a:pPr defTabSz="914400"/>
            <a:r>
              <a:rPr lang="en-US" dirty="0" smtClean="0">
                <a:solidFill>
                  <a:srgbClr val="0000FF"/>
                </a:solidFill>
                <a:cs typeface="Arial" charset="0"/>
              </a:rPr>
              <a:t>for nuclear theory!</a:t>
            </a:r>
          </a:p>
        </p:txBody>
      </p:sp>
      <p:sp>
        <p:nvSpPr>
          <p:cNvPr id="4" name="TextBox 3"/>
          <p:cNvSpPr txBox="1"/>
          <p:nvPr/>
        </p:nvSpPr>
        <p:spPr>
          <a:xfrm>
            <a:off x="7061200" y="1638300"/>
            <a:ext cx="1314032" cy="369332"/>
          </a:xfrm>
          <a:prstGeom prst="rect">
            <a:avLst/>
          </a:prstGeom>
          <a:noFill/>
        </p:spPr>
        <p:txBody>
          <a:bodyPr wrap="none" rtlCol="0">
            <a:spAutoFit/>
          </a:bodyPr>
          <a:lstStyle/>
          <a:p>
            <a:r>
              <a:rPr lang="en-US" dirty="0" smtClean="0">
                <a:solidFill>
                  <a:srgbClr val="000000"/>
                </a:solidFill>
              </a:rPr>
              <a:t>33.9 </a:t>
            </a:r>
            <a:r>
              <a:rPr lang="en-US" dirty="0" err="1" smtClean="0">
                <a:solidFill>
                  <a:srgbClr val="000000"/>
                </a:solidFill>
              </a:rPr>
              <a:t>pflops</a:t>
            </a:r>
            <a:r>
              <a:rPr lang="en-US" dirty="0" smtClean="0">
                <a:solidFill>
                  <a:srgbClr val="000000"/>
                </a:solidFill>
              </a:rPr>
              <a:t> </a:t>
            </a:r>
            <a:endParaRPr lang="en-US" dirty="0">
              <a:solidFill>
                <a:srgbClr val="000000"/>
              </a:solidFill>
            </a:endParaRPr>
          </a:p>
        </p:txBody>
      </p:sp>
      <p:cxnSp>
        <p:nvCxnSpPr>
          <p:cNvPr id="7" name="Straight Arrow Connector 6"/>
          <p:cNvCxnSpPr/>
          <p:nvPr/>
        </p:nvCxnSpPr>
        <p:spPr bwMode="auto">
          <a:xfrm>
            <a:off x="7645400" y="2019300"/>
            <a:ext cx="571500" cy="3683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Rectangle 11"/>
          <p:cNvSpPr>
            <a:spLocks noChangeArrowheads="1"/>
          </p:cNvSpPr>
          <p:nvPr/>
        </p:nvSpPr>
        <p:spPr bwMode="auto">
          <a:xfrm>
            <a:off x="139700" y="0"/>
            <a:ext cx="8915400"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srgbClr val="0000FF"/>
                </a:solidFill>
                <a:latin typeface="Arial"/>
                <a:cs typeface="Arial"/>
              </a:rPr>
              <a:t>Theoretical Tools and Connections to Computational Science</a:t>
            </a:r>
            <a:endParaRPr lang="en-US" sz="1600" dirty="0">
              <a:solidFill>
                <a:srgbClr val="000000"/>
              </a:solidFill>
              <a:latin typeface="Arial"/>
              <a:cs typeface="Arial"/>
            </a:endParaRPr>
          </a:p>
        </p:txBody>
      </p:sp>
    </p:spTree>
    <p:extLst>
      <p:ext uri="{BB962C8B-B14F-4D97-AF65-F5344CB8AC3E}">
        <p14:creationId xmlns:p14="http://schemas.microsoft.com/office/powerpoint/2010/main" val="2396046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550331" y="292112"/>
            <a:ext cx="8314269" cy="3970318"/>
          </a:xfrm>
          <a:prstGeom prst="rect">
            <a:avLst/>
          </a:prstGeom>
          <a:noFill/>
          <a:ln w="9525">
            <a:noFill/>
            <a:miter lim="800000"/>
            <a:headEnd/>
            <a:tailEnd/>
          </a:ln>
        </p:spPr>
        <p:txBody>
          <a:bodyPr wrap="square">
            <a:prstTxWarp prst="textNoShape">
              <a:avLst/>
            </a:prstTxWarp>
            <a:spAutoFit/>
          </a:bodyPr>
          <a:lstStyle/>
          <a:p>
            <a:r>
              <a:rPr lang="en-US" sz="3600" dirty="0" smtClean="0">
                <a:solidFill>
                  <a:srgbClr val="000000"/>
                </a:solidFill>
              </a:rPr>
              <a:t>“</a:t>
            </a:r>
            <a:r>
              <a:rPr lang="en-US" sz="3600" dirty="0">
                <a:solidFill>
                  <a:srgbClr val="000000"/>
                </a:solidFill>
              </a:rPr>
              <a:t>High performance computing provides answers to questions that neither experiment nor analytic theory can address; hence, </a:t>
            </a:r>
            <a:r>
              <a:rPr lang="en-US" sz="3600" i="1" dirty="0">
                <a:solidFill>
                  <a:srgbClr val="000000"/>
                </a:solidFill>
              </a:rPr>
              <a:t>it becomes a third leg supporting the field of nuclear physics</a:t>
            </a:r>
            <a:r>
              <a:rPr lang="en-US" sz="3600" dirty="0">
                <a:solidFill>
                  <a:srgbClr val="000000"/>
                </a:solidFill>
              </a:rPr>
              <a:t>.</a:t>
            </a:r>
            <a:r>
              <a:rPr lang="en-US" sz="3600" dirty="0" smtClean="0">
                <a:solidFill>
                  <a:srgbClr val="000000"/>
                </a:solidFill>
              </a:rPr>
              <a:t>”</a:t>
            </a:r>
          </a:p>
          <a:p>
            <a:endParaRPr lang="en-US" sz="3600" dirty="0">
              <a:solidFill>
                <a:srgbClr val="000000"/>
              </a:solidFill>
            </a:endParaRPr>
          </a:p>
          <a:p>
            <a:r>
              <a:rPr lang="en-US" sz="3600" dirty="0" smtClean="0">
                <a:solidFill>
                  <a:srgbClr val="000000"/>
                </a:solidFill>
              </a:rPr>
              <a:t>        </a:t>
            </a:r>
            <a:r>
              <a:rPr lang="en-US" sz="3600" i="1" dirty="0" smtClean="0">
                <a:solidFill>
                  <a:srgbClr val="000000"/>
                </a:solidFill>
              </a:rPr>
              <a:t>NAS Decadal Study</a:t>
            </a:r>
            <a:endParaRPr lang="en-US" sz="3600" i="1" dirty="0">
              <a:solidFill>
                <a:srgbClr val="000000"/>
              </a:solidFill>
            </a:endParaRPr>
          </a:p>
        </p:txBody>
      </p:sp>
      <p:sp>
        <p:nvSpPr>
          <p:cNvPr id="4" name="TextBox 3"/>
          <p:cNvSpPr txBox="1"/>
          <p:nvPr/>
        </p:nvSpPr>
        <p:spPr>
          <a:xfrm>
            <a:off x="7366000" y="5435600"/>
            <a:ext cx="184666" cy="369332"/>
          </a:xfrm>
          <a:prstGeom prst="rect">
            <a:avLst/>
          </a:prstGeom>
          <a:noFill/>
        </p:spPr>
        <p:txBody>
          <a:bodyPr wrap="none" rtlCol="0">
            <a:spAutoFit/>
          </a:bodyPr>
          <a:lstStyle/>
          <a:p>
            <a:endParaRPr lang="en-US" dirty="0">
              <a:solidFill>
                <a:srgbClr val="000000"/>
              </a:solidFill>
            </a:endParaRPr>
          </a:p>
        </p:txBody>
      </p:sp>
      <p:pic>
        <p:nvPicPr>
          <p:cNvPr id="5" name="Picture 11" descr="030926040X.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563126"/>
            <a:ext cx="1963738" cy="28080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78993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648" y="1629833"/>
            <a:ext cx="7838986" cy="3477875"/>
          </a:xfrm>
          <a:prstGeom prst="rect">
            <a:avLst/>
          </a:prstGeom>
          <a:noFill/>
        </p:spPr>
        <p:txBody>
          <a:bodyPr wrap="square" rtlCol="0">
            <a:spAutoFit/>
          </a:bodyPr>
          <a:lstStyle/>
          <a:p>
            <a:r>
              <a:rPr lang="en-US" sz="4400" dirty="0" smtClean="0">
                <a:solidFill>
                  <a:srgbClr val="0000FF"/>
                </a:solidFill>
              </a:rPr>
              <a:t>Future: large multi-institutional efforts involving strong coupling between physics, computer science, and applied math</a:t>
            </a:r>
            <a:endParaRPr lang="en-US" sz="4400" dirty="0">
              <a:solidFill>
                <a:srgbClr val="0000FF"/>
              </a:solidFill>
            </a:endParaRPr>
          </a:p>
        </p:txBody>
      </p:sp>
    </p:spTree>
    <p:extLst>
      <p:ext uri="{BB962C8B-B14F-4D97-AF65-F5344CB8AC3E}">
        <p14:creationId xmlns:p14="http://schemas.microsoft.com/office/powerpoint/2010/main" val="104550252"/>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Pixel">
  <a:themeElements>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fontScheme name="Pixel">
      <a:majorFont>
        <a:latin typeface="Arial Black"/>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defRPr>
        </a:defPPr>
      </a:lstStyle>
    </a:lnDef>
  </a:objectDefaults>
  <a:extraClrSchemeLst>
    <a:extraClrScheme>
      <a:clrScheme name="Pixel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Pixel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Pixel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Pixel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Pixel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ixel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Pixel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Pixel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Pixel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Pixel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Pixel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Pixel">
  <a:themeElements>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fontScheme name="Pixel">
      <a:majorFont>
        <a:latin typeface="Arial Black"/>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defRPr>
        </a:defPPr>
      </a:lstStyle>
    </a:lnDef>
  </a:objectDefaults>
  <a:extraClrSchemeLst>
    <a:extraClrScheme>
      <a:clrScheme name="Pixel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Pixel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Pixel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Pixel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Pixel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ixel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Pixel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Pixel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Pixel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Pixel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Pixel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Pixel">
  <a:themeElements>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fontScheme name="Pixel">
      <a:majorFont>
        <a:latin typeface="Arial Black"/>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defRPr>
        </a:defPPr>
      </a:lstStyle>
    </a:lnDef>
  </a:objectDefaults>
  <a:extraClrSchemeLst>
    <a:extraClrScheme>
      <a:clrScheme name="Pixel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Pixel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Pixel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Pixel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Pixel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ixel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Pixel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Pixel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Pixel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Pixel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Pixel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Default - Title Slide copy 2">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Title Slide copy 2">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Default - Title Slide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baseline="0" dirty="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Microsoft Office 98">
  <a:themeElements>
    <a:clrScheme name="Microsoft Office 98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fontScheme name="Microsoft Office 98">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icrosoft Office 98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1_Default - Title Slide copy 2">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Title Slide copy 2">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Default - Title Slide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Blank Presentatio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 Title and Content">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icrosoft Office 98">
  <a:themeElements>
    <a:clrScheme name="Microsoft Office 98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fontScheme name="Microsoft Office 98">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icrosoft Office 98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 Title and Content">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Title and Content">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2080</TotalTime>
  <Words>3008</Words>
  <Application>Microsoft Macintosh PowerPoint</Application>
  <PresentationFormat>On-screen Show (4:3)</PresentationFormat>
  <Paragraphs>419</Paragraphs>
  <Slides>55</Slides>
  <Notes>12</Notes>
  <HiddenSlides>0</HiddenSlides>
  <MMClips>0</MMClips>
  <ScaleCrop>false</ScaleCrop>
  <HeadingPairs>
    <vt:vector size="6" baseType="variant">
      <vt:variant>
        <vt:lpstr>Theme</vt:lpstr>
      </vt:variant>
      <vt:variant>
        <vt:i4>28</vt:i4>
      </vt:variant>
      <vt:variant>
        <vt:lpstr>Embedded OLE Servers</vt:lpstr>
      </vt:variant>
      <vt:variant>
        <vt:i4>3</vt:i4>
      </vt:variant>
      <vt:variant>
        <vt:lpstr>Slide Titles</vt:lpstr>
      </vt:variant>
      <vt:variant>
        <vt:i4>55</vt:i4>
      </vt:variant>
    </vt:vector>
  </HeadingPairs>
  <TitlesOfParts>
    <vt:vector size="86" baseType="lpstr">
      <vt:lpstr>Office Theme</vt:lpstr>
      <vt:lpstr>13_Blank Presentation</vt:lpstr>
      <vt:lpstr>Blends</vt:lpstr>
      <vt:lpstr>2_Default - Title and Content</vt:lpstr>
      <vt:lpstr>6_Blank Presentation</vt:lpstr>
      <vt:lpstr>4_Blank Presentation</vt:lpstr>
      <vt:lpstr>5_Blank Presentation</vt:lpstr>
      <vt:lpstr>Microsoft Office 98</vt:lpstr>
      <vt:lpstr>4_Default - Title and Content</vt:lpstr>
      <vt:lpstr>11_Blank Presentation</vt:lpstr>
      <vt:lpstr>2_Office Theme</vt:lpstr>
      <vt:lpstr>7_Pixel</vt:lpstr>
      <vt:lpstr>8_Pixel</vt:lpstr>
      <vt:lpstr>10_Pixel</vt:lpstr>
      <vt:lpstr>7_Office Theme</vt:lpstr>
      <vt:lpstr>Default - Title Slide copy 2</vt:lpstr>
      <vt:lpstr>10_Blank Presentation</vt:lpstr>
      <vt:lpstr>4_Office Theme</vt:lpstr>
      <vt:lpstr>1_Blank Presentation</vt:lpstr>
      <vt:lpstr>1_Microsoft Office 98</vt:lpstr>
      <vt:lpstr>7_Thème Office</vt:lpstr>
      <vt:lpstr>7_Blank Presentation</vt:lpstr>
      <vt:lpstr>3_Office Theme</vt:lpstr>
      <vt:lpstr>1_Default - Title Slide copy 2</vt:lpstr>
      <vt:lpstr>1_Blends</vt:lpstr>
      <vt:lpstr>6_Office Theme</vt:lpstr>
      <vt:lpstr>9_Blank Presentation</vt:lpstr>
      <vt:lpstr>8_Office Theme</vt:lpstr>
      <vt:lpstr>Equation</vt:lpstr>
      <vt:lpstr>Équation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Tennessee, Knoxville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Witold Nazarewicz</dc:creator>
  <cp:lastModifiedBy>Witold Nazarewicz</cp:lastModifiedBy>
  <cp:revision>153</cp:revision>
  <dcterms:created xsi:type="dcterms:W3CDTF">2011-07-08T14:25:07Z</dcterms:created>
  <dcterms:modified xsi:type="dcterms:W3CDTF">2014-06-13T10:39:53Z</dcterms:modified>
</cp:coreProperties>
</file>