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975" r:id="rId2"/>
  </p:sldMasterIdLst>
  <p:notesMasterIdLst>
    <p:notesMasterId r:id="rId26"/>
  </p:notesMasterIdLst>
  <p:sldIdLst>
    <p:sldId id="311" r:id="rId3"/>
    <p:sldId id="301" r:id="rId4"/>
    <p:sldId id="257" r:id="rId5"/>
    <p:sldId id="298" r:id="rId6"/>
    <p:sldId id="263" r:id="rId7"/>
    <p:sldId id="264" r:id="rId8"/>
    <p:sldId id="265" r:id="rId9"/>
    <p:sldId id="292" r:id="rId10"/>
    <p:sldId id="293" r:id="rId11"/>
    <p:sldId id="266" r:id="rId12"/>
    <p:sldId id="267" r:id="rId13"/>
    <p:sldId id="268" r:id="rId14"/>
    <p:sldId id="283" r:id="rId15"/>
    <p:sldId id="269" r:id="rId16"/>
    <p:sldId id="280" r:id="rId17"/>
    <p:sldId id="294" r:id="rId18"/>
    <p:sldId id="308" r:id="rId19"/>
    <p:sldId id="306" r:id="rId20"/>
    <p:sldId id="297" r:id="rId21"/>
    <p:sldId id="285" r:id="rId22"/>
    <p:sldId id="309" r:id="rId23"/>
    <p:sldId id="286" r:id="rId24"/>
    <p:sldId id="275" r:id="rId25"/>
  </p:sldIdLst>
  <p:sldSz cx="10058400" cy="7772400"/>
  <p:notesSz cx="10058400" cy="77724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32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54334E-602A-45BF-958D-40A0FE353F53}" type="datetimeFigureOut">
              <a:rPr lang="es-CL"/>
              <a:pPr>
                <a:defRPr/>
              </a:pPr>
              <a:t>20-04-2018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02829B-9219-4C88-882E-CF0A9DB626AF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7676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848838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2829B-9219-4C88-882E-CF0A9DB626AF}" type="slidenum">
              <a:rPr lang="es-CL" smtClean="0"/>
              <a:pPr>
                <a:defRPr/>
              </a:pPr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1175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07027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43565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20650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632799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334136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30993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264124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7352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64313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9CF372D-8F0E-4E9C-9942-EB42018408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45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C8F2885-0A3B-4F4F-85DE-5BDD3C0056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7FDF418-5A9E-4C72-ABE7-F368DC46F4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54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4380" y="690880"/>
            <a:ext cx="854964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gráfico"/>
          <p:cNvSpPr>
            <a:spLocks noGrp="1"/>
          </p:cNvSpPr>
          <p:nvPr>
            <p:ph type="chart"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/>
          <a:p>
            <a:pPr lvl="0"/>
            <a:endParaRPr lang="es-CL" noProof="0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E89FD33-381E-48B4-8E49-2DFA8A0E86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90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ítulo, gráfic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4380" y="690880"/>
            <a:ext cx="854964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gráfico"/>
          <p:cNvSpPr>
            <a:spLocks noGrp="1"/>
          </p:cNvSpPr>
          <p:nvPr>
            <p:ph type="chart"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/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F36A375-0B08-4196-AEB6-5E70B80807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511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4380" y="690880"/>
            <a:ext cx="854964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/>
          <a:p>
            <a:pPr lvl="0"/>
            <a:endParaRPr lang="es-CL" noProof="0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9177352-DEA9-4961-B35C-0034F19DE0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730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76CA2FF-E235-4E4C-8186-9A08AA906C37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0C854E9-3AC4-4148-8A55-3B7AB8EBFF4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1913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A2F52CE-4582-44D0-BF55-F02A609C5F9E}" type="datetimeFigureOut">
              <a:rPr lang="en-US"/>
              <a:pPr>
                <a:defRPr/>
              </a:pPr>
              <a:t>4/20/2018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3853FE-B82F-422A-9EF5-C306B38EDAB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3597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CAB6-C67A-CF4A-926E-DDF879EE0C6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FB50-5B6C-B540-8DAC-F3754905DD7D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6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CAB6-C67A-CF4A-926E-DDF879EE0C6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FB50-5B6C-B540-8DAC-F3754905DD7D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33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CAB6-C67A-CF4A-926E-DDF879EE0C6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FB50-5B6C-B540-8DAC-F3754905DD7D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3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E56724F-F06D-419D-A442-249D8BC78E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05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CAB6-C67A-CF4A-926E-DDF879EE0C6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FB50-5B6C-B540-8DAC-F3754905DD7D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69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CAB6-C67A-CF4A-926E-DDF879EE0C6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FB50-5B6C-B540-8DAC-F3754905DD7D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09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CAB6-C67A-CF4A-926E-DDF879EE0C6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FB50-5B6C-B540-8DAC-F3754905DD7D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99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CAB6-C67A-CF4A-926E-DDF879EE0C6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FB50-5B6C-B540-8DAC-F3754905DD7D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06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CAB6-C67A-CF4A-926E-DDF879EE0C6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FB50-5B6C-B540-8DAC-F3754905DD7D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08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CAB6-C67A-CF4A-926E-DDF879EE0C6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FB50-5B6C-B540-8DAC-F3754905DD7D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32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CAB6-C67A-CF4A-926E-DDF879EE0C6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FB50-5B6C-B540-8DAC-F3754905DD7D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31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CAB6-C67A-CF4A-926E-DDF879EE0C6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20/04/2018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FB50-5B6C-B540-8DAC-F3754905DD7D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1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02E65DF-443C-4B76-BD6A-34007B7FFB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20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18776FF-BF1E-490D-B0BB-EC23B3C8C3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14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24A4F42-6A7E-478F-AB76-3D7C3093AD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34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64186A7-B3A5-4889-9CD9-06CF0103EC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89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41A9864-59FE-469E-968B-FCE1455FAD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92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720DDF7-A9B8-4194-9AB4-FAFEBDF77C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26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4673189-4DAF-4A89-8A5B-75B668730D8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14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063" y="690563"/>
            <a:ext cx="85502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2244725"/>
            <a:ext cx="85502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81838"/>
            <a:ext cx="2095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B240111-937E-4BBA-B6AE-D9EE199113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3" r:id="rId15"/>
    <p:sldLayoutId id="214748397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175" indent="-2540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763" indent="-2540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50" indent="-2540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9C8CAB6-C67A-CF4A-926E-DDF879EE0C6B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20/04/2018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BDFB50-5B6C-B540-8DAC-F3754905DD7D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06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stro.puc.cl/answer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86050" y="228600"/>
            <a:ext cx="5086350" cy="30480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/>
              <a:t>(Mostly) 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Classical physics 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of neutron star </a:t>
            </a:r>
            <a:r>
              <a:rPr lang="en-US" altLang="en-US" sz="4800" b="1" dirty="0"/>
              <a:t>m</a:t>
            </a:r>
            <a:r>
              <a:rPr lang="en-US" altLang="en-US" sz="4800" b="1" dirty="0" smtClean="0"/>
              <a:t>agnetic fields</a:t>
            </a:r>
            <a:endParaRPr lang="en-US" altLang="en-US" sz="48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124200" y="3742928"/>
            <a:ext cx="4854482" cy="1962944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s-MX" altLang="en-US" sz="3100" dirty="0" smtClean="0"/>
              <a:t>Andreas Reisenegger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s-MX" altLang="en-US" sz="2700" dirty="0" smtClean="0"/>
              <a:t>Instituto de Astrofísica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s-MX" altLang="en-US" sz="2700" dirty="0" smtClean="0"/>
              <a:t>Pontificia Universidad Católica de Chile</a:t>
            </a:r>
          </a:p>
        </p:txBody>
      </p:sp>
      <p:pic>
        <p:nvPicPr>
          <p:cNvPr id="19460" name="Picture 11" descr="logo-pu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28598"/>
            <a:ext cx="2197100" cy="292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366713"/>
            <a:ext cx="1906587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1 CuadroTexto"/>
          <p:cNvSpPr txBox="1">
            <a:spLocks noChangeArrowheads="1"/>
          </p:cNvSpPr>
          <p:nvPr/>
        </p:nvSpPr>
        <p:spPr bwMode="auto">
          <a:xfrm>
            <a:off x="2992530" y="5921827"/>
            <a:ext cx="70658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 dirty="0"/>
              <a:t>Workshop </a:t>
            </a:r>
            <a:endParaRPr lang="en-US" sz="2400" i="1" dirty="0" smtClean="0"/>
          </a:p>
          <a:p>
            <a:pPr algn="ctr" eaLnBrk="1" hangingPunct="1"/>
            <a:r>
              <a:rPr lang="en-US" sz="2400" i="1" dirty="0" smtClean="0"/>
              <a:t>«</a:t>
            </a:r>
            <a:r>
              <a:rPr lang="en-US" sz="2400" i="1" dirty="0"/>
              <a:t>Astro-solids, dense matter, and gravitational waves»</a:t>
            </a:r>
          </a:p>
          <a:p>
            <a:pPr algn="ctr" eaLnBrk="1" hangingPunct="1"/>
            <a:r>
              <a:rPr lang="en-US" sz="2400" i="1" dirty="0"/>
              <a:t>Institute of Nuclear Theory, U. of Washington, Seattle</a:t>
            </a:r>
          </a:p>
          <a:p>
            <a:pPr algn="ctr" eaLnBrk="1" hangingPunct="1"/>
            <a:r>
              <a:rPr lang="en-US" sz="2400" i="1" dirty="0"/>
              <a:t>16-20 April 2018</a:t>
            </a:r>
          </a:p>
        </p:txBody>
      </p:sp>
      <p:pic>
        <p:nvPicPr>
          <p:cNvPr id="32770" name="Picture 2" descr="https://images-na.ssl-images-amazon.com/images/I/51A86rjz8rL._SX396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992530" cy="375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>
            <a:spLocks noGrp="1"/>
          </p:cNvSpPr>
          <p:nvPr>
            <p:ph type="title"/>
          </p:nvPr>
        </p:nvSpPr>
        <p:spPr>
          <a:xfrm>
            <a:off x="-914400" y="0"/>
            <a:ext cx="11125200" cy="2514600"/>
          </a:xfrm>
        </p:spPr>
        <p:txBody>
          <a:bodyPr tIns="601662"/>
          <a:lstStyle/>
          <a:p>
            <a:pPr marL="763588" eaLnBrk="1" hangingPunct="1"/>
            <a:r>
              <a:rPr lang="es-CL" sz="4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Stability??</a:t>
            </a:r>
            <a:br>
              <a:rPr lang="es-CL" sz="400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s-CL" sz="400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s-CL" sz="400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s-CL" sz="4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Purely toroidal </a:t>
            </a:r>
            <a:r>
              <a:rPr lang="es-MX" sz="4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(azimuthal) </a:t>
            </a:r>
            <a:r>
              <a:rPr lang="es-CL" sz="4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fields are unstable</a:t>
            </a:r>
          </a:p>
        </p:txBody>
      </p:sp>
      <p:sp>
        <p:nvSpPr>
          <p:cNvPr id="32771" name="object 3"/>
          <p:cNvSpPr>
            <a:spLocks noChangeArrowheads="1"/>
          </p:cNvSpPr>
          <p:nvPr/>
        </p:nvSpPr>
        <p:spPr bwMode="auto">
          <a:xfrm>
            <a:off x="4876800" y="3773488"/>
            <a:ext cx="4600575" cy="2152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32772" name="object 4"/>
          <p:cNvSpPr txBox="1">
            <a:spLocks noChangeArrowheads="1"/>
          </p:cNvSpPr>
          <p:nvPr/>
        </p:nvSpPr>
        <p:spPr bwMode="auto">
          <a:xfrm>
            <a:off x="381000" y="4570413"/>
            <a:ext cx="42672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L" sz="2800">
                <a:latin typeface="Times New Roman" pitchFamily="18" charset="0"/>
                <a:cs typeface="Times New Roman" pitchFamily="18" charset="0"/>
              </a:rPr>
              <a:t>Flux rings “repel” each other (Tayler 1973)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05600" y="6096000"/>
            <a:ext cx="2497138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spc="-10" dirty="0">
                <a:latin typeface="Times New Roman"/>
                <a:cs typeface="Times New Roman"/>
              </a:rPr>
              <a:t>Figure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from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Spruit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1999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2"/>
          <p:cNvSpPr>
            <a:spLocks noGrp="1"/>
          </p:cNvSpPr>
          <p:nvPr>
            <p:ph type="title"/>
          </p:nvPr>
        </p:nvSpPr>
        <p:spPr>
          <a:xfrm>
            <a:off x="385763" y="0"/>
            <a:ext cx="9144000" cy="1990725"/>
          </a:xfrm>
        </p:spPr>
        <p:txBody>
          <a:bodyPr tIns="403542"/>
          <a:lstStyle/>
          <a:p>
            <a:pPr marL="217488" eaLnBrk="1" hangingPunct="1"/>
            <a:r>
              <a:rPr lang="es-CL" sz="4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Purely poloidal </a:t>
            </a:r>
            <a:r>
              <a:rPr lang="es-MX" sz="4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(meridional) </a:t>
            </a:r>
            <a:r>
              <a:rPr lang="es-CL" sz="4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fields </a:t>
            </a:r>
            <a:r>
              <a:rPr lang="es-MX" sz="400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s-MX" sz="400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s-CL" sz="4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are also unstable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13688" y="6470650"/>
            <a:ext cx="1608137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Times New Roman"/>
                <a:cs typeface="Times New Roman"/>
              </a:rPr>
              <a:t>Braithwait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2008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6418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09788"/>
            <a:ext cx="3429000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/>
          <p:cNvSpPr>
            <a:spLocks noGrp="1"/>
          </p:cNvSpPr>
          <p:nvPr>
            <p:ph type="title"/>
          </p:nvPr>
        </p:nvSpPr>
        <p:spPr>
          <a:xfrm>
            <a:off x="-342900" y="228600"/>
            <a:ext cx="6934200" cy="1368425"/>
          </a:xfrm>
        </p:spPr>
        <p:txBody>
          <a:bodyPr tIns="457644"/>
          <a:lstStyle/>
          <a:p>
            <a:pPr marL="771525" algn="l" eaLnBrk="1" hangingPunct="1"/>
            <a:r>
              <a:rPr lang="es-CL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Stable</a:t>
            </a:r>
            <a:r>
              <a:rPr lang="es-CL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MHD equilibria</a:t>
            </a:r>
          </a:p>
        </p:txBody>
      </p:sp>
      <p:sp>
        <p:nvSpPr>
          <p:cNvPr id="32771" name="object 3"/>
          <p:cNvSpPr txBox="1">
            <a:spLocks noChangeArrowheads="1"/>
          </p:cNvSpPr>
          <p:nvPr/>
        </p:nvSpPr>
        <p:spPr bwMode="auto">
          <a:xfrm>
            <a:off x="150813" y="4381500"/>
            <a:ext cx="977106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CL" sz="2400" b="1" dirty="0" smtClean="0"/>
              <a:t>MHD </a:t>
            </a:r>
            <a:r>
              <a:rPr lang="es-CL" sz="2400" b="1" dirty="0" err="1" smtClean="0"/>
              <a:t>simulations</a:t>
            </a:r>
            <a:r>
              <a:rPr lang="es-CL" sz="2400" b="1" dirty="0" smtClean="0"/>
              <a:t>: </a:t>
            </a:r>
          </a:p>
          <a:p>
            <a:pPr eaLnBrk="1" hangingPunct="1">
              <a:defRPr/>
            </a:pPr>
            <a:r>
              <a:rPr lang="es-CL" sz="2000" dirty="0" smtClean="0"/>
              <a:t>(</a:t>
            </a:r>
            <a:r>
              <a:rPr lang="es-CL" sz="2000" dirty="0" err="1" smtClean="0"/>
              <a:t>Braithwaite</a:t>
            </a:r>
            <a:r>
              <a:rPr lang="es-CL" sz="2000" dirty="0" smtClean="0"/>
              <a:t> &amp; Spruit 2004, 2006; </a:t>
            </a:r>
            <a:r>
              <a:rPr lang="es-CL" sz="2000" dirty="0" err="1" smtClean="0"/>
              <a:t>Braithwaite</a:t>
            </a:r>
            <a:r>
              <a:rPr lang="es-CL" sz="2000" dirty="0" smtClean="0"/>
              <a:t> 2009)</a:t>
            </a:r>
          </a:p>
          <a:p>
            <a:pPr marL="469900" indent="-457200" eaLnBrk="1" hangingPunct="1">
              <a:buFont typeface="Arial" pitchFamily="34" charset="0"/>
              <a:buChar char="•"/>
              <a:defRPr/>
            </a:pPr>
            <a:r>
              <a:rPr lang="es-CL" sz="2400" dirty="0" err="1" smtClean="0"/>
              <a:t>Self-gravitating</a:t>
            </a:r>
            <a:r>
              <a:rPr lang="es-CL" sz="2400" dirty="0" smtClean="0"/>
              <a:t> </a:t>
            </a:r>
            <a:r>
              <a:rPr lang="es-CL" sz="2400" dirty="0" err="1" smtClean="0"/>
              <a:t>balls</a:t>
            </a:r>
            <a:r>
              <a:rPr lang="es-CL" sz="2400" dirty="0" smtClean="0"/>
              <a:t> of </a:t>
            </a:r>
            <a:r>
              <a:rPr lang="es-CL" sz="2400" dirty="0" err="1" smtClean="0"/>
              <a:t>conducting</a:t>
            </a:r>
            <a:r>
              <a:rPr lang="es-CL" sz="2400" dirty="0" smtClean="0"/>
              <a:t> fluid</a:t>
            </a:r>
          </a:p>
          <a:p>
            <a:pPr marL="469900" indent="-457200" eaLnBrk="1" hangingPunct="1">
              <a:buFont typeface="Arial" pitchFamily="34" charset="0"/>
              <a:buChar char="•"/>
              <a:defRPr/>
            </a:pPr>
            <a:r>
              <a:rPr lang="es-CL" sz="2400" b="1" dirty="0" err="1" smtClean="0"/>
              <a:t>Stably</a:t>
            </a:r>
            <a:r>
              <a:rPr lang="es-CL" sz="2400" b="1" dirty="0" smtClean="0"/>
              <a:t> </a:t>
            </a:r>
            <a:r>
              <a:rPr lang="es-CL" sz="2400" b="1" dirty="0" err="1" smtClean="0"/>
              <a:t>stratified</a:t>
            </a:r>
            <a:r>
              <a:rPr lang="es-CL" sz="2400" b="1" dirty="0" smtClean="0"/>
              <a:t> </a:t>
            </a:r>
            <a:r>
              <a:rPr lang="es-CL" sz="2400" b="1" dirty="0" err="1" smtClean="0"/>
              <a:t>by</a:t>
            </a:r>
            <a:r>
              <a:rPr lang="es-CL" sz="2400" b="1" dirty="0" smtClean="0"/>
              <a:t> </a:t>
            </a:r>
            <a:r>
              <a:rPr lang="es-CL" sz="2400" b="1" dirty="0" err="1" smtClean="0"/>
              <a:t>an</a:t>
            </a:r>
            <a:r>
              <a:rPr lang="es-CL" sz="2400" b="1" dirty="0" smtClean="0"/>
              <a:t> </a:t>
            </a:r>
            <a:r>
              <a:rPr lang="es-CL" sz="2400" b="1" dirty="0" err="1" smtClean="0"/>
              <a:t>entropy</a:t>
            </a:r>
            <a:r>
              <a:rPr lang="es-CL" sz="2400" b="1" dirty="0" smtClean="0"/>
              <a:t> </a:t>
            </a:r>
            <a:r>
              <a:rPr lang="es-CL" sz="2400" b="1" dirty="0" err="1" smtClean="0"/>
              <a:t>gradient</a:t>
            </a:r>
            <a:endParaRPr lang="es-CL" sz="2400" b="1" dirty="0" smtClean="0"/>
          </a:p>
          <a:p>
            <a:pPr marL="469900" indent="-457200" eaLnBrk="1" hangingPunct="1">
              <a:buFont typeface="Arial" pitchFamily="34" charset="0"/>
              <a:buChar char="•"/>
              <a:defRPr/>
            </a:pPr>
            <a:r>
              <a:rPr lang="es-CL" sz="2400" dirty="0" err="1" smtClean="0"/>
              <a:t>Disordered</a:t>
            </a:r>
            <a:r>
              <a:rPr lang="es-CL" sz="2400" dirty="0" smtClean="0"/>
              <a:t> </a:t>
            </a:r>
            <a:r>
              <a:rPr lang="es-CL" sz="2400" dirty="0" err="1" smtClean="0"/>
              <a:t>initial</a:t>
            </a:r>
            <a:r>
              <a:rPr lang="es-CL" sz="2400" dirty="0" smtClean="0"/>
              <a:t> </a:t>
            </a:r>
            <a:r>
              <a:rPr lang="es-CL" sz="2400" i="1" dirty="0" smtClean="0"/>
              <a:t>B</a:t>
            </a:r>
          </a:p>
          <a:p>
            <a:pPr eaLnBrk="1" hangingPunct="1">
              <a:defRPr/>
            </a:pPr>
            <a:endParaRPr lang="es-CL" sz="2400" dirty="0" smtClean="0"/>
          </a:p>
          <a:p>
            <a:pPr eaLnBrk="1" hangingPunct="1">
              <a:defRPr/>
            </a:pPr>
            <a:r>
              <a:rPr lang="es-CL" sz="2400" dirty="0" err="1" smtClean="0"/>
              <a:t>Generic</a:t>
            </a:r>
            <a:r>
              <a:rPr lang="es-CL" sz="2400" dirty="0" smtClean="0"/>
              <a:t> </a:t>
            </a:r>
            <a:r>
              <a:rPr lang="es-CL" sz="2400" dirty="0" err="1" smtClean="0"/>
              <a:t>outcome</a:t>
            </a:r>
            <a:r>
              <a:rPr lang="es-CL" sz="2400" dirty="0" smtClean="0"/>
              <a:t> ~ </a:t>
            </a:r>
            <a:r>
              <a:rPr lang="es-CL" sz="2400" dirty="0" err="1" smtClean="0"/>
              <a:t>axially</a:t>
            </a:r>
            <a:r>
              <a:rPr lang="es-CL" sz="2400" dirty="0" smtClean="0"/>
              <a:t> </a:t>
            </a:r>
            <a:r>
              <a:rPr lang="es-CL" sz="2400" dirty="0" err="1" smtClean="0"/>
              <a:t>symmetric</a:t>
            </a:r>
            <a:r>
              <a:rPr lang="es-CL" sz="2400" dirty="0" smtClean="0"/>
              <a:t>:  </a:t>
            </a:r>
          </a:p>
          <a:p>
            <a:pPr eaLnBrk="1" hangingPunct="1">
              <a:defRPr/>
            </a:pPr>
            <a:r>
              <a:rPr lang="es-CL" sz="2400" b="1" dirty="0" smtClean="0"/>
              <a:t>Poloidal &amp; toroidal </a:t>
            </a:r>
            <a:r>
              <a:rPr lang="es-CL" sz="2400" b="1" i="1" dirty="0" smtClean="0"/>
              <a:t>B</a:t>
            </a:r>
            <a:r>
              <a:rPr lang="es-CL" sz="2400" b="1" dirty="0" smtClean="0"/>
              <a:t> </a:t>
            </a:r>
            <a:r>
              <a:rPr lang="es-CL" sz="2400" b="1" dirty="0" err="1" smtClean="0"/>
              <a:t>components</a:t>
            </a:r>
            <a:r>
              <a:rPr lang="es-CL" sz="2400" b="1" dirty="0" smtClean="0"/>
              <a:t> </a:t>
            </a:r>
            <a:r>
              <a:rPr lang="es-CL" sz="2400" dirty="0" err="1" smtClean="0">
                <a:sym typeface="Wingdings" pitchFamily="2" charset="2"/>
              </a:rPr>
              <a:t>stabilize</a:t>
            </a:r>
            <a:r>
              <a:rPr lang="es-CL" sz="2400" dirty="0" smtClean="0">
                <a:sym typeface="Wingdings" pitchFamily="2" charset="2"/>
              </a:rPr>
              <a:t> </a:t>
            </a:r>
            <a:r>
              <a:rPr lang="es-CL" sz="2400" dirty="0" err="1" smtClean="0">
                <a:sym typeface="Wingdings" pitchFamily="2" charset="2"/>
              </a:rPr>
              <a:t>each</a:t>
            </a:r>
            <a:r>
              <a:rPr lang="es-CL" sz="2400" dirty="0" smtClean="0">
                <a:sym typeface="Wingdings" pitchFamily="2" charset="2"/>
              </a:rPr>
              <a:t> </a:t>
            </a:r>
            <a:r>
              <a:rPr lang="es-CL" sz="2400" dirty="0" err="1" smtClean="0">
                <a:sym typeface="Wingdings" pitchFamily="2" charset="2"/>
              </a:rPr>
              <a:t>other</a:t>
            </a:r>
            <a:endParaRPr lang="es-CL" sz="2400" dirty="0" smtClean="0"/>
          </a:p>
        </p:txBody>
      </p:sp>
      <p:sp>
        <p:nvSpPr>
          <p:cNvPr id="34820" name="object 4"/>
          <p:cNvSpPr>
            <a:spLocks noChangeArrowheads="1"/>
          </p:cNvSpPr>
          <p:nvPr/>
        </p:nvSpPr>
        <p:spPr bwMode="auto">
          <a:xfrm>
            <a:off x="6842125" y="1295400"/>
            <a:ext cx="3216275" cy="50085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34821" name="object 5"/>
          <p:cNvSpPr>
            <a:spLocks noChangeArrowheads="1"/>
          </p:cNvSpPr>
          <p:nvPr/>
        </p:nvSpPr>
        <p:spPr bwMode="auto">
          <a:xfrm>
            <a:off x="3200400" y="2057400"/>
            <a:ext cx="2967038" cy="24765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9144000" cy="982663"/>
          </a:xfrm>
        </p:spPr>
        <p:txBody>
          <a:bodyPr/>
          <a:lstStyle/>
          <a:p>
            <a:pPr eaLnBrk="1" hangingPunct="1"/>
            <a:r>
              <a:rPr lang="es-CL" smtClean="0">
                <a:latin typeface="Calibri" pitchFamily="34" charset="0"/>
                <a:ea typeface="Calibri" pitchFamily="34" charset="0"/>
                <a:cs typeface="Calibri" pitchFamily="34" charset="0"/>
              </a:rPr>
              <a:t>Effect of stable stratification</a:t>
            </a:r>
          </a:p>
        </p:txBody>
      </p:sp>
      <p:sp>
        <p:nvSpPr>
          <p:cNvPr id="35843" name="2 Marcador de texto"/>
          <p:cNvSpPr>
            <a:spLocks noGrp="1"/>
          </p:cNvSpPr>
          <p:nvPr>
            <p:ph idx="1"/>
          </p:nvPr>
        </p:nvSpPr>
        <p:spPr>
          <a:xfrm>
            <a:off x="304800" y="1066800"/>
            <a:ext cx="9448800" cy="13652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s-CL" sz="24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Mitchell, Braithwaite, Reisenegger, Spruit, Valdivia, &amp; Langer 2015</a:t>
            </a:r>
          </a:p>
          <a:p>
            <a:pPr marL="0" indent="0" algn="ctr" eaLnBrk="1" hangingPunct="1"/>
            <a:endParaRPr lang="es-CL" sz="2400" i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s-CL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   </a:t>
            </a:r>
            <a:r>
              <a:rPr lang="es-CL" sz="24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Random initial B                       Ordered initial B </a:t>
            </a:r>
            <a:r>
              <a:rPr lang="es-CL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(twisted torus)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2050"/>
            <a:ext cx="43624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70150"/>
            <a:ext cx="33274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1 CuadroTexto"/>
          <p:cNvSpPr txBox="1">
            <a:spLocks noChangeArrowheads="1"/>
          </p:cNvSpPr>
          <p:nvPr/>
        </p:nvSpPr>
        <p:spPr bwMode="auto">
          <a:xfrm>
            <a:off x="1524000" y="6978650"/>
            <a:ext cx="7346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L" b="1"/>
              <a:t>Warning:</a:t>
            </a:r>
            <a:r>
              <a:rPr lang="es-CL"/>
              <a:t> Ratio of diffusive/Alfvén time strongly reduced in the simulations!</a:t>
            </a:r>
          </a:p>
        </p:txBody>
      </p:sp>
      <p:sp>
        <p:nvSpPr>
          <p:cNvPr id="35847" name="2 CuadroTexto"/>
          <p:cNvSpPr txBox="1">
            <a:spLocks noChangeArrowheads="1"/>
          </p:cNvSpPr>
          <p:nvPr/>
        </p:nvSpPr>
        <p:spPr bwMode="auto">
          <a:xfrm>
            <a:off x="7391400" y="2678113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L"/>
              <a:t>In </a:t>
            </a:r>
            <a:r>
              <a:rPr lang="es-CL" b="1"/>
              <a:t>stably stratified </a:t>
            </a:r>
            <a:r>
              <a:rPr lang="es-CL"/>
              <a:t>stellar models, we find configurations that decay slowly (~diffusion time </a:t>
            </a:r>
            <a:r>
              <a:rPr lang="es-CL">
                <a:sym typeface="Wingdings" pitchFamily="2" charset="2"/>
              </a:rPr>
              <a:t> MHD-stable) &amp; others that decay quickly (~Alfvén time  unstable). </a:t>
            </a:r>
          </a:p>
          <a:p>
            <a:pPr eaLnBrk="1" hangingPunct="1"/>
            <a:endParaRPr lang="es-CL">
              <a:sym typeface="Wingdings" pitchFamily="2" charset="2"/>
            </a:endParaRPr>
          </a:p>
          <a:p>
            <a:pPr eaLnBrk="1" hangingPunct="1"/>
            <a:r>
              <a:rPr lang="es-CL">
                <a:sym typeface="Wingdings" pitchFamily="2" charset="2"/>
              </a:rPr>
              <a:t>In </a:t>
            </a:r>
            <a:r>
              <a:rPr lang="es-CL" b="1">
                <a:sym typeface="Wingdings" pitchFamily="2" charset="2"/>
              </a:rPr>
              <a:t>barotropic</a:t>
            </a:r>
            <a:r>
              <a:rPr lang="es-CL">
                <a:sym typeface="Wingdings" pitchFamily="2" charset="2"/>
              </a:rPr>
              <a:t> models, </a:t>
            </a:r>
            <a:r>
              <a:rPr lang="es-CL" b="1">
                <a:sym typeface="Wingdings" pitchFamily="2" charset="2"/>
              </a:rPr>
              <a:t>all</a:t>
            </a:r>
            <a:r>
              <a:rPr lang="es-CL">
                <a:sym typeface="Wingdings" pitchFamily="2" charset="2"/>
              </a:rPr>
              <a:t> configurations explored </a:t>
            </a:r>
            <a:r>
              <a:rPr lang="es-CL" b="1">
                <a:sym typeface="Wingdings" pitchFamily="2" charset="2"/>
              </a:rPr>
              <a:t>decay quickly</a:t>
            </a:r>
            <a:r>
              <a:rPr lang="es-CL">
                <a:sym typeface="Wingdings" pitchFamily="2" charset="2"/>
              </a:rPr>
              <a:t>.</a:t>
            </a:r>
            <a:endParaRPr lang="es-CL"/>
          </a:p>
        </p:txBody>
      </p:sp>
      <p:sp>
        <p:nvSpPr>
          <p:cNvPr id="35848" name="1 CuadroTexto"/>
          <p:cNvSpPr txBox="1">
            <a:spLocks noChangeArrowheads="1"/>
          </p:cNvSpPr>
          <p:nvPr/>
        </p:nvSpPr>
        <p:spPr bwMode="auto">
          <a:xfrm>
            <a:off x="2493963" y="2997200"/>
            <a:ext cx="977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CL" sz="1600"/>
              <a:t>Diffusion </a:t>
            </a:r>
          </a:p>
          <a:p>
            <a:pPr algn="r" eaLnBrk="1" hangingPunct="1"/>
            <a:r>
              <a:rPr lang="es-CL" sz="1600"/>
              <a:t>only</a:t>
            </a:r>
          </a:p>
        </p:txBody>
      </p:sp>
      <p:sp>
        <p:nvSpPr>
          <p:cNvPr id="35849" name="2 CuadroTexto"/>
          <p:cNvSpPr txBox="1">
            <a:spLocks noChangeArrowheads="1"/>
          </p:cNvSpPr>
          <p:nvPr/>
        </p:nvSpPr>
        <p:spPr bwMode="auto">
          <a:xfrm>
            <a:off x="3248025" y="4213225"/>
            <a:ext cx="63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CL" sz="1400"/>
              <a:t>Stable</a:t>
            </a:r>
          </a:p>
          <a:p>
            <a:pPr algn="r" eaLnBrk="1" hangingPunct="1"/>
            <a:r>
              <a:rPr lang="es-CL" sz="1400"/>
              <a:t>Strat.</a:t>
            </a:r>
          </a:p>
        </p:txBody>
      </p:sp>
      <p:sp>
        <p:nvSpPr>
          <p:cNvPr id="35850" name="3 CuadroTexto"/>
          <p:cNvSpPr txBox="1">
            <a:spLocks noChangeArrowheads="1"/>
          </p:cNvSpPr>
          <p:nvPr/>
        </p:nvSpPr>
        <p:spPr bwMode="auto">
          <a:xfrm>
            <a:off x="2155825" y="4859338"/>
            <a:ext cx="1060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L" sz="1600"/>
              <a:t>Barotropic</a:t>
            </a:r>
          </a:p>
        </p:txBody>
      </p:sp>
      <p:sp>
        <p:nvSpPr>
          <p:cNvPr id="35851" name="10 CuadroTexto"/>
          <p:cNvSpPr txBox="1">
            <a:spLocks noChangeArrowheads="1"/>
          </p:cNvSpPr>
          <p:nvPr/>
        </p:nvSpPr>
        <p:spPr bwMode="auto">
          <a:xfrm>
            <a:off x="6400800" y="2473325"/>
            <a:ext cx="63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CL" sz="1400"/>
              <a:t>Stable</a:t>
            </a:r>
          </a:p>
          <a:p>
            <a:pPr algn="r" eaLnBrk="1" hangingPunct="1"/>
            <a:r>
              <a:rPr lang="es-CL" sz="1400"/>
              <a:t>Strat.</a:t>
            </a:r>
          </a:p>
        </p:txBody>
      </p:sp>
      <p:pic>
        <p:nvPicPr>
          <p:cNvPr id="358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3781425"/>
            <a:ext cx="11033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550275" cy="1295400"/>
          </a:xfrm>
        </p:spPr>
        <p:txBody>
          <a:bodyPr tIns="447103" rtlCol="0"/>
          <a:lstStyle/>
          <a:p>
            <a:pPr marL="8731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spc="-5" dirty="0"/>
              <a:t>S</a:t>
            </a:r>
            <a:r>
              <a:rPr sz="4000" spc="-55" dirty="0"/>
              <a:t>t</a:t>
            </a:r>
            <a:r>
              <a:rPr sz="4000" spc="-5" dirty="0"/>
              <a:t>abilit</a:t>
            </a:r>
            <a:r>
              <a:rPr sz="4000" dirty="0"/>
              <a:t>y</a:t>
            </a:r>
            <a:r>
              <a:rPr sz="4000" spc="-20" dirty="0"/>
              <a:t> </a:t>
            </a:r>
            <a:r>
              <a:rPr sz="4000" spc="-40" dirty="0"/>
              <a:t>c</a:t>
            </a:r>
            <a:r>
              <a:rPr sz="4000" dirty="0"/>
              <a:t>o</a:t>
            </a:r>
            <a:r>
              <a:rPr sz="4000" spc="-5" dirty="0"/>
              <a:t>nditio</a:t>
            </a:r>
            <a:r>
              <a:rPr sz="4000" dirty="0"/>
              <a:t>n</a:t>
            </a:r>
            <a:r>
              <a:rPr sz="4000" spc="-15" dirty="0"/>
              <a:t> </a:t>
            </a:r>
            <a:r>
              <a:rPr sz="4000" dirty="0"/>
              <a:t>&amp;</a:t>
            </a:r>
            <a:r>
              <a:rPr sz="4000" spc="-10" dirty="0"/>
              <a:t> </a:t>
            </a:r>
            <a:r>
              <a:rPr sz="4000" spc="-5" dirty="0"/>
              <a:t>hidde</a:t>
            </a:r>
            <a:r>
              <a:rPr sz="4000" dirty="0"/>
              <a:t>n</a:t>
            </a:r>
            <a:r>
              <a:rPr sz="4000" spc="-5" dirty="0"/>
              <a:t> </a:t>
            </a:r>
            <a:r>
              <a:rPr sz="4000" dirty="0"/>
              <a:t>ene</a:t>
            </a:r>
            <a:r>
              <a:rPr sz="4000" spc="-55" dirty="0"/>
              <a:t>r</a:t>
            </a:r>
            <a:r>
              <a:rPr sz="4000" spc="-20" dirty="0"/>
              <a:t>gy</a:t>
            </a:r>
            <a:endParaRPr sz="4000" dirty="0"/>
          </a:p>
        </p:txBody>
      </p:sp>
      <p:sp>
        <p:nvSpPr>
          <p:cNvPr id="20483" name="object 3"/>
          <p:cNvSpPr txBox="1">
            <a:spLocks noChangeArrowheads="1"/>
          </p:cNvSpPr>
          <p:nvPr/>
        </p:nvSpPr>
        <p:spPr bwMode="auto">
          <a:xfrm>
            <a:off x="727819" y="1600200"/>
            <a:ext cx="8229600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CL" sz="2400" b="1" u="sng" dirty="0" smtClean="0"/>
              <a:t>(</a:t>
            </a:r>
            <a:r>
              <a:rPr lang="es-CL" sz="2400" b="1" u="sng" dirty="0" err="1" smtClean="0"/>
              <a:t>Very</a:t>
            </a:r>
            <a:r>
              <a:rPr lang="es-CL" sz="2400" b="1" u="sng" dirty="0" smtClean="0"/>
              <a:t> rough)</a:t>
            </a:r>
            <a:r>
              <a:rPr lang="es-CL" sz="2400" b="1" dirty="0" smtClean="0"/>
              <a:t> </a:t>
            </a:r>
            <a:r>
              <a:rPr lang="es-CL" sz="2400" dirty="0" err="1" smtClean="0"/>
              <a:t>conditions</a:t>
            </a:r>
            <a:r>
              <a:rPr lang="es-CL" sz="2400" dirty="0" smtClean="0"/>
              <a:t> </a:t>
            </a:r>
            <a:r>
              <a:rPr lang="es-MX" sz="2400" dirty="0" err="1" smtClean="0"/>
              <a:t>for</a:t>
            </a:r>
            <a:r>
              <a:rPr lang="es-MX" sz="2400" dirty="0" smtClean="0"/>
              <a:t> mutual </a:t>
            </a:r>
            <a:r>
              <a:rPr lang="es-CL" sz="2400" dirty="0" err="1" smtClean="0"/>
              <a:t>stabilization</a:t>
            </a:r>
            <a:r>
              <a:rPr lang="es-CL" sz="2400" dirty="0" smtClean="0"/>
              <a:t> of </a:t>
            </a:r>
            <a:r>
              <a:rPr lang="es-CL" sz="4400" i="1" spc="179" baseline="13888" dirty="0" err="1" smtClean="0">
                <a:latin typeface="Times New Roman"/>
                <a:cs typeface="Times New Roman"/>
              </a:rPr>
              <a:t>B</a:t>
            </a:r>
            <a:r>
              <a:rPr lang="es-CL" i="1" dirty="0" err="1" smtClean="0">
                <a:latin typeface="Times New Roman"/>
                <a:cs typeface="Times New Roman"/>
              </a:rPr>
              <a:t>pol</a:t>
            </a:r>
            <a:r>
              <a:rPr lang="es-CL" i="1" dirty="0" smtClean="0">
                <a:latin typeface="Times New Roman"/>
                <a:cs typeface="Times New Roman"/>
              </a:rPr>
              <a:t>   </a:t>
            </a:r>
            <a:r>
              <a:rPr lang="es-CL" sz="2400" dirty="0" smtClean="0"/>
              <a:t>vs. </a:t>
            </a:r>
            <a:r>
              <a:rPr lang="es-CL" sz="4400" i="1" spc="179" baseline="13888" dirty="0" err="1" smtClean="0">
                <a:latin typeface="Times New Roman"/>
                <a:cs typeface="Times New Roman"/>
              </a:rPr>
              <a:t>B</a:t>
            </a:r>
            <a:r>
              <a:rPr lang="es-CL" i="1" dirty="0" err="1" smtClean="0">
                <a:latin typeface="Times New Roman"/>
                <a:cs typeface="Times New Roman"/>
              </a:rPr>
              <a:t>tor</a:t>
            </a:r>
            <a:r>
              <a:rPr lang="es-CL" i="1" dirty="0" smtClean="0">
                <a:latin typeface="Times New Roman"/>
                <a:cs typeface="Times New Roman"/>
              </a:rPr>
              <a:t>  </a:t>
            </a:r>
            <a:r>
              <a:rPr lang="es-CL" sz="2400" dirty="0" smtClean="0"/>
              <a:t>:</a:t>
            </a:r>
            <a:endParaRPr lang="es-CL" dirty="0" smtClean="0">
              <a:latin typeface="Times New Roman"/>
              <a:cs typeface="Times New Roman"/>
            </a:endParaRPr>
          </a:p>
        </p:txBody>
      </p:sp>
      <p:sp>
        <p:nvSpPr>
          <p:cNvPr id="36868" name="object 4"/>
          <p:cNvSpPr txBox="1">
            <a:spLocks noChangeArrowheads="1"/>
          </p:cNvSpPr>
          <p:nvPr/>
        </p:nvSpPr>
        <p:spPr bwMode="auto">
          <a:xfrm>
            <a:off x="533400" y="2968171"/>
            <a:ext cx="9067800" cy="300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L" sz="2000" dirty="0" err="1"/>
              <a:t>Braithwaite</a:t>
            </a:r>
            <a:r>
              <a:rPr lang="es-CL" sz="2000" dirty="0"/>
              <a:t> 2009; Marchant+ 2011; Akgün+ 2013; Mitchell+ 2015</a:t>
            </a:r>
          </a:p>
          <a:p>
            <a:pPr eaLnBrk="1" hangingPunct="1"/>
            <a:endParaRPr lang="es-CL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s-CL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CL" sz="2400" dirty="0">
                <a:sym typeface="Wingdings" pitchFamily="2" charset="2"/>
              </a:rPr>
              <a:t> </a:t>
            </a:r>
            <a:r>
              <a:rPr lang="es-CL" sz="2400" dirty="0" err="1"/>
              <a:t>Possibly</a:t>
            </a:r>
            <a:r>
              <a:rPr lang="es-CL" sz="2400" dirty="0"/>
              <a:t> </a:t>
            </a:r>
            <a:r>
              <a:rPr lang="es-CL" sz="2400" b="1" dirty="0" err="1"/>
              <a:t>strong</a:t>
            </a:r>
            <a:r>
              <a:rPr lang="es-CL" sz="2400" b="1" dirty="0"/>
              <a:t>, </a:t>
            </a:r>
            <a:r>
              <a:rPr lang="es-CL" sz="2400" b="1" dirty="0" err="1"/>
              <a:t>hidden</a:t>
            </a:r>
            <a:r>
              <a:rPr lang="es-CL" sz="2400" b="1" dirty="0"/>
              <a:t> toroidal </a:t>
            </a:r>
            <a:r>
              <a:rPr lang="es-CL" sz="2400" b="1" i="1" dirty="0"/>
              <a:t>B</a:t>
            </a:r>
            <a:endParaRPr lang="es-CL" sz="2400" b="1" dirty="0"/>
          </a:p>
          <a:p>
            <a:pPr marL="355600" indent="-342900" eaLnBrk="1" hangingPunct="1">
              <a:spcBef>
                <a:spcPts val="1050"/>
              </a:spcBef>
              <a:buFont typeface="Arial" pitchFamily="34" charset="0"/>
              <a:buChar char="•"/>
            </a:pPr>
            <a:r>
              <a:rPr lang="es-CL" sz="2200" dirty="0" err="1" smtClean="0"/>
              <a:t>Energy</a:t>
            </a:r>
            <a:r>
              <a:rPr lang="es-CL" sz="2200" dirty="0" smtClean="0"/>
              <a:t> </a:t>
            </a:r>
            <a:r>
              <a:rPr lang="es-CL" sz="2200" dirty="0" err="1"/>
              <a:t>reservoir</a:t>
            </a:r>
            <a:r>
              <a:rPr lang="es-CL" sz="2200" dirty="0"/>
              <a:t> </a:t>
            </a:r>
            <a:r>
              <a:rPr lang="es-CL" sz="2200" dirty="0" err="1"/>
              <a:t>for</a:t>
            </a:r>
            <a:r>
              <a:rPr lang="es-CL" sz="2200" dirty="0"/>
              <a:t> magnetars (Thompson &amp; Duncan 2001), </a:t>
            </a:r>
            <a:r>
              <a:rPr lang="es-CL" sz="2200" dirty="0" err="1"/>
              <a:t>especially</a:t>
            </a:r>
            <a:r>
              <a:rPr lang="es-CL" sz="2200" dirty="0"/>
              <a:t> «</a:t>
            </a:r>
            <a:r>
              <a:rPr lang="es-CL" sz="2200" dirty="0" err="1"/>
              <a:t>low</a:t>
            </a:r>
            <a:r>
              <a:rPr lang="es-CL" sz="2200" dirty="0"/>
              <a:t>‐</a:t>
            </a:r>
            <a:r>
              <a:rPr lang="es-CL" sz="2200" i="1" dirty="0"/>
              <a:t>B</a:t>
            </a:r>
            <a:r>
              <a:rPr lang="es-CL" sz="2200" dirty="0"/>
              <a:t> magnetars» (Rea+ ‘10, ‘12, ‘13)</a:t>
            </a:r>
          </a:p>
          <a:p>
            <a:pPr marL="355600" indent="-342900" eaLnBrk="1" hangingPunct="1">
              <a:spcBef>
                <a:spcPts val="1050"/>
              </a:spcBef>
              <a:buFont typeface="Arial" pitchFamily="34" charset="0"/>
              <a:buChar char="•"/>
            </a:pPr>
            <a:r>
              <a:rPr lang="es-CL" sz="2200" dirty="0" smtClean="0"/>
              <a:t>Non‐</a:t>
            </a:r>
            <a:r>
              <a:rPr lang="es-CL" sz="2200" dirty="0" err="1" smtClean="0"/>
              <a:t>uniform</a:t>
            </a:r>
            <a:r>
              <a:rPr lang="es-CL" sz="2200" dirty="0" smtClean="0"/>
              <a:t> </a:t>
            </a:r>
            <a:r>
              <a:rPr lang="es-CL" sz="2200" dirty="0" err="1"/>
              <a:t>surface</a:t>
            </a:r>
            <a:r>
              <a:rPr lang="es-CL" sz="2200" dirty="0"/>
              <a:t> </a:t>
            </a:r>
            <a:r>
              <a:rPr lang="es-CL" sz="2200" dirty="0" err="1"/>
              <a:t>temperature</a:t>
            </a:r>
            <a:r>
              <a:rPr lang="es-CL" sz="2200" dirty="0"/>
              <a:t> </a:t>
            </a:r>
            <a:r>
              <a:rPr lang="es-CL" sz="2200" dirty="0" err="1"/>
              <a:t>on</a:t>
            </a:r>
            <a:r>
              <a:rPr lang="es-CL" sz="2200" dirty="0"/>
              <a:t> </a:t>
            </a:r>
            <a:r>
              <a:rPr lang="es-CL" sz="2200" dirty="0" err="1"/>
              <a:t>CCOs</a:t>
            </a:r>
            <a:r>
              <a:rPr lang="es-CL" sz="2200" dirty="0"/>
              <a:t> (</a:t>
            </a:r>
            <a:r>
              <a:rPr lang="es-CL" sz="2200" dirty="0" err="1"/>
              <a:t>Shabaltas</a:t>
            </a:r>
            <a:r>
              <a:rPr lang="es-CL" sz="2200" dirty="0"/>
              <a:t> &amp; </a:t>
            </a:r>
            <a:r>
              <a:rPr lang="es-CL" sz="2200" dirty="0" err="1"/>
              <a:t>Lai</a:t>
            </a:r>
            <a:r>
              <a:rPr lang="es-CL" sz="2200" dirty="0"/>
              <a:t> 2012</a:t>
            </a:r>
            <a:r>
              <a:rPr lang="es-CL" sz="2200" dirty="0" smtClean="0"/>
              <a:t>)</a:t>
            </a:r>
          </a:p>
          <a:p>
            <a:pPr marL="355600" indent="-342900" eaLnBrk="1" hangingPunct="1">
              <a:spcBef>
                <a:spcPts val="1050"/>
              </a:spcBef>
              <a:buFont typeface="Arial" pitchFamily="34" charset="0"/>
              <a:buChar char="•"/>
            </a:pPr>
            <a:r>
              <a:rPr lang="es-CL" sz="2200" b="1" dirty="0" err="1" smtClean="0"/>
              <a:t>Continuous</a:t>
            </a:r>
            <a:r>
              <a:rPr lang="es-CL" sz="2200" b="1" dirty="0" smtClean="0"/>
              <a:t> </a:t>
            </a:r>
            <a:r>
              <a:rPr lang="es-CL" sz="2200" b="1" dirty="0" err="1" smtClean="0"/>
              <a:t>gravitational</a:t>
            </a:r>
            <a:r>
              <a:rPr lang="es-CL" sz="2200" b="1" dirty="0" smtClean="0"/>
              <a:t> </a:t>
            </a:r>
            <a:r>
              <a:rPr lang="es-CL" sz="2200" b="1" dirty="0" err="1" smtClean="0"/>
              <a:t>waves</a:t>
            </a:r>
            <a:r>
              <a:rPr lang="es-CL" sz="2200" b="1" dirty="0" smtClean="0"/>
              <a:t> </a:t>
            </a:r>
            <a:r>
              <a:rPr lang="es-CL" sz="2200" dirty="0" smtClean="0"/>
              <a:t>(</a:t>
            </a:r>
            <a:r>
              <a:rPr lang="es-CL" sz="2200" dirty="0" err="1" smtClean="0"/>
              <a:t>Cutler</a:t>
            </a:r>
            <a:r>
              <a:rPr lang="es-CL" sz="2200" dirty="0" smtClean="0"/>
              <a:t> 2002; Mastrano+ 2011; </a:t>
            </a:r>
            <a:r>
              <a:rPr lang="es-CL" sz="2200" dirty="0" err="1" smtClean="0"/>
              <a:t>many</a:t>
            </a:r>
            <a:r>
              <a:rPr lang="es-CL" sz="2200" dirty="0" smtClean="0"/>
              <a:t> more)</a:t>
            </a:r>
            <a:endParaRPr lang="es-CL" sz="2200" dirty="0"/>
          </a:p>
        </p:txBody>
      </p:sp>
      <p:sp>
        <p:nvSpPr>
          <p:cNvPr id="3" name="2 CuadroTexto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76400" y="2177143"/>
            <a:ext cx="5823857" cy="618567"/>
          </a:xfrm>
          <a:prstGeom prst="rect">
            <a:avLst/>
          </a:prstGeom>
          <a:blipFill rotWithShape="1">
            <a:blip r:embed="rId3"/>
            <a:stretch>
              <a:fillRect t="-3922" b="-16667"/>
            </a:stretch>
          </a:blipFill>
        </p:spPr>
        <p:txBody>
          <a:bodyPr/>
          <a:lstStyle/>
          <a:p>
            <a:pPr>
              <a:defRPr/>
            </a:pPr>
            <a:r>
              <a:rPr lang="es-CL">
                <a:noFill/>
              </a:rPr>
              <a:t> 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676399" y="6386285"/>
            <a:ext cx="6332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err="1" smtClean="0"/>
              <a:t>Will</a:t>
            </a:r>
            <a:r>
              <a:rPr lang="es-CL" sz="3600" dirty="0" smtClean="0"/>
              <a:t> </a:t>
            </a:r>
            <a:r>
              <a:rPr lang="es-CL" sz="3600" dirty="0" err="1" smtClean="0"/>
              <a:t>these</a:t>
            </a:r>
            <a:r>
              <a:rPr lang="es-CL" sz="3600" dirty="0" smtClean="0"/>
              <a:t> equilibria </a:t>
            </a:r>
            <a:r>
              <a:rPr lang="es-CL" sz="3600" dirty="0" err="1" smtClean="0"/>
              <a:t>live</a:t>
            </a:r>
            <a:r>
              <a:rPr lang="es-CL" sz="3600" dirty="0" smtClean="0"/>
              <a:t> </a:t>
            </a:r>
            <a:r>
              <a:rPr lang="es-CL" sz="3600" dirty="0" err="1" smtClean="0"/>
              <a:t>forever</a:t>
            </a:r>
            <a:r>
              <a:rPr lang="es-CL" sz="3600" dirty="0" smtClean="0"/>
              <a:t>?</a:t>
            </a:r>
            <a:endParaRPr lang="es-C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731838"/>
          </a:xfrm>
        </p:spPr>
        <p:txBody>
          <a:bodyPr/>
          <a:lstStyle/>
          <a:p>
            <a:pPr eaLnBrk="1" hangingPunct="1"/>
            <a:r>
              <a:rPr lang="es-MX" sz="4800" dirty="0" smtClean="0"/>
              <a:t>Solid NS </a:t>
            </a:r>
            <a:r>
              <a:rPr lang="es-MX" sz="4800" dirty="0" err="1" smtClean="0"/>
              <a:t>crust</a:t>
            </a:r>
            <a:r>
              <a:rPr lang="es-MX" sz="4800" dirty="0" smtClean="0"/>
              <a:t>: Hall + Ohm</a:t>
            </a:r>
            <a:endParaRPr lang="es-ES" sz="4800" dirty="0" smtClean="0"/>
          </a:p>
        </p:txBody>
      </p:sp>
      <p:sp>
        <p:nvSpPr>
          <p:cNvPr id="53251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xfrm>
            <a:off x="0" y="1520825"/>
            <a:ext cx="9829800" cy="6099175"/>
          </a:xfrm>
          <a:blipFill rotWithShape="1">
            <a:blip r:embed="rId2"/>
            <a:stretch>
              <a:fillRect l="-558" t="-400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s-CL">
                <a:noFill/>
              </a:rPr>
              <a:t> 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65770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731838"/>
          </a:xfrm>
        </p:spPr>
        <p:txBody>
          <a:bodyPr/>
          <a:lstStyle/>
          <a:p>
            <a:pPr eaLnBrk="1" hangingPunct="1"/>
            <a:r>
              <a:rPr lang="es-MX" sz="4800" dirty="0" smtClean="0"/>
              <a:t>NS </a:t>
            </a:r>
            <a:r>
              <a:rPr lang="es-MX" sz="4800" dirty="0" err="1" smtClean="0"/>
              <a:t>crust</a:t>
            </a:r>
            <a:r>
              <a:rPr lang="es-MX" sz="4800" dirty="0" smtClean="0"/>
              <a:t>: Hall </a:t>
            </a:r>
            <a:r>
              <a:rPr lang="es-MX" sz="4800" dirty="0" err="1" smtClean="0"/>
              <a:t>drift</a:t>
            </a:r>
            <a:endParaRPr lang="es-ES" sz="4800" dirty="0" smtClean="0"/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0" y="1371600"/>
            <a:ext cx="10058400" cy="5873750"/>
          </a:xfrm>
        </p:spPr>
        <p:txBody>
          <a:bodyPr/>
          <a:lstStyle/>
          <a:p>
            <a:pPr marL="0" indent="0" eaLnBrk="1" hangingPunct="1">
              <a:defRPr/>
            </a:pPr>
            <a:endParaRPr lang="es-MX" sz="2000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  <a:defRPr/>
            </a:pPr>
            <a:endParaRPr lang="es-MX" sz="2000" dirty="0" smtClean="0">
              <a:sym typeface="Wingdings" pitchFamily="2" charset="2"/>
            </a:endParaRPr>
          </a:p>
          <a:p>
            <a:pPr marL="382059" indent="-382059" eaLnBrk="1" hangingPunct="1">
              <a:buFont typeface="Arial" pitchFamily="34" charset="0"/>
              <a:buChar char="•"/>
              <a:defRPr/>
            </a:pPr>
            <a:r>
              <a:rPr lang="es-MX" sz="2400" dirty="0" smtClean="0">
                <a:sym typeface="Wingdings" pitchFamily="2" charset="2"/>
              </a:rPr>
              <a:t>Hall </a:t>
            </a:r>
            <a:r>
              <a:rPr lang="es-MX" sz="2400" dirty="0" err="1" smtClean="0">
                <a:sym typeface="Wingdings" pitchFamily="2" charset="2"/>
              </a:rPr>
              <a:t>drift</a:t>
            </a:r>
            <a:r>
              <a:rPr lang="es-MX" sz="2400" dirty="0" smtClean="0">
                <a:sym typeface="Wingdings" pitchFamily="2" charset="2"/>
              </a:rPr>
              <a:t> non-linear  “</a:t>
            </a:r>
            <a:r>
              <a:rPr lang="es-MX" sz="2400" dirty="0" err="1" smtClean="0">
                <a:sym typeface="Wingdings" pitchFamily="2" charset="2"/>
              </a:rPr>
              <a:t>turbulent</a:t>
            </a:r>
            <a:r>
              <a:rPr lang="es-MX" sz="2400" dirty="0" smtClean="0">
                <a:sym typeface="Wingdings" pitchFamily="2" charset="2"/>
              </a:rPr>
              <a:t> </a:t>
            </a:r>
            <a:r>
              <a:rPr lang="es-MX" sz="2400" dirty="0" err="1" smtClean="0">
                <a:sym typeface="Wingdings" pitchFamily="2" charset="2"/>
              </a:rPr>
              <a:t>cascade</a:t>
            </a:r>
            <a:r>
              <a:rPr lang="es-MX" sz="2400" dirty="0" smtClean="0">
                <a:sym typeface="Wingdings" pitchFamily="2" charset="2"/>
              </a:rPr>
              <a:t>” </a:t>
            </a:r>
            <a:r>
              <a:rPr lang="es-MX" sz="2400" dirty="0" err="1" smtClean="0">
                <a:sym typeface="Wingdings" pitchFamily="2" charset="2"/>
              </a:rPr>
              <a:t>to</a:t>
            </a:r>
            <a:r>
              <a:rPr lang="es-MX" sz="2400" dirty="0" smtClean="0">
                <a:sym typeface="Wingdings" pitchFamily="2" charset="2"/>
              </a:rPr>
              <a:t> </a:t>
            </a:r>
            <a:r>
              <a:rPr lang="es-MX" sz="2400" dirty="0" err="1" smtClean="0">
                <a:sym typeface="Wingdings" pitchFamily="2" charset="2"/>
              </a:rPr>
              <a:t>small</a:t>
            </a:r>
            <a:r>
              <a:rPr lang="es-MX" sz="2400" dirty="0" smtClean="0">
                <a:sym typeface="Wingdings" pitchFamily="2" charset="2"/>
              </a:rPr>
              <a:t> </a:t>
            </a:r>
            <a:r>
              <a:rPr lang="es-MX" sz="2400" dirty="0" err="1" smtClean="0">
                <a:sym typeface="Wingdings" pitchFamily="2" charset="2"/>
              </a:rPr>
              <a:t>scales</a:t>
            </a:r>
            <a:r>
              <a:rPr lang="es-MX" sz="2400" dirty="0" smtClean="0">
                <a:sym typeface="Wingdings" pitchFamily="2" charset="2"/>
              </a:rPr>
              <a:t>? </a:t>
            </a:r>
            <a:r>
              <a:rPr lang="es-MX" sz="2000" dirty="0" smtClean="0">
                <a:sym typeface="Wingdings" pitchFamily="2" charset="2"/>
              </a:rPr>
              <a:t>(Goldreich &amp; R. 92)</a:t>
            </a:r>
          </a:p>
          <a:p>
            <a:pPr marL="382059" indent="-382059" eaLnBrk="1" hangingPunct="1">
              <a:buFont typeface="Arial" pitchFamily="34" charset="0"/>
              <a:buChar char="•"/>
              <a:defRPr/>
            </a:pPr>
            <a:r>
              <a:rPr lang="es-MX" sz="2400" dirty="0" err="1" smtClean="0">
                <a:sym typeface="Wingdings" pitchFamily="2" charset="2"/>
              </a:rPr>
              <a:t>Analytic</a:t>
            </a:r>
            <a:r>
              <a:rPr lang="es-MX" sz="2400" dirty="0" smtClean="0">
                <a:sym typeface="Wingdings" pitchFamily="2" charset="2"/>
              </a:rPr>
              <a:t> </a:t>
            </a:r>
            <a:r>
              <a:rPr lang="es-MX" sz="2400" dirty="0" err="1" smtClean="0">
                <a:sym typeface="Wingdings" pitchFamily="2" charset="2"/>
              </a:rPr>
              <a:t>solutions</a:t>
            </a:r>
            <a:r>
              <a:rPr lang="es-MX" sz="2400" dirty="0" smtClean="0">
                <a:sym typeface="Wingdings" pitchFamily="2" charset="2"/>
              </a:rPr>
              <a:t>: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es-MX" sz="2000" dirty="0" err="1" smtClean="0">
                <a:sym typeface="Wingdings" pitchFamily="2" charset="2"/>
              </a:rPr>
              <a:t>Current</a:t>
            </a:r>
            <a:r>
              <a:rPr lang="es-MX" sz="2000" dirty="0" smtClean="0">
                <a:sym typeface="Wingdings" pitchFamily="2" charset="2"/>
              </a:rPr>
              <a:t> </a:t>
            </a:r>
            <a:r>
              <a:rPr lang="es-MX" sz="2000" dirty="0" err="1" smtClean="0">
                <a:sym typeface="Wingdings" pitchFamily="2" charset="2"/>
              </a:rPr>
              <a:t>sheets</a:t>
            </a:r>
            <a:r>
              <a:rPr lang="es-MX" sz="2000" dirty="0" smtClean="0">
                <a:sym typeface="Wingdings" pitchFamily="2" charset="2"/>
              </a:rPr>
              <a:t> (</a:t>
            </a:r>
            <a:r>
              <a:rPr lang="es-MX" sz="2000" dirty="0" err="1" smtClean="0">
                <a:sym typeface="Wingdings" pitchFamily="2" charset="2"/>
              </a:rPr>
              <a:t>Vainshtein</a:t>
            </a:r>
            <a:r>
              <a:rPr lang="es-MX" sz="2000" dirty="0" smtClean="0">
                <a:sym typeface="Wingdings" pitchFamily="2" charset="2"/>
              </a:rPr>
              <a:t> et al. 2000; Reisenegger et al. 2007)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es-MX" sz="2000" dirty="0" err="1" smtClean="0">
                <a:sym typeface="Wingdings" pitchFamily="2" charset="2"/>
              </a:rPr>
              <a:t>Large-scale</a:t>
            </a:r>
            <a:r>
              <a:rPr lang="es-MX" sz="2000" dirty="0" smtClean="0">
                <a:sym typeface="Wingdings" pitchFamily="2" charset="2"/>
              </a:rPr>
              <a:t> Hall equilibria (Gourgouliatos et al. 2013)</a:t>
            </a:r>
          </a:p>
          <a:p>
            <a:pPr marL="382059" indent="-382059" eaLnBrk="1" hangingPunct="1">
              <a:buFont typeface="Arial" pitchFamily="34" charset="0"/>
              <a:buChar char="•"/>
              <a:defRPr/>
            </a:pPr>
            <a:r>
              <a:rPr lang="es-MX" sz="2400" dirty="0" err="1" smtClean="0">
                <a:sym typeface="Wingdings" pitchFamily="2" charset="2"/>
              </a:rPr>
              <a:t>Numerical</a:t>
            </a:r>
            <a:r>
              <a:rPr lang="es-MX" sz="2400" dirty="0" smtClean="0">
                <a:sym typeface="Wingdings" pitchFamily="2" charset="2"/>
              </a:rPr>
              <a:t> 2D (= axial </a:t>
            </a:r>
            <a:r>
              <a:rPr lang="es-MX" sz="2400" dirty="0" err="1" smtClean="0">
                <a:sym typeface="Wingdings" pitchFamily="2" charset="2"/>
              </a:rPr>
              <a:t>symmetry</a:t>
            </a:r>
            <a:r>
              <a:rPr lang="es-MX" sz="2400" dirty="0">
                <a:sym typeface="Wingdings" pitchFamily="2" charset="2"/>
              </a:rPr>
              <a:t>)</a:t>
            </a:r>
            <a:r>
              <a:rPr lang="es-MX" sz="2400" dirty="0" smtClean="0">
                <a:sym typeface="Wingdings" pitchFamily="2" charset="2"/>
              </a:rPr>
              <a:t>: 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es-MX" sz="2000" dirty="0" err="1" smtClean="0">
                <a:sym typeface="Wingdings" pitchFamily="2" charset="2"/>
              </a:rPr>
              <a:t>Stable</a:t>
            </a:r>
            <a:r>
              <a:rPr lang="es-MX" sz="2000" dirty="0" smtClean="0">
                <a:sym typeface="Wingdings" pitchFamily="2" charset="2"/>
              </a:rPr>
              <a:t> Hall equilibria = “</a:t>
            </a:r>
            <a:r>
              <a:rPr lang="es-MX" sz="2000" dirty="0" err="1" smtClean="0">
                <a:sym typeface="Wingdings" pitchFamily="2" charset="2"/>
              </a:rPr>
              <a:t>attractors</a:t>
            </a:r>
            <a:r>
              <a:rPr lang="es-MX" sz="2000" dirty="0" smtClean="0">
                <a:sym typeface="Wingdings" pitchFamily="2" charset="2"/>
              </a:rPr>
              <a:t>” (Gourgouliatos &amp; Cumming 14a,b; Marchant et al. 14; Cumming et al. in </a:t>
            </a:r>
            <a:r>
              <a:rPr lang="es-MX" sz="2000" dirty="0" err="1" smtClean="0">
                <a:sym typeface="Wingdings" pitchFamily="2" charset="2"/>
              </a:rPr>
              <a:t>prep</a:t>
            </a:r>
            <a:r>
              <a:rPr lang="es-MX" sz="2000" dirty="0" smtClean="0">
                <a:sym typeface="Wingdings" pitchFamily="2" charset="2"/>
              </a:rPr>
              <a:t>.); </a:t>
            </a:r>
            <a:r>
              <a:rPr lang="es-MX" sz="2000" dirty="0" err="1" smtClean="0">
                <a:sym typeface="Wingdings" pitchFamily="2" charset="2"/>
              </a:rPr>
              <a:t>braking</a:t>
            </a:r>
            <a:r>
              <a:rPr lang="es-MX" sz="2000" dirty="0" smtClean="0">
                <a:sym typeface="Wingdings" pitchFamily="2" charset="2"/>
              </a:rPr>
              <a:t> </a:t>
            </a:r>
            <a:r>
              <a:rPr lang="es-MX" sz="2000" dirty="0" err="1" smtClean="0">
                <a:sym typeface="Wingdings" pitchFamily="2" charset="2"/>
              </a:rPr>
              <a:t>indices</a:t>
            </a:r>
            <a:r>
              <a:rPr lang="es-MX" sz="2000" dirty="0" smtClean="0">
                <a:sym typeface="Wingdings" pitchFamily="2" charset="2"/>
              </a:rPr>
              <a:t> n&lt;3 (Gourgouliatos &amp; Cumming 14c)</a:t>
            </a: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es-MX" sz="2000" dirty="0" err="1" smtClean="0">
                <a:sym typeface="Wingdings" pitchFamily="2" charset="2"/>
              </a:rPr>
              <a:t>Coupled</a:t>
            </a:r>
            <a:r>
              <a:rPr lang="es-MX" sz="2000" dirty="0" smtClean="0">
                <a:sym typeface="Wingdings" pitchFamily="2" charset="2"/>
              </a:rPr>
              <a:t> </a:t>
            </a:r>
            <a:r>
              <a:rPr lang="es-MX" sz="2000" dirty="0" err="1" smtClean="0">
                <a:sym typeface="Wingdings" pitchFamily="2" charset="2"/>
              </a:rPr>
              <a:t>thermo-magnetic</a:t>
            </a:r>
            <a:r>
              <a:rPr lang="es-MX" sz="2000" dirty="0" smtClean="0">
                <a:sym typeface="Wingdings" pitchFamily="2" charset="2"/>
              </a:rPr>
              <a:t> </a:t>
            </a:r>
            <a:r>
              <a:rPr lang="es-MX" sz="2000" dirty="0" err="1" smtClean="0">
                <a:sym typeface="Wingdings" pitchFamily="2" charset="2"/>
              </a:rPr>
              <a:t>evolution</a:t>
            </a:r>
            <a:r>
              <a:rPr lang="es-MX" sz="2000" dirty="0" smtClean="0">
                <a:sym typeface="Wingdings" pitchFamily="2" charset="2"/>
              </a:rPr>
              <a:t>: </a:t>
            </a:r>
            <a:r>
              <a:rPr lang="es-MX" sz="2000" dirty="0" err="1" smtClean="0">
                <a:sym typeface="Wingdings" pitchFamily="2" charset="2"/>
              </a:rPr>
              <a:t>Viganò</a:t>
            </a:r>
            <a:r>
              <a:rPr lang="es-MX" sz="2000" dirty="0" smtClean="0">
                <a:sym typeface="Wingdings" pitchFamily="2" charset="2"/>
              </a:rPr>
              <a:t> et al. 13</a:t>
            </a:r>
          </a:p>
          <a:p>
            <a:pPr marL="354364" indent="-342900" eaLnBrk="1" hangingPunct="1">
              <a:buFont typeface="Arial" pitchFamily="34" charset="0"/>
              <a:buChar char="•"/>
              <a:defRPr/>
            </a:pPr>
            <a:r>
              <a:rPr lang="es-MX" sz="2400" dirty="0" err="1" smtClean="0">
                <a:sym typeface="Wingdings" pitchFamily="2" charset="2"/>
              </a:rPr>
              <a:t>Numerical</a:t>
            </a:r>
            <a:r>
              <a:rPr lang="es-MX" sz="2400" dirty="0" smtClean="0">
                <a:sym typeface="Wingdings" pitchFamily="2" charset="2"/>
              </a:rPr>
              <a:t> 3D: </a:t>
            </a:r>
            <a:r>
              <a:rPr lang="es-MX" sz="2400" dirty="0" err="1" smtClean="0">
                <a:sym typeface="Wingdings" pitchFamily="2" charset="2"/>
              </a:rPr>
              <a:t>Attractors</a:t>
            </a:r>
            <a:r>
              <a:rPr lang="es-MX" sz="2400" dirty="0" smtClean="0">
                <a:sym typeface="Wingdings" pitchFamily="2" charset="2"/>
              </a:rPr>
              <a:t> </a:t>
            </a:r>
            <a:r>
              <a:rPr lang="es-MX" sz="2400" dirty="0" err="1" smtClean="0">
                <a:sym typeface="Wingdings" pitchFamily="2" charset="2"/>
              </a:rPr>
              <a:t>appear</a:t>
            </a:r>
            <a:r>
              <a:rPr lang="es-MX" sz="2400" dirty="0" smtClean="0">
                <a:sym typeface="Wingdings" pitchFamily="2" charset="2"/>
              </a:rPr>
              <a:t> </a:t>
            </a:r>
            <a:r>
              <a:rPr lang="es-MX" sz="2400" dirty="0" err="1" smtClean="0">
                <a:sym typeface="Wingdings" pitchFamily="2" charset="2"/>
              </a:rPr>
              <a:t>to</a:t>
            </a:r>
            <a:r>
              <a:rPr lang="es-MX" sz="2400" dirty="0" smtClean="0">
                <a:sym typeface="Wingdings" pitchFamily="2" charset="2"/>
              </a:rPr>
              <a:t> </a:t>
            </a:r>
            <a:r>
              <a:rPr lang="es-MX" sz="2400" dirty="0" err="1" smtClean="0">
                <a:sym typeface="Wingdings" pitchFamily="2" charset="2"/>
              </a:rPr>
              <a:t>survive</a:t>
            </a:r>
            <a:r>
              <a:rPr lang="es-MX" sz="2400" dirty="0" smtClean="0">
                <a:sym typeface="Wingdings" pitchFamily="2" charset="2"/>
              </a:rPr>
              <a:t> </a:t>
            </a:r>
            <a:r>
              <a:rPr lang="es-MX" sz="2000" dirty="0" smtClean="0">
                <a:sym typeface="Wingdings" pitchFamily="2" charset="2"/>
              </a:rPr>
              <a:t>(Wood &amp; </a:t>
            </a:r>
            <a:r>
              <a:rPr lang="es-MX" sz="2000" dirty="0" err="1" smtClean="0">
                <a:sym typeface="Wingdings" pitchFamily="2" charset="2"/>
              </a:rPr>
              <a:t>Hollerbach</a:t>
            </a:r>
            <a:r>
              <a:rPr lang="es-MX" sz="2000" dirty="0" smtClean="0">
                <a:sym typeface="Wingdings" pitchFamily="2" charset="2"/>
              </a:rPr>
              <a:t> 15)</a:t>
            </a:r>
          </a:p>
          <a:p>
            <a:pPr marL="354364" indent="-342900" eaLnBrk="1" hangingPunct="1">
              <a:buFont typeface="Arial" pitchFamily="34" charset="0"/>
              <a:buChar char="•"/>
              <a:defRPr/>
            </a:pPr>
            <a:endParaRPr lang="es-MX" sz="2000" dirty="0">
              <a:sym typeface="Wingdings" pitchFamily="2" charset="2"/>
            </a:endParaRPr>
          </a:p>
          <a:p>
            <a:pPr marL="11464" indent="0" algn="ctr" eaLnBrk="1" hangingPunct="1">
              <a:buFontTx/>
              <a:buNone/>
              <a:defRPr/>
            </a:pPr>
            <a:r>
              <a:rPr lang="es-MX" sz="2400" b="1" u="sng" dirty="0" err="1" smtClean="0">
                <a:sym typeface="Wingdings" pitchFamily="2" charset="2"/>
              </a:rPr>
              <a:t>All</a:t>
            </a:r>
            <a:r>
              <a:rPr lang="es-MX" sz="2400" b="1" u="sng" dirty="0" smtClean="0">
                <a:sym typeface="Wingdings" pitchFamily="2" charset="2"/>
              </a:rPr>
              <a:t> </a:t>
            </a:r>
            <a:r>
              <a:rPr lang="es-MX" sz="2400" b="1" u="sng" dirty="0" err="1" smtClean="0">
                <a:sym typeface="Wingdings" pitchFamily="2" charset="2"/>
              </a:rPr>
              <a:t>this</a:t>
            </a:r>
            <a:r>
              <a:rPr lang="es-MX" sz="2400" b="1" u="sng" dirty="0" smtClean="0">
                <a:sym typeface="Wingdings" pitchFamily="2" charset="2"/>
              </a:rPr>
              <a:t> </a:t>
            </a:r>
            <a:r>
              <a:rPr lang="es-MX" sz="2400" b="1" u="sng" dirty="0" err="1" smtClean="0">
                <a:sym typeface="Wingdings" pitchFamily="2" charset="2"/>
              </a:rPr>
              <a:t>assumes</a:t>
            </a:r>
            <a:r>
              <a:rPr lang="es-MX" sz="2400" b="1" u="sng" dirty="0" smtClean="0">
                <a:sym typeface="Wingdings" pitchFamily="2" charset="2"/>
              </a:rPr>
              <a:t> </a:t>
            </a:r>
            <a:r>
              <a:rPr lang="es-MX" sz="2400" b="1" u="sng" dirty="0" err="1" smtClean="0">
                <a:sym typeface="Wingdings" pitchFamily="2" charset="2"/>
              </a:rPr>
              <a:t>that</a:t>
            </a:r>
            <a:r>
              <a:rPr lang="es-MX" sz="2400" b="1" u="sng" dirty="0" smtClean="0">
                <a:sym typeface="Wingdings" pitchFamily="2" charset="2"/>
              </a:rPr>
              <a:t> </a:t>
            </a:r>
            <a:r>
              <a:rPr lang="es-MX" sz="2400" b="1" u="sng" dirty="0" err="1" smtClean="0">
                <a:sym typeface="Wingdings" pitchFamily="2" charset="2"/>
              </a:rPr>
              <a:t>the</a:t>
            </a:r>
            <a:r>
              <a:rPr lang="es-MX" sz="2400" b="1" u="sng" dirty="0" smtClean="0">
                <a:sym typeface="Wingdings" pitchFamily="2" charset="2"/>
              </a:rPr>
              <a:t> </a:t>
            </a:r>
            <a:r>
              <a:rPr lang="es-MX" sz="2400" b="1" u="sng" dirty="0" err="1" smtClean="0">
                <a:sym typeface="Wingdings" pitchFamily="2" charset="2"/>
              </a:rPr>
              <a:t>magnetic</a:t>
            </a:r>
            <a:r>
              <a:rPr lang="es-MX" sz="2400" b="1" u="sng" dirty="0" smtClean="0">
                <a:sym typeface="Wingdings" pitchFamily="2" charset="2"/>
              </a:rPr>
              <a:t> flux </a:t>
            </a:r>
            <a:r>
              <a:rPr lang="es-MX" sz="2400" b="1" u="sng" dirty="0" err="1" smtClean="0">
                <a:sym typeface="Wingdings" pitchFamily="2" charset="2"/>
              </a:rPr>
              <a:t>goes</a:t>
            </a:r>
            <a:r>
              <a:rPr lang="es-MX" sz="2400" b="1" u="sng" dirty="0" smtClean="0">
                <a:sym typeface="Wingdings" pitchFamily="2" charset="2"/>
              </a:rPr>
              <a:t> </a:t>
            </a:r>
            <a:r>
              <a:rPr lang="es-MX" sz="2400" b="1" u="sng" dirty="0" err="1" smtClean="0">
                <a:sym typeface="Wingdings" pitchFamily="2" charset="2"/>
              </a:rPr>
              <a:t>only</a:t>
            </a:r>
            <a:r>
              <a:rPr lang="es-MX" sz="2400" b="1" u="sng" dirty="0" smtClean="0">
                <a:sym typeface="Wingdings" pitchFamily="2" charset="2"/>
              </a:rPr>
              <a:t> </a:t>
            </a:r>
            <a:r>
              <a:rPr lang="es-MX" sz="2400" b="1" u="sng" dirty="0" err="1" smtClean="0">
                <a:sym typeface="Wingdings" pitchFamily="2" charset="2"/>
              </a:rPr>
              <a:t>through</a:t>
            </a:r>
            <a:r>
              <a:rPr lang="es-MX" sz="2400" b="1" u="sng" dirty="0" smtClean="0">
                <a:sym typeface="Wingdings" pitchFamily="2" charset="2"/>
              </a:rPr>
              <a:t> </a:t>
            </a:r>
            <a:r>
              <a:rPr lang="es-MX" sz="2400" b="1" u="sng" dirty="0" err="1" smtClean="0">
                <a:sym typeface="Wingdings" pitchFamily="2" charset="2"/>
              </a:rPr>
              <a:t>the</a:t>
            </a:r>
            <a:r>
              <a:rPr lang="es-MX" sz="2400" b="1" u="sng" dirty="0" smtClean="0">
                <a:sym typeface="Wingdings" pitchFamily="2" charset="2"/>
              </a:rPr>
              <a:t> </a:t>
            </a:r>
            <a:r>
              <a:rPr lang="es-MX" sz="2400" b="1" u="sng" dirty="0" err="1" smtClean="0">
                <a:sym typeface="Wingdings" pitchFamily="2" charset="2"/>
              </a:rPr>
              <a:t>crust</a:t>
            </a:r>
            <a:r>
              <a:rPr lang="es-MX" sz="2400" b="1" u="sng" dirty="0">
                <a:sym typeface="Wingdings" pitchFamily="2" charset="2"/>
              </a:rPr>
              <a:t> </a:t>
            </a:r>
            <a:endParaRPr lang="es-MX" sz="2400" b="1" u="sng" dirty="0" smtClean="0">
              <a:sym typeface="Wingdings" pitchFamily="2" charset="2"/>
            </a:endParaRPr>
          </a:p>
          <a:p>
            <a:pPr marL="354364" indent="-342900" algn="ctr" eaLnBrk="1" hangingPunct="1">
              <a:buFont typeface="Wingdings" pitchFamily="2" charset="2"/>
              <a:buChar char="à"/>
              <a:defRPr/>
            </a:pPr>
            <a:r>
              <a:rPr lang="es-MX" sz="2400" dirty="0" err="1" smtClean="0">
                <a:sym typeface="Wingdings" pitchFamily="2" charset="2"/>
              </a:rPr>
              <a:t>Unlikely</a:t>
            </a:r>
            <a:r>
              <a:rPr lang="es-MX" sz="2400" dirty="0" smtClean="0">
                <a:sym typeface="Wingdings" pitchFamily="2" charset="2"/>
              </a:rPr>
              <a:t> </a:t>
            </a:r>
            <a:r>
              <a:rPr lang="es-MX" sz="2400" dirty="0" err="1" smtClean="0">
                <a:sym typeface="Wingdings" pitchFamily="2" charset="2"/>
              </a:rPr>
              <a:t>unless</a:t>
            </a:r>
            <a:r>
              <a:rPr lang="es-MX" sz="2400" dirty="0" smtClean="0">
                <a:sym typeface="Wingdings" pitchFamily="2" charset="2"/>
              </a:rPr>
              <a:t> a </a:t>
            </a:r>
            <a:r>
              <a:rPr lang="es-MX" sz="2400" dirty="0" err="1" smtClean="0">
                <a:sym typeface="Wingdings" pitchFamily="2" charset="2"/>
              </a:rPr>
              <a:t>core</a:t>
            </a:r>
            <a:r>
              <a:rPr lang="es-MX" sz="2400" dirty="0" smtClean="0">
                <a:sym typeface="Wingdings" pitchFamily="2" charset="2"/>
              </a:rPr>
              <a:t> superconductor can </a:t>
            </a:r>
            <a:r>
              <a:rPr lang="es-MX" sz="2400" dirty="0" err="1" smtClean="0">
                <a:sym typeface="Wingdings" pitchFamily="2" charset="2"/>
              </a:rPr>
              <a:t>expel</a:t>
            </a:r>
            <a:r>
              <a:rPr lang="es-MX" sz="2400" dirty="0" smtClean="0">
                <a:sym typeface="Wingdings" pitchFamily="2" charset="2"/>
              </a:rPr>
              <a:t> </a:t>
            </a:r>
            <a:r>
              <a:rPr lang="es-MX" sz="2400" dirty="0" err="1" smtClean="0">
                <a:sym typeface="Wingdings" pitchFamily="2" charset="2"/>
              </a:rPr>
              <a:t>the</a:t>
            </a:r>
            <a:r>
              <a:rPr lang="es-MX" sz="2400" dirty="0" smtClean="0">
                <a:sym typeface="Wingdings" pitchFamily="2" charset="2"/>
              </a:rPr>
              <a:t> flux (time </a:t>
            </a:r>
            <a:r>
              <a:rPr lang="es-MX" sz="2400" dirty="0" err="1" smtClean="0">
                <a:sym typeface="Wingdings" pitchFamily="2" charset="2"/>
              </a:rPr>
              <a:t>scale</a:t>
            </a:r>
            <a:r>
              <a:rPr lang="es-MX" sz="2400" dirty="0" smtClean="0">
                <a:sym typeface="Wingdings" pitchFamily="2" charset="2"/>
              </a:rPr>
              <a:t>???)</a:t>
            </a:r>
          </a:p>
          <a:p>
            <a:pPr marL="354364" indent="-342900" algn="ctr" eaLnBrk="1" hangingPunct="1">
              <a:buFont typeface="Wingdings" pitchFamily="2" charset="2"/>
              <a:buChar char="à"/>
              <a:defRPr/>
            </a:pPr>
            <a:r>
              <a:rPr lang="es-MX" sz="2400" dirty="0" err="1" smtClean="0">
                <a:sym typeface="Wingdings" pitchFamily="2" charset="2"/>
              </a:rPr>
              <a:t>Either</a:t>
            </a:r>
            <a:r>
              <a:rPr lang="es-MX" sz="2400" dirty="0" smtClean="0">
                <a:sym typeface="Wingdings" pitchFamily="2" charset="2"/>
              </a:rPr>
              <a:t> </a:t>
            </a:r>
            <a:r>
              <a:rPr lang="es-MX" sz="2400" dirty="0" err="1" smtClean="0">
                <a:sym typeface="Wingdings" pitchFamily="2" charset="2"/>
              </a:rPr>
              <a:t>way</a:t>
            </a:r>
            <a:r>
              <a:rPr lang="es-MX" sz="2400" dirty="0" smtClean="0">
                <a:sym typeface="Wingdings" pitchFamily="2" charset="2"/>
              </a:rPr>
              <a:t>, </a:t>
            </a:r>
            <a:r>
              <a:rPr lang="es-MX" sz="2400" dirty="0" err="1" smtClean="0">
                <a:sym typeface="Wingdings" pitchFamily="2" charset="2"/>
              </a:rPr>
              <a:t>need</a:t>
            </a:r>
            <a:r>
              <a:rPr lang="es-MX" sz="2400" dirty="0" smtClean="0">
                <a:sym typeface="Wingdings" pitchFamily="2" charset="2"/>
              </a:rPr>
              <a:t> </a:t>
            </a:r>
            <a:r>
              <a:rPr lang="es-MX" sz="2400" dirty="0" err="1" smtClean="0">
                <a:sym typeface="Wingdings" pitchFamily="2" charset="2"/>
              </a:rPr>
              <a:t>to</a:t>
            </a:r>
            <a:r>
              <a:rPr lang="es-MX" sz="2400" dirty="0" smtClean="0">
                <a:sym typeface="Wingdings" pitchFamily="2" charset="2"/>
              </a:rPr>
              <a:t> </a:t>
            </a:r>
            <a:r>
              <a:rPr lang="es-MX" sz="2400" dirty="0" err="1" smtClean="0">
                <a:sym typeface="Wingdings" pitchFamily="2" charset="2"/>
              </a:rPr>
              <a:t>study</a:t>
            </a:r>
            <a:r>
              <a:rPr lang="es-MX" sz="2400" dirty="0" smtClean="0">
                <a:sym typeface="Wingdings" pitchFamily="2" charset="2"/>
              </a:rPr>
              <a:t> </a:t>
            </a:r>
            <a:r>
              <a:rPr lang="es-MX" sz="2400" dirty="0" err="1" smtClean="0">
                <a:sym typeface="Wingdings" pitchFamily="2" charset="2"/>
              </a:rPr>
              <a:t>processes</a:t>
            </a:r>
            <a:r>
              <a:rPr lang="es-MX" sz="2400" dirty="0" smtClean="0">
                <a:sym typeface="Wingdings" pitchFamily="2" charset="2"/>
              </a:rPr>
              <a:t> in </a:t>
            </a:r>
            <a:r>
              <a:rPr lang="es-MX" sz="2400" dirty="0" err="1" smtClean="0">
                <a:sym typeface="Wingdings" pitchFamily="2" charset="2"/>
              </a:rPr>
              <a:t>the</a:t>
            </a:r>
            <a:r>
              <a:rPr lang="es-MX" sz="2400" dirty="0" smtClean="0">
                <a:sym typeface="Wingdings" pitchFamily="2" charset="2"/>
              </a:rPr>
              <a:t> </a:t>
            </a:r>
            <a:r>
              <a:rPr lang="es-MX" sz="2400" b="1" dirty="0" err="1" smtClean="0">
                <a:sym typeface="Wingdings" pitchFamily="2" charset="2"/>
              </a:rPr>
              <a:t>core</a:t>
            </a:r>
            <a:endParaRPr lang="es-ES" sz="2400" b="1" dirty="0" smtClean="0">
              <a:sym typeface="Wingdings" pitchFamily="2" charset="2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65024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bject 2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695450"/>
          </a:xfrm>
        </p:spPr>
        <p:txBody>
          <a:bodyPr tIns="443166"/>
          <a:lstStyle/>
          <a:p>
            <a:pPr marL="1109663" eaLnBrk="1" hangingPunct="1"/>
            <a:r>
              <a:rPr lang="es-CL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s-CL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Multi</a:t>
            </a:r>
            <a:r>
              <a:rPr lang="es-CL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-)</a:t>
            </a:r>
            <a:r>
              <a:rPr lang="es-CL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fluid</a:t>
            </a:r>
            <a:r>
              <a:rPr lang="es-CL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core</a:t>
            </a:r>
            <a:endParaRPr lang="es-CL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04800" y="1828801"/>
            <a:ext cx="9525000" cy="5562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b="1" i="1" dirty="0" smtClean="0"/>
              <a:t>B</a:t>
            </a:r>
            <a:r>
              <a:rPr lang="en-US" sz="2800" dirty="0" smtClean="0"/>
              <a:t> </a:t>
            </a:r>
            <a:r>
              <a:rPr lang="en-US" sz="2800" b="1" dirty="0" smtClean="0"/>
              <a:t>pushes</a:t>
            </a:r>
            <a:r>
              <a:rPr lang="en-US" sz="2800" dirty="0" smtClean="0"/>
              <a:t> on the fluid (charged particles): </a:t>
            </a:r>
            <a:r>
              <a:rPr lang="en-US" sz="2800" b="1" dirty="0" smtClean="0"/>
              <a:t>Can it escape??</a:t>
            </a:r>
          </a:p>
          <a:p>
            <a:pPr marL="0" indent="0">
              <a:buFontTx/>
              <a:buNone/>
              <a:defRPr/>
            </a:pPr>
            <a:r>
              <a:rPr lang="en-US" sz="2800" b="1" dirty="0" smtClean="0"/>
              <a:t>Not trivial: </a:t>
            </a:r>
            <a:r>
              <a:rPr lang="en-US" sz="2800" dirty="0" smtClean="0"/>
              <a:t>Stable stratification (composition gradient) prevents (or strongly constrains) bulk motions.</a:t>
            </a:r>
          </a:p>
          <a:p>
            <a:pPr marL="0" indent="0">
              <a:buFontTx/>
              <a:buNone/>
              <a:defRPr/>
            </a:pPr>
            <a:r>
              <a:rPr lang="en-US" sz="2800" b="1" dirty="0" smtClean="0"/>
              <a:t>Ways out:</a:t>
            </a:r>
          </a:p>
          <a:p>
            <a:pPr>
              <a:defRPr/>
            </a:pPr>
            <a:r>
              <a:rPr lang="en-US" sz="2400" b="1" dirty="0" smtClean="0"/>
              <a:t>Bulk motion with “real-time” composition adjustment </a:t>
            </a:r>
            <a:r>
              <a:rPr lang="en-US" sz="2400" dirty="0" smtClean="0"/>
              <a:t>through beta decays (</a:t>
            </a:r>
            <a:r>
              <a:rPr lang="en-US" sz="2400" dirty="0" err="1" smtClean="0"/>
              <a:t>mUrca</a:t>
            </a:r>
            <a:r>
              <a:rPr lang="en-US" sz="2400" dirty="0" smtClean="0"/>
              <a:t>): n </a:t>
            </a:r>
            <a:r>
              <a:rPr lang="en-US" sz="2400" dirty="0" smtClean="0">
                <a:sym typeface="Wingdings" pitchFamily="2" charset="2"/>
              </a:rPr>
              <a:t></a:t>
            </a:r>
            <a:r>
              <a:rPr lang="en-US" sz="2400" dirty="0" smtClean="0"/>
              <a:t> p + e    </a:t>
            </a:r>
          </a:p>
          <a:p>
            <a:pPr marL="509588" lvl="1" indent="0">
              <a:buFontTx/>
              <a:buNone/>
              <a:defRPr/>
            </a:pPr>
            <a:r>
              <a:rPr lang="en-US" sz="1800" dirty="0" smtClean="0"/>
              <a:t>Effective at </a:t>
            </a:r>
            <a:r>
              <a:rPr lang="en-US" sz="1800" b="1" dirty="0" smtClean="0"/>
              <a:t>high </a:t>
            </a:r>
            <a:r>
              <a:rPr lang="en-US" sz="1800" b="1" i="1" dirty="0" smtClean="0"/>
              <a:t>T</a:t>
            </a:r>
            <a:r>
              <a:rPr lang="en-US" sz="1800" b="1" dirty="0" smtClean="0"/>
              <a:t> (&amp; </a:t>
            </a:r>
            <a:r>
              <a:rPr lang="en-US" sz="1800" b="1" i="1" dirty="0" smtClean="0"/>
              <a:t>B</a:t>
            </a:r>
            <a:r>
              <a:rPr lang="en-US" sz="1800" b="1" dirty="0" smtClean="0"/>
              <a:t>): </a:t>
            </a:r>
            <a:r>
              <a:rPr lang="en-US" sz="1800" dirty="0" smtClean="0"/>
              <a:t>magnetars (Thompson &amp; Duncan 1996) </a:t>
            </a:r>
          </a:p>
          <a:p>
            <a:pPr>
              <a:defRPr/>
            </a:pPr>
            <a:r>
              <a:rPr lang="en-US" sz="2400" b="1" dirty="0" smtClean="0"/>
              <a:t>Ambipolar diffusion </a:t>
            </a:r>
            <a:r>
              <a:rPr lang="en-US" sz="2400" dirty="0" smtClean="0"/>
              <a:t>(</a:t>
            </a:r>
            <a:r>
              <a:rPr lang="en-US" sz="2400" dirty="0" err="1" smtClean="0"/>
              <a:t>solenoidal</a:t>
            </a:r>
            <a:r>
              <a:rPr lang="en-US" sz="2400" dirty="0" smtClean="0"/>
              <a:t> mode): </a:t>
            </a:r>
            <a:r>
              <a:rPr lang="en-US" sz="2400" dirty="0"/>
              <a:t>Relative motion of 2 </a:t>
            </a:r>
            <a:r>
              <a:rPr lang="en-US" sz="2400" dirty="0" smtClean="0"/>
              <a:t>fluids: neutrons &amp; charged particles (frozen to B) against their mutual collisions</a:t>
            </a:r>
          </a:p>
          <a:p>
            <a:pPr marL="0" indent="0">
              <a:buNone/>
              <a:defRPr/>
            </a:pPr>
            <a:r>
              <a:rPr lang="en-US" sz="2400" dirty="0" smtClean="0"/>
              <a:t>       </a:t>
            </a:r>
            <a:r>
              <a:rPr lang="en-US" sz="1800" dirty="0" smtClean="0"/>
              <a:t>Effective at </a:t>
            </a:r>
            <a:r>
              <a:rPr lang="en-US" sz="1800" b="1" dirty="0" smtClean="0"/>
              <a:t>low </a:t>
            </a:r>
            <a:r>
              <a:rPr lang="en-US" sz="1800" b="1" i="1" dirty="0" smtClean="0"/>
              <a:t>T</a:t>
            </a:r>
            <a:r>
              <a:rPr lang="en-US" sz="1800" b="1" dirty="0" smtClean="0"/>
              <a:t>:</a:t>
            </a:r>
            <a:r>
              <a:rPr lang="en-US" sz="1800" dirty="0" smtClean="0"/>
              <a:t> old NSs ~ progenitors of LMXBs &amp; MSPs? </a:t>
            </a:r>
            <a:endParaRPr lang="en-US" sz="1800" dirty="0"/>
          </a:p>
          <a:p>
            <a:pPr marL="509588" lvl="1" indent="0">
              <a:buFontTx/>
              <a:buNone/>
              <a:defRPr/>
            </a:pPr>
            <a:endParaRPr lang="en-US" sz="1600" dirty="0"/>
          </a:p>
          <a:p>
            <a:pPr marL="509588" lvl="1" indent="0">
              <a:buFontTx/>
              <a:buNone/>
              <a:defRPr/>
            </a:pPr>
            <a:r>
              <a:rPr lang="en-US" sz="2000" dirty="0" smtClean="0"/>
              <a:t>[</a:t>
            </a:r>
            <a:r>
              <a:rPr lang="en-US" sz="2000" b="1" i="1" dirty="0" smtClean="0"/>
              <a:t>Time scales:</a:t>
            </a:r>
            <a:r>
              <a:rPr lang="en-US" sz="2000" dirty="0" smtClean="0"/>
              <a:t> Goldreich </a:t>
            </a:r>
            <a:r>
              <a:rPr lang="en-US" sz="2000" dirty="0"/>
              <a:t>&amp; R. </a:t>
            </a:r>
            <a:r>
              <a:rPr lang="en-US" sz="2000" dirty="0" smtClean="0"/>
              <a:t>1992; </a:t>
            </a:r>
            <a:r>
              <a:rPr lang="en-US" sz="2000" b="1" i="1" dirty="0" smtClean="0"/>
              <a:t>1D </a:t>
            </a:r>
            <a:r>
              <a:rPr lang="en-US" sz="2000" b="1" i="1" dirty="0" err="1"/>
              <a:t>sim</a:t>
            </a:r>
            <a:r>
              <a:rPr lang="en-US" sz="2000" b="1" i="1" dirty="0"/>
              <a:t>.: </a:t>
            </a:r>
            <a:r>
              <a:rPr lang="en-US" sz="2000" dirty="0"/>
              <a:t>Hoyos, R., &amp; Valdivia 2008, </a:t>
            </a:r>
            <a:r>
              <a:rPr lang="en-US" sz="2000" dirty="0" smtClean="0"/>
              <a:t>2010]</a:t>
            </a:r>
            <a:endParaRPr lang="en-US" sz="2000" dirty="0"/>
          </a:p>
          <a:p>
            <a:pPr lvl="1">
              <a:defRPr/>
            </a:pPr>
            <a:endParaRPr lang="en-US" sz="1500" dirty="0" smtClean="0"/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89" y="5715000"/>
            <a:ext cx="2590800" cy="63500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146" y="4294300"/>
            <a:ext cx="2365375" cy="4270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407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utp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1676400"/>
            <a:ext cx="7786585" cy="564698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85800" y="46348"/>
            <a:ext cx="80086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400" b="1" dirty="0" err="1" smtClean="0"/>
              <a:t>Simulation</a:t>
            </a:r>
            <a:r>
              <a:rPr lang="es-CL" sz="2400" b="1" dirty="0" smtClean="0"/>
              <a:t> (Castillo+ 2017): axial </a:t>
            </a:r>
            <a:r>
              <a:rPr lang="es-CL" sz="2400" b="1" dirty="0" err="1" smtClean="0"/>
              <a:t>symmetry</a:t>
            </a:r>
            <a:r>
              <a:rPr lang="es-CL" sz="2400" b="1" dirty="0"/>
              <a:t> </a:t>
            </a:r>
            <a:r>
              <a:rPr lang="es-CL" sz="2400" b="1" dirty="0" smtClean="0"/>
              <a:t>(meridional </a:t>
            </a:r>
            <a:r>
              <a:rPr lang="es-CL" sz="2400" b="1" dirty="0" err="1" smtClean="0"/>
              <a:t>cut</a:t>
            </a:r>
            <a:r>
              <a:rPr lang="es-CL" sz="2400" b="1" dirty="0" smtClean="0"/>
              <a:t>) </a:t>
            </a:r>
          </a:p>
          <a:p>
            <a:pPr algn="ctr"/>
            <a:r>
              <a:rPr lang="es-CL" sz="2000" dirty="0" err="1" smtClean="0"/>
              <a:t>charged</a:t>
            </a:r>
            <a:r>
              <a:rPr lang="es-CL" sz="2000" dirty="0" smtClean="0"/>
              <a:t> </a:t>
            </a:r>
            <a:r>
              <a:rPr lang="es-CL" sz="2000" dirty="0" err="1" smtClean="0"/>
              <a:t>particles</a:t>
            </a:r>
            <a:r>
              <a:rPr lang="es-CL" sz="2000" dirty="0" smtClean="0"/>
              <a:t> &amp; </a:t>
            </a:r>
            <a:r>
              <a:rPr lang="es-CL" sz="2000" i="1" dirty="0" smtClean="0"/>
              <a:t>B</a:t>
            </a:r>
            <a:r>
              <a:rPr lang="es-CL" sz="2000" dirty="0" smtClean="0"/>
              <a:t> </a:t>
            </a:r>
            <a:r>
              <a:rPr lang="es-CL" sz="2000" dirty="0" err="1" smtClean="0"/>
              <a:t>moving</a:t>
            </a:r>
            <a:r>
              <a:rPr lang="es-CL" sz="2000" dirty="0" smtClean="0"/>
              <a:t> </a:t>
            </a:r>
            <a:r>
              <a:rPr lang="es-CL" sz="2000" dirty="0" err="1" smtClean="0"/>
              <a:t>against</a:t>
            </a:r>
            <a:r>
              <a:rPr lang="es-CL" sz="2000" dirty="0" smtClean="0"/>
              <a:t> a </a:t>
            </a:r>
            <a:r>
              <a:rPr lang="es-CL" sz="2000" dirty="0" err="1" smtClean="0"/>
              <a:t>fixed</a:t>
            </a:r>
            <a:r>
              <a:rPr lang="es-CL" sz="2000" dirty="0" smtClean="0"/>
              <a:t>, </a:t>
            </a:r>
            <a:r>
              <a:rPr lang="es-CL" sz="2000" dirty="0" err="1" smtClean="0"/>
              <a:t>uniform</a:t>
            </a:r>
            <a:r>
              <a:rPr lang="es-CL" sz="2000" dirty="0" smtClean="0"/>
              <a:t> </a:t>
            </a:r>
            <a:r>
              <a:rPr lang="es-CL" sz="2000" dirty="0" err="1" smtClean="0"/>
              <a:t>neutron</a:t>
            </a:r>
            <a:r>
              <a:rPr lang="es-CL" sz="2000" dirty="0" smtClean="0"/>
              <a:t> </a:t>
            </a:r>
            <a:r>
              <a:rPr lang="es-CL" sz="2000" dirty="0" err="1" smtClean="0"/>
              <a:t>background</a:t>
            </a:r>
            <a:endParaRPr lang="es-CL" sz="2000" dirty="0" smtClean="0"/>
          </a:p>
          <a:p>
            <a:pPr algn="ctr"/>
            <a:endParaRPr lang="es-CL" sz="2000" dirty="0"/>
          </a:p>
          <a:p>
            <a:pPr algn="ctr"/>
            <a:r>
              <a:rPr lang="es-CL" sz="2000" b="1" i="1" dirty="0" err="1" smtClean="0"/>
              <a:t>Magnetic</a:t>
            </a:r>
            <a:r>
              <a:rPr lang="es-CL" sz="2000" b="1" i="1" dirty="0" smtClean="0"/>
              <a:t> </a:t>
            </a:r>
            <a:r>
              <a:rPr lang="es-CL" sz="2000" b="1" i="1" dirty="0" err="1" smtClean="0"/>
              <a:t>field</a:t>
            </a:r>
            <a:r>
              <a:rPr lang="es-CL" sz="2000" b="1" i="1" dirty="0" smtClean="0"/>
              <a:t>         </a:t>
            </a:r>
            <a:r>
              <a:rPr lang="es-CL" sz="2000" b="1" i="1" dirty="0" err="1" smtClean="0"/>
              <a:t>Density</a:t>
            </a:r>
            <a:r>
              <a:rPr lang="es-CL" sz="2000" b="1" i="1" dirty="0" smtClean="0"/>
              <a:t>/</a:t>
            </a:r>
            <a:r>
              <a:rPr lang="es-CL" sz="2000" b="1" i="1" dirty="0" err="1" smtClean="0"/>
              <a:t>pressure</a:t>
            </a:r>
            <a:r>
              <a:rPr lang="es-CL" sz="2000" b="1" i="1" dirty="0" smtClean="0"/>
              <a:t>         </a:t>
            </a:r>
            <a:r>
              <a:rPr lang="es-CL" sz="2000" b="1" i="1" dirty="0" err="1" smtClean="0"/>
              <a:t>Velocity</a:t>
            </a:r>
            <a:r>
              <a:rPr lang="es-CL" sz="2000" b="1" i="1" dirty="0" smtClean="0"/>
              <a:t> </a:t>
            </a:r>
            <a:r>
              <a:rPr lang="es-CL" sz="2000" b="1" i="1" dirty="0" err="1" smtClean="0"/>
              <a:t>field</a:t>
            </a:r>
            <a:endParaRPr lang="es-CL" sz="2000" b="1" i="1" dirty="0"/>
          </a:p>
        </p:txBody>
      </p:sp>
    </p:spTree>
    <p:extLst>
      <p:ext uri="{BB962C8B-B14F-4D97-AF65-F5344CB8AC3E}">
        <p14:creationId xmlns:p14="http://schemas.microsoft.com/office/powerpoint/2010/main" val="416344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Simulation results &amp; discussion</a:t>
            </a:r>
          </a:p>
        </p:txBody>
      </p:sp>
      <p:sp>
        <p:nvSpPr>
          <p:cNvPr id="460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3200" i="1" dirty="0" smtClean="0"/>
              <a:t>B </a:t>
            </a:r>
            <a:r>
              <a:rPr lang="es-CL" sz="3200" dirty="0" err="1" smtClean="0"/>
              <a:t>evolves</a:t>
            </a:r>
            <a:r>
              <a:rPr lang="es-CL" sz="3200" dirty="0" smtClean="0"/>
              <a:t> </a:t>
            </a:r>
            <a:r>
              <a:rPr lang="es-CL" sz="3200" dirty="0" err="1" smtClean="0"/>
              <a:t>towards</a:t>
            </a:r>
            <a:r>
              <a:rPr lang="es-CL" sz="3200" dirty="0" smtClean="0"/>
              <a:t> </a:t>
            </a:r>
            <a:r>
              <a:rPr lang="es-CL" sz="3200" dirty="0" err="1" smtClean="0"/>
              <a:t>twisted-torus</a:t>
            </a:r>
            <a:r>
              <a:rPr lang="es-CL" sz="3200" dirty="0" smtClean="0"/>
              <a:t> equilibria       </a:t>
            </a:r>
            <a:r>
              <a:rPr lang="es-CL" sz="3200" dirty="0" smtClean="0">
                <a:sym typeface="Wingdings" pitchFamily="2" charset="2"/>
              </a:rPr>
              <a:t></a:t>
            </a:r>
            <a:r>
              <a:rPr lang="es-CL" sz="3200" dirty="0" smtClean="0"/>
              <a:t> </a:t>
            </a:r>
            <a:r>
              <a:rPr lang="es-CL" sz="3200" u="sng" dirty="0" smtClean="0"/>
              <a:t>No</a:t>
            </a:r>
            <a:r>
              <a:rPr lang="es-CL" sz="3200" dirty="0" smtClean="0"/>
              <a:t> full </a:t>
            </a:r>
            <a:r>
              <a:rPr lang="es-CL" sz="3200" dirty="0" err="1" smtClean="0"/>
              <a:t>decay</a:t>
            </a:r>
            <a:endParaRPr lang="es-CL" sz="3200" dirty="0" smtClean="0"/>
          </a:p>
          <a:p>
            <a:r>
              <a:rPr lang="es-CL" sz="3200" i="1" dirty="0" smtClean="0"/>
              <a:t>BUT:</a:t>
            </a:r>
            <a:r>
              <a:rPr lang="es-CL" sz="3200" dirty="0" smtClean="0"/>
              <a:t> </a:t>
            </a:r>
            <a:r>
              <a:rPr lang="es-CL" sz="3200" dirty="0" err="1" smtClean="0"/>
              <a:t>Still</a:t>
            </a:r>
            <a:r>
              <a:rPr lang="es-CL" sz="3200" dirty="0" smtClean="0"/>
              <a:t> </a:t>
            </a:r>
            <a:r>
              <a:rPr lang="es-CL" sz="3200" dirty="0" err="1" smtClean="0"/>
              <a:t>to</a:t>
            </a:r>
            <a:r>
              <a:rPr lang="es-CL" sz="3200" dirty="0" smtClean="0"/>
              <a:t> be </a:t>
            </a:r>
            <a:r>
              <a:rPr lang="es-CL" sz="3200" dirty="0" err="1" smtClean="0"/>
              <a:t>included</a:t>
            </a:r>
            <a:r>
              <a:rPr lang="es-CL" sz="3200" dirty="0" smtClean="0"/>
              <a:t>:</a:t>
            </a:r>
          </a:p>
          <a:p>
            <a:pPr lvl="1"/>
            <a:r>
              <a:rPr lang="es-CL" sz="2800" dirty="0" smtClean="0"/>
              <a:t>Radial </a:t>
            </a:r>
            <a:r>
              <a:rPr lang="es-CL" sz="2800" dirty="0" err="1" smtClean="0"/>
              <a:t>density</a:t>
            </a:r>
            <a:r>
              <a:rPr lang="es-CL" sz="2800" dirty="0" smtClean="0"/>
              <a:t> </a:t>
            </a:r>
            <a:r>
              <a:rPr lang="es-CL" sz="2800" dirty="0" err="1" smtClean="0"/>
              <a:t>gradients</a:t>
            </a:r>
            <a:endParaRPr lang="es-CL" sz="2800" dirty="0" smtClean="0"/>
          </a:p>
          <a:p>
            <a:pPr lvl="1"/>
            <a:r>
              <a:rPr lang="es-CL" sz="2800" dirty="0" err="1" smtClean="0"/>
              <a:t>Neutron</a:t>
            </a:r>
            <a:r>
              <a:rPr lang="es-CL" sz="2800" dirty="0" smtClean="0"/>
              <a:t> </a:t>
            </a:r>
            <a:r>
              <a:rPr lang="es-CL" sz="2800" dirty="0" err="1" smtClean="0"/>
              <a:t>motion</a:t>
            </a:r>
            <a:endParaRPr lang="es-CL" sz="2800" dirty="0" smtClean="0"/>
          </a:p>
          <a:p>
            <a:pPr lvl="1"/>
            <a:r>
              <a:rPr lang="es-CL" sz="2800" dirty="0" err="1" smtClean="0"/>
              <a:t>Additional</a:t>
            </a:r>
            <a:r>
              <a:rPr lang="es-CL" sz="2800" dirty="0" smtClean="0"/>
              <a:t> </a:t>
            </a:r>
            <a:r>
              <a:rPr lang="es-CL" sz="2800" dirty="0" err="1" smtClean="0"/>
              <a:t>particle</a:t>
            </a:r>
            <a:r>
              <a:rPr lang="es-CL" sz="2800" dirty="0" smtClean="0"/>
              <a:t> </a:t>
            </a:r>
            <a:r>
              <a:rPr lang="es-CL" sz="2800" dirty="0" err="1" smtClean="0"/>
              <a:t>species</a:t>
            </a:r>
            <a:endParaRPr lang="es-CL" sz="2800" dirty="0" smtClean="0"/>
          </a:p>
          <a:p>
            <a:pPr lvl="1"/>
            <a:r>
              <a:rPr lang="es-CL" sz="2800" dirty="0" err="1" smtClean="0"/>
              <a:t>Superconductivity</a:t>
            </a:r>
            <a:r>
              <a:rPr lang="es-CL" sz="2800" dirty="0" smtClean="0"/>
              <a:t> (</a:t>
            </a:r>
            <a:r>
              <a:rPr lang="es-CL" sz="2800" dirty="0" err="1" smtClean="0"/>
              <a:t>type</a:t>
            </a:r>
            <a:r>
              <a:rPr lang="es-CL" sz="2800" dirty="0" smtClean="0"/>
              <a:t> I </a:t>
            </a:r>
            <a:r>
              <a:rPr lang="es-CL" sz="2800" dirty="0" err="1" smtClean="0"/>
              <a:t>or</a:t>
            </a:r>
            <a:r>
              <a:rPr lang="es-CL" sz="2800" dirty="0" smtClean="0"/>
              <a:t> II??) &amp; superfluidity</a:t>
            </a:r>
          </a:p>
          <a:p>
            <a:pPr lvl="1"/>
            <a:r>
              <a:rPr lang="es-CL" sz="2800" b="1" dirty="0" smtClean="0"/>
              <a:t>3D </a:t>
            </a:r>
            <a:r>
              <a:rPr lang="es-CL" sz="2800" b="1" dirty="0" err="1"/>
              <a:t>effects</a:t>
            </a:r>
            <a:r>
              <a:rPr lang="es-CL" sz="2800" b="1" dirty="0"/>
              <a:t>: </a:t>
            </a:r>
            <a:r>
              <a:rPr lang="es-CL" sz="2800" b="1" dirty="0" err="1"/>
              <a:t>likely</a:t>
            </a:r>
            <a:r>
              <a:rPr lang="es-CL" sz="2800" b="1" dirty="0"/>
              <a:t> </a:t>
            </a:r>
            <a:r>
              <a:rPr lang="es-CL" sz="2800" b="1" dirty="0" err="1"/>
              <a:t>instabilities</a:t>
            </a:r>
            <a:r>
              <a:rPr lang="es-CL" sz="2800" b="1" dirty="0"/>
              <a:t>!</a:t>
            </a:r>
          </a:p>
          <a:p>
            <a:pPr lvl="1"/>
            <a:endParaRPr lang="es-C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ndreas Reisenegger\Documents\Charlas\Retiro CATA-PUC 2016\P1020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963"/>
            <a:ext cx="10414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10058400" cy="191293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4000" b="1" dirty="0"/>
              <a:t>«ANSWERS» </a:t>
            </a:r>
            <a:r>
              <a:rPr lang="es-CL" sz="4000" b="1" dirty="0" err="1" smtClean="0"/>
              <a:t>group</a:t>
            </a:r>
            <a:r>
              <a:rPr lang="es-CL" sz="4000" b="1" dirty="0" smtClean="0"/>
              <a:t> </a:t>
            </a:r>
            <a:r>
              <a:rPr lang="es-CL" sz="3600" dirty="0" smtClean="0"/>
              <a:t>(as of 2016)</a:t>
            </a:r>
            <a:r>
              <a:rPr lang="es-CL" sz="2400" dirty="0"/>
              <a:t/>
            </a:r>
            <a:br>
              <a:rPr lang="es-CL" sz="2400" dirty="0"/>
            </a:br>
            <a:r>
              <a:rPr lang="es-CL" sz="2200" b="1" dirty="0" err="1"/>
              <a:t>A</a:t>
            </a:r>
            <a:r>
              <a:rPr lang="es-CL" sz="2200" dirty="0" err="1"/>
              <a:t>strophysics</a:t>
            </a:r>
            <a:r>
              <a:rPr lang="es-CL" sz="2200" dirty="0"/>
              <a:t> of </a:t>
            </a:r>
            <a:r>
              <a:rPr lang="es-CL" sz="2200" b="1" dirty="0" err="1"/>
              <a:t>N</a:t>
            </a:r>
            <a:r>
              <a:rPr lang="es-CL" sz="2200" dirty="0" err="1"/>
              <a:t>eutron</a:t>
            </a:r>
            <a:r>
              <a:rPr lang="es-CL" sz="2200" dirty="0"/>
              <a:t> </a:t>
            </a:r>
            <a:r>
              <a:rPr lang="es-CL" sz="2200" b="1" dirty="0" err="1"/>
              <a:t>S</a:t>
            </a:r>
            <a:r>
              <a:rPr lang="es-CL" sz="2200" dirty="0" err="1"/>
              <a:t>tars</a:t>
            </a:r>
            <a:r>
              <a:rPr lang="es-CL" sz="2200" dirty="0"/>
              <a:t> </a:t>
            </a:r>
            <a:r>
              <a:rPr lang="es-CL" sz="2200" b="1" dirty="0" err="1"/>
              <a:t>W</a:t>
            </a:r>
            <a:r>
              <a:rPr lang="es-CL" sz="2200" dirty="0" err="1"/>
              <a:t>ith</a:t>
            </a:r>
            <a:r>
              <a:rPr lang="es-CL" sz="2200" dirty="0"/>
              <a:t> </a:t>
            </a:r>
            <a:r>
              <a:rPr lang="es-CL" sz="2200" b="1" dirty="0"/>
              <a:t>E</a:t>
            </a:r>
            <a:r>
              <a:rPr lang="es-CL" sz="2200" dirty="0"/>
              <a:t>xtra/</a:t>
            </a:r>
            <a:r>
              <a:rPr lang="es-CL" sz="2200" b="1" dirty="0" err="1"/>
              <a:t>E</a:t>
            </a:r>
            <a:r>
              <a:rPr lang="es-CL" sz="2200" dirty="0" err="1"/>
              <a:t>xotic</a:t>
            </a:r>
            <a:r>
              <a:rPr lang="es-CL" sz="2200" dirty="0"/>
              <a:t>/</a:t>
            </a:r>
            <a:r>
              <a:rPr lang="es-CL" sz="2200" b="1" dirty="0" err="1"/>
              <a:t>E</a:t>
            </a:r>
            <a:r>
              <a:rPr lang="es-CL" sz="2200" dirty="0" err="1"/>
              <a:t>nergetic</a:t>
            </a:r>
            <a:r>
              <a:rPr lang="es-CL" sz="2200" dirty="0"/>
              <a:t>/</a:t>
            </a:r>
            <a:r>
              <a:rPr lang="es-CL" sz="2200" b="1" dirty="0"/>
              <a:t>E</a:t>
            </a:r>
            <a:r>
              <a:rPr lang="es-CL" sz="2200" dirty="0"/>
              <a:t>xtreme </a:t>
            </a:r>
            <a:r>
              <a:rPr lang="es-CL" sz="2200" b="1" dirty="0" err="1"/>
              <a:t>R</a:t>
            </a:r>
            <a:r>
              <a:rPr lang="es-CL" sz="2200" dirty="0" err="1"/>
              <a:t>elated</a:t>
            </a:r>
            <a:r>
              <a:rPr lang="es-CL" sz="2200" dirty="0"/>
              <a:t> </a:t>
            </a:r>
            <a:r>
              <a:rPr lang="es-CL" sz="2200" b="1" dirty="0" err="1"/>
              <a:t>S</a:t>
            </a:r>
            <a:r>
              <a:rPr lang="es-CL" sz="2200" dirty="0" err="1"/>
              <a:t>tuff</a:t>
            </a:r>
            <a:r>
              <a:rPr lang="es-CL" sz="2200" b="1" dirty="0"/>
              <a:t/>
            </a:r>
            <a:br>
              <a:rPr lang="es-CL" sz="2200" b="1" dirty="0"/>
            </a:br>
            <a:r>
              <a:rPr lang="es-CL" sz="2700" dirty="0">
                <a:hlinkClick r:id="rId3"/>
              </a:rPr>
              <a:t>http://www2.astro.puc.cl/answers/</a:t>
            </a:r>
            <a:endParaRPr lang="es-CL" sz="2200" b="1" dirty="0"/>
          </a:p>
        </p:txBody>
      </p:sp>
      <p:sp>
        <p:nvSpPr>
          <p:cNvPr id="20484" name="object 3"/>
          <p:cNvSpPr txBox="1">
            <a:spLocks noChangeArrowheads="1"/>
          </p:cNvSpPr>
          <p:nvPr/>
        </p:nvSpPr>
        <p:spPr bwMode="auto">
          <a:xfrm>
            <a:off x="1638300" y="6248400"/>
            <a:ext cx="8158163" cy="125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CL" altLang="es-CL" sz="1600" b="1" i="1" dirty="0" err="1">
                <a:solidFill>
                  <a:srgbClr val="FFFF00"/>
                </a:solidFill>
                <a:latin typeface="Verdana" pitchFamily="34" charset="0"/>
              </a:rPr>
              <a:t>Funding</a:t>
            </a:r>
            <a:r>
              <a:rPr lang="es-CL" altLang="es-CL" sz="1600" b="1" i="1" dirty="0">
                <a:solidFill>
                  <a:srgbClr val="FFFF00"/>
                </a:solidFill>
                <a:latin typeface="Verdana" pitchFamily="34" charset="0"/>
              </a:rPr>
              <a:t>:</a:t>
            </a:r>
            <a:endParaRPr lang="es-CL" altLang="es-CL" sz="1600" dirty="0">
              <a:solidFill>
                <a:srgbClr val="FFFF00"/>
              </a:solidFill>
              <a:latin typeface="Verdana" pitchFamily="34" charset="0"/>
            </a:endParaRPr>
          </a:p>
          <a:p>
            <a:pPr algn="just" eaLnBrk="1" hangingPunct="1">
              <a:spcBef>
                <a:spcPts val="213"/>
              </a:spcBef>
              <a:buFontTx/>
              <a:buChar char="•"/>
            </a:pPr>
            <a:r>
              <a:rPr lang="es-CL" altLang="es-CL" sz="1600" dirty="0">
                <a:solidFill>
                  <a:srgbClr val="FFFF00"/>
                </a:solidFill>
                <a:latin typeface="Verdana" pitchFamily="34" charset="0"/>
              </a:rPr>
              <a:t>FONDECYT Regular </a:t>
            </a:r>
            <a:r>
              <a:rPr lang="es-CL" altLang="es-CL" sz="1600" dirty="0" err="1">
                <a:solidFill>
                  <a:srgbClr val="FFFF00"/>
                </a:solidFill>
                <a:latin typeface="Verdana" pitchFamily="34" charset="0"/>
              </a:rPr>
              <a:t>Grant</a:t>
            </a:r>
            <a:r>
              <a:rPr lang="es-CL" altLang="es-CL" sz="1600" dirty="0">
                <a:solidFill>
                  <a:srgbClr val="FFFF00"/>
                </a:solidFill>
                <a:latin typeface="Verdana" pitchFamily="34" charset="0"/>
              </a:rPr>
              <a:t> 1150411 </a:t>
            </a:r>
            <a:r>
              <a:rPr lang="es-CL" altLang="es-CL" sz="1600" b="1" i="1" dirty="0" err="1">
                <a:solidFill>
                  <a:srgbClr val="FFFF00"/>
                </a:solidFill>
                <a:latin typeface="Verdana" pitchFamily="34" charset="0"/>
              </a:rPr>
              <a:t>Rotational</a:t>
            </a:r>
            <a:r>
              <a:rPr lang="es-CL" altLang="es-CL" sz="1600" b="1" i="1" dirty="0">
                <a:solidFill>
                  <a:srgbClr val="FFFF00"/>
                </a:solidFill>
                <a:latin typeface="Verdana" pitchFamily="34" charset="0"/>
              </a:rPr>
              <a:t> &amp; </a:t>
            </a:r>
            <a:r>
              <a:rPr lang="es-CL" altLang="es-CL" sz="1600" b="1" i="1" dirty="0" err="1">
                <a:solidFill>
                  <a:srgbClr val="FFFF00"/>
                </a:solidFill>
                <a:latin typeface="Verdana" pitchFamily="34" charset="0"/>
              </a:rPr>
              <a:t>magnetic</a:t>
            </a:r>
            <a:r>
              <a:rPr lang="es-CL" altLang="es-CL" sz="1600" b="1" i="1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s-CL" altLang="es-CL" sz="1600" b="1" i="1" dirty="0" err="1">
                <a:solidFill>
                  <a:srgbClr val="FFFF00"/>
                </a:solidFill>
                <a:latin typeface="Verdana" pitchFamily="34" charset="0"/>
              </a:rPr>
              <a:t>effects</a:t>
            </a:r>
            <a:r>
              <a:rPr lang="es-CL" altLang="es-CL" sz="1600" b="1" i="1" dirty="0">
                <a:solidFill>
                  <a:srgbClr val="FFFF00"/>
                </a:solidFill>
                <a:latin typeface="Verdana" pitchFamily="34" charset="0"/>
              </a:rPr>
              <a:t> in </a:t>
            </a:r>
            <a:r>
              <a:rPr lang="es-CL" altLang="es-CL" sz="1600" b="1" i="1" dirty="0" err="1">
                <a:solidFill>
                  <a:srgbClr val="FFFF00"/>
                </a:solidFill>
                <a:latin typeface="Verdana" pitchFamily="34" charset="0"/>
              </a:rPr>
              <a:t>neutron</a:t>
            </a:r>
            <a:r>
              <a:rPr lang="es-CL" altLang="es-CL" sz="1600" b="1" i="1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s-CL" altLang="es-CL" sz="1600" b="1" i="1" dirty="0" err="1">
                <a:solidFill>
                  <a:srgbClr val="FFFF00"/>
                </a:solidFill>
                <a:latin typeface="Verdana" pitchFamily="34" charset="0"/>
              </a:rPr>
              <a:t>stars</a:t>
            </a:r>
            <a:r>
              <a:rPr lang="es-CL" altLang="es-CL" sz="1600" b="1" i="1" dirty="0">
                <a:solidFill>
                  <a:srgbClr val="FFFF00"/>
                </a:solidFill>
                <a:latin typeface="Verdana" pitchFamily="34" charset="0"/>
              </a:rPr>
              <a:t> and </a:t>
            </a:r>
            <a:r>
              <a:rPr lang="es-CL" altLang="es-CL" sz="1600" b="1" i="1" dirty="0" err="1">
                <a:solidFill>
                  <a:srgbClr val="FFFF00"/>
                </a:solidFill>
                <a:latin typeface="Verdana" pitchFamily="34" charset="0"/>
              </a:rPr>
              <a:t>beyond</a:t>
            </a:r>
            <a:r>
              <a:rPr lang="es-CL" altLang="es-CL" sz="1600" b="1" i="1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s-CL" altLang="es-CL" sz="1600" dirty="0">
                <a:solidFill>
                  <a:srgbClr val="FFFF00"/>
                </a:solidFill>
                <a:latin typeface="Verdana" pitchFamily="34" charset="0"/>
              </a:rPr>
              <a:t>(2015-2019)</a:t>
            </a:r>
            <a:endParaRPr lang="es-MX" altLang="es-CL" sz="1600" dirty="0">
              <a:solidFill>
                <a:srgbClr val="FFFF00"/>
              </a:solidFill>
              <a:latin typeface="Verdana" pitchFamily="34" charset="0"/>
            </a:endParaRPr>
          </a:p>
          <a:p>
            <a:pPr eaLnBrk="1" hangingPunct="1">
              <a:buFontTx/>
              <a:buChar char="•"/>
            </a:pPr>
            <a:r>
              <a:rPr lang="es-CL" altLang="es-CL" sz="1600" dirty="0">
                <a:solidFill>
                  <a:srgbClr val="FFFF00"/>
                </a:solidFill>
                <a:latin typeface="Verdana" pitchFamily="34" charset="0"/>
              </a:rPr>
              <a:t>FONDECYT postdoctoral </a:t>
            </a:r>
            <a:r>
              <a:rPr lang="es-CL" altLang="es-CL" sz="1600" dirty="0" err="1">
                <a:solidFill>
                  <a:srgbClr val="FFFF00"/>
                </a:solidFill>
                <a:latin typeface="Verdana" pitchFamily="34" charset="0"/>
              </a:rPr>
              <a:t>grants</a:t>
            </a:r>
            <a:r>
              <a:rPr lang="es-CL" altLang="es-CL" sz="1600" dirty="0">
                <a:solidFill>
                  <a:srgbClr val="FFFF00"/>
                </a:solidFill>
                <a:latin typeface="Verdana" pitchFamily="34" charset="0"/>
              </a:rPr>
              <a:t>, CONICYT PhD </a:t>
            </a:r>
            <a:r>
              <a:rPr lang="es-CL" altLang="es-CL" sz="1600" dirty="0" err="1">
                <a:solidFill>
                  <a:srgbClr val="FFFF00"/>
                </a:solidFill>
                <a:latin typeface="Verdana" pitchFamily="34" charset="0"/>
              </a:rPr>
              <a:t>Fellowships</a:t>
            </a:r>
            <a:endParaRPr lang="es-CL" altLang="es-CL" sz="1600" dirty="0">
              <a:solidFill>
                <a:srgbClr val="FFFF00"/>
              </a:solidFill>
              <a:latin typeface="Verdana" pitchFamily="34" charset="0"/>
            </a:endParaRPr>
          </a:p>
          <a:p>
            <a:pPr eaLnBrk="1" hangingPunct="1">
              <a:buFontTx/>
              <a:buChar char="•"/>
            </a:pPr>
            <a:r>
              <a:rPr lang="es-CL" altLang="es-CL" sz="1600" dirty="0">
                <a:solidFill>
                  <a:srgbClr val="FFFF00"/>
                </a:solidFill>
                <a:latin typeface="Verdana" pitchFamily="34" charset="0"/>
              </a:rPr>
              <a:t>PFB</a:t>
            </a:r>
            <a:r>
              <a:rPr lang="es-MX" altLang="es-CL" sz="1600" dirty="0">
                <a:solidFill>
                  <a:srgbClr val="FFFF00"/>
                </a:solidFill>
                <a:latin typeface="Verdana" pitchFamily="34" charset="0"/>
              </a:rPr>
              <a:t>-</a:t>
            </a:r>
            <a:r>
              <a:rPr lang="es-CL" altLang="es-CL" sz="1600" dirty="0">
                <a:solidFill>
                  <a:srgbClr val="FFFF00"/>
                </a:solidFill>
                <a:latin typeface="Verdana" pitchFamily="34" charset="0"/>
              </a:rPr>
              <a:t>06 </a:t>
            </a:r>
            <a:r>
              <a:rPr lang="es-CL" altLang="es-CL" sz="1600" b="1" i="1" dirty="0" smtClean="0">
                <a:solidFill>
                  <a:srgbClr val="FFFF00"/>
                </a:solidFill>
                <a:latin typeface="Verdana" pitchFamily="34" charset="0"/>
              </a:rPr>
              <a:t>Center </a:t>
            </a:r>
            <a:r>
              <a:rPr lang="es-CL" altLang="es-CL" sz="1600" b="1" i="1" dirty="0" err="1">
                <a:solidFill>
                  <a:srgbClr val="FFFF00"/>
                </a:solidFill>
                <a:latin typeface="Verdana" pitchFamily="34" charset="0"/>
              </a:rPr>
              <a:t>for</a:t>
            </a:r>
            <a:r>
              <a:rPr lang="es-CL" altLang="es-CL" sz="1600" b="1" i="1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s-CL" altLang="es-CL" sz="1600" b="1" i="1" dirty="0" err="1">
                <a:solidFill>
                  <a:srgbClr val="FFFF00"/>
                </a:solidFill>
                <a:latin typeface="Verdana" pitchFamily="34" charset="0"/>
              </a:rPr>
              <a:t>Astronomy</a:t>
            </a:r>
            <a:r>
              <a:rPr lang="es-CL" altLang="es-CL" sz="1600" b="1" i="1" dirty="0">
                <a:solidFill>
                  <a:srgbClr val="FFFF00"/>
                </a:solidFill>
                <a:latin typeface="Verdana" pitchFamily="34" charset="0"/>
              </a:rPr>
              <a:t> &amp; </a:t>
            </a:r>
            <a:r>
              <a:rPr lang="es-CL" altLang="es-CL" sz="1600" b="1" i="1" dirty="0" err="1">
                <a:solidFill>
                  <a:srgbClr val="FFFF00"/>
                </a:solidFill>
                <a:latin typeface="Verdana" pitchFamily="34" charset="0"/>
              </a:rPr>
              <a:t>Associated</a:t>
            </a:r>
            <a:r>
              <a:rPr lang="es-CL" altLang="es-CL" sz="1600" b="1" i="1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s-CL" altLang="es-CL" sz="1600" b="1" i="1" dirty="0" smtClean="0">
                <a:solidFill>
                  <a:srgbClr val="FFFF00"/>
                </a:solidFill>
                <a:latin typeface="Verdana" pitchFamily="34" charset="0"/>
              </a:rPr>
              <a:t>Technologies </a:t>
            </a:r>
            <a:r>
              <a:rPr lang="es-CL" altLang="es-CL" sz="1600" dirty="0" smtClean="0">
                <a:solidFill>
                  <a:srgbClr val="FFFF00"/>
                </a:solidFill>
                <a:latin typeface="Verdana" pitchFamily="34" charset="0"/>
              </a:rPr>
              <a:t>(</a:t>
            </a:r>
            <a:r>
              <a:rPr lang="es-CL" altLang="es-CL" sz="1600" dirty="0">
                <a:solidFill>
                  <a:srgbClr val="FFFF00"/>
                </a:solidFill>
                <a:latin typeface="Verdana" pitchFamily="34" charset="0"/>
              </a:rPr>
              <a:t>CATA) </a:t>
            </a:r>
            <a:endParaRPr lang="es-CL" altLang="es-CL" sz="1600" b="1" i="1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8" y="1357313"/>
            <a:ext cx="1204912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9144000" cy="677863"/>
          </a:xfrm>
        </p:spPr>
        <p:txBody>
          <a:bodyPr/>
          <a:lstStyle/>
          <a:p>
            <a:pPr eaLnBrk="1" hangingPunct="1"/>
            <a:r>
              <a:rPr lang="es-CL" smtClean="0">
                <a:latin typeface="Calibri" pitchFamily="34" charset="0"/>
                <a:ea typeface="Calibri" pitchFamily="34" charset="0"/>
                <a:cs typeface="Calibri" pitchFamily="34" charset="0"/>
              </a:rPr>
              <a:t>Low </a:t>
            </a:r>
            <a:r>
              <a:rPr lang="es-CL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lang="es-CL" smtClean="0">
                <a:latin typeface="Calibri" pitchFamily="34" charset="0"/>
                <a:ea typeface="Calibri" pitchFamily="34" charset="0"/>
                <a:cs typeface="Calibri" pitchFamily="34" charset="0"/>
              </a:rPr>
              <a:t> in MSPs &amp; LMXBs</a:t>
            </a:r>
          </a:p>
        </p:txBody>
      </p:sp>
      <p:sp>
        <p:nvSpPr>
          <p:cNvPr id="21507" name="2 Marcador de texto"/>
          <p:cNvSpPr>
            <a:spLocks noGrp="1"/>
          </p:cNvSpPr>
          <p:nvPr>
            <p:ph idx="1"/>
          </p:nvPr>
        </p:nvSpPr>
        <p:spPr>
          <a:xfrm>
            <a:off x="381000" y="1600200"/>
            <a:ext cx="9525000" cy="575468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s-CL" sz="2400" b="1" i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Standard </a:t>
            </a:r>
            <a:r>
              <a:rPr lang="es-CL" sz="2400" b="1" i="1" u="sng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explanation</a:t>
            </a:r>
            <a:r>
              <a:rPr lang="es-CL" sz="24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 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Recycling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»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via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accretion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reduces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not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only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but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also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through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either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marL="0" indent="0" eaLnBrk="1" hangingPunct="1">
              <a:buFontTx/>
              <a:buNone/>
              <a:defRPr/>
            </a:pP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1)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Accretion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heating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enhanced</a:t>
            </a:r>
            <a:r>
              <a:rPr lang="es-CL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crustal</a:t>
            </a:r>
            <a:r>
              <a:rPr lang="es-CL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resistivity</a:t>
            </a:r>
            <a:r>
              <a:rPr lang="es-CL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Shibazaki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+ 1989): 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requires</a:t>
            </a:r>
            <a:r>
              <a:rPr lang="es-CL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 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not</a:t>
            </a:r>
            <a:r>
              <a:rPr lang="es-CL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to</a:t>
            </a:r>
            <a:r>
              <a:rPr lang="es-CL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penetrate</a:t>
            </a:r>
            <a:r>
              <a:rPr lang="es-CL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</a:t>
            </a:r>
            <a:r>
              <a:rPr lang="es-CL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core</a:t>
            </a:r>
            <a:endParaRPr lang="es-CL" sz="24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2)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Diamagnetic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screening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by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accreted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material (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Bisnovatyi-Kogan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&amp;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Komberg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’74; Melatos++;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many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others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): 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instabilities</a:t>
            </a:r>
            <a:r>
              <a:rPr lang="es-CL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?? 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Mukherjee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+ 2013)</a:t>
            </a:r>
            <a:endParaRPr lang="es-CL" sz="24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82059" indent="-382059" eaLnBrk="1" hangingPunct="1">
              <a:defRPr/>
            </a:pPr>
            <a:endParaRPr lang="es-CL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s-CL" sz="2400" b="1" i="1" u="sng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Alternative</a:t>
            </a:r>
            <a:r>
              <a:rPr lang="es-CL" sz="2400" b="1" i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toy</a:t>
            </a:r>
            <a:r>
              <a:rPr lang="es-CL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model</a:t>
            </a:r>
            <a:r>
              <a:rPr lang="es-CL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-- Cruces, R., &amp; Tauris, in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prep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.): </a:t>
            </a:r>
          </a:p>
          <a:p>
            <a:pPr eaLnBrk="1" hangingPunct="1">
              <a:defRPr/>
            </a:pP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Spontaneous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decay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by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ambipolar 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diffusion</a:t>
            </a:r>
            <a:r>
              <a:rPr lang="es-CL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of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core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field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in 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cold</a:t>
            </a:r>
            <a:r>
              <a:rPr lang="es-CL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pre-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accretion</a:t>
            </a:r>
            <a:r>
              <a:rPr lang="es-CL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phase</a:t>
            </a:r>
            <a:r>
              <a:rPr lang="es-CL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requires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crust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to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«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cooperate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»)</a:t>
            </a:r>
          </a:p>
          <a:p>
            <a:pPr eaLnBrk="1" hangingPunct="1">
              <a:defRPr/>
            </a:pP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Time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available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~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companion’s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main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sequence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lifetime</a:t>
            </a:r>
            <a:r>
              <a:rPr lang="es-CL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infer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es-C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remnant</a:t>
            </a:r>
            <a:endParaRPr lang="es-CL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s-CL" sz="24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7448" y="14514"/>
            <a:ext cx="8550275" cy="1295400"/>
          </a:xfrm>
        </p:spPr>
        <p:txBody>
          <a:bodyPr/>
          <a:lstStyle/>
          <a:p>
            <a:r>
              <a:rPr lang="es-CL" dirty="0"/>
              <a:t>M</a:t>
            </a:r>
            <a:r>
              <a:rPr lang="es-CL" dirty="0" smtClean="0"/>
              <a:t>agneto-roto-</a:t>
            </a:r>
            <a:r>
              <a:rPr lang="es-CL" dirty="0" err="1" smtClean="0"/>
              <a:t>thermal</a:t>
            </a:r>
            <a:r>
              <a:rPr lang="es-CL" dirty="0" smtClean="0"/>
              <a:t> </a:t>
            </a:r>
            <a:r>
              <a:rPr lang="es-CL" dirty="0" err="1" smtClean="0"/>
              <a:t>evolution</a:t>
            </a:r>
            <a:endParaRPr lang="es-CL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2235200"/>
            <a:ext cx="5032586" cy="494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87" y="2209800"/>
            <a:ext cx="4829513" cy="494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33274" y="1219200"/>
            <a:ext cx="4153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400" dirty="0" err="1" smtClean="0"/>
              <a:t>Massive</a:t>
            </a:r>
            <a:r>
              <a:rPr lang="es-CL" sz="2400" dirty="0" smtClean="0"/>
              <a:t>, short-</a:t>
            </a:r>
            <a:r>
              <a:rPr lang="es-CL" sz="2400" dirty="0" err="1" smtClean="0"/>
              <a:t>lived</a:t>
            </a:r>
            <a:r>
              <a:rPr lang="es-CL" sz="2400" dirty="0" smtClean="0"/>
              <a:t> </a:t>
            </a:r>
            <a:r>
              <a:rPr lang="es-CL" sz="2400" dirty="0" err="1" smtClean="0"/>
              <a:t>companion</a:t>
            </a:r>
            <a:endParaRPr lang="es-CL" sz="2400" dirty="0" smtClean="0"/>
          </a:p>
          <a:p>
            <a:pPr algn="ctr"/>
            <a:r>
              <a:rPr lang="es-CL" sz="2400" dirty="0" smtClean="0"/>
              <a:t>(</a:t>
            </a:r>
            <a:r>
              <a:rPr lang="es-CL" sz="2400" dirty="0" err="1" smtClean="0"/>
              <a:t>now</a:t>
            </a:r>
            <a:r>
              <a:rPr lang="es-CL" sz="2400" dirty="0" smtClean="0"/>
              <a:t> </a:t>
            </a:r>
            <a:r>
              <a:rPr lang="es-CL" sz="2400" dirty="0" err="1" smtClean="0"/>
              <a:t>neutron</a:t>
            </a:r>
            <a:r>
              <a:rPr lang="es-CL" sz="2400" dirty="0" smtClean="0"/>
              <a:t> </a:t>
            </a:r>
            <a:r>
              <a:rPr lang="es-CL" sz="2400" dirty="0" err="1" smtClean="0"/>
              <a:t>star</a:t>
            </a:r>
            <a:r>
              <a:rPr lang="es-CL" sz="2400" dirty="0" smtClean="0"/>
              <a:t>)</a:t>
            </a:r>
            <a:endParaRPr lang="es-CL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511681" y="1254318"/>
            <a:ext cx="4263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400" dirty="0" err="1" smtClean="0"/>
              <a:t>Low-mass</a:t>
            </a:r>
            <a:r>
              <a:rPr lang="es-CL" sz="2400" dirty="0" smtClean="0"/>
              <a:t>, </a:t>
            </a:r>
            <a:r>
              <a:rPr lang="es-CL" sz="2400" dirty="0" err="1" smtClean="0"/>
              <a:t>long-lived</a:t>
            </a:r>
            <a:r>
              <a:rPr lang="es-CL" sz="2400" dirty="0" smtClean="0"/>
              <a:t> </a:t>
            </a:r>
            <a:r>
              <a:rPr lang="es-CL" sz="2400" dirty="0" err="1" smtClean="0"/>
              <a:t>companion</a:t>
            </a:r>
            <a:endParaRPr lang="es-CL" sz="2400" dirty="0" smtClean="0"/>
          </a:p>
          <a:p>
            <a:pPr algn="ctr"/>
            <a:r>
              <a:rPr lang="es-CL" sz="2400" dirty="0" smtClean="0"/>
              <a:t>(</a:t>
            </a:r>
            <a:r>
              <a:rPr lang="es-CL" sz="2400" dirty="0" err="1" smtClean="0"/>
              <a:t>now</a:t>
            </a:r>
            <a:r>
              <a:rPr lang="es-CL" sz="2400" dirty="0" smtClean="0"/>
              <a:t> He </a:t>
            </a:r>
            <a:r>
              <a:rPr lang="es-CL" sz="2400" dirty="0" err="1" smtClean="0"/>
              <a:t>white</a:t>
            </a:r>
            <a:r>
              <a:rPr lang="es-CL" sz="2400" dirty="0" smtClean="0"/>
              <a:t> </a:t>
            </a:r>
            <a:r>
              <a:rPr lang="es-CL" sz="2400" dirty="0" err="1" smtClean="0"/>
              <a:t>dwarf</a:t>
            </a:r>
            <a:r>
              <a:rPr lang="es-CL" sz="2400" dirty="0" smtClean="0"/>
              <a:t>)</a:t>
            </a:r>
            <a:endParaRPr lang="es-CL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874684" y="7310735"/>
            <a:ext cx="4486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i="1" dirty="0" smtClean="0"/>
              <a:t>Cruces, R., &amp; Tauris, in </a:t>
            </a:r>
            <a:r>
              <a:rPr lang="es-CL" sz="2400" i="1" dirty="0" err="1" smtClean="0"/>
              <a:t>preparation</a:t>
            </a:r>
            <a:endParaRPr lang="es-CL" sz="2400" i="1" dirty="0"/>
          </a:p>
        </p:txBody>
      </p:sp>
    </p:spTree>
    <p:extLst>
      <p:ext uri="{BB962C8B-B14F-4D97-AF65-F5344CB8AC3E}">
        <p14:creationId xmlns:p14="http://schemas.microsoft.com/office/powerpoint/2010/main" val="40950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>
          <a:xfrm>
            <a:off x="0" y="381000"/>
            <a:ext cx="4038600" cy="1485900"/>
          </a:xfrm>
        </p:spPr>
        <p:txBody>
          <a:bodyPr/>
          <a:lstStyle/>
          <a:p>
            <a:pPr eaLnBrk="1" hangingPunct="1"/>
            <a:r>
              <a:rPr lang="es-CL" sz="4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Magnetic fields of binary pulsars</a:t>
            </a:r>
          </a:p>
        </p:txBody>
      </p:sp>
      <p:sp>
        <p:nvSpPr>
          <p:cNvPr id="48131" name="2 Marcador de texto"/>
          <p:cNvSpPr>
            <a:spLocks noGrp="1"/>
          </p:cNvSpPr>
          <p:nvPr>
            <p:ph idx="1"/>
          </p:nvPr>
        </p:nvSpPr>
        <p:spPr>
          <a:xfrm>
            <a:off x="228600" y="1948911"/>
            <a:ext cx="3733800" cy="353748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CL" sz="20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Histogram</a:t>
            </a:r>
            <a:r>
              <a:rPr lang="es-CL" sz="20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s-CL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Binary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pulsars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not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in globular </a:t>
            </a:r>
            <a:r>
              <a:rPr lang="es-CL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clusters</a:t>
            </a:r>
            <a:endParaRPr lang="es-CL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s-CL" sz="20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Shaded</a:t>
            </a:r>
            <a:r>
              <a:rPr lang="es-CL" sz="20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0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bands</a:t>
            </a:r>
            <a:r>
              <a:rPr lang="es-CL" sz="20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Rough </a:t>
            </a:r>
            <a:r>
              <a:rPr lang="es-CL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estimates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of </a:t>
            </a:r>
            <a:r>
              <a:rPr lang="es-CL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expected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fields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ambipolar </a:t>
            </a:r>
            <a:r>
              <a:rPr lang="es-CL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diffusion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each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companion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type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s-CL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with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s-CL" sz="20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companion’s</a:t>
            </a:r>
            <a:r>
              <a:rPr lang="es-CL" sz="20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0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main</a:t>
            </a:r>
            <a:r>
              <a:rPr lang="es-CL" sz="20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0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sequence</a:t>
            </a:r>
            <a:r>
              <a:rPr lang="es-CL" sz="20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0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lifetime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 – (</a:t>
            </a:r>
            <a:r>
              <a:rPr lang="es-CL" sz="20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NS </a:t>
            </a:r>
            <a:r>
              <a:rPr lang="es-CL" sz="20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cooling</a:t>
            </a:r>
            <a:r>
              <a:rPr lang="es-CL" sz="20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time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 (10</a:t>
            </a:r>
            <a:r>
              <a:rPr lang="es-CL" sz="20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CL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yr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 = (</a:t>
            </a:r>
            <a:r>
              <a:rPr lang="es-CL" sz="20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ambipolar </a:t>
            </a:r>
            <a:r>
              <a:rPr lang="es-CL" sz="20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diffusion</a:t>
            </a:r>
            <a:r>
              <a:rPr lang="es-CL" sz="20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time</a:t>
            </a:r>
            <a:r>
              <a:rPr lang="es-C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3124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86187"/>
            <a:ext cx="5912341" cy="280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2400" y="5760184"/>
            <a:ext cx="449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i="1" dirty="0" err="1" smtClean="0"/>
              <a:t>Caveats</a:t>
            </a:r>
            <a:r>
              <a:rPr lang="es-CL" sz="2000" i="1" dirty="0" smtClean="0"/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2000" dirty="0" err="1" smtClean="0"/>
              <a:t>Several</a:t>
            </a:r>
            <a:r>
              <a:rPr lang="es-CL" sz="2000" dirty="0" smtClean="0"/>
              <a:t> </a:t>
            </a:r>
            <a:r>
              <a:rPr lang="es-CL" sz="2000" dirty="0" err="1" smtClean="0"/>
              <a:t>outliers</a:t>
            </a:r>
            <a:r>
              <a:rPr lang="es-CL" sz="2000" dirty="0" smtClean="0"/>
              <a:t>: </a:t>
            </a:r>
            <a:r>
              <a:rPr lang="es-CL" sz="2000" dirty="0" err="1" smtClean="0"/>
              <a:t>unusual</a:t>
            </a:r>
            <a:r>
              <a:rPr lang="es-CL" sz="2000" dirty="0" smtClean="0"/>
              <a:t> </a:t>
            </a:r>
            <a:r>
              <a:rPr lang="es-CL" sz="2000" dirty="0" err="1" smtClean="0"/>
              <a:t>binary</a:t>
            </a:r>
            <a:r>
              <a:rPr lang="es-CL" sz="2000" dirty="0" smtClean="0"/>
              <a:t> </a:t>
            </a:r>
            <a:r>
              <a:rPr lang="es-CL" sz="2000" dirty="0" err="1" smtClean="0"/>
              <a:t>evolution</a:t>
            </a:r>
            <a:r>
              <a:rPr lang="es-CL" sz="2000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2000" dirty="0" err="1"/>
              <a:t>P</a:t>
            </a:r>
            <a:r>
              <a:rPr lang="es-CL" sz="2000" dirty="0" err="1" smtClean="0"/>
              <a:t>redictions</a:t>
            </a:r>
            <a:r>
              <a:rPr lang="es-CL" sz="2000" dirty="0" smtClean="0"/>
              <a:t> similar </a:t>
            </a:r>
            <a:r>
              <a:rPr lang="es-CL" sz="2000" dirty="0" err="1" smtClean="0"/>
              <a:t>to</a:t>
            </a:r>
            <a:r>
              <a:rPr lang="es-CL" sz="2000" dirty="0" smtClean="0"/>
              <a:t> «</a:t>
            </a:r>
            <a:r>
              <a:rPr lang="es-CL" sz="2000" dirty="0" err="1" smtClean="0"/>
              <a:t>standard</a:t>
            </a:r>
            <a:r>
              <a:rPr lang="es-CL" sz="2000" dirty="0" smtClean="0"/>
              <a:t>» </a:t>
            </a:r>
            <a:r>
              <a:rPr lang="es-CL" sz="2000" dirty="0" err="1" smtClean="0"/>
              <a:t>accretion-induced</a:t>
            </a:r>
            <a:r>
              <a:rPr lang="es-CL" sz="2000" dirty="0" smtClean="0"/>
              <a:t> </a:t>
            </a:r>
            <a:r>
              <a:rPr lang="es-CL" sz="2000" dirty="0" err="1" smtClean="0"/>
              <a:t>decay</a:t>
            </a:r>
            <a:r>
              <a:rPr lang="es-CL" sz="2000" dirty="0" smtClean="0"/>
              <a:t> </a:t>
            </a:r>
            <a:r>
              <a:rPr lang="es-CL" sz="2000" dirty="0" err="1" smtClean="0"/>
              <a:t>model</a:t>
            </a:r>
            <a:endParaRPr lang="es-CL" sz="20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"/>
            <a:ext cx="6019800" cy="416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270830"/>
            <a:ext cx="46386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bject 2"/>
          <p:cNvSpPr>
            <a:spLocks noGrp="1"/>
          </p:cNvSpPr>
          <p:nvPr>
            <p:ph type="title"/>
          </p:nvPr>
        </p:nvSpPr>
        <p:spPr>
          <a:xfrm>
            <a:off x="0" y="33338"/>
            <a:ext cx="8550275" cy="1295400"/>
          </a:xfrm>
        </p:spPr>
        <p:txBody>
          <a:bodyPr tIns="600646"/>
          <a:lstStyle/>
          <a:p>
            <a:pPr marL="1739900" algn="l" eaLnBrk="1" hangingPunct="1"/>
            <a:r>
              <a:rPr lang="es-CL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Conclusions &amp; discussion</a:t>
            </a:r>
          </a:p>
        </p:txBody>
      </p:sp>
      <p:sp>
        <p:nvSpPr>
          <p:cNvPr id="49155" name="object 3"/>
          <p:cNvSpPr txBox="1">
            <a:spLocks noChangeArrowheads="1"/>
          </p:cNvSpPr>
          <p:nvPr/>
        </p:nvSpPr>
        <p:spPr bwMode="auto">
          <a:xfrm>
            <a:off x="609600" y="1676400"/>
            <a:ext cx="8610600" cy="57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56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56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CL" sz="2800" i="1" dirty="0" smtClean="0"/>
              <a:t>B</a:t>
            </a:r>
            <a:r>
              <a:rPr lang="es-CL" sz="2800" dirty="0" smtClean="0"/>
              <a:t> </a:t>
            </a:r>
            <a:r>
              <a:rPr lang="es-CL" sz="2800" dirty="0" err="1" smtClean="0"/>
              <a:t>fields</a:t>
            </a:r>
            <a:r>
              <a:rPr lang="es-CL" sz="2800" dirty="0" smtClean="0"/>
              <a:t> are «</a:t>
            </a:r>
            <a:r>
              <a:rPr lang="es-CL" sz="2800" dirty="0" err="1" smtClean="0"/>
              <a:t>weak</a:t>
            </a:r>
            <a:r>
              <a:rPr lang="es-CL" sz="2800" dirty="0" smtClean="0"/>
              <a:t>» (</a:t>
            </a:r>
            <a:r>
              <a:rPr lang="el-GR" sz="2800" i="1" dirty="0" smtClean="0"/>
              <a:t>ε</a:t>
            </a:r>
            <a:r>
              <a:rPr lang="es-CL" sz="2800" dirty="0" smtClean="0"/>
              <a:t> ~ 10</a:t>
            </a:r>
            <a:r>
              <a:rPr lang="es-CL" sz="2800" baseline="30000" dirty="0" smtClean="0"/>
              <a:t>-6</a:t>
            </a:r>
            <a:r>
              <a:rPr lang="es-CL" sz="2800" dirty="0" smtClean="0"/>
              <a:t> </a:t>
            </a:r>
            <a:r>
              <a:rPr lang="es-CL" sz="2800" i="1" dirty="0" smtClean="0"/>
              <a:t>B</a:t>
            </a:r>
            <a:r>
              <a:rPr lang="es-CL" sz="2800" baseline="-25000" dirty="0" smtClean="0"/>
              <a:t>15</a:t>
            </a:r>
            <a:r>
              <a:rPr lang="es-CL" sz="2800" baseline="30000" dirty="0" smtClean="0"/>
              <a:t>2</a:t>
            </a:r>
            <a:r>
              <a:rPr lang="es-CL" sz="2800" dirty="0" smtClean="0"/>
              <a:t>)</a:t>
            </a:r>
          </a:p>
          <a:p>
            <a:pPr eaLnBrk="1" hangingPunct="1">
              <a:buFont typeface="Arial" charset="0"/>
              <a:buChar char="•"/>
            </a:pPr>
            <a:r>
              <a:rPr lang="es-CL" sz="2800" dirty="0" err="1" smtClean="0"/>
              <a:t>Their</a:t>
            </a:r>
            <a:r>
              <a:rPr lang="es-CL" sz="2800" dirty="0" smtClean="0"/>
              <a:t> </a:t>
            </a:r>
            <a:r>
              <a:rPr lang="es-CL" sz="2800" dirty="0" err="1" smtClean="0"/>
              <a:t>stability</a:t>
            </a:r>
            <a:r>
              <a:rPr lang="es-CL" sz="2800" dirty="0" smtClean="0"/>
              <a:t> </a:t>
            </a:r>
            <a:r>
              <a:rPr lang="es-CL" sz="2800" dirty="0" err="1" smtClean="0"/>
              <a:t>depends</a:t>
            </a:r>
            <a:r>
              <a:rPr lang="es-CL" sz="2800" dirty="0" smtClean="0"/>
              <a:t> </a:t>
            </a:r>
            <a:r>
              <a:rPr lang="es-CL" sz="2800" dirty="0" err="1"/>
              <a:t>on</a:t>
            </a:r>
            <a:r>
              <a:rPr lang="es-CL" sz="2800" dirty="0"/>
              <a:t>: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</a:pPr>
            <a:r>
              <a:rPr lang="es-CL" sz="2400" dirty="0" err="1"/>
              <a:t>Linked</a:t>
            </a:r>
            <a:r>
              <a:rPr lang="es-CL" sz="2400" dirty="0"/>
              <a:t> poloidal &amp; toroidal </a:t>
            </a:r>
            <a:r>
              <a:rPr lang="es-CL" sz="2400" dirty="0" err="1" smtClean="0"/>
              <a:t>components</a:t>
            </a:r>
            <a:endParaRPr lang="es-CL" sz="2400" dirty="0"/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</a:pPr>
            <a:r>
              <a:rPr lang="es-CL" sz="2400" dirty="0" err="1" smtClean="0"/>
              <a:t>Stable</a:t>
            </a:r>
            <a:r>
              <a:rPr lang="es-CL" sz="2400" dirty="0" smtClean="0"/>
              <a:t> </a:t>
            </a:r>
            <a:r>
              <a:rPr lang="es-CL" sz="2400" dirty="0" err="1" smtClean="0"/>
              <a:t>stratification</a:t>
            </a:r>
            <a:r>
              <a:rPr lang="es-CL" sz="2400" dirty="0" smtClean="0"/>
              <a:t> of </a:t>
            </a:r>
            <a:r>
              <a:rPr lang="es-CL" sz="2400" dirty="0" err="1" smtClean="0"/>
              <a:t>core</a:t>
            </a:r>
            <a:r>
              <a:rPr lang="es-CL" sz="2400" dirty="0" smtClean="0"/>
              <a:t> </a:t>
            </a:r>
            <a:r>
              <a:rPr lang="es-CL" sz="2400" dirty="0" err="1" smtClean="0"/>
              <a:t>matter</a:t>
            </a:r>
            <a:endParaRPr lang="es-CL" sz="2400" dirty="0"/>
          </a:p>
          <a:p>
            <a:pPr eaLnBrk="1" hangingPunct="1">
              <a:spcBef>
                <a:spcPts val="500"/>
              </a:spcBef>
            </a:pPr>
            <a:r>
              <a:rPr lang="es-CL" sz="2400" dirty="0">
                <a:latin typeface="Wingdings" pitchFamily="2" charset="2"/>
              </a:rPr>
              <a:t>		</a:t>
            </a:r>
            <a:r>
              <a:rPr lang="es-CL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400" dirty="0" err="1"/>
              <a:t>Allows</a:t>
            </a:r>
            <a:r>
              <a:rPr lang="es-CL" sz="2400" dirty="0"/>
              <a:t> </a:t>
            </a:r>
            <a:r>
              <a:rPr lang="es-CL" sz="2400" dirty="0" err="1"/>
              <a:t>for</a:t>
            </a:r>
            <a:r>
              <a:rPr lang="es-CL" sz="2400" dirty="0"/>
              <a:t> a </a:t>
            </a:r>
            <a:r>
              <a:rPr lang="es-CL" sz="2400" dirty="0" err="1"/>
              <a:t>strong</a:t>
            </a:r>
            <a:r>
              <a:rPr lang="es-CL" sz="2400" dirty="0"/>
              <a:t>, </a:t>
            </a:r>
            <a:r>
              <a:rPr lang="es-CL" sz="2400" dirty="0" err="1"/>
              <a:t>hidden</a:t>
            </a:r>
            <a:r>
              <a:rPr lang="es-CL" sz="2400" dirty="0"/>
              <a:t> toroidal </a:t>
            </a:r>
            <a:r>
              <a:rPr lang="es-CL" sz="2400" dirty="0" err="1"/>
              <a:t>component</a:t>
            </a:r>
            <a:endParaRPr lang="es-CL" sz="2400" dirty="0"/>
          </a:p>
          <a:p>
            <a:pPr eaLnBrk="1" hangingPunct="1">
              <a:spcBef>
                <a:spcPts val="525"/>
              </a:spcBef>
              <a:buFont typeface="Arial" charset="0"/>
              <a:buChar char="•"/>
            </a:pPr>
            <a:r>
              <a:rPr lang="es-CL" sz="2800" dirty="0"/>
              <a:t>Secular </a:t>
            </a:r>
            <a:r>
              <a:rPr lang="es-CL" sz="2800" dirty="0" err="1"/>
              <a:t>evolution</a:t>
            </a:r>
            <a:r>
              <a:rPr lang="es-CL" sz="2800" dirty="0"/>
              <a:t> </a:t>
            </a:r>
            <a:r>
              <a:rPr lang="es-CL" sz="2800" dirty="0" err="1"/>
              <a:t>through</a:t>
            </a:r>
            <a:r>
              <a:rPr lang="es-CL" sz="2800" dirty="0"/>
              <a:t> non‐ideal MHD </a:t>
            </a:r>
            <a:r>
              <a:rPr lang="es-CL" sz="2800" dirty="0" err="1"/>
              <a:t>processes</a:t>
            </a:r>
            <a:r>
              <a:rPr lang="es-CL" sz="2800" dirty="0"/>
              <a:t>:</a:t>
            </a:r>
          </a:p>
          <a:p>
            <a:pPr lvl="1" eaLnBrk="1" hangingPunct="1">
              <a:spcBef>
                <a:spcPts val="475"/>
              </a:spcBef>
              <a:buFont typeface="Arial" charset="0"/>
              <a:buChar char="–"/>
            </a:pPr>
            <a:r>
              <a:rPr lang="es-MX" sz="2400" dirty="0"/>
              <a:t>Ohmic </a:t>
            </a:r>
            <a:r>
              <a:rPr lang="es-MX" sz="2400" dirty="0" err="1"/>
              <a:t>resistivity</a:t>
            </a:r>
            <a:r>
              <a:rPr lang="es-MX" sz="2400" dirty="0"/>
              <a:t> in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crust</a:t>
            </a:r>
            <a:endParaRPr lang="es-MX" sz="2400" dirty="0"/>
          </a:p>
          <a:p>
            <a:pPr lvl="1" eaLnBrk="1" hangingPunct="1">
              <a:spcBef>
                <a:spcPts val="475"/>
              </a:spcBef>
              <a:buFont typeface="Arial" charset="0"/>
              <a:buChar char="–"/>
            </a:pPr>
            <a:r>
              <a:rPr lang="es-MX" sz="2400" dirty="0" smtClean="0"/>
              <a:t>Non-linear </a:t>
            </a:r>
            <a:r>
              <a:rPr lang="es-MX" sz="2400" dirty="0"/>
              <a:t>Hall </a:t>
            </a:r>
            <a:r>
              <a:rPr lang="es-MX" sz="2400" dirty="0" err="1"/>
              <a:t>dynamics</a:t>
            </a:r>
            <a:r>
              <a:rPr lang="es-MX" sz="2400" dirty="0"/>
              <a:t> in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crust</a:t>
            </a:r>
            <a:endParaRPr lang="es-MX" sz="2400" dirty="0"/>
          </a:p>
          <a:p>
            <a:pPr lvl="1" eaLnBrk="1" hangingPunct="1">
              <a:spcBef>
                <a:spcPts val="475"/>
              </a:spcBef>
              <a:buFont typeface="Arial" charset="0"/>
              <a:buChar char="–"/>
            </a:pPr>
            <a:r>
              <a:rPr lang="es-CL" sz="2400" dirty="0" err="1" smtClean="0"/>
              <a:t>Erosion</a:t>
            </a:r>
            <a:r>
              <a:rPr lang="es-CL" sz="2400" dirty="0" smtClean="0"/>
              <a:t> </a:t>
            </a:r>
            <a:r>
              <a:rPr lang="es-CL" sz="2400" dirty="0"/>
              <a:t>of </a:t>
            </a:r>
            <a:r>
              <a:rPr lang="es-CL" sz="2400" dirty="0" err="1"/>
              <a:t>stable</a:t>
            </a:r>
            <a:r>
              <a:rPr lang="es-CL" sz="2400" dirty="0"/>
              <a:t> </a:t>
            </a:r>
            <a:r>
              <a:rPr lang="es-CL" sz="2400" dirty="0" err="1"/>
              <a:t>stratification</a:t>
            </a:r>
            <a:r>
              <a:rPr lang="es-CL" sz="2400" dirty="0"/>
              <a:t> in </a:t>
            </a:r>
            <a:r>
              <a:rPr lang="es-CL" sz="2400" dirty="0" err="1"/>
              <a:t>core</a:t>
            </a:r>
            <a:r>
              <a:rPr lang="es-CL" sz="2400" dirty="0"/>
              <a:t> </a:t>
            </a:r>
            <a:r>
              <a:rPr lang="es-CL" sz="2400" dirty="0">
                <a:latin typeface="Wingdings" pitchFamily="2" charset="2"/>
              </a:rPr>
              <a:t></a:t>
            </a:r>
            <a:r>
              <a:rPr lang="es-CL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400" dirty="0" err="1"/>
              <a:t>destabilization</a:t>
            </a:r>
            <a:r>
              <a:rPr lang="es-CL" sz="2400" dirty="0"/>
              <a:t> of </a:t>
            </a:r>
            <a:r>
              <a:rPr lang="es-CL" sz="2400" dirty="0" smtClean="0"/>
              <a:t>equilibria </a:t>
            </a:r>
            <a:r>
              <a:rPr lang="es-CL" sz="2400" dirty="0" smtClean="0">
                <a:sym typeface="Wingdings" pitchFamily="2" charset="2"/>
              </a:rPr>
              <a:t> </a:t>
            </a:r>
            <a:r>
              <a:rPr lang="es-CL" sz="2400" dirty="0" err="1"/>
              <a:t>Explanation</a:t>
            </a:r>
            <a:r>
              <a:rPr lang="es-CL" sz="2400" dirty="0"/>
              <a:t> of </a:t>
            </a:r>
            <a:r>
              <a:rPr lang="es-CL" sz="2400" dirty="0" err="1"/>
              <a:t>weak</a:t>
            </a:r>
            <a:r>
              <a:rPr lang="es-CL" sz="2400" dirty="0"/>
              <a:t> </a:t>
            </a:r>
            <a:r>
              <a:rPr lang="es-CL" sz="2400" dirty="0" smtClean="0"/>
              <a:t>MSP/LMXB </a:t>
            </a:r>
            <a:r>
              <a:rPr lang="es-CL" sz="2400" dirty="0" err="1"/>
              <a:t>fields</a:t>
            </a:r>
            <a:r>
              <a:rPr lang="es-CL" sz="2400" dirty="0"/>
              <a:t>?</a:t>
            </a:r>
            <a:endParaRPr lang="es-MX" sz="2400" dirty="0"/>
          </a:p>
          <a:p>
            <a:pPr eaLnBrk="1" hangingPunct="1">
              <a:spcBef>
                <a:spcPts val="550"/>
              </a:spcBef>
              <a:buFont typeface="Arial" charset="0"/>
              <a:buChar char="•"/>
            </a:pPr>
            <a:r>
              <a:rPr lang="es-CL" sz="2800" dirty="0" err="1"/>
              <a:t>Still</a:t>
            </a:r>
            <a:r>
              <a:rPr lang="es-CL" sz="2800" dirty="0"/>
              <a:t> no full </a:t>
            </a:r>
            <a:r>
              <a:rPr lang="es-CL" sz="2800" dirty="0" err="1"/>
              <a:t>simulations</a:t>
            </a:r>
            <a:r>
              <a:rPr lang="es-CL" sz="2800" dirty="0"/>
              <a:t> </a:t>
            </a:r>
            <a:r>
              <a:rPr lang="es-CL" sz="2800" dirty="0" err="1"/>
              <a:t>or</a:t>
            </a:r>
            <a:r>
              <a:rPr lang="es-CL" sz="2800" dirty="0"/>
              <a:t> </a:t>
            </a:r>
            <a:r>
              <a:rPr lang="es-CL" sz="2800" dirty="0" err="1" smtClean="0"/>
              <a:t>understanding</a:t>
            </a:r>
            <a:r>
              <a:rPr lang="es-CL" sz="2800" dirty="0" smtClean="0"/>
              <a:t>:</a:t>
            </a:r>
            <a:endParaRPr lang="es-CL" sz="2800" dirty="0"/>
          </a:p>
          <a:p>
            <a:pPr marL="812800" lvl="1" indent="-342900" eaLnBrk="1" hangingPunct="1">
              <a:spcBef>
                <a:spcPts val="550"/>
              </a:spcBef>
              <a:buFont typeface="Courier New" pitchFamily="49" charset="0"/>
              <a:buChar char="o"/>
            </a:pPr>
            <a:r>
              <a:rPr lang="es-CL" sz="2400" dirty="0" smtClean="0"/>
              <a:t>3D </a:t>
            </a:r>
            <a:r>
              <a:rPr lang="es-CL" sz="2400" dirty="0" err="1" smtClean="0"/>
              <a:t>instabilities</a:t>
            </a:r>
            <a:r>
              <a:rPr lang="es-CL" sz="2400" dirty="0" smtClean="0"/>
              <a:t>?</a:t>
            </a:r>
            <a:endParaRPr lang="es-CL" sz="2400" dirty="0"/>
          </a:p>
          <a:p>
            <a:pPr marL="812800" lvl="1" indent="-342900" eaLnBrk="1" hangingPunct="1">
              <a:spcBef>
                <a:spcPts val="550"/>
              </a:spcBef>
              <a:buFont typeface="Courier New" pitchFamily="49" charset="0"/>
              <a:buChar char="o"/>
            </a:pPr>
            <a:r>
              <a:rPr lang="es-CL" sz="2400" dirty="0" err="1" smtClean="0"/>
              <a:t>Ubiquity</a:t>
            </a:r>
            <a:r>
              <a:rPr lang="es-CL" sz="2400" dirty="0" smtClean="0"/>
              <a:t> &amp; </a:t>
            </a:r>
            <a:r>
              <a:rPr lang="es-CL" sz="2400" dirty="0" err="1" smtClean="0"/>
              <a:t>effects</a:t>
            </a:r>
            <a:r>
              <a:rPr lang="es-CL" sz="2400" dirty="0" smtClean="0"/>
              <a:t> </a:t>
            </a:r>
            <a:r>
              <a:rPr lang="es-CL" sz="2400" dirty="0"/>
              <a:t>of superfluidity </a:t>
            </a:r>
            <a:r>
              <a:rPr lang="es-CL" sz="2400" dirty="0" err="1"/>
              <a:t>or</a:t>
            </a:r>
            <a:r>
              <a:rPr lang="es-CL" sz="2400" dirty="0"/>
              <a:t> </a:t>
            </a:r>
            <a:r>
              <a:rPr lang="es-CL" sz="2400" dirty="0" err="1"/>
              <a:t>superconductivity</a:t>
            </a:r>
            <a:r>
              <a:rPr lang="es-CL" sz="2400" dirty="0"/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 noGrp="1"/>
          </p:cNvSpPr>
          <p:nvPr>
            <p:ph type="title"/>
          </p:nvPr>
        </p:nvSpPr>
        <p:spPr>
          <a:xfrm>
            <a:off x="10886" y="152400"/>
            <a:ext cx="6188075" cy="1143000"/>
          </a:xfrm>
        </p:spPr>
        <p:txBody>
          <a:bodyPr tIns="600646"/>
          <a:lstStyle/>
          <a:p>
            <a:pPr marL="3730625" eaLnBrk="1" hangingPunct="1"/>
            <a:r>
              <a:rPr lang="es-CL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Outline</a:t>
            </a:r>
            <a:endParaRPr lang="es-CL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1507" name="object 3"/>
          <p:cNvSpPr txBox="1">
            <a:spLocks noChangeArrowheads="1"/>
          </p:cNvSpPr>
          <p:nvPr/>
        </p:nvSpPr>
        <p:spPr bwMode="auto">
          <a:xfrm>
            <a:off x="914400" y="2057400"/>
            <a:ext cx="8212138" cy="404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1675"/>
              </a:spcBef>
              <a:buFont typeface="Arial" charset="0"/>
              <a:buChar char="•"/>
            </a:pPr>
            <a:r>
              <a:rPr lang="es-CL" sz="3200" dirty="0" err="1" smtClean="0"/>
              <a:t>Composition</a:t>
            </a:r>
            <a:r>
              <a:rPr lang="es-CL" sz="3200" dirty="0" smtClean="0"/>
              <a:t> </a:t>
            </a:r>
            <a:r>
              <a:rPr lang="es-CL" sz="3200" dirty="0" err="1" smtClean="0"/>
              <a:t>gradients</a:t>
            </a:r>
            <a:r>
              <a:rPr lang="es-CL" sz="3200" dirty="0" smtClean="0"/>
              <a:t> &amp; </a:t>
            </a:r>
            <a:r>
              <a:rPr lang="es-CL" sz="3200" dirty="0" err="1"/>
              <a:t>s</a:t>
            </a:r>
            <a:r>
              <a:rPr lang="es-CL" sz="3200" dirty="0" err="1" smtClean="0"/>
              <a:t>table</a:t>
            </a:r>
            <a:r>
              <a:rPr lang="es-CL" sz="3200" dirty="0" smtClean="0"/>
              <a:t> </a:t>
            </a:r>
            <a:r>
              <a:rPr lang="es-CL" sz="3200" dirty="0" err="1" smtClean="0"/>
              <a:t>stratification</a:t>
            </a:r>
            <a:r>
              <a:rPr lang="es-CL" sz="3200" dirty="0" smtClean="0"/>
              <a:t> </a:t>
            </a:r>
          </a:p>
          <a:p>
            <a:pPr eaLnBrk="1" hangingPunct="1">
              <a:spcBef>
                <a:spcPts val="1675"/>
              </a:spcBef>
              <a:buFont typeface="Arial" charset="0"/>
              <a:buChar char="•"/>
            </a:pPr>
            <a:r>
              <a:rPr lang="es-CL" sz="3200" dirty="0" smtClean="0"/>
              <a:t>Hydromagnetic </a:t>
            </a:r>
            <a:r>
              <a:rPr lang="es-CL" sz="3200" dirty="0"/>
              <a:t>equilibria &amp; </a:t>
            </a:r>
            <a:r>
              <a:rPr lang="es-CL" sz="3200" dirty="0" err="1"/>
              <a:t>stability</a:t>
            </a:r>
            <a:endParaRPr lang="es-CL" sz="3200" dirty="0"/>
          </a:p>
          <a:p>
            <a:pPr eaLnBrk="1" hangingPunct="1">
              <a:spcBef>
                <a:spcPts val="1675"/>
              </a:spcBef>
              <a:buFont typeface="Arial" charset="0"/>
              <a:buChar char="•"/>
            </a:pPr>
            <a:r>
              <a:rPr lang="es-CL" sz="3200" dirty="0" err="1"/>
              <a:t>Processes</a:t>
            </a:r>
            <a:r>
              <a:rPr lang="es-CL" sz="3200" dirty="0"/>
              <a:t> in </a:t>
            </a:r>
            <a:r>
              <a:rPr lang="es-CL" sz="3200" dirty="0" err="1"/>
              <a:t>the</a:t>
            </a:r>
            <a:r>
              <a:rPr lang="es-CL" sz="3200" dirty="0"/>
              <a:t> </a:t>
            </a:r>
            <a:r>
              <a:rPr lang="es-CL" sz="3200" dirty="0" err="1"/>
              <a:t>neutron</a:t>
            </a:r>
            <a:r>
              <a:rPr lang="es-CL" sz="3200" dirty="0"/>
              <a:t> </a:t>
            </a:r>
            <a:r>
              <a:rPr lang="es-CL" sz="3200" dirty="0" err="1"/>
              <a:t>star</a:t>
            </a:r>
            <a:r>
              <a:rPr lang="es-CL" sz="3200" dirty="0"/>
              <a:t> </a:t>
            </a:r>
            <a:r>
              <a:rPr lang="es-CL" sz="3200" dirty="0" err="1"/>
              <a:t>crust</a:t>
            </a:r>
            <a:r>
              <a:rPr lang="es-CL" sz="3200" dirty="0"/>
              <a:t>: Hall + Ohm</a:t>
            </a:r>
          </a:p>
          <a:p>
            <a:pPr eaLnBrk="1" hangingPunct="1">
              <a:spcBef>
                <a:spcPts val="1675"/>
              </a:spcBef>
              <a:buFont typeface="Arial" charset="0"/>
              <a:buChar char="•"/>
            </a:pPr>
            <a:r>
              <a:rPr lang="es-CL" sz="3200" dirty="0" err="1"/>
              <a:t>Core</a:t>
            </a:r>
            <a:r>
              <a:rPr lang="es-CL" sz="3200" dirty="0"/>
              <a:t> </a:t>
            </a:r>
            <a:r>
              <a:rPr lang="es-CL" sz="3200" i="1" dirty="0"/>
              <a:t>B </a:t>
            </a:r>
            <a:r>
              <a:rPr lang="es-CL" sz="3200" dirty="0" err="1"/>
              <a:t>evolution</a:t>
            </a:r>
            <a:r>
              <a:rPr lang="es-CL" sz="3200" dirty="0"/>
              <a:t>: </a:t>
            </a:r>
            <a:r>
              <a:rPr lang="es-CL" sz="3200" dirty="0" err="1"/>
              <a:t>eroding</a:t>
            </a:r>
            <a:r>
              <a:rPr lang="es-CL" sz="3200" dirty="0"/>
              <a:t> </a:t>
            </a:r>
            <a:r>
              <a:rPr lang="es-CL" sz="3200" dirty="0" err="1"/>
              <a:t>stable</a:t>
            </a:r>
            <a:r>
              <a:rPr lang="es-CL" sz="3200" dirty="0"/>
              <a:t> </a:t>
            </a:r>
            <a:r>
              <a:rPr lang="es-CL" sz="3200" dirty="0" err="1"/>
              <a:t>stratification</a:t>
            </a:r>
            <a:endParaRPr lang="es-CL" sz="3200" dirty="0"/>
          </a:p>
          <a:p>
            <a:pPr eaLnBrk="1" hangingPunct="1">
              <a:spcBef>
                <a:spcPts val="1675"/>
              </a:spcBef>
              <a:buFont typeface="Arial" charset="0"/>
              <a:buChar char="•"/>
            </a:pPr>
            <a:r>
              <a:rPr lang="es-CL" sz="3200" dirty="0" err="1" smtClean="0"/>
              <a:t>Application</a:t>
            </a:r>
            <a:r>
              <a:rPr lang="es-CL" sz="3200" dirty="0" smtClean="0"/>
              <a:t>: </a:t>
            </a:r>
            <a:r>
              <a:rPr lang="es-CL" sz="3200" dirty="0" err="1" smtClean="0"/>
              <a:t>weak</a:t>
            </a:r>
            <a:r>
              <a:rPr lang="es-CL" sz="3200" dirty="0" smtClean="0"/>
              <a:t> </a:t>
            </a:r>
            <a:r>
              <a:rPr lang="es-CL" sz="3200" i="1" dirty="0"/>
              <a:t>B</a:t>
            </a:r>
            <a:r>
              <a:rPr lang="es-CL" sz="3200" dirty="0"/>
              <a:t> of </a:t>
            </a:r>
            <a:r>
              <a:rPr lang="es-CL" sz="3200" dirty="0" err="1" smtClean="0"/>
              <a:t>LMXBs</a:t>
            </a:r>
            <a:r>
              <a:rPr lang="es-CL" sz="3200" dirty="0" smtClean="0"/>
              <a:t> &amp; </a:t>
            </a:r>
            <a:r>
              <a:rPr lang="es-CL" sz="3200" dirty="0" err="1" smtClean="0"/>
              <a:t>MSPs</a:t>
            </a:r>
            <a:endParaRPr lang="es-CL" sz="3200" dirty="0" smtClean="0"/>
          </a:p>
          <a:p>
            <a:pPr eaLnBrk="1" hangingPunct="1">
              <a:spcBef>
                <a:spcPts val="1675"/>
              </a:spcBef>
              <a:buFont typeface="Arial" charset="0"/>
              <a:buChar char="•"/>
            </a:pPr>
            <a:r>
              <a:rPr lang="es-CL" sz="3200" dirty="0" err="1" smtClean="0"/>
              <a:t>Conclusions</a:t>
            </a:r>
            <a:r>
              <a:rPr lang="es-CL" sz="3200" dirty="0" smtClean="0"/>
              <a:t> </a:t>
            </a:r>
            <a:r>
              <a:rPr lang="es-CL" sz="3200" dirty="0"/>
              <a:t>&amp; </a:t>
            </a:r>
            <a:r>
              <a:rPr lang="es-CL" sz="3200" dirty="0" err="1"/>
              <a:t>discussion</a:t>
            </a:r>
            <a:endParaRPr lang="es-C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775" y="214313"/>
            <a:ext cx="6454775" cy="1468437"/>
          </a:xfrm>
        </p:spPr>
        <p:txBody>
          <a:bodyPr/>
          <a:lstStyle/>
          <a:p>
            <a:pPr eaLnBrk="1" hangingPunct="1"/>
            <a:r>
              <a:rPr lang="en-US" altLang="en-US" sz="4500" i="1" u="sng" smtClean="0"/>
              <a:t>Magnetic field</a:t>
            </a:r>
            <a:r>
              <a:rPr lang="en-US" altLang="en-US" sz="4500" smtClean="0"/>
              <a:t> </a:t>
            </a:r>
            <a:br>
              <a:rPr lang="en-US" altLang="en-US" sz="4500" smtClean="0"/>
            </a:br>
            <a:r>
              <a:rPr lang="en-US" altLang="en-US" sz="4500" smtClean="0"/>
              <a:t>in </a:t>
            </a:r>
            <a:r>
              <a:rPr lang="en-US" altLang="en-US" sz="4500" i="1" u="sng" smtClean="0"/>
              <a:t>neutron</a:t>
            </a:r>
            <a:r>
              <a:rPr lang="en-US" altLang="en-US" sz="4500" smtClean="0"/>
              <a:t> stars??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309813"/>
            <a:ext cx="9326563" cy="5135562"/>
          </a:xfrm>
        </p:spPr>
        <p:txBody>
          <a:bodyPr/>
          <a:lstStyle/>
          <a:p>
            <a:pPr eaLnBrk="1" hangingPunct="1">
              <a:spcBef>
                <a:spcPct val="105000"/>
              </a:spcBef>
            </a:pPr>
            <a:r>
              <a:rPr lang="en-US" sz="2200" dirty="0" smtClean="0"/>
              <a:t>In vacuum (lab), neutrons decay with half-life ~ 15 min:</a:t>
            </a:r>
          </a:p>
          <a:p>
            <a:pPr eaLnBrk="1" hangingPunct="1">
              <a:spcBef>
                <a:spcPct val="105000"/>
              </a:spcBef>
            </a:pPr>
            <a:r>
              <a:rPr lang="en-US" sz="2200" dirty="0" smtClean="0"/>
              <a:t>In dense, degenerate matter, low-energy quantum states are filled (blocked)</a:t>
            </a:r>
            <a:r>
              <a:rPr lang="es-CL" sz="2200" dirty="0" smtClean="0"/>
              <a:t>       </a:t>
            </a:r>
          </a:p>
          <a:p>
            <a:pPr eaLnBrk="1" hangingPunct="1">
              <a:spcBef>
                <a:spcPct val="105000"/>
              </a:spcBef>
              <a:buFontTx/>
              <a:buNone/>
            </a:pPr>
            <a:r>
              <a:rPr lang="es-CL" sz="2200" dirty="0" smtClean="0"/>
              <a:t>                       </a:t>
            </a:r>
            <a:endParaRPr lang="en-US" sz="2200" dirty="0" smtClean="0"/>
          </a:p>
          <a:p>
            <a:pPr eaLnBrk="1" hangingPunct="1">
              <a:spcBef>
                <a:spcPct val="105000"/>
              </a:spcBef>
            </a:pPr>
            <a:r>
              <a:rPr lang="en-US" sz="2200" dirty="0" smtClean="0"/>
              <a:t>“Chemical” (weak interaction) equilibrium:</a:t>
            </a:r>
          </a:p>
          <a:p>
            <a:pPr eaLnBrk="1" hangingPunct="1">
              <a:spcBef>
                <a:spcPct val="105000"/>
              </a:spcBef>
              <a:buFont typeface="Wingdings"/>
              <a:buChar char="è"/>
            </a:pPr>
            <a:r>
              <a:rPr lang="en-US" sz="2200" dirty="0" smtClean="0"/>
              <a:t>Around nuclear density, </a:t>
            </a:r>
            <a:r>
              <a:rPr lang="en-US" sz="2200" b="1" dirty="0" smtClean="0"/>
              <a:t>neutrons coexist with some protons &amp; electrons: </a:t>
            </a:r>
          </a:p>
          <a:p>
            <a:pPr eaLnBrk="1" hangingPunct="1">
              <a:spcBef>
                <a:spcPct val="105000"/>
              </a:spcBef>
            </a:pPr>
            <a:r>
              <a:rPr lang="en-US" sz="2200" b="1" dirty="0"/>
              <a:t>D</a:t>
            </a:r>
            <a:r>
              <a:rPr lang="en-US" sz="2200" b="1" dirty="0" smtClean="0"/>
              <a:t>ensity-dependent</a:t>
            </a:r>
            <a:r>
              <a:rPr lang="en-US" sz="2200" dirty="0" smtClean="0"/>
              <a:t> fraction, few %</a:t>
            </a:r>
          </a:p>
          <a:p>
            <a:pPr eaLnBrk="1" hangingPunct="1">
              <a:spcBef>
                <a:spcPct val="25000"/>
              </a:spcBef>
            </a:pPr>
            <a:r>
              <a:rPr lang="en-US" sz="2200" dirty="0" smtClean="0"/>
              <a:t>Charged &amp; degenerate: </a:t>
            </a:r>
            <a:r>
              <a:rPr lang="en-US" sz="2200" b="1" dirty="0" smtClean="0"/>
              <a:t>currents flow</a:t>
            </a:r>
            <a:r>
              <a:rPr lang="en-US" sz="2200" dirty="0" smtClean="0"/>
              <a:t> with very little resistance                    </a:t>
            </a:r>
            <a:r>
              <a:rPr lang="en-US" sz="2200" dirty="0" smtClean="0">
                <a:sym typeface="Wingdings" pitchFamily="2" charset="2"/>
              </a:rPr>
              <a:t> Magnetic field “frozen in” for a long time </a:t>
            </a:r>
            <a:r>
              <a:rPr lang="en-US" sz="2200" dirty="0" smtClean="0"/>
              <a:t>(</a:t>
            </a:r>
            <a:r>
              <a:rPr lang="en-US" sz="2200" dirty="0" err="1" smtClean="0"/>
              <a:t>Baym</a:t>
            </a:r>
            <a:r>
              <a:rPr lang="en-US" sz="2200" dirty="0" smtClean="0"/>
              <a:t> et al. 1969)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7315200" y="2309813"/>
          <a:ext cx="17605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3" name="Ecuación" r:id="rId3" imgW="914003" imgH="266584" progId="Equation.3">
                  <p:embed/>
                </p:oleObj>
              </mc:Choice>
              <mc:Fallback>
                <p:oleObj name="Ecuación" r:id="rId3" imgW="914003" imgH="26658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309813"/>
                        <a:ext cx="1760538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019800" y="4419600"/>
          <a:ext cx="16129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4" name="Ecuación" r:id="rId5" imgW="799753" imgH="241195" progId="Equation.3">
                  <p:embed/>
                </p:oleObj>
              </mc:Choice>
              <mc:Fallback>
                <p:oleObj name="Ecuación" r:id="rId5" imgW="799753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19600"/>
                        <a:ext cx="1612900" cy="501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0"/>
            <a:ext cx="286067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631" name="Object 8"/>
          <p:cNvGraphicFramePr>
            <a:graphicFrameLocks noChangeAspect="1"/>
          </p:cNvGraphicFramePr>
          <p:nvPr/>
        </p:nvGraphicFramePr>
        <p:xfrm>
          <a:off x="2255838" y="3967163"/>
          <a:ext cx="42513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5" name="Ecuación" r:id="rId8" imgW="2108200" imgH="241300" progId="Equation.3">
                  <p:embed/>
                </p:oleObj>
              </mc:Choice>
              <mc:Fallback>
                <p:oleObj name="Ecuación" r:id="rId8" imgW="21082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3967163"/>
                        <a:ext cx="42513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2 Objeto"/>
          <p:cNvGraphicFramePr>
            <a:graphicFrameLocks noChangeAspect="1"/>
          </p:cNvGraphicFramePr>
          <p:nvPr/>
        </p:nvGraphicFramePr>
        <p:xfrm>
          <a:off x="2336800" y="3397250"/>
          <a:ext cx="42259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6" name="Ecuación" r:id="rId10" imgW="2095500" imgH="241300" progId="Equation.3">
                  <p:embed/>
                </p:oleObj>
              </mc:Choice>
              <mc:Fallback>
                <p:oleObj name="Ecuación" r:id="rId10" imgW="2095500" imgH="241300" progId="Equation.3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397250"/>
                        <a:ext cx="42259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4800" y="7938"/>
            <a:ext cx="9601200" cy="1371600"/>
          </a:xfrm>
        </p:spPr>
        <p:txBody>
          <a:bodyPr tIns="555942" rtlCol="0"/>
          <a:lstStyle/>
          <a:p>
            <a:pPr marL="9791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Composition</a:t>
            </a:r>
            <a:r>
              <a:rPr spc="40" dirty="0"/>
              <a:t> </a:t>
            </a:r>
            <a:r>
              <a:rPr spc="-25" dirty="0"/>
              <a:t>g</a:t>
            </a:r>
            <a:r>
              <a:rPr spc="-110" dirty="0"/>
              <a:t>r</a:t>
            </a:r>
            <a:r>
              <a:rPr spc="-20" dirty="0"/>
              <a:t>adie</a:t>
            </a:r>
            <a:r>
              <a:rPr spc="-75" dirty="0"/>
              <a:t>n</a:t>
            </a:r>
            <a:r>
              <a:rPr spc="-15" dirty="0"/>
              <a:t>t</a:t>
            </a:r>
            <a:r>
              <a:rPr spc="25" dirty="0"/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5" dirty="0"/>
              <a:t> </a:t>
            </a:r>
            <a:r>
              <a:rPr spc="-25" dirty="0"/>
              <a:t>NS</a:t>
            </a:r>
            <a:r>
              <a:rPr spc="10" dirty="0"/>
              <a:t> </a:t>
            </a:r>
            <a:r>
              <a:rPr spc="-70" dirty="0"/>
              <a:t>c</a:t>
            </a:r>
            <a:r>
              <a:rPr spc="-25" dirty="0"/>
              <a:t>o</a:t>
            </a:r>
            <a:r>
              <a:rPr spc="-65" dirty="0"/>
              <a:t>re</a:t>
            </a:r>
          </a:p>
        </p:txBody>
      </p:sp>
      <p:sp>
        <p:nvSpPr>
          <p:cNvPr id="27651" name="object 3"/>
          <p:cNvSpPr>
            <a:spLocks noChangeArrowheads="1"/>
          </p:cNvSpPr>
          <p:nvPr/>
        </p:nvSpPr>
        <p:spPr bwMode="auto">
          <a:xfrm>
            <a:off x="3228975" y="1798638"/>
            <a:ext cx="6372225" cy="4911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7652" name="object 4"/>
          <p:cNvSpPr txBox="1">
            <a:spLocks noChangeArrowheads="1"/>
          </p:cNvSpPr>
          <p:nvPr/>
        </p:nvSpPr>
        <p:spPr bwMode="auto">
          <a:xfrm>
            <a:off x="644525" y="2887663"/>
            <a:ext cx="250348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MX" sz="2400">
                <a:latin typeface="Times New Roman" pitchFamily="18" charset="0"/>
                <a:cs typeface="Times New Roman" pitchFamily="18" charset="0"/>
              </a:rPr>
              <a:t>Possible </a:t>
            </a:r>
            <a:r>
              <a:rPr lang="es-MX" sz="2400" b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CL" sz="2400" b="1">
                <a:latin typeface="Times New Roman" pitchFamily="18" charset="0"/>
                <a:cs typeface="Times New Roman" pitchFamily="18" charset="0"/>
              </a:rPr>
              <a:t>quilibrium </a:t>
            </a:r>
            <a:r>
              <a:rPr lang="es-CL" sz="2400">
                <a:latin typeface="Times New Roman" pitchFamily="18" charset="0"/>
                <a:cs typeface="Times New Roman" pitchFamily="18" charset="0"/>
              </a:rPr>
              <a:t>particle populations in very dense matter </a:t>
            </a:r>
            <a:r>
              <a:rPr lang="es-CL" sz="2000">
                <a:latin typeface="Times New Roman" pitchFamily="18" charset="0"/>
                <a:cs typeface="Times New Roman" pitchFamily="18" charset="0"/>
              </a:rPr>
              <a:t>Glendenning,</a:t>
            </a:r>
          </a:p>
          <a:p>
            <a:pPr eaLnBrk="1" hangingPunct="1"/>
            <a:r>
              <a:rPr lang="es-CL" sz="2000" i="1">
                <a:latin typeface="Times New Roman" pitchFamily="18" charset="0"/>
                <a:cs typeface="Times New Roman" pitchFamily="18" charset="0"/>
              </a:rPr>
              <a:t>Compact Stars</a:t>
            </a:r>
            <a:r>
              <a:rPr lang="es-CL" sz="2000">
                <a:latin typeface="Times New Roman" pitchFamily="18" charset="0"/>
                <a:cs typeface="Times New Roman" pitchFamily="18" charset="0"/>
              </a:rPr>
              <a:t>, p. 239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>
            <a:spLocks noGrp="1"/>
          </p:cNvSpPr>
          <p:nvPr>
            <p:ph type="title"/>
          </p:nvPr>
        </p:nvSpPr>
        <p:spPr>
          <a:xfrm>
            <a:off x="457200" y="-28575"/>
            <a:ext cx="9067800" cy="1476375"/>
          </a:xfrm>
        </p:spPr>
        <p:txBody>
          <a:bodyPr tIns="615124"/>
          <a:lstStyle/>
          <a:p>
            <a:pPr marL="1714500" algn="l" eaLnBrk="1" hangingPunct="1"/>
            <a:r>
              <a:rPr lang="es-CL" smtClean="0">
                <a:latin typeface="Calibri" pitchFamily="34" charset="0"/>
                <a:ea typeface="Calibri" pitchFamily="34" charset="0"/>
                <a:cs typeface="Calibri" pitchFamily="34" charset="0"/>
              </a:rPr>
              <a:t>Stratification &amp; buoyancy</a:t>
            </a:r>
          </a:p>
        </p:txBody>
      </p:sp>
      <p:sp>
        <p:nvSpPr>
          <p:cNvPr id="28675" name="object 3"/>
          <p:cNvSpPr>
            <a:spLocks noChangeArrowheads="1"/>
          </p:cNvSpPr>
          <p:nvPr/>
        </p:nvSpPr>
        <p:spPr bwMode="auto">
          <a:xfrm>
            <a:off x="457200" y="2662238"/>
            <a:ext cx="3511550" cy="3676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727075" y="4089400"/>
            <a:ext cx="461963" cy="469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8677" name="object 5"/>
          <p:cNvSpPr>
            <a:spLocks noChangeArrowheads="1"/>
          </p:cNvSpPr>
          <p:nvPr/>
        </p:nvSpPr>
        <p:spPr bwMode="auto">
          <a:xfrm>
            <a:off x="2281238" y="5356225"/>
            <a:ext cx="949325" cy="4714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8678" name="object 6"/>
          <p:cNvSpPr>
            <a:spLocks noChangeArrowheads="1"/>
          </p:cNvSpPr>
          <p:nvPr/>
        </p:nvSpPr>
        <p:spPr bwMode="auto">
          <a:xfrm>
            <a:off x="3727450" y="5319713"/>
            <a:ext cx="949325" cy="4746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8679" name="object 7"/>
          <p:cNvSpPr>
            <a:spLocks noChangeArrowheads="1"/>
          </p:cNvSpPr>
          <p:nvPr/>
        </p:nvSpPr>
        <p:spPr bwMode="auto">
          <a:xfrm>
            <a:off x="3727450" y="3436938"/>
            <a:ext cx="949325" cy="4699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8680" name="object 8"/>
          <p:cNvSpPr>
            <a:spLocks noChangeArrowheads="1"/>
          </p:cNvSpPr>
          <p:nvPr/>
        </p:nvSpPr>
        <p:spPr bwMode="auto">
          <a:xfrm>
            <a:off x="2206625" y="3395663"/>
            <a:ext cx="1023938" cy="4699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8681" name="object 9"/>
          <p:cNvSpPr txBox="1">
            <a:spLocks noChangeArrowheads="1"/>
          </p:cNvSpPr>
          <p:nvPr/>
        </p:nvSpPr>
        <p:spPr bwMode="auto">
          <a:xfrm>
            <a:off x="304800" y="1600200"/>
            <a:ext cx="9220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L" sz="2400" b="1">
                <a:latin typeface="Times New Roman" pitchFamily="18" charset="0"/>
                <a:cs typeface="Times New Roman" pitchFamily="18" charset="0"/>
              </a:rPr>
              <a:t>Non-barotropic fluid: </a:t>
            </a:r>
          </a:p>
          <a:p>
            <a:pPr algn="ctr" eaLnBrk="1" hangingPunct="1"/>
            <a:r>
              <a:rPr lang="es-CL" sz="2400">
                <a:latin typeface="Times New Roman" pitchFamily="18" charset="0"/>
                <a:cs typeface="Times New Roman" pitchFamily="18" charset="0"/>
              </a:rPr>
              <a:t>blob displaced from equilibrium “remembers” where it came from, </a:t>
            </a:r>
          </a:p>
          <a:p>
            <a:pPr algn="ctr" eaLnBrk="1" hangingPunct="1"/>
            <a:r>
              <a:rPr lang="es-CL" sz="2200">
                <a:latin typeface="Times New Roman" pitchFamily="18" charset="0"/>
                <a:cs typeface="Times New Roman" pitchFamily="18" charset="0"/>
              </a:rPr>
              <a:t>through its composition (in NSs) or specific entropy (main sequence, WDs)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34000" y="3352800"/>
            <a:ext cx="3983038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10" dirty="0">
                <a:latin typeface="Times New Roman"/>
                <a:cs typeface="Times New Roman"/>
              </a:rPr>
              <a:t>Brunt-Väisälä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(buoyancy)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f</a:t>
            </a:r>
            <a:r>
              <a:rPr sz="2000" b="1" spc="-45" dirty="0">
                <a:latin typeface="Times New Roman"/>
                <a:cs typeface="Times New Roman"/>
              </a:rPr>
              <a:t>r</a:t>
            </a:r>
            <a:r>
              <a:rPr sz="2000" b="1" spc="-10" dirty="0">
                <a:latin typeface="Times New Roman"/>
                <a:cs typeface="Times New Roman"/>
              </a:rPr>
              <a:t>equency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683" name="object 11"/>
          <p:cNvSpPr>
            <a:spLocks noChangeArrowheads="1"/>
          </p:cNvSpPr>
          <p:nvPr/>
        </p:nvSpPr>
        <p:spPr bwMode="auto">
          <a:xfrm>
            <a:off x="5195888" y="3924300"/>
            <a:ext cx="4160837" cy="7985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28684" name="object 12"/>
          <p:cNvSpPr txBox="1">
            <a:spLocks noChangeArrowheads="1"/>
          </p:cNvSpPr>
          <p:nvPr/>
        </p:nvSpPr>
        <p:spPr bwMode="auto">
          <a:xfrm>
            <a:off x="5181600" y="4870450"/>
            <a:ext cx="44418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L" sz="2400">
                <a:latin typeface="Times New Roman" pitchFamily="18" charset="0"/>
                <a:cs typeface="Times New Roman" pitchFamily="18" charset="0"/>
              </a:rPr>
              <a:t>&gt; 0: stable oscillations (“g-modes”)</a:t>
            </a:r>
          </a:p>
          <a:p>
            <a:pPr eaLnBrk="1" hangingPunct="1"/>
            <a:r>
              <a:rPr lang="es-CL" sz="2400">
                <a:latin typeface="Times New Roman" pitchFamily="18" charset="0"/>
                <a:cs typeface="Times New Roman" pitchFamily="18" charset="0"/>
              </a:rPr>
              <a:t>&lt; 0: unstable </a:t>
            </a:r>
            <a:r>
              <a:rPr lang="es-CL" sz="2400">
                <a:latin typeface="Wingdings" pitchFamily="2" charset="2"/>
              </a:rPr>
              <a:t></a:t>
            </a:r>
            <a:r>
              <a:rPr lang="es-CL" sz="2400">
                <a:latin typeface="Times New Roman" pitchFamily="18" charset="0"/>
                <a:cs typeface="Times New Roman" pitchFamily="18" charset="0"/>
              </a:rPr>
              <a:t> convection</a:t>
            </a:r>
          </a:p>
          <a:p>
            <a:pPr eaLnBrk="1" hangingPunct="1"/>
            <a:r>
              <a:rPr lang="es-CL" sz="2400">
                <a:latin typeface="Times New Roman" pitchFamily="18" charset="0"/>
                <a:cs typeface="Times New Roman" pitchFamily="18" charset="0"/>
              </a:rPr>
              <a:t>= 0: neutrally stable (“barotropic”)</a:t>
            </a:r>
          </a:p>
          <a:p>
            <a:pPr eaLnBrk="1" hangingPunct="1">
              <a:spcBef>
                <a:spcPts val="38"/>
              </a:spcBef>
            </a:pPr>
            <a:endParaRPr lang="es-CL" sz="2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s-CL" sz="2000" i="1">
                <a:latin typeface="Times New Roman" pitchFamily="18" charset="0"/>
                <a:cs typeface="Times New Roman" pitchFamily="18" charset="0"/>
              </a:rPr>
              <a:t>“Ledoux criterion”</a:t>
            </a:r>
            <a:endParaRPr lang="es-CL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>
            <a:spLocks noGrp="1"/>
          </p:cNvSpPr>
          <p:nvPr>
            <p:ph type="title"/>
          </p:nvPr>
        </p:nvSpPr>
        <p:spPr>
          <a:xfrm>
            <a:off x="0" y="0"/>
            <a:ext cx="8550275" cy="1295400"/>
          </a:xfrm>
        </p:spPr>
        <p:txBody>
          <a:bodyPr tIns="558990"/>
          <a:lstStyle/>
          <a:p>
            <a:pPr marL="1758950" algn="l" eaLnBrk="1" hangingPunct="1"/>
            <a:r>
              <a:rPr lang="es-CL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Stable stratification vs. </a:t>
            </a:r>
            <a:r>
              <a:rPr lang="es-CL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29699" name="object 3"/>
          <p:cNvSpPr>
            <a:spLocks noChangeArrowheads="1"/>
          </p:cNvSpPr>
          <p:nvPr/>
        </p:nvSpPr>
        <p:spPr bwMode="auto">
          <a:xfrm>
            <a:off x="533400" y="1524000"/>
            <a:ext cx="8915400" cy="5791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550275" cy="1295400"/>
          </a:xfrm>
        </p:spPr>
        <p:txBody>
          <a:bodyPr/>
          <a:lstStyle/>
          <a:p>
            <a:pPr eaLnBrk="1" hangingPunct="1"/>
            <a:r>
              <a:rPr lang="es-MX" smtClean="0"/>
              <a:t>Hydromagnetic equilibria</a:t>
            </a:r>
            <a:endParaRPr lang="es-ES" smtClean="0"/>
          </a:p>
        </p:txBody>
      </p:sp>
      <p:sp>
        <p:nvSpPr>
          <p:cNvPr id="18435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28600" y="1676400"/>
            <a:ext cx="9601200" cy="5577840"/>
          </a:xfrm>
          <a:blipFill rotWithShape="1">
            <a:blip r:embed="rId3"/>
            <a:stretch>
              <a:fillRect l="-889" t="-765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s-CL">
                <a:noFill/>
              </a:rPr>
              <a:t> 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514600" y="1427163"/>
          <a:ext cx="24384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2" name="Ecuación" r:id="rId4" imgW="1206500" imgH="419100" progId="Equation.3">
                  <p:embed/>
                </p:oleObj>
              </mc:Choice>
              <mc:Fallback>
                <p:oleObj name="Ecuación" r:id="rId4" imgW="12065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27163"/>
                        <a:ext cx="24384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3200400" y="2871788"/>
          <a:ext cx="2362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3" name="Ecuación" r:id="rId6" imgW="1066800" imgH="228600" progId="Equation.3">
                  <p:embed/>
                </p:oleObj>
              </mc:Choice>
              <mc:Fallback>
                <p:oleObj name="Ecuación" r:id="rId6" imgW="10668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871788"/>
                        <a:ext cx="23622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048000" y="3276600"/>
          <a:ext cx="28956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4" name="Ecuación" r:id="rId8" imgW="1435100" imgH="419100" progId="Equation.3">
                  <p:embed/>
                </p:oleObj>
              </mc:Choice>
              <mc:Fallback>
                <p:oleObj name="Ecuación" r:id="rId8" imgW="14351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6600"/>
                        <a:ext cx="28956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258763"/>
            <a:ext cx="8550275" cy="1295400"/>
          </a:xfrm>
        </p:spPr>
        <p:txBody>
          <a:bodyPr/>
          <a:lstStyle/>
          <a:p>
            <a:pPr eaLnBrk="1" hangingPunct="1"/>
            <a:r>
              <a:rPr lang="es-MX" smtClean="0"/>
              <a:t>Axially symmetric equilibria</a:t>
            </a:r>
            <a:endParaRPr lang="es-E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073275"/>
            <a:ext cx="6370638" cy="5267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s-MX" sz="3100" dirty="0" smtClean="0"/>
              <a:t>Poloidal+toroidal </a:t>
            </a:r>
            <a:r>
              <a:rPr lang="es-MX" sz="3100" dirty="0" err="1" smtClean="0"/>
              <a:t>decomposition</a:t>
            </a:r>
            <a:r>
              <a:rPr lang="es-MX" sz="3100" dirty="0" smtClean="0"/>
              <a:t>: </a:t>
            </a:r>
          </a:p>
          <a:p>
            <a:pPr lvl="1" eaLnBrk="1" hangingPunct="1">
              <a:lnSpc>
                <a:spcPct val="90000"/>
              </a:lnSpc>
              <a:spcAft>
                <a:spcPct val="40000"/>
              </a:spcAft>
            </a:pPr>
            <a:r>
              <a:rPr lang="es-MX" sz="2400" dirty="0" smtClean="0"/>
              <a:t>2 </a:t>
            </a:r>
            <a:r>
              <a:rPr lang="es-MX" sz="2400" dirty="0" err="1" smtClean="0"/>
              <a:t>scalars</a:t>
            </a:r>
            <a:r>
              <a:rPr lang="es-MX" sz="2400" dirty="0" smtClean="0"/>
              <a:t> </a:t>
            </a:r>
            <a:r>
              <a:rPr lang="es-MX" sz="2400" i="1" dirty="0" smtClean="0">
                <a:sym typeface="Symbol" pitchFamily="18" charset="2"/>
              </a:rPr>
              <a:t> </a:t>
            </a:r>
            <a:r>
              <a:rPr lang="es-MX" sz="2400" dirty="0" smtClean="0">
                <a:sym typeface="Symbol" pitchFamily="18" charset="2"/>
              </a:rPr>
              <a:t>(</a:t>
            </a:r>
            <a:r>
              <a:rPr lang="es-MX" sz="2400" i="1" dirty="0" smtClean="0">
                <a:sym typeface="Symbol" pitchFamily="18" charset="2"/>
              </a:rPr>
              <a:t>r, </a:t>
            </a:r>
            <a:r>
              <a:rPr lang="es-MX" sz="2400" dirty="0" smtClean="0">
                <a:sym typeface="Symbol" pitchFamily="18" charset="2"/>
              </a:rPr>
              <a:t>) &amp; </a:t>
            </a:r>
            <a:r>
              <a:rPr lang="es-MX" sz="2400" i="1" dirty="0" smtClean="0">
                <a:sym typeface="Symbol" pitchFamily="18" charset="2"/>
              </a:rPr>
              <a:t></a:t>
            </a:r>
            <a:r>
              <a:rPr lang="es-MX" sz="2400" dirty="0" smtClean="0">
                <a:sym typeface="Symbol" pitchFamily="18" charset="2"/>
              </a:rPr>
              <a:t> (</a:t>
            </a:r>
            <a:r>
              <a:rPr lang="es-MX" sz="2400" i="1" dirty="0" smtClean="0">
                <a:sym typeface="Symbol" pitchFamily="18" charset="2"/>
              </a:rPr>
              <a:t>r, </a:t>
            </a:r>
            <a:r>
              <a:rPr lang="es-MX" sz="2400" dirty="0" smtClean="0"/>
              <a:t>) </a:t>
            </a:r>
          </a:p>
          <a:p>
            <a:pPr lvl="1" eaLnBrk="1" hangingPunct="1">
              <a:lnSpc>
                <a:spcPct val="90000"/>
              </a:lnSpc>
              <a:spcAft>
                <a:spcPct val="40000"/>
              </a:spcAft>
            </a:pPr>
            <a:r>
              <a:rPr lang="es-MX" sz="2400" dirty="0" err="1" smtClean="0"/>
              <a:t>Each</a:t>
            </a:r>
            <a:r>
              <a:rPr lang="es-MX" sz="2400" dirty="0" smtClean="0"/>
              <a:t> </a:t>
            </a:r>
            <a:r>
              <a:rPr lang="es-MX" sz="2400" dirty="0" err="1" smtClean="0"/>
              <a:t>component</a:t>
            </a:r>
            <a:r>
              <a:rPr lang="es-MX" sz="2400" dirty="0" smtClean="0"/>
              <a:t> </a:t>
            </a:r>
            <a:r>
              <a:rPr lang="es-MX" sz="2400" dirty="0" err="1" smtClean="0"/>
              <a:t>independently</a:t>
            </a:r>
            <a:r>
              <a:rPr lang="es-MX" sz="2400" dirty="0" smtClean="0"/>
              <a:t> </a:t>
            </a:r>
            <a:r>
              <a:rPr lang="es-MX" sz="2400" dirty="0" err="1" smtClean="0"/>
              <a:t>satisfies</a:t>
            </a:r>
            <a:endParaRPr lang="es-MX" sz="2400" dirty="0" smtClean="0"/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s-MX" sz="2700" dirty="0" smtClean="0"/>
              <a:t>No fluid </a:t>
            </a:r>
            <a:r>
              <a:rPr lang="es-MX" sz="2700" dirty="0" err="1" smtClean="0"/>
              <a:t>forces</a:t>
            </a:r>
            <a:r>
              <a:rPr lang="es-MX" sz="2700" dirty="0" smtClean="0"/>
              <a:t> in </a:t>
            </a:r>
            <a:r>
              <a:rPr lang="es-MX" sz="2700" i="1" dirty="0" smtClean="0">
                <a:sym typeface="Symbol" pitchFamily="18" charset="2"/>
              </a:rPr>
              <a:t> </a:t>
            </a:r>
            <a:r>
              <a:rPr lang="es-MX" sz="2700" dirty="0" smtClean="0">
                <a:sym typeface="Symbol" pitchFamily="18" charset="2"/>
              </a:rPr>
              <a:t>- </a:t>
            </a:r>
            <a:r>
              <a:rPr lang="es-MX" sz="2700" dirty="0" err="1" smtClean="0">
                <a:sym typeface="Symbol" pitchFamily="18" charset="2"/>
              </a:rPr>
              <a:t>direction</a:t>
            </a:r>
            <a:r>
              <a:rPr lang="es-MX" sz="2700" dirty="0" smtClean="0">
                <a:sym typeface="Symbol" pitchFamily="18" charset="2"/>
              </a:rPr>
              <a:t>: 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s-MX" sz="2700" dirty="0" err="1" smtClean="0">
                <a:sym typeface="Symbol" pitchFamily="18" charset="2"/>
              </a:rPr>
              <a:t>Thus</a:t>
            </a:r>
            <a:r>
              <a:rPr lang="es-MX" sz="2700" dirty="0" smtClean="0">
                <a:sym typeface="Symbol" pitchFamily="18" charset="2"/>
              </a:rPr>
              <a:t>, 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Symbol" pitchFamily="18" charset="2"/>
              <a:buChar char="Þ"/>
            </a:pPr>
            <a:r>
              <a:rPr lang="es-MX" sz="2700" dirty="0" smtClean="0">
                <a:sym typeface="Symbol" pitchFamily="18" charset="2"/>
              </a:rPr>
              <a:t> 2 </a:t>
            </a:r>
            <a:r>
              <a:rPr lang="es-MX" sz="2700" dirty="0" err="1" smtClean="0">
                <a:sym typeface="Symbol" pitchFamily="18" charset="2"/>
              </a:rPr>
              <a:t>types</a:t>
            </a:r>
            <a:r>
              <a:rPr lang="es-MX" sz="2700" dirty="0" smtClean="0">
                <a:sym typeface="Symbol" pitchFamily="18" charset="2"/>
              </a:rPr>
              <a:t> of toroidal “</a:t>
            </a:r>
            <a:r>
              <a:rPr lang="es-MX" sz="2700" dirty="0" err="1" smtClean="0">
                <a:sym typeface="Symbol" pitchFamily="18" charset="2"/>
              </a:rPr>
              <a:t>magnetic</a:t>
            </a:r>
            <a:r>
              <a:rPr lang="es-MX" sz="2700" dirty="0" smtClean="0">
                <a:sym typeface="Symbol" pitchFamily="18" charset="2"/>
              </a:rPr>
              <a:t> </a:t>
            </a:r>
            <a:r>
              <a:rPr lang="es-MX" sz="2700" dirty="0" err="1" smtClean="0">
                <a:sym typeface="Symbol" pitchFamily="18" charset="2"/>
              </a:rPr>
              <a:t>surfaces</a:t>
            </a:r>
            <a:r>
              <a:rPr lang="es-MX" sz="2700" dirty="0" smtClean="0">
                <a:sym typeface="Symbol" pitchFamily="18" charset="2"/>
              </a:rPr>
              <a:t>” of </a:t>
            </a:r>
            <a:r>
              <a:rPr lang="es-MX" sz="2700" dirty="0" err="1" smtClean="0">
                <a:sym typeface="Symbol" pitchFamily="18" charset="2"/>
              </a:rPr>
              <a:t>constant</a:t>
            </a:r>
            <a:r>
              <a:rPr lang="es-MX" sz="2700" dirty="0" smtClean="0">
                <a:sym typeface="Symbol" pitchFamily="18" charset="2"/>
              </a:rPr>
              <a:t> </a:t>
            </a:r>
            <a:r>
              <a:rPr lang="es-MX" sz="2700" i="1" dirty="0" smtClean="0">
                <a:sym typeface="Symbol" pitchFamily="18" charset="2"/>
              </a:rPr>
              <a:t></a:t>
            </a:r>
            <a:r>
              <a:rPr lang="es-MX" sz="2700" dirty="0" smtClean="0">
                <a:sym typeface="Symbol" pitchFamily="18" charset="2"/>
              </a:rPr>
              <a:t> &amp; </a:t>
            </a:r>
            <a:r>
              <a:rPr lang="es-MX" sz="2700" i="1" dirty="0" smtClean="0">
                <a:sym typeface="Symbol" pitchFamily="18" charset="2"/>
              </a:rPr>
              <a:t> </a:t>
            </a:r>
            <a:r>
              <a:rPr lang="es-MX" sz="2700" dirty="0" smtClean="0">
                <a:sym typeface="Symbol" pitchFamily="18" charset="2"/>
              </a:rPr>
              <a:t>:</a:t>
            </a:r>
          </a:p>
          <a:p>
            <a:pPr lvl="1" eaLnBrk="1" hangingPunct="1">
              <a:lnSpc>
                <a:spcPct val="90000"/>
              </a:lnSpc>
              <a:spcAft>
                <a:spcPct val="40000"/>
              </a:spcAft>
              <a:buFont typeface="Symbol" pitchFamily="18" charset="2"/>
              <a:buNone/>
            </a:pPr>
            <a:r>
              <a:rPr lang="es-MX" sz="2200" dirty="0" err="1" smtClean="0"/>
              <a:t>closing</a:t>
            </a:r>
            <a:r>
              <a:rPr lang="es-MX" sz="2200" dirty="0" smtClean="0"/>
              <a:t> </a:t>
            </a:r>
            <a:r>
              <a:rPr lang="es-MX" sz="2200" b="1" dirty="0" err="1" smtClean="0"/>
              <a:t>outside</a:t>
            </a:r>
            <a:r>
              <a:rPr lang="es-MX" sz="2200" dirty="0" smtClean="0"/>
              <a:t> </a:t>
            </a:r>
            <a:r>
              <a:rPr lang="es-MX" sz="2200" dirty="0" err="1" smtClean="0"/>
              <a:t>the</a:t>
            </a:r>
            <a:r>
              <a:rPr lang="es-MX" sz="2200" dirty="0" smtClean="0"/>
              <a:t> </a:t>
            </a:r>
            <a:r>
              <a:rPr lang="es-MX" sz="2200" dirty="0" err="1" smtClean="0"/>
              <a:t>star</a:t>
            </a:r>
            <a:r>
              <a:rPr lang="es-MX" sz="2200" dirty="0" smtClean="0"/>
              <a:t>: </a:t>
            </a:r>
            <a:r>
              <a:rPr lang="es-MX" sz="2200" b="1" i="1" dirty="0" smtClean="0">
                <a:sym typeface="Symbol" pitchFamily="18" charset="2"/>
              </a:rPr>
              <a:t></a:t>
            </a:r>
            <a:r>
              <a:rPr lang="es-MX" sz="2200" b="1" dirty="0" smtClean="0">
                <a:sym typeface="Symbol" pitchFamily="18" charset="2"/>
              </a:rPr>
              <a:t> = 0</a:t>
            </a:r>
            <a:r>
              <a:rPr lang="es-MX" sz="2200" dirty="0" smtClean="0">
                <a:sym typeface="Symbol" pitchFamily="18" charset="2"/>
              </a:rPr>
              <a:t>: </a:t>
            </a:r>
            <a:r>
              <a:rPr lang="es-MX" sz="2200" dirty="0" err="1" smtClean="0">
                <a:sym typeface="Symbol" pitchFamily="18" charset="2"/>
              </a:rPr>
              <a:t>pure</a:t>
            </a:r>
            <a:r>
              <a:rPr lang="es-MX" sz="2200" dirty="0" smtClean="0">
                <a:sym typeface="Symbol" pitchFamily="18" charset="2"/>
              </a:rPr>
              <a:t> poloidal </a:t>
            </a:r>
            <a:r>
              <a:rPr lang="es-MX" sz="2200" dirty="0" err="1" smtClean="0">
                <a:sym typeface="Symbol" pitchFamily="18" charset="2"/>
              </a:rPr>
              <a:t>field</a:t>
            </a:r>
            <a:endParaRPr lang="es-MX" sz="22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Aft>
                <a:spcPct val="40000"/>
              </a:spcAft>
              <a:buFont typeface="Symbol" pitchFamily="18" charset="2"/>
              <a:buNone/>
            </a:pPr>
            <a:r>
              <a:rPr lang="es-MX" sz="2200" dirty="0" err="1" smtClean="0"/>
              <a:t>closed</a:t>
            </a:r>
            <a:r>
              <a:rPr lang="es-MX" sz="2200" dirty="0" smtClean="0"/>
              <a:t> </a:t>
            </a:r>
            <a:r>
              <a:rPr lang="es-MX" sz="2200" b="1" dirty="0" err="1" smtClean="0"/>
              <a:t>inside</a:t>
            </a:r>
            <a:r>
              <a:rPr lang="es-MX" sz="2200" dirty="0" smtClean="0"/>
              <a:t> </a:t>
            </a:r>
            <a:r>
              <a:rPr lang="es-MX" sz="2200" dirty="0" err="1" smtClean="0"/>
              <a:t>the</a:t>
            </a:r>
            <a:r>
              <a:rPr lang="es-MX" sz="2200" dirty="0" smtClean="0"/>
              <a:t> </a:t>
            </a:r>
            <a:r>
              <a:rPr lang="es-MX" sz="2200" dirty="0" err="1" smtClean="0"/>
              <a:t>star</a:t>
            </a:r>
            <a:r>
              <a:rPr lang="es-MX" sz="2200" dirty="0" smtClean="0"/>
              <a:t>: </a:t>
            </a:r>
            <a:r>
              <a:rPr lang="es-MX" sz="2200" b="1" i="1" dirty="0" smtClean="0">
                <a:sym typeface="Symbol" pitchFamily="18" charset="2"/>
              </a:rPr>
              <a:t> </a:t>
            </a:r>
            <a:r>
              <a:rPr lang="es-MX" sz="2200" b="1" dirty="0" smtClean="0">
                <a:sym typeface="Symbol" pitchFamily="18" charset="2"/>
              </a:rPr>
              <a:t></a:t>
            </a:r>
            <a:r>
              <a:rPr lang="es-MX" sz="2200" b="1" i="1" dirty="0" smtClean="0">
                <a:sym typeface="Symbol" pitchFamily="18" charset="2"/>
              </a:rPr>
              <a:t> </a:t>
            </a:r>
            <a:r>
              <a:rPr lang="es-MX" sz="2200" b="1" dirty="0" smtClean="0">
                <a:sym typeface="Symbol" pitchFamily="18" charset="2"/>
              </a:rPr>
              <a:t>0</a:t>
            </a:r>
            <a:r>
              <a:rPr lang="es-MX" sz="2200" dirty="0" smtClean="0">
                <a:sym typeface="Symbol" pitchFamily="18" charset="2"/>
              </a:rPr>
              <a:t>: </a:t>
            </a:r>
            <a:r>
              <a:rPr lang="es-MX" sz="2200" dirty="0" err="1" smtClean="0">
                <a:sym typeface="Symbol" pitchFamily="18" charset="2"/>
              </a:rPr>
              <a:t>twisted</a:t>
            </a:r>
            <a:r>
              <a:rPr lang="es-MX" sz="2200" dirty="0" smtClean="0">
                <a:sym typeface="Symbol" pitchFamily="18" charset="2"/>
              </a:rPr>
              <a:t> toroidal </a:t>
            </a:r>
            <a:r>
              <a:rPr lang="es-MX" sz="2200" dirty="0" err="1" smtClean="0">
                <a:sym typeface="Symbol" pitchFamily="18" charset="2"/>
              </a:rPr>
              <a:t>field</a:t>
            </a:r>
            <a:endParaRPr lang="es-MX" sz="2200" dirty="0" smtClean="0">
              <a:sym typeface="Symbol" pitchFamily="18" charset="2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6118225" y="2073275"/>
          <a:ext cx="329088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4" name="Ecuación" r:id="rId3" imgW="1397000" imgH="241300" progId="Equation.3">
                  <p:embed/>
                </p:oleObj>
              </mc:Choice>
              <mc:Fallback>
                <p:oleObj name="Ecuación" r:id="rId3" imgW="13970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2073275"/>
                        <a:ext cx="3290888" cy="585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492918"/>
              </p:ext>
            </p:extLst>
          </p:nvPr>
        </p:nvGraphicFramePr>
        <p:xfrm>
          <a:off x="6172200" y="3200400"/>
          <a:ext cx="1295400" cy="516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5" name="Ecuación" r:id="rId5" imgW="558558" imgH="215806" progId="Equation.3">
                  <p:embed/>
                </p:oleObj>
              </mc:Choice>
              <mc:Fallback>
                <p:oleObj name="Ecuación" r:id="rId5" imgW="558558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200400"/>
                        <a:ext cx="1295400" cy="516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148782"/>
              </p:ext>
            </p:extLst>
          </p:nvPr>
        </p:nvGraphicFramePr>
        <p:xfrm>
          <a:off x="5029200" y="3756819"/>
          <a:ext cx="1592263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6" name="Ecuación" r:id="rId7" imgW="723586" imgH="266584" progId="Equation.3">
                  <p:embed/>
                </p:oleObj>
              </mc:Choice>
              <mc:Fallback>
                <p:oleObj name="Ecuación" r:id="rId7" imgW="723586" imgH="266584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756819"/>
                        <a:ext cx="1592263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687999"/>
              </p:ext>
            </p:extLst>
          </p:nvPr>
        </p:nvGraphicFramePr>
        <p:xfrm>
          <a:off x="1676400" y="4495800"/>
          <a:ext cx="44418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7" name="Ecuación" r:id="rId9" imgW="1828800" imgH="203200" progId="Equation.3">
                  <p:embed/>
                </p:oleObj>
              </mc:Choice>
              <mc:Fallback>
                <p:oleObj name="Ecuación" r:id="rId9" imgW="1828800" imgH="203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95800"/>
                        <a:ext cx="44418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2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059238"/>
            <a:ext cx="3436937" cy="31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7878763" y="7167563"/>
            <a:ext cx="18034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70" tIns="50935" rIns="101870" bIns="50935">
            <a:spAutoFit/>
          </a:bodyPr>
          <a:lstStyle/>
          <a:p>
            <a:pPr>
              <a:defRPr/>
            </a:pPr>
            <a:r>
              <a:rPr lang="es-MX">
                <a:solidFill>
                  <a:srgbClr val="000000"/>
                </a:solidFill>
                <a:latin typeface="Times New Roman" pitchFamily="18" charset="0"/>
                <a:cs typeface="+mn-cs"/>
              </a:rPr>
              <a:t>Braithwaite 2007</a:t>
            </a:r>
            <a:endParaRPr lang="es-E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2526</TotalTime>
  <Words>1243</Words>
  <Application>Microsoft Office PowerPoint</Application>
  <PresentationFormat>Custom</PresentationFormat>
  <Paragraphs>167</Paragraphs>
  <Slides>23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Symbol</vt:lpstr>
      <vt:lpstr>Times New Roman</vt:lpstr>
      <vt:lpstr>Verdana</vt:lpstr>
      <vt:lpstr>Wingdings</vt:lpstr>
      <vt:lpstr>Diseño predeterminado</vt:lpstr>
      <vt:lpstr>Tema de Office</vt:lpstr>
      <vt:lpstr>Ecuación</vt:lpstr>
      <vt:lpstr>(Mostly)  Classical physics  of neutron star magnetic fields</vt:lpstr>
      <vt:lpstr>«ANSWERS» group (as of 2016) Astrophysics of Neutron Stars With Extra/Exotic/Energetic/Extreme Related Stuff http://www2.astro.puc.cl/answers/</vt:lpstr>
      <vt:lpstr>Outline</vt:lpstr>
      <vt:lpstr>Magnetic field  in neutron stars??</vt:lpstr>
      <vt:lpstr>Composition gradient in NS core</vt:lpstr>
      <vt:lpstr>Stratification &amp; buoyancy</vt:lpstr>
      <vt:lpstr>Stable stratification vs. B</vt:lpstr>
      <vt:lpstr>Hydromagnetic equilibria</vt:lpstr>
      <vt:lpstr>Axially symmetric equilibria</vt:lpstr>
      <vt:lpstr>Stability??  Purely toroidal (azimuthal) fields are unstable</vt:lpstr>
      <vt:lpstr>Purely poloidal (meridional) fields  are also unstable</vt:lpstr>
      <vt:lpstr>Stable MHD equilibria</vt:lpstr>
      <vt:lpstr>Effect of stable stratification</vt:lpstr>
      <vt:lpstr>Stability condition &amp; hidden energy</vt:lpstr>
      <vt:lpstr>Solid NS crust: Hall + Ohm</vt:lpstr>
      <vt:lpstr>NS crust: Hall drift</vt:lpstr>
      <vt:lpstr>(Multi-)fluid core</vt:lpstr>
      <vt:lpstr>PowerPoint Presentation</vt:lpstr>
      <vt:lpstr>Simulation results &amp; discussion</vt:lpstr>
      <vt:lpstr>Low B in MSPs &amp; LMXBs</vt:lpstr>
      <vt:lpstr>Magneto-roto-thermal evolution</vt:lpstr>
      <vt:lpstr>Magnetic fields of binary pulsars</vt:lpstr>
      <vt:lpstr>Conclusions &amp;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PNS2014-Reisenegger [Modo de compatibilidad]</dc:title>
  <dc:creator>Andreas</dc:creator>
  <cp:lastModifiedBy>Farha Habib</cp:lastModifiedBy>
  <cp:revision>170</cp:revision>
  <cp:lastPrinted>2018-04-18T05:08:05Z</cp:lastPrinted>
  <dcterms:created xsi:type="dcterms:W3CDTF">2014-07-29T13:04:38Z</dcterms:created>
  <dcterms:modified xsi:type="dcterms:W3CDTF">2018-04-20T14:47:16Z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2014-07-24T00:00:00Z</vt:filetime>
  </property>
  <property fmtid="{D5CDD505-2E9C-101B-9397-08002B2CF9AE}" pid="3" name="LastSaved">
    <vt:filetime>2014-07-29T00:00:00Z</vt:filetime>
  </property>
</Properties>
</file>