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9" r:id="rId4"/>
    <p:sldId id="261" r:id="rId5"/>
    <p:sldId id="260" r:id="rId6"/>
    <p:sldId id="264" r:id="rId7"/>
    <p:sldId id="262" r:id="rId8"/>
    <p:sldId id="265" r:id="rId9"/>
    <p:sldId id="269" r:id="rId10"/>
    <p:sldId id="271" r:id="rId11"/>
    <p:sldId id="272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BF4F7-AFD2-9F41-800C-05C374236DA6}" type="datetimeFigureOut">
              <a:rPr lang="en-US" smtClean="0"/>
              <a:t>4/15/18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E1E9D-BC40-E348-87C9-315BDD32CF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840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0BBD1-EC1A-124B-8113-F1112D7A82A5}" type="datetimeFigureOut">
              <a:rPr lang="en-US" smtClean="0"/>
              <a:t>4/15/18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AFA09-95ED-2B44-ACEF-9B3048205E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6063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EAFA09-95ED-2B44-ACEF-9B3048205E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17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2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290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0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2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14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42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6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1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66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21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B098F-D8B6-FA43-AFD4-762A74B3A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3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rgbClr val="D1282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707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How we look for r-modes</a:t>
            </a:r>
            <a:br>
              <a:rPr lang="en-US" dirty="0" smtClean="0"/>
            </a:br>
            <a:r>
              <a:rPr lang="en-US" dirty="0" smtClean="0"/>
              <a:t>(and what we can learn from them)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42942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Benjamin J. Owen</a:t>
            </a:r>
          </a:p>
        </p:txBody>
      </p:sp>
      <p:pic>
        <p:nvPicPr>
          <p:cNvPr id="4" name="Picture 3" descr="TTU_DblTalt_c4C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0" y="4415468"/>
            <a:ext cx="1583618" cy="129540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dirty="0" smtClean="0"/>
              <a:t>LIGO-G1800815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652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 xmlns:p14="http://schemas.microsoft.com/office/powerpoint/2010/main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pulsars need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 correction to 4/3 probably biggest: 1.39 to 1.57 (10% level), others at 1% </a:t>
            </a:r>
            <a:r>
              <a:rPr lang="en-US" i="1" dirty="0" err="1" smtClean="0">
                <a:solidFill>
                  <a:srgbClr val="D1282E"/>
                </a:solidFill>
              </a:rPr>
              <a:t>Idrisy</a:t>
            </a:r>
            <a:r>
              <a:rPr lang="en-US" i="1" dirty="0" smtClean="0">
                <a:solidFill>
                  <a:srgbClr val="D1282E"/>
                </a:solidFill>
              </a:rPr>
              <a:t> et al., PRD 91, 024001 (2015)</a:t>
            </a:r>
          </a:p>
          <a:p>
            <a:r>
              <a:rPr lang="en-US" dirty="0" smtClean="0"/>
              <a:t>Using to look for Crab (in progress)</a:t>
            </a:r>
          </a:p>
          <a:p>
            <a:pPr lvl="1"/>
            <a:r>
              <a:rPr lang="en-US" dirty="0" smtClean="0"/>
              <a:t>Don’t expect to see it (high </a:t>
            </a:r>
            <a:r>
              <a:rPr lang="en-US" i="1" dirty="0" smtClean="0"/>
              <a:t>α</a:t>
            </a:r>
            <a:r>
              <a:rPr lang="en-US" dirty="0" smtClean="0"/>
              <a:t> needed)</a:t>
            </a:r>
          </a:p>
          <a:p>
            <a:pPr lvl="1"/>
            <a:r>
              <a:rPr lang="en-US" dirty="0" smtClean="0"/>
              <a:t>Sets up for better things in future</a:t>
            </a:r>
          </a:p>
          <a:p>
            <a:pPr lvl="1"/>
            <a:r>
              <a:rPr lang="en-US" dirty="0" smtClean="0"/>
              <a:t>No glitches in O1!</a:t>
            </a:r>
          </a:p>
          <a:p>
            <a:pPr lvl="1"/>
            <a:r>
              <a:rPr lang="en-US" dirty="0" smtClean="0"/>
              <a:t>But wrestling with derivatives</a:t>
            </a:r>
          </a:p>
          <a:p>
            <a:r>
              <a:rPr lang="en-US" dirty="0" smtClean="0"/>
              <a:t>Suggested for J0537−6910 based on braking index 7(*) by </a:t>
            </a:r>
            <a:r>
              <a:rPr lang="en-US" i="1" dirty="0" err="1" smtClean="0">
                <a:solidFill>
                  <a:srgbClr val="D1282E"/>
                </a:solidFill>
              </a:rPr>
              <a:t>Andersson</a:t>
            </a:r>
            <a:r>
              <a:rPr lang="en-US" i="1" dirty="0" smtClean="0">
                <a:solidFill>
                  <a:srgbClr val="D1282E"/>
                </a:solidFill>
              </a:rPr>
              <a:t> et al., arXiv:1711.05550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520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would learn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(Assuming there is a pulsar known before or after GW)</a:t>
            </a:r>
          </a:p>
          <a:p>
            <a:r>
              <a:rPr lang="en-US" dirty="0" smtClean="0"/>
              <a:t>That it is an r-mode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That it’s unstable</a:t>
            </a:r>
          </a:p>
          <a:p>
            <a:r>
              <a:rPr lang="en-US" dirty="0" smtClean="0"/>
              <a:t>At what amplitude</a:t>
            </a:r>
          </a:p>
          <a:p>
            <a:r>
              <a:rPr lang="en-US" dirty="0" smtClean="0"/>
              <a:t>Viscosity and other microphysics</a:t>
            </a:r>
          </a:p>
          <a:p>
            <a:r>
              <a:rPr lang="en-US" dirty="0" smtClean="0"/>
              <a:t>Exact GW/spin frequency tells us M/R (forget EOS)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65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we haven’t done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coherence time of saturated mode</a:t>
            </a:r>
          </a:p>
          <a:p>
            <a:r>
              <a:rPr lang="en-US" dirty="0" smtClean="0"/>
              <a:t>Dealing with glitches</a:t>
            </a:r>
          </a:p>
          <a:p>
            <a:r>
              <a:rPr lang="en-US" dirty="0" smtClean="0"/>
              <a:t>Amplitude wobbling </a:t>
            </a:r>
            <a:r>
              <a:rPr lang="mr-IN" dirty="0" smtClean="0"/>
              <a:t>–</a:t>
            </a:r>
            <a:r>
              <a:rPr lang="en-US" dirty="0" smtClean="0"/>
              <a:t> not big deal, just respond to average</a:t>
            </a:r>
          </a:p>
          <a:p>
            <a:r>
              <a:rPr lang="en-US" dirty="0" smtClean="0"/>
              <a:t>Plotted </a:t>
            </a:r>
            <a:r>
              <a:rPr lang="en-US" i="1" dirty="0" smtClean="0"/>
              <a:t>α</a:t>
            </a:r>
            <a:r>
              <a:rPr lang="en-US" dirty="0" smtClean="0"/>
              <a:t> limits for </a:t>
            </a:r>
            <a:r>
              <a:rPr lang="en-US" dirty="0" err="1" smtClean="0"/>
              <a:t>Sco</a:t>
            </a:r>
            <a:r>
              <a:rPr lang="en-US" dirty="0" smtClean="0"/>
              <a:t> X-1 and all-sky searches (we thought not so interesting, but</a:t>
            </a:r>
            <a:r>
              <a:rPr lang="mr-IN" dirty="0" smtClean="0"/>
              <a:t>…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3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r-mode?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64850" y="1600200"/>
            <a:ext cx="4121950" cy="4525963"/>
          </a:xfrm>
        </p:spPr>
        <p:txBody>
          <a:bodyPr/>
          <a:lstStyle/>
          <a:p>
            <a:r>
              <a:rPr lang="en-US" dirty="0" smtClean="0"/>
              <a:t>Rotation (Coriolis force)</a:t>
            </a:r>
          </a:p>
          <a:p>
            <a:r>
              <a:rPr lang="en-US" dirty="0" smtClean="0"/>
              <a:t>Like </a:t>
            </a:r>
            <a:r>
              <a:rPr lang="en-US" dirty="0" err="1" smtClean="0"/>
              <a:t>Rossby</a:t>
            </a:r>
            <a:r>
              <a:rPr lang="en-US" dirty="0" smtClean="0"/>
              <a:t> waves</a:t>
            </a:r>
          </a:p>
          <a:p>
            <a:r>
              <a:rPr lang="en-US" dirty="0" smtClean="0"/>
              <a:t>Mostly </a:t>
            </a:r>
            <a:r>
              <a:rPr lang="en-US" i="1" dirty="0" err="1" smtClean="0"/>
              <a:t>δ</a:t>
            </a:r>
            <a:r>
              <a:rPr lang="en-US" dirty="0" smtClean="0"/>
              <a:t> velocity</a:t>
            </a:r>
          </a:p>
          <a:p>
            <a:r>
              <a:rPr lang="en-US" dirty="0" smtClean="0"/>
              <a:t>Little </a:t>
            </a:r>
            <a:r>
              <a:rPr lang="en-US" i="1" dirty="0" err="1" smtClean="0"/>
              <a:t>δ</a:t>
            </a:r>
            <a:r>
              <a:rPr lang="en-US" dirty="0" smtClean="0"/>
              <a:t> density</a:t>
            </a:r>
          </a:p>
          <a:p>
            <a:r>
              <a:rPr lang="en-US" dirty="0" smtClean="0"/>
              <a:t>Mode frequency ≈ 4/3 spin</a:t>
            </a:r>
          </a:p>
          <a:p>
            <a:r>
              <a:rPr lang="en-US" dirty="0" smtClean="0"/>
              <a:t>Amplitude </a:t>
            </a:r>
            <a:r>
              <a:rPr lang="en-US" i="1" dirty="0" smtClean="0"/>
              <a:t>α</a:t>
            </a:r>
            <a:r>
              <a:rPr lang="en-US" dirty="0" smtClean="0"/>
              <a:t> ≈ &lt;</a:t>
            </a:r>
            <a:r>
              <a:rPr lang="en-US" i="1" dirty="0" err="1" smtClean="0"/>
              <a:t>δv</a:t>
            </a:r>
            <a:r>
              <a:rPr lang="en-US" i="1" dirty="0" smtClean="0"/>
              <a:t>/v</a:t>
            </a:r>
            <a:r>
              <a:rPr lang="en-US" dirty="0" smtClean="0"/>
              <a:t>&gt;</a:t>
            </a:r>
          </a:p>
          <a:p>
            <a:r>
              <a:rPr lang="en-US" dirty="0" err="1" smtClean="0"/>
              <a:t>Prograde</a:t>
            </a:r>
            <a:r>
              <a:rPr lang="en-US" dirty="0" smtClean="0"/>
              <a:t> / retrograde</a:t>
            </a:r>
          </a:p>
          <a:p>
            <a:r>
              <a:rPr lang="en-US" dirty="0" smtClean="0"/>
              <a:t>Generic CFS instability! </a:t>
            </a:r>
            <a:r>
              <a:rPr lang="en-US" i="1" dirty="0" err="1" smtClean="0">
                <a:solidFill>
                  <a:schemeClr val="tx2"/>
                </a:solidFill>
              </a:rPr>
              <a:t>Andersson</a:t>
            </a:r>
            <a:r>
              <a:rPr lang="en-US" i="1" dirty="0" smtClean="0">
                <a:solidFill>
                  <a:schemeClr val="tx2"/>
                </a:solidFill>
              </a:rPr>
              <a:t> &amp; </a:t>
            </a:r>
            <a:r>
              <a:rPr lang="en-US" i="1" dirty="0" err="1" smtClean="0">
                <a:solidFill>
                  <a:schemeClr val="tx2"/>
                </a:solidFill>
              </a:rPr>
              <a:t>Kokkotas</a:t>
            </a:r>
            <a:r>
              <a:rPr lang="en-US" i="1" dirty="0" smtClean="0">
                <a:solidFill>
                  <a:schemeClr val="tx2"/>
                </a:solidFill>
              </a:rPr>
              <a:t>, Int. J. Mod. Phys. D 10, 381 (2002)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Looking for r-modes...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2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7200" y="1828800"/>
            <a:ext cx="3810000" cy="3979277"/>
            <a:chOff x="457200" y="1828800"/>
            <a:chExt cx="3810000" cy="3979277"/>
          </a:xfrm>
        </p:grpSpPr>
        <p:pic>
          <p:nvPicPr>
            <p:cNvPr id="14" name="Picture 5" descr="inertial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457200" y="1828800"/>
              <a:ext cx="3810000" cy="3810000"/>
            </a:xfrm>
            <a:prstGeom prst="rect">
              <a:avLst/>
            </a:prstGeom>
            <a:noFill/>
          </p:spPr>
        </p:pic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1536613" y="5500300"/>
              <a:ext cx="189468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i="1" dirty="0" smtClean="0">
                  <a:solidFill>
                    <a:schemeClr val="tx2"/>
                  </a:solidFill>
                </a:rPr>
                <a:t>C</a:t>
              </a:r>
              <a:r>
                <a:rPr lang="en-US" sz="1400" i="1" dirty="0" smtClean="0">
                  <a:solidFill>
                    <a:schemeClr val="tx2"/>
                  </a:solidFill>
                </a:rPr>
                <a:t>. Hanna </a:t>
              </a:r>
              <a:r>
                <a:rPr lang="en-US" sz="1400" i="1" dirty="0" smtClean="0">
                  <a:solidFill>
                    <a:schemeClr val="tx2"/>
                  </a:solidFill>
                </a:rPr>
                <a:t>&amp; </a:t>
              </a:r>
              <a:r>
                <a:rPr lang="en-US" sz="1400" i="1" dirty="0" smtClean="0">
                  <a:solidFill>
                    <a:schemeClr val="tx2"/>
                  </a:solidFill>
                </a:rPr>
                <a:t>B. Owen</a:t>
              </a:r>
              <a:endParaRPr lang="en-US" sz="1400" i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3846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Beats viscosity at high frequencies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3</a:t>
            </a:fld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1521616" y="1417638"/>
            <a:ext cx="6368037" cy="4945123"/>
            <a:chOff x="1521616" y="1417638"/>
            <a:chExt cx="6368037" cy="494512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1616" y="1417638"/>
              <a:ext cx="6117217" cy="4945123"/>
            </a:xfrm>
            <a:prstGeom prst="rect">
              <a:avLst/>
            </a:prstGeom>
          </p:spPr>
        </p:pic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 rot="5400000">
              <a:off x="6156143" y="3736311"/>
              <a:ext cx="315924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i="1" dirty="0" err="1" smtClean="0">
                  <a:solidFill>
                    <a:schemeClr val="tx2"/>
                  </a:solidFill>
                </a:rPr>
                <a:t>Lindblom</a:t>
              </a:r>
              <a:r>
                <a:rPr lang="en-US" sz="1400" i="1" dirty="0" smtClean="0">
                  <a:solidFill>
                    <a:schemeClr val="tx2"/>
                  </a:solidFill>
                </a:rPr>
                <a:t> et al., PRL 80, 4843 (1998) </a:t>
              </a:r>
              <a:endParaRPr lang="en-US" sz="1400" i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054673" y="1850676"/>
            <a:ext cx="1169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UNSTABLE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53200" y="4838793"/>
            <a:ext cx="872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STABLE</a:t>
            </a:r>
          </a:p>
          <a:p>
            <a:r>
              <a:rPr lang="en-US" dirty="0" smtClean="0">
                <a:solidFill>
                  <a:srgbClr val="D1282E"/>
                </a:solidFill>
              </a:rPr>
              <a:t>(BULK)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88154" y="4040643"/>
            <a:ext cx="946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STABLE</a:t>
            </a:r>
          </a:p>
          <a:p>
            <a:r>
              <a:rPr lang="en-US" dirty="0" smtClean="0">
                <a:solidFill>
                  <a:srgbClr val="D1282E"/>
                </a:solidFill>
              </a:rPr>
              <a:t>(SHEAR)</a:t>
            </a:r>
            <a:endParaRPr lang="en-US" dirty="0">
              <a:solidFill>
                <a:srgbClr val="D1282E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49437" y="2349196"/>
            <a:ext cx="4134136" cy="3619682"/>
            <a:chOff x="1229229" y="2404674"/>
            <a:chExt cx="4134136" cy="3619682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21617" y="2404674"/>
              <a:ext cx="3841748" cy="3619682"/>
            </a:xfrm>
            <a:prstGeom prst="rect">
              <a:avLst/>
            </a:prstGeom>
          </p:spPr>
        </p:pic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 rot="16200000">
              <a:off x="-83417" y="4060627"/>
              <a:ext cx="293306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i="1" dirty="0" smtClean="0">
                  <a:solidFill>
                    <a:schemeClr val="tx2"/>
                  </a:solidFill>
                </a:rPr>
                <a:t>Ho et al., PRL 107, 101101 (2011) </a:t>
              </a:r>
              <a:endParaRPr lang="en-US" sz="1400" i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147341" y="3717477"/>
            <a:ext cx="872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D1282E"/>
                </a:solidFill>
              </a:rPr>
              <a:t>STABLE</a:t>
            </a:r>
          </a:p>
          <a:p>
            <a:pPr algn="ctr"/>
            <a:r>
              <a:rPr lang="en-US" dirty="0" smtClean="0">
                <a:solidFill>
                  <a:srgbClr val="D1282E"/>
                </a:solidFill>
              </a:rPr>
              <a:t>(???)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282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accreting neutron stars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4</a:t>
            </a:fld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413491" y="1417638"/>
            <a:ext cx="6157468" cy="4938712"/>
            <a:chOff x="1413491" y="1417638"/>
            <a:chExt cx="6157468" cy="493871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67380" y="1417638"/>
              <a:ext cx="6003579" cy="4938712"/>
            </a:xfrm>
            <a:prstGeom prst="rect">
              <a:avLst/>
            </a:prstGeom>
          </p:spPr>
        </p:pic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 rot="16200000" flipH="1">
              <a:off x="409870" y="3733106"/>
              <a:ext cx="231501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i="1" dirty="0" smtClean="0">
                  <a:solidFill>
                    <a:schemeClr val="tx2"/>
                  </a:solidFill>
                </a:rPr>
                <a:t>Levin, </a:t>
              </a:r>
              <a:r>
                <a:rPr lang="en-US" sz="1400" i="1" dirty="0" err="1" smtClean="0">
                  <a:solidFill>
                    <a:schemeClr val="tx2"/>
                  </a:solidFill>
                </a:rPr>
                <a:t>ApJ</a:t>
              </a:r>
              <a:r>
                <a:rPr lang="en-US" sz="1400" i="1" dirty="0" smtClean="0">
                  <a:solidFill>
                    <a:schemeClr val="tx2"/>
                  </a:solidFill>
                </a:rPr>
                <a:t> 517, 328 (1999) </a:t>
              </a:r>
              <a:endParaRPr lang="en-US" sz="1400" i="1" dirty="0">
                <a:solidFill>
                  <a:schemeClr val="tx2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19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newborn neutron stars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5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643981" y="1417638"/>
            <a:ext cx="5856039" cy="4957340"/>
            <a:chOff x="1281361" y="1417638"/>
            <a:chExt cx="5856039" cy="495734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81361" y="1417638"/>
              <a:ext cx="5856039" cy="4957340"/>
            </a:xfrm>
            <a:prstGeom prst="rect">
              <a:avLst/>
            </a:prstGeom>
          </p:spPr>
        </p:pic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 rot="5400000">
              <a:off x="5282098" y="3742420"/>
              <a:ext cx="335932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 i="1" dirty="0" smtClean="0">
                  <a:solidFill>
                    <a:schemeClr val="tx2"/>
                  </a:solidFill>
                </a:rPr>
                <a:t>Owen</a:t>
              </a:r>
              <a:r>
                <a:rPr lang="en-US" sz="1400" i="1" dirty="0" smtClean="0">
                  <a:solidFill>
                    <a:schemeClr val="tx2"/>
                  </a:solidFill>
                </a:rPr>
                <a:t> et al., PRD 58, 084020 (1998) </a:t>
              </a:r>
              <a:endParaRPr lang="en-US" sz="1400" i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457200" y="1912794"/>
            <a:ext cx="282628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D1282E"/>
                </a:solidFill>
              </a:rPr>
              <a:t>Saturation amplitude (likely) too high!</a:t>
            </a:r>
            <a:endParaRPr lang="en-US" sz="2400" dirty="0">
              <a:solidFill>
                <a:srgbClr val="D1282E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72371" y="4896469"/>
            <a:ext cx="3266215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D1282E"/>
                </a:solidFill>
              </a:rPr>
              <a:t>DO NOT USE that signal-to-noise!</a:t>
            </a:r>
            <a:endParaRPr lang="en-US" sz="3200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189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Saturation amplitude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first we had no idea, just put order unity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numerics</a:t>
            </a:r>
            <a:r>
              <a:rPr lang="en-US" dirty="0" smtClean="0"/>
              <a:t> suggested that too</a:t>
            </a:r>
          </a:p>
          <a:p>
            <a:r>
              <a:rPr lang="en-US" dirty="0" smtClean="0"/>
              <a:t>But mode-mode coupling probably keeps it small</a:t>
            </a:r>
            <a:r>
              <a:rPr lang="mr-IN" dirty="0" smtClean="0"/>
              <a:t>…</a:t>
            </a:r>
            <a:endParaRPr lang="en-US" dirty="0" smtClean="0"/>
          </a:p>
          <a:p>
            <a:pPr lvl="1"/>
            <a:r>
              <a:rPr lang="en-US" dirty="0" smtClean="0"/>
              <a:t>Simulations are difficult, so perturb (higher order)</a:t>
            </a:r>
          </a:p>
          <a:p>
            <a:pPr lvl="1"/>
            <a:r>
              <a:rPr lang="en-US" dirty="0" smtClean="0"/>
              <a:t>R-modes have unusual selection rules, pairs of daughters</a:t>
            </a:r>
          </a:p>
          <a:p>
            <a:pPr lvl="1"/>
            <a:r>
              <a:rPr lang="en-US" dirty="0" smtClean="0"/>
              <a:t>Parametric instability threshold probably limits α to 10</a:t>
            </a:r>
            <a:r>
              <a:rPr lang="en-US" baseline="30000" dirty="0" smtClean="0"/>
              <a:t>-3</a:t>
            </a:r>
            <a:r>
              <a:rPr lang="en-US" dirty="0" smtClean="0"/>
              <a:t>−10</a:t>
            </a:r>
            <a:r>
              <a:rPr lang="en-US" baseline="30000" dirty="0" smtClean="0"/>
              <a:t>-4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D1282E"/>
                </a:solidFill>
              </a:rPr>
              <a:t>Bondarescu</a:t>
            </a:r>
            <a:r>
              <a:rPr lang="en-US" i="1" dirty="0" smtClean="0">
                <a:solidFill>
                  <a:srgbClr val="D1282E"/>
                </a:solidFill>
              </a:rPr>
              <a:t> et al., PRD 79, 104003 (2009)</a:t>
            </a:r>
            <a:endParaRPr lang="en-US" i="1" dirty="0">
              <a:solidFill>
                <a:srgbClr val="D1282E"/>
              </a:solidFill>
            </a:endParaRPr>
          </a:p>
          <a:p>
            <a:r>
              <a:rPr lang="en-US" dirty="0"/>
              <a:t>T</a:t>
            </a:r>
            <a:r>
              <a:rPr lang="en-US" dirty="0" smtClean="0"/>
              <a:t>hat is good for real achievable searches!</a:t>
            </a:r>
          </a:p>
          <a:p>
            <a:pPr lvl="1"/>
            <a:r>
              <a:rPr lang="en-US" dirty="0" smtClean="0"/>
              <a:t>1 year spin-down is hopeless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or 10</a:t>
            </a:r>
            <a:r>
              <a:rPr lang="en-US" baseline="30000" dirty="0" smtClean="0"/>
              <a:t>4</a:t>
            </a:r>
            <a:r>
              <a:rPr lang="en-US" dirty="0" smtClean="0"/>
              <a:t> year spin-down is (kind of) standard CW source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5123" y="2837595"/>
            <a:ext cx="2551677" cy="190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856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S5 search for </a:t>
            </a:r>
            <a:r>
              <a:rPr lang="en-US" dirty="0" err="1" smtClean="0"/>
              <a:t>Cas</a:t>
            </a:r>
            <a:r>
              <a:rPr lang="en-US" dirty="0" smtClean="0"/>
              <a:t> A</a:t>
            </a:r>
            <a:br>
              <a:rPr lang="en-US" dirty="0" smtClean="0"/>
            </a:br>
            <a:r>
              <a:rPr lang="en-US" i="1" dirty="0" err="1" smtClean="0"/>
              <a:t>Abadie</a:t>
            </a:r>
            <a:r>
              <a:rPr lang="en-US" i="1" dirty="0" smtClean="0"/>
              <a:t> et al., </a:t>
            </a:r>
            <a:r>
              <a:rPr lang="en-US" i="1" dirty="0" err="1" smtClean="0"/>
              <a:t>ApJ</a:t>
            </a:r>
            <a:r>
              <a:rPr lang="en-US" i="1" dirty="0" smtClean="0"/>
              <a:t> 722, 1504 (2010)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7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2087969" y="1773262"/>
            <a:ext cx="4974103" cy="4275931"/>
            <a:chOff x="465902" y="1417638"/>
            <a:chExt cx="2359969" cy="2172112"/>
          </a:xfrm>
        </p:grpSpPr>
        <p:pic>
          <p:nvPicPr>
            <p:cNvPr id="8" name="Picture 7" descr="cas_a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5902" y="1417638"/>
              <a:ext cx="2359969" cy="2031400"/>
            </a:xfrm>
            <a:prstGeom prst="rect">
              <a:avLst/>
            </a:prstGeom>
          </p:spPr>
        </p:pic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1110156" y="3449038"/>
              <a:ext cx="1071459" cy="140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 sz="1200" i="1" dirty="0" smtClean="0">
                  <a:solidFill>
                    <a:schemeClr val="tx2"/>
                  </a:solidFill>
                </a:rPr>
                <a:t>NASA</a:t>
              </a:r>
              <a:r>
                <a:rPr lang="en-US" sz="1200" i="1" dirty="0" smtClean="0">
                  <a:solidFill>
                    <a:schemeClr val="tx2"/>
                  </a:solidFill>
                </a:rPr>
                <a:t>/Chandra/</a:t>
              </a:r>
              <a:r>
                <a:rPr lang="en-US" sz="1200" i="1" dirty="0" err="1" smtClean="0">
                  <a:solidFill>
                    <a:schemeClr val="tx2"/>
                  </a:solidFill>
                </a:rPr>
                <a:t>STScI</a:t>
              </a:r>
              <a:r>
                <a:rPr lang="en-US" sz="1200" i="1" dirty="0" smtClean="0">
                  <a:solidFill>
                    <a:schemeClr val="tx2"/>
                  </a:solidFill>
                </a:rPr>
                <a:t>/Spitzer</a:t>
              </a:r>
              <a:endParaRPr lang="en-US" sz="1200" i="1" dirty="0">
                <a:solidFill>
                  <a:schemeClr val="tx2"/>
                </a:solidFill>
              </a:endParaRPr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1" y="1417638"/>
            <a:ext cx="4163856" cy="27507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1696" y="2672867"/>
            <a:ext cx="5005104" cy="364461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6098" y="1417638"/>
            <a:ext cx="6982316" cy="493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547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1752600"/>
            <a:ext cx="6210300" cy="3352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S6 nine supernova remnants</a:t>
            </a:r>
            <a:br>
              <a:rPr lang="en-US" dirty="0" smtClean="0"/>
            </a:br>
            <a:r>
              <a:rPr lang="en-US" i="1" dirty="0" err="1" smtClean="0"/>
              <a:t>Aasi</a:t>
            </a:r>
            <a:r>
              <a:rPr lang="en-US" i="1" dirty="0" smtClean="0"/>
              <a:t> et al., </a:t>
            </a:r>
            <a:r>
              <a:rPr lang="en-US" i="1" dirty="0" err="1" smtClean="0"/>
              <a:t>ApJ</a:t>
            </a:r>
            <a:r>
              <a:rPr lang="en-US" i="1" dirty="0" smtClean="0"/>
              <a:t> 813, 39 (2015)</a:t>
            </a:r>
            <a:endParaRPr lang="en-US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17638"/>
            <a:ext cx="3874724" cy="30782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0968" y="1708149"/>
            <a:ext cx="3565832" cy="278769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8302" y="1417638"/>
            <a:ext cx="6409531" cy="493871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90800" y="5543383"/>
            <a:ext cx="4087632" cy="83099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mr-IN" sz="2400" dirty="0" smtClean="0">
                <a:solidFill>
                  <a:srgbClr val="D1282E"/>
                </a:solidFill>
              </a:rPr>
              <a:t>…</a:t>
            </a:r>
            <a:r>
              <a:rPr lang="en-US" sz="2400" dirty="0" smtClean="0">
                <a:solidFill>
                  <a:srgbClr val="D1282E"/>
                </a:solidFill>
              </a:rPr>
              <a:t>and more coming on O1 data</a:t>
            </a:r>
          </a:p>
          <a:p>
            <a:r>
              <a:rPr lang="en-US" sz="2400" dirty="0" smtClean="0">
                <a:solidFill>
                  <a:srgbClr val="D1282E"/>
                </a:solidFill>
              </a:rPr>
              <a:t>Plus </a:t>
            </a:r>
            <a:r>
              <a:rPr lang="en-US" sz="2400" dirty="0" err="1" smtClean="0">
                <a:solidFill>
                  <a:srgbClr val="D1282E"/>
                </a:solidFill>
              </a:rPr>
              <a:t>Fomalhaut</a:t>
            </a:r>
            <a:r>
              <a:rPr lang="en-US" sz="2400" dirty="0" smtClean="0">
                <a:solidFill>
                  <a:srgbClr val="D1282E"/>
                </a:solidFill>
              </a:rPr>
              <a:t> b</a:t>
            </a:r>
            <a:r>
              <a:rPr lang="mr-IN" sz="2400" dirty="0" smtClean="0">
                <a:solidFill>
                  <a:srgbClr val="D1282E"/>
                </a:solidFill>
              </a:rPr>
              <a:t>…</a:t>
            </a:r>
            <a:endParaRPr lang="en-US" sz="2400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82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Broadband searches already cover r-modes</a:t>
            </a:r>
            <a:br>
              <a:rPr lang="en-US" dirty="0" smtClean="0"/>
            </a:br>
            <a:r>
              <a:rPr lang="en-US" i="1" dirty="0" smtClean="0"/>
              <a:t>Owen, PRD 82, 104002 (2010)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Derivatives first: </a:t>
            </a:r>
            <a:r>
              <a:rPr lang="en-US" i="1" dirty="0" err="1" smtClean="0">
                <a:solidFill>
                  <a:srgbClr val="D1282E"/>
                </a:solidFill>
              </a:rPr>
              <a:t>Wette</a:t>
            </a:r>
            <a:r>
              <a:rPr lang="en-US" i="1" dirty="0" smtClean="0">
                <a:solidFill>
                  <a:srgbClr val="D1282E"/>
                </a:solidFill>
              </a:rPr>
              <a:t> et al., CQG 25, 235011 (2008)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From braking index 7 for constant α, &gt; 2 for most pulsars</a:t>
            </a:r>
          </a:p>
          <a:p>
            <a:r>
              <a:rPr lang="en-US" dirty="0" smtClean="0"/>
              <a:t>Polarization gains 45 degrees</a:t>
            </a:r>
          </a:p>
          <a:p>
            <a:pPr lvl="1"/>
            <a:r>
              <a:rPr lang="en-US" dirty="0" smtClean="0"/>
              <a:t>Affects some searches using jet orientation</a:t>
            </a:r>
          </a:p>
          <a:p>
            <a:pPr lvl="1"/>
            <a:r>
              <a:rPr lang="en-US" dirty="0" smtClean="0"/>
              <a:t>Few % in reconstruction of </a:t>
            </a:r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</a:p>
          <a:p>
            <a:r>
              <a:rPr lang="en-US" dirty="0" smtClean="0"/>
              <a:t>Amplitude can be obtained from existing </a:t>
            </a:r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’s</a:t>
            </a:r>
          </a:p>
          <a:p>
            <a:pPr lvl="1"/>
            <a:r>
              <a:rPr lang="en-US" dirty="0" smtClean="0"/>
              <a:t>Translate direct </a:t>
            </a:r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upper limits to </a:t>
            </a:r>
            <a:r>
              <a:rPr lang="en-US" i="1" dirty="0" smtClean="0"/>
              <a:t>α</a:t>
            </a:r>
          </a:p>
          <a:p>
            <a:pPr lvl="1"/>
            <a:r>
              <a:rPr lang="en-US" dirty="0" smtClean="0"/>
              <a:t>Put spin-down limits on </a:t>
            </a:r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 and </a:t>
            </a:r>
            <a:r>
              <a:rPr lang="en-US" i="1" dirty="0" smtClean="0"/>
              <a:t>α</a:t>
            </a:r>
          </a:p>
          <a:p>
            <a:pPr lvl="1"/>
            <a:r>
              <a:rPr lang="en-US" dirty="0" smtClean="0"/>
              <a:t>Similar limits based on age, accretion torque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2018-04-18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Looking for r-modes...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B098F-D8B6-FA43-AFD4-762A74B3ADDF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00" y="2084363"/>
            <a:ext cx="7327900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295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18139</TotalTime>
  <Words>735</Words>
  <Application>Microsoft Macintosh PowerPoint</Application>
  <PresentationFormat>On-screen Show (4:3)</PresentationFormat>
  <Paragraphs>110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How we look for r-modes (and what we can learn from them)</vt:lpstr>
      <vt:lpstr>What is an r-mode?</vt:lpstr>
      <vt:lpstr>Beats viscosity at high frequencies</vt:lpstr>
      <vt:lpstr>In accreting neutron stars</vt:lpstr>
      <vt:lpstr>In newborn neutron stars</vt:lpstr>
      <vt:lpstr>Saturation amplitude</vt:lpstr>
      <vt:lpstr>S5 search for Cas A Abadie et al., ApJ 722, 1504 (2010)</vt:lpstr>
      <vt:lpstr>S6 nine supernova remnants Aasi et al., ApJ 813, 39 (2015)</vt:lpstr>
      <vt:lpstr>Broadband searches already cover r-modes Owen, PRD 82, 104002 (2010)</vt:lpstr>
      <vt:lpstr>Known pulsars need frequency</vt:lpstr>
      <vt:lpstr>What we would learn</vt:lpstr>
      <vt:lpstr>Things we haven’t done</vt:lpstr>
    </vt:vector>
  </TitlesOfParts>
  <Company>Penn State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LIGO-band gravitational waves and neutron stars</dc:title>
  <dc:creator>Benjamin Owen</dc:creator>
  <cp:lastModifiedBy>Benjamin Owen</cp:lastModifiedBy>
  <cp:revision>218</cp:revision>
  <dcterms:created xsi:type="dcterms:W3CDTF">2016-07-26T17:20:25Z</dcterms:created>
  <dcterms:modified xsi:type="dcterms:W3CDTF">2018-04-18T21:02:50Z</dcterms:modified>
</cp:coreProperties>
</file>