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8" r:id="rId2"/>
    <p:sldId id="431" r:id="rId3"/>
    <p:sldId id="325" r:id="rId4"/>
    <p:sldId id="432" r:id="rId5"/>
    <p:sldId id="350" r:id="rId6"/>
    <p:sldId id="326" r:id="rId7"/>
    <p:sldId id="327" r:id="rId8"/>
    <p:sldId id="328" r:id="rId9"/>
    <p:sldId id="416" r:id="rId10"/>
    <p:sldId id="417" r:id="rId11"/>
    <p:sldId id="418" r:id="rId12"/>
    <p:sldId id="419" r:id="rId13"/>
    <p:sldId id="420" r:id="rId14"/>
    <p:sldId id="427" r:id="rId15"/>
    <p:sldId id="429" r:id="rId16"/>
    <p:sldId id="421" r:id="rId17"/>
    <p:sldId id="433" r:id="rId18"/>
    <p:sldId id="434" r:id="rId19"/>
    <p:sldId id="435" r:id="rId20"/>
    <p:sldId id="436" r:id="rId21"/>
    <p:sldId id="437" r:id="rId22"/>
    <p:sldId id="441" r:id="rId23"/>
    <p:sldId id="442" r:id="rId24"/>
    <p:sldId id="443" r:id="rId25"/>
    <p:sldId id="438" r:id="rId26"/>
    <p:sldId id="439" r:id="rId27"/>
    <p:sldId id="440" r:id="rId28"/>
    <p:sldId id="457" r:id="rId29"/>
    <p:sldId id="430" r:id="rId30"/>
    <p:sldId id="375" r:id="rId31"/>
    <p:sldId id="379" r:id="rId32"/>
    <p:sldId id="360" r:id="rId33"/>
    <p:sldId id="361" r:id="rId34"/>
    <p:sldId id="374" r:id="rId35"/>
    <p:sldId id="362" r:id="rId36"/>
    <p:sldId id="405" r:id="rId37"/>
    <p:sldId id="363" r:id="rId38"/>
    <p:sldId id="402" r:id="rId39"/>
    <p:sldId id="447" r:id="rId40"/>
    <p:sldId id="448" r:id="rId41"/>
    <p:sldId id="445" r:id="rId42"/>
    <p:sldId id="444" r:id="rId43"/>
    <p:sldId id="460" r:id="rId44"/>
    <p:sldId id="455" r:id="rId45"/>
    <p:sldId id="414" r:id="rId46"/>
    <p:sldId id="428" r:id="rId47"/>
    <p:sldId id="349" r:id="rId48"/>
    <p:sldId id="45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044" autoAdjust="0"/>
  </p:normalViewPr>
  <p:slideViewPr>
    <p:cSldViewPr snapToGrid="0" snapToObjects="1">
      <p:cViewPr>
        <p:scale>
          <a:sx n="100" d="100"/>
          <a:sy n="100" d="100"/>
        </p:scale>
        <p:origin x="-2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45E8E-517C-9446-A121-1FA724813487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66725-EC4B-8C48-A3CD-385AA8A9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Slope of the symmetry energy at nuclear saturation density is the most uncertain part of the nuclear EOS at that density</a:t>
            </a:r>
          </a:p>
          <a:p>
            <a:r>
              <a:rPr lang="en-US" dirty="0" smtClean="0"/>
              <a:t>The way to characterize the uncertainty in these models </a:t>
            </a:r>
          </a:p>
          <a:p>
            <a:r>
              <a:rPr lang="en-US" dirty="0" smtClean="0"/>
              <a:t>3 ways </a:t>
            </a:r>
          </a:p>
          <a:p>
            <a:r>
              <a:rPr lang="en-US" dirty="0" smtClean="0"/>
              <a:t>Relation of crust   with nuclear matter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Slope of the symmetry energy at nuclear saturation density is the most uncertain part of the nuclear EOS at that density</a:t>
            </a:r>
          </a:p>
          <a:p>
            <a:r>
              <a:rPr lang="en-US" dirty="0" smtClean="0"/>
              <a:t>The way to characterize the uncertainty in these models </a:t>
            </a:r>
          </a:p>
          <a:p>
            <a:r>
              <a:rPr lang="en-US" dirty="0" smtClean="0"/>
              <a:t>3 ways </a:t>
            </a:r>
          </a:p>
          <a:p>
            <a:r>
              <a:rPr lang="en-US" dirty="0" smtClean="0"/>
              <a:t>Relation of crust   with nuclear matter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Slope of the symmetry energy at nuclear saturation density is the most uncertain part of the nuclear EOS at that density</a:t>
            </a:r>
          </a:p>
          <a:p>
            <a:r>
              <a:rPr lang="en-US" dirty="0" smtClean="0"/>
              <a:t>The way to characterize the uncertainty in these models </a:t>
            </a:r>
          </a:p>
          <a:p>
            <a:r>
              <a:rPr lang="en-US" dirty="0" smtClean="0"/>
              <a:t>3 ways </a:t>
            </a:r>
          </a:p>
          <a:p>
            <a:r>
              <a:rPr lang="en-US" dirty="0" smtClean="0"/>
              <a:t>Relation of crust   with nuclear matter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AF0-0D91-E247-9A07-5AE40F542E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3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8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8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3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5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8238-FD89-3744-86A5-0EF983566331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7F5A8-62AA-5648-97D8-6D4BAB76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27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2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jpeg"/><Relationship Id="rId12" Type="http://schemas.openxmlformats.org/officeDocument/2006/relationships/image" Target="../media/image62.png"/><Relationship Id="rId13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27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25.png"/><Relationship Id="rId10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20005"/>
            <a:ext cx="7772400" cy="74679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charset="0"/>
              </a:rPr>
              <a:t>Nuclear pasta in neutron stars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8423" y="1066800"/>
            <a:ext cx="8750300" cy="162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William </a:t>
            </a:r>
            <a:r>
              <a:rPr lang="en-GB" sz="2000" dirty="0">
                <a:solidFill>
                  <a:srgbClr val="000090"/>
                </a:solidFill>
                <a:latin typeface="Calibri" charset="0"/>
              </a:rPr>
              <a:t>Newton, 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Lauren </a:t>
            </a: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Balliet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, Matt </a:t>
            </a:r>
            <a:r>
              <a:rPr lang="en-GB" sz="2000" dirty="0">
                <a:solidFill>
                  <a:srgbClr val="000090"/>
                </a:solidFill>
                <a:latin typeface="Calibri" charset="0"/>
              </a:rPr>
              <a:t>Witt, Michael 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Ross, Sarah Cantu, </a:t>
            </a: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Shuxi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 Wang</a:t>
            </a:r>
          </a:p>
          <a:p>
            <a:pPr marL="0" indent="0" algn="ctr">
              <a:buNone/>
            </a:pPr>
            <a:r>
              <a:rPr lang="en-GB" sz="2000" dirty="0" smtClean="0">
                <a:solidFill>
                  <a:srgbClr val="0000FF"/>
                </a:solidFill>
                <a:latin typeface="Calibri" charset="0"/>
              </a:rPr>
              <a:t>Texas A&amp;M</a:t>
            </a:r>
            <a:r>
              <a:rPr lang="en-GB" sz="20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Calibri" charset="0"/>
              </a:rPr>
              <a:t>University-Commerce</a:t>
            </a:r>
          </a:p>
          <a:p>
            <a:pPr marL="0" indent="0" algn="ctr">
              <a:buNone/>
            </a:pP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Jirina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Rikovska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 Stone, Helena </a:t>
            </a: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Pais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, Alex </a:t>
            </a:r>
            <a:r>
              <a:rPr lang="en-GB" sz="2000" dirty="0" err="1" smtClean="0">
                <a:solidFill>
                  <a:srgbClr val="000090"/>
                </a:solidFill>
                <a:latin typeface="Calibri" charset="0"/>
              </a:rPr>
              <a:t>Kaltenborn</a:t>
            </a:r>
            <a:r>
              <a:rPr lang="en-GB" sz="2000" dirty="0" smtClean="0">
                <a:solidFill>
                  <a:srgbClr val="000090"/>
                </a:solidFill>
                <a:latin typeface="Calibri" charset="0"/>
              </a:rPr>
              <a:t> </a:t>
            </a:r>
            <a:endParaRPr lang="en-GB" sz="2000" dirty="0">
              <a:solidFill>
                <a:srgbClr val="000090"/>
              </a:solidFill>
              <a:latin typeface="Calibri" charset="0"/>
            </a:endParaRPr>
          </a:p>
          <a:p>
            <a:pPr marL="0" indent="0" algn="ctr">
              <a:buNone/>
            </a:pPr>
            <a:r>
              <a:rPr lang="en-GB" sz="2000" dirty="0" smtClean="0">
                <a:solidFill>
                  <a:srgbClr val="0000FF"/>
                </a:solidFill>
                <a:latin typeface="Calibri" charset="0"/>
              </a:rPr>
              <a:t>University of Tennessee</a:t>
            </a:r>
          </a:p>
        </p:txBody>
      </p:sp>
      <p:pic>
        <p:nvPicPr>
          <p:cNvPr id="7" name="Picture 6" descr="Screen Shot 2017-11-14 at 9.5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15" y="2971800"/>
            <a:ext cx="2514600" cy="2319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1496" y="3108747"/>
            <a:ext cx="3265222" cy="217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59922" y="3100136"/>
            <a:ext cx="3250862" cy="21780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8038" y="5445928"/>
            <a:ext cx="143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Coming May!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7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45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53042" y="51562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042" y="48133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37042" y="48133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045042" y="48133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13042" y="44704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29042" y="44704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37042" y="44704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042" y="44704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97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505042" y="41275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13042" y="41275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21042" y="41275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029042" y="41275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537042" y="41275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045042" y="41275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489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997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505042" y="37846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13042" y="37846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521042" y="37846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029042" y="37846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537042" y="37846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045042" y="37846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489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997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505042" y="34417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34417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042" y="34417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029042" y="34417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37042" y="34417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045042" y="34417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489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97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505042" y="30861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013042" y="30861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521042" y="30861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029042" y="30861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537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89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997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505042" y="2743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013042" y="27432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521042" y="2743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029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537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489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1997042" y="2400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505042" y="2400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13042" y="24003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521042" y="2400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4029042" y="24003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489042" y="2400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997042" y="2057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505042" y="2057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013042" y="20574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521042" y="2057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029042" y="20574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489042" y="2057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997042" y="1714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2505042" y="1714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3013042" y="17145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3521042" y="17145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489042" y="1714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</a:t>
            </a:r>
            <a:r>
              <a:rPr lang="en-GB" sz="2400" dirty="0" err="1" smtClean="0">
                <a:solidFill>
                  <a:schemeClr val="tx1"/>
                </a:solidFill>
              </a:rPr>
              <a:t>y</a:t>
            </a:r>
            <a:r>
              <a:rPr lang="en-GB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GB" sz="2400" dirty="0" smtClean="0">
                <a:solidFill>
                  <a:schemeClr val="tx1"/>
                </a:solidFill>
              </a:rPr>
              <a:t> = 0.2</a:t>
            </a:r>
          </a:p>
        </p:txBody>
      </p:sp>
    </p:spTree>
    <p:extLst>
      <p:ext uri="{BB962C8B-B14F-4D97-AF65-F5344CB8AC3E}">
        <p14:creationId xmlns:p14="http://schemas.microsoft.com/office/powerpoint/2010/main" val="187328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45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042" y="48133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37042" y="48133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13042" y="44704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29042" y="44704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37042" y="44704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97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505042" y="41275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13042" y="41275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21042" y="41275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029042" y="41275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489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997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505042" y="37846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13042" y="37846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521042" y="37846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029042" y="37846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489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997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505042" y="34417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34417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042" y="34417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029042" y="34417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489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97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505042" y="30861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013042" y="30861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521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029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89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997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505042" y="2743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013042" y="27432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521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489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</a:t>
            </a:r>
            <a:r>
              <a:rPr lang="en-GB" sz="2400" dirty="0" err="1" smtClean="0">
                <a:solidFill>
                  <a:schemeClr val="tx1"/>
                </a:solidFill>
              </a:rPr>
              <a:t>y</a:t>
            </a:r>
            <a:r>
              <a:rPr lang="en-GB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GB" sz="2400" dirty="0" smtClean="0">
                <a:solidFill>
                  <a:schemeClr val="tx1"/>
                </a:solidFill>
              </a:rPr>
              <a:t> = 0.1</a:t>
            </a:r>
          </a:p>
        </p:txBody>
      </p:sp>
    </p:spTree>
    <p:extLst>
      <p:ext uri="{BB962C8B-B14F-4D97-AF65-F5344CB8AC3E}">
        <p14:creationId xmlns:p14="http://schemas.microsoft.com/office/powerpoint/2010/main" val="43165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042" y="48133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13042" y="44704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29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97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505042" y="41275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13042" y="41275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21042" y="41275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489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997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505042" y="37846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13042" y="37846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521042" y="37846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489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997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505042" y="34417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34417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489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97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505042" y="30861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013042" y="30861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89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</a:t>
            </a:r>
            <a:r>
              <a:rPr lang="en-GB" sz="2400" dirty="0" err="1" smtClean="0">
                <a:solidFill>
                  <a:schemeClr val="tx1"/>
                </a:solidFill>
              </a:rPr>
              <a:t>y</a:t>
            </a:r>
            <a:r>
              <a:rPr lang="en-GB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GB" sz="2400" dirty="0" smtClean="0">
                <a:solidFill>
                  <a:schemeClr val="tx1"/>
                </a:solidFill>
              </a:rPr>
              <a:t> = 0.05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045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2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1932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4469368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beta-</a:t>
            </a:r>
            <a:r>
              <a:rPr lang="en-GB" sz="2400" dirty="0" err="1" smtClean="0">
                <a:solidFill>
                  <a:schemeClr val="tx1"/>
                </a:solidFill>
              </a:rPr>
              <a:t>equlibrium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1932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4469368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beta-</a:t>
            </a:r>
            <a:r>
              <a:rPr lang="en-GB" sz="2400" dirty="0" err="1" smtClean="0">
                <a:solidFill>
                  <a:schemeClr val="tx1"/>
                </a:solidFill>
              </a:rPr>
              <a:t>equlibrium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70200" y="1501854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30 MeV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crit</a:t>
            </a:r>
            <a:r>
              <a:rPr lang="en-US" dirty="0" smtClean="0"/>
              <a:t> = 4-5 MeV</a:t>
            </a:r>
          </a:p>
          <a:p>
            <a:r>
              <a:rPr lang="en-US" dirty="0" smtClean="0"/>
              <a:t>L = 60 MeV </a:t>
            </a:r>
            <a:r>
              <a:rPr lang="en-US" dirty="0" err="1"/>
              <a:t>T</a:t>
            </a:r>
            <a:r>
              <a:rPr lang="en-US" baseline="-25000" dirty="0" err="1"/>
              <a:t>crit</a:t>
            </a:r>
            <a:r>
              <a:rPr lang="en-US" dirty="0"/>
              <a:t> = </a:t>
            </a:r>
            <a:r>
              <a:rPr lang="en-US" dirty="0" smtClean="0"/>
              <a:t>2-3 </a:t>
            </a:r>
            <a:r>
              <a:rPr lang="en-US" dirty="0"/>
              <a:t>MeV</a:t>
            </a:r>
            <a:endParaRPr lang="en-US" dirty="0" smtClean="0"/>
          </a:p>
          <a:p>
            <a:r>
              <a:rPr lang="en-US" dirty="0" smtClean="0"/>
              <a:t>L = 90 MeV </a:t>
            </a:r>
            <a:r>
              <a:rPr lang="en-US" dirty="0" err="1"/>
              <a:t>T</a:t>
            </a:r>
            <a:r>
              <a:rPr lang="en-US" baseline="-25000" dirty="0" err="1"/>
              <a:t>crit</a:t>
            </a:r>
            <a:r>
              <a:rPr lang="en-US" dirty="0"/>
              <a:t> = </a:t>
            </a:r>
            <a:r>
              <a:rPr lang="en-US" dirty="0" smtClean="0"/>
              <a:t>2 </a:t>
            </a:r>
            <a:r>
              <a:rPr lang="en-US" dirty="0"/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288886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1932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4469368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NRAPR; beta-</a:t>
            </a:r>
            <a:r>
              <a:rPr lang="en-GB" sz="2400" dirty="0" err="1" smtClean="0">
                <a:solidFill>
                  <a:schemeClr val="tx1"/>
                </a:solidFill>
              </a:rPr>
              <a:t>equlibrium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rgbClr val="95B3D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70200" y="1501854"/>
            <a:ext cx="43490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30 MeV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crit</a:t>
            </a:r>
            <a:r>
              <a:rPr lang="en-US" dirty="0" smtClean="0"/>
              <a:t> = 4-5 MeV</a:t>
            </a:r>
          </a:p>
          <a:p>
            <a:r>
              <a:rPr lang="en-US" dirty="0" smtClean="0"/>
              <a:t>L = 60 MeV </a:t>
            </a:r>
            <a:r>
              <a:rPr lang="en-US" dirty="0" err="1"/>
              <a:t>T</a:t>
            </a:r>
            <a:r>
              <a:rPr lang="en-US" baseline="-25000" dirty="0" err="1"/>
              <a:t>crit</a:t>
            </a:r>
            <a:r>
              <a:rPr lang="en-US" dirty="0"/>
              <a:t> = </a:t>
            </a:r>
            <a:r>
              <a:rPr lang="en-US" dirty="0" smtClean="0"/>
              <a:t>2-3 </a:t>
            </a:r>
            <a:r>
              <a:rPr lang="en-US" dirty="0"/>
              <a:t>MeV</a:t>
            </a:r>
            <a:endParaRPr lang="en-US" dirty="0" smtClean="0"/>
          </a:p>
          <a:p>
            <a:r>
              <a:rPr lang="en-US" dirty="0" smtClean="0"/>
              <a:t>L = 90 MeV </a:t>
            </a:r>
            <a:r>
              <a:rPr lang="en-US" dirty="0" err="1"/>
              <a:t>T</a:t>
            </a:r>
            <a:r>
              <a:rPr lang="en-US" baseline="-25000" dirty="0" err="1"/>
              <a:t>crit</a:t>
            </a:r>
            <a:r>
              <a:rPr lang="en-US" dirty="0"/>
              <a:t> = </a:t>
            </a:r>
            <a:r>
              <a:rPr lang="en-US" dirty="0" smtClean="0"/>
              <a:t>2 MeV</a:t>
            </a:r>
          </a:p>
          <a:p>
            <a:endParaRPr lang="en-US" dirty="0"/>
          </a:p>
          <a:p>
            <a:r>
              <a:rPr lang="en-US" dirty="0" smtClean="0"/>
              <a:t>Good agreement with </a:t>
            </a:r>
            <a:r>
              <a:rPr lang="en-US" dirty="0" err="1" smtClean="0"/>
              <a:t>Roggero</a:t>
            </a:r>
            <a:r>
              <a:rPr lang="en-US" dirty="0" smtClean="0"/>
              <a:t> (2017)</a:t>
            </a:r>
          </a:p>
          <a:p>
            <a:r>
              <a:rPr lang="en-US" dirty="0" smtClean="0"/>
              <a:t>Shell effects unimportant near melting temp</a:t>
            </a:r>
          </a:p>
          <a:p>
            <a:r>
              <a:rPr lang="en-US" dirty="0" smtClean="0"/>
              <a:t>(MeV </a:t>
            </a:r>
            <a:r>
              <a:rPr lang="en-US" dirty="0" err="1" smtClean="0"/>
              <a:t>vs</a:t>
            </a:r>
            <a:r>
              <a:rPr lang="en-US" dirty="0" smtClean="0"/>
              <a:t> 1-10 </a:t>
            </a:r>
            <a:r>
              <a:rPr lang="en-US" dirty="0" err="1" smtClean="0"/>
              <a:t>keV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951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a_phase_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21268"/>
            <a:ext cx="73152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 pasta phase diagram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1900" y="5923002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a fixed proton fraction, these results are ≈independent of nuclear EDF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6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6143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Equation of State and Symmetry Energy </a:t>
            </a:r>
            <a:endParaRPr lang="en-US" sz="3600" dirty="0"/>
          </a:p>
        </p:txBody>
      </p:sp>
      <p:pic>
        <p:nvPicPr>
          <p:cNvPr id="4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5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73038"/>
            <a:ext cx="8229600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Equation of State and Symmetry Energy </a:t>
            </a:r>
            <a:endParaRPr lang="en-US" sz="3600" dirty="0"/>
          </a:p>
        </p:txBody>
      </p:sp>
      <p:pic>
        <p:nvPicPr>
          <p:cNvPr id="8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036890" y="2209800"/>
            <a:ext cx="5607733" cy="3197379"/>
          </a:xfrm>
          <a:custGeom>
            <a:avLst/>
            <a:gdLst>
              <a:gd name="connsiteX0" fmla="*/ 5595160 w 5607733"/>
              <a:gd name="connsiteY0" fmla="*/ 0 h 2602991"/>
              <a:gd name="connsiteX1" fmla="*/ 5607733 w 5607733"/>
              <a:gd name="connsiteY1" fmla="*/ 867663 h 2602991"/>
              <a:gd name="connsiteX2" fmla="*/ 1244766 w 5607733"/>
              <a:gd name="connsiteY2" fmla="*/ 2099997 h 2602991"/>
              <a:gd name="connsiteX3" fmla="*/ 0 w 5607733"/>
              <a:gd name="connsiteY3" fmla="*/ 2602991 h 2602991"/>
              <a:gd name="connsiteX4" fmla="*/ 440068 w 5607733"/>
              <a:gd name="connsiteY4" fmla="*/ 2188021 h 2602991"/>
              <a:gd name="connsiteX5" fmla="*/ 2615265 w 5607733"/>
              <a:gd name="connsiteY5" fmla="*/ 1483830 h 2602991"/>
              <a:gd name="connsiteX6" fmla="*/ 5582586 w 5607733"/>
              <a:gd name="connsiteY6" fmla="*/ 50299 h 2602991"/>
              <a:gd name="connsiteX7" fmla="*/ 5595160 w 5607733"/>
              <a:gd name="connsiteY7" fmla="*/ 0 h 26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7733" h="2602991">
                <a:moveTo>
                  <a:pt x="5595160" y="0"/>
                </a:moveTo>
                <a:lnTo>
                  <a:pt x="5607733" y="867663"/>
                </a:lnTo>
                <a:lnTo>
                  <a:pt x="1244766" y="2099997"/>
                </a:lnTo>
                <a:lnTo>
                  <a:pt x="0" y="2602991"/>
                </a:lnTo>
                <a:lnTo>
                  <a:pt x="440068" y="2188021"/>
                </a:lnTo>
                <a:lnTo>
                  <a:pt x="2615265" y="1483830"/>
                </a:lnTo>
                <a:lnTo>
                  <a:pt x="5582586" y="50299"/>
                </a:lnTo>
                <a:lnTo>
                  <a:pt x="5595160" y="0"/>
                </a:lnTo>
                <a:close/>
              </a:path>
            </a:pathLst>
          </a:custGeom>
          <a:solidFill>
            <a:srgbClr val="72FFFF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57200" y="173038"/>
            <a:ext cx="8229600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Equation of State and Symmetry Energy </a:t>
            </a:r>
            <a:endParaRPr lang="en-US" sz="3600" dirty="0"/>
          </a:p>
        </p:txBody>
      </p:sp>
      <p:pic>
        <p:nvPicPr>
          <p:cNvPr id="18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036890" y="2209800"/>
            <a:ext cx="5607733" cy="3197379"/>
          </a:xfrm>
          <a:custGeom>
            <a:avLst/>
            <a:gdLst>
              <a:gd name="connsiteX0" fmla="*/ 5595160 w 5607733"/>
              <a:gd name="connsiteY0" fmla="*/ 0 h 2602991"/>
              <a:gd name="connsiteX1" fmla="*/ 5607733 w 5607733"/>
              <a:gd name="connsiteY1" fmla="*/ 867663 h 2602991"/>
              <a:gd name="connsiteX2" fmla="*/ 1244766 w 5607733"/>
              <a:gd name="connsiteY2" fmla="*/ 2099997 h 2602991"/>
              <a:gd name="connsiteX3" fmla="*/ 0 w 5607733"/>
              <a:gd name="connsiteY3" fmla="*/ 2602991 h 2602991"/>
              <a:gd name="connsiteX4" fmla="*/ 440068 w 5607733"/>
              <a:gd name="connsiteY4" fmla="*/ 2188021 h 2602991"/>
              <a:gd name="connsiteX5" fmla="*/ 2615265 w 5607733"/>
              <a:gd name="connsiteY5" fmla="*/ 1483830 h 2602991"/>
              <a:gd name="connsiteX6" fmla="*/ 5582586 w 5607733"/>
              <a:gd name="connsiteY6" fmla="*/ 50299 h 2602991"/>
              <a:gd name="connsiteX7" fmla="*/ 5595160 w 5607733"/>
              <a:gd name="connsiteY7" fmla="*/ 0 h 26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7733" h="2602991">
                <a:moveTo>
                  <a:pt x="5595160" y="0"/>
                </a:moveTo>
                <a:lnTo>
                  <a:pt x="5607733" y="867663"/>
                </a:lnTo>
                <a:lnTo>
                  <a:pt x="1244766" y="2099997"/>
                </a:lnTo>
                <a:lnTo>
                  <a:pt x="0" y="2602991"/>
                </a:lnTo>
                <a:lnTo>
                  <a:pt x="440068" y="2188021"/>
                </a:lnTo>
                <a:lnTo>
                  <a:pt x="2615265" y="1483830"/>
                </a:lnTo>
                <a:lnTo>
                  <a:pt x="5582586" y="50299"/>
                </a:lnTo>
                <a:lnTo>
                  <a:pt x="5595160" y="0"/>
                </a:lnTo>
                <a:close/>
              </a:path>
            </a:pathLst>
          </a:custGeom>
          <a:solidFill>
            <a:srgbClr val="72FFFF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2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89200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75497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0516" y="3668717"/>
            <a:ext cx="885213" cy="0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91832" y="3299385"/>
            <a:ext cx="78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pasta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11154" y="2148948"/>
            <a:ext cx="0" cy="325823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630659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28610" y="6223300"/>
            <a:ext cx="1404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crust</a:t>
            </a:r>
            <a:r>
              <a:rPr lang="en-US" sz="1600" b="1" dirty="0">
                <a:solidFill>
                  <a:srgbClr val="7F7F7F"/>
                </a:solidFill>
              </a:rPr>
              <a:t>-</a:t>
            </a:r>
            <a:r>
              <a:rPr lang="en-US" sz="1600" b="1" dirty="0" smtClean="0">
                <a:solidFill>
                  <a:srgbClr val="7F7F7F"/>
                </a:solidFill>
              </a:rPr>
              <a:t>core</a:t>
            </a:r>
            <a:endParaRPr lang="en-US" sz="1600" b="1" dirty="0">
              <a:solidFill>
                <a:srgbClr val="7F7F7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5661" y="4771619"/>
            <a:ext cx="17704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experiment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1" y="6223300"/>
            <a:ext cx="1743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Pasta transition</a:t>
            </a:r>
            <a:endParaRPr lang="en-US" sz="1600" b="1" dirty="0">
              <a:solidFill>
                <a:srgbClr val="7F7F7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671814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55661" y="5048619"/>
            <a:ext cx="1770427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92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7-11-14 at 8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727"/>
            <a:ext cx="9144000" cy="16431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14731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Take home message: There is a </a:t>
            </a:r>
            <a:r>
              <a:rPr lang="en-US" sz="2600" i="1" dirty="0" smtClean="0"/>
              <a:t>lot</a:t>
            </a:r>
            <a:r>
              <a:rPr lang="en-US" sz="2600" dirty="0" smtClean="0"/>
              <a:t> of pasta in neutron star crusts; If you care about r-modes, magnetic field evolution, crust modes, glitches, crust cooling, </a:t>
            </a:r>
            <a:r>
              <a:rPr lang="is-IS" sz="2600" dirty="0" smtClean="0"/>
              <a:t>…then you care about pasta</a:t>
            </a:r>
            <a:endParaRPr lang="en-US" sz="2600" dirty="0"/>
          </a:p>
        </p:txBody>
      </p:sp>
      <p:pic>
        <p:nvPicPr>
          <p:cNvPr id="11" name="Picture 10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3365506"/>
            <a:ext cx="8331199" cy="3034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8300" y="6309976"/>
            <a:ext cx="647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Picture: Newton, “A Taste of Pasta?” Nature News and Views,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8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57200" y="173038"/>
            <a:ext cx="8229600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Equation of State and Symmetry Energy </a:t>
            </a:r>
            <a:endParaRPr lang="en-US" sz="3600" dirty="0"/>
          </a:p>
        </p:txBody>
      </p:sp>
      <p:pic>
        <p:nvPicPr>
          <p:cNvPr id="22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2036890" y="2209800"/>
            <a:ext cx="5607733" cy="3197379"/>
          </a:xfrm>
          <a:custGeom>
            <a:avLst/>
            <a:gdLst>
              <a:gd name="connsiteX0" fmla="*/ 5595160 w 5607733"/>
              <a:gd name="connsiteY0" fmla="*/ 0 h 2602991"/>
              <a:gd name="connsiteX1" fmla="*/ 5607733 w 5607733"/>
              <a:gd name="connsiteY1" fmla="*/ 867663 h 2602991"/>
              <a:gd name="connsiteX2" fmla="*/ 1244766 w 5607733"/>
              <a:gd name="connsiteY2" fmla="*/ 2099997 h 2602991"/>
              <a:gd name="connsiteX3" fmla="*/ 0 w 5607733"/>
              <a:gd name="connsiteY3" fmla="*/ 2602991 h 2602991"/>
              <a:gd name="connsiteX4" fmla="*/ 440068 w 5607733"/>
              <a:gd name="connsiteY4" fmla="*/ 2188021 h 2602991"/>
              <a:gd name="connsiteX5" fmla="*/ 2615265 w 5607733"/>
              <a:gd name="connsiteY5" fmla="*/ 1483830 h 2602991"/>
              <a:gd name="connsiteX6" fmla="*/ 5582586 w 5607733"/>
              <a:gd name="connsiteY6" fmla="*/ 50299 h 2602991"/>
              <a:gd name="connsiteX7" fmla="*/ 5595160 w 5607733"/>
              <a:gd name="connsiteY7" fmla="*/ 0 h 26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7733" h="2602991">
                <a:moveTo>
                  <a:pt x="5595160" y="0"/>
                </a:moveTo>
                <a:lnTo>
                  <a:pt x="5607733" y="867663"/>
                </a:lnTo>
                <a:lnTo>
                  <a:pt x="1244766" y="2099997"/>
                </a:lnTo>
                <a:lnTo>
                  <a:pt x="0" y="2602991"/>
                </a:lnTo>
                <a:lnTo>
                  <a:pt x="440068" y="2188021"/>
                </a:lnTo>
                <a:lnTo>
                  <a:pt x="2615265" y="1483830"/>
                </a:lnTo>
                <a:lnTo>
                  <a:pt x="5582586" y="50299"/>
                </a:lnTo>
                <a:lnTo>
                  <a:pt x="5595160" y="0"/>
                </a:lnTo>
                <a:close/>
              </a:path>
            </a:pathLst>
          </a:custGeom>
          <a:solidFill>
            <a:srgbClr val="72FFFF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2FF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989200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75497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40516" y="3668717"/>
            <a:ext cx="885213" cy="0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91832" y="3299385"/>
            <a:ext cx="78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pasta</a:t>
            </a:r>
            <a:endParaRPr lang="en-US" b="1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11154" y="2148948"/>
            <a:ext cx="0" cy="325823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630659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28610" y="6223300"/>
            <a:ext cx="1404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crust</a:t>
            </a:r>
            <a:r>
              <a:rPr lang="en-US" sz="1600" b="1" dirty="0">
                <a:solidFill>
                  <a:srgbClr val="7F7F7F"/>
                </a:solidFill>
              </a:rPr>
              <a:t>-</a:t>
            </a:r>
            <a:r>
              <a:rPr lang="en-US" sz="1600" b="1" dirty="0" smtClean="0">
                <a:solidFill>
                  <a:srgbClr val="7F7F7F"/>
                </a:solidFill>
              </a:rPr>
              <a:t>core</a:t>
            </a:r>
            <a:endParaRPr lang="en-US" sz="1600" b="1" dirty="0">
              <a:solidFill>
                <a:srgbClr val="7F7F7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55661" y="4771619"/>
            <a:ext cx="17704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experiment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71601" y="6223300"/>
            <a:ext cx="1743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Pasta transition</a:t>
            </a:r>
            <a:endParaRPr lang="en-US" sz="1600" b="1" dirty="0">
              <a:solidFill>
                <a:srgbClr val="7F7F7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671814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055661" y="5048619"/>
            <a:ext cx="1770427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758274" y="4181825"/>
            <a:ext cx="1603648" cy="1192975"/>
          </a:xfrm>
          <a:prstGeom prst="ellipse">
            <a:avLst/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urved Connector 36"/>
          <p:cNvCxnSpPr/>
          <p:nvPr/>
        </p:nvCxnSpPr>
        <p:spPr>
          <a:xfrm rot="10800000" flipV="1">
            <a:off x="1193116" y="4528171"/>
            <a:ext cx="1898717" cy="949250"/>
          </a:xfrm>
          <a:prstGeom prst="curvedConnector3">
            <a:avLst/>
          </a:prstGeom>
          <a:ln w="38100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488" y="5111268"/>
            <a:ext cx="14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F7F7F"/>
                </a:solidFill>
              </a:rPr>
              <a:t>u</a:t>
            </a:r>
            <a:r>
              <a:rPr lang="en-US" b="1" dirty="0" smtClean="0">
                <a:solidFill>
                  <a:srgbClr val="7F7F7F"/>
                </a:solidFill>
              </a:rPr>
              <a:t>ncertainty in </a:t>
            </a:r>
            <a:r>
              <a:rPr lang="en-US" b="1" dirty="0" err="1" smtClean="0">
                <a:solidFill>
                  <a:srgbClr val="7F7F7F"/>
                </a:solidFill>
              </a:rPr>
              <a:t>n</a:t>
            </a:r>
            <a:r>
              <a:rPr lang="en-US" b="1" baseline="-25000" dirty="0" err="1" smtClean="0">
                <a:solidFill>
                  <a:srgbClr val="7F7F7F"/>
                </a:solidFill>
              </a:rPr>
              <a:t>cc</a:t>
            </a:r>
            <a:r>
              <a:rPr lang="en-US" b="1" dirty="0" smtClean="0">
                <a:solidFill>
                  <a:srgbClr val="7F7F7F"/>
                </a:solidFill>
              </a:rPr>
              <a:t> and </a:t>
            </a:r>
            <a:r>
              <a:rPr lang="en-US" b="1" dirty="0" err="1" smtClean="0">
                <a:solidFill>
                  <a:srgbClr val="7F7F7F"/>
                </a:solidFill>
              </a:rPr>
              <a:t>P</a:t>
            </a:r>
            <a:r>
              <a:rPr lang="en-US" b="1" baseline="-25000" dirty="0" err="1" smtClean="0">
                <a:solidFill>
                  <a:srgbClr val="7F7F7F"/>
                </a:solidFill>
              </a:rPr>
              <a:t>cc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173038"/>
            <a:ext cx="8229600" cy="61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Equation of State and Symmetry Energy </a:t>
            </a:r>
            <a:endParaRPr lang="en-US" sz="3600" dirty="0"/>
          </a:p>
        </p:txBody>
      </p:sp>
      <p:pic>
        <p:nvPicPr>
          <p:cNvPr id="15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2036890" y="2209800"/>
            <a:ext cx="5607733" cy="3197379"/>
          </a:xfrm>
          <a:custGeom>
            <a:avLst/>
            <a:gdLst>
              <a:gd name="connsiteX0" fmla="*/ 5595160 w 5607733"/>
              <a:gd name="connsiteY0" fmla="*/ 0 h 2602991"/>
              <a:gd name="connsiteX1" fmla="*/ 5607733 w 5607733"/>
              <a:gd name="connsiteY1" fmla="*/ 867663 h 2602991"/>
              <a:gd name="connsiteX2" fmla="*/ 1244766 w 5607733"/>
              <a:gd name="connsiteY2" fmla="*/ 2099997 h 2602991"/>
              <a:gd name="connsiteX3" fmla="*/ 0 w 5607733"/>
              <a:gd name="connsiteY3" fmla="*/ 2602991 h 2602991"/>
              <a:gd name="connsiteX4" fmla="*/ 440068 w 5607733"/>
              <a:gd name="connsiteY4" fmla="*/ 2188021 h 2602991"/>
              <a:gd name="connsiteX5" fmla="*/ 2615265 w 5607733"/>
              <a:gd name="connsiteY5" fmla="*/ 1483830 h 2602991"/>
              <a:gd name="connsiteX6" fmla="*/ 5582586 w 5607733"/>
              <a:gd name="connsiteY6" fmla="*/ 50299 h 2602991"/>
              <a:gd name="connsiteX7" fmla="*/ 5595160 w 5607733"/>
              <a:gd name="connsiteY7" fmla="*/ 0 h 26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7733" h="2602991">
                <a:moveTo>
                  <a:pt x="5595160" y="0"/>
                </a:moveTo>
                <a:lnTo>
                  <a:pt x="5607733" y="867663"/>
                </a:lnTo>
                <a:lnTo>
                  <a:pt x="1244766" y="2099997"/>
                </a:lnTo>
                <a:lnTo>
                  <a:pt x="0" y="2602991"/>
                </a:lnTo>
                <a:lnTo>
                  <a:pt x="440068" y="2188021"/>
                </a:lnTo>
                <a:lnTo>
                  <a:pt x="2615265" y="1483830"/>
                </a:lnTo>
                <a:lnTo>
                  <a:pt x="5582586" y="50299"/>
                </a:lnTo>
                <a:lnTo>
                  <a:pt x="5595160" y="0"/>
                </a:lnTo>
                <a:close/>
              </a:path>
            </a:pathLst>
          </a:custGeom>
          <a:solidFill>
            <a:srgbClr val="72FFFF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2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989200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75497" y="3239301"/>
            <a:ext cx="0" cy="21678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40516" y="3668717"/>
            <a:ext cx="885213" cy="0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91832" y="3299385"/>
            <a:ext cx="78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pasta</a:t>
            </a:r>
            <a:endParaRPr lang="en-US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11154" y="2148948"/>
            <a:ext cx="0" cy="325823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630659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28610" y="6223300"/>
            <a:ext cx="1404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crust</a:t>
            </a:r>
            <a:r>
              <a:rPr lang="en-US" sz="1600" b="1" dirty="0">
                <a:solidFill>
                  <a:srgbClr val="7F7F7F"/>
                </a:solidFill>
              </a:rPr>
              <a:t>-</a:t>
            </a:r>
            <a:r>
              <a:rPr lang="en-US" sz="1600" b="1" dirty="0" smtClean="0">
                <a:solidFill>
                  <a:srgbClr val="7F7F7F"/>
                </a:solidFill>
              </a:rPr>
              <a:t>core</a:t>
            </a:r>
            <a:endParaRPr lang="en-US" sz="1600" b="1" dirty="0">
              <a:solidFill>
                <a:srgbClr val="7F7F7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5661" y="4771619"/>
            <a:ext cx="17704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experiment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1601" y="6223300"/>
            <a:ext cx="1743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F7F7F"/>
                </a:solidFill>
              </a:rPr>
              <a:t>Pasta transition</a:t>
            </a:r>
            <a:endParaRPr lang="en-US" sz="1600" b="1" dirty="0">
              <a:solidFill>
                <a:srgbClr val="7F7F7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671814" y="5926391"/>
            <a:ext cx="295070" cy="359175"/>
          </a:xfrm>
          <a:prstGeom prst="straightConnector1">
            <a:avLst/>
          </a:prstGeom>
          <a:ln w="28575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055661" y="5048619"/>
            <a:ext cx="1770427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758274" y="4181825"/>
            <a:ext cx="1603648" cy="1192975"/>
          </a:xfrm>
          <a:prstGeom prst="ellipse">
            <a:avLst/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1193116" y="4528171"/>
            <a:ext cx="1898717" cy="949250"/>
          </a:xfrm>
          <a:prstGeom prst="curvedConnector3">
            <a:avLst/>
          </a:prstGeom>
          <a:ln w="38100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488" y="5111268"/>
            <a:ext cx="14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F7F7F"/>
                </a:solidFill>
              </a:rPr>
              <a:t>u</a:t>
            </a:r>
            <a:r>
              <a:rPr lang="en-US" b="1" dirty="0" smtClean="0">
                <a:solidFill>
                  <a:srgbClr val="7F7F7F"/>
                </a:solidFill>
              </a:rPr>
              <a:t>ncertainty in </a:t>
            </a:r>
            <a:r>
              <a:rPr lang="en-US" b="1" dirty="0" err="1" smtClean="0">
                <a:solidFill>
                  <a:srgbClr val="7F7F7F"/>
                </a:solidFill>
              </a:rPr>
              <a:t>n</a:t>
            </a:r>
            <a:r>
              <a:rPr lang="en-US" b="1" baseline="-25000" dirty="0" err="1" smtClean="0">
                <a:solidFill>
                  <a:srgbClr val="7F7F7F"/>
                </a:solidFill>
              </a:rPr>
              <a:t>cc</a:t>
            </a:r>
            <a:r>
              <a:rPr lang="en-US" b="1" dirty="0" smtClean="0">
                <a:solidFill>
                  <a:srgbClr val="7F7F7F"/>
                </a:solidFill>
              </a:rPr>
              <a:t> and </a:t>
            </a:r>
            <a:r>
              <a:rPr lang="en-US" b="1" dirty="0" err="1" smtClean="0">
                <a:solidFill>
                  <a:srgbClr val="7F7F7F"/>
                </a:solidFill>
              </a:rPr>
              <a:t>P</a:t>
            </a:r>
            <a:r>
              <a:rPr lang="en-US" b="1" baseline="-25000" dirty="0" err="1" smtClean="0">
                <a:solidFill>
                  <a:srgbClr val="7F7F7F"/>
                </a:solidFill>
              </a:rPr>
              <a:t>cc</a:t>
            </a:r>
            <a:endParaRPr lang="en-US" b="1" dirty="0">
              <a:solidFill>
                <a:srgbClr val="7F7F7F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>
          <a:xfrm>
            <a:off x="4952067" y="2783611"/>
            <a:ext cx="874021" cy="619989"/>
          </a:xfrm>
          <a:prstGeom prst="curvedConnector3">
            <a:avLst>
              <a:gd name="adj1" fmla="val 50000"/>
            </a:avLst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92847" y="2414279"/>
            <a:ext cx="132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S, L,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sym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910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4-19 at 8.2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6" y="599540"/>
            <a:ext cx="7339914" cy="524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-74136"/>
            <a:ext cx="7322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Pasta in a Compressible Liquid Drop Model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21000" y="5843840"/>
            <a:ext cx="37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Oyamatsu</a:t>
            </a:r>
            <a:r>
              <a:rPr lang="en-US" dirty="0" smtClean="0"/>
              <a:t>, Iida PRC 75, 015801 (2007)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9686" y="6254234"/>
            <a:ext cx="776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dependence of crust-core transition density on </a:t>
            </a:r>
            <a:r>
              <a:rPr lang="en-US" dirty="0"/>
              <a:t>s</a:t>
            </a:r>
            <a:r>
              <a:rPr lang="en-US" dirty="0" smtClean="0"/>
              <a:t>lope of Symmetry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2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962" y="241300"/>
            <a:ext cx="10442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</a:t>
            </a:r>
            <a:r>
              <a:rPr lang="is-IS" sz="3200" dirty="0" smtClean="0"/>
              <a:t>…</a:t>
            </a:r>
            <a:endParaRPr lang="en-US" sz="3200" dirty="0"/>
          </a:p>
        </p:txBody>
      </p:sp>
      <p:pic>
        <p:nvPicPr>
          <p:cNvPr id="44" name="Picture 43" descr="Screen Shot 2018-04-19 at 8.3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09650"/>
            <a:ext cx="6235700" cy="1747651"/>
          </a:xfrm>
          <a:prstGeom prst="rect">
            <a:avLst/>
          </a:prstGeom>
        </p:spPr>
      </p:pic>
      <p:pic>
        <p:nvPicPr>
          <p:cNvPr id="45" name="Picture 44" descr="Screen Shot 2018-04-19 at 8.32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933700"/>
            <a:ext cx="6064250" cy="916817"/>
          </a:xfrm>
          <a:prstGeom prst="rect">
            <a:avLst/>
          </a:prstGeom>
        </p:spPr>
      </p:pic>
      <p:pic>
        <p:nvPicPr>
          <p:cNvPr id="46" name="Picture 45" descr="Screen Shot 2018-04-19 at 8.3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2933700"/>
            <a:ext cx="2438400" cy="98410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47650" y="4333845"/>
            <a:ext cx="869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Amount of pasta in crust depends on transition </a:t>
            </a:r>
            <a:r>
              <a:rPr lang="en-US" sz="2000" i="1" dirty="0" smtClean="0"/>
              <a:t>pressures</a:t>
            </a:r>
            <a:r>
              <a:rPr lang="en-US" sz="2000" dirty="0" smtClean="0"/>
              <a:t> and </a:t>
            </a:r>
            <a:r>
              <a:rPr lang="en-US" sz="2000" i="1" dirty="0" smtClean="0"/>
              <a:t>chemical potentials</a:t>
            </a:r>
            <a:endParaRPr lang="en-US" sz="20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4342686" y="4851400"/>
            <a:ext cx="440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Zdunik</a:t>
            </a:r>
            <a:r>
              <a:rPr lang="en-US" dirty="0" smtClean="0"/>
              <a:t>, Fortin and </a:t>
            </a:r>
            <a:r>
              <a:rPr lang="en-US" dirty="0" err="1" smtClean="0"/>
              <a:t>Haensel</a:t>
            </a:r>
            <a:r>
              <a:rPr lang="en-US" dirty="0" smtClean="0"/>
              <a:t>, A&amp;M 599, (2017)</a:t>
            </a:r>
          </a:p>
          <a:p>
            <a:r>
              <a:rPr lang="en-US" dirty="0" smtClean="0"/>
              <a:t>- See also </a:t>
            </a:r>
            <a:r>
              <a:rPr lang="en-US" dirty="0" err="1" smtClean="0"/>
              <a:t>Fattoyev</a:t>
            </a:r>
            <a:r>
              <a:rPr lang="en-US" dirty="0" smtClean="0"/>
              <a:t>, </a:t>
            </a:r>
            <a:r>
              <a:rPr lang="en-US" dirty="0" err="1" smtClean="0"/>
              <a:t>Lattimer</a:t>
            </a:r>
            <a:r>
              <a:rPr lang="en-US" dirty="0" smtClean="0"/>
              <a:t>, </a:t>
            </a:r>
            <a:r>
              <a:rPr lang="en-US" dirty="0" err="1" smtClean="0"/>
              <a:t>Pethick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5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1"/>
          <p:cNvPicPr preferRelativeResize="0"/>
          <p:nvPr/>
        </p:nvPicPr>
        <p:blipFill rotWithShape="1">
          <a:blip r:embed="rId3">
            <a:alphaModFix/>
          </a:blip>
          <a:srcRect r="3843"/>
          <a:stretch/>
        </p:blipFill>
        <p:spPr>
          <a:xfrm>
            <a:off x="996896" y="889000"/>
            <a:ext cx="7258780" cy="55265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273800" y="6165570"/>
            <a:ext cx="26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Farrukh</a:t>
            </a:r>
            <a:r>
              <a:rPr lang="en-US" dirty="0" smtClean="0"/>
              <a:t> </a:t>
            </a:r>
            <a:r>
              <a:rPr lang="en-US" dirty="0" err="1" smtClean="0"/>
              <a:t>Fattoyev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036890" y="2209800"/>
            <a:ext cx="5607733" cy="3197379"/>
          </a:xfrm>
          <a:custGeom>
            <a:avLst/>
            <a:gdLst>
              <a:gd name="connsiteX0" fmla="*/ 5595160 w 5607733"/>
              <a:gd name="connsiteY0" fmla="*/ 0 h 2602991"/>
              <a:gd name="connsiteX1" fmla="*/ 5607733 w 5607733"/>
              <a:gd name="connsiteY1" fmla="*/ 867663 h 2602991"/>
              <a:gd name="connsiteX2" fmla="*/ 1244766 w 5607733"/>
              <a:gd name="connsiteY2" fmla="*/ 2099997 h 2602991"/>
              <a:gd name="connsiteX3" fmla="*/ 0 w 5607733"/>
              <a:gd name="connsiteY3" fmla="*/ 2602991 h 2602991"/>
              <a:gd name="connsiteX4" fmla="*/ 440068 w 5607733"/>
              <a:gd name="connsiteY4" fmla="*/ 2188021 h 2602991"/>
              <a:gd name="connsiteX5" fmla="*/ 2615265 w 5607733"/>
              <a:gd name="connsiteY5" fmla="*/ 1483830 h 2602991"/>
              <a:gd name="connsiteX6" fmla="*/ 5582586 w 5607733"/>
              <a:gd name="connsiteY6" fmla="*/ 50299 h 2602991"/>
              <a:gd name="connsiteX7" fmla="*/ 5595160 w 5607733"/>
              <a:gd name="connsiteY7" fmla="*/ 0 h 26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7733" h="2602991">
                <a:moveTo>
                  <a:pt x="5595160" y="0"/>
                </a:moveTo>
                <a:lnTo>
                  <a:pt x="5607733" y="867663"/>
                </a:lnTo>
                <a:lnTo>
                  <a:pt x="1244766" y="2099997"/>
                </a:lnTo>
                <a:lnTo>
                  <a:pt x="0" y="2602991"/>
                </a:lnTo>
                <a:lnTo>
                  <a:pt x="440068" y="2188021"/>
                </a:lnTo>
                <a:lnTo>
                  <a:pt x="2615265" y="1483830"/>
                </a:lnTo>
                <a:lnTo>
                  <a:pt x="5582586" y="50299"/>
                </a:lnTo>
                <a:lnTo>
                  <a:pt x="5595160" y="0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9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pasta-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-1"/>
            <a:ext cx="8877300" cy="665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0300" y="-74136"/>
            <a:ext cx="7322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Pasta in a Compressible Liquid Drop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861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asta-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0"/>
            <a:ext cx="8881533" cy="6661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0300" y="-74136"/>
            <a:ext cx="7322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Pasta in a Compressible Liquid Drop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3868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pasta-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6" y="3048000"/>
            <a:ext cx="4555067" cy="3416300"/>
          </a:xfrm>
          <a:prstGeom prst="rect">
            <a:avLst/>
          </a:prstGeom>
        </p:spPr>
      </p:pic>
      <p:pic>
        <p:nvPicPr>
          <p:cNvPr id="3" name="Picture 2" descr="Mpasta-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555066" cy="341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0300" y="-74136"/>
            <a:ext cx="7322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Pasta in a Compressible Liquid Drop Model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22600" y="3962400"/>
            <a:ext cx="78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7100" y="3848100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502181">
            <a:off x="8057743" y="3900284"/>
            <a:ext cx="78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1500" y="3690570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4554" y="36905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pic>
        <p:nvPicPr>
          <p:cNvPr id="10" name="Picture 9" descr="Screen Shot 2018-04-19 at 8.38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0" y="816305"/>
            <a:ext cx="3708620" cy="2231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8825" y="1263828"/>
            <a:ext cx="46913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is: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40-60% of the crust by mass</a:t>
            </a:r>
          </a:p>
          <a:p>
            <a:r>
              <a:rPr lang="en-US" sz="2400" dirty="0" smtClean="0"/>
              <a:t>	12-20% of </a:t>
            </a:r>
            <a:r>
              <a:rPr lang="en-US" sz="2400" dirty="0"/>
              <a:t>the crust by </a:t>
            </a:r>
            <a:r>
              <a:rPr lang="en-US" sz="2400" dirty="0" smtClean="0"/>
              <a:t>thickness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499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8" y="937668"/>
            <a:ext cx="8165860" cy="3304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01" y="273735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Pasta in DFT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768" y="4368800"/>
            <a:ext cx="42242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Magierski</a:t>
            </a:r>
            <a:r>
              <a:rPr lang="en-US" sz="2000" dirty="0"/>
              <a:t> &amp; </a:t>
            </a:r>
            <a:r>
              <a:rPr lang="en-US" sz="2000" dirty="0" err="1"/>
              <a:t>Heenen</a:t>
            </a:r>
            <a:r>
              <a:rPr lang="en-US" sz="2000" dirty="0"/>
              <a:t> PRC </a:t>
            </a:r>
            <a:r>
              <a:rPr lang="is-IS" sz="2000" dirty="0"/>
              <a:t>045804 </a:t>
            </a:r>
            <a:r>
              <a:rPr lang="en-US" sz="2000" dirty="0"/>
              <a:t>2002</a:t>
            </a:r>
            <a:endParaRPr lang="en-US" sz="2000" dirty="0" smtClean="0"/>
          </a:p>
          <a:p>
            <a:r>
              <a:rPr lang="en-US" sz="2000" dirty="0" err="1" smtClean="0"/>
              <a:t>Gogelein</a:t>
            </a:r>
            <a:r>
              <a:rPr lang="en-US" sz="2000" dirty="0"/>
              <a:t>+ PRC77, </a:t>
            </a:r>
            <a:r>
              <a:rPr lang="en-US" sz="2000" dirty="0" smtClean="0"/>
              <a:t>2007</a:t>
            </a:r>
          </a:p>
          <a:p>
            <a:r>
              <a:rPr lang="en-US" sz="2000" dirty="0" smtClean="0"/>
              <a:t>Newton, Stone, PRC 055801, 2009</a:t>
            </a:r>
          </a:p>
          <a:p>
            <a:r>
              <a:rPr lang="en-US" sz="2000" dirty="0" err="1" smtClean="0"/>
              <a:t>Pais</a:t>
            </a:r>
            <a:r>
              <a:rPr lang="en-US" sz="2000" dirty="0" smtClean="0"/>
              <a:t>, Stone, PRL 151101, 2012</a:t>
            </a:r>
          </a:p>
          <a:p>
            <a:r>
              <a:rPr lang="en-US" sz="2000" dirty="0" err="1" smtClean="0"/>
              <a:t>Pais</a:t>
            </a:r>
            <a:r>
              <a:rPr lang="en-US" sz="2000" dirty="0" smtClean="0"/>
              <a:t>, Newton, Stone PRC 065802, 2014</a:t>
            </a:r>
          </a:p>
          <a:p>
            <a:r>
              <a:rPr lang="en-US" sz="2000" dirty="0" err="1"/>
              <a:t>Schuetrumpf</a:t>
            </a:r>
            <a:r>
              <a:rPr lang="en-US" sz="2000" dirty="0"/>
              <a:t>+ PRC </a:t>
            </a:r>
            <a:r>
              <a:rPr lang="fi-FI" sz="2000" dirty="0"/>
              <a:t>025801, </a:t>
            </a:r>
            <a:r>
              <a:rPr lang="fi-FI" sz="2000" dirty="0" smtClean="0"/>
              <a:t>2015</a:t>
            </a:r>
          </a:p>
          <a:p>
            <a:r>
              <a:rPr lang="fi-FI" sz="2000" dirty="0" err="1" smtClean="0"/>
              <a:t>Fattoyev</a:t>
            </a:r>
            <a:r>
              <a:rPr lang="fi-FI" sz="2000" dirty="0" smtClean="0"/>
              <a:t>+, PRC 055804, 2017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32400" y="4241800"/>
            <a:ext cx="35700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Computationally expensive </a:t>
            </a:r>
          </a:p>
          <a:p>
            <a:r>
              <a:rPr lang="en-US" sz="2400" dirty="0" smtClean="0"/>
              <a:t>(few structures/cell)</a:t>
            </a:r>
          </a:p>
          <a:p>
            <a:r>
              <a:rPr lang="en-US" sz="2400" dirty="0" smtClean="0"/>
              <a:t>Spurious shell effects</a:t>
            </a:r>
          </a:p>
          <a:p>
            <a:endParaRPr lang="en-US" sz="2400" dirty="0"/>
          </a:p>
          <a:p>
            <a:r>
              <a:rPr lang="en-US" sz="2400" dirty="0" smtClean="0"/>
              <a:t>Real shell effects</a:t>
            </a:r>
          </a:p>
          <a:p>
            <a:r>
              <a:rPr lang="en-US" sz="2400" dirty="0" smtClean="0"/>
              <a:t>Low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, 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47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NM-for3DHFEO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931"/>
            <a:ext cx="4576234" cy="3432175"/>
          </a:xfrm>
          <a:prstGeom prst="rect">
            <a:avLst/>
          </a:prstGeom>
        </p:spPr>
      </p:pic>
      <p:pic>
        <p:nvPicPr>
          <p:cNvPr id="4" name="Picture 3" descr="LQDrop-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4" y="1298931"/>
            <a:ext cx="4576234" cy="3432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7357" y="3473806"/>
            <a:ext cx="1841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PNM constraints from:</a:t>
            </a:r>
          </a:p>
          <a:p>
            <a:r>
              <a:rPr lang="en-US" sz="1400" dirty="0" smtClean="0"/>
              <a:t>Hebeler+2013</a:t>
            </a:r>
          </a:p>
          <a:p>
            <a:r>
              <a:rPr lang="en-US" sz="1400" dirty="0" smtClean="0"/>
              <a:t>Gandolfi+2015</a:t>
            </a:r>
          </a:p>
          <a:p>
            <a:r>
              <a:rPr lang="en-US" sz="1400" dirty="0" smtClean="0"/>
              <a:t>Lynn+2016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3801" y="273735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Pasta in DFT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819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330325"/>
            <a:ext cx="6972300" cy="5229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600" y="129997"/>
            <a:ext cx="82591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multi-fluid condensed matter systems, competition between </a:t>
            </a:r>
          </a:p>
          <a:p>
            <a:r>
              <a:rPr lang="en-US" sz="2400" dirty="0" smtClean="0"/>
              <a:t>surface and bulk energies drive spontaneous formation of </a:t>
            </a:r>
          </a:p>
          <a:p>
            <a:r>
              <a:rPr lang="en-US" sz="2400" dirty="0" smtClean="0"/>
              <a:t>complex structures when volume fractions approach same order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510422" y="1845553"/>
            <a:ext cx="1427026" cy="106093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93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34123" y="2219370"/>
            <a:ext cx="5627320" cy="1198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69383" y="0"/>
            <a:ext cx="6192060" cy="489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45765" y="1957960"/>
            <a:ext cx="151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Spherical: </a:t>
            </a:r>
            <a:r>
              <a:rPr lang="en-US" dirty="0"/>
              <a:t>β=0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 descr="plot-NRAPR-nb0.058-A640-yp0.0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3" y="2563945"/>
            <a:ext cx="5594514" cy="4195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028" y="6458652"/>
            <a:ext cx="304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Newton, </a:t>
            </a:r>
            <a:r>
              <a:rPr lang="en-US" sz="1400" dirty="0" err="1" smtClean="0"/>
              <a:t>Kaltenborn</a:t>
            </a:r>
            <a:r>
              <a:rPr lang="en-US" sz="1400" dirty="0" smtClean="0"/>
              <a:t> and Stone, in prep</a:t>
            </a:r>
            <a:endParaRPr lang="en-US" sz="1400" dirty="0"/>
          </a:p>
        </p:txBody>
      </p:sp>
      <p:pic>
        <p:nvPicPr>
          <p:cNvPr id="20" name="Picture 19" descr="rho0.0300NRAPRT0_10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74" y="337154"/>
            <a:ext cx="1841628" cy="1697750"/>
          </a:xfrm>
          <a:prstGeom prst="rect">
            <a:avLst/>
          </a:prstGeom>
        </p:spPr>
      </p:pic>
      <p:pic>
        <p:nvPicPr>
          <p:cNvPr id="21" name="Picture 20" descr="rho0.0300SkMsT0_7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8" y="274772"/>
            <a:ext cx="2092085" cy="1928640"/>
          </a:xfrm>
          <a:prstGeom prst="rect">
            <a:avLst/>
          </a:prstGeom>
        </p:spPr>
      </p:pic>
      <p:pic>
        <p:nvPicPr>
          <p:cNvPr id="22" name="Picture 21" descr="rho0.0600NRAPRT0_1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68" y="489540"/>
            <a:ext cx="1779521" cy="16404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81702" y="3109216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Minima separated by energy barriers</a:t>
            </a:r>
          </a:p>
          <a:p>
            <a:r>
              <a:rPr lang="en-US" dirty="0"/>
              <a:t>o</a:t>
            </a:r>
            <a:r>
              <a:rPr lang="en-US" dirty="0" smtClean="0"/>
              <a:t>f order 10 </a:t>
            </a:r>
            <a:r>
              <a:rPr lang="en-US" dirty="0" err="1" smtClean="0"/>
              <a:t>keV</a:t>
            </a:r>
            <a:r>
              <a:rPr lang="en-US" dirty="0" smtClean="0"/>
              <a:t>/particle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738" y="2034904"/>
            <a:ext cx="2619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Prolate</a:t>
            </a:r>
            <a:r>
              <a:rPr lang="en-US" sz="1600" dirty="0" smtClean="0"/>
              <a:t>: </a:t>
            </a:r>
            <a:r>
              <a:rPr lang="en-US" sz="1600" dirty="0" err="1" smtClean="0"/>
              <a:t>γ</a:t>
            </a:r>
            <a:r>
              <a:rPr lang="en-US" sz="1600" dirty="0" smtClean="0"/>
              <a:t>=0</a:t>
            </a:r>
            <a:r>
              <a:rPr lang="en-US" sz="1600" baseline="30000" dirty="0" smtClean="0"/>
              <a:t>o</a:t>
            </a:r>
            <a:endParaRPr lang="en-US" sz="1600" dirty="0" smtClean="0"/>
          </a:p>
          <a:p>
            <a:r>
              <a:rPr lang="en-US" sz="1600" dirty="0" smtClean="0"/>
              <a:t>Increasingly deformed with </a:t>
            </a:r>
            <a:r>
              <a:rPr lang="en-US" sz="1600" dirty="0"/>
              <a:t>β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1702" y="1979169"/>
            <a:ext cx="2619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Oblate: </a:t>
            </a:r>
            <a:r>
              <a:rPr lang="en-US" sz="1600" dirty="0" err="1" smtClean="0"/>
              <a:t>γ</a:t>
            </a:r>
            <a:r>
              <a:rPr lang="en-US" sz="1600" dirty="0" smtClean="0"/>
              <a:t>=60</a:t>
            </a:r>
            <a:r>
              <a:rPr lang="en-US" sz="1600" baseline="30000" dirty="0" smtClean="0"/>
              <a:t>o</a:t>
            </a:r>
            <a:endParaRPr lang="en-US" sz="1600" dirty="0" smtClean="0"/>
          </a:p>
          <a:p>
            <a:r>
              <a:rPr lang="en-US" sz="1600" dirty="0" smtClean="0"/>
              <a:t>Increasingly deformed with </a:t>
            </a:r>
            <a:r>
              <a:rPr lang="en-US" sz="1600" dirty="0"/>
              <a:t>β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0" y="-1"/>
            <a:ext cx="9144000" cy="50373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Systematically probing the energy landscape of </a:t>
            </a:r>
            <a:r>
              <a:rPr lang="en-GB" sz="2400" dirty="0" smtClean="0">
                <a:solidFill>
                  <a:schemeClr val="tx1"/>
                </a:solidFill>
              </a:rPr>
              <a:t>pasta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6769" y="2765284"/>
            <a:ext cx="161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= 0.058 fm</a:t>
            </a:r>
            <a:r>
              <a:rPr lang="en-US" baseline="30000" dirty="0" smtClean="0"/>
              <a:t>-3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14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0.04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0.022; A=1544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5" name="Picture 4" descr="plot-NRAPR-nb0.04-A1544-yp0.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98525"/>
            <a:ext cx="4241800" cy="3181350"/>
          </a:xfrm>
          <a:prstGeom prst="rect">
            <a:avLst/>
          </a:prstGeom>
        </p:spPr>
      </p:pic>
      <p:pic>
        <p:nvPicPr>
          <p:cNvPr id="6" name="Picture 5" descr="NRAPR-contour-tests-nb0.04-A1544-spag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89000"/>
            <a:ext cx="4229100" cy="3171825"/>
          </a:xfrm>
          <a:prstGeom prst="rect">
            <a:avLst/>
          </a:prstGeom>
        </p:spPr>
      </p:pic>
      <p:pic>
        <p:nvPicPr>
          <p:cNvPr id="7" name="Picture 6" descr="rho0.0300NRAPRT0_10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08" y="4145360"/>
            <a:ext cx="2217624" cy="2044372"/>
          </a:xfrm>
          <a:prstGeom prst="rect">
            <a:avLst/>
          </a:prstGeom>
        </p:spPr>
      </p:pic>
      <p:pic>
        <p:nvPicPr>
          <p:cNvPr id="8" name="Picture 7" descr="rho0.0300SkMsT0_7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56" y="4244216"/>
            <a:ext cx="2045422" cy="1885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1" y="4145360"/>
            <a:ext cx="4241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4x10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35:65 (</a:t>
            </a:r>
            <a:r>
              <a:rPr lang="en-US" dirty="0" err="1" smtClean="0"/>
              <a:t>spaghetti:spherical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smtClean="0"/>
              <a:t>L/a ≈  20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061185" y="658167"/>
            <a:ext cx="497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first appears as a local minimum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166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0.04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0.022; A=1544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5" name="Picture 4" descr="plot-NRAPR-nb0.04-A1544-yp0.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98525"/>
            <a:ext cx="4241800" cy="3181350"/>
          </a:xfrm>
          <a:prstGeom prst="rect">
            <a:avLst/>
          </a:prstGeom>
        </p:spPr>
      </p:pic>
      <p:pic>
        <p:nvPicPr>
          <p:cNvPr id="6" name="Picture 5" descr="NRAPR-contour-tests-nb0.04-A1544-spag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89000"/>
            <a:ext cx="4229100" cy="3171825"/>
          </a:xfrm>
          <a:prstGeom prst="rect">
            <a:avLst/>
          </a:prstGeom>
        </p:spPr>
      </p:pic>
      <p:pic>
        <p:nvPicPr>
          <p:cNvPr id="7" name="Picture 6" descr="rho0.0300NRAPRT0_10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08" y="4145360"/>
            <a:ext cx="2217624" cy="2044372"/>
          </a:xfrm>
          <a:prstGeom prst="rect">
            <a:avLst/>
          </a:prstGeom>
        </p:spPr>
      </p:pic>
      <p:pic>
        <p:nvPicPr>
          <p:cNvPr id="8" name="Picture 7" descr="rho0.0300SkMsT0_7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56" y="4244216"/>
            <a:ext cx="2045422" cy="18856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845300" y="2057400"/>
            <a:ext cx="0" cy="8255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1" y="4145360"/>
            <a:ext cx="4241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4x10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35:65 (</a:t>
            </a:r>
            <a:r>
              <a:rPr lang="en-US" dirty="0" err="1" smtClean="0"/>
              <a:t>spaghetti:spherical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smtClean="0"/>
              <a:t>L/a ≈  20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  <a:p>
            <a:endParaRPr lang="en-US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45300" y="2882900"/>
            <a:ext cx="0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98335" y="288873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5765" y="219023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kT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1185" y="658167"/>
            <a:ext cx="497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first appears as a local minimum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22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/>
          <p:cNvSpPr/>
          <p:nvPr/>
        </p:nvSpPr>
        <p:spPr>
          <a:xfrm>
            <a:off x="635048" y="499870"/>
            <a:ext cx="3416252" cy="9470491"/>
          </a:xfrm>
          <a:prstGeom prst="blockArc">
            <a:avLst>
              <a:gd name="adj1" fmla="val 10847245"/>
              <a:gd name="adj2" fmla="val 15861243"/>
              <a:gd name="adj3" fmla="val 9565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941871" y="5593417"/>
            <a:ext cx="2017229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59065" y="5607687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99582" y="727715"/>
            <a:ext cx="14271" cy="445190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3853" y="225283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λ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Block Arc 6"/>
          <p:cNvSpPr/>
          <p:nvPr/>
        </p:nvSpPr>
        <p:spPr>
          <a:xfrm flipH="1">
            <a:off x="-228600" y="444371"/>
            <a:ext cx="3403836" cy="9470491"/>
          </a:xfrm>
          <a:prstGeom prst="blockArc">
            <a:avLst>
              <a:gd name="adj1" fmla="val 10662326"/>
              <a:gd name="adj2" fmla="val 15780060"/>
              <a:gd name="adj3" fmla="val 9618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Cooking Pasta: Thermal fluctuations destroy long-range order</a:t>
            </a:r>
            <a:endParaRPr lang="en-GB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12" descr="Screen Shot 2017-07-18 at 9.53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03" y="1295698"/>
            <a:ext cx="3314700" cy="8569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35000" y="2514440"/>
            <a:ext cx="2790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Landau-</a:t>
            </a:r>
            <a:r>
              <a:rPr lang="en-US" sz="2000" dirty="0" err="1" smtClean="0"/>
              <a:t>Peierls</a:t>
            </a:r>
            <a:r>
              <a:rPr lang="en-US" sz="2000" dirty="0" smtClean="0"/>
              <a:t> instability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4464" y="3135652"/>
            <a:ext cx="354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Pethick</a:t>
            </a:r>
            <a:r>
              <a:rPr lang="en-US" sz="2000" dirty="0" smtClean="0"/>
              <a:t>, </a:t>
            </a:r>
            <a:r>
              <a:rPr lang="en-US" sz="2000" dirty="0" err="1" smtClean="0"/>
              <a:t>Potekhin</a:t>
            </a:r>
            <a:r>
              <a:rPr lang="en-US" sz="2000" dirty="0" smtClean="0"/>
              <a:t> PLB427, 1998</a:t>
            </a:r>
          </a:p>
          <a:p>
            <a:r>
              <a:rPr lang="en-US" sz="2000" dirty="0" smtClean="0"/>
              <a:t>Watanabe+, </a:t>
            </a:r>
            <a:r>
              <a:rPr lang="en-US" sz="2000" dirty="0" err="1" smtClean="0"/>
              <a:t>NPhysA</a:t>
            </a:r>
            <a:r>
              <a:rPr lang="en-US" sz="2000" dirty="0" smtClean="0"/>
              <a:t> 676, 2000)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970772" y="1513364"/>
            <a:ext cx="80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1/</a:t>
            </a:r>
            <a:r>
              <a:rPr lang="en-US" sz="2400" dirty="0" err="1" smtClean="0">
                <a:latin typeface="Times New Roman"/>
                <a:cs typeface="Times New Roman"/>
              </a:rPr>
              <a:t>λ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/>
              <a:t>=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23" y="3945138"/>
            <a:ext cx="2606400" cy="17363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123" y="3945138"/>
            <a:ext cx="2601953" cy="17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0.04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0.022; A=1544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5" name="Picture 4" descr="plot-NRAPR-nb0.04-A1544-yp0.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98525"/>
            <a:ext cx="4241800" cy="3181350"/>
          </a:xfrm>
          <a:prstGeom prst="rect">
            <a:avLst/>
          </a:prstGeom>
        </p:spPr>
      </p:pic>
      <p:pic>
        <p:nvPicPr>
          <p:cNvPr id="6" name="Picture 5" descr="NRAPR-contour-tests-nb0.04-A1544-spag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89000"/>
            <a:ext cx="4229100" cy="3171825"/>
          </a:xfrm>
          <a:prstGeom prst="rect">
            <a:avLst/>
          </a:prstGeom>
        </p:spPr>
      </p:pic>
      <p:pic>
        <p:nvPicPr>
          <p:cNvPr id="7" name="Picture 6" descr="rho0.0300NRAPRT0_10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08" y="4145360"/>
            <a:ext cx="2217624" cy="2044372"/>
          </a:xfrm>
          <a:prstGeom prst="rect">
            <a:avLst/>
          </a:prstGeom>
        </p:spPr>
      </p:pic>
      <p:pic>
        <p:nvPicPr>
          <p:cNvPr id="8" name="Picture 7" descr="rho0.0300SkMsT0_7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56" y="4244216"/>
            <a:ext cx="2045422" cy="18856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845300" y="2057400"/>
            <a:ext cx="0" cy="8255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1" y="4145360"/>
            <a:ext cx="4241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4x10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35:65 (</a:t>
            </a:r>
            <a:r>
              <a:rPr lang="en-US" dirty="0" err="1" smtClean="0"/>
              <a:t>spaghetti:spherical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λ</a:t>
            </a:r>
            <a:r>
              <a:rPr lang="en-US" dirty="0" smtClean="0"/>
              <a:t>/a ≈  20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  <a:p>
            <a:endParaRPr lang="en-US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45300" y="2882900"/>
            <a:ext cx="0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98335" y="288873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5765" y="219023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kT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1185" y="658167"/>
            <a:ext cx="497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first appears as a local minimum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39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-NRAPR-nb0.054-A1166-yp0.0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906860"/>
            <a:ext cx="4243386" cy="3182540"/>
          </a:xfrm>
          <a:prstGeom prst="rect">
            <a:avLst/>
          </a:prstGeom>
        </p:spPr>
      </p:pic>
      <p:pic>
        <p:nvPicPr>
          <p:cNvPr id="3" name="Picture 2" descr="NRAPR-contour-tests-nb0.054-A1166-spag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6" y="729060"/>
            <a:ext cx="4480453" cy="3360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0.054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0.024; A=1166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9" name="Picture 8" descr="rho_0956_0.0500_0.023_0.00_00.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4788694"/>
            <a:ext cx="1707396" cy="1574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1" y="4285060"/>
            <a:ext cx="4241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0.14x10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82:18 (</a:t>
            </a:r>
            <a:r>
              <a:rPr lang="en-US" dirty="0" err="1" smtClean="0"/>
              <a:t>spaghetti:spherical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λ</a:t>
            </a:r>
            <a:r>
              <a:rPr lang="en-US" dirty="0" smtClean="0"/>
              <a:t>/a ≈  </a:t>
            </a:r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6834" y="622300"/>
            <a:ext cx="5466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becomes energetically most favored </a:t>
            </a:r>
            <a:endParaRPr lang="en-US" sz="2400" dirty="0"/>
          </a:p>
        </p:txBody>
      </p:sp>
      <p:pic>
        <p:nvPicPr>
          <p:cNvPr id="7" name="Picture 6" descr="rho_0916_0.0520_0.024_0.09_00.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28" y="4462860"/>
            <a:ext cx="2244671" cy="20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4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0.06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0.026; A=308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3" name="Picture 2" descr="plot-NRAPR-nb0.060-A614-yp0.0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812800"/>
            <a:ext cx="4182533" cy="3136900"/>
          </a:xfrm>
          <a:prstGeom prst="rect">
            <a:avLst/>
          </a:prstGeom>
        </p:spPr>
      </p:pic>
      <p:pic>
        <p:nvPicPr>
          <p:cNvPr id="5" name="Picture 4" descr="NRAPR-contour-tests-nb0.06-A308-spagh-waff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812800"/>
            <a:ext cx="4000499" cy="3000374"/>
          </a:xfrm>
          <a:prstGeom prst="rect">
            <a:avLst/>
          </a:prstGeom>
        </p:spPr>
      </p:pic>
      <p:pic>
        <p:nvPicPr>
          <p:cNvPr id="6" name="Picture 5" descr="rho0.0600NRAPRT0_1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5" y="4302448"/>
            <a:ext cx="1779521" cy="1640496"/>
          </a:xfrm>
          <a:prstGeom prst="rect">
            <a:avLst/>
          </a:prstGeom>
        </p:spPr>
      </p:pic>
      <p:pic>
        <p:nvPicPr>
          <p:cNvPr id="7" name="Picture 6" descr="rho_0916_0.0520_0.024_0.09_00.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28" y="4111292"/>
            <a:ext cx="1986877" cy="1831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1" y="4111292"/>
            <a:ext cx="4241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0.17x10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93:7 (</a:t>
            </a:r>
            <a:r>
              <a:rPr lang="en-US" dirty="0" err="1" smtClean="0"/>
              <a:t>spaghetti:waffle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λ</a:t>
            </a:r>
            <a:r>
              <a:rPr lang="en-US" dirty="0" smtClean="0"/>
              <a:t>/a ≈  80 (spaghetti), 2 (waffle)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NRAPR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0.066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0.026; A=784</a:t>
            </a:r>
            <a:r>
              <a:rPr lang="en-GB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3" name="Picture 2" descr="plot-NRAPR-nb0.066-A784-yp0.02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12800"/>
            <a:ext cx="4114800" cy="3086100"/>
          </a:xfrm>
          <a:prstGeom prst="rect">
            <a:avLst/>
          </a:prstGeom>
        </p:spPr>
      </p:pic>
      <p:pic>
        <p:nvPicPr>
          <p:cNvPr id="4" name="Picture 3" descr="NRAPR-contour-tests-nb0.066-A784-spagh-l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889000"/>
            <a:ext cx="40132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1" y="4285060"/>
            <a:ext cx="4241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≈ 0.37x10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K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30000" dirty="0" smtClean="0"/>
              <a:t>-Δ/</a:t>
            </a:r>
            <a:r>
              <a:rPr lang="en-US" baseline="30000" dirty="0" err="1" smtClean="0"/>
              <a:t>kT</a:t>
            </a:r>
            <a:r>
              <a:rPr lang="en-US" baseline="30000" dirty="0" smtClean="0"/>
              <a:t> </a:t>
            </a:r>
            <a:r>
              <a:rPr lang="en-US" dirty="0" smtClean="0"/>
              <a:t> ≈  30:70 (</a:t>
            </a:r>
            <a:r>
              <a:rPr lang="en-US" dirty="0" err="1" smtClean="0"/>
              <a:t>spaghetti:lasagna</a:t>
            </a:r>
            <a:r>
              <a:rPr lang="en-US" dirty="0" smtClean="0"/>
              <a:t>)</a:t>
            </a:r>
          </a:p>
          <a:p>
            <a:endParaRPr lang="en-US" baseline="30000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λ</a:t>
            </a:r>
            <a:r>
              <a:rPr lang="en-US" dirty="0" smtClean="0"/>
              <a:t>/a ≈  </a:t>
            </a:r>
            <a:r>
              <a:rPr lang="en-US" dirty="0"/>
              <a:t>1</a:t>
            </a:r>
            <a:r>
              <a:rPr lang="en-US" dirty="0" smtClean="0"/>
              <a:t>0 (spaghetti), </a:t>
            </a:r>
            <a:r>
              <a:rPr lang="en-US" dirty="0"/>
              <a:t>5</a:t>
            </a:r>
            <a:r>
              <a:rPr lang="en-US" dirty="0" smtClean="0"/>
              <a:t>(lasagna)</a:t>
            </a:r>
            <a:endParaRPr lang="en-US" dirty="0"/>
          </a:p>
          <a:p>
            <a:endParaRPr lang="en-US" baseline="30000" dirty="0"/>
          </a:p>
          <a:p>
            <a:r>
              <a:rPr lang="en-US" dirty="0" smtClean="0"/>
              <a:t>After freezing: </a:t>
            </a:r>
          </a:p>
          <a:p>
            <a:r>
              <a:rPr lang="en-US" dirty="0"/>
              <a:t>	</a:t>
            </a:r>
            <a:r>
              <a:rPr lang="en-US" dirty="0" smtClean="0"/>
              <a:t>mechanism to homogenize composition</a:t>
            </a:r>
          </a:p>
          <a:p>
            <a:r>
              <a:rPr lang="en-US" dirty="0"/>
              <a:t>	</a:t>
            </a:r>
            <a:r>
              <a:rPr lang="en-US" dirty="0" smtClean="0"/>
              <a:t>(e.g. annealing)? Timescale?</a:t>
            </a:r>
            <a:endParaRPr lang="en-US" dirty="0"/>
          </a:p>
        </p:txBody>
      </p:sp>
      <p:pic>
        <p:nvPicPr>
          <p:cNvPr id="9" name="Picture 8" descr="rho_0784_0.0660_0.028_0.09_60.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14" y="4127500"/>
            <a:ext cx="2273085" cy="2095500"/>
          </a:xfrm>
          <a:prstGeom prst="rect">
            <a:avLst/>
          </a:prstGeom>
        </p:spPr>
      </p:pic>
      <p:pic>
        <p:nvPicPr>
          <p:cNvPr id="10" name="Picture 9" descr="rho_1166_0.0540_0.024_0.21_00.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1" y="4279307"/>
            <a:ext cx="2108413" cy="1943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700" y="647700"/>
            <a:ext cx="579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 nuclei no longer a local minimum – pasta domains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9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-NRAPR-nb0.03-A726-yp0.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55"/>
            <a:ext cx="2725011" cy="2043758"/>
          </a:xfrm>
          <a:prstGeom prst="rect">
            <a:avLst/>
          </a:prstGeom>
        </p:spPr>
      </p:pic>
      <p:pic>
        <p:nvPicPr>
          <p:cNvPr id="4" name="Picture 3" descr="plot-NRAPR-nb0.04-A726-yp0.02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1" y="172259"/>
            <a:ext cx="2675405" cy="2006554"/>
          </a:xfrm>
          <a:prstGeom prst="rect">
            <a:avLst/>
          </a:prstGeom>
        </p:spPr>
      </p:pic>
      <p:pic>
        <p:nvPicPr>
          <p:cNvPr id="5" name="Picture 4" descr="plot-NRAPR-nb0.05-A694-yp0.02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87" y="172259"/>
            <a:ext cx="2678713" cy="2009035"/>
          </a:xfrm>
          <a:prstGeom prst="rect">
            <a:avLst/>
          </a:prstGeom>
        </p:spPr>
      </p:pic>
      <p:pic>
        <p:nvPicPr>
          <p:cNvPr id="7" name="Picture 6" descr="plot-NRAPR-nb0.054-A666-yp0.02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971"/>
            <a:ext cx="2725011" cy="2043758"/>
          </a:xfrm>
          <a:prstGeom prst="rect">
            <a:avLst/>
          </a:prstGeom>
        </p:spPr>
      </p:pic>
      <p:pic>
        <p:nvPicPr>
          <p:cNvPr id="8" name="Picture 7" descr="plot-NRAPR-nb0.058-A640-yp0.02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61" y="2178813"/>
            <a:ext cx="2759475" cy="2069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5753" y="199855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39917" y="200655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15752" y="198005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pic>
        <p:nvPicPr>
          <p:cNvPr id="14" name="Picture 13" descr="plot-NRAPR-nb0.062-A614-yp0.02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86" y="2277971"/>
            <a:ext cx="2678713" cy="20090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00335" y="410975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0.062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pic>
        <p:nvPicPr>
          <p:cNvPr id="18" name="Picture 17" descr="plot-NRAPR-nb0.070-A532-yp0.03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" y="4433086"/>
            <a:ext cx="2679435" cy="20095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6892" y="636616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1773" y="-12407"/>
            <a:ext cx="726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NRAPR L = 60 </a:t>
            </a:r>
            <a:r>
              <a:rPr lang="en-US" sz="2400" dirty="0"/>
              <a:t>MeV; </a:t>
            </a:r>
            <a:r>
              <a:rPr lang="en-US" sz="2400" i="1" dirty="0" err="1"/>
              <a:t>n</a:t>
            </a:r>
            <a:r>
              <a:rPr lang="en-US" sz="2400" baseline="-25000" dirty="0" err="1"/>
              <a:t>sph</a:t>
            </a:r>
            <a:r>
              <a:rPr lang="en-US" sz="2400" baseline="-25000" dirty="0"/>
              <a:t>-pasta</a:t>
            </a:r>
            <a:r>
              <a:rPr lang="en-US" sz="2400" dirty="0"/>
              <a:t> = </a:t>
            </a:r>
            <a:r>
              <a:rPr lang="en-US" sz="2400" dirty="0" smtClean="0"/>
              <a:t>0.038 </a:t>
            </a:r>
            <a:r>
              <a:rPr lang="en-US" sz="2400" dirty="0"/>
              <a:t>fm</a:t>
            </a:r>
            <a:r>
              <a:rPr lang="en-US" sz="2400" baseline="30000" dirty="0"/>
              <a:t>-3</a:t>
            </a:r>
            <a:r>
              <a:rPr lang="en-US" sz="2400" dirty="0"/>
              <a:t>; </a:t>
            </a:r>
            <a:r>
              <a:rPr lang="en-US" sz="2400" i="1" dirty="0" err="1"/>
              <a:t>n</a:t>
            </a:r>
            <a:r>
              <a:rPr lang="en-US" sz="2400" baseline="-25000" dirty="0" err="1"/>
              <a:t>cc</a:t>
            </a:r>
            <a:r>
              <a:rPr lang="en-US" sz="2400" dirty="0"/>
              <a:t> = </a:t>
            </a:r>
            <a:r>
              <a:rPr lang="en-US" sz="2400" dirty="0" smtClean="0"/>
              <a:t>0.082 </a:t>
            </a:r>
            <a:r>
              <a:rPr lang="en-US" sz="2400" dirty="0"/>
              <a:t>fm</a:t>
            </a:r>
            <a:r>
              <a:rPr lang="en-US" sz="2400" baseline="30000" dirty="0"/>
              <a:t>-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pic>
        <p:nvPicPr>
          <p:cNvPr id="25" name="Picture 24" descr="plot-NRAPR-nb0.080-A732-yp0.030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61" y="4321728"/>
            <a:ext cx="2725916" cy="20444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24500" y="63339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24500" y="406375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0.058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0336" y="41828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0.054 fm</a:t>
            </a:r>
            <a:r>
              <a:rPr lang="en-US" baseline="30000" dirty="0" smtClean="0"/>
              <a:t>-3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0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Gibbs </a:t>
            </a:r>
            <a:r>
              <a:rPr lang="en-US" sz="2400" dirty="0" smtClean="0">
                <a:solidFill>
                  <a:schemeClr val="tx1"/>
                </a:solidFill>
              </a:rPr>
              <a:t>Equilibrium </a:t>
            </a:r>
            <a:r>
              <a:rPr lang="en-US" sz="2400" dirty="0" err="1">
                <a:solidFill>
                  <a:schemeClr val="tx1"/>
                </a:solidFill>
              </a:rPr>
              <a:t>n</a:t>
            </a:r>
            <a:r>
              <a:rPr lang="en-US" sz="2400" baseline="-25000" dirty="0" err="1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 = 0.04 fm</a:t>
            </a:r>
            <a:r>
              <a:rPr lang="en-US" sz="2400" baseline="30000" dirty="0">
                <a:solidFill>
                  <a:schemeClr val="tx1"/>
                </a:solidFill>
              </a:rPr>
              <a:t>-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r>
              <a:rPr lang="en-US" sz="2400" baseline="300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y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400" dirty="0" smtClean="0">
                <a:solidFill>
                  <a:schemeClr val="tx1"/>
                </a:solidFill>
              </a:rPr>
              <a:t>0.022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plot_G_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33" y="9652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245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2838" y="5441530"/>
            <a:ext cx="2935832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of Matt </a:t>
            </a:r>
            <a:r>
              <a:rPr lang="en-US" dirty="0" err="1" smtClean="0"/>
              <a:t>Caplan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4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Gibbs </a:t>
            </a:r>
            <a:r>
              <a:rPr lang="en-US" sz="2400" dirty="0" smtClean="0">
                <a:solidFill>
                  <a:schemeClr val="tx1"/>
                </a:solidFill>
              </a:rPr>
              <a:t>Equilibrium </a:t>
            </a:r>
            <a:r>
              <a:rPr lang="en-US" sz="2400" dirty="0" err="1" smtClean="0">
                <a:solidFill>
                  <a:schemeClr val="tx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b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0.04 fm</a:t>
            </a:r>
            <a:r>
              <a:rPr lang="en-US" sz="2400" baseline="30000" dirty="0">
                <a:solidFill>
                  <a:schemeClr val="tx1"/>
                </a:solidFill>
              </a:rPr>
              <a:t>-3</a:t>
            </a:r>
            <a:r>
              <a:rPr lang="en-US" sz="2400" dirty="0" smtClean="0">
                <a:solidFill>
                  <a:schemeClr val="tx1"/>
                </a:solidFill>
              </a:rPr>
              <a:t>; 0.026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 descr="plot_G_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723900"/>
            <a:ext cx="7564966" cy="5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0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Gibbs Equilibrium: </a:t>
            </a:r>
            <a:r>
              <a:rPr lang="en-US" sz="2400" dirty="0" err="1" smtClean="0">
                <a:solidFill>
                  <a:schemeClr val="tx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b</a:t>
            </a:r>
            <a:r>
              <a:rPr lang="en-US" sz="2400" dirty="0" smtClean="0">
                <a:solidFill>
                  <a:schemeClr val="tx1"/>
                </a:solidFill>
              </a:rPr>
              <a:t> = 0.04 fm</a:t>
            </a:r>
            <a:r>
              <a:rPr lang="en-US" sz="2400" baseline="30000" dirty="0" smtClean="0">
                <a:solidFill>
                  <a:schemeClr val="tx1"/>
                </a:solidFill>
              </a:rPr>
              <a:t>-3</a:t>
            </a:r>
            <a:r>
              <a:rPr lang="en-US" sz="2400" dirty="0" smtClean="0">
                <a:solidFill>
                  <a:schemeClr val="tx1"/>
                </a:solidFill>
              </a:rPr>
              <a:t>; </a:t>
            </a:r>
            <a:r>
              <a:rPr lang="en-US" sz="2400" dirty="0" err="1" smtClean="0">
                <a:solidFill>
                  <a:schemeClr val="tx1"/>
                </a:solidFill>
              </a:rPr>
              <a:t>y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= 0.018, 0.022, 0.026</a:t>
            </a:r>
          </a:p>
        </p:txBody>
      </p:sp>
      <p:pic>
        <p:nvPicPr>
          <p:cNvPr id="7" name="Picture 6" descr="plot_G_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876301"/>
            <a:ext cx="2946400" cy="2209800"/>
          </a:xfrm>
          <a:prstGeom prst="rect">
            <a:avLst/>
          </a:prstGeom>
        </p:spPr>
      </p:pic>
      <p:pic>
        <p:nvPicPr>
          <p:cNvPr id="8" name="Picture 7" descr="plot_G_2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876300"/>
            <a:ext cx="2946401" cy="2209801"/>
          </a:xfrm>
          <a:prstGeom prst="rect">
            <a:avLst/>
          </a:prstGeom>
        </p:spPr>
      </p:pic>
      <p:pic>
        <p:nvPicPr>
          <p:cNvPr id="9" name="Picture 8" descr="plot_G_2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0101"/>
            <a:ext cx="3048000" cy="2286000"/>
          </a:xfrm>
          <a:prstGeom prst="rect">
            <a:avLst/>
          </a:prstGeom>
        </p:spPr>
      </p:pic>
      <p:pic>
        <p:nvPicPr>
          <p:cNvPr id="10" name="Picture 9" descr="plot_nb_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3600449"/>
            <a:ext cx="2853268" cy="2139951"/>
          </a:xfrm>
          <a:prstGeom prst="rect">
            <a:avLst/>
          </a:prstGeom>
        </p:spPr>
      </p:pic>
      <p:pic>
        <p:nvPicPr>
          <p:cNvPr id="11" name="Picture 10" descr="plot_nb_2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4" y="3505200"/>
            <a:ext cx="2980266" cy="2235200"/>
          </a:xfrm>
          <a:prstGeom prst="rect">
            <a:avLst/>
          </a:prstGeom>
        </p:spPr>
      </p:pic>
      <p:pic>
        <p:nvPicPr>
          <p:cNvPr id="12" name="Picture 11" descr="plot_nb_2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2980266" cy="223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4733" y="3370302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41134" y="3357602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21400" y="3370302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4733" y="691636"/>
            <a:ext cx="56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G/N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1" y="691635"/>
            <a:ext cx="56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G/N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23971" y="653536"/>
            <a:ext cx="56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G/N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1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4-19 at 11.3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939177"/>
            <a:ext cx="6781800" cy="3509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699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Gibbs Equilibrium: Upper limit to domain sizes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2400" y="4851400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Fluctuations in proton fraction of order 10%</a:t>
            </a:r>
          </a:p>
          <a:p>
            <a:r>
              <a:rPr lang="en-US" dirty="0" smtClean="0"/>
              <a:t>Fluctuations in average baryon density of order 5%</a:t>
            </a:r>
          </a:p>
        </p:txBody>
      </p:sp>
    </p:spTree>
    <p:extLst>
      <p:ext uri="{BB962C8B-B14F-4D97-AF65-F5344CB8AC3E}">
        <p14:creationId xmlns:p14="http://schemas.microsoft.com/office/powerpoint/2010/main" val="272604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ho.0.0100NRAPRT0_3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419"/>
            <a:ext cx="1779521" cy="1640496"/>
          </a:xfrm>
          <a:prstGeom prst="rect">
            <a:avLst/>
          </a:prstGeom>
        </p:spPr>
      </p:pic>
      <p:pic>
        <p:nvPicPr>
          <p:cNvPr id="11" name="Picture 10" descr="rho0.0600NRAPRT0_1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" y="3898652"/>
            <a:ext cx="1328305" cy="1224531"/>
          </a:xfrm>
          <a:prstGeom prst="rect">
            <a:avLst/>
          </a:prstGeom>
        </p:spPr>
      </p:pic>
      <p:pic>
        <p:nvPicPr>
          <p:cNvPr id="12" name="Picture 11" descr="rho0.0800NRAPRT0_1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47" y="4847676"/>
            <a:ext cx="1320154" cy="1217017"/>
          </a:xfrm>
          <a:prstGeom prst="rect">
            <a:avLst/>
          </a:prstGeom>
        </p:spPr>
      </p:pic>
      <p:pic>
        <p:nvPicPr>
          <p:cNvPr id="17" name="Picture 16" descr="rho0.0400NRAPR_6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41" y="993761"/>
            <a:ext cx="1167475" cy="1076266"/>
          </a:xfrm>
          <a:prstGeom prst="rect">
            <a:avLst/>
          </a:prstGeom>
        </p:spPr>
      </p:pic>
      <p:pic>
        <p:nvPicPr>
          <p:cNvPr id="18" name="Picture 17" descr="rho0.0800NRAPR_8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91" y="3898652"/>
            <a:ext cx="1155831" cy="1065531"/>
          </a:xfrm>
          <a:prstGeom prst="rect">
            <a:avLst/>
          </a:prstGeom>
        </p:spPr>
      </p:pic>
      <p:pic>
        <p:nvPicPr>
          <p:cNvPr id="19" name="Picture 18" descr="rho0.0800NRAPRT0_9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10" y="4247827"/>
            <a:ext cx="1554128" cy="1432712"/>
          </a:xfrm>
          <a:prstGeom prst="rect">
            <a:avLst/>
          </a:prstGeom>
        </p:spPr>
      </p:pic>
      <p:pic>
        <p:nvPicPr>
          <p:cNvPr id="20" name="Picture 19" descr="rho0.0500SkMsT0_9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10" y="903419"/>
            <a:ext cx="1396268" cy="1287184"/>
          </a:xfrm>
          <a:prstGeom prst="rect">
            <a:avLst/>
          </a:prstGeom>
        </p:spPr>
      </p:pic>
      <p:pic>
        <p:nvPicPr>
          <p:cNvPr id="22" name="Picture 21" descr="rho0.0300NRAPRT0_10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13" y="908970"/>
            <a:ext cx="1841628" cy="1697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219" y="6078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0.01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93918" y="62442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27927" y="6078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81537" y="62442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5719" y="33326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38990" y="33326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96143" y="33326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624351" y="333266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 fm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57031" y="6280388"/>
            <a:ext cx="175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Newton+ </a:t>
            </a:r>
            <a:r>
              <a:rPr lang="en-US" i="1" dirty="0" smtClean="0"/>
              <a:t>in prep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0627" y="-12407"/>
            <a:ext cx="877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T=0 MeV; NRAPR L = 60 </a:t>
            </a:r>
            <a:r>
              <a:rPr lang="en-US" sz="2400" dirty="0"/>
              <a:t>MeV; </a:t>
            </a:r>
            <a:r>
              <a:rPr lang="en-US" sz="2400" i="1" dirty="0" err="1"/>
              <a:t>n</a:t>
            </a:r>
            <a:r>
              <a:rPr lang="en-US" sz="2400" baseline="-25000" dirty="0" err="1"/>
              <a:t>sph</a:t>
            </a:r>
            <a:r>
              <a:rPr lang="en-US" sz="2400" baseline="-25000" dirty="0"/>
              <a:t>-pasta</a:t>
            </a:r>
            <a:r>
              <a:rPr lang="en-US" sz="2400" dirty="0"/>
              <a:t> = </a:t>
            </a:r>
            <a:r>
              <a:rPr lang="en-US" sz="2400" dirty="0" smtClean="0"/>
              <a:t>0.038 </a:t>
            </a:r>
            <a:r>
              <a:rPr lang="en-US" sz="2400" dirty="0"/>
              <a:t>fm</a:t>
            </a:r>
            <a:r>
              <a:rPr lang="en-US" sz="2400" baseline="30000" dirty="0"/>
              <a:t>-3</a:t>
            </a:r>
            <a:r>
              <a:rPr lang="en-US" sz="2400" dirty="0"/>
              <a:t>; </a:t>
            </a:r>
            <a:r>
              <a:rPr lang="en-US" sz="2400" i="1" dirty="0" err="1"/>
              <a:t>n</a:t>
            </a:r>
            <a:r>
              <a:rPr lang="en-US" sz="2400" baseline="-25000" dirty="0" err="1"/>
              <a:t>cc</a:t>
            </a:r>
            <a:r>
              <a:rPr lang="en-US" sz="2400" dirty="0"/>
              <a:t> = </a:t>
            </a:r>
            <a:r>
              <a:rPr lang="en-US" sz="2400" dirty="0" smtClean="0"/>
              <a:t>0.082 </a:t>
            </a:r>
            <a:r>
              <a:rPr lang="en-US" sz="2400" dirty="0"/>
              <a:t>fm</a:t>
            </a:r>
            <a:r>
              <a:rPr lang="en-US" sz="2400" baseline="30000" dirty="0"/>
              <a:t>-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pic>
        <p:nvPicPr>
          <p:cNvPr id="33" name="Picture 32" descr="0.050_rho_0956_0.0500_0.023_0.12_00.0_0330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09" y="1838536"/>
            <a:ext cx="1164008" cy="1073070"/>
          </a:xfrm>
          <a:prstGeom prst="rect">
            <a:avLst/>
          </a:prstGeom>
        </p:spPr>
      </p:pic>
      <p:pic>
        <p:nvPicPr>
          <p:cNvPr id="34" name="Picture 33" descr="rho0.0300NRAPRT0_10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59" y="1838536"/>
            <a:ext cx="1171810" cy="1080262"/>
          </a:xfrm>
          <a:prstGeom prst="rect">
            <a:avLst/>
          </a:prstGeom>
        </p:spPr>
      </p:pic>
      <p:pic>
        <p:nvPicPr>
          <p:cNvPr id="35" name="Picture 34" descr="rho_0784_0.0660_0.028_0.09_60.0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54" y="5191589"/>
            <a:ext cx="1060773" cy="977900"/>
          </a:xfrm>
          <a:prstGeom prst="rect">
            <a:avLst/>
          </a:prstGeom>
        </p:spPr>
      </p:pic>
      <p:pic>
        <p:nvPicPr>
          <p:cNvPr id="36" name="Picture 35" descr="rho0.0500NRAPRT0_104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8" y="5239923"/>
            <a:ext cx="1008343" cy="929566"/>
          </a:xfrm>
          <a:prstGeom prst="rect">
            <a:avLst/>
          </a:prstGeom>
        </p:spPr>
      </p:pic>
      <p:pic>
        <p:nvPicPr>
          <p:cNvPr id="37" name="Picture 36" descr="rho0.0300NRAPRT0_10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98" y="993761"/>
            <a:ext cx="1171810" cy="1080262"/>
          </a:xfrm>
          <a:prstGeom prst="rect">
            <a:avLst/>
          </a:prstGeom>
        </p:spPr>
      </p:pic>
      <p:pic>
        <p:nvPicPr>
          <p:cNvPr id="38" name="Picture 37" descr="0.070_rho_0532_0.0700_0.030_0.00_00.0_0330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18" y="3873501"/>
            <a:ext cx="1598047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pasta-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6" y="3048000"/>
            <a:ext cx="4555067" cy="3416300"/>
          </a:xfrm>
          <a:prstGeom prst="rect">
            <a:avLst/>
          </a:prstGeom>
        </p:spPr>
      </p:pic>
      <p:pic>
        <p:nvPicPr>
          <p:cNvPr id="3" name="Picture 2" descr="Mpasta-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555066" cy="341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187" y="0"/>
            <a:ext cx="2224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Pasta in DFT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22600" y="3962400"/>
            <a:ext cx="78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2300" y="3848100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502181">
            <a:off x="8057743" y="3900284"/>
            <a:ext cx="78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1500" y="3690570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4554" y="369057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</a:t>
            </a:r>
          </a:p>
          <a:p>
            <a:r>
              <a:rPr lang="en-US" dirty="0" smtClean="0"/>
              <a:t>CRUST</a:t>
            </a:r>
            <a:endParaRPr lang="en-US" dirty="0"/>
          </a:p>
        </p:txBody>
      </p:sp>
      <p:pic>
        <p:nvPicPr>
          <p:cNvPr id="10" name="Picture 9" descr="Screen Shot 2018-04-19 at 8.38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0" y="816305"/>
            <a:ext cx="3708620" cy="2231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8825" y="1263828"/>
            <a:ext cx="46913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Pasta is:</a:t>
            </a:r>
          </a:p>
          <a:p>
            <a:r>
              <a:rPr lang="en-US" sz="2400" dirty="0"/>
              <a:t>	5</a:t>
            </a:r>
            <a:r>
              <a:rPr lang="en-US" sz="2400" dirty="0" smtClean="0"/>
              <a:t>0-75% of the crust by mass</a:t>
            </a:r>
          </a:p>
          <a:p>
            <a:r>
              <a:rPr lang="en-US" sz="2400" dirty="0" smtClean="0"/>
              <a:t>	15-25% of </a:t>
            </a:r>
            <a:r>
              <a:rPr lang="en-US" sz="2400" dirty="0"/>
              <a:t>the crust by </a:t>
            </a:r>
            <a:r>
              <a:rPr lang="en-US" sz="2400" dirty="0" smtClean="0"/>
              <a:t>thickness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1943100" y="5346700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79719" y="4319032"/>
            <a:ext cx="50800" cy="508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24100" y="3403600"/>
            <a:ext cx="50800" cy="508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01800" y="5346700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38419" y="4319032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82800" y="3403600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937500" y="5346700"/>
            <a:ext cx="50800" cy="50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912100" y="4319032"/>
            <a:ext cx="50800" cy="508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128000" y="3403600"/>
            <a:ext cx="50800" cy="508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747119" y="5346700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34538" y="4319032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88300" y="3403600"/>
            <a:ext cx="50800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13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s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1508" y="1042633"/>
            <a:ext cx="1668296" cy="9158830"/>
          </a:xfrm>
          <a:prstGeom prst="rect">
            <a:avLst/>
          </a:prstGeom>
        </p:spPr>
      </p:pic>
      <p:pic>
        <p:nvPicPr>
          <p:cNvPr id="25" name="Picture 24" descr="Screen Shot 2017-11-14 at 8.03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371"/>
            <a:ext cx="9144000" cy="16431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00" y="4349233"/>
            <a:ext cx="73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87600" y="4349233"/>
            <a:ext cx="6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68700" y="3518236"/>
            <a:ext cx="1026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Mixed: </a:t>
            </a:r>
          </a:p>
          <a:p>
            <a:r>
              <a:rPr lang="en-US" dirty="0" smtClean="0"/>
              <a:t>ground </a:t>
            </a:r>
          </a:p>
          <a:p>
            <a:r>
              <a:rPr lang="en-US" dirty="0" smtClean="0"/>
              <a:t>state</a:t>
            </a:r>
          </a:p>
          <a:p>
            <a:r>
              <a:rPr lang="en-US" dirty="0" smtClean="0"/>
              <a:t>spherical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595656" y="3518236"/>
            <a:ext cx="859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Mixed: </a:t>
            </a:r>
          </a:p>
          <a:p>
            <a:r>
              <a:rPr lang="en-US" dirty="0" smtClean="0"/>
              <a:t>ground </a:t>
            </a:r>
          </a:p>
          <a:p>
            <a:r>
              <a:rPr lang="en-US" dirty="0"/>
              <a:t>s</a:t>
            </a:r>
            <a:r>
              <a:rPr lang="en-US" dirty="0" smtClean="0"/>
              <a:t>tate</a:t>
            </a:r>
          </a:p>
          <a:p>
            <a:r>
              <a:rPr lang="en-US" dirty="0" smtClean="0"/>
              <a:t>pasta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741122" y="4187880"/>
            <a:ext cx="126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pasta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327900" y="3924590"/>
            <a:ext cx="126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Pure pasta</a:t>
            </a:r>
          </a:p>
          <a:p>
            <a:r>
              <a:rPr lang="en-US" dirty="0" smtClean="0"/>
              <a:t>bubbles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135360" y="15595"/>
            <a:ext cx="2165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187700"/>
            <a:ext cx="17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crit</a:t>
            </a:r>
            <a:r>
              <a:rPr lang="en-US" dirty="0" smtClean="0"/>
              <a:t> = 0.5-5x10</a:t>
            </a:r>
            <a:r>
              <a:rPr lang="en-US" baseline="30000" dirty="0" smtClean="0"/>
              <a:t>8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3568" y="3188036"/>
            <a:ext cx="190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crit</a:t>
            </a:r>
            <a:r>
              <a:rPr lang="en-US" dirty="0" smtClean="0"/>
              <a:t> = 0.1-0.5x10</a:t>
            </a:r>
            <a:r>
              <a:rPr lang="en-US" baseline="30000" dirty="0" smtClean="0"/>
              <a:t>8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0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778000" y="571500"/>
            <a:ext cx="38100" cy="551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83429" y="1587500"/>
            <a:ext cx="69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3429" y="2642632"/>
            <a:ext cx="61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9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429" y="3722132"/>
            <a:ext cx="61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8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8942" y="4902200"/>
            <a:ext cx="61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7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3429" y="597932"/>
            <a:ext cx="69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11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55800" y="1402834"/>
            <a:ext cx="129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 forms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55800" y="24130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crust forms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5800" y="2782332"/>
            <a:ext cx="21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Superfluid transition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72200" y="1435616"/>
            <a:ext cx="12700" cy="171604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78600" y="2133600"/>
            <a:ext cx="184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Amorphous pasta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84900" y="3238500"/>
            <a:ext cx="0" cy="23749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78600" y="4203700"/>
            <a:ext cx="208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 in microscopic </a:t>
            </a:r>
          </a:p>
          <a:p>
            <a:r>
              <a:rPr lang="en-US" dirty="0" smtClean="0"/>
              <a:t>domains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81400" y="3151664"/>
            <a:ext cx="0" cy="169836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5800" y="3722132"/>
            <a:ext cx="365121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Pasta freezes into domains, </a:t>
            </a:r>
          </a:p>
          <a:p>
            <a:r>
              <a:rPr lang="en-US" dirty="0" smtClean="0"/>
              <a:t>characteristic sizes 10xlattice spacing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502993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Conclusions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10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02993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Conclusions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90" y="568721"/>
            <a:ext cx="908204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15-25% of the crust thickness and 50-75% of the crust mass is pasta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A given crust layer contains multiple pasta phases, maybe in domains of order 10 lattice </a:t>
            </a:r>
            <a:r>
              <a:rPr lang="en-US" sz="2200" dirty="0" err="1" smtClean="0"/>
              <a:t>spacings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Size of domains, disorder sensitive to temperature around 10</a:t>
            </a:r>
            <a:r>
              <a:rPr lang="en-US" sz="2200" baseline="30000" dirty="0" smtClean="0"/>
              <a:t>8</a:t>
            </a:r>
            <a:r>
              <a:rPr lang="en-US" sz="2200" dirty="0" smtClean="0"/>
              <a:t>K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Proton fraction fluctuations of around 10%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Local density fluctuations of around 1%</a:t>
            </a:r>
            <a:endParaRPr lang="en-US" sz="2200" dirty="0"/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Below pasta freezing temperature, does composition homogenize, and on what time/length scales? </a:t>
            </a:r>
          </a:p>
        </p:txBody>
      </p:sp>
      <p:pic>
        <p:nvPicPr>
          <p:cNvPr id="5" name="Picture 4" descr="Screen Shot 2017-11-14 at 8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14854"/>
            <a:ext cx="9144000" cy="16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8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Extent of pasta in neutron star crusts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705745"/>
            <a:ext cx="19304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97200" y="1705745"/>
            <a:ext cx="1270000" cy="4445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1705745"/>
            <a:ext cx="1104900" cy="444500"/>
          </a:xfrm>
          <a:prstGeom prst="rect">
            <a:avLst/>
          </a:prstGeom>
          <a:solidFill>
            <a:srgbClr val="C6D9F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7-07-19 at 12.3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033907"/>
            <a:ext cx="8890000" cy="446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7800" y="2385195"/>
            <a:ext cx="279400" cy="444500"/>
          </a:xfrm>
          <a:prstGeom prst="rect">
            <a:avLst/>
          </a:prstGeom>
          <a:solidFill>
            <a:srgbClr val="E6B9B8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6800" y="1007245"/>
            <a:ext cx="12700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72100" y="1705745"/>
            <a:ext cx="927100" cy="444500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600" y="5600362"/>
            <a:ext cx="8545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At freezing, domains of order 10s of lattice units (spaghetti-like pasta) or a few lattice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spacings</a:t>
            </a:r>
            <a:r>
              <a:rPr lang="en-US" dirty="0" smtClean="0"/>
              <a:t> (lasagna-like pasta)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Mixed spherical-pasta phases certainly relevant above 10</a:t>
            </a:r>
            <a:r>
              <a:rPr lang="en-US" baseline="30000" dirty="0" smtClean="0"/>
              <a:t>7</a:t>
            </a:r>
            <a:r>
              <a:rPr lang="en-US" dirty="0" smtClean="0"/>
              <a:t> K; may be relevant at lower </a:t>
            </a:r>
          </a:p>
          <a:p>
            <a:r>
              <a:rPr lang="en-US" dirty="0"/>
              <a:t>	</a:t>
            </a:r>
            <a:r>
              <a:rPr lang="en-US" dirty="0" smtClean="0"/>
              <a:t>temperatures depending on physics of domains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36800" y="1007245"/>
            <a:ext cx="342900" cy="4445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1007245"/>
            <a:ext cx="2171700" cy="44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38700" y="1007245"/>
            <a:ext cx="2819400" cy="444500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39900" y="2385195"/>
            <a:ext cx="1854200" cy="4445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94100" y="2385195"/>
            <a:ext cx="1473200" cy="444500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40509" y="104534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L=30 MeV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994124" y="1705745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NRAPR: L=60 MeV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840509" y="238519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L=90 MeV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698500" y="3648845"/>
            <a:ext cx="3683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19200" y="3689858"/>
            <a:ext cx="426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 ground state + pasta local minima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98500" y="4093345"/>
            <a:ext cx="368300" cy="4445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19200" y="4134358"/>
            <a:ext cx="425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 ground state + spherical local minima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8500" y="4537845"/>
            <a:ext cx="368300" cy="444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8500" y="4960890"/>
            <a:ext cx="368300" cy="444500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17435" y="4555522"/>
            <a:ext cx="285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 only (may be multiple)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19200" y="499709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Pasta only + unbound protons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16800" y="3418012"/>
            <a:ext cx="123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(fm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3594100" y="2389140"/>
            <a:ext cx="477113" cy="444500"/>
          </a:xfrm>
          <a:prstGeom prst="rect">
            <a:avLst/>
          </a:prstGeom>
          <a:solidFill>
            <a:srgbClr val="C6D9F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8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246" y="6152846"/>
            <a:ext cx="508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Schuetrumpf</a:t>
            </a:r>
            <a:r>
              <a:rPr lang="en-US" dirty="0" smtClean="0"/>
              <a:t>+ PRC </a:t>
            </a:r>
            <a:r>
              <a:rPr lang="fi-FI" dirty="0" smtClean="0"/>
              <a:t>025801, 2015; </a:t>
            </a:r>
            <a:r>
              <a:rPr lang="is-IS" dirty="0" smtClean="0"/>
              <a:t>045806, PRC 2015</a:t>
            </a:r>
            <a:r>
              <a:rPr lang="fi-FI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6" y="1308100"/>
            <a:ext cx="4084801" cy="41454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510422" y="4343400"/>
            <a:ext cx="3087478" cy="927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510422" y="1511300"/>
            <a:ext cx="0" cy="2832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10422" y="2527300"/>
            <a:ext cx="2274678" cy="1816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9688" y="5381242"/>
            <a:ext cx="1944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ρ</a:t>
            </a:r>
            <a:r>
              <a:rPr lang="en-US" sz="2400" dirty="0" smtClean="0"/>
              <a:t> (10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 g cm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31079" y="2065635"/>
            <a:ext cx="431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p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48055" y="1062335"/>
            <a:ext cx="111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T(MeV)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10422" y="4495800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0.1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054762" y="490677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65" y="1834802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19599" y="3319333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0.01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19537" y="2630100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0.1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53550" y="2308135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0.3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48055" y="355016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8481" y="139700"/>
            <a:ext cx="7931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mixes of nuclear/neutron matter, such structures are called </a:t>
            </a:r>
          </a:p>
          <a:p>
            <a:r>
              <a:rPr lang="en-US" sz="2400" dirty="0" smtClean="0"/>
              <a:t>“nuclear pasta”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808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246" y="6152846"/>
            <a:ext cx="508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Schuetrumpf</a:t>
            </a:r>
            <a:r>
              <a:rPr lang="en-US" dirty="0" smtClean="0"/>
              <a:t>+ PRC </a:t>
            </a:r>
            <a:r>
              <a:rPr lang="fi-FI" dirty="0" smtClean="0"/>
              <a:t>025801, 2015; </a:t>
            </a:r>
            <a:r>
              <a:rPr lang="is-IS" dirty="0" smtClean="0"/>
              <a:t>045806, PRC 2015</a:t>
            </a:r>
            <a:r>
              <a:rPr lang="fi-FI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6" y="1378172"/>
            <a:ext cx="4015754" cy="407535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510422" y="4343400"/>
            <a:ext cx="3087478" cy="927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510422" y="1511300"/>
            <a:ext cx="0" cy="2832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10422" y="2527300"/>
            <a:ext cx="2274678" cy="1816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9688" y="5381242"/>
            <a:ext cx="1944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ρ</a:t>
            </a:r>
            <a:r>
              <a:rPr lang="en-US" sz="2400" dirty="0" smtClean="0"/>
              <a:t> (10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 g cm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31079" y="2065635"/>
            <a:ext cx="431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p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48055" y="1062335"/>
            <a:ext cx="111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T(MeV)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10422" y="4495800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0.1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054762" y="490677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65" y="1834802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19599" y="3319333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0.01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19537" y="2630100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0.1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53550" y="2308135"/>
            <a:ext cx="57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0.3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48055" y="355016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 rot="1101529">
            <a:off x="6471612" y="3586137"/>
            <a:ext cx="1829339" cy="8364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 rot="1121603">
            <a:off x="7094972" y="2615292"/>
            <a:ext cx="1675864" cy="952946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8481" y="139700"/>
            <a:ext cx="7931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mixes of nuclear/neutron matter, such structures are called </a:t>
            </a:r>
          </a:p>
          <a:p>
            <a:r>
              <a:rPr lang="en-US" sz="2400" dirty="0" smtClean="0"/>
              <a:t>“nuclear pasta”</a:t>
            </a:r>
            <a:endParaRPr lang="en-US" sz="2400" dirty="0"/>
          </a:p>
        </p:txBody>
      </p:sp>
      <p:sp>
        <p:nvSpPr>
          <p:cNvPr id="24" name="Oval 23"/>
          <p:cNvSpPr/>
          <p:nvPr/>
        </p:nvSpPr>
        <p:spPr>
          <a:xfrm rot="873295">
            <a:off x="6909343" y="1424287"/>
            <a:ext cx="1751511" cy="12827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9" y="461665"/>
            <a:ext cx="4741601" cy="5450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499" y="5842337"/>
            <a:ext cx="672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e.g. Schneider, Horowitz, </a:t>
            </a:r>
            <a:r>
              <a:rPr lang="en-US" sz="2000" dirty="0" err="1" smtClean="0"/>
              <a:t>Hughto</a:t>
            </a:r>
            <a:r>
              <a:rPr lang="en-US" sz="2000" dirty="0" smtClean="0"/>
              <a:t>, Berry, PRC88 (2013)</a:t>
            </a:r>
          </a:p>
          <a:p>
            <a:r>
              <a:rPr lang="en-US" sz="2000" dirty="0" err="1" smtClean="0"/>
              <a:t>Caplan</a:t>
            </a:r>
            <a:r>
              <a:rPr lang="en-US" sz="2000" dirty="0" smtClean="0"/>
              <a:t>, Schneider, Horowitz, Berry, </a:t>
            </a:r>
            <a:r>
              <a:rPr lang="en-US" sz="2000" dirty="0"/>
              <a:t>PRL114, 031102 (2015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Sonoda</a:t>
            </a:r>
            <a:r>
              <a:rPr lang="en-US" sz="2000" dirty="0" smtClean="0"/>
              <a:t>, Watanabe, Sato, </a:t>
            </a:r>
            <a:r>
              <a:rPr lang="en-US" sz="2000" dirty="0" err="1" smtClean="0"/>
              <a:t>Yasuoka</a:t>
            </a:r>
            <a:r>
              <a:rPr lang="en-US" sz="2000" dirty="0" smtClean="0"/>
              <a:t>, </a:t>
            </a:r>
            <a:r>
              <a:rPr lang="en-US" sz="2000" dirty="0" err="1" smtClean="0"/>
              <a:t>Ebisuzaki</a:t>
            </a:r>
            <a:r>
              <a:rPr lang="en-US" sz="2000" dirty="0" smtClean="0"/>
              <a:t>, PRC77 (2008)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72173" y="0"/>
            <a:ext cx="887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Microscopic Models of Pasta: Classical/Quantum Molecular Dynamics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64200" y="930215"/>
            <a:ext cx="318548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computational </a:t>
            </a:r>
          </a:p>
          <a:p>
            <a:r>
              <a:rPr lang="en-US" sz="2400" dirty="0" smtClean="0"/>
              <a:t>volumes – </a:t>
            </a:r>
          </a:p>
          <a:p>
            <a:r>
              <a:rPr lang="en-US" sz="2400" dirty="0" smtClean="0"/>
              <a:t>many structures/cell</a:t>
            </a:r>
          </a:p>
          <a:p>
            <a:endParaRPr lang="en-US" sz="2400" dirty="0"/>
          </a:p>
          <a:p>
            <a:r>
              <a:rPr lang="en-US" sz="2400" dirty="0" smtClean="0"/>
              <a:t>Defects – disorder,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imp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Quantum shell effects 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issing</a:t>
            </a:r>
          </a:p>
          <a:p>
            <a:endParaRPr lang="en-US" sz="2400" dirty="0" smtClean="0"/>
          </a:p>
          <a:p>
            <a:r>
              <a:rPr lang="en-US" sz="2400" dirty="0" smtClean="0"/>
              <a:t>Difficulty simulating low</a:t>
            </a:r>
          </a:p>
          <a:p>
            <a:r>
              <a:rPr lang="en-US" sz="2400" dirty="0" err="1"/>
              <a:t>y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/low T (neutron star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rust conditions)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964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8" y="937668"/>
            <a:ext cx="8165860" cy="3304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01" y="273735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Microscopic Models of Pasta: </a:t>
            </a:r>
            <a:r>
              <a:rPr lang="en-US" sz="2400" dirty="0" smtClean="0"/>
              <a:t>Quantum (DFT)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768" y="4368800"/>
            <a:ext cx="42242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Magierski</a:t>
            </a:r>
            <a:r>
              <a:rPr lang="en-US" sz="2000" dirty="0"/>
              <a:t> &amp; </a:t>
            </a:r>
            <a:r>
              <a:rPr lang="en-US" sz="2000" dirty="0" err="1"/>
              <a:t>Heenen</a:t>
            </a:r>
            <a:r>
              <a:rPr lang="en-US" sz="2000" dirty="0"/>
              <a:t> PRC </a:t>
            </a:r>
            <a:r>
              <a:rPr lang="is-IS" sz="2000" dirty="0"/>
              <a:t>045804 </a:t>
            </a:r>
            <a:r>
              <a:rPr lang="en-US" sz="2000" dirty="0"/>
              <a:t>2002</a:t>
            </a:r>
            <a:endParaRPr lang="en-US" sz="2000" dirty="0" smtClean="0"/>
          </a:p>
          <a:p>
            <a:r>
              <a:rPr lang="en-US" sz="2000" dirty="0" err="1" smtClean="0"/>
              <a:t>Gogelein</a:t>
            </a:r>
            <a:r>
              <a:rPr lang="en-US" sz="2000" dirty="0"/>
              <a:t>+ PRC77, </a:t>
            </a:r>
            <a:r>
              <a:rPr lang="en-US" sz="2000" dirty="0" smtClean="0"/>
              <a:t>2007</a:t>
            </a:r>
          </a:p>
          <a:p>
            <a:r>
              <a:rPr lang="en-US" sz="2000" dirty="0" smtClean="0"/>
              <a:t>Newton, Stone, PRC 055801, 2009</a:t>
            </a:r>
          </a:p>
          <a:p>
            <a:r>
              <a:rPr lang="en-US" sz="2000" dirty="0" err="1" smtClean="0"/>
              <a:t>Pais</a:t>
            </a:r>
            <a:r>
              <a:rPr lang="en-US" sz="2000" dirty="0" smtClean="0"/>
              <a:t>, Stone, PRL 151101, 2012</a:t>
            </a:r>
          </a:p>
          <a:p>
            <a:r>
              <a:rPr lang="en-US" sz="2000" dirty="0" err="1" smtClean="0"/>
              <a:t>Pais</a:t>
            </a:r>
            <a:r>
              <a:rPr lang="en-US" sz="2000" dirty="0" smtClean="0"/>
              <a:t>, Newton, Stone PRC 065802, 2014</a:t>
            </a:r>
          </a:p>
          <a:p>
            <a:r>
              <a:rPr lang="en-US" sz="2000" dirty="0" err="1"/>
              <a:t>Schuetrumpf</a:t>
            </a:r>
            <a:r>
              <a:rPr lang="en-US" sz="2000" dirty="0"/>
              <a:t>+ PRC </a:t>
            </a:r>
            <a:r>
              <a:rPr lang="fi-FI" sz="2000" dirty="0"/>
              <a:t>025801, </a:t>
            </a:r>
            <a:r>
              <a:rPr lang="fi-FI" sz="2000" dirty="0" smtClean="0"/>
              <a:t>2015</a:t>
            </a:r>
          </a:p>
          <a:p>
            <a:r>
              <a:rPr lang="fi-FI" sz="2000" dirty="0" err="1" smtClean="0"/>
              <a:t>Fattoyev</a:t>
            </a:r>
            <a:r>
              <a:rPr lang="fi-FI" sz="2000" dirty="0" smtClean="0"/>
              <a:t>+, PRC 055804, 2017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32400" y="4241800"/>
            <a:ext cx="35700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Computationally expensive </a:t>
            </a:r>
          </a:p>
          <a:p>
            <a:r>
              <a:rPr lang="en-US" sz="2400" dirty="0" smtClean="0"/>
              <a:t>(few structures/cell)</a:t>
            </a:r>
          </a:p>
          <a:p>
            <a:r>
              <a:rPr lang="en-US" sz="2400" dirty="0" smtClean="0"/>
              <a:t>Spurious shell effects</a:t>
            </a:r>
          </a:p>
          <a:p>
            <a:endParaRPr lang="en-US" sz="2400" dirty="0"/>
          </a:p>
          <a:p>
            <a:r>
              <a:rPr lang="en-US" sz="2400" dirty="0" smtClean="0"/>
              <a:t>Real shell effects</a:t>
            </a:r>
          </a:p>
          <a:p>
            <a:r>
              <a:rPr lang="en-US" sz="2400" dirty="0" smtClean="0"/>
              <a:t>Low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, 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31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97042" y="51562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05042" y="51562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3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42" y="51562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29042" y="5156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37042" y="5156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45042" y="5156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53042" y="51562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61042" y="51562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89042" y="5156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97042" y="48133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05042" y="48133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13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21042" y="48133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04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3704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045042" y="4813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53042" y="48133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61042" y="48133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9042" y="4813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97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505042" y="44704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013042" y="44704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21042" y="44704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029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37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042" y="4470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53042" y="44704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061042" y="44704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489042" y="4470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97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505042" y="41275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13042" y="41275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21042" y="41275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029042" y="41275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537042" y="41275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045042" y="41275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553042" y="41275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061042" y="41275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489042" y="4127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997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505042" y="37846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13042" y="37846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521042" y="37846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029042" y="37846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537042" y="37846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045042" y="37846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53042" y="37846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061042" y="37846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489042" y="37846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997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505042" y="34417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013042" y="34417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521042" y="3441700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029042" y="34417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37042" y="34417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045042" y="34417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553042" y="34417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489042" y="34417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97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505042" y="30861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013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521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029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537042" y="30861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045042" y="30861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553042" y="30861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89042" y="30861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997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505042" y="27432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013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521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029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537042" y="27432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5045042" y="27432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489042" y="27432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1997042" y="2400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505042" y="24003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13042" y="2400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521042" y="2400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4029042" y="2400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37042" y="24003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045042" y="24003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489042" y="24003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997042" y="2057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505042" y="20574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013042" y="2057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521042" y="20574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029042" y="20574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4537042" y="2057400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489042" y="20574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997042" y="1714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2505042" y="17145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3013042" y="17145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3521042" y="1714500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029042" y="17145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489042" y="17145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997042" y="13589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2505042" y="1358900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3013042" y="13589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521042" y="1358900"/>
            <a:ext cx="508000" cy="342900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489042" y="1358900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4412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997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505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013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21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401932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4537042" y="56065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0.08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045042" y="560653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84116" y="56007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038622" y="56007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79442" y="51297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81012" y="4812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79442" y="44439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79442" y="4127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90572" y="37581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90572" y="34152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77872" y="3059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90572" y="27147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90572" y="23738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90572" y="20172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76302" y="17145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876302" y="13589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842" y="838200"/>
            <a:ext cx="8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T(MeV)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937342" y="5600700"/>
            <a:ext cx="9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(fm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6683342" y="2081252"/>
            <a:ext cx="508000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661246" y="727154"/>
            <a:ext cx="508000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670804" y="1191736"/>
            <a:ext cx="508000" cy="34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683342" y="2542222"/>
            <a:ext cx="508000" cy="342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673784" y="1637268"/>
            <a:ext cx="5080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7523386" y="681672"/>
            <a:ext cx="92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gnochhi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7515497" y="1132522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spaghetti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7523386" y="1606550"/>
            <a:ext cx="76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waffle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7515497" y="2054820"/>
            <a:ext cx="88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lasagna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7523386" y="2499994"/>
            <a:ext cx="83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0" y="-1"/>
            <a:ext cx="9144000" cy="622301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chemeClr val="tx1"/>
                </a:solidFill>
              </a:rPr>
              <a:t>Phase diagram: NRAPR; </a:t>
            </a:r>
            <a:r>
              <a:rPr lang="en-GB" sz="2400" dirty="0" err="1" smtClean="0">
                <a:solidFill>
                  <a:schemeClr val="tx1"/>
                </a:solidFill>
              </a:rPr>
              <a:t>y</a:t>
            </a:r>
            <a:r>
              <a:rPr lang="en-GB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GB" sz="2400" dirty="0" smtClean="0">
                <a:solidFill>
                  <a:schemeClr val="tx1"/>
                </a:solidFill>
              </a:rPr>
              <a:t> = 0.3</a:t>
            </a:r>
          </a:p>
        </p:txBody>
      </p:sp>
    </p:spTree>
    <p:extLst>
      <p:ext uri="{BB962C8B-B14F-4D97-AF65-F5344CB8AC3E}">
        <p14:creationId xmlns:p14="http://schemas.microsoft.com/office/powerpoint/2010/main" val="393294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7976</TotalTime>
  <Words>1973</Words>
  <Application>Microsoft Macintosh PowerPoint</Application>
  <PresentationFormat>On-screen Show (4:3)</PresentationFormat>
  <Paragraphs>560</Paragraphs>
  <Slides>48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Equation of State and Symmetry Energy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</dc:creator>
  <cp:lastModifiedBy>William</cp:lastModifiedBy>
  <cp:revision>393</cp:revision>
  <dcterms:created xsi:type="dcterms:W3CDTF">2016-07-31T01:36:08Z</dcterms:created>
  <dcterms:modified xsi:type="dcterms:W3CDTF">2018-04-22T04:28:03Z</dcterms:modified>
</cp:coreProperties>
</file>