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87" r:id="rId2"/>
    <p:sldId id="274" r:id="rId3"/>
    <p:sldId id="503" r:id="rId4"/>
    <p:sldId id="614" r:id="rId5"/>
    <p:sldId id="534" r:id="rId6"/>
    <p:sldId id="464" r:id="rId7"/>
    <p:sldId id="596" r:id="rId8"/>
    <p:sldId id="453" r:id="rId9"/>
    <p:sldId id="589" r:id="rId10"/>
    <p:sldId id="445" r:id="rId11"/>
    <p:sldId id="617" r:id="rId12"/>
    <p:sldId id="501" r:id="rId13"/>
    <p:sldId id="528" r:id="rId14"/>
    <p:sldId id="593" r:id="rId15"/>
    <p:sldId id="587" r:id="rId16"/>
    <p:sldId id="583" r:id="rId17"/>
    <p:sldId id="328" r:id="rId18"/>
    <p:sldId id="481" r:id="rId19"/>
    <p:sldId id="618" r:id="rId20"/>
    <p:sldId id="619" r:id="rId21"/>
    <p:sldId id="262" r:id="rId22"/>
    <p:sldId id="465" r:id="rId23"/>
    <p:sldId id="623" r:id="rId24"/>
    <p:sldId id="578" r:id="rId25"/>
    <p:sldId id="577" r:id="rId26"/>
    <p:sldId id="500" r:id="rId27"/>
    <p:sldId id="475" r:id="rId28"/>
    <p:sldId id="621" r:id="rId29"/>
    <p:sldId id="510" r:id="rId30"/>
    <p:sldId id="513" r:id="rId31"/>
    <p:sldId id="485" r:id="rId32"/>
    <p:sldId id="575" r:id="rId33"/>
    <p:sldId id="576" r:id="rId34"/>
    <p:sldId id="622" r:id="rId35"/>
    <p:sldId id="584" r:id="rId36"/>
    <p:sldId id="624" r:id="rId37"/>
    <p:sldId id="261" r:id="rId38"/>
    <p:sldId id="418" r:id="rId39"/>
    <p:sldId id="462" r:id="rId40"/>
    <p:sldId id="302" r:id="rId41"/>
    <p:sldId id="572" r:id="rId42"/>
    <p:sldId id="352" r:id="rId43"/>
    <p:sldId id="476" r:id="rId44"/>
    <p:sldId id="449" r:id="rId45"/>
    <p:sldId id="331" r:id="rId46"/>
    <p:sldId id="448" r:id="rId47"/>
    <p:sldId id="519" r:id="rId48"/>
    <p:sldId id="620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EF2FCE"/>
    <a:srgbClr val="C90000"/>
    <a:srgbClr val="FFFF00"/>
    <a:srgbClr val="CFB4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45" autoAdjust="0"/>
    <p:restoredTop sz="95986" autoAdjust="0"/>
  </p:normalViewPr>
  <p:slideViewPr>
    <p:cSldViewPr snapToGrid="0" snapToObjects="1">
      <p:cViewPr varScale="1">
        <p:scale>
          <a:sx n="96" d="100"/>
          <a:sy n="96" d="100"/>
        </p:scale>
        <p:origin x="93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763FA-3F29-474A-9CD2-883E624A86C6}" type="datetime1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82975-29AB-AD4F-97FA-ED7609E49A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139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9AFFFC-4CF0-C244-94A4-AE385A65368A}" type="datetime1">
              <a:rPr lang="en-US" smtClean="0"/>
              <a:pPr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02235-20BB-0043-9BA6-3CA39F5413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231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70957BD7-F297-FB4A-8BC7-2116F06B73CF}" type="slidenum">
              <a:rPr lang="en-GB"/>
              <a:pPr/>
              <a:t>1</a:t>
            </a:fld>
            <a:endParaRPr lang="en-GB"/>
          </a:p>
        </p:txBody>
      </p:sp>
      <p:sp>
        <p:nvSpPr>
          <p:cNvPr id="19459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0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90080" cy="4116006"/>
          </a:xfrm>
          <a:noFill/>
          <a:ln/>
        </p:spPr>
        <p:txBody>
          <a:bodyPr lIns="95400" tIns="67320" rIns="95400" bIns="47520"/>
          <a:lstStyle/>
          <a:p>
            <a:pPr eaLnBrk="1" hangingPunct="1">
              <a:lnSpc>
                <a:spcPct val="87000"/>
              </a:lnSpc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>
                <a:latin typeface="Arial" charset="0"/>
                <a:ea typeface="Arial Unicode MS" charset="0"/>
                <a:cs typeface="Arial Unicode MS" charset="0"/>
              </a:rPr>
              <a:t>S. Fazio – Brookhaven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76322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E9293D3-D123-7B45-B367-CE76AB52A6C3}" type="slidenum">
              <a:rPr lang="en-GB"/>
              <a:pPr/>
              <a:t>2</a:t>
            </a:fld>
            <a:endParaRPr lang="en-GB"/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943130" y="686475"/>
            <a:ext cx="4971743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85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451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41506D8-B588-B44F-9B03-7FC756F7809E}" type="slidenum">
              <a:rPr lang="en-GB"/>
              <a:pPr/>
              <a:t>6</a:t>
            </a:fld>
            <a:endParaRPr lang="en-GB"/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796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2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207B34F7-A0D4-E54B-BEDD-489ABA6F8BEA}" type="slidenum">
              <a:rPr lang="en-GB"/>
              <a:pPr/>
              <a:t>24</a:t>
            </a:fld>
            <a:endParaRPr lang="en-GB"/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956930" y="686475"/>
            <a:ext cx="4944140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69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  <p:extLst>
      <p:ext uri="{BB962C8B-B14F-4D97-AF65-F5344CB8AC3E}">
        <p14:creationId xmlns:p14="http://schemas.microsoft.com/office/powerpoint/2010/main" val="707501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F37C1CE-D917-6E4A-A250-3B1C291BA48F}" type="slidenum">
              <a:rPr lang="en-GB"/>
              <a:pPr/>
              <a:t>39</a:t>
            </a:fld>
            <a:endParaRPr lang="en-GB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40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2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0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5893EC8-E9A1-6245-A657-7D8555C0DA8C}" type="slidenum">
              <a:rPr lang="en-GB"/>
              <a:pPr/>
              <a:t>40</a:t>
            </a:fld>
            <a:endParaRPr lang="en-GB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999869" y="686475"/>
            <a:ext cx="4859795" cy="34281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Text Box 2"/>
          <p:cNvSpPr>
            <a:spLocks noGrp="1" noChangeArrowheads="1"/>
          </p:cNvSpPr>
          <p:nvPr>
            <p:ph type="body"/>
          </p:nvPr>
        </p:nvSpPr>
        <p:spPr>
          <a:xfrm>
            <a:off x="683960" y="4341522"/>
            <a:ext cx="5454810" cy="408480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02235-20BB-0043-9BA6-3CA39F5413CC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0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949" y="117274"/>
            <a:ext cx="8189785" cy="1417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948" y="1600531"/>
            <a:ext cx="4013415" cy="45092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31639" y="1600531"/>
            <a:ext cx="4015094" cy="4509234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25 OCT 2018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Fazio (BNL)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9DABE-F856-4D4B-BA58-DB075FB76A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AB1DB-3EEE-774A-AAE9-2101630230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urpdg.dur.ac.uk/hepdata/dvcs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3" Type="http://schemas.openxmlformats.org/officeDocument/2006/relationships/image" Target="../media/image39.emf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image" Target="../media/image41.emf"/><Relationship Id="rId7" Type="http://schemas.openxmlformats.org/officeDocument/2006/relationships/image" Target="../media/image4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bnl.gov/event/4346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8.emf"/><Relationship Id="rId5" Type="http://schemas.openxmlformats.org/officeDocument/2006/relationships/image" Target="../media/image66.emf"/><Relationship Id="rId4" Type="http://schemas.openxmlformats.org/officeDocument/2006/relationships/oleObject" Target="../embeddings/oleObject18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6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74.png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6.jpeg"/><Relationship Id="rId5" Type="http://schemas.openxmlformats.org/officeDocument/2006/relationships/image" Target="../media/image94.emf"/><Relationship Id="rId4" Type="http://schemas.openxmlformats.org/officeDocument/2006/relationships/oleObject" Target="../embeddings/oleObject2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durpdg.dur.ac.uk/hepdata/dvc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8.pd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3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0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3.e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6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11" Type="http://schemas.openxmlformats.org/officeDocument/2006/relationships/image" Target="../media/image12.emf"/><Relationship Id="rId5" Type="http://schemas.openxmlformats.org/officeDocument/2006/relationships/image" Target="../media/image10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jpe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24.emf"/><Relationship Id="rId18" Type="http://schemas.openxmlformats.org/officeDocument/2006/relationships/image" Target="../media/image26.emf"/><Relationship Id="rId3" Type="http://schemas.openxmlformats.org/officeDocument/2006/relationships/image" Target="../media/image27.emf"/><Relationship Id="rId7" Type="http://schemas.openxmlformats.org/officeDocument/2006/relationships/image" Target="../media/image21.emf"/><Relationship Id="rId12" Type="http://schemas.openxmlformats.org/officeDocument/2006/relationships/oleObject" Target="../embeddings/oleObject11.bin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5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3.emf"/><Relationship Id="rId5" Type="http://schemas.openxmlformats.org/officeDocument/2006/relationships/image" Target="../media/image20.emf"/><Relationship Id="rId15" Type="http://schemas.openxmlformats.org/officeDocument/2006/relationships/oleObject" Target="../embeddings/oleObject12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22.emf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101932" y="2291938"/>
            <a:ext cx="7067467" cy="15180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rgbClr val="FF0000"/>
                </a:solidFill>
              </a:rPr>
              <a:t>Nuclear PDFs and GPDs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</a:rPr>
              <a:t> with EIC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7116" y="3976144"/>
            <a:ext cx="2944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EFBF4"/>
                </a:solidFill>
              </a:rPr>
              <a:t>Salvatore Fazio </a:t>
            </a:r>
          </a:p>
          <a:p>
            <a:pPr algn="ctr"/>
            <a:r>
              <a:rPr lang="en-US" sz="2000" b="1" i="1" dirty="0">
                <a:solidFill>
                  <a:srgbClr val="EEECE1"/>
                </a:solidFill>
              </a:rPr>
              <a:t>Brookhaven National Lab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254500" y="5082639"/>
            <a:ext cx="4826000" cy="987961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dirty="0">
                <a:solidFill>
                  <a:schemeClr val="bg2"/>
                </a:solidFill>
              </a:rPr>
              <a:t>INT 18-3, week 4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dirty="0">
                <a:solidFill>
                  <a:schemeClr val="bg2"/>
                </a:solidFill>
              </a:rPr>
              <a:t>Seattle WA</a:t>
            </a:r>
          </a:p>
          <a:p>
            <a:pPr algn="ctr">
              <a:spcBef>
                <a:spcPts val="420"/>
              </a:spcBef>
              <a:tabLst>
                <a:tab pos="360216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b="1" i="1" dirty="0">
                <a:solidFill>
                  <a:schemeClr val="bg2"/>
                </a:solidFill>
              </a:rPr>
              <a:t>22-26 October 2018</a:t>
            </a:r>
          </a:p>
        </p:txBody>
      </p:sp>
    </p:spTree>
    <p:extLst>
      <p:ext uri="{BB962C8B-B14F-4D97-AF65-F5344CB8AC3E}">
        <p14:creationId xmlns:p14="http://schemas.microsoft.com/office/powerpoint/2010/main" val="127291861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DVCS at a high luminosity collider</a:t>
            </a:r>
          </a:p>
        </p:txBody>
      </p:sp>
      <p:sp>
        <p:nvSpPr>
          <p:cNvPr id="34" name="Date Placeholder 3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300" y="1909277"/>
            <a:ext cx="6958754" cy="64631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marL="230188" indent="-230188">
              <a:lnSpc>
                <a:spcPct val="100000"/>
              </a:lnSpc>
              <a:buClr>
                <a:srgbClr val="0000FF"/>
              </a:buClr>
              <a:buFont typeface="Wingdings" charset="2"/>
              <a:buChar char="²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EIC will provide sufficient </a:t>
            </a:r>
            <a:r>
              <a:rPr lang="en-US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bin in multi-dimensions</a:t>
            </a:r>
          </a:p>
          <a:p>
            <a:pPr marL="230188" indent="-230188">
              <a:lnSpc>
                <a:spcPct val="100000"/>
              </a:lnSpc>
              <a:buClr>
                <a:srgbClr val="0000FF"/>
              </a:buClr>
              <a:buFont typeface="Wingdings" charset="2"/>
              <a:buChar char="²"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wide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Q</a:t>
            </a:r>
            <a:r>
              <a:rPr lang="en-US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range needed to extract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GPDs</a:t>
            </a:r>
            <a:endParaRPr lang="en-US" b="1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omic Sans MS"/>
            </a:endParaRPr>
          </a:p>
        </p:txBody>
      </p:sp>
      <p:pic>
        <p:nvPicPr>
          <p:cNvPr id="33" name="Picture 32" descr="DVCS.x.Q2.5x100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35" y="2887613"/>
            <a:ext cx="4248813" cy="29665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498397" y="2615460"/>
            <a:ext cx="1625803" cy="30777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√s = 45 GeV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5930" y="5835921"/>
            <a:ext cx="7456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buClr>
                <a:srgbClr val="0000FF"/>
              </a:buClr>
              <a:defRPr/>
            </a:pP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… we can do a fine binning in Q2 and W… and even in |</a:t>
            </a:r>
            <a:r>
              <a:rPr lang="en-US" sz="2400" b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t</a:t>
            </a:r>
            <a:r>
              <a:rPr lang="en-US" sz="24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omic Sans MS"/>
              </a:rPr>
              <a:t>|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31" name="Picture 30" descr="DVCS.x.Q2.20x25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3830" y="2887613"/>
            <a:ext cx="4248813" cy="296658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390674" y="2615459"/>
            <a:ext cx="1673893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√s = 140 GeV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582EB8-43CB-C045-B34C-06D70D5AF7C0}"/>
              </a:ext>
            </a:extLst>
          </p:cNvPr>
          <p:cNvSpPr txBox="1"/>
          <p:nvPr/>
        </p:nvSpPr>
        <p:spPr>
          <a:xfrm>
            <a:off x="43735" y="759840"/>
            <a:ext cx="8920510" cy="523220"/>
          </a:xfrm>
          <a:prstGeom prst="rect">
            <a:avLst/>
          </a:prstGeom>
          <a:noFill/>
          <a:ln w="19050" cmpd="sng">
            <a:solidFill>
              <a:schemeClr val="accent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US" sz="1400" b="1" dirty="0">
                <a:solidFill>
                  <a:srgbClr val="0000FF"/>
                </a:solidFill>
                <a:cs typeface="Comic Sans MS"/>
              </a:rPr>
              <a:t>The code MILOU </a:t>
            </a:r>
            <a:r>
              <a:rPr lang="en-GB" sz="1400" b="1" dirty="0">
                <a:solidFill>
                  <a:srgbClr val="FF0000"/>
                </a:solidFill>
                <a:cs typeface="Comic Sans MS"/>
              </a:rPr>
              <a:t>by E. Perez, L </a:t>
            </a:r>
            <a:r>
              <a:rPr lang="en-GB" sz="1400" b="1" dirty="0" err="1">
                <a:solidFill>
                  <a:srgbClr val="FF0000"/>
                </a:solidFill>
                <a:cs typeface="Comic Sans MS"/>
              </a:rPr>
              <a:t>Schoeffel</a:t>
            </a:r>
            <a:r>
              <a:rPr lang="en-GB" sz="1400" b="1" dirty="0">
                <a:solidFill>
                  <a:srgbClr val="FF0000"/>
                </a:solidFill>
                <a:cs typeface="Comic Sans MS"/>
              </a:rPr>
              <a:t>, L. </a:t>
            </a:r>
            <a:r>
              <a:rPr lang="en-GB" sz="1400" b="1" dirty="0" err="1">
                <a:solidFill>
                  <a:srgbClr val="FF0000"/>
                </a:solidFill>
                <a:cs typeface="Comic Sans MS"/>
              </a:rPr>
              <a:t>Favart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>
                <a:solidFill>
                  <a:srgbClr val="000000"/>
                </a:solidFill>
              </a:rPr>
              <a:t>[arXiv:hep-ph/0411389v1]</a:t>
            </a:r>
          </a:p>
          <a:p>
            <a:pPr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US" sz="1400" b="1" dirty="0">
                <a:solidFill>
                  <a:srgbClr val="0000FF"/>
                </a:solidFill>
                <a:cs typeface="Comic Sans MS"/>
              </a:rPr>
              <a:t>is </a:t>
            </a:r>
            <a:r>
              <a:rPr lang="en-GB" sz="1400" b="1" dirty="0">
                <a:solidFill>
                  <a:srgbClr val="0000FF"/>
                </a:solidFill>
                <a:cs typeface="Comic Sans MS"/>
              </a:rPr>
              <a:t>Based on a GPDs convolution by</a:t>
            </a:r>
            <a:r>
              <a:rPr lang="en-GB" sz="1400" b="1" dirty="0">
                <a:solidFill>
                  <a:srgbClr val="000000"/>
                </a:solidFill>
                <a:cs typeface="Comic Sans MS"/>
              </a:rPr>
              <a:t>: </a:t>
            </a:r>
            <a:r>
              <a:rPr lang="en-GB" sz="1400" b="1" dirty="0">
                <a:solidFill>
                  <a:srgbClr val="FF0000"/>
                </a:solidFill>
                <a:cs typeface="Comic Sans MS"/>
              </a:rPr>
              <a:t>A.</a:t>
            </a:r>
            <a:r>
              <a:rPr lang="en-GB" sz="1400" b="1" dirty="0">
                <a:solidFill>
                  <a:srgbClr val="000000"/>
                </a:solidFill>
                <a:cs typeface="Comic Sans MS"/>
              </a:rPr>
              <a:t> </a:t>
            </a:r>
            <a:r>
              <a:rPr lang="en-GB" sz="1400" b="1" dirty="0">
                <a:solidFill>
                  <a:srgbClr val="FF0000"/>
                </a:solidFill>
                <a:cs typeface="Comic Sans MS"/>
              </a:rPr>
              <a:t>Freund and M. McDermott [</a:t>
            </a:r>
            <a:r>
              <a:rPr lang="en-US" sz="1400" b="1" dirty="0">
                <a:hlinkClick r:id="rId4"/>
              </a:rPr>
              <a:t>http://durpdg.dur.ac.uk/hepdata/dvcs.html</a:t>
            </a:r>
            <a:r>
              <a:rPr lang="en-US" sz="1400" b="1" dirty="0">
                <a:solidFill>
                  <a:srgbClr val="FF0000"/>
                </a:solidFill>
                <a:cs typeface="Comic Sans M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0123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24651" y="2045002"/>
            <a:ext cx="241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BH subtraction will be not an issue for </a:t>
            </a:r>
            <a:r>
              <a:rPr lang="en-US" b="1" dirty="0" err="1">
                <a:solidFill>
                  <a:srgbClr val="000090"/>
                </a:solidFill>
              </a:rPr>
              <a:t>y</a:t>
            </a:r>
            <a:r>
              <a:rPr lang="en-US" b="1" dirty="0">
                <a:solidFill>
                  <a:srgbClr val="000090"/>
                </a:solidFill>
              </a:rPr>
              <a:t>&lt;0.6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94575" y="1739413"/>
            <a:ext cx="1549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250 GeV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616700" y="82587"/>
            <a:ext cx="244524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BH fraction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97682" y="292319"/>
            <a:ext cx="5167415" cy="369332"/>
            <a:chOff x="597682" y="292319"/>
            <a:chExt cx="5167415" cy="369332"/>
          </a:xfrm>
        </p:grpSpPr>
        <p:sp>
          <p:nvSpPr>
            <p:cNvPr id="10" name="Notched Right Arrow 9"/>
            <p:cNvSpPr/>
            <p:nvPr/>
          </p:nvSpPr>
          <p:spPr>
            <a:xfrm>
              <a:off x="597682" y="426873"/>
              <a:ext cx="4760110" cy="18884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47119" y="292319"/>
              <a:ext cx="417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Q</a:t>
              </a:r>
              <a:r>
                <a:rPr lang="en-US" b="1" baseline="30000" dirty="0">
                  <a:solidFill>
                    <a:srgbClr val="0000FF"/>
                  </a:solidFill>
                </a:rPr>
                <a:t>2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637021" y="469561"/>
            <a:ext cx="300082" cy="5662569"/>
            <a:chOff x="5637021" y="426873"/>
            <a:chExt cx="300082" cy="5662569"/>
          </a:xfrm>
        </p:grpSpPr>
        <p:sp>
          <p:nvSpPr>
            <p:cNvPr id="15" name="Notched Right Arrow 14"/>
            <p:cNvSpPr/>
            <p:nvPr/>
          </p:nvSpPr>
          <p:spPr>
            <a:xfrm rot="5400000">
              <a:off x="3081125" y="3016421"/>
              <a:ext cx="5367944" cy="18884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637021" y="572011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x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500" y="-76200"/>
            <a:ext cx="6553200" cy="6556318"/>
            <a:chOff x="63500" y="-76200"/>
            <a:chExt cx="6553200" cy="6556318"/>
          </a:xfrm>
        </p:grpSpPr>
        <p:pic>
          <p:nvPicPr>
            <p:cNvPr id="7" name="Picture 6" descr="20x250_gpd_bhfracbinbybin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500" y="-76200"/>
              <a:ext cx="6553200" cy="6553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481477" y="6110786"/>
              <a:ext cx="3000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y</a:t>
              </a:r>
              <a:endParaRPr lang="en-US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53731" y="2700061"/>
            <a:ext cx="2419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BH subtraction will be relevant at lower energies and large y, in some of the x-Q</a:t>
            </a:r>
            <a:r>
              <a:rPr lang="en-US" b="1" baseline="30000" dirty="0">
                <a:solidFill>
                  <a:srgbClr val="000090"/>
                </a:solidFill>
              </a:rPr>
              <a:t>2</a:t>
            </a:r>
            <a:r>
              <a:rPr lang="en-US" b="1" dirty="0">
                <a:solidFill>
                  <a:srgbClr val="000090"/>
                </a:solidFill>
              </a:rPr>
              <a:t> bin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60831" y="3945571"/>
            <a:ext cx="1133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Comic Sans MS"/>
                <a:cs typeface="Comic Sans MS"/>
              </a:rPr>
              <a:t>BUT…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65436" y="4401689"/>
            <a:ext cx="25087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higher-lower √s kin. overlapping:</a:t>
            </a:r>
          </a:p>
          <a:p>
            <a:r>
              <a:rPr lang="en-US" dirty="0" err="1"/>
              <a:t>x</a:t>
            </a:r>
            <a:r>
              <a:rPr lang="en-US" dirty="0"/>
              <a:t>-sec. measurements at a higher √s at low-y can cross-check the BH subtraction made at lower √s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89236" y="690425"/>
            <a:ext cx="2472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cuts keep BH below 60% of the sample at large y &gt; 0.5</a:t>
            </a:r>
          </a:p>
        </p:txBody>
      </p:sp>
    </p:spTree>
    <p:extLst>
      <p:ext uri="{BB962C8B-B14F-4D97-AF65-F5344CB8AC3E}">
        <p14:creationId xmlns:p14="http://schemas.microsoft.com/office/powerpoint/2010/main" val="2670844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sr_summary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60" y="402176"/>
            <a:ext cx="5732641" cy="5732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5792" y="3121369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ISR photons with </a:t>
            </a:r>
            <a:r>
              <a:rPr lang="en-US" sz="1600" b="1" dirty="0" err="1">
                <a:solidFill>
                  <a:srgbClr val="0000FF"/>
                </a:solidFill>
              </a:rPr>
              <a:t>E</a:t>
            </a:r>
            <a:r>
              <a:rPr lang="en-US" sz="1600" b="1" baseline="-25000" dirty="0" err="1">
                <a:solidFill>
                  <a:srgbClr val="0000FF"/>
                </a:solidFill>
                <a:latin typeface="Symbol" charset="2"/>
                <a:cs typeface="Symbol" charset="2"/>
              </a:rPr>
              <a:t>g</a:t>
            </a:r>
            <a:r>
              <a:rPr lang="en-US" sz="1600" b="1" dirty="0">
                <a:solidFill>
                  <a:srgbClr val="0000FF"/>
                </a:solidFill>
              </a:rPr>
              <a:t> &lt; 0.02 </a:t>
            </a:r>
            <a:r>
              <a:rPr lang="en-US" sz="1600" b="1" dirty="0" err="1">
                <a:solidFill>
                  <a:srgbClr val="0000FF"/>
                </a:solidFill>
              </a:rPr>
              <a:t>E</a:t>
            </a:r>
            <a:r>
              <a:rPr lang="en-US" sz="1600" b="1" baseline="-25000" dirty="0" err="1">
                <a:solidFill>
                  <a:srgbClr val="0000FF"/>
                </a:solidFill>
              </a:rPr>
              <a:t>e</a:t>
            </a:r>
            <a:r>
              <a:rPr lang="en-US" sz="1600" b="1" baseline="-250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do not result in a significant correction for the event kinematics. </a:t>
            </a: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Contribution from ISR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33736" y="4273106"/>
            <a:ext cx="1996831" cy="2433331"/>
            <a:chOff x="6689969" y="3556002"/>
            <a:chExt cx="1996831" cy="2433331"/>
          </a:xfrm>
        </p:grpSpPr>
        <p:grpSp>
          <p:nvGrpSpPr>
            <p:cNvPr id="2" name="Group 10"/>
            <p:cNvGrpSpPr/>
            <p:nvPr/>
          </p:nvGrpSpPr>
          <p:grpSpPr>
            <a:xfrm>
              <a:off x="6689969" y="3556002"/>
              <a:ext cx="1996831" cy="1866900"/>
              <a:chOff x="552938" y="3379788"/>
              <a:chExt cx="1996831" cy="1866900"/>
            </a:xfrm>
          </p:grpSpPr>
          <p:pic>
            <p:nvPicPr>
              <p:cNvPr id="8" name="Picture 7" descr="fig_DVCS-BH.eps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184"/>
              <a:stretch/>
            </p:blipFill>
            <p:spPr>
              <a:xfrm>
                <a:off x="552938" y="3379788"/>
                <a:ext cx="1996831" cy="18669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433" y="3845167"/>
                <a:ext cx="359507" cy="269630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14399" y="3581402"/>
                <a:ext cx="3556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0" dirty="0">
                    <a:latin typeface="Times New Roman"/>
                    <a:cs typeface="Times New Roman"/>
                  </a:rPr>
                  <a:t>q</a:t>
                </a:r>
                <a:r>
                  <a:rPr lang="en-US" sz="1600" b="0" baseline="-25000" dirty="0">
                    <a:latin typeface="Times New Roman"/>
                    <a:cs typeface="Times New Roman"/>
                  </a:rPr>
                  <a:t>3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287836" y="5158336"/>
              <a:ext cx="915635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>
                  <a:latin typeface="Times New Roman"/>
                  <a:cs typeface="Times New Roman"/>
                </a:rPr>
                <a:t>DVCS </a:t>
              </a:r>
            </a:p>
            <a:p>
              <a:pPr algn="ctr"/>
              <a:r>
                <a:rPr lang="en-US" sz="1600" b="0" dirty="0">
                  <a:latin typeface="Times New Roman"/>
                  <a:cs typeface="Times New Roman"/>
                </a:rPr>
                <a:t>&amp;</a:t>
              </a:r>
            </a:p>
            <a:p>
              <a:pPr algn="ctr"/>
              <a:r>
                <a:rPr lang="en-US" sz="1600" b="0" dirty="0">
                  <a:latin typeface="Times New Roman"/>
                  <a:cs typeface="Times New Roman"/>
                </a:rPr>
                <a:t>BH -ISR</a:t>
              </a: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54700" y="708353"/>
            <a:ext cx="3289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Fraction of ISR events for three Q</a:t>
            </a:r>
            <a:r>
              <a:rPr lang="en-US" baseline="30000" dirty="0"/>
              <a:t>2</a:t>
            </a:r>
            <a:r>
              <a:rPr lang="en-US" dirty="0"/>
              <a:t>-bins as </a:t>
            </a:r>
            <a:r>
              <a:rPr lang="en-US" dirty="0" err="1"/>
              <a:t>fct</a:t>
            </a:r>
            <a:r>
              <a:rPr lang="en-US" dirty="0"/>
              <a:t> of x for two EIC beam energy combinations.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ONLY 15% of the events emit a photon with &gt; 2% energy of the incoming electron</a:t>
            </a:r>
          </a:p>
        </p:txBody>
      </p:sp>
    </p:spTree>
    <p:extLst>
      <p:ext uri="{BB962C8B-B14F-4D97-AF65-F5344CB8AC3E}">
        <p14:creationId xmlns:p14="http://schemas.microsoft.com/office/powerpoint/2010/main" val="4172660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5" name="Picture 4" descr="Screen Shot 2013-05-01 at 3.13.15 PM.png"/>
          <p:cNvPicPr>
            <a:picLocks noChangeAspect="1"/>
          </p:cNvPicPr>
          <p:nvPr/>
        </p:nvPicPr>
        <p:blipFill rotWithShape="1">
          <a:blip r:embed="rId2"/>
          <a:srcRect b="37442"/>
          <a:stretch/>
        </p:blipFill>
        <p:spPr>
          <a:xfrm>
            <a:off x="2710" y="577850"/>
            <a:ext cx="5988980" cy="344805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DVCS &amp; J/</a:t>
            </a:r>
            <a:r>
              <a:rPr lang="en-GB" sz="2800" b="1" dirty="0" err="1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ψ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differential cross section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7256" y="793750"/>
            <a:ext cx="2910844" cy="369332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Luminosity: 10 fb</a:t>
            </a:r>
            <a:r>
              <a:rPr lang="en-US" b="1" baseline="30000" dirty="0"/>
              <a:t>-1</a:t>
            </a:r>
            <a:endParaRPr lang="en-US" b="1" dirty="0"/>
          </a:p>
        </p:txBody>
      </p:sp>
      <p:pic>
        <p:nvPicPr>
          <p:cNvPr id="14" name="Picture 13" descr="Combo_xQ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" y="4366936"/>
            <a:ext cx="5895344" cy="2052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68428" y="1861018"/>
            <a:ext cx="813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00FF"/>
                </a:solidFill>
                <a:latin typeface="Times New Roman" charset="0"/>
                <a:ea typeface="DejaVu Sans" charset="0"/>
                <a:cs typeface="DejaVu Sans" charset="0"/>
              </a:rPr>
              <a:t>DVCS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799" y="1257300"/>
            <a:ext cx="308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Measurement dominated by systematics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Fourier transf. of </a:t>
            </a:r>
            <a:r>
              <a:rPr lang="en-US" dirty="0" err="1"/>
              <a:t>dσ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partonic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40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Transverse target-spin asymmetry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pic>
        <p:nvPicPr>
          <p:cNvPr id="9" name="Picture 8" descr="plot-AUT20x250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952500"/>
            <a:ext cx="8585200" cy="2616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8787" y="5381280"/>
            <a:ext cx="2938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Gives access to GPD E</a:t>
            </a:r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213356" y="4037237"/>
          <a:ext cx="54562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4" name="Equation" r:id="rId4" imgW="3378200" imgH="406400" progId="Equation.3">
                  <p:embed/>
                </p:oleObj>
              </mc:Choice>
              <mc:Fallback>
                <p:oleObj name="Equation" r:id="rId4" imgW="3378200" imgH="406400" progId="Equation.3">
                  <p:embed/>
                  <p:pic>
                    <p:nvPicPr>
                      <p:cNvPr id="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56" y="4037237"/>
                        <a:ext cx="5456238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2"/>
          <p:cNvGrpSpPr/>
          <p:nvPr/>
        </p:nvGrpSpPr>
        <p:grpSpPr>
          <a:xfrm>
            <a:off x="2182966" y="4096375"/>
            <a:ext cx="6560936" cy="699258"/>
            <a:chOff x="1921985" y="5208988"/>
            <a:chExt cx="6560936" cy="699258"/>
          </a:xfrm>
        </p:grpSpPr>
        <p:sp>
          <p:nvSpPr>
            <p:cNvPr id="14" name="TextBox 13"/>
            <p:cNvSpPr txBox="1"/>
            <p:nvPr/>
          </p:nvSpPr>
          <p:spPr>
            <a:xfrm>
              <a:off x="5548234" y="5261915"/>
              <a:ext cx="2934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solidFill>
                    <a:srgbClr val="000090"/>
                  </a:solidFill>
                </a:rPr>
                <a:t>sin(</a:t>
              </a:r>
              <a:r>
                <a:rPr lang="en-US" b="1" i="1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b="1" i="1" baseline="-25000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="1" i="1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-f</a:t>
              </a:r>
              <a:r>
                <a:rPr lang="en-US" b="1" i="1" baseline="-25000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="1" i="1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)</a:t>
              </a:r>
              <a:r>
                <a:rPr lang="en-US" b="1" i="1" baseline="-25000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>
                  <a:solidFill>
                    <a:srgbClr val="000090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rgbClr val="000090"/>
                  </a:solidFill>
                </a:rPr>
                <a:t>governed by </a:t>
              </a:r>
              <a:r>
                <a:rPr lang="en-US" b="1" dirty="0">
                  <a:solidFill>
                    <a:srgbClr val="FF0000"/>
                  </a:solidFill>
                </a:rPr>
                <a:t>E</a:t>
              </a:r>
              <a:r>
                <a:rPr lang="en-US" b="1" dirty="0">
                  <a:solidFill>
                    <a:srgbClr val="000090"/>
                  </a:solidFill>
                </a:rPr>
                <a:t> and </a:t>
              </a:r>
              <a:r>
                <a:rPr lang="en-US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1921985" y="5208988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3759033" y="5208988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3124200" y="2425700"/>
            <a:ext cx="3784600" cy="1548031"/>
            <a:chOff x="3124200" y="2425700"/>
            <a:chExt cx="3784600" cy="1548031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3124200" y="2425700"/>
              <a:ext cx="10795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 flipV="1">
              <a:off x="4800600" y="2425700"/>
              <a:ext cx="210820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99313" y="3327400"/>
              <a:ext cx="2088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Different assumptions for E</a:t>
              </a:r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14</a:t>
            </a:fld>
            <a:endParaRPr lang="en-US"/>
          </a:p>
        </p:txBody>
      </p:sp>
      <p:grpSp>
        <p:nvGrpSpPr>
          <p:cNvPr id="17" name="Group 19"/>
          <p:cNvGrpSpPr/>
          <p:nvPr/>
        </p:nvGrpSpPr>
        <p:grpSpPr>
          <a:xfrm>
            <a:off x="88900" y="4844415"/>
            <a:ext cx="3618970" cy="1657034"/>
            <a:chOff x="1800225" y="3491443"/>
            <a:chExt cx="4697941" cy="2218112"/>
          </a:xfrm>
        </p:grpSpPr>
        <p:grpSp>
          <p:nvGrpSpPr>
            <p:cNvPr id="19" name="Group 25"/>
            <p:cNvGrpSpPr/>
            <p:nvPr/>
          </p:nvGrpSpPr>
          <p:grpSpPr>
            <a:xfrm>
              <a:off x="1800225" y="3491443"/>
              <a:ext cx="4697941" cy="2218112"/>
              <a:chOff x="178858" y="4405843"/>
              <a:chExt cx="4697941" cy="2218112"/>
            </a:xfrm>
          </p:grpSpPr>
          <p:sp>
            <p:nvSpPr>
              <p:cNvPr id="26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4697941" cy="22181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27" name="Object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5930" y="5664331"/>
              <a:ext cx="4292600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2245" name="Equation" r:id="rId6" imgW="4292600" imgH="787400" progId="">
                      <p:embed/>
                    </p:oleObj>
                  </mc:Choice>
                  <mc:Fallback>
                    <p:oleObj name="Equation" r:id="rId6" imgW="4292600" imgH="787400" progId="">
                      <p:embed/>
                      <p:pic>
                        <p:nvPicPr>
                          <p:cNvPr id="27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30" y="5664331"/>
                            <a:ext cx="4292600" cy="787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8" name="Object 12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68313" y="4929880"/>
              <a:ext cx="4064000" cy="863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2246" name="Equation" r:id="rId8" imgW="4064000" imgH="863600" progId="">
                      <p:embed/>
                    </p:oleObj>
                  </mc:Choice>
                  <mc:Fallback>
                    <p:oleObj name="Equation" r:id="rId8" imgW="4064000" imgH="863600" progId="">
                      <p:embed/>
                      <p:pic>
                        <p:nvPicPr>
                          <p:cNvPr id="28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313" y="4929880"/>
                            <a:ext cx="4064000" cy="863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3" name="TextBox 22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Spin-Sum-Rule in PRF:</a:t>
              </a:r>
            </a:p>
          </p:txBody>
        </p:sp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4828824" y="3692384"/>
              <a:ext cx="9362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from </a:t>
              </a: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g</a:t>
              </a:r>
              <a:r>
                <a:rPr lang="en-US" sz="1600" baseline="-250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1</a:t>
              </a:r>
              <a:endParaRPr lang="en-US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25" name="Bent Arrow 24"/>
            <p:cNvSpPr/>
            <p:nvPr/>
          </p:nvSpPr>
          <p:spPr>
            <a:xfrm>
              <a:off x="4429778" y="3793971"/>
              <a:ext cx="402199" cy="472016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1000">
                  <a:srgbClr val="CC66FF"/>
                </a:gs>
                <a:gs pos="96000">
                  <a:srgbClr val="FFFFFF"/>
                </a:gs>
                <a:gs pos="0">
                  <a:srgbClr val="CC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80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020014" y="6039991"/>
            <a:ext cx="51017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E.C. </a:t>
            </a:r>
            <a:r>
              <a:rPr lang="en-US" sz="1600" dirty="0" err="1">
                <a:solidFill>
                  <a:srgbClr val="000000"/>
                </a:solidFill>
              </a:rPr>
              <a:t>Aschenauer</a:t>
            </a:r>
            <a:r>
              <a:rPr lang="en-US" sz="1600" dirty="0">
                <a:solidFill>
                  <a:srgbClr val="000000"/>
                </a:solidFill>
              </a:rPr>
              <a:t>, S. F., K. </a:t>
            </a:r>
            <a:r>
              <a:rPr lang="en-US" sz="1600" dirty="0" err="1">
                <a:solidFill>
                  <a:srgbClr val="000000"/>
                </a:solidFill>
              </a:rPr>
              <a:t>Kumerički</a:t>
            </a:r>
            <a:r>
              <a:rPr lang="en-US" sz="1600" dirty="0">
                <a:solidFill>
                  <a:srgbClr val="000000"/>
                </a:solidFill>
              </a:rPr>
              <a:t>, D. Müller JHEP09(2013)093</a:t>
            </a:r>
          </a:p>
        </p:txBody>
      </p:sp>
    </p:spTree>
    <p:extLst>
      <p:ext uri="{BB962C8B-B14F-4D97-AF65-F5344CB8AC3E}">
        <p14:creationId xmlns:p14="http://schemas.microsoft.com/office/powerpoint/2010/main" val="3037142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DVCS-based imaging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pic>
        <p:nvPicPr>
          <p:cNvPr id="14" name="Picture 13" descr="plotGPDHsea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4496"/>
            <a:ext cx="2834156" cy="1889437"/>
          </a:xfrm>
          <a:prstGeom prst="rect">
            <a:avLst/>
          </a:prstGeom>
        </p:spPr>
      </p:pic>
      <p:pic>
        <p:nvPicPr>
          <p:cNvPr id="19" name="Picture 18" descr="plotGPDEsea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328" y="1624496"/>
            <a:ext cx="2834156" cy="1889437"/>
          </a:xfrm>
          <a:prstGeom prst="rect">
            <a:avLst/>
          </a:prstGeom>
        </p:spPr>
      </p:pic>
      <p:grpSp>
        <p:nvGrpSpPr>
          <p:cNvPr id="2" name="Group 21"/>
          <p:cNvGrpSpPr/>
          <p:nvPr/>
        </p:nvGrpSpPr>
        <p:grpSpPr>
          <a:xfrm>
            <a:off x="2" y="4166702"/>
            <a:ext cx="5839637" cy="1985746"/>
            <a:chOff x="2" y="4230202"/>
            <a:chExt cx="5839637" cy="1985746"/>
          </a:xfrm>
        </p:grpSpPr>
        <p:pic>
          <p:nvPicPr>
            <p:cNvPr id="12" name="Picture 11" descr="plotGPD1D-q-qT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" y="4230202"/>
              <a:ext cx="5820292" cy="198574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98272" y="4285595"/>
              <a:ext cx="11029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Unpolarized</a:t>
              </a:r>
            </a:p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sea-quarks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20159" y="4316737"/>
              <a:ext cx="10194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Polarized</a:t>
              </a:r>
            </a:p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sea-quarks</a:t>
              </a:r>
            </a:p>
          </p:txBody>
        </p:sp>
      </p:grpSp>
      <p:grpSp>
        <p:nvGrpSpPr>
          <p:cNvPr id="3" name="Group 23"/>
          <p:cNvGrpSpPr/>
          <p:nvPr/>
        </p:nvGrpSpPr>
        <p:grpSpPr>
          <a:xfrm>
            <a:off x="6032169" y="4253237"/>
            <a:ext cx="2654631" cy="1791876"/>
            <a:chOff x="6032169" y="4316737"/>
            <a:chExt cx="2654631" cy="1791876"/>
          </a:xfrm>
        </p:grpSpPr>
        <p:pic>
          <p:nvPicPr>
            <p:cNvPr id="11" name="Picture 10" descr="plotGPD1D-g.eps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2169" y="4316737"/>
              <a:ext cx="2654631" cy="179187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871776" y="4316737"/>
              <a:ext cx="7084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>
                  <a:solidFill>
                    <a:srgbClr val="FF0000"/>
                  </a:solidFill>
                </a:rPr>
                <a:t>gluons</a:t>
              </a:r>
            </a:p>
          </p:txBody>
        </p:sp>
      </p:grpSp>
      <p:sp>
        <p:nvSpPr>
          <p:cNvPr id="25" name="Notched Right Arrow 24"/>
          <p:cNvSpPr/>
          <p:nvPr/>
        </p:nvSpPr>
        <p:spPr>
          <a:xfrm rot="5400000">
            <a:off x="1871623" y="3101017"/>
            <a:ext cx="992897" cy="48047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Fourier</a:t>
            </a:r>
          </a:p>
        </p:txBody>
      </p:sp>
      <p:sp>
        <p:nvSpPr>
          <p:cNvPr id="29" name="Notched Right Arrow 28"/>
          <p:cNvSpPr/>
          <p:nvPr/>
        </p:nvSpPr>
        <p:spPr>
          <a:xfrm rot="5400000">
            <a:off x="6078643" y="3130983"/>
            <a:ext cx="1052836" cy="48047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 anchorCtr="1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Fourier</a:t>
            </a:r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5" name="Picture 34" descr="plotGPDHG.ep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099" y="1624497"/>
            <a:ext cx="2872253" cy="1914836"/>
          </a:xfrm>
          <a:prstGeom prst="rect">
            <a:avLst/>
          </a:prstGeom>
        </p:spPr>
      </p:pic>
      <p:graphicFrame>
        <p:nvGraphicFramePr>
          <p:cNvPr id="36" name="Object 35"/>
          <p:cNvGraphicFramePr>
            <a:graphicFrameLocks noChangeAspect="1"/>
          </p:cNvGraphicFramePr>
          <p:nvPr>
            <p:extLst/>
          </p:nvPr>
        </p:nvGraphicFramePr>
        <p:xfrm>
          <a:off x="2535189" y="3701609"/>
          <a:ext cx="4018011" cy="465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946" name="Equation" r:id="rId8" imgW="2908300" imgH="355600" progId="Equation.3">
                  <p:embed/>
                </p:oleObj>
              </mc:Choice>
              <mc:Fallback>
                <p:oleObj name="Equation" r:id="rId8" imgW="2908300" imgH="355600" progId="Equation.3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189" y="3701609"/>
                        <a:ext cx="4018011" cy="46509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13357" y="812808"/>
            <a:ext cx="89306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600" b="1" dirty="0"/>
              <a:t>A global fit over all mock data was done, based on: [Nuclear Physics B 794 (2008) 244–323]</a:t>
            </a:r>
            <a:endParaRPr lang="en-US" sz="1600" b="1" dirty="0">
              <a:solidFill>
                <a:srgbClr val="0000FF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600" b="1" dirty="0"/>
              <a:t>Known values </a:t>
            </a:r>
            <a:r>
              <a:rPr lang="en-US" sz="1600" b="1" i="1" dirty="0" err="1"/>
              <a:t>q(x</a:t>
            </a:r>
            <a:r>
              <a:rPr lang="en-US" sz="1600" b="1" i="1" dirty="0"/>
              <a:t>)</a:t>
            </a:r>
            <a:r>
              <a:rPr lang="en-US" sz="1600" b="1" dirty="0"/>
              <a:t>, </a:t>
            </a:r>
            <a:r>
              <a:rPr lang="en-US" sz="1600" b="1" i="1" dirty="0" err="1"/>
              <a:t>g(x</a:t>
            </a:r>
            <a:r>
              <a:rPr lang="en-US" sz="1600" b="1" i="1" dirty="0"/>
              <a:t>)</a:t>
            </a:r>
            <a:r>
              <a:rPr lang="en-US" sz="1600" b="1" dirty="0"/>
              <a:t> are assumed for </a:t>
            </a:r>
            <a:r>
              <a:rPr lang="en-US" sz="1600" b="1" i="1" dirty="0" err="1"/>
              <a:t>H</a:t>
            </a:r>
            <a:r>
              <a:rPr lang="en-US" sz="1600" b="1" i="1" baseline="30000" dirty="0" err="1"/>
              <a:t>q</a:t>
            </a:r>
            <a:r>
              <a:rPr lang="en-US" sz="1600" b="1" i="1" dirty="0"/>
              <a:t>, H</a:t>
            </a:r>
            <a:r>
              <a:rPr lang="en-US" sz="1600" b="1" i="1" baseline="30000" dirty="0"/>
              <a:t>g </a:t>
            </a:r>
            <a:r>
              <a:rPr lang="en-US" sz="1600" b="1" dirty="0"/>
              <a:t>(at </a:t>
            </a:r>
            <a:r>
              <a:rPr lang="en-US" sz="1600" b="1" dirty="0" err="1"/>
              <a:t>t</a:t>
            </a:r>
            <a:r>
              <a:rPr lang="en-US" sz="1600" b="1" dirty="0"/>
              <a:t>=0 forward limits </a:t>
            </a:r>
            <a:r>
              <a:rPr lang="en-US" sz="1600" b="1" i="1" dirty="0" err="1"/>
              <a:t>E</a:t>
            </a:r>
            <a:r>
              <a:rPr lang="en-US" sz="1600" b="1" i="1" baseline="30000" dirty="0" err="1"/>
              <a:t>q</a:t>
            </a:r>
            <a:r>
              <a:rPr lang="en-US" sz="1600" b="1" i="1" dirty="0"/>
              <a:t>, </a:t>
            </a:r>
            <a:r>
              <a:rPr lang="en-US" sz="1600" b="1" i="1" dirty="0" err="1"/>
              <a:t>E</a:t>
            </a:r>
            <a:r>
              <a:rPr lang="en-US" sz="1600" b="1" i="1" baseline="30000" dirty="0" err="1"/>
              <a:t>g</a:t>
            </a:r>
            <a:r>
              <a:rPr lang="en-US" sz="1600" b="1" i="1" baseline="30000" dirty="0"/>
              <a:t> </a:t>
            </a:r>
            <a:r>
              <a:rPr lang="en-US" sz="1600" b="1" baseline="30000" dirty="0"/>
              <a:t> </a:t>
            </a:r>
            <a:r>
              <a:rPr lang="en-US" sz="1600" b="1" dirty="0"/>
              <a:t>are unknown)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87376" y="6118195"/>
            <a:ext cx="5568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E.C. </a:t>
            </a:r>
            <a:r>
              <a:rPr lang="en-US" sz="1600" dirty="0" err="1">
                <a:solidFill>
                  <a:srgbClr val="000000"/>
                </a:solidFill>
              </a:rPr>
              <a:t>Aschenauer</a:t>
            </a:r>
            <a:r>
              <a:rPr lang="en-US" sz="1600" dirty="0">
                <a:solidFill>
                  <a:srgbClr val="000000"/>
                </a:solidFill>
              </a:rPr>
              <a:t>, S. F., K. </a:t>
            </a:r>
            <a:r>
              <a:rPr lang="en-US" sz="1600" dirty="0" err="1">
                <a:solidFill>
                  <a:srgbClr val="000000"/>
                </a:solidFill>
              </a:rPr>
              <a:t>Kumerički</a:t>
            </a:r>
            <a:r>
              <a:rPr lang="en-US" sz="1600" dirty="0">
                <a:solidFill>
                  <a:srgbClr val="000000"/>
                </a:solidFill>
              </a:rPr>
              <a:t>, D. Müller, JHEP09(2013)093</a:t>
            </a:r>
          </a:p>
        </p:txBody>
      </p:sp>
    </p:spTree>
    <p:extLst>
      <p:ext uri="{BB962C8B-B14F-4D97-AF65-F5344CB8AC3E}">
        <p14:creationId xmlns:p14="http://schemas.microsoft.com/office/powerpoint/2010/main" val="215392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Spatial Imaging </a:t>
            </a:r>
            <a:r>
              <a:rPr lang="mr-IN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–</a:t>
            </a: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 as in the EIC White Paper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000" y="721785"/>
            <a:ext cx="8578564" cy="4370916"/>
            <a:chOff x="0" y="1026584"/>
            <a:chExt cx="9124664" cy="4593167"/>
          </a:xfrm>
        </p:grpSpPr>
        <p:grpSp>
          <p:nvGrpSpPr>
            <p:cNvPr id="35" name="Group 34"/>
            <p:cNvGrpSpPr/>
            <p:nvPr/>
          </p:nvGrpSpPr>
          <p:grpSpPr>
            <a:xfrm>
              <a:off x="0" y="1026584"/>
              <a:ext cx="9124664" cy="4593167"/>
              <a:chOff x="21175" y="1132407"/>
              <a:chExt cx="9124664" cy="4593167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8" t="31395" r="4620" b="32075"/>
              <a:stretch/>
            </p:blipFill>
            <p:spPr>
              <a:xfrm>
                <a:off x="21175" y="1132407"/>
                <a:ext cx="9124664" cy="45931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</p:pic>
          <p:cxnSp>
            <p:nvCxnSpPr>
              <p:cNvPr id="38" name="Straight Connector 37"/>
              <p:cNvCxnSpPr/>
              <p:nvPr/>
            </p:nvCxnSpPr>
            <p:spPr bwMode="auto">
              <a:xfrm>
                <a:off x="402167" y="4138081"/>
                <a:ext cx="7323666" cy="21167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9" name="Straight Connector 38"/>
              <p:cNvCxnSpPr/>
              <p:nvPr/>
            </p:nvCxnSpPr>
            <p:spPr bwMode="auto">
              <a:xfrm flipH="1">
                <a:off x="1661582" y="2857500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4078816" y="2840567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1" name="Straight Connector 40"/>
              <p:cNvCxnSpPr/>
              <p:nvPr/>
            </p:nvCxnSpPr>
            <p:spPr bwMode="auto">
              <a:xfrm flipH="1">
                <a:off x="6485466" y="2887134"/>
                <a:ext cx="10584" cy="247650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43" name="TextBox 42"/>
            <p:cNvSpPr txBox="1"/>
            <p:nvPr/>
          </p:nvSpPr>
          <p:spPr>
            <a:xfrm>
              <a:off x="3177763" y="4872690"/>
              <a:ext cx="17304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Shift due to GPD E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46584" y="2840326"/>
              <a:ext cx="11301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Unpolarized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sea-quarks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225045" y="2840326"/>
              <a:ext cx="10413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Polarized</a:t>
              </a:r>
            </a:p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sea-quarks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99826" y="2851763"/>
              <a:ext cx="7219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FF0000"/>
                  </a:solidFill>
                </a:rPr>
                <a:t>gluons</a:t>
              </a:r>
            </a:p>
          </p:txBody>
        </p:sp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644662" y="5099556"/>
            <a:ext cx="550663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Other capabilities still to be evaluated?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+mj-lt"/>
              </a:rPr>
              <a:t>GPD H-Gluon is nice but can be much better by including </a:t>
            </a:r>
            <a:r>
              <a:rPr lang="en-GB" sz="1600" dirty="0">
                <a:latin typeface="+mj-lt"/>
                <a:ea typeface="DejaVu Sans" charset="0"/>
                <a:cs typeface="DejaVu Sans" charset="0"/>
              </a:rPr>
              <a:t>J/</a:t>
            </a:r>
            <a:r>
              <a:rPr lang="en-GB" sz="1600" dirty="0" err="1">
                <a:latin typeface="+mj-lt"/>
                <a:ea typeface="DejaVu Sans" charset="0"/>
                <a:cs typeface="DejaVu Sans" charset="0"/>
              </a:rPr>
              <a:t>ψ</a:t>
            </a:r>
            <a:r>
              <a:rPr lang="en-US" sz="1600" dirty="0">
                <a:latin typeface="+mj-l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+mj-lt"/>
              </a:rPr>
              <a:t>Access to GPD E-gluon </a:t>
            </a:r>
            <a:r>
              <a:rPr lang="en-US" sz="1600" dirty="0">
                <a:latin typeface="+mj-lt"/>
                <a:sym typeface="Wingdings"/>
              </a:rPr>
              <a:t> orbital momentum (</a:t>
            </a:r>
            <a:r>
              <a:rPr lang="en-US" sz="1600" dirty="0" err="1">
                <a:latin typeface="+mj-lt"/>
                <a:sym typeface="Wingdings"/>
              </a:rPr>
              <a:t>Ji</a:t>
            </a:r>
            <a:r>
              <a:rPr lang="en-US" sz="1600" dirty="0">
                <a:latin typeface="+mj-lt"/>
                <a:sym typeface="Wingdings"/>
              </a:rPr>
              <a:t> sum rule)</a:t>
            </a:r>
            <a:endParaRPr lang="en-US" sz="1600" dirty="0">
              <a:latin typeface="+mj-lt"/>
            </a:endParaRPr>
          </a:p>
          <a:p>
            <a:pPr marL="285750" indent="-285750">
              <a:buClr>
                <a:schemeClr val="tx1"/>
              </a:buClr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  <a:latin typeface="+mj-lt"/>
              </a:rPr>
              <a:t>Flavor Separation of GPDs </a:t>
            </a:r>
            <a:r>
              <a:rPr lang="en-US" sz="1600" dirty="0">
                <a:latin typeface="+mj-lt"/>
              </a:rPr>
              <a:t>(VMP and/or DVCS on deuteron)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+mj-lt"/>
              </a:rPr>
              <a:t>Nuclear imaging (modification of GPDs in </a:t>
            </a:r>
            <a:r>
              <a:rPr lang="en-US" sz="1600" dirty="0" err="1">
                <a:latin typeface="+mj-lt"/>
              </a:rPr>
              <a:t>p+A</a:t>
            </a:r>
            <a:r>
              <a:rPr lang="en-US" sz="1600" dirty="0">
                <a:latin typeface="+mj-lt"/>
              </a:rPr>
              <a:t> collisions)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56328" y="1088995"/>
            <a:ext cx="178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E.C. </a:t>
            </a:r>
            <a:r>
              <a:rPr lang="en-US" sz="1200" b="1" dirty="0" err="1">
                <a:solidFill>
                  <a:srgbClr val="000000"/>
                </a:solidFill>
              </a:rPr>
              <a:t>Aschenauer</a:t>
            </a:r>
            <a:r>
              <a:rPr lang="en-US" sz="1200" b="1" dirty="0">
                <a:solidFill>
                  <a:srgbClr val="000000"/>
                </a:solidFill>
              </a:rPr>
              <a:t>, S. F., K. </a:t>
            </a:r>
            <a:r>
              <a:rPr lang="en-US" sz="1200" b="1" dirty="0" err="1">
                <a:solidFill>
                  <a:srgbClr val="000000"/>
                </a:solidFill>
              </a:rPr>
              <a:t>Kumerički</a:t>
            </a:r>
            <a:r>
              <a:rPr lang="en-US" sz="1200" b="1" dirty="0">
                <a:solidFill>
                  <a:srgbClr val="000000"/>
                </a:solidFill>
              </a:rPr>
              <a:t>, D. Müller, JHEP09(2013)093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294" y="5183457"/>
            <a:ext cx="3591367" cy="110799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28600" indent="-228600"/>
            <a:r>
              <a:rPr lang="en-US" b="1" dirty="0">
                <a:solidFill>
                  <a:srgbClr val="000090"/>
                </a:solidFill>
                <a:latin typeface="+mj-lt"/>
                <a:cs typeface="Comic Sans MS"/>
              </a:rPr>
              <a:t>Impact of EIC </a:t>
            </a:r>
            <a:r>
              <a:rPr lang="en-US" b="1" dirty="0">
                <a:solidFill>
                  <a:srgbClr val="000000"/>
                </a:solidFill>
                <a:latin typeface="+mj-lt"/>
                <a:cs typeface="Comic Sans MS"/>
              </a:rPr>
              <a:t>(based on DVCS only):</a:t>
            </a:r>
          </a:p>
          <a:p>
            <a:pPr marL="228600" indent="-228600">
              <a:buFont typeface="Wingdings" charset="2"/>
              <a:buChar char="ü"/>
            </a:pPr>
            <a:r>
              <a:rPr lang="en-US" sz="1600" b="1" dirty="0">
                <a:solidFill>
                  <a:srgbClr val="FF0000"/>
                </a:solidFill>
                <a:latin typeface="+mj-lt"/>
              </a:rPr>
              <a:t>Excellent reconstruction of </a:t>
            </a:r>
            <a:r>
              <a:rPr lang="en-US" sz="1600" b="1" i="1" dirty="0" err="1">
                <a:solidFill>
                  <a:srgbClr val="FF0000"/>
                </a:solidFill>
                <a:latin typeface="+mj-lt"/>
              </a:rPr>
              <a:t>H</a:t>
            </a:r>
            <a:r>
              <a:rPr lang="en-US" sz="1600" b="1" i="1" baseline="30000" dirty="0" err="1">
                <a:solidFill>
                  <a:srgbClr val="FF0000"/>
                </a:solidFill>
                <a:latin typeface="+mj-lt"/>
              </a:rPr>
              <a:t>sea</a:t>
            </a:r>
            <a:r>
              <a:rPr lang="en-US" sz="1600" b="1" i="1" dirty="0">
                <a:solidFill>
                  <a:srgbClr val="FF0000"/>
                </a:solidFill>
                <a:latin typeface="+mj-lt"/>
              </a:rPr>
              <a:t>,</a:t>
            </a:r>
            <a:r>
              <a:rPr lang="en-US" sz="1600" b="1" baseline="30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sz="1600" b="1" i="1" dirty="0">
                <a:solidFill>
                  <a:srgbClr val="FF0000"/>
                </a:solidFill>
                <a:latin typeface="+mj-lt"/>
              </a:rPr>
              <a:t>H</a:t>
            </a:r>
            <a:r>
              <a:rPr lang="en-US" sz="1600" b="1" i="1" baseline="30000" dirty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1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(from </a:t>
            </a:r>
            <a:r>
              <a:rPr lang="en-US" sz="1600" b="1" i="1" dirty="0" err="1">
                <a:latin typeface="+mj-lt"/>
              </a:rPr>
              <a:t>dσ/dt</a:t>
            </a:r>
            <a:r>
              <a:rPr lang="en-US" sz="1600" b="1" dirty="0">
                <a:latin typeface="+mj-lt"/>
              </a:rPr>
              <a:t>)</a:t>
            </a:r>
          </a:p>
          <a:p>
            <a:pPr marL="228600" indent="-228600">
              <a:buFont typeface="Wingdings" charset="2"/>
              <a:buChar char="ü"/>
            </a:pPr>
            <a:r>
              <a:rPr lang="en-US" sz="1600" b="1" dirty="0">
                <a:solidFill>
                  <a:srgbClr val="FF0000"/>
                </a:solidFill>
              </a:rPr>
              <a:t>Reconstruction of sea-quarks GPD E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63789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How to separate </a:t>
            </a: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flavors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?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" y="684431"/>
            <a:ext cx="37318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Method 1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VMP</a:t>
            </a:r>
          </a:p>
          <a:p>
            <a:r>
              <a:rPr lang="mr-IN" dirty="0"/>
              <a:t>rho</a:t>
            </a:r>
            <a:r>
              <a:rPr lang="en-US" dirty="0"/>
              <a:t>0: </a:t>
            </a:r>
            <a:r>
              <a:rPr lang="mr-IN" dirty="0"/>
              <a:t>2u</a:t>
            </a:r>
            <a:r>
              <a:rPr lang="en-US" dirty="0"/>
              <a:t>+</a:t>
            </a:r>
            <a:r>
              <a:rPr lang="mr-IN" dirty="0"/>
              <a:t>d 9</a:t>
            </a:r>
            <a:r>
              <a:rPr lang="en-US" dirty="0"/>
              <a:t>/</a:t>
            </a:r>
            <a:r>
              <a:rPr lang="mr-IN" dirty="0"/>
              <a:t>4g</a:t>
            </a:r>
          </a:p>
          <a:p>
            <a:r>
              <a:rPr lang="mr-IN" dirty="0"/>
              <a:t>omega</a:t>
            </a:r>
            <a:r>
              <a:rPr lang="en-US" dirty="0"/>
              <a:t>: </a:t>
            </a:r>
            <a:r>
              <a:rPr lang="mr-IN" dirty="0"/>
              <a:t>2u</a:t>
            </a:r>
            <a:r>
              <a:rPr lang="en-US" dirty="0"/>
              <a:t>-</a:t>
            </a:r>
            <a:r>
              <a:rPr lang="mr-IN" dirty="0"/>
              <a:t>d </a:t>
            </a:r>
            <a:r>
              <a:rPr lang="en-US" dirty="0"/>
              <a:t>/</a:t>
            </a:r>
            <a:r>
              <a:rPr lang="mr-IN" dirty="0"/>
              <a:t>4g </a:t>
            </a:r>
          </a:p>
          <a:p>
            <a:r>
              <a:rPr lang="mr-IN" dirty="0"/>
              <a:t>phi</a:t>
            </a:r>
            <a:r>
              <a:rPr lang="en-US" dirty="0"/>
              <a:t>: </a:t>
            </a:r>
            <a:r>
              <a:rPr lang="mr-IN" dirty="0"/>
              <a:t>s,g</a:t>
            </a:r>
          </a:p>
          <a:p>
            <a:r>
              <a:rPr lang="mr-IN" dirty="0"/>
              <a:t>rho</a:t>
            </a:r>
            <a:r>
              <a:rPr lang="en-US" dirty="0"/>
              <a:t>+: </a:t>
            </a:r>
            <a:r>
              <a:rPr lang="mr-IN" dirty="0"/>
              <a:t>u</a:t>
            </a:r>
            <a:r>
              <a:rPr lang="en-US" dirty="0"/>
              <a:t>-</a:t>
            </a:r>
            <a:r>
              <a:rPr lang="mr-IN" dirty="0"/>
              <a:t>d</a:t>
            </a:r>
          </a:p>
          <a:p>
            <a:r>
              <a:rPr lang="en-US" b="1" dirty="0">
                <a:solidFill>
                  <a:srgbClr val="0000FF"/>
                </a:solidFill>
              </a:rPr>
              <a:t>J/</a:t>
            </a:r>
            <a:r>
              <a:rPr lang="mr-IN" b="1" dirty="0">
                <a:solidFill>
                  <a:srgbClr val="0000FF"/>
                </a:solidFill>
              </a:rPr>
              <a:t>psi</a:t>
            </a:r>
            <a:r>
              <a:rPr lang="en-US" b="1" dirty="0">
                <a:solidFill>
                  <a:srgbClr val="0000FF"/>
                </a:solidFill>
              </a:rPr>
              <a:t>: </a:t>
            </a:r>
            <a:r>
              <a:rPr lang="mr-IN" b="1" dirty="0">
                <a:solidFill>
                  <a:srgbClr val="0000FF"/>
                </a:solidFill>
              </a:rPr>
              <a:t>g</a:t>
            </a:r>
          </a:p>
          <a:p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8" name="buffer4.pd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1" y="808025"/>
            <a:ext cx="3911599" cy="23659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10" name="TextBox 9"/>
          <p:cNvSpPr txBox="1"/>
          <p:nvPr/>
        </p:nvSpPr>
        <p:spPr>
          <a:xfrm>
            <a:off x="22990" y="2513588"/>
            <a:ext cx="4206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We simulated the J/Psi cross section and the Fourier transform but never included it on GPDs fits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90" y="3408065"/>
            <a:ext cx="4596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Challenges of VMP (if compared to DVCS)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Uncertainty on wave function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measuring </a:t>
            </a:r>
            <a:r>
              <a:rPr lang="en-US" dirty="0" err="1"/>
              <a:t>muons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electron decay channel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690" y="4644430"/>
            <a:ext cx="91083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Method 2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DVCS on protons and neutrons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We do not a real neutron target </a:t>
            </a:r>
            <a:r>
              <a:rPr lang="en-US" sz="2000" b="1" dirty="0">
                <a:solidFill>
                  <a:srgbClr val="000000"/>
                </a:solidFill>
                <a:sym typeface="Wingdings"/>
              </a:rPr>
              <a:t> Use Deuterium (D) 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sym typeface="Wingdings"/>
              </a:rPr>
              <a:t>We incoherent DVCS on D (D can break up) but coherent on n (tagged by ZDC)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FF"/>
                </a:solidFill>
                <a:sym typeface="Wingdings"/>
              </a:rPr>
              <a:t>One still needs J/psi to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directely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access the gluons and extract </a:t>
            </a:r>
            <a:r>
              <a:rPr lang="en-US" sz="2000" b="1" dirty="0" err="1">
                <a:solidFill>
                  <a:srgbClr val="0000FF"/>
                </a:solidFill>
                <a:sym typeface="Wingdings"/>
              </a:rPr>
              <a:t>Eg</a:t>
            </a:r>
            <a:r>
              <a:rPr lang="en-US" sz="2000" b="1" dirty="0">
                <a:solidFill>
                  <a:srgbClr val="0000FF"/>
                </a:solidFill>
                <a:sym typeface="Wingdings"/>
              </a:rPr>
              <a:t>    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000000"/>
              </a:solidFill>
            </a:endParaRP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3767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B73972B-E1AC-F64C-8C29-BF58EA368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7" r="41169"/>
          <a:stretch/>
        </p:blipFill>
        <p:spPr>
          <a:xfrm>
            <a:off x="538350" y="1042466"/>
            <a:ext cx="5379522" cy="5333128"/>
          </a:xfrm>
          <a:prstGeom prst="rect">
            <a:avLst/>
          </a:prstGeom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0DB4A495-0525-2B4B-B8CA-5F3DDB7A3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Imaging gluons with J/</a:t>
            </a:r>
            <a:r>
              <a:rPr lang="en-US" sz="2800" b="1" dirty="0" err="1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ψ</a:t>
            </a: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9FEE382-B798-5C48-97D4-CA7C2582A919}"/>
              </a:ext>
            </a:extLst>
          </p:cNvPr>
          <p:cNvSpPr txBox="1"/>
          <p:nvPr/>
        </p:nvSpPr>
        <p:spPr>
          <a:xfrm>
            <a:off x="2380475" y="664401"/>
            <a:ext cx="1695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EIC White Paper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D7C4120-E916-7349-BEE1-81E785B44C1E}"/>
              </a:ext>
            </a:extLst>
          </p:cNvPr>
          <p:cNvSpPr txBox="1"/>
          <p:nvPr/>
        </p:nvSpPr>
        <p:spPr>
          <a:xfrm>
            <a:off x="5743699" y="5227543"/>
            <a:ext cx="1876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Average gluon densities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CB7C53-3EC1-8A4B-B7C9-C94FC4979ABA}"/>
              </a:ext>
            </a:extLst>
          </p:cNvPr>
          <p:cNvSpPr txBox="1"/>
          <p:nvPr/>
        </p:nvSpPr>
        <p:spPr>
          <a:xfrm>
            <a:off x="6017256" y="793750"/>
            <a:ext cx="2910844" cy="369332"/>
          </a:xfrm>
          <a:prstGeom prst="rect">
            <a:avLst/>
          </a:prstGeom>
          <a:noFill/>
          <a:ln w="127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Luminosity: 10 fb</a:t>
            </a:r>
            <a:r>
              <a:rPr lang="en-US" b="1" baseline="30000" dirty="0"/>
              <a:t>-1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AD86E54-C5AA-204F-B6CB-1864473AE4BD}"/>
              </a:ext>
            </a:extLst>
          </p:cNvPr>
          <p:cNvSpPr txBox="1"/>
          <p:nvPr/>
        </p:nvSpPr>
        <p:spPr>
          <a:xfrm>
            <a:off x="6019799" y="1257300"/>
            <a:ext cx="308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Measurement dominated by systematics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Fourier transf. of </a:t>
            </a:r>
            <a:r>
              <a:rPr lang="en-US" dirty="0" err="1"/>
              <a:t>dσ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partonic profiles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754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8DE63C3-1D41-044B-905B-B42A60CE7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22" b="1991"/>
          <a:stretch/>
        </p:blipFill>
        <p:spPr>
          <a:xfrm>
            <a:off x="0" y="843147"/>
            <a:ext cx="9134435" cy="589020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C8077A3-1ED9-EA4A-977B-8F88B26D9B00}"/>
              </a:ext>
            </a:extLst>
          </p:cNvPr>
          <p:cNvSpPr/>
          <p:nvPr/>
        </p:nvSpPr>
        <p:spPr>
          <a:xfrm>
            <a:off x="0" y="6356350"/>
            <a:ext cx="1377538" cy="496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xmlns="" id="{0DB4A495-0525-2B4B-B8CA-5F3DDB7A3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Imaging gluons with Y(1s) </a:t>
            </a:r>
            <a:endParaRPr lang="en-GB" sz="28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3315FDE-40E0-E94C-850A-1CAA80DCCC28}"/>
              </a:ext>
            </a:extLst>
          </p:cNvPr>
          <p:cNvSpPr/>
          <p:nvPr/>
        </p:nvSpPr>
        <p:spPr>
          <a:xfrm>
            <a:off x="7746009" y="6590805"/>
            <a:ext cx="1377538" cy="2671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96B901-8B34-1347-8493-1CC58034D73B}"/>
              </a:ext>
            </a:extLst>
          </p:cNvPr>
          <p:cNvSpPr/>
          <p:nvPr/>
        </p:nvSpPr>
        <p:spPr>
          <a:xfrm>
            <a:off x="4441371" y="6590805"/>
            <a:ext cx="368135" cy="261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E5A92E-2E54-EF46-8F08-0CEE56BF0478}"/>
              </a:ext>
            </a:extLst>
          </p:cNvPr>
          <p:cNvSpPr/>
          <p:nvPr/>
        </p:nvSpPr>
        <p:spPr>
          <a:xfrm>
            <a:off x="3728852" y="718497"/>
            <a:ext cx="2244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S. Joosten, Z.-E. </a:t>
            </a:r>
            <a:r>
              <a:rPr lang="en-US" sz="1400" b="1" dirty="0" err="1">
                <a:solidFill>
                  <a:srgbClr val="FF0000"/>
                </a:solidFill>
              </a:rPr>
              <a:t>Meziani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  <a:r>
              <a:rPr lang="en-US" sz="1400" b="1" dirty="0"/>
              <a:t>2018 EICUG Meeting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5DD965-5129-4443-8EB2-30F1CA022C9E}"/>
              </a:ext>
            </a:extLst>
          </p:cNvPr>
          <p:cNvSpPr txBox="1"/>
          <p:nvPr/>
        </p:nvSpPr>
        <p:spPr>
          <a:xfrm>
            <a:off x="4191993" y="1302585"/>
            <a:ext cx="3657599" cy="923330"/>
          </a:xfrm>
          <a:prstGeom prst="rect">
            <a:avLst/>
          </a:prstGeom>
          <a:solidFill>
            <a:schemeClr val="bg1"/>
          </a:solidFill>
          <a:ln w="317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This is just for </a:t>
            </a:r>
            <a:r>
              <a:rPr lang="en-US" b="1" dirty="0">
                <a:solidFill>
                  <a:srgbClr val="FF0000"/>
                </a:solidFill>
              </a:rPr>
              <a:t>√s = 63 GeV </a:t>
            </a:r>
          </a:p>
          <a:p>
            <a:r>
              <a:rPr lang="en-US" dirty="0">
                <a:solidFill>
                  <a:srgbClr val="0000E7"/>
                </a:solidFill>
              </a:rPr>
              <a:t>√s=140 GeV</a:t>
            </a:r>
            <a:r>
              <a:rPr lang="en-US" dirty="0"/>
              <a:t> gives a factor &gt;~3 higher </a:t>
            </a:r>
            <a:r>
              <a:rPr lang="en-US" dirty="0" err="1"/>
              <a:t>xSec</a:t>
            </a:r>
            <a:r>
              <a:rPr lang="en-US" dirty="0"/>
              <a:t> (</a:t>
            </a:r>
            <a:r>
              <a:rPr lang="en-US" dirty="0" err="1"/>
              <a:t>eSTARLight</a:t>
            </a:r>
            <a:r>
              <a:rPr lang="en-US" dirty="0"/>
              <a:t>) and reach at low-x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1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3"/>
          <p:cNvSpPr txBox="1">
            <a:spLocks noChangeArrowheads="1"/>
          </p:cNvSpPr>
          <p:nvPr/>
        </p:nvSpPr>
        <p:spPr bwMode="auto">
          <a:xfrm>
            <a:off x="304073" y="804082"/>
            <a:ext cx="7430444" cy="51810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4545" tIns="69585" rIns="94545" bIns="47273">
            <a:prstTxWarp prst="textNoShape">
              <a:avLst/>
            </a:prstTxWarp>
          </a:bodyPr>
          <a:lstStyle/>
          <a:p>
            <a:pPr marL="403225" indent="-403225">
              <a:lnSpc>
                <a:spcPts val="4606"/>
              </a:lnSpc>
              <a:buClr>
                <a:srgbClr val="FF0000"/>
              </a:buClr>
              <a:buFont typeface="Wingdings" charset="2"/>
              <a:buChar char="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Imaging with an EIC </a:t>
            </a:r>
          </a:p>
          <a:p>
            <a:pPr marL="403225" indent="-403225">
              <a:lnSpc>
                <a:spcPts val="4606"/>
              </a:lnSpc>
              <a:buClr>
                <a:srgbClr val="FF0000"/>
              </a:buClr>
              <a:buFont typeface="Wingdings" charset="2"/>
              <a:buChar char="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DVCS</a:t>
            </a:r>
          </a:p>
          <a:p>
            <a:pPr marL="860425" lvl="3" indent="-403225">
              <a:lnSpc>
                <a:spcPts val="4606"/>
              </a:lnSpc>
              <a:buClr>
                <a:srgbClr val="FF0000"/>
              </a:buClr>
              <a:buFont typeface="Wingdings" pitchFamily="2" charset="2"/>
              <a:buChar char="§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Impact studies </a:t>
            </a:r>
          </a:p>
          <a:p>
            <a:pPr marL="403225" indent="-403225">
              <a:lnSpc>
                <a:spcPts val="4606"/>
              </a:lnSpc>
              <a:buClr>
                <a:srgbClr val="FF0000"/>
              </a:buClr>
              <a:buFont typeface="Wingdings" charset="2"/>
              <a:buChar char="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DejaVu Sans" charset="0"/>
              </a:rPr>
              <a:t>DVMP</a:t>
            </a:r>
          </a:p>
          <a:p>
            <a:pPr marL="403225" indent="-403225">
              <a:lnSpc>
                <a:spcPts val="4606"/>
              </a:lnSpc>
              <a:buClr>
                <a:srgbClr val="FF0000"/>
              </a:buClr>
              <a:buFont typeface="Wingdings" charset="2"/>
              <a:buChar char="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Comic Sans MS"/>
              </a:rPr>
              <a:t>Nuclei </a:t>
            </a:r>
          </a:p>
          <a:p>
            <a:pPr marL="860425" lvl="1" indent="-403225">
              <a:lnSpc>
                <a:spcPts val="4606"/>
              </a:lnSpc>
              <a:buClr>
                <a:srgbClr val="FF0000"/>
              </a:buClr>
              <a:buFont typeface="Wingdings" pitchFamily="2" charset="2"/>
              <a:buChar char="§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 err="1">
                <a:solidFill>
                  <a:srgbClr val="0000FF"/>
                </a:solidFill>
                <a:ea typeface="DejaVu Sans" charset="0"/>
                <a:cs typeface="Comic Sans MS"/>
              </a:rPr>
              <a:t>nPDFs</a:t>
            </a:r>
            <a:endParaRPr lang="en-GB" sz="2400" b="1" dirty="0">
              <a:solidFill>
                <a:srgbClr val="0000FF"/>
              </a:solidFill>
              <a:ea typeface="DejaVu Sans" charset="0"/>
              <a:cs typeface="Comic Sans MS"/>
            </a:endParaRPr>
          </a:p>
          <a:p>
            <a:pPr marL="860425" lvl="1" indent="-403225">
              <a:lnSpc>
                <a:spcPts val="4606"/>
              </a:lnSpc>
              <a:buClr>
                <a:srgbClr val="FF0000"/>
              </a:buClr>
              <a:buFont typeface="Wingdings" pitchFamily="2" charset="2"/>
              <a:buChar char="§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Comic Sans MS"/>
              </a:rPr>
              <a:t>imaging, saturation</a:t>
            </a:r>
          </a:p>
          <a:p>
            <a:pPr marL="403225" indent="-403225">
              <a:lnSpc>
                <a:spcPts val="4606"/>
              </a:lnSpc>
              <a:buClr>
                <a:srgbClr val="FF0000"/>
              </a:buClr>
              <a:buFont typeface="Wingdings" charset="2"/>
              <a:buChar char=""/>
              <a:tabLst>
                <a:tab pos="1409700" algn="l"/>
                <a:tab pos="1882775" algn="l"/>
                <a:tab pos="2354263" algn="l"/>
                <a:tab pos="2825750" algn="l"/>
                <a:tab pos="3297238" algn="l"/>
                <a:tab pos="3770313" algn="l"/>
                <a:tab pos="4241800" algn="l"/>
                <a:tab pos="4713288" algn="l"/>
                <a:tab pos="5186363" algn="l"/>
                <a:tab pos="5657850" algn="l"/>
                <a:tab pos="6129338" algn="l"/>
                <a:tab pos="6600825" algn="l"/>
                <a:tab pos="7073900" algn="l"/>
                <a:tab pos="7545388" algn="l"/>
                <a:tab pos="8016875" algn="l"/>
                <a:tab pos="8489950" algn="l"/>
                <a:tab pos="8961438" algn="l"/>
                <a:tab pos="9432925" algn="l"/>
                <a:tab pos="9904413" algn="l"/>
                <a:tab pos="10377488" algn="l"/>
              </a:tabLst>
            </a:pPr>
            <a:r>
              <a:rPr lang="en-GB" sz="2400" b="1" dirty="0">
                <a:solidFill>
                  <a:srgbClr val="0000FF"/>
                </a:solidFill>
                <a:ea typeface="DejaVu Sans" charset="0"/>
                <a:cs typeface="Comic Sans MS"/>
              </a:rPr>
              <a:t>Summary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 OCT 2018</a:t>
            </a:r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Fazio (BNL)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3409DABE-F856-4D4B-BA58-DB075FB76A2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04073" y="194593"/>
            <a:ext cx="815282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</a:rPr>
              <a:t>Plan of the talk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D5E46E6-ADEE-714F-A346-4AE3F67B78B1}"/>
              </a:ext>
            </a:extLst>
          </p:cNvPr>
          <p:cNvSpPr txBox="1"/>
          <p:nvPr/>
        </p:nvSpPr>
        <p:spPr>
          <a:xfrm>
            <a:off x="229992" y="1329270"/>
            <a:ext cx="87504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Outcomes of the Workshop</a:t>
            </a:r>
            <a:endParaRPr lang="en-US" sz="2400" dirty="0">
              <a:solidFill>
                <a:srgbClr val="002060"/>
              </a:solidFill>
            </a:endParaRPr>
          </a:p>
          <a:p>
            <a:pPr marL="179388" indent="-179388"/>
            <a:r>
              <a:rPr lang="en-US" dirty="0"/>
              <a:t>• </a:t>
            </a:r>
            <a:r>
              <a:rPr lang="en-US" sz="2000" b="1" dirty="0">
                <a:solidFill>
                  <a:srgbClr val="002060"/>
                </a:solidFill>
              </a:rPr>
              <a:t>QCD factorization with finite-size effects </a:t>
            </a:r>
          </a:p>
          <a:p>
            <a:pPr marL="179388" indent="-179388"/>
            <a:r>
              <a:rPr lang="en-US" sz="2000" b="1" dirty="0">
                <a:solidFill>
                  <a:srgbClr val="002060"/>
                </a:solidFill>
              </a:rPr>
              <a:t>   provides realistic description of exclusive </a:t>
            </a:r>
          </a:p>
          <a:p>
            <a:pPr marL="179388" indent="-179388"/>
            <a:r>
              <a:rPr lang="en-US" sz="2000" b="1" dirty="0">
                <a:solidFill>
                  <a:srgbClr val="002060"/>
                </a:solidFill>
              </a:rPr>
              <a:t>   meson production</a:t>
            </a:r>
          </a:p>
          <a:p>
            <a:r>
              <a:rPr lang="en-US" dirty="0"/>
              <a:t>	Use in GPD &amp; imaging studies</a:t>
            </a:r>
          </a:p>
          <a:p>
            <a:r>
              <a:rPr lang="en-US" dirty="0"/>
              <a:t>	Need theoretical work: NLO corrections, </a:t>
            </a:r>
          </a:p>
          <a:p>
            <a:r>
              <a:rPr lang="en-US" dirty="0"/>
              <a:t>         relation between approaches</a:t>
            </a:r>
          </a:p>
          <a:p>
            <a:r>
              <a:rPr lang="en-US" dirty="0"/>
              <a:t>• </a:t>
            </a:r>
            <a:r>
              <a:rPr lang="en-US" sz="2000" b="1" dirty="0">
                <a:solidFill>
                  <a:srgbClr val="002060"/>
                </a:solidFill>
              </a:rPr>
              <a:t>UPCs at LHC extend energy frontier in heavy quarkonium production</a:t>
            </a:r>
          </a:p>
          <a:p>
            <a:r>
              <a:rPr lang="en-US" dirty="0"/>
              <a:t>	</a:t>
            </a:r>
            <a:r>
              <a:rPr lang="en-US" dirty="0" err="1"/>
              <a:t>LHCb</a:t>
            </a:r>
            <a:r>
              <a:rPr lang="en-US" dirty="0"/>
              <a:t>, ALICE results for  </a:t>
            </a:r>
            <a:r>
              <a:rPr lang="en-US" dirty="0">
                <a:latin typeface="Symbol" pitchFamily="2" charset="2"/>
              </a:rPr>
              <a:t>g </a:t>
            </a:r>
            <a:r>
              <a:rPr lang="en-US" dirty="0"/>
              <a:t>+ p → J/</a:t>
            </a:r>
            <a:r>
              <a:rPr lang="en-US" dirty="0">
                <a:latin typeface="Symbol" pitchFamily="2" charset="2"/>
              </a:rPr>
              <a:t>y</a:t>
            </a:r>
            <a:r>
              <a:rPr lang="en-US" dirty="0"/>
              <a:t>  + p (up to </a:t>
            </a:r>
            <a:r>
              <a:rPr lang="en-US" i="1" dirty="0"/>
              <a:t>W </a:t>
            </a:r>
            <a:r>
              <a:rPr lang="en-US" dirty="0"/>
              <a:t>∼ 1.5 </a:t>
            </a:r>
            <a:r>
              <a:rPr lang="en-US" dirty="0" err="1"/>
              <a:t>TeV</a:t>
            </a:r>
            <a:r>
              <a:rPr lang="en-US" dirty="0"/>
              <a:t>)</a:t>
            </a:r>
          </a:p>
          <a:p>
            <a:r>
              <a:rPr lang="en-US" dirty="0"/>
              <a:t>	Consistent with HERA data; no indications of nonlinear effects</a:t>
            </a:r>
          </a:p>
          <a:p>
            <a:r>
              <a:rPr lang="en-US" dirty="0"/>
              <a:t>• </a:t>
            </a:r>
            <a:r>
              <a:rPr lang="en-US" sz="2000" b="1" dirty="0">
                <a:solidFill>
                  <a:srgbClr val="002060"/>
                </a:solidFill>
              </a:rPr>
              <a:t>Meson production could become essential tool for GPD studies at EIC</a:t>
            </a:r>
          </a:p>
          <a:p>
            <a:r>
              <a:rPr lang="en-US" dirty="0"/>
              <a:t>	Dedicated community, great interest</a:t>
            </a:r>
          </a:p>
          <a:p>
            <a:r>
              <a:rPr lang="en-US" dirty="0"/>
              <a:t>• </a:t>
            </a:r>
            <a:r>
              <a:rPr lang="en-US" sz="2000" b="1" dirty="0">
                <a:solidFill>
                  <a:srgbClr val="002060"/>
                </a:solidFill>
              </a:rPr>
              <a:t>Next-level impact studies need GPD-based physics models</a:t>
            </a:r>
          </a:p>
          <a:p>
            <a:r>
              <a:rPr lang="en-US" dirty="0"/>
              <a:t>	Aim for GPD extraction with uncertainties</a:t>
            </a:r>
          </a:p>
          <a:p>
            <a:pPr marL="179388" indent="-179388"/>
            <a:r>
              <a:rPr lang="en-US" dirty="0"/>
              <a:t>• </a:t>
            </a:r>
            <a:r>
              <a:rPr lang="en-US" sz="2000" b="1" dirty="0">
                <a:solidFill>
                  <a:srgbClr val="002060"/>
                </a:solidFill>
              </a:rPr>
              <a:t>PARTONS project (H. </a:t>
            </a:r>
            <a:r>
              <a:rPr lang="en-US" sz="2000" b="1" dirty="0" err="1">
                <a:solidFill>
                  <a:srgbClr val="002060"/>
                </a:solidFill>
              </a:rPr>
              <a:t>Moutarde</a:t>
            </a:r>
            <a:r>
              <a:rPr lang="en-US" sz="2000" b="1" dirty="0">
                <a:solidFill>
                  <a:srgbClr val="002060"/>
                </a:solidFill>
              </a:rPr>
              <a:t> et al) can play important role in integrating GPD efforts at JLab12 and EIC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EFD1A6F-247D-9247-9820-B4EF255D7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7EF4-840C-9A49-BBA6-0ACBB995AE2C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Screen Shot 2018-05-03 at 10.29.19 AM.png">
            <a:extLst>
              <a:ext uri="{FF2B5EF4-FFF2-40B4-BE49-F238E27FC236}">
                <a16:creationId xmlns:a16="http://schemas.microsoft.com/office/drawing/2014/main" xmlns="" id="{38AC6DCC-5BEE-6D4E-9180-53D4E2796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9"/>
          <a:stretch/>
        </p:blipFill>
        <p:spPr>
          <a:xfrm>
            <a:off x="433394" y="35626"/>
            <a:ext cx="8277212" cy="11227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23C5B9B-777A-7D49-887A-CAF3945D5D51}"/>
              </a:ext>
            </a:extLst>
          </p:cNvPr>
          <p:cNvSpPr/>
          <p:nvPr/>
        </p:nvSpPr>
        <p:spPr>
          <a:xfrm>
            <a:off x="289367" y="4334495"/>
            <a:ext cx="8750461" cy="1857646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E9E20773-E806-EC4F-BC52-5BE25D553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E76184A8-5061-8E49-B0DB-A22C4B2B1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00C63F7-C78D-2F4A-96A6-21BA986E58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07" r="14234" b="10915"/>
          <a:stretch/>
        </p:blipFill>
        <p:spPr>
          <a:xfrm>
            <a:off x="5600992" y="1115516"/>
            <a:ext cx="3448008" cy="2254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7E71BE2-E8A7-DA42-BCDF-E9646CA470A6}"/>
              </a:ext>
            </a:extLst>
          </p:cNvPr>
          <p:cNvSpPr/>
          <p:nvPr/>
        </p:nvSpPr>
        <p:spPr>
          <a:xfrm>
            <a:off x="1882294" y="9685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  <a:hlinkClick r:id="rId4"/>
              </a:rPr>
              <a:t>https://indico.bnl.gov/event/4346/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16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S. Fazio (BNL)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21</a:t>
            </a:fld>
            <a:endParaRPr lang="en-US" altLang="ja-JP"/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3"/>
          <a:stretch/>
        </p:blipFill>
        <p:spPr bwMode="auto">
          <a:xfrm>
            <a:off x="107747" y="770706"/>
            <a:ext cx="4320540" cy="314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7185" y="756343"/>
            <a:ext cx="385701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Remember:</a:t>
            </a:r>
          </a:p>
          <a:p>
            <a:r>
              <a:rPr lang="en-US" dirty="0">
                <a:cs typeface="Comic Sans MS"/>
              </a:rPr>
              <a:t>Detector -4 to 4 in </a:t>
            </a:r>
            <a:r>
              <a:rPr lang="en-US" dirty="0">
                <a:cs typeface="Symbol" charset="2"/>
              </a:rPr>
              <a:t>h</a:t>
            </a:r>
            <a:r>
              <a:rPr lang="en-US" dirty="0">
                <a:cs typeface="Comic Sans M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cs typeface="Comic Sans MS"/>
                <a:sym typeface="Wingdings"/>
              </a:rPr>
              <a:t>35 </a:t>
            </a:r>
            <a:r>
              <a:rPr lang="en-US" dirty="0" err="1">
                <a:cs typeface="Comic Sans MS"/>
                <a:sym typeface="Wingdings"/>
              </a:rPr>
              <a:t>mrad</a:t>
            </a:r>
            <a:r>
              <a:rPr lang="en-US" dirty="0">
                <a:cs typeface="Comic Sans MS"/>
                <a:sym typeface="Wingdings"/>
              </a:rPr>
              <a:t> from beam line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cs typeface="Comic Sans MS"/>
                <a:sym typeface="Wingdings"/>
              </a:rPr>
              <a:t>so not seen in main detector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cs typeface="Comic Sans MS"/>
                <a:sym typeface="Wingdings"/>
              </a:rPr>
              <a:t>need different detection technology</a:t>
            </a:r>
          </a:p>
          <a:p>
            <a:pPr marL="285750" indent="-285750">
              <a:buFont typeface="Wingdings" charset="0"/>
              <a:buChar char="à"/>
            </a:pPr>
            <a:endParaRPr lang="en-US" sz="1200" dirty="0">
              <a:cs typeface="Comic Sans MS"/>
              <a:sym typeface="Wingdings"/>
            </a:endParaRPr>
          </a:p>
          <a:p>
            <a:r>
              <a:rPr lang="en-US" dirty="0" err="1">
                <a:cs typeface="Comic Sans MS"/>
                <a:sym typeface="Wingdings"/>
              </a:rPr>
              <a:t>p</a:t>
            </a:r>
            <a:r>
              <a:rPr lang="en-US" baseline="-25000" dirty="0" err="1">
                <a:cs typeface="Comic Sans MS"/>
                <a:sym typeface="Wingdings"/>
              </a:rPr>
              <a:t>T</a:t>
            </a:r>
            <a:r>
              <a:rPr lang="en-US" dirty="0">
                <a:cs typeface="Comic Sans MS"/>
                <a:sym typeface="Wingdings"/>
              </a:rPr>
              <a:t> of proton critical for physics</a:t>
            </a:r>
          </a:p>
          <a:p>
            <a:r>
              <a:rPr lang="en-US" dirty="0" err="1">
                <a:cs typeface="Comic Sans MS"/>
                <a:sym typeface="Wingdings"/>
              </a:rPr>
              <a:t>p</a:t>
            </a:r>
            <a:r>
              <a:rPr lang="en-US" baseline="-25000" dirty="0" err="1">
                <a:cs typeface="Comic Sans MS"/>
                <a:sym typeface="Wingdings"/>
              </a:rPr>
              <a:t>T</a:t>
            </a:r>
            <a:r>
              <a:rPr lang="en-US" dirty="0">
                <a:cs typeface="Comic Sans MS"/>
                <a:sym typeface="Wingdings"/>
              </a:rPr>
              <a:t> = pʹ sin(</a:t>
            </a:r>
            <a:r>
              <a:rPr lang="en-US" dirty="0">
                <a:solidFill>
                  <a:srgbClr val="000000"/>
                </a:solidFill>
                <a:cs typeface="Symbol" charset="2"/>
                <a:sym typeface="Wingdings"/>
              </a:rPr>
              <a:t>𝛩</a:t>
            </a:r>
            <a:r>
              <a:rPr lang="en-US" dirty="0">
                <a:cs typeface="Comic Sans MS"/>
                <a:sym typeface="Wingdings"/>
              </a:rPr>
              <a:t>)</a:t>
            </a:r>
          </a:p>
          <a:p>
            <a:r>
              <a:rPr lang="en-US" dirty="0">
                <a:cs typeface="Comic Sans MS"/>
                <a:sym typeface="Wingdings"/>
              </a:rPr>
              <a:t>pʹ </a:t>
            </a:r>
            <a:r>
              <a:rPr lang="en-US" baseline="-25000" dirty="0">
                <a:cs typeface="Comic Sans MS"/>
                <a:sym typeface="Wingdings"/>
              </a:rPr>
              <a:t>L</a:t>
            </a:r>
            <a:r>
              <a:rPr lang="en-US" dirty="0">
                <a:cs typeface="Comic Sans MS"/>
                <a:sym typeface="Wingdings"/>
              </a:rPr>
              <a:t> &gt; 97% of </a:t>
            </a:r>
            <a:r>
              <a:rPr lang="en-US" dirty="0" err="1">
                <a:cs typeface="Comic Sans MS"/>
                <a:sym typeface="Wingdings"/>
              </a:rPr>
              <a:t>p</a:t>
            </a:r>
            <a:r>
              <a:rPr lang="en-US" baseline="-25000" dirty="0" err="1">
                <a:cs typeface="Comic Sans MS"/>
                <a:sym typeface="Wingdings"/>
              </a:rPr>
              <a:t>Beam</a:t>
            </a:r>
            <a:r>
              <a:rPr lang="en-US" dirty="0">
                <a:cs typeface="Comic Sans MS"/>
                <a:sym typeface="Wingdings"/>
              </a:rPr>
              <a:t> </a:t>
            </a:r>
            <a:endParaRPr lang="en-US" baseline="-25000" dirty="0">
              <a:cs typeface="Comic Sans MS"/>
            </a:endParaRPr>
          </a:p>
        </p:txBody>
      </p:sp>
      <p:pic>
        <p:nvPicPr>
          <p:cNvPr id="7" name="Picture 6" descr="DESY-08-175_3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1" r="53868" b="62206"/>
          <a:stretch/>
        </p:blipFill>
        <p:spPr>
          <a:xfrm>
            <a:off x="4674245" y="3691149"/>
            <a:ext cx="4289276" cy="2634286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V="1">
            <a:off x="8065476" y="3718000"/>
            <a:ext cx="0" cy="1920343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86355" y="5895785"/>
            <a:ext cx="1696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cs typeface="Comic Sans MS"/>
              </a:rPr>
              <a:t>X</a:t>
            </a:r>
            <a:r>
              <a:rPr lang="en-US" sz="2400" b="1" baseline="-25000" dirty="0">
                <a:cs typeface="Comic Sans MS"/>
              </a:rPr>
              <a:t>L</a:t>
            </a:r>
            <a:r>
              <a:rPr lang="en-US" sz="2400" b="1" dirty="0">
                <a:cs typeface="Comic Sans MS"/>
              </a:rPr>
              <a:t>=</a:t>
            </a:r>
            <a:r>
              <a:rPr lang="en-US" sz="2400" b="1" dirty="0" err="1">
                <a:cs typeface="Comic Sans MS"/>
              </a:rPr>
              <a:t>pʹ</a:t>
            </a:r>
            <a:r>
              <a:rPr lang="en-US" sz="2400" b="1" baseline="-25000" dirty="0" err="1">
                <a:cs typeface="Comic Sans MS"/>
              </a:rPr>
              <a:t>L</a:t>
            </a:r>
            <a:r>
              <a:rPr lang="en-US" sz="2400" b="1" dirty="0">
                <a:cs typeface="Comic Sans MS"/>
              </a:rPr>
              <a:t>/</a:t>
            </a:r>
            <a:r>
              <a:rPr lang="en-US" sz="2400" b="1" dirty="0" err="1">
                <a:cs typeface="Comic Sans MS"/>
              </a:rPr>
              <a:t>p</a:t>
            </a:r>
            <a:r>
              <a:rPr lang="en-US" sz="2400" b="1" baseline="-25000" dirty="0" err="1">
                <a:cs typeface="Comic Sans MS"/>
              </a:rPr>
              <a:t>Beam</a:t>
            </a:r>
            <a:endParaRPr lang="en-US" sz="2400" b="1" baseline="-25000" dirty="0"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0868" y="3295065"/>
            <a:ext cx="21082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ZEUS </a:t>
            </a:r>
            <a:r>
              <a:rPr lang="en-US" sz="1000" dirty="0" err="1">
                <a:latin typeface="Comic Sans MS"/>
                <a:cs typeface="Comic Sans MS"/>
              </a:rPr>
              <a:t>Coll</a:t>
            </a:r>
            <a:r>
              <a:rPr lang="en-US" sz="1000" dirty="0">
                <a:latin typeface="Comic Sans MS"/>
                <a:cs typeface="Comic Sans MS"/>
              </a:rPr>
              <a:t>, JHEP 06 (2009) 074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79432" y="3935480"/>
            <a:ext cx="547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7736" y="4012002"/>
            <a:ext cx="181626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cs typeface="Comic Sans MS"/>
              </a:rPr>
              <a:t>non-diffractive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927" y="3790750"/>
            <a:ext cx="463125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Comic Sans MS"/>
              </a:rPr>
              <a:t>Note: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cs typeface="Comic Sans MS"/>
              </a:rPr>
              <a:t>high energy colliders (HERA, </a:t>
            </a:r>
            <a:r>
              <a:rPr lang="en-US" sz="1600" dirty="0" err="1">
                <a:solidFill>
                  <a:srgbClr val="000000"/>
                </a:solidFill>
                <a:cs typeface="Comic Sans MS"/>
              </a:rPr>
              <a:t>Tevatron</a:t>
            </a:r>
            <a:r>
              <a:rPr lang="en-US" sz="1600" dirty="0">
                <a:solidFill>
                  <a:srgbClr val="000000"/>
                </a:solidFill>
                <a:cs typeface="Comic Sans MS"/>
              </a:rPr>
              <a:t>, LHC, RHIC) use </a:t>
            </a:r>
            <a:r>
              <a:rPr lang="en-US" sz="1600" dirty="0">
                <a:solidFill>
                  <a:srgbClr val="FF0000"/>
                </a:solidFill>
                <a:cs typeface="Comic Sans MS"/>
              </a:rPr>
              <a:t>Roman Pots </a:t>
            </a:r>
            <a:r>
              <a:rPr lang="en-US" sz="1600" dirty="0">
                <a:solidFill>
                  <a:srgbClr val="000000"/>
                </a:solidFill>
                <a:cs typeface="Comic Sans MS"/>
              </a:rPr>
              <a:t>to detect these protons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cs typeface="Comic Sans MS"/>
                <a:sym typeface="Wingdings" pitchFamily="2" charset="2"/>
              </a:rPr>
              <a:t> RPs are high resolution movable small tracking detectors (Si strips, Si pixels…), </a:t>
            </a:r>
            <a:r>
              <a:rPr lang="en-US" sz="1600" dirty="0">
                <a:solidFill>
                  <a:srgbClr val="FF0000"/>
                </a:solidFill>
                <a:cs typeface="Comic Sans MS"/>
                <a:sym typeface="Wingdings" pitchFamily="2" charset="2"/>
              </a:rPr>
              <a:t>a crucial component</a:t>
            </a:r>
            <a:endParaRPr lang="en-US" sz="1600" dirty="0">
              <a:solidFill>
                <a:srgbClr val="FF0000"/>
              </a:solidFill>
              <a:cs typeface="Comic Sans M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cs typeface="Symbol" charset="2"/>
                <a:sym typeface="Wingdings"/>
              </a:rPr>
              <a:t>𝛩</a:t>
            </a:r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 &lt; 10 </a:t>
            </a:r>
            <a:r>
              <a:rPr lang="en-US" sz="1600" dirty="0" err="1">
                <a:solidFill>
                  <a:srgbClr val="000000"/>
                </a:solidFill>
                <a:cs typeface="Comic Sans MS"/>
                <a:sym typeface="Wingdings"/>
              </a:rPr>
              <a:t>mrad</a:t>
            </a:r>
            <a:endParaRPr lang="en-US" sz="1600" dirty="0">
              <a:solidFill>
                <a:srgbClr val="000000"/>
              </a:solidFill>
              <a:cs typeface="Comic Sans MS"/>
              <a:sym typeface="Wingdings"/>
            </a:endParaRPr>
          </a:p>
          <a:p>
            <a:pPr marL="742950" lvl="1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impact on large </a:t>
            </a:r>
            <a:r>
              <a:rPr lang="en-US" sz="1600" dirty="0" err="1"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cs typeface="Comic Sans MS"/>
                <a:sym typeface="Wingdings"/>
              </a:rPr>
              <a:t>T</a:t>
            </a:r>
            <a:r>
              <a:rPr lang="en-US" sz="1600" dirty="0">
                <a:cs typeface="Comic Sans MS"/>
                <a:sym typeface="Wingdings"/>
              </a:rPr>
              <a:t>-acceptance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small </a:t>
            </a:r>
            <a:r>
              <a:rPr lang="en-US" sz="1600" dirty="0" err="1">
                <a:cs typeface="Comic Sans MS"/>
                <a:sym typeface="Wingdings"/>
              </a:rPr>
              <a:t>p</a:t>
            </a:r>
            <a:r>
              <a:rPr lang="en-US" sz="1600" baseline="-25000" dirty="0" err="1">
                <a:cs typeface="Comic Sans MS"/>
                <a:sym typeface="Wingdings"/>
              </a:rPr>
              <a:t>T</a:t>
            </a:r>
            <a:r>
              <a:rPr lang="en-US" sz="1600" dirty="0">
                <a:cs typeface="Comic Sans MS"/>
                <a:sym typeface="Wingdings"/>
              </a:rPr>
              <a:t>-acceptance limited by </a:t>
            </a:r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beam divergence and immittance</a:t>
            </a:r>
          </a:p>
          <a:p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 rule of thumb keep 10</a:t>
            </a:r>
            <a:r>
              <a:rPr lang="en-US" sz="1600" dirty="0">
                <a:solidFill>
                  <a:srgbClr val="000000"/>
                </a:solidFill>
                <a:cs typeface="Symbol" charset="2"/>
                <a:sym typeface="Wingdings"/>
              </a:rPr>
              <a:t>s</a:t>
            </a:r>
            <a:r>
              <a:rPr lang="en-US" sz="1600" dirty="0">
                <a:solidFill>
                  <a:srgbClr val="000000"/>
                </a:solidFill>
                <a:cs typeface="Comic Sans MS"/>
                <a:sym typeface="Wingdings"/>
              </a:rPr>
              <a:t> between RP and beam</a:t>
            </a:r>
            <a:endParaRPr lang="en-US" sz="1600" dirty="0">
              <a:solidFill>
                <a:srgbClr val="000000"/>
              </a:solidFill>
              <a:cs typeface="Comic Sans M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A0A6C61-F81D-8841-89D9-5B0EC1B73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47" y="61616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/>
                <a:ea typeface="DejaVu Sans" charset="0"/>
                <a:cs typeface="Times New Roman"/>
              </a:rPr>
              <a:t>Scattered Proton measurement</a:t>
            </a:r>
            <a:endParaRPr lang="en-GB" sz="2800" b="1" baseline="-25000" dirty="0">
              <a:solidFill>
                <a:srgbClr val="CC0000"/>
              </a:solidFill>
              <a:latin typeface="Times New Roman"/>
              <a:ea typeface="DejaVu Sans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111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444F156-7E03-154A-AE8C-DDC9E0F29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17" y="688220"/>
            <a:ext cx="7951418" cy="57669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830784" y="5785102"/>
            <a:ext cx="32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We need a proton spectrometer with large acceptance!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Impact of proton acceptance</a:t>
            </a:r>
          </a:p>
        </p:txBody>
      </p:sp>
    </p:spTree>
    <p:extLst>
      <p:ext uri="{BB962C8B-B14F-4D97-AF65-F5344CB8AC3E}">
        <p14:creationId xmlns:p14="http://schemas.microsoft.com/office/powerpoint/2010/main" val="3828374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Impact of collected luminosity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E84DCA-C50A-4B4F-9CCD-09CD010F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130" y="1494611"/>
            <a:ext cx="2386351" cy="48973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E8AF0EA-CA97-8041-AD86-14588E883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54" y="1313931"/>
            <a:ext cx="3857856" cy="4905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0D725B-9DC8-FA44-B381-881F9170B4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7"/>
          <a:stretch/>
        </p:blipFill>
        <p:spPr>
          <a:xfrm>
            <a:off x="4385716" y="2149435"/>
            <a:ext cx="1512201" cy="11887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1CF04B1-1D3F-2044-B599-B4574D503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7"/>
          <a:stretch/>
        </p:blipFill>
        <p:spPr>
          <a:xfrm>
            <a:off x="4385716" y="4504913"/>
            <a:ext cx="1512201" cy="1188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630C23-9411-294D-AD12-C2FEC5F109E5}"/>
              </a:ext>
            </a:extLst>
          </p:cNvPr>
          <p:cNvSpPr txBox="1"/>
          <p:nvPr/>
        </p:nvSpPr>
        <p:spPr>
          <a:xfrm>
            <a:off x="6311360" y="734577"/>
            <a:ext cx="2087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0.18 &lt; </a:t>
            </a:r>
            <a:r>
              <a:rPr lang="en-US" b="1" dirty="0" err="1">
                <a:solidFill>
                  <a:srgbClr val="0000FF"/>
                </a:solidFill>
              </a:rPr>
              <a:t>p</a:t>
            </a:r>
            <a:r>
              <a:rPr lang="en-US" b="1" baseline="-25000" dirty="0" err="1">
                <a:solidFill>
                  <a:srgbClr val="0000FF"/>
                </a:solidFill>
              </a:rPr>
              <a:t>T</a:t>
            </a:r>
            <a:r>
              <a:rPr lang="en-US" b="1" dirty="0">
                <a:solidFill>
                  <a:srgbClr val="0000FF"/>
                </a:solidFill>
              </a:rPr>
              <a:t> &lt; 1.3 GeV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10 fb</a:t>
            </a:r>
            <a:r>
              <a:rPr lang="en-US" sz="2400" b="1" baseline="30000" dirty="0">
                <a:solidFill>
                  <a:srgbClr val="FF0000"/>
                </a:solidFill>
              </a:rPr>
              <a:t>-1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1 fb</a:t>
            </a:r>
            <a:r>
              <a:rPr lang="en-US" sz="2400" b="1" baseline="30000" dirty="0">
                <a:solidFill>
                  <a:srgbClr val="FF0000"/>
                </a:solidFill>
                <a:sym typeface="Wingdings" pitchFamily="2" charset="2"/>
              </a:rPr>
              <a:t>-1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6C8A07F-F0B0-8040-AB7F-145FFBC41D72}"/>
              </a:ext>
            </a:extLst>
          </p:cNvPr>
          <p:cNvSpPr txBox="1"/>
          <p:nvPr/>
        </p:nvSpPr>
        <p:spPr>
          <a:xfrm>
            <a:off x="1627" y="717867"/>
            <a:ext cx="256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See also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B. Mueller’s talk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F246611-AD6D-B940-BE28-E6FAD26D647D}"/>
              </a:ext>
            </a:extLst>
          </p:cNvPr>
          <p:cNvSpPr txBox="1"/>
          <p:nvPr/>
        </p:nvSpPr>
        <p:spPr>
          <a:xfrm>
            <a:off x="7355075" y="450491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 fb</a:t>
            </a:r>
            <a:r>
              <a:rPr lang="en-US" b="1" baseline="30000" dirty="0"/>
              <a:t>-1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C25761-5699-7642-9340-66B33311337F}"/>
              </a:ext>
            </a:extLst>
          </p:cNvPr>
          <p:cNvSpPr txBox="1"/>
          <p:nvPr/>
        </p:nvSpPr>
        <p:spPr>
          <a:xfrm>
            <a:off x="7284010" y="2296298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 fb</a:t>
            </a:r>
            <a:r>
              <a:rPr lang="en-US" b="1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1496665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4"/>
          <p:cNvSpPr txBox="1">
            <a:spLocks noChangeArrowheads="1"/>
          </p:cNvSpPr>
          <p:nvPr/>
        </p:nvSpPr>
        <p:spPr bwMode="auto">
          <a:xfrm>
            <a:off x="355887" y="101600"/>
            <a:ext cx="8152825" cy="22479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rect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000" b="1" dirty="0">
                <a:solidFill>
                  <a:srgbClr val="FF0000"/>
                </a:solidFill>
              </a:rPr>
              <a:t>Nuclear PDFs and GPDs</a:t>
            </a:r>
          </a:p>
          <a:p>
            <a:pPr algn="ctr"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000" b="1" dirty="0">
                <a:solidFill>
                  <a:srgbClr val="FF0000"/>
                </a:solidFill>
              </a:rPr>
              <a:t>an Electron-Ion Collider (EIC) </a:t>
            </a:r>
          </a:p>
        </p:txBody>
      </p:sp>
      <p:sp>
        <p:nvSpPr>
          <p:cNvPr id="130" name="Date Placeholder 129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25 OCT 2018</a:t>
            </a:r>
            <a:endParaRPr lang="en-GB"/>
          </a:p>
        </p:txBody>
      </p:sp>
      <p:sp>
        <p:nvSpPr>
          <p:cNvPr id="131" name="Slide Number Placeholder 13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1107BCB-0559-5241-8698-2883378EBAB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sp>
        <p:nvSpPr>
          <p:cNvPr id="132" name="Footer Placeholder 131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Fazio (BNL)</a:t>
            </a:r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4432300" y="2799444"/>
            <a:ext cx="4597400" cy="2654300"/>
            <a:chOff x="4653123" y="1644209"/>
            <a:chExt cx="8928100" cy="1494298"/>
          </a:xfrm>
        </p:grpSpPr>
        <p:sp>
          <p:nvSpPr>
            <p:cNvPr id="13" name="Abgerundetes Rechteck 9"/>
            <p:cNvSpPr/>
            <p:nvPr/>
          </p:nvSpPr>
          <p:spPr>
            <a:xfrm>
              <a:off x="4653123" y="1644209"/>
              <a:ext cx="8928100" cy="1494298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feld 24"/>
            <p:cNvSpPr txBox="1"/>
            <p:nvPr/>
          </p:nvSpPr>
          <p:spPr>
            <a:xfrm>
              <a:off x="5192347" y="1797731"/>
              <a:ext cx="80459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How does the nuclear environment affect the distribution of quarks and gluons and their interaction in nuclei?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21" name="Textfeld 29"/>
            <p:cNvSpPr txBox="1"/>
            <p:nvPr/>
          </p:nvSpPr>
          <p:spPr>
            <a:xfrm>
              <a:off x="5308869" y="1809601"/>
              <a:ext cx="150425" cy="23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19" name="Textfeld 32"/>
            <p:cNvSpPr txBox="1"/>
            <p:nvPr/>
          </p:nvSpPr>
          <p:spPr>
            <a:xfrm>
              <a:off x="5308869" y="2714654"/>
              <a:ext cx="150425" cy="23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>
                <a:latin typeface="Comic Sans MS"/>
                <a:cs typeface="Comic Sans MS"/>
              </a:endParaRPr>
            </a:p>
          </p:txBody>
        </p:sp>
        <p:sp>
          <p:nvSpPr>
            <p:cNvPr id="17" name="Textfeld 35"/>
            <p:cNvSpPr txBox="1"/>
            <p:nvPr/>
          </p:nvSpPr>
          <p:spPr>
            <a:xfrm>
              <a:off x="5192561" y="2679702"/>
              <a:ext cx="8172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Where does the saturation of the gluon density set in?</a:t>
              </a:r>
              <a:endParaRPr lang="en-US" sz="2000" b="1" dirty="0">
                <a:solidFill>
                  <a:srgbClr val="000000"/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57200" y="2663482"/>
            <a:ext cx="3632209" cy="2790262"/>
            <a:chOff x="2360083" y="3799418"/>
            <a:chExt cx="3951562" cy="2790301"/>
          </a:xfrm>
        </p:grpSpPr>
        <p:pic>
          <p:nvPicPr>
            <p:cNvPr id="27" name="Picture 26" descr="hadronizationinnucliiforgunaralt-alternate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427300" y="3799418"/>
              <a:ext cx="3884345" cy="279030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Incoming </a:t>
              </a:r>
            </a:p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pic>
        <p:nvPicPr>
          <p:cNvPr id="30" name="Bild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507" y="2979153"/>
            <a:ext cx="403460" cy="524904"/>
          </a:xfrm>
          <a:prstGeom prst="rect">
            <a:avLst/>
          </a:prstGeom>
        </p:spPr>
      </p:pic>
      <p:pic>
        <p:nvPicPr>
          <p:cNvPr id="31" name="Bild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507" y="4465309"/>
            <a:ext cx="403460" cy="52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60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30" name="Group 198"/>
          <p:cNvGrpSpPr/>
          <p:nvPr/>
        </p:nvGrpSpPr>
        <p:grpSpPr>
          <a:xfrm>
            <a:off x="177800" y="1346200"/>
            <a:ext cx="5676901" cy="1312029"/>
            <a:chOff x="-233544" y="-3272"/>
            <a:chExt cx="7732895" cy="1312028"/>
          </a:xfrm>
        </p:grpSpPr>
        <p:pic>
          <p:nvPicPr>
            <p:cNvPr id="31" name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233544" y="-3272"/>
              <a:ext cx="6743759" cy="625573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32" name="Shape 194"/>
            <p:cNvSpPr/>
            <p:nvPr/>
          </p:nvSpPr>
          <p:spPr>
            <a:xfrm>
              <a:off x="1879600" y="801033"/>
              <a:ext cx="2158995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0433FF"/>
                  </a:solidFill>
                  <a:uFill>
                    <a:solidFill>
                      <a:srgbClr val="0433FF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r>
                <a:rPr sz="1600" dirty="0"/>
                <a:t>quark+anti-quark</a:t>
              </a:r>
            </a:p>
          </p:txBody>
        </p:sp>
        <p:sp>
          <p:nvSpPr>
            <p:cNvPr id="33" name="Shape 195"/>
            <p:cNvSpPr/>
            <p:nvPr/>
          </p:nvSpPr>
          <p:spPr>
            <a:xfrm>
              <a:off x="4800622" y="713721"/>
              <a:ext cx="2698729" cy="595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marL="40639" marR="40639" defTabSz="914400">
                <a:buClr>
                  <a:srgbClr val="008F00"/>
                </a:buClr>
                <a:buFont typeface="Arial"/>
                <a:defRPr sz="1800" b="1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+mn-lt"/>
                  <a:ea typeface="+mn-ea"/>
                  <a:cs typeface="+mn-cs"/>
                  <a:sym typeface="Arial"/>
                </a:defRPr>
              </a:lvl1pPr>
            </a:lstStyle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600" b="1" dirty="0">
                  <a:latin typeface="+mn-lt"/>
                  <a:ea typeface="+mn-ea"/>
                  <a:cs typeface="+mn-cs"/>
                  <a:sym typeface="Arial"/>
                </a:rPr>
                <a:t>gluon</a:t>
              </a: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s </a:t>
              </a:r>
            </a:p>
            <a:p>
              <a:pPr algn="ctr">
                <a:defRPr sz="2400" b="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(or tag on F</a:t>
              </a:r>
              <a:r>
                <a:rPr lang="en-US" sz="1600" b="1" baseline="-25000" dirty="0">
                  <a:latin typeface="+mn-lt"/>
                  <a:ea typeface="+mn-ea"/>
                  <a:cs typeface="+mn-cs"/>
                  <a:sym typeface="Arial"/>
                </a:rPr>
                <a:t>2</a:t>
              </a:r>
              <a:r>
                <a:rPr lang="en-US" sz="1600" b="1" dirty="0">
                  <a:latin typeface="+mn-lt"/>
                  <a:ea typeface="+mn-ea"/>
                  <a:cs typeface="+mn-cs"/>
                  <a:sym typeface="Arial"/>
                </a:rPr>
                <a:t>-charm)</a:t>
              </a:r>
              <a:endParaRPr sz="1600" b="1" dirty="0"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Shape 196"/>
            <p:cNvSpPr/>
            <p:nvPr/>
          </p:nvSpPr>
          <p:spPr>
            <a:xfrm flipV="1">
              <a:off x="3820274" y="510521"/>
              <a:ext cx="459626" cy="332428"/>
            </a:xfrm>
            <a:prstGeom prst="line">
              <a:avLst/>
            </a:prstGeom>
            <a:noFill/>
            <a:ln w="25400" cap="flat">
              <a:solidFill>
                <a:srgbClr val="0061FF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Shape 197"/>
            <p:cNvSpPr/>
            <p:nvPr/>
          </p:nvSpPr>
          <p:spPr>
            <a:xfrm flipH="1" flipV="1">
              <a:off x="5880100" y="485121"/>
              <a:ext cx="228601" cy="342901"/>
            </a:xfrm>
            <a:prstGeom prst="line">
              <a:avLst/>
            </a:prstGeom>
            <a:noFill/>
            <a:ln w="25400" cap="flat">
              <a:solidFill>
                <a:srgbClr val="E32400"/>
              </a:solidFill>
              <a:prstDash val="solid"/>
              <a:round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6" name="Shape 199"/>
          <p:cNvSpPr/>
          <p:nvPr/>
        </p:nvSpPr>
        <p:spPr>
          <a:xfrm>
            <a:off x="0" y="2658166"/>
            <a:ext cx="519483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639" marR="40639" algn="ctr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b="1" dirty="0"/>
              <a:t>Theory/models have to be able to describe the structure functions and their evolution</a:t>
            </a:r>
          </a:p>
        </p:txBody>
      </p:sp>
      <p:sp>
        <p:nvSpPr>
          <p:cNvPr id="37" name="Shape 200"/>
          <p:cNvSpPr/>
          <p:nvPr/>
        </p:nvSpPr>
        <p:spPr>
          <a:xfrm>
            <a:off x="152959" y="756728"/>
            <a:ext cx="447202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0639" marR="40639" defTabSz="914400">
              <a:defRPr sz="2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Inclusive DIS on e</a:t>
            </a:r>
            <a:r>
              <a:rPr lang="en-US" dirty="0"/>
              <a:t>+</a:t>
            </a:r>
            <a:r>
              <a:rPr dirty="0"/>
              <a:t>A analog </a:t>
            </a:r>
            <a:r>
              <a:rPr lang="en-US" dirty="0"/>
              <a:t>to </a:t>
            </a:r>
            <a:r>
              <a:rPr dirty="0"/>
              <a:t>e</a:t>
            </a:r>
            <a:r>
              <a:rPr lang="en-US" dirty="0"/>
              <a:t>+</a:t>
            </a:r>
            <a:r>
              <a:rPr dirty="0"/>
              <a:t>p:</a:t>
            </a:r>
          </a:p>
        </p:txBody>
      </p:sp>
      <p:sp>
        <p:nvSpPr>
          <p:cNvPr id="40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49655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  <a:latin typeface="+mj-lt"/>
              </a:rPr>
              <a:t>Nuclear Structure Functions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9" y="3444571"/>
            <a:ext cx="51647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DGLAP:</a:t>
            </a:r>
            <a:r>
              <a:rPr lang="en-US" dirty="0"/>
              <a:t> </a:t>
            </a:r>
          </a:p>
          <a:p>
            <a:r>
              <a:rPr lang="en-US" dirty="0"/>
              <a:t>predicts Q</a:t>
            </a:r>
            <a:r>
              <a:rPr lang="en-US" baseline="30000" dirty="0"/>
              <a:t>2 </a:t>
            </a:r>
            <a:r>
              <a:rPr lang="en-US" dirty="0"/>
              <a:t>but </a:t>
            </a:r>
            <a:r>
              <a:rPr lang="en-US" dirty="0">
                <a:solidFill>
                  <a:srgbClr val="3366FF"/>
                </a:solidFill>
              </a:rPr>
              <a:t>not</a:t>
            </a:r>
            <a:r>
              <a:rPr lang="en-US" dirty="0"/>
              <a:t> A-dependence and x-dependence</a:t>
            </a:r>
          </a:p>
          <a:p>
            <a:r>
              <a:rPr lang="en-US" dirty="0">
                <a:solidFill>
                  <a:srgbClr val="0000FF"/>
                </a:solidFill>
              </a:rPr>
              <a:t>Saturation models: </a:t>
            </a:r>
          </a:p>
          <a:p>
            <a:r>
              <a:rPr lang="en-US" dirty="0"/>
              <a:t>predict A-dependence and x-dependence but </a:t>
            </a:r>
            <a:r>
              <a:rPr lang="en-US" dirty="0">
                <a:solidFill>
                  <a:srgbClr val="3366FF"/>
                </a:solidFill>
              </a:rPr>
              <a:t>not</a:t>
            </a:r>
            <a:r>
              <a:rPr lang="en-US" dirty="0"/>
              <a:t> Q</a:t>
            </a:r>
            <a:r>
              <a:rPr lang="en-US" baseline="30000" dirty="0"/>
              <a:t>2</a:t>
            </a:r>
          </a:p>
          <a:p>
            <a:r>
              <a:rPr lang="en-US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</a:rPr>
              <a:t>Need: </a:t>
            </a:r>
            <a:r>
              <a:rPr lang="en-US" dirty="0"/>
              <a:t>large Q</a:t>
            </a:r>
            <a:r>
              <a:rPr lang="en-US" baseline="30000" dirty="0"/>
              <a:t>2</a:t>
            </a:r>
            <a:r>
              <a:rPr lang="en-US" dirty="0"/>
              <a:t> lever-arm for fixed x, A-scan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55324" y="830648"/>
            <a:ext cx="3270680" cy="2639634"/>
            <a:chOff x="5868024" y="2811848"/>
            <a:chExt cx="3270680" cy="2639634"/>
          </a:xfrm>
        </p:grpSpPr>
        <p:pic>
          <p:nvPicPr>
            <p:cNvPr id="38" name="npdf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/>
            <a:stretch>
              <a:fillRect/>
            </a:stretch>
          </p:blipFill>
          <p:spPr>
            <a:xfrm>
              <a:off x="5868024" y="3006525"/>
              <a:ext cx="3270680" cy="2444957"/>
            </a:xfrm>
            <a:prstGeom prst="rect">
              <a:avLst/>
            </a:prstGeom>
            <a:ln w="12700"/>
          </p:spPr>
        </p:pic>
        <p:sp>
          <p:nvSpPr>
            <p:cNvPr id="18" name="Shape 211"/>
            <p:cNvSpPr/>
            <p:nvPr/>
          </p:nvSpPr>
          <p:spPr>
            <a:xfrm>
              <a:off x="6683873" y="2811848"/>
              <a:ext cx="2228115" cy="3385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defTabSz="914400">
                <a:defRPr sz="2200">
                  <a:solidFill>
                    <a:srgbClr val="021EAA"/>
                  </a:solidFill>
                  <a:latin typeface="+mn-lt"/>
                  <a:ea typeface="+mn-ea"/>
                  <a:cs typeface="+mn-cs"/>
                  <a:sym typeface="Arial"/>
                </a:defRPr>
              </a:pPr>
              <a:r>
                <a:rPr sz="1600" b="1" dirty="0"/>
                <a:t>Ratio</a:t>
              </a:r>
              <a:r>
                <a:rPr lang="en-US" sz="1600" b="1" dirty="0"/>
                <a:t>:</a:t>
              </a:r>
              <a:r>
                <a:rPr sz="1600" b="1" dirty="0"/>
                <a:t> </a:t>
              </a:r>
              <a:r>
                <a:rPr lang="en-US" sz="1600" b="1" dirty="0"/>
                <a:t>F</a:t>
              </a:r>
              <a:r>
                <a:rPr lang="en-US" sz="1600" b="1" baseline="-25000" dirty="0"/>
                <a:t>2</a:t>
              </a:r>
              <a:r>
                <a:rPr sz="1600" b="1" dirty="0"/>
                <a:t>(x,Q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Pb</a:t>
              </a:r>
              <a:r>
                <a:rPr sz="1600" b="1" dirty="0"/>
                <a:t>/</a:t>
              </a:r>
              <a:r>
                <a:rPr lang="en-US" sz="1600" b="1" dirty="0"/>
                <a:t>F</a:t>
              </a:r>
              <a:r>
                <a:rPr lang="en-US" sz="1600" b="1" baseline="-25000" dirty="0"/>
                <a:t>2</a:t>
              </a:r>
              <a:r>
                <a:rPr sz="1600" b="1" dirty="0"/>
                <a:t>(x,Q</a:t>
              </a:r>
              <a:r>
                <a:rPr sz="1600" b="1" baseline="30363" dirty="0"/>
                <a:t>2</a:t>
              </a:r>
              <a:r>
                <a:rPr sz="1600" b="1" dirty="0"/>
                <a:t>)</a:t>
              </a:r>
              <a:r>
                <a:rPr sz="1600" b="1" baseline="-21545" dirty="0"/>
                <a:t>p</a:t>
              </a:r>
              <a:r>
                <a:rPr sz="1600" b="1" dirty="0"/>
                <a:t> 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5868024" y="3746500"/>
              <a:ext cx="304176" cy="673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21" y="3645878"/>
            <a:ext cx="3829560" cy="2859817"/>
          </a:xfrm>
          <a:prstGeom prst="rect">
            <a:avLst/>
          </a:prstGeom>
        </p:spPr>
      </p:pic>
      <p:sp>
        <p:nvSpPr>
          <p:cNvPr id="41" name="Shape 203"/>
          <p:cNvSpPr/>
          <p:nvPr/>
        </p:nvSpPr>
        <p:spPr>
          <a:xfrm>
            <a:off x="13259" y="5175570"/>
            <a:ext cx="543504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0639" marR="40639" algn="just" defTabSz="914400">
              <a:defRPr sz="2200">
                <a:solidFill>
                  <a:srgbClr val="9411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z="2000" dirty="0">
                <a:solidFill>
                  <a:srgbClr val="FF0000"/>
                </a:solidFill>
              </a:rPr>
              <a:t>Aim at extending our knowledge on structure functions into the realm where gluon saturation effects emerge </a:t>
            </a:r>
            <a:r>
              <a:rPr sz="2000" dirty="0">
                <a:solidFill>
                  <a:srgbClr val="FF0000"/>
                </a:solidFill>
                <a:ea typeface="Symbol"/>
                <a:cs typeface="Symbol"/>
                <a:sym typeface="Symbol"/>
              </a:rPr>
              <a:t>⇒</a:t>
            </a:r>
            <a:r>
              <a:rPr sz="2000" dirty="0">
                <a:solidFill>
                  <a:srgbClr val="FF0000"/>
                </a:solidFill>
              </a:rPr>
              <a:t> different evolution</a:t>
            </a:r>
          </a:p>
        </p:txBody>
      </p:sp>
    </p:spTree>
    <p:extLst>
      <p:ext uri="{BB962C8B-B14F-4D97-AF65-F5344CB8AC3E}">
        <p14:creationId xmlns:p14="http://schemas.microsoft.com/office/powerpoint/2010/main" val="2112314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Shape 209"/>
          <p:cNvSpPr txBox="1">
            <a:spLocks/>
          </p:cNvSpPr>
          <p:nvPr/>
        </p:nvSpPr>
        <p:spPr>
          <a:xfrm>
            <a:off x="38100" y="984587"/>
            <a:ext cx="8940800" cy="278731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sz="2400">
                <a:solidFill>
                  <a:srgbClr val="021EAA"/>
                </a:solidFill>
              </a:defRPr>
            </a:pPr>
            <a:r>
              <a:rPr lang="en-US" sz="2400" dirty="0">
                <a:solidFill>
                  <a:srgbClr val="FF0000"/>
                </a:solidFill>
              </a:rPr>
              <a:t>Latest state-of-the-art </a:t>
            </a:r>
            <a:r>
              <a:rPr lang="en-US" sz="2400" dirty="0" err="1">
                <a:solidFill>
                  <a:srgbClr val="FF0000"/>
                </a:solidFill>
              </a:rPr>
              <a:t>nPDF</a:t>
            </a:r>
            <a:r>
              <a:rPr lang="en-US" sz="2400" dirty="0">
                <a:solidFill>
                  <a:srgbClr val="FF0000"/>
                </a:solidFill>
              </a:rPr>
              <a:t> is EPPS16 </a:t>
            </a:r>
          </a:p>
          <a:p>
            <a:pPr marL="0" indent="0" algn="ctr">
              <a:buNone/>
              <a:defRPr sz="2400">
                <a:solidFill>
                  <a:srgbClr val="021EAA"/>
                </a:solidFill>
              </a:defRPr>
            </a:pPr>
            <a:r>
              <a:rPr lang="en-US" sz="1800" dirty="0">
                <a:solidFill>
                  <a:srgbClr val="0000FF"/>
                </a:solidFill>
              </a:rPr>
              <a:t>K. J. </a:t>
            </a:r>
            <a:r>
              <a:rPr lang="en-US" sz="1800" dirty="0" err="1">
                <a:solidFill>
                  <a:srgbClr val="0000FF"/>
                </a:solidFill>
              </a:rPr>
              <a:t>Eskola</a:t>
            </a:r>
            <a:r>
              <a:rPr lang="en-US" sz="1800" dirty="0">
                <a:solidFill>
                  <a:srgbClr val="0000FF"/>
                </a:solidFill>
              </a:rPr>
              <a:t>, P. </a:t>
            </a:r>
            <a:r>
              <a:rPr lang="en-US" sz="1800" dirty="0" err="1">
                <a:solidFill>
                  <a:srgbClr val="0000FF"/>
                </a:solidFill>
              </a:rPr>
              <a:t>Paakkinen</a:t>
            </a:r>
            <a:r>
              <a:rPr lang="en-US" sz="1800" dirty="0">
                <a:solidFill>
                  <a:srgbClr val="0000FF"/>
                </a:solidFill>
              </a:rPr>
              <a:t>, H. </a:t>
            </a:r>
            <a:r>
              <a:rPr lang="en-US" sz="1800" dirty="0" err="1">
                <a:solidFill>
                  <a:srgbClr val="0000FF"/>
                </a:solidFill>
              </a:rPr>
              <a:t>Paukkunen</a:t>
            </a:r>
            <a:r>
              <a:rPr lang="en-US" sz="1800" dirty="0">
                <a:solidFill>
                  <a:srgbClr val="0000FF"/>
                </a:solidFill>
              </a:rPr>
              <a:t>, C. A. Salgado [</a:t>
            </a:r>
            <a:r>
              <a:rPr lang="is-IS" sz="1600" dirty="0">
                <a:solidFill>
                  <a:srgbClr val="0000FF"/>
                </a:solidFill>
              </a:rPr>
              <a:t>Eur.Phys.J. C77 (2017) no.3, 163</a:t>
            </a:r>
            <a:r>
              <a:rPr lang="en-US" sz="1800" dirty="0">
                <a:solidFill>
                  <a:srgbClr val="0000FF"/>
                </a:solidFill>
              </a:rPr>
              <a:t>]</a:t>
            </a:r>
            <a:endParaRPr lang="en-US" sz="1800" dirty="0">
              <a:solidFill>
                <a:srgbClr val="021EAA"/>
              </a:solidFill>
            </a:endParaRP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dirty="0"/>
              <a:t>Replacing EPS09. Quark flavors are now separated</a:t>
            </a: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dirty="0"/>
              <a:t>includes latest LHC data</a:t>
            </a:r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b="1" dirty="0"/>
              <a:t>EPPS16*</a:t>
            </a:r>
            <a:r>
              <a:rPr lang="en-US" sz="1800" b="1" dirty="0">
                <a:sym typeface="Wingdings"/>
              </a:rPr>
              <a:t></a:t>
            </a:r>
            <a:r>
              <a:rPr lang="en-US" sz="1800" b="1" dirty="0"/>
              <a:t> functional form </a:t>
            </a:r>
            <a:r>
              <a:rPr lang="en-US" sz="1800" dirty="0"/>
              <a:t>with less constraints (for gluons) in extrapolating for x &lt; </a:t>
            </a:r>
            <a:r>
              <a:rPr lang="en-US" sz="1800" dirty="0" err="1"/>
              <a:t>x</a:t>
            </a:r>
            <a:r>
              <a:rPr lang="en-US" sz="1800" baseline="-5999" dirty="0" err="1"/>
              <a:t>data</a:t>
            </a:r>
            <a:r>
              <a:rPr lang="en-US" sz="1800" baseline="-5999" dirty="0"/>
              <a:t>  </a:t>
            </a:r>
          </a:p>
          <a:p>
            <a:pPr marL="457200" lvl="1" indent="0">
              <a:buClr>
                <a:srgbClr val="FF0000"/>
              </a:buClr>
              <a:buNone/>
              <a:defRPr sz="2200"/>
            </a:pPr>
            <a:r>
              <a:rPr lang="en-US" sz="1800" dirty="0"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lang="en-US" sz="1800" dirty="0"/>
              <a:t> critical  to study the impact of the high precision EIC data!</a:t>
            </a:r>
            <a:endParaRPr lang="en-US" sz="1800" baseline="-5999" dirty="0"/>
          </a:p>
          <a:p>
            <a:pPr marL="457200" lvl="1" indent="-393700">
              <a:buClr>
                <a:srgbClr val="FF0000"/>
              </a:buClr>
              <a:buFont typeface="Wingdings" charset="2"/>
              <a:buChar char="Ø"/>
              <a:defRPr sz="2200"/>
            </a:pPr>
            <a:r>
              <a:rPr lang="en-US" sz="1800" b="1" dirty="0"/>
              <a:t>What is the possible impact of an Electron-Ion Collider?</a:t>
            </a:r>
          </a:p>
        </p:txBody>
      </p:sp>
      <p:sp>
        <p:nvSpPr>
          <p:cNvPr id="7" name="Shape 211"/>
          <p:cNvSpPr/>
          <p:nvPr/>
        </p:nvSpPr>
        <p:spPr>
          <a:xfrm>
            <a:off x="2914386" y="3469581"/>
            <a:ext cx="2792939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Ratio</a:t>
            </a:r>
            <a:r>
              <a:rPr lang="en-US" dirty="0"/>
              <a:t>:</a:t>
            </a:r>
            <a:r>
              <a:rPr dirty="0"/>
              <a:t> g(x,Q</a:t>
            </a:r>
            <a:r>
              <a:rPr baseline="30363" dirty="0"/>
              <a:t>2</a:t>
            </a:r>
            <a:r>
              <a:rPr dirty="0"/>
              <a:t>)</a:t>
            </a:r>
            <a:r>
              <a:rPr baseline="-21545" dirty="0"/>
              <a:t>Pb</a:t>
            </a:r>
            <a:r>
              <a:rPr dirty="0"/>
              <a:t>/g(x,Q</a:t>
            </a:r>
            <a:r>
              <a:rPr baseline="30363" dirty="0"/>
              <a:t>2</a:t>
            </a:r>
            <a:r>
              <a:rPr dirty="0"/>
              <a:t>)</a:t>
            </a:r>
            <a:r>
              <a:rPr baseline="-21545" dirty="0"/>
              <a:t>p</a:t>
            </a:r>
            <a:r>
              <a:rPr dirty="0"/>
              <a:t> </a:t>
            </a:r>
          </a:p>
        </p:txBody>
      </p:sp>
      <p:pic>
        <p:nvPicPr>
          <p:cNvPr id="8" name="EPS09vsEPPS16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48682"/>
          <a:stretch/>
        </p:blipFill>
        <p:spPr>
          <a:xfrm>
            <a:off x="25399" y="4135968"/>
            <a:ext cx="2857499" cy="2261003"/>
          </a:xfrm>
          <a:prstGeom prst="rect">
            <a:avLst/>
          </a:prstGeom>
          <a:ln w="12700"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  <a:latin typeface="+mj-lt"/>
              </a:rPr>
              <a:t>Nuclear Modifications </a:t>
            </a:r>
            <a:r>
              <a:rPr lang="mr-IN" sz="2900" b="1" dirty="0">
                <a:solidFill>
                  <a:srgbClr val="FF0000"/>
                </a:solidFill>
                <a:latin typeface="+mj-lt"/>
              </a:rPr>
              <a:t>–</a:t>
            </a:r>
            <a:r>
              <a:rPr lang="en-GB" sz="2900" b="1" dirty="0">
                <a:solidFill>
                  <a:srgbClr val="FF0000"/>
                </a:solidFill>
                <a:latin typeface="+mj-lt"/>
              </a:rPr>
              <a:t> Present Knowledge</a:t>
            </a:r>
          </a:p>
        </p:txBody>
      </p:sp>
      <p:pic>
        <p:nvPicPr>
          <p:cNvPr id="10" name="Picture 9" descr="Screen Shot 2017-03-27 at 4.4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672" y="4103132"/>
            <a:ext cx="2545727" cy="2442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50613" y="3891463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EPPS16*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4499" y="3864956"/>
            <a:ext cx="763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EPS09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0813" y="733370"/>
            <a:ext cx="610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Measure different structure functions in </a:t>
            </a:r>
            <a:r>
              <a:rPr lang="en-US" dirty="0" err="1">
                <a:solidFill>
                  <a:srgbClr val="0000FF"/>
                </a:solidFill>
              </a:rPr>
              <a:t>e+A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constrain </a:t>
            </a:r>
            <a:r>
              <a:rPr lang="en-US" dirty="0" err="1">
                <a:solidFill>
                  <a:srgbClr val="0000FF"/>
                </a:solidFill>
                <a:sym typeface="Wingdings"/>
              </a:rPr>
              <a:t>nPDF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2" name="Picture 1" descr="Screen Shot 2017-03-30 at 4.49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0" y="4110568"/>
            <a:ext cx="2482464" cy="2390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82013" y="389363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EPPS16</a:t>
            </a:r>
          </a:p>
        </p:txBody>
      </p:sp>
    </p:spTree>
    <p:extLst>
      <p:ext uri="{BB962C8B-B14F-4D97-AF65-F5344CB8AC3E}">
        <p14:creationId xmlns:p14="http://schemas.microsoft.com/office/powerpoint/2010/main" val="2470874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-38100" y="812344"/>
            <a:ext cx="5174837" cy="5306898"/>
            <a:chOff x="139698" y="939800"/>
            <a:chExt cx="5035139" cy="5179442"/>
          </a:xfrm>
        </p:grpSpPr>
        <p:pic>
          <p:nvPicPr>
            <p:cNvPr id="3" name="Picture 2" descr="plot_RedCrossSecMinLog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" r="8961"/>
            <a:stretch/>
          </p:blipFill>
          <p:spPr>
            <a:xfrm>
              <a:off x="203200" y="939800"/>
              <a:ext cx="4971637" cy="517944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183220" y="2643137"/>
              <a:ext cx="3746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Arial"/>
                  <a:cs typeface="Arial"/>
                </a:rPr>
                <a:t>σ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sp>
        <p:nvSpPr>
          <p:cNvPr id="11" name="Shape 216"/>
          <p:cNvSpPr txBox="1">
            <a:spLocks/>
          </p:cNvSpPr>
          <p:nvPr/>
        </p:nvSpPr>
        <p:spPr>
          <a:xfrm>
            <a:off x="5174837" y="1785519"/>
            <a:ext cx="3943763" cy="3495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b="1" dirty="0">
                <a:solidFill>
                  <a:srgbClr val="FF0000"/>
                </a:solidFill>
              </a:rPr>
              <a:t>Systematics = 3%</a:t>
            </a:r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/>
              <a:t>Stat. and Sys. error summed in quadrature </a:t>
            </a:r>
            <a:r>
              <a:rPr lang="en-US" sz="1800" b="1" dirty="0">
                <a:solidFill>
                  <a:srgbClr val="FF0000"/>
                </a:solidFill>
              </a:rPr>
              <a:t>(Sys. dominate!)</a:t>
            </a:r>
            <a:endParaRPr lang="en-US" sz="1800" dirty="0"/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/>
              <a:t>Gluon extraction via scaling violation </a:t>
            </a:r>
            <a:r>
              <a:rPr lang="en-US" sz="1800" dirty="0">
                <a:sym typeface="Wingdings"/>
              </a:rPr>
              <a:t></a:t>
            </a:r>
            <a:r>
              <a:rPr lang="mr-IN" sz="1800" dirty="0"/>
              <a:t> </a:t>
            </a:r>
            <a:r>
              <a:rPr lang="mr-IN" sz="1800" dirty="0">
                <a:solidFill>
                  <a:srgbClr val="021EAA"/>
                </a:solidFill>
              </a:rPr>
              <a:t>dσ</a:t>
            </a:r>
            <a:r>
              <a:rPr lang="en-US" sz="1800" dirty="0">
                <a:solidFill>
                  <a:srgbClr val="021EAA"/>
                </a:solidFill>
              </a:rPr>
              <a:t>(</a:t>
            </a:r>
            <a:r>
              <a:rPr lang="mr-IN" sz="1800" dirty="0">
                <a:solidFill>
                  <a:srgbClr val="021EAA"/>
                </a:solidFill>
              </a:rPr>
              <a:t>x,Q</a:t>
            </a:r>
            <a:r>
              <a:rPr lang="mr-IN" sz="1800" baseline="31999" dirty="0">
                <a:solidFill>
                  <a:srgbClr val="021EAA"/>
                </a:solidFill>
              </a:rPr>
              <a:t>2</a:t>
            </a:r>
            <a:r>
              <a:rPr lang="en-US" sz="1800" dirty="0">
                <a:solidFill>
                  <a:srgbClr val="021EAA"/>
                </a:solidFill>
              </a:rPr>
              <a:t>)</a:t>
            </a:r>
            <a:r>
              <a:rPr lang="mr-IN" sz="1800" dirty="0">
                <a:solidFill>
                  <a:srgbClr val="021EAA"/>
                </a:solidFill>
              </a:rPr>
              <a:t>/dlnQ</a:t>
            </a:r>
            <a:r>
              <a:rPr lang="mr-IN" sz="1800" baseline="31999" dirty="0">
                <a:solidFill>
                  <a:srgbClr val="021EAA"/>
                </a:solidFill>
              </a:rPr>
              <a:t>2</a:t>
            </a:r>
            <a:r>
              <a:rPr lang="en-US" sz="1800" baseline="31999" dirty="0">
                <a:solidFill>
                  <a:srgbClr val="021EAA"/>
                </a:solidFill>
              </a:rPr>
              <a:t> </a:t>
            </a:r>
            <a:r>
              <a:rPr lang="en-US" sz="1800" dirty="0"/>
              <a:t>(requires ~&gt; 1 decade in Q</a:t>
            </a:r>
            <a:r>
              <a:rPr lang="en-US" sz="1800" baseline="31999" dirty="0"/>
              <a:t>2 </a:t>
            </a:r>
            <a:r>
              <a:rPr lang="en-US" sz="1800" dirty="0"/>
              <a:t>at a fixed x) </a:t>
            </a:r>
          </a:p>
          <a:p>
            <a:pPr marL="342900" lvl="1" indent="-342900">
              <a:lnSpc>
                <a:spcPct val="110000"/>
              </a:lnSpc>
              <a:buClr>
                <a:srgbClr val="FF6600"/>
              </a:buClr>
              <a:buFont typeface="Wingdings" charset="2"/>
              <a:buChar char="²"/>
              <a:defRPr sz="2400"/>
            </a:pPr>
            <a:r>
              <a:rPr lang="en-US" sz="1800" dirty="0"/>
              <a:t>Comparison of linear with non-linear evolution in x will signal saturation </a:t>
            </a:r>
          </a:p>
          <a:p>
            <a:pPr marL="342900" lvl="1" indent="0">
              <a:lnSpc>
                <a:spcPct val="110000"/>
              </a:lnSpc>
              <a:buClr>
                <a:srgbClr val="FF6600"/>
              </a:buClr>
              <a:buNone/>
              <a:tabLst>
                <a:tab pos="406400" algn="l"/>
              </a:tabLst>
              <a:defRPr sz="2400"/>
            </a:pPr>
            <a:r>
              <a:rPr lang="en-US" sz="1800" dirty="0"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lang="en-US" sz="1800" dirty="0"/>
              <a:t> needs low-x reach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  <a:latin typeface="+mj-lt"/>
              </a:rPr>
              <a:t>Reduced Cross Section &amp; F</a:t>
            </a:r>
            <a:r>
              <a:rPr lang="en-US" sz="2900" b="1" baseline="-25000" dirty="0">
                <a:solidFill>
                  <a:srgbClr val="FF0000"/>
                </a:solidFill>
                <a:latin typeface="+mj-lt"/>
              </a:rPr>
              <a:t>2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900" b="1" dirty="0" err="1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5539386" y="850444"/>
          <a:ext cx="3412496" cy="813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31" name="Equation" r:id="rId4" imgW="2247900" imgH="482600" progId="Equation.3">
                  <p:embed/>
                </p:oleObj>
              </mc:Choice>
              <mc:Fallback>
                <p:oleObj name="Equation" r:id="rId4" imgW="2247900" imgH="48260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39386" y="850444"/>
                        <a:ext cx="3412496" cy="813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" y="812022"/>
            <a:ext cx="5146186" cy="50009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2938" y="5660805"/>
            <a:ext cx="4254499" cy="646331"/>
          </a:xfrm>
          <a:prstGeom prst="rect">
            <a:avLst/>
          </a:prstGeom>
          <a:noFill/>
          <a:ln w="254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Large expected impact on current theory uncertainty, especially at low-x and low-Q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Shape 224"/>
          <p:cNvSpPr/>
          <p:nvPr/>
        </p:nvSpPr>
        <p:spPr>
          <a:xfrm>
            <a:off x="5124038" y="5132416"/>
            <a:ext cx="3943762" cy="1025922"/>
          </a:xfrm>
          <a:prstGeom prst="rect">
            <a:avLst/>
          </a:prstGeom>
          <a:ln w="31750">
            <a:solidFill>
              <a:schemeClr val="accent6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ctr">
              <a:defRPr sz="2400">
                <a:solidFill>
                  <a:srgbClr val="941100"/>
                </a:solidFill>
              </a:defRPr>
            </a:pPr>
            <a:r>
              <a:rPr lang="en-US" sz="2000" dirty="0">
                <a:solidFill>
                  <a:srgbClr val="FF0000"/>
                </a:solidFill>
              </a:rPr>
              <a:t>An EIC</a:t>
            </a:r>
            <a:r>
              <a:rPr sz="2000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at its highest energy </a:t>
            </a:r>
            <a:r>
              <a:rPr sz="2000" dirty="0">
                <a:solidFill>
                  <a:srgbClr val="FF0000"/>
                </a:solidFill>
              </a:rPr>
              <a:t>provides a factor </a:t>
            </a:r>
            <a:r>
              <a:rPr lang="en-US" sz="2000" dirty="0">
                <a:solidFill>
                  <a:srgbClr val="FF0000"/>
                </a:solidFill>
              </a:rPr>
              <a:t>10</a:t>
            </a:r>
            <a:r>
              <a:rPr sz="2000" dirty="0">
                <a:solidFill>
                  <a:srgbClr val="FF0000"/>
                </a:solidFill>
              </a:rPr>
              <a:t> larger reach in Q</a:t>
            </a:r>
            <a:r>
              <a:rPr sz="2000" baseline="31999" dirty="0">
                <a:solidFill>
                  <a:srgbClr val="FF0000"/>
                </a:solidFill>
              </a:rPr>
              <a:t>2</a:t>
            </a:r>
            <a:r>
              <a:rPr sz="2000" dirty="0">
                <a:solidFill>
                  <a:srgbClr val="FF0000"/>
                </a:solidFill>
              </a:rPr>
              <a:t> and low-x</a:t>
            </a:r>
            <a:r>
              <a:rPr lang="en-US" sz="2000" dirty="0">
                <a:solidFill>
                  <a:srgbClr val="FF0000"/>
                </a:solidFill>
              </a:rPr>
              <a:t> compared to available data</a:t>
            </a:r>
            <a:endParaRPr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1225183"/>
            <a:ext cx="4587401" cy="646331"/>
          </a:xfrm>
          <a:prstGeom prst="rect">
            <a:avLst/>
          </a:prstGeom>
          <a:solidFill>
            <a:schemeClr val="tx2">
              <a:lumMod val="40000"/>
              <a:lumOff val="60000"/>
              <a:alpha val="3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We look at photons radiated from the electron</a:t>
            </a:r>
          </a:p>
          <a:p>
            <a:r>
              <a:rPr lang="en-US" i="1" dirty="0"/>
              <a:t>before or after the interaction</a:t>
            </a:r>
          </a:p>
        </p:txBody>
      </p:sp>
      <p:pic>
        <p:nvPicPr>
          <p:cNvPr id="7" name="Picture 6" descr="plot_radPhoton_energy_zoom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/>
          <a:stretch/>
        </p:blipFill>
        <p:spPr>
          <a:xfrm>
            <a:off x="76200" y="1879749"/>
            <a:ext cx="2325890" cy="2367128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901034" y="1429603"/>
            <a:ext cx="522011" cy="2667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5745" y="1150352"/>
            <a:ext cx="264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50% events radiate a photon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4081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  <a:latin typeface="+mj-lt"/>
              </a:rPr>
              <a:t>Radiated photons</a:t>
            </a:r>
          </a:p>
        </p:txBody>
      </p:sp>
      <p:pic>
        <p:nvPicPr>
          <p:cNvPr id="13" name="Picture 12" descr="plot_radPhoton_theta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0"/>
          <a:stretch/>
        </p:blipFill>
        <p:spPr>
          <a:xfrm>
            <a:off x="2507483" y="1925540"/>
            <a:ext cx="2156118" cy="22576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174" y="4145277"/>
            <a:ext cx="52960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Radiated photons are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Low energy (most of them &lt; 1 GeV)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uniformly distributed in the azimuthal  angle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collinear to the scattered electron (</a:t>
            </a:r>
            <a:r>
              <a:rPr lang="en-US" sz="2000" dirty="0" err="1">
                <a:latin typeface="Symbol" charset="2"/>
                <a:cs typeface="Symbol" charset="2"/>
              </a:rPr>
              <a:t>q</a:t>
            </a:r>
            <a:r>
              <a:rPr lang="en-US" sz="2000" baseline="-25000" dirty="0" err="1">
                <a:latin typeface="Symbol" charset="2"/>
                <a:cs typeface="Symbol" charset="2"/>
              </a:rPr>
              <a:t>g</a:t>
            </a:r>
            <a:r>
              <a:rPr lang="en-US" sz="2000" dirty="0"/>
              <a:t> &gt; 3 rad)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0"/>
          <a:stretch/>
        </p:blipFill>
        <p:spPr>
          <a:xfrm>
            <a:off x="5423045" y="1933575"/>
            <a:ext cx="3718364" cy="44704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2870200" y="5492172"/>
          <a:ext cx="2536825" cy="100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355" name="Equation" r:id="rId6" imgW="1244600" imgH="495300" progId="Equation.3">
                  <p:embed/>
                </p:oleObj>
              </mc:Choice>
              <mc:Fallback>
                <p:oleObj name="Equation" r:id="rId6" imgW="1244600" imgH="4953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70200" y="5492172"/>
                        <a:ext cx="2536825" cy="100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2700" y="5702300"/>
            <a:ext cx="2816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Correction factor: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3107" y="717520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use </a:t>
            </a:r>
            <a:r>
              <a:rPr lang="en-US" b="1" dirty="0" err="1"/>
              <a:t>Django</a:t>
            </a:r>
            <a:r>
              <a:rPr lang="en-US" b="1" dirty="0"/>
              <a:t> simulator </a:t>
            </a:r>
            <a:r>
              <a:rPr lang="en-US" dirty="0"/>
              <a:t>including O(α) </a:t>
            </a:r>
            <a:r>
              <a:rPr lang="en-US" dirty="0" err="1"/>
              <a:t>radiative</a:t>
            </a:r>
            <a:r>
              <a:rPr lang="en-US" dirty="0"/>
              <a:t> effects</a:t>
            </a:r>
          </a:p>
        </p:txBody>
      </p:sp>
    </p:spTree>
    <p:extLst>
      <p:ext uri="{BB962C8B-B14F-4D97-AF65-F5344CB8AC3E}">
        <p14:creationId xmlns:p14="http://schemas.microsoft.com/office/powerpoint/2010/main" val="1135343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540501" y="3166130"/>
            <a:ext cx="26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(similarly for larger Q</a:t>
            </a:r>
            <a:r>
              <a:rPr lang="en-US" baseline="30000" dirty="0"/>
              <a:t>2</a:t>
            </a:r>
            <a:r>
              <a:rPr lang="en-US" dirty="0"/>
              <a:t> and lower energies)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  <a:latin typeface="+mj-lt"/>
              </a:rPr>
              <a:t>Extracting F</a:t>
            </a:r>
            <a:r>
              <a:rPr lang="en-US" sz="2900" b="1" baseline="-25000" dirty="0">
                <a:solidFill>
                  <a:srgbClr val="FF0000"/>
                </a:solidFill>
                <a:latin typeface="+mj-lt"/>
              </a:rPr>
              <a:t>L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sz="2900" b="1" dirty="0" err="1">
                <a:solidFill>
                  <a:srgbClr val="FF0000"/>
                </a:solidFill>
                <a:latin typeface="+mj-lt"/>
              </a:rPr>
              <a:t>e+Au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)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40500" y="1962306"/>
            <a:ext cx="2628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Enough Lever Arm required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(three points, Y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srgbClr val="FF0000"/>
                </a:solidFill>
              </a:rPr>
              <a:t> &gt; 0.2)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58"/>
          <a:stretch/>
        </p:blipFill>
        <p:spPr>
          <a:xfrm>
            <a:off x="2609" y="1089679"/>
            <a:ext cx="6728391" cy="3368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510" y="828202"/>
            <a:ext cx="384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Higher energy EIC: √s = 63, 78, 89 GeV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Picture 13" descr="plot_StatErrorFraction_20x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70" y="3035300"/>
            <a:ext cx="4369108" cy="34600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510" y="5710019"/>
            <a:ext cx="492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total error = stat. + sys. summed in quadrature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assumed sys. = 3%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6275F635-018E-4449-9F08-32C8A2FAB8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766130"/>
              </p:ext>
            </p:extLst>
          </p:nvPr>
        </p:nvGraphicFramePr>
        <p:xfrm>
          <a:off x="4572000" y="726702"/>
          <a:ext cx="2776683" cy="661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7" name="Equation" r:id="rId5" imgW="2247900" imgH="482600" progId="Equation.3">
                  <p:embed/>
                </p:oleObj>
              </mc:Choice>
              <mc:Fallback>
                <p:oleObj name="Equation" r:id="rId5" imgW="2247900" imgH="4826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726702"/>
                        <a:ext cx="2776683" cy="661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36E0C489-0259-A44E-BC04-94455FF63E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525990"/>
              </p:ext>
            </p:extLst>
          </p:nvPr>
        </p:nvGraphicFramePr>
        <p:xfrm>
          <a:off x="7754584" y="700131"/>
          <a:ext cx="1258137" cy="699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78" name="Equation" r:id="rId7" imgW="965200" imgH="482600" progId="Equation.3">
                  <p:embed/>
                </p:oleObj>
              </mc:Choice>
              <mc:Fallback>
                <p:oleObj name="Equation" r:id="rId7" imgW="965200" imgH="482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754584" y="700131"/>
                        <a:ext cx="1258137" cy="699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713341" y="6171687"/>
            <a:ext cx="242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Errors still dominated by systematics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B7E8A72-B1C8-D142-9909-9D253F7F74E8}"/>
              </a:ext>
            </a:extLst>
          </p:cNvPr>
          <p:cNvSpPr txBox="1"/>
          <p:nvPr/>
        </p:nvSpPr>
        <p:spPr>
          <a:xfrm>
            <a:off x="215462" y="4121159"/>
            <a:ext cx="32287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Simulation: </a:t>
            </a:r>
          </a:p>
          <a:p>
            <a:r>
              <a:rPr lang="en-US" dirty="0"/>
              <a:t>[√s = 32(63) GeV] –&gt; L = 2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[√s = 39(78) GeV] –&gt; 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[√s = 45(89) GeV] –&gt; 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  <a:endParaRPr lang="en-US" baseline="3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6FAA6A0-9791-0E4A-9EA4-ED237DF292AD}"/>
              </a:ext>
            </a:extLst>
          </p:cNvPr>
          <p:cNvSpPr txBox="1"/>
          <p:nvPr/>
        </p:nvSpPr>
        <p:spPr>
          <a:xfrm>
            <a:off x="122215" y="5310049"/>
            <a:ext cx="4611555" cy="40011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Total simulated event sample</a:t>
            </a:r>
            <a:r>
              <a:rPr lang="en-US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L = 10 fb</a:t>
            </a:r>
            <a:r>
              <a:rPr lang="en-US" sz="2000" b="1" baseline="30000" dirty="0">
                <a:solidFill>
                  <a:srgbClr val="FF0000"/>
                </a:solidFill>
              </a:rPr>
              <a:t>-1</a:t>
            </a:r>
            <a:r>
              <a:rPr lang="en-US" sz="2000" b="1" dirty="0">
                <a:solidFill>
                  <a:srgbClr val="FF0000"/>
                </a:solidFill>
              </a:rPr>
              <a:t>/A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477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5" b="16610"/>
          <a:stretch/>
        </p:blipFill>
        <p:spPr>
          <a:xfrm>
            <a:off x="0" y="-9776"/>
            <a:ext cx="3074828" cy="2033401"/>
          </a:xfrm>
          <a:prstGeom prst="rect">
            <a:avLst/>
          </a:prstGeom>
        </p:spPr>
      </p:pic>
      <p:cxnSp>
        <p:nvCxnSpPr>
          <p:cNvPr id="38" name="Straight Arrow Connector 37"/>
          <p:cNvCxnSpPr>
            <a:endCxn id="39" idx="0"/>
          </p:cNvCxnSpPr>
          <p:nvPr/>
        </p:nvCxnSpPr>
        <p:spPr bwMode="auto">
          <a:xfrm>
            <a:off x="1358348" y="519072"/>
            <a:ext cx="159302" cy="14445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lg" len="lg"/>
            <a:tailEnd type="none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14299" y="1963619"/>
            <a:ext cx="28067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This is us !!!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protons, neutrons, electrons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326693" y="872450"/>
            <a:ext cx="5925183" cy="2188866"/>
            <a:chOff x="-2" y="2337664"/>
            <a:chExt cx="5925183" cy="2188866"/>
          </a:xfrm>
        </p:grpSpPr>
        <p:pic>
          <p:nvPicPr>
            <p:cNvPr id="40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530" y="2337664"/>
              <a:ext cx="1151175" cy="115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3" name="Rectangle 6"/>
            <p:cNvSpPr>
              <a:spLocks/>
            </p:cNvSpPr>
            <p:nvPr/>
          </p:nvSpPr>
          <p:spPr bwMode="auto">
            <a:xfrm>
              <a:off x="4629781" y="3686203"/>
              <a:ext cx="1295400" cy="55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increase</a:t>
              </a:r>
            </a:p>
            <a:p>
              <a:pPr algn="ctr">
                <a:defRPr/>
              </a:pPr>
              <a:r>
                <a:rPr lang="en-US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 beam energy</a:t>
              </a:r>
            </a:p>
          </p:txBody>
        </p:sp>
        <p:pic>
          <p:nvPicPr>
            <p:cNvPr id="44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319" y="2576293"/>
              <a:ext cx="1044261" cy="104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6" name="Line 15"/>
            <p:cNvSpPr>
              <a:spLocks noChangeShapeType="1"/>
            </p:cNvSpPr>
            <p:nvPr/>
          </p:nvSpPr>
          <p:spPr bwMode="auto">
            <a:xfrm rot="10800000">
              <a:off x="-2" y="3638136"/>
              <a:ext cx="4881218" cy="251267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Rectangle 16"/>
            <p:cNvSpPr>
              <a:spLocks/>
            </p:cNvSpPr>
            <p:nvPr/>
          </p:nvSpPr>
          <p:spPr bwMode="auto">
            <a:xfrm>
              <a:off x="2750181" y="3866130"/>
              <a:ext cx="1917700" cy="66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Quarks and Gluons</a:t>
              </a:r>
            </a:p>
            <a:p>
              <a:pPr algn="ctr"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10</a:t>
              </a:r>
              <a:r>
                <a:rPr lang="en-US" sz="1600" b="1" baseline="30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-17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m</a:t>
              </a:r>
            </a:p>
          </p:txBody>
        </p:sp>
        <p:sp>
          <p:nvSpPr>
            <p:cNvPr id="51" name="Rectangle 8"/>
            <p:cNvSpPr>
              <a:spLocks/>
            </p:cNvSpPr>
            <p:nvPr/>
          </p:nvSpPr>
          <p:spPr bwMode="auto">
            <a:xfrm>
              <a:off x="40831" y="3759227"/>
              <a:ext cx="737281" cy="569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</a:t>
              </a:r>
            </a:p>
            <a:p>
              <a:pPr>
                <a:defRPr/>
              </a:pP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10</a:t>
              </a:r>
              <a:r>
                <a:rPr lang="en-US" sz="1600" b="1" baseline="300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-15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m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1774" y="4608779"/>
            <a:ext cx="1890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90000"/>
                </a:solidFill>
              </a:rPr>
              <a:t>HERA’s discovery: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008864" y="2910488"/>
            <a:ext cx="7003649" cy="3706213"/>
            <a:chOff x="2216358" y="1555778"/>
            <a:chExt cx="7003649" cy="3706213"/>
          </a:xfrm>
        </p:grpSpPr>
        <p:sp>
          <p:nvSpPr>
            <p:cNvPr id="60" name="TextBox 59"/>
            <p:cNvSpPr txBox="1"/>
            <p:nvPr/>
          </p:nvSpPr>
          <p:spPr>
            <a:xfrm>
              <a:off x="2216358" y="3235748"/>
              <a:ext cx="3313827" cy="369332"/>
            </a:xfrm>
            <a:prstGeom prst="rect">
              <a:avLst/>
            </a:prstGeom>
            <a:solidFill>
              <a:srgbClr val="FFFF00"/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/>
                <a:t>Gluon density dominates at x&lt;0.1</a:t>
              </a:r>
            </a:p>
          </p:txBody>
        </p:sp>
        <p:pic>
          <p:nvPicPr>
            <p:cNvPr id="6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3301" y="1555778"/>
              <a:ext cx="3686706" cy="370621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29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7999" y="2037730"/>
              <a:ext cx="480060" cy="48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019" y="1915032"/>
              <a:ext cx="528955" cy="528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9"/>
            <p:cNvCxnSpPr>
              <a:stCxn id="29" idx="1"/>
              <a:endCxn id="30" idx="3"/>
            </p:cNvCxnSpPr>
            <p:nvPr/>
          </p:nvCxnSpPr>
          <p:spPr bwMode="auto">
            <a:xfrm flipH="1" flipV="1">
              <a:off x="6750974" y="2179510"/>
              <a:ext cx="1577025" cy="9825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S. Fazio (BNL)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299" y="5155786"/>
            <a:ext cx="5107598" cy="12311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</a:rPr>
              <a:t>Proton:</a:t>
            </a:r>
          </a:p>
          <a:p>
            <a:r>
              <a:rPr lang="en-US" dirty="0">
                <a:solidFill>
                  <a:srgbClr val="322F31"/>
                </a:solidFill>
              </a:rPr>
              <a:t>Quark-Masses: ~1% </a:t>
            </a:r>
            <a:r>
              <a:rPr lang="en-US" dirty="0" err="1">
                <a:solidFill>
                  <a:srgbClr val="322F31"/>
                </a:solidFill>
              </a:rPr>
              <a:t>M</a:t>
            </a:r>
            <a:r>
              <a:rPr lang="en-US" baseline="-25000" dirty="0" err="1">
                <a:solidFill>
                  <a:srgbClr val="322F31"/>
                </a:solidFill>
              </a:rPr>
              <a:t>p</a:t>
            </a:r>
            <a:r>
              <a:rPr lang="en-US" dirty="0">
                <a:solidFill>
                  <a:srgbClr val="322F31"/>
                </a:solidFill>
              </a:rPr>
              <a:t> </a:t>
            </a:r>
          </a:p>
          <a:p>
            <a:r>
              <a:rPr lang="en-US" dirty="0">
                <a:solidFill>
                  <a:srgbClr val="C90000"/>
                </a:solidFill>
              </a:rPr>
              <a:t>Mass of the “visible matter” is completely dominated by gluons, QCD dynamics                   </a:t>
            </a:r>
            <a:r>
              <a:rPr lang="en-US" dirty="0"/>
              <a:t>	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784600" y="194593"/>
            <a:ext cx="4672298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</a:rPr>
              <a:t>What do we know?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99" y="3865935"/>
            <a:ext cx="47752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rgbClr val="176F63"/>
                </a:solidFill>
              </a:rPr>
              <a:t>The x (of </a:t>
            </a:r>
            <a:r>
              <a:rPr lang="en-US" sz="1600" dirty="0" err="1">
                <a:solidFill>
                  <a:srgbClr val="176F63"/>
                </a:solidFill>
              </a:rPr>
              <a:t>Bjorken</a:t>
            </a:r>
            <a:r>
              <a:rPr lang="en-US" sz="1600" dirty="0">
                <a:solidFill>
                  <a:srgbClr val="176F63"/>
                </a:solidFill>
              </a:rPr>
              <a:t>) variable: </a:t>
            </a:r>
            <a:r>
              <a:rPr lang="en-US" sz="1600" dirty="0"/>
              <a:t>fraction of the nucleon’s momentum carried by the interacting parton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4300" y="2997200"/>
            <a:ext cx="5107598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To investigate the nucleon’s </a:t>
            </a:r>
            <a:r>
              <a:rPr lang="en-US" b="1" dirty="0" err="1"/>
              <a:t>partonic</a:t>
            </a:r>
            <a:r>
              <a:rPr lang="en-US" b="1" dirty="0"/>
              <a:t> structure, the previous and only </a:t>
            </a:r>
            <a:r>
              <a:rPr lang="en-US" b="1" dirty="0" err="1"/>
              <a:t>e+p</a:t>
            </a:r>
            <a:r>
              <a:rPr lang="en-US" b="1" dirty="0"/>
              <a:t> collider, </a:t>
            </a:r>
            <a:r>
              <a:rPr lang="en-US" b="1" dirty="0">
                <a:solidFill>
                  <a:srgbClr val="FF0000"/>
                </a:solidFill>
              </a:rPr>
              <a:t>HERA</a:t>
            </a:r>
            <a:r>
              <a:rPr lang="en-US" b="1" dirty="0"/>
              <a:t>, was built  </a:t>
            </a:r>
          </a:p>
        </p:txBody>
      </p:sp>
    </p:spTree>
    <p:extLst>
      <p:ext uri="{BB962C8B-B14F-4D97-AF65-F5344CB8AC3E}">
        <p14:creationId xmlns:p14="http://schemas.microsoft.com/office/powerpoint/2010/main" val="2497267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697" y="1697445"/>
            <a:ext cx="2826704" cy="27120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4495" y="4591268"/>
            <a:ext cx="86981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select </a:t>
            </a:r>
            <a:r>
              <a:rPr lang="en-US" sz="2400" b="1" dirty="0">
                <a:solidFill>
                  <a:srgbClr val="FF0000"/>
                </a:solidFill>
              </a:rPr>
              <a:t>kaons</a:t>
            </a:r>
            <a:r>
              <a:rPr lang="en-US" sz="2400" dirty="0"/>
              <a:t> in the final state of the </a:t>
            </a:r>
            <a:r>
              <a:rPr lang="en-US" sz="2400" b="1" i="1" dirty="0"/>
              <a:t>D</a:t>
            </a:r>
            <a:r>
              <a:rPr lang="en-US" sz="2400" dirty="0"/>
              <a:t> meson decay, looking for: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a displaced vertex: </a:t>
            </a:r>
            <a:r>
              <a:rPr lang="en-US" sz="2000" dirty="0">
                <a:solidFill>
                  <a:srgbClr val="0000FF"/>
                </a:solidFill>
              </a:rPr>
              <a:t>0.01 cm &lt;|Vertex|&lt; 3 cm  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Momentum within the acceptance of an EIC model detector (</a:t>
            </a:r>
            <a:r>
              <a:rPr lang="en-US" sz="2000" dirty="0" err="1">
                <a:solidFill>
                  <a:srgbClr val="000000"/>
                </a:solidFill>
              </a:rPr>
              <a:t>BeAST</a:t>
            </a:r>
            <a:r>
              <a:rPr lang="en-US" sz="2000" dirty="0">
                <a:solidFill>
                  <a:srgbClr val="000000"/>
                </a:solidFill>
              </a:rPr>
              <a:t> @ eRHIC)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827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  <a:latin typeface="+mj-lt"/>
              </a:rPr>
              <a:t>Charm production: a unique tool!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8909" y="5674320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FORWARD (1 &lt; 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000000"/>
                </a:solidFill>
              </a:rPr>
              <a:t> &lt; 3.5)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FF"/>
                </a:solidFill>
              </a:rPr>
              <a:t>RICH -&gt; 2 GeV &lt; P &lt; 40 GeV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68881" y="5697140"/>
            <a:ext cx="27751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REAR (-3.5 &lt; 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/>
              <a:t> &lt; -1)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RICH -&gt; 2 GeV &lt; P &lt; 15 GeV </a:t>
            </a:r>
            <a:endParaRPr lang="en-US" sz="16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9016" y="5687020"/>
            <a:ext cx="3271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CENTRAL DETECTOR (-1 &lt; 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/>
              <a:t> &lt; 1</a:t>
            </a:r>
            <a:r>
              <a:rPr lang="en-US" b="1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</a:rPr>
              <a:t>dE</a:t>
            </a:r>
            <a:r>
              <a:rPr lang="en-US" dirty="0">
                <a:solidFill>
                  <a:srgbClr val="0000FF"/>
                </a:solidFill>
              </a:rPr>
              <a:t>/dx -&gt; 0.2 GeV &lt; P &lt; 0.8 GeV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RICH -&gt; 2 GeV &lt; P &lt; 5 GeV </a:t>
            </a:r>
          </a:p>
        </p:txBody>
      </p:sp>
      <p:pic>
        <p:nvPicPr>
          <p:cNvPr id="12" name="Picture 11" descr="desy04-156.fig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10" y="863600"/>
            <a:ext cx="2617906" cy="1829248"/>
          </a:xfrm>
          <a:prstGeom prst="rect">
            <a:avLst/>
          </a:prstGeom>
        </p:spPr>
      </p:pic>
      <p:sp>
        <p:nvSpPr>
          <p:cNvPr id="13" name="Shape 242"/>
          <p:cNvSpPr/>
          <p:nvPr/>
        </p:nvSpPr>
        <p:spPr>
          <a:xfrm>
            <a:off x="3036216" y="774102"/>
            <a:ext cx="567068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defTabSz="914400">
              <a:defRPr sz="2200">
                <a:solidFill>
                  <a:srgbClr val="021EA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Wingdings" charset="2"/>
              <a:buChar char="v"/>
            </a:pPr>
            <a:r>
              <a:rPr dirty="0"/>
              <a:t>Direct access to gluons at medium to high </a:t>
            </a:r>
            <a:r>
              <a:rPr i="1" dirty="0"/>
              <a:t>x</a:t>
            </a:r>
            <a:r>
              <a:rPr dirty="0"/>
              <a:t> by tagging photon-gluon</a:t>
            </a:r>
            <a:endParaRPr lang="en-US" dirty="0"/>
          </a:p>
          <a:p>
            <a:pPr marL="342900" indent="-342900">
              <a:buFont typeface="Wingdings" charset="2"/>
              <a:buChar char="v"/>
            </a:pPr>
            <a:r>
              <a:rPr lang="en-US" dirty="0"/>
              <a:t>Helps determining heavy quarks mass scheme</a:t>
            </a:r>
            <a:endParaRPr dirty="0"/>
          </a:p>
        </p:txBody>
      </p:sp>
      <p:sp>
        <p:nvSpPr>
          <p:cNvPr id="14" name="TextBox 13"/>
          <p:cNvSpPr txBox="1"/>
          <p:nvPr/>
        </p:nvSpPr>
        <p:spPr>
          <a:xfrm>
            <a:off x="301316" y="2709653"/>
            <a:ext cx="2138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Novel probe!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516" y="4078842"/>
            <a:ext cx="5756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Selection of charm-production events</a:t>
            </a:r>
          </a:p>
        </p:txBody>
      </p:sp>
      <p:pic>
        <p:nvPicPr>
          <p:cNvPr id="9" name="Picture 8" descr="plot_Kaon_VTX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03" y="1726265"/>
            <a:ext cx="3513594" cy="25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34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95490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</a:rPr>
              <a:t>Charm selection: </a:t>
            </a:r>
            <a:r>
              <a:rPr lang="en-US" sz="2900" b="1" dirty="0">
                <a:solidFill>
                  <a:srgbClr val="FF0000"/>
                </a:solidFill>
                <a:latin typeface="+mj-lt"/>
              </a:rPr>
              <a:t>background &amp; efficiency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9700" y="1099234"/>
            <a:ext cx="8877299" cy="2154436"/>
          </a:xfrm>
          <a:prstGeom prst="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Background study</a:t>
            </a:r>
          </a:p>
          <a:p>
            <a:r>
              <a:rPr lang="en-US" b="1" dirty="0">
                <a:solidFill>
                  <a:srgbClr val="0000FF"/>
                </a:solidFill>
              </a:rPr>
              <a:t>We look at background from DIS events with kaons that pass the whole selection but are not coming from a charm decay.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fraction of background over signal events is:</a:t>
            </a:r>
          </a:p>
          <a:p>
            <a:pPr algn="ctr"/>
            <a:r>
              <a:rPr lang="en-US" dirty="0"/>
              <a:t> (selected </a:t>
            </a:r>
            <a:r>
              <a:rPr lang="en-US" dirty="0" err="1"/>
              <a:t>bkg</a:t>
            </a:r>
            <a:r>
              <a:rPr lang="en-US" dirty="0"/>
              <a:t> events) / (selected Charm Events)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Conclusion:</a:t>
            </a:r>
            <a:r>
              <a:rPr lang="en-US" sz="2000" dirty="0"/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B/S fraction is expected in the order of </a:t>
            </a:r>
            <a:r>
              <a:rPr lang="en-US" b="1" dirty="0">
                <a:solidFill>
                  <a:srgbClr val="FF0000"/>
                </a:solidFill>
              </a:rPr>
              <a:t>~1%</a:t>
            </a:r>
            <a:r>
              <a:rPr lang="en-US" b="1" dirty="0">
                <a:solidFill>
                  <a:srgbClr val="0000FF"/>
                </a:solidFill>
              </a:rPr>
              <a:t> with a very light energy dependence</a:t>
            </a:r>
            <a:r>
              <a:rPr lang="en-US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9700" y="3740834"/>
            <a:ext cx="8877299" cy="1877437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Efficiency study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We look at the efficiency of selection charm production events. The efficiency is defined as:</a:t>
            </a:r>
          </a:p>
          <a:p>
            <a:pPr algn="ctr"/>
            <a:r>
              <a:rPr lang="en-US" dirty="0"/>
              <a:t>(selected Charm Events) / (charm Events in Acceptance)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Conclusion:</a:t>
            </a:r>
            <a:r>
              <a:rPr lang="en-US" sz="2000" dirty="0"/>
              <a:t> </a:t>
            </a:r>
          </a:p>
          <a:p>
            <a:r>
              <a:rPr lang="en-US" b="1" dirty="0">
                <a:solidFill>
                  <a:srgbClr val="0000FF"/>
                </a:solidFill>
              </a:rPr>
              <a:t>The charm selection efficiency is expected in the order of </a:t>
            </a:r>
            <a:r>
              <a:rPr lang="en-US" b="1" dirty="0">
                <a:solidFill>
                  <a:srgbClr val="FF0000"/>
                </a:solidFill>
              </a:rPr>
              <a:t>~28% </a:t>
            </a:r>
            <a:r>
              <a:rPr lang="en-US" b="1" dirty="0">
                <a:solidFill>
                  <a:srgbClr val="0000FF"/>
                </a:solidFill>
              </a:rPr>
              <a:t>with no significant energy dependence</a:t>
            </a:r>
          </a:p>
        </p:txBody>
      </p:sp>
    </p:spTree>
    <p:extLst>
      <p:ext uri="{BB962C8B-B14F-4D97-AF65-F5344CB8AC3E}">
        <p14:creationId xmlns:p14="http://schemas.microsoft.com/office/powerpoint/2010/main" val="163298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65049" y="748978"/>
            <a:ext cx="2146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high-energy scenario 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The EIC impact </a:t>
            </a:r>
            <a:r>
              <a:rPr lang="mr-IN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–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gluons</a:t>
            </a:r>
            <a:endParaRPr lang="en-GB" sz="2800" b="1" baseline="30000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1" r="9251" b="23804"/>
          <a:stretch/>
        </p:blipFill>
        <p:spPr>
          <a:xfrm>
            <a:off x="4531661" y="1029084"/>
            <a:ext cx="4551903" cy="35095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4" y="1063380"/>
            <a:ext cx="4902201" cy="35361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73200" y="748978"/>
            <a:ext cx="2143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low-energy scenario </a:t>
            </a:r>
          </a:p>
        </p:txBody>
      </p:sp>
      <p:sp>
        <p:nvSpPr>
          <p:cNvPr id="25" name="Shape 248"/>
          <p:cNvSpPr/>
          <p:nvPr/>
        </p:nvSpPr>
        <p:spPr>
          <a:xfrm>
            <a:off x="3009142" y="5401232"/>
            <a:ext cx="5629025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sz="2400" b="1" dirty="0">
                <a:solidFill>
                  <a:srgbClr val="0000FF"/>
                </a:solidFill>
              </a:rPr>
              <a:t>Charm</a:t>
            </a:r>
            <a:r>
              <a:rPr sz="2400" b="1" dirty="0">
                <a:solidFill>
                  <a:srgbClr val="0000FF"/>
                </a:solidFill>
              </a:rPr>
              <a:t> has a dramatic effect at high-</a:t>
            </a:r>
            <a:r>
              <a:rPr sz="2400" b="1" i="1" dirty="0">
                <a:solidFill>
                  <a:srgbClr val="0000FF"/>
                </a:solidFill>
              </a:rPr>
              <a:t>x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0"/>
          <a:stretch/>
        </p:blipFill>
        <p:spPr>
          <a:xfrm>
            <a:off x="24699" y="1092584"/>
            <a:ext cx="4590567" cy="3559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"/>
          <a:stretch/>
        </p:blipFill>
        <p:spPr>
          <a:xfrm>
            <a:off x="4585527" y="1094317"/>
            <a:ext cx="4558473" cy="3559456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 rot="232063">
            <a:off x="609501" y="1681075"/>
            <a:ext cx="1893498" cy="1074792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206426">
            <a:off x="5027016" y="1574984"/>
            <a:ext cx="2143891" cy="986314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728659">
            <a:off x="7882366" y="1795992"/>
            <a:ext cx="1081880" cy="7730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 rot="1728659">
            <a:off x="3414068" y="1795991"/>
            <a:ext cx="1081880" cy="773062"/>
          </a:xfrm>
          <a:prstGeom prst="ellipse">
            <a:avLst/>
          </a:prstGeom>
          <a:noFill/>
          <a:ln w="25400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hape 248"/>
          <p:cNvSpPr/>
          <p:nvPr/>
        </p:nvSpPr>
        <p:spPr>
          <a:xfrm>
            <a:off x="2909454" y="4956234"/>
            <a:ext cx="617410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268653" marR="41275" indent="-268653" defTabSz="914400">
              <a:spcBef>
                <a:spcPts val="400"/>
              </a:spcBef>
              <a:buClr>
                <a:srgbClr val="FF2600"/>
              </a:buClr>
              <a:buSzPct val="175000"/>
              <a:buChar char="•"/>
              <a:defRPr sz="2200">
                <a:solidFill>
                  <a:srgbClr val="021EAA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586153" marR="41275" indent="-268653" defTabSz="914400">
              <a:spcBef>
                <a:spcPts val="400"/>
              </a:spcBef>
              <a:buClr>
                <a:srgbClr val="011993"/>
              </a:buClr>
              <a:buSzPct val="104999"/>
              <a:buFont typeface="Lucida Grande"/>
              <a:buChar char="‣"/>
              <a:defRPr sz="20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</a:lstStyle>
          <a:p>
            <a:pPr marL="317500" lvl="1" indent="0" algn="ctr">
              <a:buNone/>
            </a:pPr>
            <a:r>
              <a:rPr lang="en-US" sz="2400" b="1" dirty="0">
                <a:solidFill>
                  <a:srgbClr val="FF0000"/>
                </a:solidFill>
              </a:rPr>
              <a:t>Inclusive DIS alone</a:t>
            </a:r>
            <a:r>
              <a:rPr sz="2400" b="1" dirty="0">
                <a:solidFill>
                  <a:srgbClr val="FF0000"/>
                </a:solidFill>
              </a:rPr>
              <a:t> has a </a:t>
            </a:r>
            <a:r>
              <a:rPr lang="en-US" sz="2400" b="1" dirty="0">
                <a:solidFill>
                  <a:srgbClr val="FF0000"/>
                </a:solidFill>
              </a:rPr>
              <a:t>huge</a:t>
            </a:r>
            <a:r>
              <a:rPr sz="2400" b="1" dirty="0">
                <a:solidFill>
                  <a:srgbClr val="FF0000"/>
                </a:solidFill>
              </a:rPr>
              <a:t> effect at </a:t>
            </a:r>
            <a:r>
              <a:rPr lang="en-US" sz="2400" b="1" dirty="0">
                <a:solidFill>
                  <a:srgbClr val="FF0000"/>
                </a:solidFill>
              </a:rPr>
              <a:t>low</a:t>
            </a:r>
            <a:r>
              <a:rPr sz="2400" b="1" dirty="0">
                <a:solidFill>
                  <a:srgbClr val="FF0000"/>
                </a:solidFill>
              </a:rPr>
              <a:t>-</a:t>
            </a:r>
            <a:r>
              <a:rPr sz="2400" b="1" i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8255" y="4493408"/>
            <a:ext cx="4740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E.C. </a:t>
            </a:r>
            <a:r>
              <a:rPr lang="en-US" sz="1400" b="1" dirty="0" err="1">
                <a:solidFill>
                  <a:srgbClr val="000000"/>
                </a:solidFill>
              </a:rPr>
              <a:t>Aschenauer</a:t>
            </a:r>
            <a:r>
              <a:rPr lang="en-US" sz="1400" b="1" dirty="0">
                <a:solidFill>
                  <a:srgbClr val="000000"/>
                </a:solidFill>
              </a:rPr>
              <a:t>, S. F., M.A.C. Lamont, H. </a:t>
            </a:r>
            <a:r>
              <a:rPr lang="en-US" sz="1400" b="1" dirty="0" err="1">
                <a:solidFill>
                  <a:srgbClr val="000000"/>
                </a:solidFill>
              </a:rPr>
              <a:t>Paukkunen</a:t>
            </a:r>
            <a:r>
              <a:rPr lang="en-US" sz="1400" b="1" dirty="0">
                <a:solidFill>
                  <a:srgbClr val="000000"/>
                </a:solidFill>
              </a:rPr>
              <a:t>, P. </a:t>
            </a:r>
            <a:r>
              <a:rPr lang="en-US" sz="1400" b="1" dirty="0" err="1">
                <a:solidFill>
                  <a:srgbClr val="000000"/>
                </a:solidFill>
              </a:rPr>
              <a:t>Zurita</a:t>
            </a:r>
            <a:endParaRPr lang="en-US" sz="1400" b="1" i="1" dirty="0">
              <a:solidFill>
                <a:srgbClr val="000000"/>
              </a:solidFill>
            </a:endParaRPr>
          </a:p>
          <a:p>
            <a:pPr algn="ctr"/>
            <a:r>
              <a:rPr lang="is-IS" sz="1400" b="1" dirty="0">
                <a:solidFill>
                  <a:srgbClr val="000000"/>
                </a:solidFill>
              </a:rPr>
              <a:t>Phys.Rev. D 96 114005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is-IS" sz="1400" b="1" dirty="0">
                <a:solidFill>
                  <a:srgbClr val="000000"/>
                </a:solidFill>
              </a:rPr>
              <a:t>(2017)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D676C9C-C593-6C4C-8456-BAE740DEB6DD}"/>
              </a:ext>
            </a:extLst>
          </p:cNvPr>
          <p:cNvSpPr txBox="1"/>
          <p:nvPr/>
        </p:nvSpPr>
        <p:spPr>
          <a:xfrm>
            <a:off x="3124199" y="5873156"/>
            <a:ext cx="382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</a:rPr>
              <a:t>See also C. Weiss et al. 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Santa Fe Jets and heavy flavor Workshop Jan 18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D1387B7-A238-5E4D-B76E-E56B34F4A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332" r="5292" b="1646"/>
          <a:stretch/>
        </p:blipFill>
        <p:spPr>
          <a:xfrm>
            <a:off x="30413" y="4413650"/>
            <a:ext cx="2711728" cy="2444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CDFC5F7-25E4-BF47-B9F7-B25A2133D91E}"/>
              </a:ext>
            </a:extLst>
          </p:cNvPr>
          <p:cNvSpPr txBox="1"/>
          <p:nvPr/>
        </p:nvSpPr>
        <p:spPr>
          <a:xfrm>
            <a:off x="575408" y="1166062"/>
            <a:ext cx="107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/>
            <a:r>
              <a:rPr lang="en-US" dirty="0">
                <a:solidFill>
                  <a:srgbClr val="FF0000"/>
                </a:solidFill>
              </a:rPr>
              <a:t>EPPS16*</a:t>
            </a:r>
            <a:endParaRPr lang="en-US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EF41C6F5-92D8-4045-93C0-D23D6BDC40E7}"/>
              </a:ext>
            </a:extLst>
          </p:cNvPr>
          <p:cNvCxnSpPr>
            <a:stCxn id="7" idx="1"/>
          </p:cNvCxnSpPr>
          <p:nvPr/>
        </p:nvCxnSpPr>
        <p:spPr>
          <a:xfrm flipH="1">
            <a:off x="2173184" y="6134766"/>
            <a:ext cx="951015" cy="4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DD459E2-C3D6-F34E-8F49-0B5D71ACB53A}"/>
              </a:ext>
            </a:extLst>
          </p:cNvPr>
          <p:cNvSpPr txBox="1"/>
          <p:nvPr/>
        </p:nvSpPr>
        <p:spPr>
          <a:xfrm>
            <a:off x="5121301" y="1177578"/>
            <a:ext cx="1072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/>
            <a:r>
              <a:rPr lang="en-US" dirty="0">
                <a:solidFill>
                  <a:srgbClr val="FF0000"/>
                </a:solidFill>
              </a:rPr>
              <a:t>EPPS16*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28" grpId="0" animBg="1"/>
      <p:bldP spid="20" grpId="0" animBg="1"/>
      <p:bldP spid="30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 descr="Fl_H1ZEUS_201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52" y="1181100"/>
            <a:ext cx="4495848" cy="30289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614952" y="657880"/>
            <a:ext cx="2647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Proton F</a:t>
            </a:r>
            <a:r>
              <a:rPr lang="en-US" sz="2800" b="1" baseline="-25000" dirty="0">
                <a:solidFill>
                  <a:srgbClr val="FF0000"/>
                </a:solidFill>
              </a:rPr>
              <a:t>L</a:t>
            </a:r>
            <a:r>
              <a:rPr lang="en-US" sz="2800" b="1" dirty="0">
                <a:solidFill>
                  <a:srgbClr val="FF0000"/>
                </a:solidFill>
              </a:rPr>
              <a:t> - HERA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Proton SFs</a:t>
            </a:r>
            <a:endParaRPr lang="en-GB" sz="2800" b="1" baseline="30000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pic>
        <p:nvPicPr>
          <p:cNvPr id="13" name="Picture 12" descr="plot_FLerrors_global_paper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117601"/>
            <a:ext cx="4102100" cy="39863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59017" y="591810"/>
            <a:ext cx="2034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e+Au</a:t>
            </a:r>
            <a:r>
              <a:rPr lang="en-US" sz="2800" b="1" dirty="0">
                <a:solidFill>
                  <a:srgbClr val="FF0000"/>
                </a:solidFill>
              </a:rPr>
              <a:t> F</a:t>
            </a:r>
            <a:r>
              <a:rPr lang="en-US" sz="2800" b="1" baseline="-25000" dirty="0">
                <a:solidFill>
                  <a:srgbClr val="FF0000"/>
                </a:solidFill>
              </a:rPr>
              <a:t>L</a:t>
            </a:r>
            <a:r>
              <a:rPr lang="en-US" sz="2800" b="1" dirty="0">
                <a:solidFill>
                  <a:srgbClr val="FF0000"/>
                </a:solidFill>
              </a:rPr>
              <a:t> - EIC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32295" y="1027211"/>
            <a:ext cx="2517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400" b="1" dirty="0">
                <a:solidFill>
                  <a:srgbClr val="000000"/>
                </a:solidFill>
              </a:rPr>
              <a:t>Phys.Rev. D 96 114005</a:t>
            </a:r>
            <a:r>
              <a:rPr lang="en-US" sz="1400" b="1" dirty="0">
                <a:solidFill>
                  <a:srgbClr val="000000"/>
                </a:solidFill>
              </a:rPr>
              <a:t> </a:t>
            </a:r>
            <a:r>
              <a:rPr lang="is-IS" sz="1400" b="1" dirty="0">
                <a:solidFill>
                  <a:srgbClr val="000000"/>
                </a:solidFill>
              </a:rPr>
              <a:t>(2017)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491" y="5137711"/>
            <a:ext cx="8621345" cy="1323439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Comic Sans MS"/>
              </a:rPr>
              <a:t>Not only for nuclei! </a:t>
            </a:r>
          </a:p>
          <a:p>
            <a:r>
              <a:rPr lang="en-US" sz="2000" dirty="0">
                <a:solidFill>
                  <a:srgbClr val="0000FF"/>
                </a:solidFill>
                <a:cs typeface="Comic Sans MS"/>
              </a:rPr>
              <a:t>Comparable precision for proton Structure Functions in </a:t>
            </a:r>
            <a:r>
              <a:rPr lang="en-US" sz="2000" dirty="0" err="1">
                <a:solidFill>
                  <a:srgbClr val="0000FF"/>
                </a:solidFill>
                <a:cs typeface="Comic Sans MS"/>
              </a:rPr>
              <a:t>e+p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 scattering, to even higher Q</a:t>
            </a:r>
            <a:r>
              <a:rPr lang="en-US" sz="2000" baseline="30000" dirty="0">
                <a:solidFill>
                  <a:srgbClr val="0000FF"/>
                </a:solidFill>
                <a:cs typeface="Comic Sans MS"/>
              </a:rPr>
              <a:t>2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 at high x</a:t>
            </a:r>
            <a:endParaRPr lang="en-US" sz="1000" dirty="0">
              <a:solidFill>
                <a:srgbClr val="322F31"/>
              </a:solidFill>
              <a:cs typeface="Comic Sans MS"/>
            </a:endParaRPr>
          </a:p>
          <a:p>
            <a:r>
              <a:rPr lang="en-US" sz="2000" dirty="0">
                <a:solidFill>
                  <a:srgbClr val="322F31"/>
                </a:solidFill>
                <a:cs typeface="Comic Sans MS"/>
                <a:sym typeface="Wingdings"/>
              </a:rPr>
              <a:t>	 Beyond what HERA achieved: </a:t>
            </a:r>
            <a:r>
              <a:rPr lang="en-US" sz="2000" dirty="0">
                <a:solidFill>
                  <a:srgbClr val="0000FF"/>
                </a:solidFill>
                <a:cs typeface="Comic Sans MS"/>
                <a:sym typeface="Wingdings"/>
              </a:rPr>
              <a:t>precise measurement of proton F</a:t>
            </a:r>
            <a:r>
              <a:rPr lang="en-US" sz="2000" baseline="-25000" dirty="0">
                <a:solidFill>
                  <a:srgbClr val="0000FF"/>
                </a:solidFill>
                <a:cs typeface="Comic Sans MS"/>
                <a:sym typeface="Wingdings"/>
              </a:rPr>
              <a:t>L </a:t>
            </a:r>
            <a:r>
              <a:rPr lang="en-US" sz="2000" dirty="0">
                <a:solidFill>
                  <a:srgbClr val="0000FF"/>
                </a:solidFill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39660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372" y="1066800"/>
            <a:ext cx="88048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Therefore EIC can have large impact on proton PDFs too! 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b="1" dirty="0" err="1">
                <a:solidFill>
                  <a:srgbClr val="FF0000"/>
                </a:solidFill>
              </a:rPr>
              <a:t>e+Deutrium</a:t>
            </a:r>
            <a:r>
              <a:rPr lang="en-US" b="1" dirty="0">
                <a:solidFill>
                  <a:srgbClr val="FF0000"/>
                </a:solidFill>
              </a:rPr>
              <a:t> data </a:t>
            </a:r>
            <a:r>
              <a:rPr lang="en-US" dirty="0"/>
              <a:t>are sensitive to u/d quark flavor separation (need to account for nuclear modifications)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Electroweak data </a:t>
            </a:r>
            <a:r>
              <a:rPr lang="en-US" dirty="0"/>
              <a:t>allow to constrain s quark PDFs as well as </a:t>
            </a:r>
            <a:r>
              <a:rPr lang="en-US" b="1" dirty="0">
                <a:solidFill>
                  <a:srgbClr val="FF0000"/>
                </a:solidFill>
              </a:rPr>
              <a:t>SIDIS +FF</a:t>
            </a:r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37290" y="116007"/>
            <a:ext cx="882695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Proton PDFs</a:t>
            </a:r>
            <a:endParaRPr lang="en-GB" sz="2800" b="1" baseline="30000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3429000"/>
            <a:ext cx="3759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32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S. Fazio (BNL)</a:t>
            </a:r>
            <a:endParaRPr lang="en-US"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000">
                <a:solidFill>
                  <a:schemeClr val="bg1">
                    <a:lumMod val="65000"/>
                  </a:schemeClr>
                </a:solidFill>
                <a:uFill>
                  <a:solidFill>
                    <a:srgbClr val="011585"/>
                  </a:solidFill>
                </a:uFill>
              </a:rPr>
              <a:t>35</a:t>
            </a:fld>
            <a:endParaRPr sz="1000" dirty="0">
              <a:solidFill>
                <a:schemeClr val="bg1">
                  <a:lumMod val="65000"/>
                </a:schemeClr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302" name="Shape 302"/>
          <p:cNvSpPr/>
          <p:nvPr/>
        </p:nvSpPr>
        <p:spPr>
          <a:xfrm>
            <a:off x="19683" y="682417"/>
            <a:ext cx="6076317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lang="en-US" dirty="0">
                <a:solidFill>
                  <a:srgbClr val="0000FF"/>
                </a:solidFill>
                <a:uFill>
                  <a:solidFill/>
                </a:uFill>
                <a:cs typeface="Comic Sans MS"/>
              </a:rPr>
              <a:t>Diffractive physics in </a:t>
            </a:r>
            <a:r>
              <a:rPr lang="en-US" dirty="0" err="1">
                <a:solidFill>
                  <a:srgbClr val="0000FF"/>
                </a:solidFill>
                <a:uFill>
                  <a:solidFill/>
                </a:uFill>
                <a:cs typeface="Comic Sans MS"/>
              </a:rPr>
              <a:t>eA</a:t>
            </a:r>
            <a:endParaRPr lang="en-US" dirty="0">
              <a:solidFill>
                <a:srgbClr val="0000FF"/>
              </a:solidFill>
              <a:uFill>
                <a:solidFill/>
              </a:uFill>
              <a:cs typeface="Comic Sans MS"/>
            </a:endParaRPr>
          </a:p>
          <a:p>
            <a:pPr marL="285750" lvl="0" indent="-285750">
              <a:buClr>
                <a:srgbClr val="0000FF"/>
              </a:buClr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uFill>
                  <a:solidFill/>
                </a:uFill>
                <a:cs typeface="Comic Sans MS"/>
              </a:rPr>
              <a:t>Measure spatial gluon distribution in nuclei</a:t>
            </a:r>
          </a:p>
          <a:p>
            <a:pPr marL="285750" lvl="0" indent="-285750">
              <a:buFont typeface="Wingdings" charset="0"/>
              <a:buChar char="à"/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cs typeface="Comic Sans MS"/>
              </a:rPr>
              <a:t>Reaction: </a:t>
            </a:r>
          </a:p>
          <a:p>
            <a:pPr>
              <a:defRPr sz="1800">
                <a:uFillTx/>
              </a:defRPr>
            </a:pP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cs typeface="Comic Sans MS"/>
                <a:sym typeface="Wingdings"/>
              </a:rPr>
              <a:t></a:t>
            </a:r>
            <a:r>
              <a:rPr lang="en-US" sz="1600" dirty="0">
                <a:uFill>
                  <a:solidFill/>
                </a:uFill>
                <a:cs typeface="Comic Sans MS"/>
                <a:sym typeface="Wingdings"/>
              </a:rPr>
              <a:t> </a:t>
            </a:r>
            <a:r>
              <a:rPr lang="en-US" sz="1600" dirty="0">
                <a:uFill>
                  <a:solidFill/>
                </a:uFill>
                <a:cs typeface="Comic Sans MS"/>
              </a:rPr>
              <a:t>Momentum transfer </a:t>
            </a:r>
            <a:r>
              <a:rPr lang="en-US" sz="1600" i="1" dirty="0">
                <a:solidFill>
                  <a:srgbClr val="0000FF"/>
                </a:solidFill>
                <a:uFill>
                  <a:solidFill/>
                </a:uFill>
                <a:cs typeface="Comic Sans MS"/>
              </a:rPr>
              <a:t>t</a:t>
            </a:r>
            <a:r>
              <a:rPr lang="en-US" sz="1600" dirty="0">
                <a:solidFill>
                  <a:srgbClr val="0000FF"/>
                </a:solidFill>
                <a:uFill>
                  <a:solidFill/>
                </a:uFill>
                <a:cs typeface="Comic Sans MS"/>
              </a:rPr>
              <a:t> </a:t>
            </a:r>
            <a:r>
              <a:rPr lang="en-US" sz="1600" dirty="0">
                <a:uFill>
                  <a:solidFill/>
                </a:uFill>
                <a:cs typeface="Comic Sans MS"/>
              </a:rPr>
              <a:t>= |p</a:t>
            </a:r>
            <a:r>
              <a:rPr lang="en-US" sz="1600" baseline="-5999" dirty="0">
                <a:uFill>
                  <a:solidFill/>
                </a:uFill>
                <a:cs typeface="Comic Sans MS"/>
              </a:rPr>
              <a:t>Au</a:t>
            </a:r>
            <a:r>
              <a:rPr lang="en-US" sz="1600" dirty="0">
                <a:uFill>
                  <a:solidFill/>
                </a:uFill>
                <a:cs typeface="Comic Sans MS"/>
              </a:rPr>
              <a:t>-p</a:t>
            </a:r>
            <a:r>
              <a:rPr lang="en-US" sz="1600" baseline="-5999" dirty="0">
                <a:uFill>
                  <a:solidFill/>
                </a:uFill>
                <a:cs typeface="Comic Sans MS"/>
              </a:rPr>
              <a:t>Au</a:t>
            </a:r>
            <a:r>
              <a:rPr lang="en-US" sz="1600" baseline="-5999" dirty="0">
                <a:uFill>
                  <a:solidFill/>
                </a:uFill>
                <a:ea typeface="Symbol"/>
                <a:cs typeface="Comic Sans MS"/>
                <a:sym typeface="Symbol"/>
              </a:rPr>
              <a:t>′</a:t>
            </a:r>
            <a:r>
              <a:rPr lang="en-US" sz="1600" dirty="0">
                <a:uFill>
                  <a:solidFill/>
                </a:uFill>
                <a:cs typeface="Comic Sans MS"/>
              </a:rPr>
              <a:t>|</a:t>
            </a:r>
            <a:r>
              <a:rPr lang="en-US" sz="1600" baseline="31999" dirty="0">
                <a:uFill>
                  <a:solidFill/>
                </a:uFill>
                <a:cs typeface="Comic Sans MS"/>
              </a:rPr>
              <a:t>2 </a:t>
            </a:r>
            <a:endParaRPr lang="en-US" sz="1600" dirty="0">
              <a:solidFill>
                <a:srgbClr val="0000FF"/>
              </a:solidFill>
              <a:uFill>
                <a:solidFill/>
              </a:uFill>
              <a:cs typeface="Comic Sans MS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1288682" y="1189759"/>
            <a:ext cx="308417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numCol="1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e + Au → e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 + Au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 + J/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ψ,</a:t>
            </a:r>
            <a:r>
              <a:rPr sz="1600" dirty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φ, ρ</a:t>
            </a:r>
          </a:p>
        </p:txBody>
      </p: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57102" y="1915177"/>
            <a:ext cx="3477185" cy="324176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286494" y="3053820"/>
            <a:ext cx="10160" cy="1320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249210" y="3114688"/>
            <a:ext cx="11437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cs typeface="Comic Sans MS"/>
              </a:rPr>
              <a:t>suppress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cs typeface="Comic Sans MS"/>
              </a:rPr>
              <a:t>by detecting 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cs typeface="Comic Sans MS"/>
              </a:rPr>
              <a:t>break-up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  <a:cs typeface="Comic Sans MS"/>
              </a:rPr>
              <a:t>neutrons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159" y="5356076"/>
            <a:ext cx="4444101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cs typeface="Comic Sans MS"/>
              </a:rPr>
              <a:t>Physics requires forward scattered nucleus needs to stay intact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FF"/>
                </a:solidFill>
                <a:cs typeface="Comic Sans MS"/>
                <a:sym typeface="Wingdings"/>
              </a:rPr>
              <a:t>Veto breakup through neutron detection</a:t>
            </a:r>
            <a:endParaRPr lang="en-US" dirty="0">
              <a:solidFill>
                <a:srgbClr val="0000FF"/>
              </a:solidFill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0434" y="57713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48E6B30-9E2F-AA48-903D-05AD2E86EF29}"/>
              </a:ext>
            </a:extLst>
          </p:cNvPr>
          <p:cNvGrpSpPr/>
          <p:nvPr/>
        </p:nvGrpSpPr>
        <p:grpSpPr>
          <a:xfrm>
            <a:off x="3601684" y="2505455"/>
            <a:ext cx="5552357" cy="1208762"/>
            <a:chOff x="5267682" y="3841526"/>
            <a:chExt cx="4953714" cy="95411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6C969C17-4B4A-984C-9B2A-E69D75CB6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3133" y="3841526"/>
              <a:ext cx="1638263" cy="95411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0E7437B-4349-8942-8698-EBD405F56FD6}"/>
                </a:ext>
              </a:extLst>
            </p:cNvPr>
            <p:cNvSpPr txBox="1"/>
            <p:nvPr/>
          </p:nvSpPr>
          <p:spPr>
            <a:xfrm>
              <a:off x="5267682" y="4074766"/>
              <a:ext cx="37730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possible Source distribution with </a:t>
              </a:r>
              <a:r>
                <a:rPr lang="en-US" sz="1400" b="1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b</a:t>
              </a:r>
              <a:r>
                <a:rPr lang="en-US" sz="1400" b="1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en-US" sz="1400" b="1" baseline="30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g</a:t>
              </a:r>
              <a:r>
                <a:rPr lang="en-US" sz="1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= 2 GeV</a:t>
              </a:r>
              <a:r>
                <a:rPr lang="en-US" sz="1400" b="1" baseline="300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-2</a:t>
              </a:r>
              <a:r>
                <a:rPr lang="en-US" sz="1400" b="1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83CAD01-CF1E-AB41-8F22-BCAF9C2A9435}"/>
              </a:ext>
            </a:extLst>
          </p:cNvPr>
          <p:cNvSpPr txBox="1"/>
          <p:nvPr/>
        </p:nvSpPr>
        <p:spPr>
          <a:xfrm>
            <a:off x="4167371" y="724027"/>
            <a:ext cx="49919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0"/>
              </a:spcBef>
              <a:buClr>
                <a:srgbClr val="0000FF"/>
              </a:buClr>
            </a:pP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Hot topic: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 Lumpiness of source?</a:t>
            </a:r>
          </a:p>
          <a:p>
            <a:pPr marL="241200" lvl="3">
              <a:spcBef>
                <a:spcPts val="0"/>
              </a:spcBef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Times New Roman"/>
                <a:cs typeface="Times New Roman"/>
              </a:rPr>
              <a:t> Just </a:t>
            </a:r>
            <a:r>
              <a:rPr lang="en-US" dirty="0" err="1">
                <a:latin typeface="Times New Roman"/>
                <a:cs typeface="Times New Roman"/>
              </a:rPr>
              <a:t>Wood-Saxon+nucleon</a:t>
            </a:r>
            <a:r>
              <a:rPr lang="en-US" dirty="0">
                <a:latin typeface="Times New Roman"/>
                <a:cs typeface="Times New Roman"/>
              </a:rPr>
              <a:t> g(</a:t>
            </a:r>
            <a:r>
              <a:rPr lang="en-US" dirty="0" err="1">
                <a:latin typeface="Times New Roman"/>
                <a:cs typeface="Times New Roman"/>
              </a:rPr>
              <a:t>b</a:t>
            </a:r>
            <a:r>
              <a:rPr lang="en-US" baseline="-25000" dirty="0" err="1">
                <a:latin typeface="Times New Roman"/>
                <a:cs typeface="Times New Roman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)</a:t>
            </a: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coherent part</a:t>
            </a:r>
            <a:r>
              <a:rPr lang="en-US" dirty="0">
                <a:latin typeface="Times New Roman"/>
                <a:cs typeface="Times New Roman"/>
              </a:rPr>
              <a:t> probes </a:t>
            </a:r>
            <a:r>
              <a:rPr lang="ja-JP" altLang="en-US" dirty="0">
                <a:latin typeface="Times New Roman"/>
                <a:cs typeface="Times New Roman"/>
              </a:rPr>
              <a:t>“</a:t>
            </a:r>
            <a:r>
              <a:rPr lang="en-US" dirty="0">
                <a:latin typeface="Times New Roman"/>
                <a:cs typeface="Times New Roman"/>
              </a:rPr>
              <a:t>shape of black disc</a:t>
            </a:r>
            <a:r>
              <a:rPr lang="ja-JP" altLang="en-US" dirty="0">
                <a:latin typeface="Times New Roman"/>
                <a:cs typeface="Times New Roman"/>
              </a:rPr>
              <a:t>”</a:t>
            </a:r>
            <a:endParaRPr lang="en-US" dirty="0">
              <a:latin typeface="Times New Roman"/>
              <a:cs typeface="Times New Roman"/>
            </a:endParaRPr>
          </a:p>
          <a:p>
            <a:pPr marL="0" lvl="3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incoherent part</a:t>
            </a:r>
            <a:r>
              <a:rPr lang="en-US" dirty="0">
                <a:latin typeface="Times New Roman"/>
                <a:cs typeface="Times New Roman"/>
              </a:rPr>
              <a:t> (large </a:t>
            </a:r>
            <a:r>
              <a:rPr lang="en-US" i="1" dirty="0">
                <a:latin typeface="Times New Roman"/>
                <a:cs typeface="Times New Roman"/>
                <a:sym typeface="Arial Italic" charset="0"/>
              </a:rPr>
              <a:t>t</a:t>
            </a:r>
            <a:r>
              <a:rPr lang="en-US" dirty="0">
                <a:latin typeface="Times New Roman"/>
                <a:cs typeface="Times New Roman"/>
              </a:rPr>
              <a:t>) sensitive to </a:t>
            </a:r>
            <a:r>
              <a:rPr lang="ja-JP" altLang="en-US" dirty="0">
                <a:latin typeface="Times New Roman"/>
                <a:cs typeface="Times New Roman"/>
              </a:rPr>
              <a:t>“</a:t>
            </a:r>
            <a:r>
              <a:rPr lang="en-US" dirty="0">
                <a:latin typeface="Times New Roman"/>
                <a:cs typeface="Times New Roman"/>
              </a:rPr>
              <a:t>lumpiness” of the source [= proton] (fluctuations, hot spots, ...)         </a:t>
            </a:r>
          </a:p>
        </p:txBody>
      </p:sp>
      <p:pic>
        <p:nvPicPr>
          <p:cNvPr id="22" name="buffer.pdf">
            <a:extLst>
              <a:ext uri="{FF2B5EF4-FFF2-40B4-BE49-F238E27FC236}">
                <a16:creationId xmlns:a16="http://schemas.microsoft.com/office/drawing/2014/main" xmlns="" id="{C43A7065-B9AA-6C41-AD0D-FA672422F382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36" y="39462"/>
            <a:ext cx="1616364" cy="144771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13">
            <a:extLst>
              <a:ext uri="{FF2B5EF4-FFF2-40B4-BE49-F238E27FC236}">
                <a16:creationId xmlns:a16="http://schemas.microsoft.com/office/drawing/2014/main" xmlns="" id="{478C9BAC-68D0-624F-BD6B-0F7D2E9274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0" y="116007"/>
            <a:ext cx="726681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Imaging the gluons in nuclei</a:t>
            </a:r>
          </a:p>
        </p:txBody>
      </p:sp>
      <p:pic>
        <p:nvPicPr>
          <p:cNvPr id="26" name="Picture 25" descr="dsigma_dt_jpsi_phi.eps">
            <a:extLst>
              <a:ext uri="{FF2B5EF4-FFF2-40B4-BE49-F238E27FC236}">
                <a16:creationId xmlns:a16="http://schemas.microsoft.com/office/drawing/2014/main" xmlns="" id="{7823D90E-BCCB-154C-90A2-81ED2FF41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/>
          <a:stretch/>
        </p:blipFill>
        <p:spPr>
          <a:xfrm>
            <a:off x="3926723" y="3211123"/>
            <a:ext cx="3444688" cy="317140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5E38A2C-22A0-9B4E-B4C2-CC7AADD2B642}"/>
              </a:ext>
            </a:extLst>
          </p:cNvPr>
          <p:cNvSpPr txBox="1"/>
          <p:nvPr/>
        </p:nvSpPr>
        <p:spPr>
          <a:xfrm>
            <a:off x="619245" y="4301941"/>
            <a:ext cx="545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uFill>
                  <a:solidFill/>
                </a:uFill>
              </a:rPr>
              <a:t>J/</a:t>
            </a:r>
            <a:r>
              <a:rPr lang="el-GR" b="1" dirty="0">
                <a:solidFill>
                  <a:srgbClr val="FF00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5B7C16D-B563-3649-A7F9-37A7EBD5FAD2}"/>
              </a:ext>
            </a:extLst>
          </p:cNvPr>
          <p:cNvSpPr txBox="1"/>
          <p:nvPr/>
        </p:nvSpPr>
        <p:spPr>
          <a:xfrm>
            <a:off x="4544562" y="5541237"/>
            <a:ext cx="5453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φ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CB7F03-BDED-7C49-9570-7AB243A54EC7}"/>
              </a:ext>
            </a:extLst>
          </p:cNvPr>
          <p:cNvSpPr txBox="1"/>
          <p:nvPr/>
        </p:nvSpPr>
        <p:spPr>
          <a:xfrm>
            <a:off x="7527636" y="4796824"/>
            <a:ext cx="1590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Sensitive to saturation effects!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xmlns="" id="{BAD83322-F745-8743-B787-62A6A8F99410}"/>
              </a:ext>
            </a:extLst>
          </p:cNvPr>
          <p:cNvCxnSpPr>
            <a:cxnSpLocks/>
            <a:stCxn id="8" idx="1"/>
          </p:cNvCxnSpPr>
          <p:nvPr/>
        </p:nvCxnSpPr>
        <p:spPr bwMode="auto">
          <a:xfrm flipH="1" flipV="1">
            <a:off x="5776640" y="4812660"/>
            <a:ext cx="1750996" cy="2457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83460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00BE3B-9163-CF44-81F8-0EA4B905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C2BB11-CFEB-5743-BDB8-32E678984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D7F9FF4-8BA6-4A4B-B72E-C8F98020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8D90ED-00E0-4647-A1B7-11E86184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08" y="2262659"/>
            <a:ext cx="1257300" cy="1358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360476-1521-AC48-8119-254CA2639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275359"/>
            <a:ext cx="1447800" cy="1346200"/>
          </a:xfrm>
          <a:prstGeom prst="rect">
            <a:avLst/>
          </a:prstGeom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xmlns="" id="{9828B776-6C5E-924A-BC23-2C453E840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0" y="116007"/>
            <a:ext cx="8864206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Imaging of light nuclei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AE31DF4-0A0D-474A-842C-5E916C634C06}"/>
              </a:ext>
            </a:extLst>
          </p:cNvPr>
          <p:cNvSpPr txBox="1"/>
          <p:nvPr/>
        </p:nvSpPr>
        <p:spPr>
          <a:xfrm>
            <a:off x="137290" y="806971"/>
            <a:ext cx="88642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b="1" dirty="0"/>
              <a:t>Scattered light nuclei can be detected directedly.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The t momentum transfer can be directedly measured</a:t>
            </a:r>
          </a:p>
          <a:p>
            <a:pPr lvl="1"/>
            <a:endParaRPr lang="en-US" sz="2000" b="1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/>
              <a:t>Full range of nuclear densities: from D </a:t>
            </a:r>
            <a:r>
              <a:rPr lang="en-US" sz="2000" b="1" dirty="0">
                <a:sym typeface="Wingdings" pitchFamily="2" charset="2"/>
              </a:rPr>
              <a:t> </a:t>
            </a:r>
            <a:r>
              <a:rPr lang="en-US" sz="2000" b="1" dirty="0"/>
              <a:t>He4 (similar to heavy ions)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8CBAEC-4A18-CC45-A481-CF1AA0AFD6A5}"/>
              </a:ext>
            </a:extLst>
          </p:cNvPr>
          <p:cNvSpPr/>
          <p:nvPr/>
        </p:nvSpPr>
        <p:spPr>
          <a:xfrm>
            <a:off x="240838" y="3765179"/>
            <a:ext cx="4224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</a:rPr>
              <a:t>D is the least dense nucleus unbound </a:t>
            </a:r>
            <a:endParaRPr lang="en-US" sz="2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42DFD90-CE85-D34F-A4D1-6C757850A88E}"/>
              </a:ext>
            </a:extLst>
          </p:cNvPr>
          <p:cNvSpPr txBox="1"/>
          <p:nvPr/>
        </p:nvSpPr>
        <p:spPr>
          <a:xfrm>
            <a:off x="4998522" y="3775734"/>
            <a:ext cx="40029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Polarized He3 beams will allow for simultaneous measurement of </a:t>
            </a:r>
          </a:p>
          <a:p>
            <a:r>
              <a:rPr lang="en-US" sz="2000" dirty="0"/>
              <a:t>both tagged neutron structure and coherent diffraction on He3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Interesting comparison since spin of He3 is dominated by the neutron</a:t>
            </a:r>
          </a:p>
        </p:txBody>
      </p:sp>
    </p:spTree>
    <p:extLst>
      <p:ext uri="{BB962C8B-B14F-4D97-AF65-F5344CB8AC3E}">
        <p14:creationId xmlns:p14="http://schemas.microsoft.com/office/powerpoint/2010/main" val="42207970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S. Fazio (BNL)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37</a:t>
            </a:fld>
            <a:endParaRPr lang="en-US" altLang="ja-JP"/>
          </a:p>
        </p:txBody>
      </p:sp>
      <p:sp>
        <p:nvSpPr>
          <p:cNvPr id="60" name="TextBox 59"/>
          <p:cNvSpPr txBox="1"/>
          <p:nvPr/>
        </p:nvSpPr>
        <p:spPr>
          <a:xfrm>
            <a:off x="30327" y="3711544"/>
            <a:ext cx="8833289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50"/>
              </a:buClr>
              <a:buFont typeface="Wingdings" charset="2"/>
              <a:buChar char="q"/>
            </a:pPr>
            <a:r>
              <a:rPr lang="en-US" sz="2000" dirty="0">
                <a:solidFill>
                  <a:srgbClr val="2F27FF"/>
                </a:solidFill>
                <a:cs typeface="Comic Sans MS"/>
              </a:rPr>
              <a:t>Exclusivity criteria: </a:t>
            </a:r>
            <a:endParaRPr lang="en-US" sz="2000" dirty="0">
              <a:solidFill>
                <a:srgbClr val="2F27FF"/>
              </a:solidFill>
              <a:cs typeface="Comic Sans MS"/>
              <a:sym typeface="Wingdings"/>
            </a:endParaRPr>
          </a:p>
          <a:p>
            <a:pPr marL="742950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  <a:sym typeface="Wingdings"/>
              </a:rPr>
              <a:t>Large rapidity coverage or tracker and Calorimeter (ballpark -4.5 &lt;</a:t>
            </a:r>
            <a:r>
              <a:rPr lang="en-US" dirty="0" err="1">
                <a:solidFill>
                  <a:schemeClr val="dk1"/>
                </a:solidFill>
                <a:cs typeface="Comic Sans MS"/>
                <a:sym typeface="Wingdings"/>
              </a:rPr>
              <a:t>η</a:t>
            </a:r>
            <a:r>
              <a:rPr lang="en-US" dirty="0">
                <a:solidFill>
                  <a:schemeClr val="dk1"/>
                </a:solidFill>
                <a:cs typeface="Comic Sans MS"/>
                <a:sym typeface="Wingdings"/>
              </a:rPr>
              <a:t>&lt;4.5 )</a:t>
            </a:r>
          </a:p>
          <a:p>
            <a:pPr marL="742950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</a:rPr>
              <a:t>Reconstruction of all particles in event</a:t>
            </a:r>
          </a:p>
          <a:p>
            <a:pPr marL="1200150" lvl="2" indent="-285750">
              <a:spcAft>
                <a:spcPts val="600"/>
              </a:spcAft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</a:rPr>
              <a:t>wide coverage in t (=p</a:t>
            </a:r>
            <a:r>
              <a:rPr lang="en-US" baseline="-25000" dirty="0">
                <a:solidFill>
                  <a:schemeClr val="dk1"/>
                </a:solidFill>
                <a:cs typeface="Comic Sans MS"/>
              </a:rPr>
              <a:t>T</a:t>
            </a:r>
            <a:r>
              <a:rPr lang="en-US" baseline="30000" dirty="0">
                <a:solidFill>
                  <a:schemeClr val="dk1"/>
                </a:solidFill>
                <a:cs typeface="Comic Sans MS"/>
              </a:rPr>
              <a:t>2</a:t>
            </a:r>
            <a:r>
              <a:rPr lang="en-US" dirty="0">
                <a:solidFill>
                  <a:schemeClr val="dk1"/>
                </a:solidFill>
                <a:cs typeface="Comic Sans MS"/>
              </a:rPr>
              <a:t>) </a:t>
            </a:r>
            <a:r>
              <a:rPr lang="en-US" dirty="0">
                <a:solidFill>
                  <a:schemeClr val="dk1"/>
                </a:solidFill>
                <a:cs typeface="Comic Sans MS"/>
                <a:sym typeface="Wingdings"/>
              </a:rPr>
              <a:t> </a:t>
            </a:r>
            <a:r>
              <a:rPr lang="en-US" dirty="0">
                <a:solidFill>
                  <a:schemeClr val="dk1"/>
                </a:solidFill>
                <a:cs typeface="Comic Sans MS"/>
              </a:rPr>
              <a:t>Roman pots</a:t>
            </a:r>
          </a:p>
          <a:p>
            <a:pPr marL="285750" indent="-285750">
              <a:buClr>
                <a:srgbClr val="00B050"/>
              </a:buClr>
              <a:buFont typeface="Wingdings" charset="2"/>
              <a:buChar char="q"/>
            </a:pPr>
            <a:r>
              <a:rPr lang="en-US" dirty="0" err="1">
                <a:solidFill>
                  <a:srgbClr val="FF0000"/>
                </a:solidFill>
                <a:cs typeface="Comic Sans MS"/>
              </a:rPr>
              <a:t>eA</a:t>
            </a:r>
            <a:r>
              <a:rPr lang="en-US" dirty="0">
                <a:solidFill>
                  <a:srgbClr val="FF0000"/>
                </a:solidFill>
                <a:cs typeface="Comic Sans MS"/>
              </a:rPr>
              <a:t>:</a:t>
            </a:r>
            <a:r>
              <a:rPr lang="en-US" dirty="0">
                <a:solidFill>
                  <a:schemeClr val="dk1"/>
                </a:solidFill>
                <a:cs typeface="Comic Sans MS"/>
              </a:rPr>
              <a:t> </a:t>
            </a:r>
            <a:r>
              <a:rPr lang="en-US" dirty="0">
                <a:solidFill>
                  <a:srgbClr val="2F27FF"/>
                </a:solidFill>
                <a:cs typeface="Comic Sans MS"/>
                <a:sym typeface="Wingdings"/>
              </a:rPr>
              <a:t>large acceptance for neutrons from nucleus break-up </a:t>
            </a:r>
          </a:p>
          <a:p>
            <a:pPr marL="742950" lvl="1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  <a:sym typeface="Wingdings"/>
              </a:rPr>
              <a:t>Zero Degree Calorimeter</a:t>
            </a:r>
            <a:endParaRPr lang="en-US" dirty="0">
              <a:solidFill>
                <a:schemeClr val="dk1"/>
              </a:solidFill>
              <a:cs typeface="Comic Sans MS"/>
            </a:endParaRPr>
          </a:p>
          <a:p>
            <a:pPr marL="1200150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</a:rPr>
              <a:t>veto nucleus breakup </a:t>
            </a:r>
          </a:p>
          <a:p>
            <a:pPr marL="1200150" lvl="2" indent="-285750">
              <a:buClr>
                <a:srgbClr val="00B050"/>
              </a:buClr>
              <a:buFont typeface="Wingdings" charset="2"/>
              <a:buChar char="Ø"/>
            </a:pPr>
            <a:r>
              <a:rPr lang="en-US" dirty="0">
                <a:solidFill>
                  <a:schemeClr val="dk1"/>
                </a:solidFill>
                <a:cs typeface="Comic Sans MS"/>
              </a:rPr>
              <a:t>determine impact parameter of collision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endParaRPr lang="en-US" sz="1600" dirty="0">
              <a:solidFill>
                <a:schemeClr val="dk1"/>
              </a:solidFill>
              <a:latin typeface="Comic Sans MS"/>
              <a:cs typeface="Comic Sans M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914B4B0-6B7C-AC44-B1AF-A3ABD978E9C8}"/>
              </a:ext>
            </a:extLst>
          </p:cNvPr>
          <p:cNvGrpSpPr/>
          <p:nvPr/>
        </p:nvGrpSpPr>
        <p:grpSpPr>
          <a:xfrm>
            <a:off x="3124200" y="1080655"/>
            <a:ext cx="3603159" cy="2683348"/>
            <a:chOff x="5402957" y="1167725"/>
            <a:chExt cx="3603159" cy="2683348"/>
          </a:xfrm>
        </p:grpSpPr>
        <p:grpSp>
          <p:nvGrpSpPr>
            <p:cNvPr id="10" name="Group 9"/>
            <p:cNvGrpSpPr/>
            <p:nvPr/>
          </p:nvGrpSpPr>
          <p:grpSpPr>
            <a:xfrm>
              <a:off x="5402957" y="1167725"/>
              <a:ext cx="2815731" cy="2683348"/>
              <a:chOff x="5791200" y="448733"/>
              <a:chExt cx="2286000" cy="1899809"/>
            </a:xfrm>
          </p:grpSpPr>
          <p:pic>
            <p:nvPicPr>
              <p:cNvPr id="8" name="Picture 7" descr="sidebarDiffractiveGraph.eps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1200" y="448733"/>
                <a:ext cx="2286000" cy="1714500"/>
              </a:xfrm>
              <a:prstGeom prst="rect">
                <a:avLst/>
              </a:prstGeom>
            </p:spPr>
          </p:pic>
          <p:sp>
            <p:nvSpPr>
              <p:cNvPr id="12" name="Freeform 174"/>
              <p:cNvSpPr>
                <a:spLocks/>
              </p:cNvSpPr>
              <p:nvPr/>
            </p:nvSpPr>
            <p:spPr bwMode="auto">
              <a:xfrm rot="180000" flipV="1">
                <a:off x="6417732" y="1981200"/>
                <a:ext cx="1016001" cy="147947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624" y="0"/>
                  </a:cxn>
                  <a:cxn ang="0">
                    <a:pos x="1200" y="48"/>
                  </a:cxn>
                </a:cxnLst>
                <a:rect l="0" t="0" r="r" b="b"/>
                <a:pathLst>
                  <a:path w="1200" h="48">
                    <a:moveTo>
                      <a:pt x="0" y="48"/>
                    </a:moveTo>
                    <a:cubicBezTo>
                      <a:pt x="212" y="24"/>
                      <a:pt x="424" y="0"/>
                      <a:pt x="624" y="0"/>
                    </a:cubicBezTo>
                    <a:cubicBezTo>
                      <a:pt x="824" y="0"/>
                      <a:pt x="1012" y="24"/>
                      <a:pt x="1200" y="48"/>
                    </a:cubicBezTo>
                  </a:path>
                </a:pathLst>
              </a:custGeom>
              <a:noFill/>
              <a:ln w="9525" cap="flat">
                <a:solidFill>
                  <a:srgbClr val="FF0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Text Box 175"/>
              <p:cNvSpPr txBox="1">
                <a:spLocks noChangeArrowheads="1"/>
              </p:cNvSpPr>
              <p:nvPr/>
            </p:nvSpPr>
            <p:spPr bwMode="auto">
              <a:xfrm>
                <a:off x="6678445" y="2065264"/>
                <a:ext cx="787955" cy="283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000" b="1" dirty="0">
                    <a:solidFill>
                      <a:srgbClr val="FF0000"/>
                    </a:solidFill>
                    <a:latin typeface="Times New Roman" pitchFamily="-112" charset="0"/>
                  </a:rPr>
                  <a:t>t = p</a:t>
                </a:r>
                <a:r>
                  <a:rPr lang="en-US" sz="2000" b="1" baseline="-25000" dirty="0">
                    <a:solidFill>
                      <a:srgbClr val="FF0000"/>
                    </a:solidFill>
                    <a:latin typeface="Times New Roman" pitchFamily="-112" charset="0"/>
                  </a:rPr>
                  <a:t>T</a:t>
                </a:r>
                <a:r>
                  <a:rPr lang="en-US" sz="2000" b="1" baseline="30000" dirty="0">
                    <a:solidFill>
                      <a:srgbClr val="FF0000"/>
                    </a:solidFill>
                    <a:latin typeface="Times New Roman" pitchFamily="-112" charset="0"/>
                  </a:rPr>
                  <a:t>2</a:t>
                </a: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7631496" y="2181905"/>
              <a:ext cx="13746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Symbol" charset="2"/>
                  <a:cs typeface="Symbol" charset="2"/>
                </a:rPr>
                <a:t>g,</a:t>
              </a:r>
              <a:r>
                <a:rPr lang="en-US" sz="1400" dirty="0"/>
                <a:t> </a:t>
              </a:r>
              <a:r>
                <a:rPr lang="en-US" sz="1400" dirty="0">
                  <a:latin typeface="Symbol" charset="2"/>
                  <a:cs typeface="Symbol" charset="2"/>
                </a:rPr>
                <a:t>r, F</a:t>
              </a:r>
              <a:r>
                <a:rPr lang="en-US" sz="1400" dirty="0"/>
                <a:t>, J/</a:t>
              </a:r>
              <a:r>
                <a:rPr lang="en-US" sz="1400" dirty="0" err="1"/>
                <a:t>Ψ</a:t>
              </a:r>
              <a:r>
                <a:rPr lang="en-US" sz="1400" dirty="0"/>
                <a:t>, Jets</a:t>
              </a:r>
            </a:p>
          </p:txBody>
        </p:sp>
      </p:grpSp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AC5B6BA5-5570-054C-A215-D2E24F6C3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90" y="116007"/>
            <a:ext cx="8826956" cy="755371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Detector Requirements </a:t>
            </a:r>
            <a:r>
              <a:rPr lang="en-US" sz="2900" dirty="0">
                <a:solidFill>
                  <a:srgbClr val="FF0000"/>
                </a:solidFill>
              </a:rPr>
              <a:t>for</a:t>
            </a:r>
            <a:r>
              <a:rPr lang="en-US" sz="2800" dirty="0">
                <a:solidFill>
                  <a:srgbClr val="FF0000"/>
                </a:solidFill>
              </a:rPr>
              <a:t> Exclusive Reactions in ep/</a:t>
            </a:r>
            <a:r>
              <a:rPr lang="en-US" sz="2800" dirty="0" err="1">
                <a:solidFill>
                  <a:srgbClr val="FF0000"/>
                </a:solidFill>
              </a:rPr>
              <a:t>eA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9E3EE95-6FBE-824B-BB1C-63C598DDE1D7}"/>
              </a:ext>
            </a:extLst>
          </p:cNvPr>
          <p:cNvGrpSpPr/>
          <p:nvPr/>
        </p:nvGrpSpPr>
        <p:grpSpPr>
          <a:xfrm>
            <a:off x="5807034" y="4587961"/>
            <a:ext cx="3336966" cy="1830001"/>
            <a:chOff x="3780495" y="1906968"/>
            <a:chExt cx="5217226" cy="255871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EB3C72AE-F48F-E64B-BBE7-2CCE80375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0495" y="1906968"/>
              <a:ext cx="5217226" cy="255871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D3C4D82-3961-8543-B306-0D8D4675F40F}"/>
                </a:ext>
              </a:extLst>
            </p:cNvPr>
            <p:cNvSpPr txBox="1"/>
            <p:nvPr/>
          </p:nvSpPr>
          <p:spPr>
            <a:xfrm>
              <a:off x="7815336" y="2075692"/>
              <a:ext cx="473545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78882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S. Fazio (BNL)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38</a:t>
            </a:fld>
            <a:endParaRPr lang="en-US" altLang="ja-JP" dirty="0"/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137290" y="116007"/>
            <a:ext cx="881621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Summary on PDFs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290" y="711200"/>
            <a:ext cx="89178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">
              <a:buClr>
                <a:srgbClr val="FF0000"/>
              </a:buClr>
              <a:tabLst>
                <a:tab pos="520700" algn="l"/>
              </a:tabLst>
            </a:pPr>
            <a:r>
              <a:rPr lang="en-US" sz="2400" dirty="0" err="1">
                <a:solidFill>
                  <a:srgbClr val="0000FF"/>
                </a:solidFill>
              </a:rPr>
              <a:t>e+A</a:t>
            </a:r>
            <a:r>
              <a:rPr lang="en-US" sz="2400" dirty="0">
                <a:solidFill>
                  <a:srgbClr val="0000FF"/>
                </a:solidFill>
              </a:rPr>
              <a:t> physics program at a future Electron-Ion Collider provides an unprecedented opportunity to study quarks and gluons in nuclei</a:t>
            </a:r>
          </a:p>
          <a:p>
            <a:pPr marL="63500">
              <a:buClr>
                <a:srgbClr val="FF0000"/>
              </a:buClr>
              <a:tabLst>
                <a:tab pos="520700" algn="l"/>
              </a:tabLst>
            </a:pPr>
            <a:endParaRPr lang="en-US" sz="2400" dirty="0">
              <a:solidFill>
                <a:srgbClr val="0000FF"/>
              </a:solidFill>
            </a:endParaRP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Precise measurements of nuclear structure functions in a large phase-space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Constrain gluon </a:t>
            </a:r>
            <a:r>
              <a:rPr lang="en-US" sz="2400" dirty="0" err="1">
                <a:solidFill>
                  <a:srgbClr val="0000FF"/>
                </a:solidFill>
              </a:rPr>
              <a:t>nPDFs</a:t>
            </a:r>
            <a:r>
              <a:rPr lang="en-US" sz="2400" dirty="0">
                <a:solidFill>
                  <a:srgbClr val="0000FF"/>
                </a:solidFill>
              </a:rPr>
              <a:t> at large-</a:t>
            </a:r>
            <a:r>
              <a:rPr lang="en-US" sz="2400" i="1" dirty="0">
                <a:solidFill>
                  <a:srgbClr val="0000FF"/>
                </a:solidFill>
              </a:rPr>
              <a:t>x</a:t>
            </a:r>
            <a:r>
              <a:rPr lang="en-US" sz="2400" dirty="0">
                <a:solidFill>
                  <a:srgbClr val="0000FF"/>
                </a:solidFill>
              </a:rPr>
              <a:t> by tagging photon-gluon fusion through precise measurements of charm production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Large impact in constraining gluon </a:t>
            </a:r>
            <a:r>
              <a:rPr lang="en-US" sz="2400" dirty="0" err="1">
                <a:solidFill>
                  <a:srgbClr val="0000FF"/>
                </a:solidFill>
              </a:rPr>
              <a:t>nPDFs</a:t>
            </a:r>
            <a:r>
              <a:rPr lang="en-US" sz="2400" dirty="0">
                <a:solidFill>
                  <a:srgbClr val="0000FF"/>
                </a:solidFill>
              </a:rPr>
              <a:t> at low-</a:t>
            </a:r>
            <a:r>
              <a:rPr lang="en-US" sz="2400" i="1" dirty="0">
                <a:solidFill>
                  <a:srgbClr val="0000FF"/>
                </a:solidFill>
              </a:rPr>
              <a:t>x</a:t>
            </a:r>
          </a:p>
          <a:p>
            <a:pPr marL="457200" indent="-393700">
              <a:buClr>
                <a:srgbClr val="FF0000"/>
              </a:buClr>
              <a:buFont typeface="Wingdings" charset="2"/>
              <a:buChar char="²"/>
              <a:tabLst>
                <a:tab pos="520700" algn="l"/>
              </a:tabLst>
            </a:pPr>
            <a:r>
              <a:rPr lang="en-US" sz="2400" dirty="0">
                <a:solidFill>
                  <a:srgbClr val="0000FF"/>
                </a:solidFill>
              </a:rPr>
              <a:t>Same or better precision expected for proton SFs too, Plus constraining large x gluons and separate u/d/s flavors </a:t>
            </a:r>
          </a:p>
          <a:p>
            <a:pPr marL="63500">
              <a:buClr>
                <a:srgbClr val="FF0000"/>
              </a:buClr>
              <a:tabLst>
                <a:tab pos="520700" algn="l"/>
              </a:tabLst>
            </a:pPr>
            <a:endParaRPr lang="en-US" sz="2400" dirty="0">
              <a:solidFill>
                <a:srgbClr val="0000FF"/>
              </a:solidFill>
            </a:endParaRPr>
          </a:p>
          <a:p>
            <a:pPr marL="63500" algn="ctr">
              <a:buClr>
                <a:srgbClr val="FF0000"/>
              </a:buClr>
              <a:tabLst>
                <a:tab pos="520700" algn="l"/>
              </a:tabLst>
            </a:pPr>
            <a:r>
              <a:rPr lang="en-US" sz="2400" dirty="0">
                <a:solidFill>
                  <a:srgbClr val="FF0000"/>
                </a:solidFill>
              </a:rPr>
              <a:t>This is year 1 high impact physics! </a:t>
            </a:r>
          </a:p>
        </p:txBody>
      </p:sp>
    </p:spTree>
    <p:extLst>
      <p:ext uri="{BB962C8B-B14F-4D97-AF65-F5344CB8AC3E}">
        <p14:creationId xmlns:p14="http://schemas.microsoft.com/office/powerpoint/2010/main" val="4167800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6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Summary on GPDs</a:t>
            </a:r>
          </a:p>
        </p:txBody>
      </p:sp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42459" y="679740"/>
            <a:ext cx="9054039" cy="563062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2276" tIns="48029" rIns="92276" bIns="48029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buClr>
                <a:srgbClr val="000080"/>
              </a:buClr>
              <a:buSzPct val="70000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0000FF"/>
                </a:solidFill>
                <a:ea typeface="DejaVu Sans" charset="0"/>
                <a:cs typeface="DejaVu Sans" charset="0"/>
              </a:rPr>
              <a:t>We studied and quantified the capability of an EIC to provide high precision and fine binned DVCS and VMP measurements of both cross sections and asymmetries over a large phase-space. This opens an unprecedented possibility for    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v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0000FF"/>
                </a:solidFill>
                <a:ea typeface="DejaVu Sans" charset="0"/>
                <a:cs typeface="DejaVu Sans" charset="0"/>
              </a:rPr>
              <a:t>Accurate 2+1D imaging of the polarized and unpolarized quarks and gluons inside the hadrons, and their correlations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v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0000FF"/>
                </a:solidFill>
                <a:ea typeface="DejaVu Sans" charset="0"/>
                <a:cs typeface="DejaVu Sans" charset="0"/>
              </a:rPr>
              <a:t>Investigate the proton-spin decomposition puzzle (orbital angular momentum)</a:t>
            </a:r>
          </a:p>
          <a:p>
            <a:pPr>
              <a:lnSpc>
                <a:spcPct val="150000"/>
              </a:lnSpc>
              <a:buClr>
                <a:srgbClr val="FF0000"/>
              </a:buClr>
              <a:buSzPct val="70000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FF0000"/>
                </a:solidFill>
                <a:ea typeface="DejaVu Sans" charset="0"/>
                <a:cs typeface="DejaVu Sans" charset="0"/>
              </a:rPr>
              <a:t>To do list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v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0000FF"/>
                </a:solidFill>
                <a:ea typeface="DejaVu Sans" charset="0"/>
                <a:cs typeface="DejaVu Sans" charset="0"/>
              </a:rPr>
              <a:t>Include VMP in global fits (flavor separation, precision on gluons)</a:t>
            </a:r>
          </a:p>
          <a:p>
            <a:pPr marL="342900" indent="-342900">
              <a:lnSpc>
                <a:spcPct val="150000"/>
              </a:lnSpc>
              <a:buClr>
                <a:srgbClr val="FF0000"/>
              </a:buClr>
              <a:buSzPct val="70000"/>
              <a:buFont typeface="Wingdings" pitchFamily="2" charset="2"/>
              <a:buChar char="v"/>
              <a:tabLst>
                <a:tab pos="240144" algn="l"/>
                <a:tab pos="710427" algn="l"/>
                <a:tab pos="1182378" algn="l"/>
                <a:tab pos="1654327" algn="l"/>
                <a:tab pos="2126278" algn="l"/>
                <a:tab pos="2598228" algn="l"/>
                <a:tab pos="3070179" algn="l"/>
                <a:tab pos="3542128" algn="l"/>
                <a:tab pos="4014079" algn="l"/>
                <a:tab pos="4486029" algn="l"/>
                <a:tab pos="4957980" algn="l"/>
                <a:tab pos="5429929" algn="l"/>
                <a:tab pos="5901880" algn="l"/>
                <a:tab pos="6373830" algn="l"/>
                <a:tab pos="6845781" algn="l"/>
                <a:tab pos="7317730" algn="l"/>
                <a:tab pos="7789681" algn="l"/>
                <a:tab pos="8261631" algn="l"/>
                <a:tab pos="8733582" algn="l"/>
                <a:tab pos="9205532" algn="l"/>
                <a:tab pos="9677482" algn="l"/>
              </a:tabLst>
            </a:pPr>
            <a:r>
              <a:rPr lang="en-GB" sz="2200" dirty="0">
                <a:solidFill>
                  <a:srgbClr val="0000FF"/>
                </a:solidFill>
                <a:ea typeface="DejaVu Sans" charset="0"/>
                <a:cs typeface="DejaVu Sans" charset="0"/>
              </a:rPr>
              <a:t>Study of GPDs in nuclei (and possible gluon saturation effects)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23373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ounded Rectangle 14336"/>
          <p:cNvSpPr/>
          <p:nvPr/>
        </p:nvSpPr>
        <p:spPr>
          <a:xfrm>
            <a:off x="4892040" y="2486564"/>
            <a:ext cx="4188460" cy="3888837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0000"/>
            </a:schemeClr>
          </a:solidFill>
          <a:ln>
            <a:solidFill>
              <a:schemeClr val="accent1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4</a:t>
            </a:fld>
            <a:endParaRPr lang="en-US"/>
          </a:p>
        </p:txBody>
      </p:sp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6" y="6242133"/>
            <a:ext cx="204311" cy="387191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Down Arrow 19"/>
          <p:cNvSpPr/>
          <p:nvPr/>
        </p:nvSpPr>
        <p:spPr>
          <a:xfrm rot="3960000">
            <a:off x="2767024" y="1851822"/>
            <a:ext cx="516572" cy="1958783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7700000">
            <a:off x="5833681" y="1901779"/>
            <a:ext cx="516572" cy="182619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20100000">
            <a:off x="2336647" y="2459722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cs typeface="Comic Sans MS"/>
              </a:rPr>
              <a:t>TMDs</a:t>
            </a:r>
          </a:p>
        </p:txBody>
      </p:sp>
      <p:sp>
        <p:nvSpPr>
          <p:cNvPr id="24" name="TextBox 23"/>
          <p:cNvSpPr txBox="1"/>
          <p:nvPr/>
        </p:nvSpPr>
        <p:spPr>
          <a:xfrm rot="1380000">
            <a:off x="6051447" y="2463031"/>
            <a:ext cx="748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cs typeface="Comic Sans MS"/>
              </a:rPr>
              <a:t>GPDs</a:t>
            </a:r>
            <a:endParaRPr lang="en-US" sz="2000" b="1" dirty="0">
              <a:solidFill>
                <a:srgbClr val="FF0000"/>
              </a:solidFill>
              <a:cs typeface="Comic Sans MS"/>
            </a:endParaRPr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294640" y="903555"/>
            <a:ext cx="224314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20040" y="3440274"/>
            <a:ext cx="8712200" cy="969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Wingdings" charset="2"/>
              <a:buNone/>
            </a:pPr>
            <a:r>
              <a:rPr lang="en-US" sz="1600" dirty="0">
                <a:solidFill>
                  <a:srgbClr val="FFFF66"/>
                </a:solidFill>
                <a:latin typeface="Comic Sans MS" charset="0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Comic Sans MS" charset="0"/>
              </a:rPr>
              <a:t>2D+1 picture in momentum space             2D+1 picture in coordinate space</a:t>
            </a:r>
          </a:p>
          <a:p>
            <a:pPr>
              <a:buNone/>
            </a:pPr>
            <a:r>
              <a:rPr lang="en-US" sz="1600" dirty="0">
                <a:latin typeface="Comic Sans MS" charset="0"/>
              </a:rPr>
              <a:t>   transverse momentum dependent PDFs              generalized parton distributions</a:t>
            </a:r>
          </a:p>
          <a:p>
            <a:pPr lvl="1">
              <a:buFont typeface="Wingdings" charset="2"/>
              <a:buNone/>
            </a:pPr>
            <a:r>
              <a:rPr lang="en-US" sz="1600" dirty="0">
                <a:latin typeface="Comic Sans MS" charset="0"/>
                <a:sym typeface="Wingdings" charset="2"/>
              </a:rPr>
              <a:t> </a:t>
            </a:r>
            <a:r>
              <a:rPr lang="en-US" sz="1600" dirty="0">
                <a:latin typeface="Comic Sans MS" charset="0"/>
                <a:sym typeface="Wingdings"/>
              </a:rPr>
              <a:t> SIDIS, Drell-Yan, weak bosons</a:t>
            </a:r>
            <a:r>
              <a:rPr lang="en-US" sz="1600" dirty="0">
                <a:latin typeface="Comic Sans MS" charset="0"/>
                <a:sym typeface="Wingdings" charset="2"/>
              </a:rPr>
              <a:t>                   exclusive reaction</a:t>
            </a:r>
            <a:endParaRPr lang="en-US" dirty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79" y="4292601"/>
            <a:ext cx="3739722" cy="1915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plotGPD2D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 b="15787"/>
          <a:stretch/>
        </p:blipFill>
        <p:spPr>
          <a:xfrm>
            <a:off x="5172538" y="4457702"/>
            <a:ext cx="3745405" cy="1591793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</p:pic>
      <p:cxnSp>
        <p:nvCxnSpPr>
          <p:cNvPr id="32" name="Straight Connector 31"/>
          <p:cNvCxnSpPr/>
          <p:nvPr/>
        </p:nvCxnSpPr>
        <p:spPr>
          <a:xfrm>
            <a:off x="5629645" y="5170532"/>
            <a:ext cx="2378345" cy="141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5671023" y="4530229"/>
            <a:ext cx="224810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Quarks</a:t>
            </a:r>
          </a:p>
          <a:p>
            <a:pPr algn="ctr"/>
            <a:endParaRPr lang="en-US" sz="1400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pPr algn="ctr"/>
            <a:endParaRPr lang="en-US" sz="1400" b="1" dirty="0">
              <a:solidFill>
                <a:srgbClr val="FF29FE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  <a:p>
            <a:r>
              <a:rPr lang="en-US" sz="1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unpolarized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Comic Sans MS" charset="0"/>
                <a:cs typeface="Comic Sans MS" charset="0"/>
                <a:sym typeface="Wingdings" charset="2"/>
              </a:rPr>
              <a:t>            polarized</a:t>
            </a:r>
            <a:endParaRPr lang="it-IT" sz="14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ea typeface="Comic Sans MS" charset="0"/>
              <a:cs typeface="Comic Sans MS" charset="0"/>
              <a:sym typeface="Wingdings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97884" y="240283"/>
            <a:ext cx="7760316" cy="514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dirty="0">
                <a:solidFill>
                  <a:srgbClr val="0000FF"/>
                </a:solidFill>
              </a:rPr>
              <a:t>Partonic tomography of the nucleons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619496" y="1411932"/>
            <a:ext cx="2092832" cy="847016"/>
            <a:chOff x="3619496" y="1411932"/>
            <a:chExt cx="2092832" cy="847016"/>
          </a:xfrm>
        </p:grpSpPr>
        <p:sp>
          <p:nvSpPr>
            <p:cNvPr id="14" name="Oval 13"/>
            <p:cNvSpPr/>
            <p:nvPr/>
          </p:nvSpPr>
          <p:spPr>
            <a:xfrm>
              <a:off x="3619496" y="1411932"/>
              <a:ext cx="2092832" cy="84701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77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3836209" y="1574214"/>
            <a:ext cx="1573995" cy="5156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0268" name="Equation" r:id="rId6" imgW="736600" imgH="241300" progId="Equation.3">
                    <p:embed/>
                  </p:oleObj>
                </mc:Choice>
                <mc:Fallback>
                  <p:oleObj name="Equation" r:id="rId6" imgW="736600" imgH="2413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836209" y="1574214"/>
                          <a:ext cx="1573995" cy="5156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Box 10"/>
          <p:cNvSpPr txBox="1"/>
          <p:nvPr/>
        </p:nvSpPr>
        <p:spPr>
          <a:xfrm>
            <a:off x="3344339" y="950270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Wigner distribution                          </a:t>
            </a:r>
            <a:r>
              <a:rPr lang="en-US" sz="2400" b="1" dirty="0">
                <a:solidFill>
                  <a:srgbClr val="0000FF"/>
                </a:solidFill>
              </a:rPr>
              <a:t>5D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4792" y="2553146"/>
            <a:ext cx="534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3D</a:t>
            </a:r>
          </a:p>
        </p:txBody>
      </p:sp>
      <p:sp>
        <p:nvSpPr>
          <p:cNvPr id="14336" name="TextBox 14335"/>
          <p:cNvSpPr txBox="1"/>
          <p:nvPr/>
        </p:nvSpPr>
        <p:spPr>
          <a:xfrm rot="20168512">
            <a:off x="3094351" y="2742441"/>
            <a:ext cx="671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</a:t>
            </a:r>
            <a:r>
              <a:rPr lang="en-US" sz="2400" b="1" baseline="30000" dirty="0"/>
              <a:t>2</a:t>
            </a:r>
            <a:r>
              <a:rPr lang="en-US" sz="2400" b="1" dirty="0"/>
              <a:t>r</a:t>
            </a:r>
            <a:r>
              <a:rPr lang="en-US" sz="2400" b="1" baseline="-25000" dirty="0"/>
              <a:t>T</a:t>
            </a:r>
          </a:p>
        </p:txBody>
      </p:sp>
      <p:sp>
        <p:nvSpPr>
          <p:cNvPr id="39" name="TextBox 38"/>
          <p:cNvSpPr txBox="1"/>
          <p:nvPr/>
        </p:nvSpPr>
        <p:spPr>
          <a:xfrm rot="1518625">
            <a:off x="5328040" y="2781072"/>
            <a:ext cx="71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</a:t>
            </a:r>
            <a:r>
              <a:rPr lang="en-US" sz="2400" b="1" baseline="30000" dirty="0"/>
              <a:t>2</a:t>
            </a:r>
            <a:r>
              <a:rPr lang="en-US" sz="2400" b="1" dirty="0"/>
              <a:t>k</a:t>
            </a:r>
            <a:r>
              <a:rPr lang="en-US" sz="2400" b="1" baseline="-25000" dirty="0"/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513853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Text Box 1"/>
          <p:cNvSpPr txBox="1">
            <a:spLocks noChangeArrowheads="1"/>
          </p:cNvSpPr>
          <p:nvPr/>
        </p:nvSpPr>
        <p:spPr bwMode="auto">
          <a:xfrm>
            <a:off x="3663950" y="2893839"/>
            <a:ext cx="2404084" cy="8509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91520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4900" b="1" dirty="0">
                <a:solidFill>
                  <a:srgbClr val="000066"/>
                </a:solidFill>
                <a:latin typeface="Times New Roman" charset="0"/>
                <a:ea typeface="DejaVu Sans" charset="0"/>
                <a:cs typeface="DejaVu Sans" charset="0"/>
              </a:rPr>
              <a:t>Back up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41</a:t>
            </a:fld>
            <a:endParaRPr lang="en-US"/>
          </a:p>
        </p:txBody>
      </p:sp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92075" y="918694"/>
            <a:ext cx="4165028" cy="5250620"/>
            <a:chOff x="58" y="572"/>
            <a:chExt cx="2371" cy="2970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8" y="2851"/>
              <a:ext cx="2331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7668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fontAlgn="base">
                <a:lnSpc>
                  <a:spcPct val="58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algn="just">
                <a:lnSpc>
                  <a:spcPct val="93000"/>
                </a:lnSpc>
                <a:buClrTx/>
                <a:buFontTx/>
                <a:buNone/>
              </a:pPr>
              <a:r>
                <a:rPr lang="en-US" b="1" dirty="0" err="1">
                  <a:latin typeface="Times New Roman" charset="0"/>
                </a:rPr>
                <a:t>d</a:t>
              </a:r>
              <a:r>
                <a:rPr lang="en-US" b="1" dirty="0" err="1">
                  <a:cs typeface="Arial" charset="0"/>
                </a:rPr>
                <a:t>σ</a:t>
              </a:r>
              <a:r>
                <a:rPr lang="en-US" b="1" dirty="0">
                  <a:latin typeface="Times New Roman" charset="0"/>
                </a:rPr>
                <a:t>/</a:t>
              </a:r>
              <a:r>
                <a:rPr lang="en-US" b="1" dirty="0" err="1">
                  <a:latin typeface="Times New Roman" charset="0"/>
                </a:rPr>
                <a:t>dt</a:t>
              </a:r>
              <a:r>
                <a:rPr lang="en-US" b="1" dirty="0">
                  <a:latin typeface="Times New Roman" charset="0"/>
                </a:rPr>
                <a:t> measured for the first time by a direct measurement of the outgoing proton 4-momentum using the Leading Proton Spectrometer (roman pots)</a:t>
              </a:r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8" y="572"/>
              <a:ext cx="2371" cy="2965"/>
            </a:xfrm>
            <a:prstGeom prst="rect">
              <a:avLst/>
            </a:prstGeom>
            <a:noFill/>
            <a:ln w="54000" cap="sq">
              <a:solidFill>
                <a:srgbClr val="00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278188"/>
            <a:ext cx="3870325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201613" y="79375"/>
            <a:ext cx="5919787" cy="584200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9280" tIns="68400" rIns="89280" bIns="44640" anchor="ctr"/>
          <a:lstStyle/>
          <a:p>
            <a:pPr algn="ctr">
              <a:lnSpc>
                <a:spcPct val="93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7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DVCS &amp; VMPs at HERA</a:t>
            </a:r>
            <a:endParaRPr lang="en-GB" sz="2700" b="1" dirty="0">
              <a:solidFill>
                <a:srgbClr val="CC0000"/>
              </a:solidFill>
              <a:latin typeface="Times New Roman" charset="0"/>
              <a:ea typeface="DejaVu Sans" charset="0"/>
              <a:cs typeface="DejaVu Sans" charset="0"/>
            </a:endParaRPr>
          </a:p>
        </p:txBody>
      </p:sp>
      <p:graphicFrame>
        <p:nvGraphicFramePr>
          <p:cNvPr id="25" name="Object 2"/>
          <p:cNvGraphicFramePr>
            <a:graphicFrameLocks noChangeAspect="1"/>
          </p:cNvGraphicFramePr>
          <p:nvPr>
            <p:extLst/>
          </p:nvPr>
        </p:nvGraphicFramePr>
        <p:xfrm>
          <a:off x="6269831" y="3334342"/>
          <a:ext cx="15335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552" name="Equation" r:id="rId4" imgW="1041400" imgH="393700" progId="Equation.3">
                  <p:embed/>
                </p:oleObj>
              </mc:Choice>
              <mc:Fallback>
                <p:oleObj name="Equation" r:id="rId4" imgW="1041400" imgH="393700" progId="Equation.3">
                  <p:embed/>
                  <p:pic>
                    <p:nvPicPr>
                      <p:cNvPr id="2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831" y="3334342"/>
                        <a:ext cx="1533525" cy="62865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257674" y="5368925"/>
            <a:ext cx="470852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820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just">
              <a:lnSpc>
                <a:spcPct val="93000"/>
              </a:lnSpc>
              <a:buClrTx/>
              <a:buFontTx/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 charset="0"/>
              </a:rPr>
              <a:t>The ZEUS result still statistically compatible with H1, but hints for a flatter trend </a:t>
            </a: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2827" r="5855" b="6599"/>
          <a:stretch>
            <a:fillRect/>
          </a:stretch>
        </p:blipFill>
        <p:spPr bwMode="auto">
          <a:xfrm>
            <a:off x="132183" y="967900"/>
            <a:ext cx="4072950" cy="407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3572" t="2827" r="5855" b="65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r="996" b="360"/>
          <a:stretch>
            <a:fillRect/>
          </a:stretch>
        </p:blipFill>
        <p:spPr bwMode="auto">
          <a:xfrm>
            <a:off x="6409315" y="60204"/>
            <a:ext cx="2734685" cy="19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l="8826" r="996" b="36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4332288" y="1171719"/>
            <a:ext cx="4773611" cy="106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874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lnSpc>
                <a:spcPct val="5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86000"/>
              </a:lnSpc>
              <a:buClrTx/>
              <a:buFontTx/>
              <a:buNone/>
            </a:pPr>
            <a:r>
              <a:rPr lang="en-GB" b="1" dirty="0">
                <a:solidFill>
                  <a:schemeClr val="tx1"/>
                </a:solidFill>
                <a:latin typeface="+mn-lt"/>
                <a:ea typeface="DejaVu Sans" charset="0"/>
                <a:cs typeface="DejaVu Sans" charset="0"/>
              </a:rPr>
              <a:t>ZEUS released the only DVCS </a:t>
            </a:r>
          </a:p>
          <a:p>
            <a:pPr>
              <a:lnSpc>
                <a:spcPct val="86000"/>
              </a:lnSpc>
              <a:buClrTx/>
              <a:buFontTx/>
              <a:buNone/>
            </a:pPr>
            <a:r>
              <a:rPr lang="en-GB" b="1" dirty="0">
                <a:solidFill>
                  <a:schemeClr val="tx1"/>
                </a:solidFill>
                <a:latin typeface="+mn-lt"/>
                <a:ea typeface="DejaVu Sans" charset="0"/>
                <a:cs typeface="DejaVu Sans" charset="0"/>
              </a:rPr>
              <a:t>measurement with Roman Pots </a:t>
            </a:r>
          </a:p>
          <a:p>
            <a:pPr>
              <a:lnSpc>
                <a:spcPct val="86000"/>
              </a:lnSpc>
              <a:buClrTx/>
              <a:buFontTx/>
              <a:buNone/>
            </a:pPr>
            <a:r>
              <a:rPr lang="en-GB" b="1" dirty="0">
                <a:solidFill>
                  <a:schemeClr val="tx1"/>
                </a:solidFill>
                <a:latin typeface="+mn-lt"/>
                <a:ea typeface="DejaVu Sans" charset="0"/>
                <a:cs typeface="DejaVu Sans" charset="0"/>
              </a:rPr>
              <a:t>Spectrometer at HERA</a:t>
            </a:r>
          </a:p>
          <a:p>
            <a:pPr marL="285750" indent="-285750">
              <a:lnSpc>
                <a:spcPct val="86000"/>
              </a:lnSpc>
              <a:buClrTx/>
              <a:buFont typeface="Arial"/>
              <a:buChar char="•"/>
            </a:pPr>
            <a:r>
              <a:rPr lang="en-GB" b="1" dirty="0">
                <a:solidFill>
                  <a:srgbClr val="FF0000"/>
                </a:solidFill>
                <a:latin typeface="+mn-lt"/>
                <a:ea typeface="DejaVu Sans" charset="0"/>
                <a:cs typeface="DejaVu Sans" charset="0"/>
              </a:rPr>
              <a:t>No p-dissociation background</a:t>
            </a:r>
          </a:p>
          <a:p>
            <a:pPr marL="285750" indent="-285750">
              <a:lnSpc>
                <a:spcPct val="86000"/>
              </a:lnSpc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</a:rPr>
              <a:t>0.08 &lt; |t| &lt; 0.53 GeV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  <a:endParaRPr lang="en-GB" b="1" dirty="0">
              <a:solidFill>
                <a:srgbClr val="FF0000"/>
              </a:solidFill>
              <a:latin typeface="+mn-lt"/>
              <a:ea typeface="DejaVu Sans" charset="0"/>
              <a:cs typeface="DejaVu Sans" charset="0"/>
            </a:endParaRPr>
          </a:p>
          <a:p>
            <a:pPr marL="285750" indent="-285750">
              <a:lnSpc>
                <a:spcPct val="86000"/>
              </a:lnSpc>
              <a:buClrTx/>
              <a:buFont typeface="Arial"/>
              <a:buChar char="•"/>
            </a:pPr>
            <a:r>
              <a:rPr lang="en-GB" b="1" dirty="0">
                <a:solidFill>
                  <a:srgbClr val="0000FF"/>
                </a:solidFill>
                <a:latin typeface="+mn-lt"/>
                <a:ea typeface="DejaVu Sans" charset="0"/>
                <a:cs typeface="DejaVu Sans" charset="0"/>
              </a:rPr>
              <a:t>Low geometrical acceptance </a:t>
            </a:r>
            <a:r>
              <a:rPr lang="en-GB" b="1" dirty="0">
                <a:solidFill>
                  <a:srgbClr val="0000FF"/>
                </a:solidFill>
                <a:latin typeface="+mn-lt"/>
                <a:cs typeface="Arial" charset="0"/>
              </a:rPr>
              <a:t>→ low statistics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31128" y="2633744"/>
            <a:ext cx="404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This detector was removed after the HERA II upgrade </a:t>
            </a:r>
            <a:r>
              <a:rPr lang="en-US" b="1" dirty="0">
                <a:sym typeface="Wingdings"/>
              </a:rPr>
              <a:t> </a:t>
            </a:r>
            <a:r>
              <a:rPr lang="it-IT" b="1" dirty="0">
                <a:solidFill>
                  <a:srgbClr val="333399"/>
                </a:solidFill>
                <a:latin typeface="Lucida Calligraphy"/>
                <a:cs typeface="Lucida Calligraphy"/>
              </a:rPr>
              <a:t>L</a:t>
            </a:r>
            <a:r>
              <a:rPr lang="it-IT" b="1" dirty="0">
                <a:solidFill>
                  <a:srgbClr val="333399"/>
                </a:solidFill>
              </a:rPr>
              <a:t> = 31 pb</a:t>
            </a:r>
            <a:r>
              <a:rPr lang="it-IT" b="1" baseline="30000" dirty="0">
                <a:solidFill>
                  <a:srgbClr val="333399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225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17678" y="852809"/>
            <a:ext cx="3289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              </a:t>
            </a:r>
            <a:r>
              <a:rPr lang="en-US" dirty="0">
                <a:solidFill>
                  <a:srgbClr val="0000FF"/>
                </a:solidFill>
              </a:rPr>
              <a:t>√s = 45 GeV  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/>
              <a:t>10 fb</a:t>
            </a:r>
            <a:r>
              <a:rPr lang="en-US" b="1" baseline="30000" dirty="0"/>
              <a:t>-1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4758" y="122214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√s = 140 GeV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b="1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b="1" dirty="0"/>
              <a:t>10 fb</a:t>
            </a:r>
            <a:r>
              <a:rPr lang="en-US" b="1" baseline="30000" dirty="0"/>
              <a:t>-1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Data simulation &amp; event selection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282" y="2086851"/>
            <a:ext cx="55250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Acceptance criteria</a:t>
            </a:r>
          </a:p>
          <a:p>
            <a:pPr marL="630238" lvl="1" indent="-173038">
              <a:buFont typeface="Arial"/>
              <a:buChar char="•"/>
            </a:pPr>
            <a:r>
              <a:rPr lang="en-US" dirty="0"/>
              <a:t>for Roman pots: 0.03&lt; |t| &lt; 1.5 GeV</a:t>
            </a:r>
            <a:r>
              <a:rPr lang="en-US" baseline="30000" dirty="0"/>
              <a:t>2 </a:t>
            </a:r>
            <a:endParaRPr lang="en-US" dirty="0"/>
          </a:p>
          <a:p>
            <a:pPr marL="630238" lvl="1" indent="-173038">
              <a:buFont typeface="Arial"/>
              <a:buChar char="•"/>
            </a:pPr>
            <a:r>
              <a:rPr lang="en-US" dirty="0"/>
              <a:t>0.01 &lt; y &lt; 0.85 GeV</a:t>
            </a:r>
            <a:r>
              <a:rPr lang="en-US" baseline="30000" dirty="0"/>
              <a:t>2</a:t>
            </a:r>
          </a:p>
          <a:p>
            <a:pPr marL="630238" lvl="1" indent="-173038">
              <a:buFont typeface="Arial"/>
              <a:buChar char="•"/>
            </a:pPr>
            <a:r>
              <a:rPr lang="en-US" dirty="0">
                <a:latin typeface="Symbol" charset="2"/>
                <a:cs typeface="Symbol" charset="2"/>
              </a:rPr>
              <a:t>h </a:t>
            </a:r>
            <a:r>
              <a:rPr lang="en-US" dirty="0"/>
              <a:t>&lt; 5</a:t>
            </a:r>
            <a:endParaRPr lang="en-US" dirty="0">
              <a:solidFill>
                <a:srgbClr val="000090"/>
              </a:solidFill>
            </a:endParaRPr>
          </a:p>
          <a:p>
            <a:pPr marL="173038" indent="-173038"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BH rejection criteria (applied to </a:t>
            </a:r>
            <a:r>
              <a:rPr lang="en-US" dirty="0" err="1">
                <a:solidFill>
                  <a:srgbClr val="000090"/>
                </a:solidFill>
              </a:rPr>
              <a:t>x</a:t>
            </a:r>
            <a:r>
              <a:rPr lang="en-US" dirty="0">
                <a:solidFill>
                  <a:srgbClr val="000090"/>
                </a:solidFill>
              </a:rPr>
              <a:t>-sec. measurements)</a:t>
            </a:r>
          </a:p>
          <a:p>
            <a:pPr marL="630238" lvl="1" indent="-173038">
              <a:buFont typeface="Arial"/>
              <a:buChar char="•"/>
            </a:pPr>
            <a:r>
              <a:rPr lang="en-US" dirty="0" err="1"/>
              <a:t>y</a:t>
            </a:r>
            <a:r>
              <a:rPr lang="en-US" dirty="0"/>
              <a:t> &lt; 0.6</a:t>
            </a:r>
          </a:p>
          <a:p>
            <a:pPr marL="630238" lvl="1" indent="-173038">
              <a:buFont typeface="Arial"/>
              <a:buChar char="•"/>
            </a:pPr>
            <a:r>
              <a:rPr lang="en-US" dirty="0"/>
              <a:t>(</a:t>
            </a:r>
            <a:r>
              <a:rPr lang="en-US" dirty="0" err="1"/>
              <a:t>θel-θ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) &gt; 0 </a:t>
            </a:r>
          </a:p>
          <a:p>
            <a:pPr marL="630238" lvl="1" indent="-173038">
              <a:buFont typeface="Arial"/>
              <a:buChar char="•"/>
            </a:pPr>
            <a:r>
              <a:rPr lang="en-US" dirty="0"/>
              <a:t>Eel&gt;1GeV</a:t>
            </a:r>
            <a:r>
              <a:rPr lang="en-US" baseline="30000" dirty="0"/>
              <a:t>2</a:t>
            </a:r>
            <a:r>
              <a:rPr lang="en-US" dirty="0"/>
              <a:t>; Eel&gt;1GeV</a:t>
            </a:r>
            <a:r>
              <a:rPr lang="en-US" baseline="30000" dirty="0"/>
              <a:t>2</a:t>
            </a:r>
          </a:p>
          <a:p>
            <a:pPr marL="630238" lvl="1" indent="-173038">
              <a:buFont typeface="Arial"/>
              <a:buChar char="•"/>
            </a:pPr>
            <a:endParaRPr lang="en-US" baseline="30000" dirty="0"/>
          </a:p>
          <a:p>
            <a:pPr marL="228600" indent="-228600"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Events smeared for expected resolution in </a:t>
            </a:r>
            <a:r>
              <a:rPr lang="en-US" dirty="0" err="1">
                <a:solidFill>
                  <a:srgbClr val="000090"/>
                </a:solidFill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, Q2, </a:t>
            </a:r>
            <a:r>
              <a:rPr lang="en-US" dirty="0" err="1">
                <a:solidFill>
                  <a:srgbClr val="000090"/>
                </a:solidFill>
              </a:rPr>
              <a:t>x</a:t>
            </a:r>
            <a:r>
              <a:rPr lang="en-US" dirty="0">
                <a:solidFill>
                  <a:srgbClr val="000090"/>
                </a:solidFill>
              </a:rPr>
              <a:t> </a:t>
            </a:r>
          </a:p>
          <a:p>
            <a:pPr marL="228600" indent="-228600">
              <a:buFont typeface="Wingdings" charset="2"/>
              <a:buChar char="Ø"/>
            </a:pPr>
            <a:endParaRPr lang="en-US" dirty="0">
              <a:solidFill>
                <a:srgbClr val="000090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Systematic uncertainty assumed to be ~5% (having in mind experience from HERA)</a:t>
            </a:r>
          </a:p>
          <a:p>
            <a:pPr marL="228600" indent="-228600">
              <a:buFont typeface="Wingdings" charset="2"/>
              <a:buChar char="Ø"/>
            </a:pPr>
            <a:endParaRPr lang="en-US" dirty="0">
              <a:solidFill>
                <a:srgbClr val="000090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Overall systematic uncertainty from luminosity measurement not taken into account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735" y="759840"/>
            <a:ext cx="4032645" cy="1169551"/>
          </a:xfrm>
          <a:prstGeom prst="rect">
            <a:avLst/>
          </a:prstGeom>
          <a:noFill/>
          <a:ln w="19050" cmpd="sng">
            <a:solidFill>
              <a:schemeClr val="accent6"/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The code MILOU </a:t>
            </a:r>
            <a:r>
              <a:rPr lang="en-GB" sz="1400" b="1" dirty="0">
                <a:solidFill>
                  <a:srgbClr val="FF0000"/>
                </a:solidFill>
                <a:latin typeface="Comic Sans MS"/>
                <a:cs typeface="Comic Sans MS"/>
              </a:rPr>
              <a:t>by E. Perez, L </a:t>
            </a:r>
            <a:r>
              <a:rPr lang="en-GB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Schoeffel</a:t>
            </a:r>
            <a:r>
              <a:rPr lang="en-GB" sz="1400" b="1" dirty="0">
                <a:solidFill>
                  <a:srgbClr val="FF0000"/>
                </a:solidFill>
                <a:latin typeface="Comic Sans MS"/>
                <a:cs typeface="Comic Sans MS"/>
              </a:rPr>
              <a:t>, L. </a:t>
            </a:r>
            <a:r>
              <a:rPr lang="en-GB" sz="1400" b="1" dirty="0" err="1">
                <a:solidFill>
                  <a:srgbClr val="FF0000"/>
                </a:solidFill>
                <a:latin typeface="Comic Sans MS"/>
                <a:cs typeface="Comic Sans MS"/>
              </a:rPr>
              <a:t>Favart</a:t>
            </a:r>
            <a:r>
              <a:rPr lang="en-GB" sz="1400" b="1" dirty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GB" sz="1400" b="1" dirty="0">
                <a:solidFill>
                  <a:srgbClr val="000000"/>
                </a:solidFill>
                <a:latin typeface="Times New Roman" charset="0"/>
              </a:rPr>
              <a:t>[arXiv:hep-ph/0411389v1]</a:t>
            </a:r>
          </a:p>
          <a:p>
            <a:pPr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US" sz="1400" b="1" dirty="0">
                <a:solidFill>
                  <a:srgbClr val="0000FF"/>
                </a:solidFill>
                <a:latin typeface="Comic Sans MS"/>
                <a:cs typeface="Comic Sans MS"/>
              </a:rPr>
              <a:t>is </a:t>
            </a:r>
            <a:r>
              <a:rPr lang="en-GB" sz="1400" b="1" dirty="0">
                <a:solidFill>
                  <a:srgbClr val="0000FF"/>
                </a:solidFill>
                <a:latin typeface="Comic Sans MS"/>
                <a:cs typeface="Comic Sans MS"/>
              </a:rPr>
              <a:t>Based on a </a:t>
            </a:r>
            <a:r>
              <a:rPr lang="en-GB" sz="1400" b="1" dirty="0" err="1">
                <a:solidFill>
                  <a:srgbClr val="0000FF"/>
                </a:solidFill>
                <a:latin typeface="Comic Sans MS"/>
                <a:cs typeface="Comic Sans MS"/>
              </a:rPr>
              <a:t>GPDs</a:t>
            </a:r>
            <a:r>
              <a:rPr lang="en-GB" sz="1400" b="1" dirty="0">
                <a:solidFill>
                  <a:srgbClr val="0000FF"/>
                </a:solidFill>
                <a:latin typeface="Comic Sans MS"/>
                <a:cs typeface="Comic Sans MS"/>
              </a:rPr>
              <a:t> convolution by</a:t>
            </a:r>
            <a:r>
              <a:rPr lang="en-GB" sz="1400" b="1" dirty="0">
                <a:solidFill>
                  <a:srgbClr val="000000"/>
                </a:solidFill>
                <a:latin typeface="Comic Sans MS"/>
                <a:cs typeface="Comic Sans MS"/>
              </a:rPr>
              <a:t>: </a:t>
            </a:r>
          </a:p>
          <a:p>
            <a:pPr marL="342900" indent="-342900">
              <a:buClr>
                <a:srgbClr val="FF0000"/>
              </a:buClr>
              <a:buAutoNum type="alphaUcPeriod"/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GB" sz="1400" b="1" dirty="0">
                <a:solidFill>
                  <a:srgbClr val="FF0000"/>
                </a:solidFill>
                <a:latin typeface="Comic Sans MS"/>
                <a:cs typeface="Comic Sans MS"/>
              </a:rPr>
              <a:t>Freund and M. McDermott</a:t>
            </a:r>
          </a:p>
          <a:p>
            <a:pPr marL="342900" indent="-342900">
              <a:buClr>
                <a:srgbClr val="FF0000"/>
              </a:buClr>
              <a:tabLst>
                <a:tab pos="0" algn="l"/>
                <a:tab pos="960577" algn="l"/>
                <a:tab pos="1921154" algn="l"/>
                <a:tab pos="2881732" algn="l"/>
                <a:tab pos="3842309" algn="l"/>
                <a:tab pos="4802886" algn="l"/>
                <a:tab pos="5763463" algn="l"/>
                <a:tab pos="6724040" algn="l"/>
                <a:tab pos="7684618" algn="l"/>
                <a:tab pos="8645195" algn="l"/>
                <a:tab pos="9605772" algn="l"/>
                <a:tab pos="10566349" algn="l"/>
              </a:tabLst>
            </a:pPr>
            <a:r>
              <a:rPr lang="en-GB" sz="1400" b="1" dirty="0">
                <a:solidFill>
                  <a:srgbClr val="FF0000"/>
                </a:solidFill>
                <a:latin typeface="Comic Sans MS"/>
                <a:cs typeface="Comic Sans MS"/>
              </a:rPr>
              <a:t>    [</a:t>
            </a:r>
            <a:r>
              <a:rPr lang="en-US" sz="1400" b="1" dirty="0">
                <a:latin typeface="Times New Roman" charset="0"/>
                <a:hlinkClick r:id="rId3"/>
              </a:rPr>
              <a:t>http://durpdg.dur.ac.uk/hepdata/dvcs.html</a:t>
            </a:r>
            <a:r>
              <a:rPr lang="en-US" sz="1400" b="1" dirty="0">
                <a:solidFill>
                  <a:srgbClr val="FF0000"/>
                </a:solidFill>
                <a:latin typeface="Comic Sans MS"/>
                <a:cs typeface="Comic Sans MS"/>
              </a:rPr>
              <a:t>]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966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5" name="Picture 4" descr="ThetaVsTheta.DVC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850900"/>
            <a:ext cx="6819900" cy="3187431"/>
          </a:xfrm>
          <a:prstGeom prst="rect">
            <a:avLst/>
          </a:prstGeom>
        </p:spPr>
      </p:pic>
      <p:pic>
        <p:nvPicPr>
          <p:cNvPr id="6" name="Picture 32"/>
          <p:cNvPicPr>
            <a:picLocks noChangeAspect="1" noChangeArrowheads="1"/>
          </p:cNvPicPr>
          <p:nvPr/>
        </p:nvPicPr>
        <p:blipFill>
          <a:blip r:embed="rId3"/>
          <a:srcRect l="55154"/>
          <a:stretch>
            <a:fillRect/>
          </a:stretch>
        </p:blipFill>
        <p:spPr bwMode="auto">
          <a:xfrm>
            <a:off x="6796331" y="792490"/>
            <a:ext cx="2337503" cy="13030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8" name="Group 19"/>
          <p:cNvGrpSpPr/>
          <p:nvPr/>
        </p:nvGrpSpPr>
        <p:grpSpPr>
          <a:xfrm>
            <a:off x="6992318" y="2385080"/>
            <a:ext cx="2227882" cy="1226066"/>
            <a:chOff x="4165600" y="18534"/>
            <a:chExt cx="2227882" cy="1226066"/>
          </a:xfrm>
        </p:grpSpPr>
        <p:cxnSp>
          <p:nvCxnSpPr>
            <p:cNvPr id="9" name="Straight Connector 8"/>
            <p:cNvCxnSpPr>
              <a:endCxn id="13" idx="2"/>
            </p:cNvCxnSpPr>
            <p:nvPr/>
          </p:nvCxnSpPr>
          <p:spPr>
            <a:xfrm flipV="1">
              <a:off x="4165600" y="997286"/>
              <a:ext cx="864094" cy="247314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12" idx="2"/>
            </p:cNvCxnSpPr>
            <p:nvPr/>
          </p:nvCxnSpPr>
          <p:spPr>
            <a:xfrm flipV="1">
              <a:off x="4165600" y="785239"/>
              <a:ext cx="715245" cy="459361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 rot="19640959">
              <a:off x="4838700" y="419100"/>
              <a:ext cx="533400" cy="444500"/>
            </a:xfrm>
            <a:prstGeom prst="ellipse">
              <a:avLst/>
            </a:prstGeom>
            <a:solidFill>
              <a:srgbClr val="3366FF">
                <a:alpha val="48000"/>
              </a:srgbClr>
            </a:solidFill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20072591">
              <a:off x="5003800" y="660400"/>
              <a:ext cx="533400" cy="4445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8000"/>
              </a:schemeClr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192567" y="18534"/>
              <a:ext cx="338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0000FF"/>
                  </a:solidFill>
                  <a:latin typeface="Symbol" charset="2"/>
                  <a:cs typeface="Symbol" charset="2"/>
                </a:rPr>
                <a:t>g</a:t>
              </a:r>
              <a:endParaRPr lang="en-US" sz="2800" b="1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29025" y="718368"/>
              <a:ext cx="3654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chemeClr val="accent6">
                      <a:lumMod val="75000"/>
                    </a:schemeClr>
                  </a:solidFill>
                </a:rPr>
                <a:t>e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480321" y="361132"/>
              <a:ext cx="347133" cy="533400"/>
            </a:xfrm>
            <a:custGeom>
              <a:avLst/>
              <a:gdLst>
                <a:gd name="connsiteX0" fmla="*/ 0 w 347133"/>
                <a:gd name="connsiteY0" fmla="*/ 0 h 533400"/>
                <a:gd name="connsiteX1" fmla="*/ 304800 w 347133"/>
                <a:gd name="connsiteY1" fmla="*/ 165100 h 533400"/>
                <a:gd name="connsiteX2" fmla="*/ 254000 w 347133"/>
                <a:gd name="connsiteY2" fmla="*/ 53340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133" h="533400">
                  <a:moveTo>
                    <a:pt x="0" y="0"/>
                  </a:moveTo>
                  <a:cubicBezTo>
                    <a:pt x="131233" y="38100"/>
                    <a:pt x="262467" y="76200"/>
                    <a:pt x="304800" y="165100"/>
                  </a:cubicBezTo>
                  <a:cubicBezTo>
                    <a:pt x="347133" y="254000"/>
                    <a:pt x="254000" y="533400"/>
                    <a:pt x="254000" y="533400"/>
                  </a:cubicBezTo>
                </a:path>
              </a:pathLst>
            </a:cu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02054" y="203944"/>
              <a:ext cx="591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Symbol" charset="2"/>
                  <a:cs typeface="Symbol" charset="2"/>
                </a:rPr>
                <a:t>Dq</a:t>
              </a:r>
              <a:endParaRPr lang="en-US" sz="2800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10" name="Group 33"/>
          <p:cNvGrpSpPr/>
          <p:nvPr/>
        </p:nvGrpSpPr>
        <p:grpSpPr>
          <a:xfrm>
            <a:off x="6088250" y="1004213"/>
            <a:ext cx="1303151" cy="2147572"/>
            <a:chOff x="6771767" y="1118513"/>
            <a:chExt cx="1520954" cy="2147572"/>
          </a:xfrm>
        </p:grpSpPr>
        <p:sp>
          <p:nvSpPr>
            <p:cNvPr id="21" name="Oval 20"/>
            <p:cNvSpPr/>
            <p:nvPr/>
          </p:nvSpPr>
          <p:spPr>
            <a:xfrm rot="2053483">
              <a:off x="6771767" y="1118513"/>
              <a:ext cx="991456" cy="648142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rot="16200000" flipH="1">
              <a:off x="6873732" y="1847096"/>
              <a:ext cx="1555548" cy="12824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40"/>
          <p:cNvSpPr>
            <a:spLocks noChangeArrowheads="1"/>
          </p:cNvSpPr>
          <p:nvPr/>
        </p:nvSpPr>
        <p:spPr bwMode="auto">
          <a:xfrm>
            <a:off x="213356" y="115622"/>
            <a:ext cx="8750889" cy="609490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DVCS – clusters separation in rapidity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9700" y="4000231"/>
            <a:ext cx="4084902" cy="92333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N.B.</a:t>
            </a:r>
            <a:r>
              <a:rPr lang="en-US" b="1" dirty="0"/>
              <a:t> - </a:t>
            </a:r>
            <a:r>
              <a:rPr lang="en-US" b="1" dirty="0">
                <a:solidFill>
                  <a:srgbClr val="0000FF"/>
                </a:solidFill>
              </a:rPr>
              <a:t>Need for a </a:t>
            </a:r>
            <a:r>
              <a:rPr lang="en-US" b="1" dirty="0" err="1">
                <a:solidFill>
                  <a:srgbClr val="0000FF"/>
                </a:solidFill>
              </a:rPr>
              <a:t>emCAL</a:t>
            </a:r>
            <a:r>
              <a:rPr lang="en-US" b="1" dirty="0">
                <a:solidFill>
                  <a:srgbClr val="0000FF"/>
                </a:solidFill>
              </a:rPr>
              <a:t> with a very fine granularity</a:t>
            </a:r>
            <a:r>
              <a:rPr lang="en-US" b="1" dirty="0"/>
              <a:t>, to distinguish clusters down to </a:t>
            </a:r>
            <a:r>
              <a:rPr lang="en-US" b="1" dirty="0" err="1">
                <a:latin typeface="Symbol" charset="2"/>
                <a:cs typeface="Symbol" charset="2"/>
              </a:rPr>
              <a:t>Dq</a:t>
            </a:r>
            <a:r>
              <a:rPr lang="en-US" b="1" dirty="0"/>
              <a:t>=1 deg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39700" y="5168900"/>
            <a:ext cx="4084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also important for 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/>
              <a:t> calculation in asymmetries measurement and for BH rejection in the </a:t>
            </a:r>
            <a:r>
              <a:rPr lang="en-US" dirty="0" err="1"/>
              <a:t>xsec</a:t>
            </a:r>
            <a:r>
              <a:rPr lang="en-US" dirty="0"/>
              <a:t> measurement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4516" y="4279631"/>
            <a:ext cx="3530600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N.B.</a:t>
            </a:r>
            <a:r>
              <a:rPr lang="en-US" b="1" dirty="0"/>
              <a:t> – when electron lies at a very small angle its track can be missing</a:t>
            </a:r>
          </a:p>
        </p:txBody>
      </p:sp>
      <p:cxnSp>
        <p:nvCxnSpPr>
          <p:cNvPr id="39" name="Straight Arrow Connector 38"/>
          <p:cNvCxnSpPr>
            <a:endCxn id="41" idx="0"/>
          </p:cNvCxnSpPr>
          <p:nvPr/>
        </p:nvCxnSpPr>
        <p:spPr>
          <a:xfrm rot="5400000">
            <a:off x="6548497" y="5056481"/>
            <a:ext cx="395338" cy="730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429204" y="5257800"/>
            <a:ext cx="462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A pre-shower calorimeter needed </a:t>
            </a:r>
            <a:r>
              <a:rPr lang="en-US" dirty="0"/>
              <a:t>to control background from </a:t>
            </a:r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>
                <a:latin typeface="Symbol" charset="2"/>
                <a:cs typeface="Symbol" charset="2"/>
              </a:rPr>
              <a:t>0</a:t>
            </a:r>
            <a:r>
              <a:rPr lang="en-US" dirty="0">
                <a:sym typeface="Wingdings"/>
              </a:rPr>
              <a:t>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cxnSp>
        <p:nvCxnSpPr>
          <p:cNvPr id="42" name="Straight Arrow Connector 41"/>
          <p:cNvCxnSpPr>
            <a:endCxn id="33" idx="0"/>
          </p:cNvCxnSpPr>
          <p:nvPr/>
        </p:nvCxnSpPr>
        <p:spPr>
          <a:xfrm rot="5400000">
            <a:off x="2021382" y="5008130"/>
            <a:ext cx="321539" cy="15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170246" y="627390"/>
            <a:ext cx="3334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Very important: </a:t>
            </a:r>
            <a:r>
              <a:rPr lang="en-US" b="1" dirty="0"/>
              <a:t>hermetic tracker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1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7" grpId="0" animBg="1"/>
      <p:bldP spid="4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BH suppression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5" name="Picture 4" descr="20x250_bh_dvcs_energie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647700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500" y="2755900"/>
            <a:ext cx="46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18366" y="5091668"/>
            <a:ext cx="40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Eγ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5091668"/>
            <a:ext cx="461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18366" y="2755900"/>
            <a:ext cx="400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Eγ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800" y="5327134"/>
            <a:ext cx="4981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BH electron has very low energy (often below 1 </a:t>
            </a:r>
            <a:r>
              <a:rPr lang="en-US" sz="1600" b="1" dirty="0" err="1"/>
              <a:t>GeV</a:t>
            </a:r>
            <a:r>
              <a:rPr lang="en-US" sz="1600" b="1" dirty="0"/>
              <a:t>)</a:t>
            </a:r>
          </a:p>
        </p:txBody>
      </p:sp>
      <p:sp>
        <p:nvSpPr>
          <p:cNvPr id="22" name="Notched Right Arrow 21"/>
          <p:cNvSpPr/>
          <p:nvPr/>
        </p:nvSpPr>
        <p:spPr>
          <a:xfrm rot="7834775">
            <a:off x="555747" y="798036"/>
            <a:ext cx="345372" cy="203996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01601" y="5743248"/>
            <a:ext cx="4584700" cy="584776"/>
          </a:xfrm>
          <a:prstGeom prst="rect">
            <a:avLst/>
          </a:prstGeom>
          <a:noFill/>
          <a:ln w="2222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Important:</a:t>
            </a: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err="1">
                <a:solidFill>
                  <a:srgbClr val="000090"/>
                </a:solidFill>
              </a:rPr>
              <a:t>em</a:t>
            </a:r>
            <a:r>
              <a:rPr lang="en-US" sz="1600" b="1" dirty="0">
                <a:solidFill>
                  <a:srgbClr val="000090"/>
                </a:solidFill>
              </a:rPr>
              <a:t> Cal must discriminate clusters above noise down to 1 </a:t>
            </a:r>
            <a:r>
              <a:rPr lang="en-US" sz="1600" b="1" dirty="0" err="1">
                <a:solidFill>
                  <a:srgbClr val="000090"/>
                </a:solidFill>
              </a:rPr>
              <a:t>GeV</a:t>
            </a:r>
            <a:endParaRPr lang="en-US" sz="1600" b="1" dirty="0">
              <a:solidFill>
                <a:srgbClr val="00009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5" name="Notched Right Arrow 24"/>
          <p:cNvSpPr/>
          <p:nvPr/>
        </p:nvSpPr>
        <p:spPr>
          <a:xfrm rot="13750311">
            <a:off x="8156382" y="3646441"/>
            <a:ext cx="761257" cy="267586"/>
          </a:xfrm>
          <a:prstGeom prst="notchedRightArrow">
            <a:avLst>
              <a:gd name="adj1" fmla="val 564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20x250_bh_dvcs_nocuts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180" y="702528"/>
            <a:ext cx="3678375" cy="3678375"/>
          </a:xfrm>
          <a:prstGeom prst="rect">
            <a:avLst/>
          </a:prstGeom>
        </p:spPr>
      </p:pic>
      <p:sp>
        <p:nvSpPr>
          <p:cNvPr id="29" name="Notched Right Arrow 28"/>
          <p:cNvSpPr/>
          <p:nvPr/>
        </p:nvSpPr>
        <p:spPr>
          <a:xfrm rot="17550478">
            <a:off x="5260102" y="3709940"/>
            <a:ext cx="761257" cy="267586"/>
          </a:xfrm>
          <a:prstGeom prst="notchedRightArrow">
            <a:avLst>
              <a:gd name="adj1" fmla="val 56452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0"/>
          <p:cNvGrpSpPr/>
          <p:nvPr/>
        </p:nvGrpSpPr>
        <p:grpSpPr>
          <a:xfrm>
            <a:off x="7048500" y="4155758"/>
            <a:ext cx="2094905" cy="1272977"/>
            <a:chOff x="213356" y="5172273"/>
            <a:chExt cx="2094905" cy="1272977"/>
          </a:xfrm>
        </p:grpSpPr>
        <p:pic>
          <p:nvPicPr>
            <p:cNvPr id="31" name="Picture 32"/>
            <p:cNvPicPr>
              <a:picLocks noChangeAspect="1" noChangeArrowheads="1"/>
            </p:cNvPicPr>
            <p:nvPr/>
          </p:nvPicPr>
          <p:blipFill>
            <a:blip r:embed="rId4"/>
            <a:srcRect l="55154"/>
            <a:stretch>
              <a:fillRect/>
            </a:stretch>
          </p:blipFill>
          <p:spPr bwMode="auto">
            <a:xfrm>
              <a:off x="213356" y="5277473"/>
              <a:ext cx="2094905" cy="116777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728442" y="5172273"/>
              <a:ext cx="115475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BH and DVCS</a:t>
              </a:r>
            </a:p>
          </p:txBody>
        </p:sp>
      </p:grpSp>
      <p:grpSp>
        <p:nvGrpSpPr>
          <p:cNvPr id="33" name="Group 18"/>
          <p:cNvGrpSpPr/>
          <p:nvPr/>
        </p:nvGrpSpPr>
        <p:grpSpPr>
          <a:xfrm>
            <a:off x="4686300" y="4130360"/>
            <a:ext cx="2094905" cy="1260275"/>
            <a:chOff x="2407245" y="5197673"/>
            <a:chExt cx="2094905" cy="1260275"/>
          </a:xfrm>
        </p:grpSpPr>
        <p:pic>
          <p:nvPicPr>
            <p:cNvPr id="34" name="Picture 31"/>
            <p:cNvPicPr>
              <a:picLocks noChangeAspect="1" noChangeArrowheads="1"/>
            </p:cNvPicPr>
            <p:nvPr/>
          </p:nvPicPr>
          <p:blipFill>
            <a:blip r:embed="rId4"/>
            <a:srcRect l="822" r="54330"/>
            <a:stretch>
              <a:fillRect/>
            </a:stretch>
          </p:blipFill>
          <p:spPr bwMode="auto">
            <a:xfrm>
              <a:off x="2407245" y="5290173"/>
              <a:ext cx="2094905" cy="11677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2806700" y="5197673"/>
              <a:ext cx="1252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BH dominated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961866" y="5289035"/>
            <a:ext cx="4181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DVCS: most of the </a:t>
            </a:r>
            <a:r>
              <a:rPr lang="en-US" dirty="0" err="1"/>
              <a:t>γ</a:t>
            </a:r>
            <a:r>
              <a:rPr lang="en-US" dirty="0"/>
              <a:t> are less “rear” than e</a:t>
            </a:r>
          </a:p>
          <a:p>
            <a:r>
              <a:rPr lang="en-US" dirty="0"/>
              <a:t>(</a:t>
            </a:r>
            <a:r>
              <a:rPr lang="en-US" dirty="0" err="1"/>
              <a:t>θel-θ</a:t>
            </a:r>
            <a:r>
              <a:rPr lang="en-US" dirty="0" err="1">
                <a:latin typeface="Symbol" charset="2"/>
                <a:cs typeface="Symbol" charset="2"/>
              </a:rPr>
              <a:t>g</a:t>
            </a:r>
            <a:r>
              <a:rPr lang="en-US" dirty="0"/>
              <a:t>) &gt; 0 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rejects most of the BH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789365" y="5871350"/>
            <a:ext cx="4174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cuts keep BH below 60% of the sample even at large y &gt; 0.5 – at high energies</a:t>
            </a:r>
          </a:p>
        </p:txBody>
      </p:sp>
    </p:spTree>
    <p:extLst>
      <p:ext uri="{BB962C8B-B14F-4D97-AF65-F5344CB8AC3E}">
        <p14:creationId xmlns:p14="http://schemas.microsoft.com/office/powerpoint/2010/main" val="141189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19" grpId="0" animBg="1"/>
      <p:bldP spid="25" grpId="0" animBg="1"/>
      <p:bldP spid="29" grpId="0" animBg="1"/>
      <p:bldP spid="36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7231" y="1226861"/>
            <a:ext cx="2419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BH subtraction will be relevant at low beam-energies, at large </a:t>
            </a:r>
            <a:r>
              <a:rPr lang="en-US" b="1" dirty="0" err="1">
                <a:solidFill>
                  <a:srgbClr val="000090"/>
                </a:solidFill>
              </a:rPr>
              <a:t>y</a:t>
            </a:r>
            <a:r>
              <a:rPr lang="en-US" b="1" dirty="0">
                <a:solidFill>
                  <a:srgbClr val="000090"/>
                </a:solidFill>
              </a:rPr>
              <a:t>, depending on the x-Q</a:t>
            </a:r>
            <a:r>
              <a:rPr lang="en-US" b="1" baseline="30000" dirty="0">
                <a:solidFill>
                  <a:srgbClr val="000090"/>
                </a:solidFill>
              </a:rPr>
              <a:t>2</a:t>
            </a:r>
            <a:r>
              <a:rPr lang="en-US" b="1" dirty="0">
                <a:solidFill>
                  <a:srgbClr val="000090"/>
                </a:solidFill>
              </a:rPr>
              <a:t> 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7155" y="857772"/>
            <a:ext cx="1432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5 </a:t>
            </a:r>
            <a:r>
              <a:rPr lang="en-US" b="1" dirty="0" err="1">
                <a:solidFill>
                  <a:srgbClr val="FF0000"/>
                </a:solidFill>
              </a:rPr>
              <a:t>x</a:t>
            </a:r>
            <a:r>
              <a:rPr lang="en-US" b="1" dirty="0">
                <a:solidFill>
                  <a:srgbClr val="FF0000"/>
                </a:solidFill>
              </a:rPr>
              <a:t> 100 GeV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724650" y="82587"/>
            <a:ext cx="2337290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BH fraction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97682" y="431055"/>
            <a:ext cx="5167415" cy="369332"/>
            <a:chOff x="597682" y="292319"/>
            <a:chExt cx="5167415" cy="369332"/>
          </a:xfrm>
        </p:grpSpPr>
        <p:sp>
          <p:nvSpPr>
            <p:cNvPr id="13" name="Notched Right Arrow 12"/>
            <p:cNvSpPr/>
            <p:nvPr/>
          </p:nvSpPr>
          <p:spPr>
            <a:xfrm>
              <a:off x="597682" y="426873"/>
              <a:ext cx="4760110" cy="18884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47119" y="292319"/>
              <a:ext cx="4179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Q</a:t>
              </a:r>
              <a:r>
                <a:rPr lang="en-US" b="1" baseline="30000" dirty="0">
                  <a:solidFill>
                    <a:srgbClr val="0000FF"/>
                  </a:solidFill>
                </a:rPr>
                <a:t>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637021" y="469561"/>
            <a:ext cx="300082" cy="5662569"/>
            <a:chOff x="5637021" y="426873"/>
            <a:chExt cx="300082" cy="5662569"/>
          </a:xfrm>
        </p:grpSpPr>
        <p:sp>
          <p:nvSpPr>
            <p:cNvPr id="16" name="Notched Right Arrow 15"/>
            <p:cNvSpPr/>
            <p:nvPr/>
          </p:nvSpPr>
          <p:spPr>
            <a:xfrm rot="5400000">
              <a:off x="3081125" y="3016421"/>
              <a:ext cx="5367944" cy="188848"/>
            </a:xfrm>
            <a:prstGeom prst="notch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37021" y="572011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0000FF"/>
                  </a:solidFill>
                </a:rPr>
                <a:t>x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0" y="0"/>
            <a:ext cx="6686550" cy="6694788"/>
            <a:chOff x="38100" y="-107950"/>
            <a:chExt cx="6686550" cy="6694788"/>
          </a:xfrm>
        </p:grpSpPr>
        <p:pic>
          <p:nvPicPr>
            <p:cNvPr id="5" name="Picture 4" descr="5x100_gpd_bhfracbinbybin.eps"/>
            <p:cNvPicPr>
              <a:picLocks noChangeAspect="1"/>
            </p:cNvPicPr>
            <p:nvPr/>
          </p:nvPicPr>
          <mc:AlternateContent xmlns:mc="http://schemas.openxmlformats.org/markup-compatibility/2006">
            <mc:Choice xmlns="" xmlns:mv="urn:schemas-microsoft-com:mac:vml" xmlns:ma="http://schemas.microsoft.com/office/mac/drawingml/2008/main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38100" y="-107950"/>
              <a:ext cx="6686550" cy="66865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593499" y="6217506"/>
              <a:ext cx="3000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err="1"/>
                <a:t>y</a:t>
              </a:r>
              <a:endParaRPr lang="en-US" b="1" dirty="0"/>
            </a:p>
          </p:txBody>
        </p: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698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930400"/>
            <a:ext cx="4445000" cy="332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966" y="1930400"/>
            <a:ext cx="4436534" cy="332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356" y="1573768"/>
            <a:ext cx="8750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Rosenbluth</a:t>
            </a:r>
            <a:r>
              <a:rPr lang="en-US" dirty="0"/>
              <a:t> separation of the electroproduction cross section into its parts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8066" y="5169932"/>
            <a:ext cx="779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charset="2"/>
              <a:buChar char="§"/>
            </a:pPr>
            <a:r>
              <a:rPr lang="en-US" dirty="0"/>
              <a:t>The statistical uncertainties include all the selection criteria to suppress the BH</a:t>
            </a:r>
          </a:p>
          <a:p>
            <a:pPr marL="177800" indent="-177800">
              <a:buFont typeface="Wingdings" charset="2"/>
              <a:buChar char="§"/>
            </a:pPr>
            <a:r>
              <a:rPr lang="en-US" dirty="0"/>
              <a:t>exponential |</a:t>
            </a:r>
            <a:r>
              <a:rPr lang="en-US" dirty="0" err="1"/>
              <a:t>t</a:t>
            </a:r>
            <a:r>
              <a:rPr lang="en-US" dirty="0"/>
              <a:t>|-dependence assumed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 err="1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Rosenbluth</a:t>
            </a: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 separation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46</a:t>
            </a:fld>
            <a:endParaRPr lang="en-US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xmlns="" id="{45A85D50-B897-1641-A17D-3518997A76F5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2413000" y="875053"/>
          <a:ext cx="4318000" cy="53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69" name="Equation" r:id="rId5" imgW="1727200" imgH="215900" progId="Equation.3">
                  <p:embed/>
                </p:oleObj>
              </mc:Choice>
              <mc:Fallback>
                <p:oleObj name="Equation" r:id="rId5" imgW="1727200" imgH="215900" progId="Equation.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xmlns="" id="{45A85D50-B897-1641-A17D-3518997A7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13000" y="875053"/>
                        <a:ext cx="4318000" cy="539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6459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plot_StatErrorFraction_5x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596900"/>
            <a:ext cx="3688657" cy="2921000"/>
          </a:xfrm>
          <a:prstGeom prst="rect">
            <a:avLst/>
          </a:prstGeom>
        </p:spPr>
      </p:pic>
      <p:pic>
        <p:nvPicPr>
          <p:cNvPr id="7" name="Picture 6" descr="plot_StatErrorFraction_5x1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00" y="615950"/>
            <a:ext cx="3664600" cy="2901950"/>
          </a:xfrm>
          <a:prstGeom prst="rect">
            <a:avLst/>
          </a:prstGeom>
        </p:spPr>
      </p:pic>
      <p:pic>
        <p:nvPicPr>
          <p:cNvPr id="8" name="Picture 7" descr="plot_StatErrorFraction_20x10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517900"/>
            <a:ext cx="346413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03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48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50825" y="792949"/>
          <a:ext cx="4378325" cy="1043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27" name="Equation" r:id="rId3" imgW="2247900" imgH="482600" progId="Equation.3">
                  <p:embed/>
                </p:oleObj>
              </mc:Choice>
              <mc:Fallback>
                <p:oleObj name="Equation" r:id="rId3" imgW="2247900" imgH="48260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0825" y="792949"/>
                        <a:ext cx="4378325" cy="1043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931243" y="791803"/>
          <a:ext cx="18796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5628" name="Equation" r:id="rId5" imgW="965200" imgH="482600" progId="Equation.3">
                  <p:embed/>
                </p:oleObj>
              </mc:Choice>
              <mc:Fallback>
                <p:oleObj name="Equation" r:id="rId5" imgW="965200" imgH="482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31243" y="791803"/>
                        <a:ext cx="1879600" cy="104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" y="2032000"/>
            <a:ext cx="9029700" cy="2298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/>
              <a:t>Structure functions can be extracted from the reduced cross section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/>
              <a:t>Pseudo-data are generated using </a:t>
            </a:r>
            <a:r>
              <a:rPr lang="en-US" sz="2000" b="1" dirty="0"/>
              <a:t>PYTHIA</a:t>
            </a:r>
            <a:r>
              <a:rPr lang="en-US" sz="2000" dirty="0"/>
              <a:t> and according to </a:t>
            </a:r>
            <a:r>
              <a:rPr lang="en-US" sz="2000" b="1" dirty="0"/>
              <a:t>EPS09</a:t>
            </a:r>
            <a:r>
              <a:rPr lang="en-US" sz="2000" dirty="0"/>
              <a:t> central values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de-DE" sz="2000" dirty="0"/>
              <a:t>In </a:t>
            </a:r>
            <a:r>
              <a:rPr lang="en-US" sz="2000" dirty="0"/>
              <a:t>order to extract F</a:t>
            </a:r>
            <a:r>
              <a:rPr lang="en-US" sz="2000" baseline="-25000" dirty="0"/>
              <a:t>2</a:t>
            </a:r>
            <a:r>
              <a:rPr lang="en-US" sz="2000" dirty="0"/>
              <a:t> from the reduced cross section, we adopted the same method used at HERA [e.g. see HERMES paper on </a:t>
            </a:r>
            <a:r>
              <a:rPr lang="nb-NO" sz="2000" dirty="0"/>
              <a:t>arXiv:1103.5704]</a:t>
            </a:r>
            <a:r>
              <a:rPr lang="en-US" sz="2000" dirty="0"/>
              <a:t>                            </a:t>
            </a:r>
          </a:p>
          <a:p>
            <a:pPr marL="342900" indent="-342900">
              <a:lnSpc>
                <a:spcPct val="120000"/>
              </a:lnSpc>
              <a:buFont typeface="Wingdings" charset="2"/>
              <a:buChar char="Ø"/>
            </a:pPr>
            <a:r>
              <a:rPr lang="en-US" sz="2000" dirty="0"/>
              <a:t>F</a:t>
            </a:r>
            <a:r>
              <a:rPr lang="en-US" sz="2000" baseline="-25000" dirty="0"/>
              <a:t>L</a:t>
            </a:r>
            <a:r>
              <a:rPr lang="en-US" sz="2000" dirty="0"/>
              <a:t> extracted from the reduced cross section by fitting the slopes in Y</a:t>
            </a:r>
            <a:r>
              <a:rPr lang="en-US" sz="2000" baseline="30000" dirty="0"/>
              <a:t>+</a:t>
            </a:r>
            <a:r>
              <a:rPr lang="en-US" sz="2000" dirty="0"/>
              <a:t> for different √s at fixed x, Q</a:t>
            </a:r>
            <a:r>
              <a:rPr lang="en-US" sz="2000" baseline="30000" dirty="0"/>
              <a:t>2 </a:t>
            </a:r>
            <a:r>
              <a:rPr lang="en-US" sz="2000" dirty="0">
                <a:sym typeface="Wingdings"/>
              </a:rPr>
              <a:t> requires running at (at least) three different c-o-m energies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357802" y="4428172"/>
            <a:ext cx="651553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Simulation: </a:t>
            </a:r>
          </a:p>
          <a:p>
            <a:r>
              <a:rPr lang="en-US" dirty="0" err="1"/>
              <a:t>e+Au</a:t>
            </a:r>
            <a:r>
              <a:rPr lang="en-US" dirty="0"/>
              <a:t>  sample simulated using PYTHIA</a:t>
            </a:r>
          </a:p>
          <a:p>
            <a:r>
              <a:rPr lang="en-US" dirty="0"/>
              <a:t>5(20) GeV electrons X 50 GeV Au [√s = 32(63) GeV] –&gt; L = 2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5(20) GeV electrons X 75 GeV Au [√s = 39(78) GeV] –&gt; 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</a:p>
          <a:p>
            <a:r>
              <a:rPr lang="en-US" dirty="0"/>
              <a:t>5(20) GeV electrons X 100 GeV Au[√s = 45(89) GeV] –&gt;L = 4 fb</a:t>
            </a:r>
            <a:r>
              <a:rPr lang="en-US" baseline="30000" dirty="0"/>
              <a:t>-1</a:t>
            </a:r>
            <a:r>
              <a:rPr lang="en-US" dirty="0"/>
              <a:t>/A</a:t>
            </a:r>
            <a:endParaRPr lang="en-US" baseline="30000" dirty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0801" y="5902067"/>
            <a:ext cx="6816942" cy="400110"/>
          </a:xfrm>
          <a:prstGeom prst="rect">
            <a:avLst/>
          </a:prstGeom>
          <a:noFill/>
          <a:ln w="2540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Total simulated event sample </a:t>
            </a:r>
            <a:r>
              <a:rPr lang="en-US" dirty="0"/>
              <a:t>(for each electron energy) </a:t>
            </a:r>
            <a:r>
              <a:rPr lang="en-US" sz="2000" b="1" dirty="0">
                <a:solidFill>
                  <a:srgbClr val="FF0000"/>
                </a:solidFill>
              </a:rPr>
              <a:t>L = 10 fb</a:t>
            </a:r>
            <a:r>
              <a:rPr lang="en-US" sz="2000" b="1" baseline="30000" dirty="0">
                <a:solidFill>
                  <a:srgbClr val="FF0000"/>
                </a:solidFill>
              </a:rPr>
              <a:t>-1</a:t>
            </a:r>
            <a:r>
              <a:rPr lang="en-US" sz="2000" b="1" dirty="0">
                <a:solidFill>
                  <a:srgbClr val="FF0000"/>
                </a:solidFill>
              </a:rPr>
              <a:t>/A</a:t>
            </a:r>
            <a:endParaRPr lang="en-US" sz="2000" dirty="0"/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18310" y="123881"/>
            <a:ext cx="8339534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US" sz="2900" b="1" dirty="0">
                <a:solidFill>
                  <a:srgbClr val="FF0000"/>
                </a:solidFill>
                <a:latin typeface="+mj-lt"/>
              </a:rPr>
              <a:t>Reduced Cross Section &amp; Structure Functions</a:t>
            </a:r>
            <a:endParaRPr lang="en-GB" sz="29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518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17501" y="661339"/>
            <a:ext cx="2856570" cy="3413170"/>
            <a:chOff x="546101" y="737539"/>
            <a:chExt cx="2856570" cy="3413170"/>
          </a:xfrm>
        </p:grpSpPr>
        <p:sp>
          <p:nvSpPr>
            <p:cNvPr id="68" name="Text Box 10"/>
            <p:cNvSpPr txBox="1">
              <a:spLocks noChangeArrowheads="1"/>
            </p:cNvSpPr>
            <p:nvPr/>
          </p:nvSpPr>
          <p:spPr bwMode="auto">
            <a:xfrm>
              <a:off x="546101" y="737539"/>
              <a:ext cx="285657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Longitudinal 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momentum &amp; </a:t>
              </a:r>
              <a:r>
                <a:rPr lang="en-US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helicity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 distributions</a:t>
              </a:r>
            </a:p>
          </p:txBody>
        </p:sp>
        <p:grpSp>
          <p:nvGrpSpPr>
            <p:cNvPr id="54" name="Group 8"/>
            <p:cNvGrpSpPr>
              <a:grpSpLocks/>
            </p:cNvGrpSpPr>
            <p:nvPr/>
          </p:nvGrpSpPr>
          <p:grpSpPr bwMode="auto">
            <a:xfrm>
              <a:off x="1232808" y="1342209"/>
              <a:ext cx="1332232" cy="2137083"/>
              <a:chOff x="4080" y="740"/>
              <a:chExt cx="997" cy="1749"/>
            </a:xfrm>
          </p:grpSpPr>
          <p:sp>
            <p:nvSpPr>
              <p:cNvPr id="57" name="Rectangle 9"/>
              <p:cNvSpPr>
                <a:spLocks noChangeArrowheads="1"/>
              </p:cNvSpPr>
              <p:nvPr/>
            </p:nvSpPr>
            <p:spPr bwMode="auto">
              <a:xfrm>
                <a:off x="4080" y="740"/>
                <a:ext cx="997" cy="174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2400" b="0" i="0">
                  <a:solidFill>
                    <a:schemeClr val="hlink"/>
                  </a:solidFill>
                  <a:effectLst/>
                </a:endParaRPr>
              </a:p>
            </p:txBody>
          </p:sp>
          <p:pic>
            <p:nvPicPr>
              <p:cNvPr id="59" name="Picture 11" descr="fig02-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158" y="836"/>
                <a:ext cx="843" cy="1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1109399" y="3594025"/>
              <a:ext cx="1571339" cy="556684"/>
              <a:chOff x="1109399" y="3594025"/>
              <a:chExt cx="1571339" cy="556684"/>
            </a:xfrm>
          </p:grpSpPr>
          <p:graphicFrame>
            <p:nvGraphicFramePr>
              <p:cNvPr id="21" name="Object 20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662620" y="3594025"/>
              <a:ext cx="585279" cy="3270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442" name="Equation" r:id="rId4" imgW="431800" imgH="241300" progId="Equation.3">
                      <p:embed/>
                    </p:oleObj>
                  </mc:Choice>
                  <mc:Fallback>
                    <p:oleObj name="Equation" r:id="rId4" imgW="431800" imgH="241300" progId="Equation.3">
                      <p:embed/>
                      <p:pic>
                        <p:nvPicPr>
                          <p:cNvPr id="21" name="Object 2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662620" y="3594025"/>
                            <a:ext cx="585279" cy="327068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2" name="TextBox 21"/>
              <p:cNvSpPr txBox="1"/>
              <p:nvPr/>
            </p:nvSpPr>
            <p:spPr>
              <a:xfrm>
                <a:off x="1109399" y="3842932"/>
                <a:ext cx="15713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Helvetica"/>
                    <a:cs typeface="Helvetica"/>
                  </a:rPr>
                  <a:t>parton densities </a:t>
                </a: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518884" y="642151"/>
            <a:ext cx="2362200" cy="3428021"/>
            <a:chOff x="6391884" y="731051"/>
            <a:chExt cx="2362200" cy="3428021"/>
          </a:xfrm>
        </p:grpSpPr>
        <p:sp>
          <p:nvSpPr>
            <p:cNvPr id="67" name="Text Box 6"/>
            <p:cNvSpPr txBox="1">
              <a:spLocks noChangeArrowheads="1"/>
            </p:cNvSpPr>
            <p:nvPr/>
          </p:nvSpPr>
          <p:spPr bwMode="auto">
            <a:xfrm>
              <a:off x="6391884" y="731051"/>
              <a:ext cx="2362200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transverse </a:t>
              </a:r>
              <a:r>
                <a:rPr 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cs typeface="Comic Sans MS"/>
                </a:rPr>
                <a:t>charge &amp; current densities</a:t>
              </a:r>
            </a:p>
          </p:txBody>
        </p:sp>
        <p:grpSp>
          <p:nvGrpSpPr>
            <p:cNvPr id="55" name="Group 4"/>
            <p:cNvGrpSpPr>
              <a:grpSpLocks/>
            </p:cNvGrpSpPr>
            <p:nvPr/>
          </p:nvGrpSpPr>
          <p:grpSpPr bwMode="auto">
            <a:xfrm>
              <a:off x="6851753" y="1350633"/>
              <a:ext cx="1340266" cy="2040179"/>
              <a:chOff x="408" y="735"/>
              <a:chExt cx="1016" cy="149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408" y="735"/>
                <a:ext cx="1016" cy="14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b="0" i="0"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63" name="Picture 7" descr="fig02-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480" y="818"/>
                <a:ext cx="860" cy="1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6872821" y="3590005"/>
              <a:ext cx="1236236" cy="569067"/>
              <a:chOff x="4603858" y="3521330"/>
              <a:chExt cx="1236236" cy="569067"/>
            </a:xfrm>
          </p:grpSpPr>
          <p:graphicFrame>
            <p:nvGraphicFramePr>
              <p:cNvPr id="29" name="Object 28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986521" y="3521330"/>
              <a:ext cx="532414" cy="322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443" name="Equation" r:id="rId7" imgW="419100" imgH="241300" progId="">
                      <p:embed/>
                    </p:oleObj>
                  </mc:Choice>
                  <mc:Fallback>
                    <p:oleObj name="Equation" r:id="rId7" imgW="419100" imgH="241300" progId="">
                      <p:embed/>
                      <p:pic>
                        <p:nvPicPr>
                          <p:cNvPr id="29" name="Object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986521" y="3521330"/>
                            <a:ext cx="532414" cy="3226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4" name="TextBox 33"/>
              <p:cNvSpPr txBox="1"/>
              <p:nvPr/>
            </p:nvSpPr>
            <p:spPr>
              <a:xfrm>
                <a:off x="4603858" y="3782620"/>
                <a:ext cx="12362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latin typeface="Helvetica"/>
                    <a:cs typeface="Helvetica"/>
                  </a:rPr>
                  <a:t>form factors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844801" y="816385"/>
            <a:ext cx="4152732" cy="3512962"/>
            <a:chOff x="2921001" y="2365785"/>
            <a:chExt cx="4152732" cy="3512962"/>
          </a:xfrm>
        </p:grpSpPr>
        <p:grpSp>
          <p:nvGrpSpPr>
            <p:cNvPr id="56" name="Group 27"/>
            <p:cNvGrpSpPr/>
            <p:nvPr/>
          </p:nvGrpSpPr>
          <p:grpSpPr>
            <a:xfrm>
              <a:off x="4068568" y="2365785"/>
              <a:ext cx="1728420" cy="2711033"/>
              <a:chOff x="3292475" y="1524000"/>
              <a:chExt cx="2514600" cy="3703638"/>
            </a:xfrm>
          </p:grpSpPr>
          <p:sp>
            <p:nvSpPr>
              <p:cNvPr id="65" name="Rectangle 14"/>
              <p:cNvSpPr>
                <a:spLocks noChangeArrowheads="1"/>
              </p:cNvSpPr>
              <p:nvPr/>
            </p:nvSpPr>
            <p:spPr bwMode="auto">
              <a:xfrm>
                <a:off x="3292475" y="1524000"/>
                <a:ext cx="2514600" cy="3703638"/>
              </a:xfrm>
              <a:prstGeom prst="rect">
                <a:avLst/>
              </a:prstGeom>
              <a:solidFill>
                <a:srgbClr val="F2FC2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sz="2400" b="0" i="0">
                  <a:solidFill>
                    <a:schemeClr val="tx1"/>
                  </a:solidFill>
                  <a:effectLst/>
                </a:endParaRPr>
              </a:p>
            </p:txBody>
          </p:sp>
          <p:pic>
            <p:nvPicPr>
              <p:cNvPr id="66" name="Picture 15" descr="fig02-3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3419476" y="1743075"/>
                <a:ext cx="2252664" cy="32670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2921001" y="5181600"/>
              <a:ext cx="4152732" cy="697147"/>
              <a:chOff x="6151336" y="3873500"/>
              <a:chExt cx="4152732" cy="697147"/>
            </a:xfrm>
          </p:grpSpPr>
          <p:graphicFrame>
            <p:nvGraphicFramePr>
              <p:cNvPr id="26" name="Object 25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7597838" y="3873500"/>
              <a:ext cx="1180676" cy="36182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1444" name="Equation" r:id="rId10" imgW="787400" imgH="241300" progId="">
                      <p:embed/>
                    </p:oleObj>
                  </mc:Choice>
                  <mc:Fallback>
                    <p:oleObj name="Equation" r:id="rId10" imgW="787400" imgH="241300" progId="">
                      <p:embed/>
                      <p:pic>
                        <p:nvPicPr>
                          <p:cNvPr id="26" name="Object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597838" y="3873500"/>
                            <a:ext cx="1180676" cy="361820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5" name="TextBox 34"/>
              <p:cNvSpPr txBox="1"/>
              <p:nvPr/>
            </p:nvSpPr>
            <p:spPr>
              <a:xfrm>
                <a:off x="6151336" y="4201315"/>
                <a:ext cx="4152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Helvetica"/>
                    <a:cs typeface="Helvetica"/>
                  </a:rPr>
                  <a:t>GPDs</a:t>
                </a:r>
              </a:p>
            </p:txBody>
          </p:sp>
        </p:grpSp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213356" y="115622"/>
            <a:ext cx="8750889" cy="609490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Generalized Parton Distributions</a:t>
            </a:r>
          </a:p>
        </p:txBody>
      </p:sp>
      <p:sp>
        <p:nvSpPr>
          <p:cNvPr id="69" name="Slide Number Placeholder 6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129197" y="4347712"/>
            <a:ext cx="87518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nucleon (spin-1/2) has </a:t>
            </a:r>
            <a:r>
              <a:rPr lang="en-US" b="1" dirty="0"/>
              <a:t>four quark and gluon GPDs </a:t>
            </a:r>
            <a:r>
              <a:rPr lang="en-US" dirty="0"/>
              <a:t>(H, E and their polarized versions). Like usual PDFs, GPDs are non-perturbative functions </a:t>
            </a:r>
            <a:r>
              <a:rPr lang="en-US" b="1" dirty="0"/>
              <a:t>defined via the matrix elements of</a:t>
            </a:r>
            <a:r>
              <a:rPr lang="en-US" dirty="0"/>
              <a:t> well-defined </a:t>
            </a:r>
            <a:r>
              <a:rPr lang="en-US" b="1" dirty="0"/>
              <a:t>parton operators</a:t>
            </a:r>
            <a:r>
              <a:rPr lang="en-US" dirty="0"/>
              <a:t>: </a:t>
            </a:r>
          </a:p>
          <a:p>
            <a:endParaRPr lang="en-US" dirty="0"/>
          </a:p>
        </p:txBody>
      </p:sp>
      <p:pic>
        <p:nvPicPr>
          <p:cNvPr id="31" name="Picture 30" descr="Screen Shot 2016-11-28 at 12.32.56 PM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318"/>
          <a:stretch/>
        </p:blipFill>
        <p:spPr>
          <a:xfrm>
            <a:off x="0" y="4899319"/>
            <a:ext cx="9144000" cy="136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00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7" name="Rectangle 24"/>
          <p:cNvSpPr>
            <a:spLocks noChangeArrowheads="1"/>
          </p:cNvSpPr>
          <p:nvPr/>
        </p:nvSpPr>
        <p:spPr bwMode="auto">
          <a:xfrm>
            <a:off x="213356" y="115622"/>
            <a:ext cx="8750889" cy="609490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Exclusive Vector Meson and real photon production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2888" y="720378"/>
            <a:ext cx="4027945" cy="2162120"/>
            <a:chOff x="4529750" y="654087"/>
            <a:chExt cx="4027945" cy="2162120"/>
          </a:xfrm>
        </p:grpSpPr>
        <p:grpSp>
          <p:nvGrpSpPr>
            <p:cNvPr id="2" name="Group 7"/>
            <p:cNvGrpSpPr>
              <a:grpSpLocks/>
            </p:cNvGrpSpPr>
            <p:nvPr/>
          </p:nvGrpSpPr>
          <p:grpSpPr bwMode="auto">
            <a:xfrm>
              <a:off x="4880272" y="1143001"/>
              <a:ext cx="3677423" cy="1673206"/>
              <a:chOff x="2905" y="692"/>
              <a:chExt cx="2189" cy="1013"/>
            </a:xfrm>
          </p:grpSpPr>
          <p:graphicFrame>
            <p:nvGraphicFramePr>
              <p:cNvPr id="32770" name="Object 2"/>
              <p:cNvGraphicFramePr>
                <a:graphicFrameLocks noChangeAspect="1"/>
              </p:cNvGraphicFramePr>
              <p:nvPr/>
            </p:nvGraphicFramePr>
            <p:xfrm>
              <a:off x="4656" y="1576"/>
              <a:ext cx="65" cy="12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00043" name="Equation" r:id="rId4" imgW="76200" imgH="177800" progId="Equation.3">
                      <p:embed/>
                    </p:oleObj>
                  </mc:Choice>
                  <mc:Fallback>
                    <p:oleObj name="Equation" r:id="rId4" imgW="76200" imgH="177800" progId="Equation.3">
                      <p:embed/>
                      <p:pic>
                        <p:nvPicPr>
                          <p:cNvPr id="32770" name="Object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56" y="1576"/>
                            <a:ext cx="65" cy="129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blipFill dpi="0" rotWithShape="0">
                                  <a:blip/>
                                  <a:srcRect/>
                                  <a:stretch>
                                    <a:fillRect/>
                                  </a:stretch>
                                </a:blip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2800" name="Freeform 9"/>
              <p:cNvSpPr>
                <a:spLocks noChangeArrowheads="1"/>
              </p:cNvSpPr>
              <p:nvPr/>
            </p:nvSpPr>
            <p:spPr bwMode="auto">
              <a:xfrm flipV="1">
                <a:off x="3395" y="945"/>
                <a:ext cx="642" cy="77"/>
              </a:xfrm>
              <a:custGeom>
                <a:avLst/>
                <a:gdLst>
                  <a:gd name="T0" fmla="*/ 0 w 777"/>
                  <a:gd name="T1" fmla="*/ 9 h 133"/>
                  <a:gd name="T2" fmla="*/ 77 w 777"/>
                  <a:gd name="T3" fmla="*/ 1 h 133"/>
                  <a:gd name="T4" fmla="*/ 299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1" name="Freeform 10"/>
              <p:cNvSpPr>
                <a:spLocks noChangeArrowheads="1"/>
              </p:cNvSpPr>
              <p:nvPr/>
            </p:nvSpPr>
            <p:spPr bwMode="auto">
              <a:xfrm rot="5400000">
                <a:off x="3556" y="1280"/>
                <a:ext cx="616" cy="103"/>
              </a:xfrm>
              <a:custGeom>
                <a:avLst/>
                <a:gdLst>
                  <a:gd name="T0" fmla="*/ 0 w 1875"/>
                  <a:gd name="T1" fmla="*/ 1 h 290"/>
                  <a:gd name="T2" fmla="*/ 0 w 1875"/>
                  <a:gd name="T3" fmla="*/ 1 h 290"/>
                  <a:gd name="T4" fmla="*/ 0 w 1875"/>
                  <a:gd name="T5" fmla="*/ 1 h 290"/>
                  <a:gd name="T6" fmla="*/ 0 w 1875"/>
                  <a:gd name="T7" fmla="*/ 1 h 290"/>
                  <a:gd name="T8" fmla="*/ 1 w 1875"/>
                  <a:gd name="T9" fmla="*/ 2 h 290"/>
                  <a:gd name="T10" fmla="*/ 1 w 1875"/>
                  <a:gd name="T11" fmla="*/ 1 h 290"/>
                  <a:gd name="T12" fmla="*/ 1 w 1875"/>
                  <a:gd name="T13" fmla="*/ 1 h 290"/>
                  <a:gd name="T14" fmla="*/ 1 w 1875"/>
                  <a:gd name="T15" fmla="*/ 0 h 290"/>
                  <a:gd name="T16" fmla="*/ 1 w 1875"/>
                  <a:gd name="T17" fmla="*/ 1 h 290"/>
                  <a:gd name="T18" fmla="*/ 1 w 1875"/>
                  <a:gd name="T19" fmla="*/ 1 h 290"/>
                  <a:gd name="T20" fmla="*/ 2 w 1875"/>
                  <a:gd name="T21" fmla="*/ 2 h 290"/>
                  <a:gd name="T22" fmla="*/ 2 w 1875"/>
                  <a:gd name="T23" fmla="*/ 1 h 290"/>
                  <a:gd name="T24" fmla="*/ 2 w 1875"/>
                  <a:gd name="T25" fmla="*/ 0 h 290"/>
                  <a:gd name="T26" fmla="*/ 2 w 1875"/>
                  <a:gd name="T27" fmla="*/ 0 h 290"/>
                  <a:gd name="T28" fmla="*/ 2 w 1875"/>
                  <a:gd name="T29" fmla="*/ 0 h 290"/>
                  <a:gd name="T30" fmla="*/ 2 w 1875"/>
                  <a:gd name="T31" fmla="*/ 1 h 290"/>
                  <a:gd name="T32" fmla="*/ 2 w 1875"/>
                  <a:gd name="T33" fmla="*/ 2 h 290"/>
                  <a:gd name="T34" fmla="*/ 3 w 1875"/>
                  <a:gd name="T35" fmla="*/ 1 h 290"/>
                  <a:gd name="T36" fmla="*/ 3 w 1875"/>
                  <a:gd name="T37" fmla="*/ 0 h 290"/>
                  <a:gd name="T38" fmla="*/ 3 w 1875"/>
                  <a:gd name="T39" fmla="*/ 0 h 290"/>
                  <a:gd name="T40" fmla="*/ 3 w 1875"/>
                  <a:gd name="T41" fmla="*/ 0 h 290"/>
                  <a:gd name="T42" fmla="*/ 3 w 1875"/>
                  <a:gd name="T43" fmla="*/ 1 h 290"/>
                  <a:gd name="T44" fmla="*/ 3 w 1875"/>
                  <a:gd name="T45" fmla="*/ 2 h 290"/>
                  <a:gd name="T46" fmla="*/ 4 w 1875"/>
                  <a:gd name="T47" fmla="*/ 1 h 290"/>
                  <a:gd name="T48" fmla="*/ 4 w 1875"/>
                  <a:gd name="T49" fmla="*/ 0 h 290"/>
                  <a:gd name="T50" fmla="*/ 4 w 1875"/>
                  <a:gd name="T51" fmla="*/ 0 h 290"/>
                  <a:gd name="T52" fmla="*/ 4 w 1875"/>
                  <a:gd name="T53" fmla="*/ 0 h 290"/>
                  <a:gd name="T54" fmla="*/ 4 w 1875"/>
                  <a:gd name="T55" fmla="*/ 1 h 290"/>
                  <a:gd name="T56" fmla="*/ 4 w 1875"/>
                  <a:gd name="T57" fmla="*/ 2 h 290"/>
                  <a:gd name="T58" fmla="*/ 4 w 1875"/>
                  <a:gd name="T59" fmla="*/ 1 h 290"/>
                  <a:gd name="T60" fmla="*/ 5 w 1875"/>
                  <a:gd name="T61" fmla="*/ 1 h 290"/>
                  <a:gd name="T62" fmla="*/ 4 w 1875"/>
                  <a:gd name="T63" fmla="*/ 0 h 290"/>
                  <a:gd name="T64" fmla="*/ 4 w 1875"/>
                  <a:gd name="T65" fmla="*/ 0 h 290"/>
                  <a:gd name="T66" fmla="*/ 4 w 1875"/>
                  <a:gd name="T67" fmla="*/ 1 h 290"/>
                  <a:gd name="T68" fmla="*/ 5 w 1875"/>
                  <a:gd name="T69" fmla="*/ 2 h 290"/>
                  <a:gd name="T70" fmla="*/ 5 w 1875"/>
                  <a:gd name="T71" fmla="*/ 1 h 290"/>
                  <a:gd name="T72" fmla="*/ 5 w 1875"/>
                  <a:gd name="T73" fmla="*/ 1 h 290"/>
                  <a:gd name="T74" fmla="*/ 5 w 1875"/>
                  <a:gd name="T75" fmla="*/ 0 h 290"/>
                  <a:gd name="T76" fmla="*/ 5 w 1875"/>
                  <a:gd name="T77" fmla="*/ 1 h 290"/>
                  <a:gd name="T78" fmla="*/ 5 w 1875"/>
                  <a:gd name="T79" fmla="*/ 1 h 290"/>
                  <a:gd name="T80" fmla="*/ 6 w 1875"/>
                  <a:gd name="T81" fmla="*/ 2 h 290"/>
                  <a:gd name="T82" fmla="*/ 6 w 1875"/>
                  <a:gd name="T83" fmla="*/ 1 h 290"/>
                  <a:gd name="T84" fmla="*/ 6 w 1875"/>
                  <a:gd name="T85" fmla="*/ 1 h 290"/>
                  <a:gd name="T86" fmla="*/ 6 w 1875"/>
                  <a:gd name="T87" fmla="*/ 0 h 290"/>
                  <a:gd name="T88" fmla="*/ 6 w 1875"/>
                  <a:gd name="T89" fmla="*/ 0 h 290"/>
                  <a:gd name="T90" fmla="*/ 6 w 1875"/>
                  <a:gd name="T91" fmla="*/ 1 h 290"/>
                  <a:gd name="T92" fmla="*/ 6 w 1875"/>
                  <a:gd name="T93" fmla="*/ 2 h 290"/>
                  <a:gd name="T94" fmla="*/ 7 w 1875"/>
                  <a:gd name="T95" fmla="*/ 1 h 290"/>
                  <a:gd name="T96" fmla="*/ 7 w 1875"/>
                  <a:gd name="T97" fmla="*/ 1 h 290"/>
                  <a:gd name="T98" fmla="*/ 7 w 1875"/>
                  <a:gd name="T99" fmla="*/ 1 h 290"/>
                  <a:gd name="T100" fmla="*/ 7 w 1875"/>
                  <a:gd name="T101" fmla="*/ 1 h 2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75"/>
                  <a:gd name="T154" fmla="*/ 0 h 290"/>
                  <a:gd name="T155" fmla="*/ 1875 w 1875"/>
                  <a:gd name="T156" fmla="*/ 290 h 2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75" h="290">
                    <a:moveTo>
                      <a:pt x="0" y="143"/>
                    </a:moveTo>
                    <a:cubicBezTo>
                      <a:pt x="9" y="143"/>
                      <a:pt x="43" y="143"/>
                      <a:pt x="53" y="143"/>
                    </a:cubicBezTo>
                    <a:cubicBezTo>
                      <a:pt x="63" y="143"/>
                      <a:pt x="51" y="128"/>
                      <a:pt x="59" y="144"/>
                    </a:cubicBezTo>
                    <a:cubicBezTo>
                      <a:pt x="67" y="160"/>
                      <a:pt x="82" y="215"/>
                      <a:pt x="102" y="239"/>
                    </a:cubicBezTo>
                    <a:cubicBezTo>
                      <a:pt x="122" y="263"/>
                      <a:pt x="153" y="288"/>
                      <a:pt x="179" y="288"/>
                    </a:cubicBezTo>
                    <a:cubicBezTo>
                      <a:pt x="205" y="288"/>
                      <a:pt x="235" y="270"/>
                      <a:pt x="258" y="239"/>
                    </a:cubicBezTo>
                    <a:cubicBezTo>
                      <a:pt x="281" y="208"/>
                      <a:pt x="314" y="141"/>
                      <a:pt x="318" y="102"/>
                    </a:cubicBezTo>
                    <a:cubicBezTo>
                      <a:pt x="322" y="63"/>
                      <a:pt x="295" y="2"/>
                      <a:pt x="285" y="2"/>
                    </a:cubicBezTo>
                    <a:cubicBezTo>
                      <a:pt x="275" y="2"/>
                      <a:pt x="250" y="61"/>
                      <a:pt x="255" y="101"/>
                    </a:cubicBezTo>
                    <a:cubicBezTo>
                      <a:pt x="260" y="141"/>
                      <a:pt x="291" y="208"/>
                      <a:pt x="314" y="240"/>
                    </a:cubicBezTo>
                    <a:cubicBezTo>
                      <a:pt x="337" y="272"/>
                      <a:pt x="368" y="290"/>
                      <a:pt x="395" y="290"/>
                    </a:cubicBezTo>
                    <a:cubicBezTo>
                      <a:pt x="422" y="290"/>
                      <a:pt x="453" y="269"/>
                      <a:pt x="476" y="237"/>
                    </a:cubicBezTo>
                    <a:cubicBezTo>
                      <a:pt x="499" y="205"/>
                      <a:pt x="527" y="137"/>
                      <a:pt x="531" y="98"/>
                    </a:cubicBezTo>
                    <a:cubicBezTo>
                      <a:pt x="535" y="59"/>
                      <a:pt x="508" y="2"/>
                      <a:pt x="498" y="2"/>
                    </a:cubicBezTo>
                    <a:cubicBezTo>
                      <a:pt x="488" y="2"/>
                      <a:pt x="464" y="59"/>
                      <a:pt x="468" y="98"/>
                    </a:cubicBezTo>
                    <a:cubicBezTo>
                      <a:pt x="472" y="137"/>
                      <a:pt x="501" y="204"/>
                      <a:pt x="524" y="236"/>
                    </a:cubicBezTo>
                    <a:cubicBezTo>
                      <a:pt x="547" y="268"/>
                      <a:pt x="578" y="290"/>
                      <a:pt x="605" y="290"/>
                    </a:cubicBezTo>
                    <a:cubicBezTo>
                      <a:pt x="632" y="290"/>
                      <a:pt x="665" y="268"/>
                      <a:pt x="689" y="236"/>
                    </a:cubicBezTo>
                    <a:cubicBezTo>
                      <a:pt x="713" y="204"/>
                      <a:pt x="743" y="134"/>
                      <a:pt x="747" y="95"/>
                    </a:cubicBezTo>
                    <a:cubicBezTo>
                      <a:pt x="751" y="56"/>
                      <a:pt x="725" y="0"/>
                      <a:pt x="714" y="0"/>
                    </a:cubicBezTo>
                    <a:cubicBezTo>
                      <a:pt x="703" y="0"/>
                      <a:pt x="677" y="59"/>
                      <a:pt x="681" y="98"/>
                    </a:cubicBezTo>
                    <a:cubicBezTo>
                      <a:pt x="685" y="137"/>
                      <a:pt x="715" y="202"/>
                      <a:pt x="738" y="234"/>
                    </a:cubicBezTo>
                    <a:cubicBezTo>
                      <a:pt x="761" y="266"/>
                      <a:pt x="794" y="290"/>
                      <a:pt x="822" y="290"/>
                    </a:cubicBezTo>
                    <a:cubicBezTo>
                      <a:pt x="850" y="290"/>
                      <a:pt x="882" y="269"/>
                      <a:pt x="905" y="237"/>
                    </a:cubicBezTo>
                    <a:cubicBezTo>
                      <a:pt x="928" y="205"/>
                      <a:pt x="958" y="138"/>
                      <a:pt x="962" y="99"/>
                    </a:cubicBezTo>
                    <a:cubicBezTo>
                      <a:pt x="966" y="60"/>
                      <a:pt x="938" y="2"/>
                      <a:pt x="927" y="2"/>
                    </a:cubicBezTo>
                    <a:cubicBezTo>
                      <a:pt x="916" y="2"/>
                      <a:pt x="891" y="60"/>
                      <a:pt x="896" y="99"/>
                    </a:cubicBezTo>
                    <a:cubicBezTo>
                      <a:pt x="901" y="138"/>
                      <a:pt x="933" y="208"/>
                      <a:pt x="956" y="239"/>
                    </a:cubicBezTo>
                    <a:cubicBezTo>
                      <a:pt x="979" y="270"/>
                      <a:pt x="1008" y="288"/>
                      <a:pt x="1035" y="288"/>
                    </a:cubicBezTo>
                    <a:cubicBezTo>
                      <a:pt x="1062" y="288"/>
                      <a:pt x="1095" y="268"/>
                      <a:pt x="1118" y="237"/>
                    </a:cubicBezTo>
                    <a:cubicBezTo>
                      <a:pt x="1141" y="206"/>
                      <a:pt x="1171" y="140"/>
                      <a:pt x="1175" y="101"/>
                    </a:cubicBezTo>
                    <a:cubicBezTo>
                      <a:pt x="1179" y="62"/>
                      <a:pt x="1153" y="2"/>
                      <a:pt x="1142" y="2"/>
                    </a:cubicBezTo>
                    <a:cubicBezTo>
                      <a:pt x="1131" y="2"/>
                      <a:pt x="1105" y="59"/>
                      <a:pt x="1109" y="99"/>
                    </a:cubicBezTo>
                    <a:cubicBezTo>
                      <a:pt x="1113" y="139"/>
                      <a:pt x="1146" y="209"/>
                      <a:pt x="1169" y="240"/>
                    </a:cubicBezTo>
                    <a:cubicBezTo>
                      <a:pt x="1192" y="271"/>
                      <a:pt x="1223" y="288"/>
                      <a:pt x="1250" y="288"/>
                    </a:cubicBezTo>
                    <a:cubicBezTo>
                      <a:pt x="1277" y="288"/>
                      <a:pt x="1307" y="270"/>
                      <a:pt x="1331" y="239"/>
                    </a:cubicBezTo>
                    <a:cubicBezTo>
                      <a:pt x="1355" y="208"/>
                      <a:pt x="1389" y="141"/>
                      <a:pt x="1394" y="102"/>
                    </a:cubicBezTo>
                    <a:cubicBezTo>
                      <a:pt x="1399" y="63"/>
                      <a:pt x="1370" y="3"/>
                      <a:pt x="1359" y="3"/>
                    </a:cubicBezTo>
                    <a:cubicBezTo>
                      <a:pt x="1348" y="3"/>
                      <a:pt x="1322" y="62"/>
                      <a:pt x="1326" y="101"/>
                    </a:cubicBezTo>
                    <a:cubicBezTo>
                      <a:pt x="1330" y="140"/>
                      <a:pt x="1362" y="207"/>
                      <a:pt x="1385" y="239"/>
                    </a:cubicBezTo>
                    <a:cubicBezTo>
                      <a:pt x="1408" y="271"/>
                      <a:pt x="1437" y="290"/>
                      <a:pt x="1464" y="290"/>
                    </a:cubicBezTo>
                    <a:cubicBezTo>
                      <a:pt x="1491" y="290"/>
                      <a:pt x="1524" y="272"/>
                      <a:pt x="1547" y="240"/>
                    </a:cubicBezTo>
                    <a:cubicBezTo>
                      <a:pt x="1570" y="208"/>
                      <a:pt x="1598" y="140"/>
                      <a:pt x="1602" y="101"/>
                    </a:cubicBezTo>
                    <a:cubicBezTo>
                      <a:pt x="1606" y="62"/>
                      <a:pt x="1585" y="3"/>
                      <a:pt x="1574" y="3"/>
                    </a:cubicBezTo>
                    <a:cubicBezTo>
                      <a:pt x="1563" y="3"/>
                      <a:pt x="1534" y="60"/>
                      <a:pt x="1538" y="99"/>
                    </a:cubicBezTo>
                    <a:cubicBezTo>
                      <a:pt x="1542" y="138"/>
                      <a:pt x="1574" y="208"/>
                      <a:pt x="1598" y="240"/>
                    </a:cubicBezTo>
                    <a:cubicBezTo>
                      <a:pt x="1622" y="272"/>
                      <a:pt x="1654" y="290"/>
                      <a:pt x="1680" y="290"/>
                    </a:cubicBezTo>
                    <a:cubicBezTo>
                      <a:pt x="1706" y="290"/>
                      <a:pt x="1738" y="264"/>
                      <a:pt x="1757" y="240"/>
                    </a:cubicBezTo>
                    <a:cubicBezTo>
                      <a:pt x="1776" y="216"/>
                      <a:pt x="1788" y="162"/>
                      <a:pt x="1796" y="146"/>
                    </a:cubicBezTo>
                    <a:cubicBezTo>
                      <a:pt x="1804" y="130"/>
                      <a:pt x="1793" y="146"/>
                      <a:pt x="1806" y="146"/>
                    </a:cubicBezTo>
                    <a:cubicBezTo>
                      <a:pt x="1819" y="146"/>
                      <a:pt x="1861" y="144"/>
                      <a:pt x="1875" y="144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2" name="Freeform 11"/>
              <p:cNvSpPr>
                <a:spLocks noChangeArrowheads="1"/>
              </p:cNvSpPr>
              <p:nvPr/>
            </p:nvSpPr>
            <p:spPr bwMode="auto">
              <a:xfrm rot="5400000">
                <a:off x="3668" y="1095"/>
                <a:ext cx="616" cy="104"/>
              </a:xfrm>
              <a:custGeom>
                <a:avLst/>
                <a:gdLst>
                  <a:gd name="T0" fmla="*/ 0 w 1875"/>
                  <a:gd name="T1" fmla="*/ 1 h 290"/>
                  <a:gd name="T2" fmla="*/ 0 w 1875"/>
                  <a:gd name="T3" fmla="*/ 1 h 290"/>
                  <a:gd name="T4" fmla="*/ 0 w 1875"/>
                  <a:gd name="T5" fmla="*/ 1 h 290"/>
                  <a:gd name="T6" fmla="*/ 0 w 1875"/>
                  <a:gd name="T7" fmla="*/ 1 h 290"/>
                  <a:gd name="T8" fmla="*/ 1 w 1875"/>
                  <a:gd name="T9" fmla="*/ 2 h 290"/>
                  <a:gd name="T10" fmla="*/ 1 w 1875"/>
                  <a:gd name="T11" fmla="*/ 1 h 290"/>
                  <a:gd name="T12" fmla="*/ 1 w 1875"/>
                  <a:gd name="T13" fmla="*/ 1 h 290"/>
                  <a:gd name="T14" fmla="*/ 1 w 1875"/>
                  <a:gd name="T15" fmla="*/ 0 h 290"/>
                  <a:gd name="T16" fmla="*/ 1 w 1875"/>
                  <a:gd name="T17" fmla="*/ 1 h 290"/>
                  <a:gd name="T18" fmla="*/ 1 w 1875"/>
                  <a:gd name="T19" fmla="*/ 1 h 290"/>
                  <a:gd name="T20" fmla="*/ 2 w 1875"/>
                  <a:gd name="T21" fmla="*/ 2 h 290"/>
                  <a:gd name="T22" fmla="*/ 2 w 1875"/>
                  <a:gd name="T23" fmla="*/ 1 h 290"/>
                  <a:gd name="T24" fmla="*/ 2 w 1875"/>
                  <a:gd name="T25" fmla="*/ 1 h 290"/>
                  <a:gd name="T26" fmla="*/ 2 w 1875"/>
                  <a:gd name="T27" fmla="*/ 0 h 290"/>
                  <a:gd name="T28" fmla="*/ 2 w 1875"/>
                  <a:gd name="T29" fmla="*/ 1 h 290"/>
                  <a:gd name="T30" fmla="*/ 2 w 1875"/>
                  <a:gd name="T31" fmla="*/ 1 h 290"/>
                  <a:gd name="T32" fmla="*/ 2 w 1875"/>
                  <a:gd name="T33" fmla="*/ 2 h 290"/>
                  <a:gd name="T34" fmla="*/ 3 w 1875"/>
                  <a:gd name="T35" fmla="*/ 1 h 290"/>
                  <a:gd name="T36" fmla="*/ 3 w 1875"/>
                  <a:gd name="T37" fmla="*/ 0 h 290"/>
                  <a:gd name="T38" fmla="*/ 3 w 1875"/>
                  <a:gd name="T39" fmla="*/ 0 h 290"/>
                  <a:gd name="T40" fmla="*/ 3 w 1875"/>
                  <a:gd name="T41" fmla="*/ 1 h 290"/>
                  <a:gd name="T42" fmla="*/ 3 w 1875"/>
                  <a:gd name="T43" fmla="*/ 1 h 290"/>
                  <a:gd name="T44" fmla="*/ 3 w 1875"/>
                  <a:gd name="T45" fmla="*/ 2 h 290"/>
                  <a:gd name="T46" fmla="*/ 4 w 1875"/>
                  <a:gd name="T47" fmla="*/ 1 h 290"/>
                  <a:gd name="T48" fmla="*/ 4 w 1875"/>
                  <a:gd name="T49" fmla="*/ 1 h 290"/>
                  <a:gd name="T50" fmla="*/ 4 w 1875"/>
                  <a:gd name="T51" fmla="*/ 0 h 290"/>
                  <a:gd name="T52" fmla="*/ 4 w 1875"/>
                  <a:gd name="T53" fmla="*/ 1 h 290"/>
                  <a:gd name="T54" fmla="*/ 4 w 1875"/>
                  <a:gd name="T55" fmla="*/ 1 h 290"/>
                  <a:gd name="T56" fmla="*/ 4 w 1875"/>
                  <a:gd name="T57" fmla="*/ 2 h 290"/>
                  <a:gd name="T58" fmla="*/ 4 w 1875"/>
                  <a:gd name="T59" fmla="*/ 1 h 290"/>
                  <a:gd name="T60" fmla="*/ 5 w 1875"/>
                  <a:gd name="T61" fmla="*/ 1 h 290"/>
                  <a:gd name="T62" fmla="*/ 4 w 1875"/>
                  <a:gd name="T63" fmla="*/ 0 h 290"/>
                  <a:gd name="T64" fmla="*/ 4 w 1875"/>
                  <a:gd name="T65" fmla="*/ 1 h 290"/>
                  <a:gd name="T66" fmla="*/ 4 w 1875"/>
                  <a:gd name="T67" fmla="*/ 1 h 290"/>
                  <a:gd name="T68" fmla="*/ 5 w 1875"/>
                  <a:gd name="T69" fmla="*/ 2 h 290"/>
                  <a:gd name="T70" fmla="*/ 5 w 1875"/>
                  <a:gd name="T71" fmla="*/ 1 h 290"/>
                  <a:gd name="T72" fmla="*/ 5 w 1875"/>
                  <a:gd name="T73" fmla="*/ 1 h 290"/>
                  <a:gd name="T74" fmla="*/ 5 w 1875"/>
                  <a:gd name="T75" fmla="*/ 0 h 290"/>
                  <a:gd name="T76" fmla="*/ 5 w 1875"/>
                  <a:gd name="T77" fmla="*/ 1 h 290"/>
                  <a:gd name="T78" fmla="*/ 5 w 1875"/>
                  <a:gd name="T79" fmla="*/ 1 h 290"/>
                  <a:gd name="T80" fmla="*/ 6 w 1875"/>
                  <a:gd name="T81" fmla="*/ 2 h 290"/>
                  <a:gd name="T82" fmla="*/ 6 w 1875"/>
                  <a:gd name="T83" fmla="*/ 1 h 290"/>
                  <a:gd name="T84" fmla="*/ 6 w 1875"/>
                  <a:gd name="T85" fmla="*/ 1 h 290"/>
                  <a:gd name="T86" fmla="*/ 6 w 1875"/>
                  <a:gd name="T87" fmla="*/ 0 h 290"/>
                  <a:gd name="T88" fmla="*/ 6 w 1875"/>
                  <a:gd name="T89" fmla="*/ 1 h 290"/>
                  <a:gd name="T90" fmla="*/ 6 w 1875"/>
                  <a:gd name="T91" fmla="*/ 1 h 290"/>
                  <a:gd name="T92" fmla="*/ 6 w 1875"/>
                  <a:gd name="T93" fmla="*/ 2 h 290"/>
                  <a:gd name="T94" fmla="*/ 7 w 1875"/>
                  <a:gd name="T95" fmla="*/ 1 h 290"/>
                  <a:gd name="T96" fmla="*/ 7 w 1875"/>
                  <a:gd name="T97" fmla="*/ 1 h 290"/>
                  <a:gd name="T98" fmla="*/ 7 w 1875"/>
                  <a:gd name="T99" fmla="*/ 1 h 290"/>
                  <a:gd name="T100" fmla="*/ 7 w 1875"/>
                  <a:gd name="T101" fmla="*/ 1 h 2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75"/>
                  <a:gd name="T154" fmla="*/ 0 h 290"/>
                  <a:gd name="T155" fmla="*/ 1875 w 1875"/>
                  <a:gd name="T156" fmla="*/ 290 h 29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75" h="290">
                    <a:moveTo>
                      <a:pt x="0" y="143"/>
                    </a:moveTo>
                    <a:cubicBezTo>
                      <a:pt x="9" y="143"/>
                      <a:pt x="43" y="143"/>
                      <a:pt x="53" y="143"/>
                    </a:cubicBezTo>
                    <a:cubicBezTo>
                      <a:pt x="63" y="143"/>
                      <a:pt x="51" y="128"/>
                      <a:pt x="59" y="144"/>
                    </a:cubicBezTo>
                    <a:cubicBezTo>
                      <a:pt x="67" y="160"/>
                      <a:pt x="82" y="215"/>
                      <a:pt x="102" y="239"/>
                    </a:cubicBezTo>
                    <a:cubicBezTo>
                      <a:pt x="122" y="263"/>
                      <a:pt x="153" y="288"/>
                      <a:pt x="179" y="288"/>
                    </a:cubicBezTo>
                    <a:cubicBezTo>
                      <a:pt x="205" y="288"/>
                      <a:pt x="235" y="270"/>
                      <a:pt x="258" y="239"/>
                    </a:cubicBezTo>
                    <a:cubicBezTo>
                      <a:pt x="281" y="208"/>
                      <a:pt x="314" y="141"/>
                      <a:pt x="318" y="102"/>
                    </a:cubicBezTo>
                    <a:cubicBezTo>
                      <a:pt x="322" y="63"/>
                      <a:pt x="295" y="2"/>
                      <a:pt x="285" y="2"/>
                    </a:cubicBezTo>
                    <a:cubicBezTo>
                      <a:pt x="275" y="2"/>
                      <a:pt x="250" y="61"/>
                      <a:pt x="255" y="101"/>
                    </a:cubicBezTo>
                    <a:cubicBezTo>
                      <a:pt x="260" y="141"/>
                      <a:pt x="291" y="208"/>
                      <a:pt x="314" y="240"/>
                    </a:cubicBezTo>
                    <a:cubicBezTo>
                      <a:pt x="337" y="272"/>
                      <a:pt x="368" y="290"/>
                      <a:pt x="395" y="290"/>
                    </a:cubicBezTo>
                    <a:cubicBezTo>
                      <a:pt x="422" y="290"/>
                      <a:pt x="453" y="269"/>
                      <a:pt x="476" y="237"/>
                    </a:cubicBezTo>
                    <a:cubicBezTo>
                      <a:pt x="499" y="205"/>
                      <a:pt x="527" y="137"/>
                      <a:pt x="531" y="98"/>
                    </a:cubicBezTo>
                    <a:cubicBezTo>
                      <a:pt x="535" y="59"/>
                      <a:pt x="508" y="2"/>
                      <a:pt x="498" y="2"/>
                    </a:cubicBezTo>
                    <a:cubicBezTo>
                      <a:pt x="488" y="2"/>
                      <a:pt x="464" y="59"/>
                      <a:pt x="468" y="98"/>
                    </a:cubicBezTo>
                    <a:cubicBezTo>
                      <a:pt x="472" y="137"/>
                      <a:pt x="501" y="204"/>
                      <a:pt x="524" y="236"/>
                    </a:cubicBezTo>
                    <a:cubicBezTo>
                      <a:pt x="547" y="268"/>
                      <a:pt x="578" y="290"/>
                      <a:pt x="605" y="290"/>
                    </a:cubicBezTo>
                    <a:cubicBezTo>
                      <a:pt x="632" y="290"/>
                      <a:pt x="665" y="268"/>
                      <a:pt x="689" y="236"/>
                    </a:cubicBezTo>
                    <a:cubicBezTo>
                      <a:pt x="713" y="204"/>
                      <a:pt x="743" y="134"/>
                      <a:pt x="747" y="95"/>
                    </a:cubicBezTo>
                    <a:cubicBezTo>
                      <a:pt x="751" y="56"/>
                      <a:pt x="725" y="0"/>
                      <a:pt x="714" y="0"/>
                    </a:cubicBezTo>
                    <a:cubicBezTo>
                      <a:pt x="703" y="0"/>
                      <a:pt x="677" y="59"/>
                      <a:pt x="681" y="98"/>
                    </a:cubicBezTo>
                    <a:cubicBezTo>
                      <a:pt x="685" y="137"/>
                      <a:pt x="715" y="202"/>
                      <a:pt x="738" y="234"/>
                    </a:cubicBezTo>
                    <a:cubicBezTo>
                      <a:pt x="761" y="266"/>
                      <a:pt x="794" y="290"/>
                      <a:pt x="822" y="290"/>
                    </a:cubicBezTo>
                    <a:cubicBezTo>
                      <a:pt x="850" y="290"/>
                      <a:pt x="882" y="269"/>
                      <a:pt x="905" y="237"/>
                    </a:cubicBezTo>
                    <a:cubicBezTo>
                      <a:pt x="928" y="205"/>
                      <a:pt x="958" y="138"/>
                      <a:pt x="962" y="99"/>
                    </a:cubicBezTo>
                    <a:cubicBezTo>
                      <a:pt x="966" y="60"/>
                      <a:pt x="938" y="2"/>
                      <a:pt x="927" y="2"/>
                    </a:cubicBezTo>
                    <a:cubicBezTo>
                      <a:pt x="916" y="2"/>
                      <a:pt x="891" y="60"/>
                      <a:pt x="896" y="99"/>
                    </a:cubicBezTo>
                    <a:cubicBezTo>
                      <a:pt x="901" y="138"/>
                      <a:pt x="933" y="208"/>
                      <a:pt x="956" y="239"/>
                    </a:cubicBezTo>
                    <a:cubicBezTo>
                      <a:pt x="979" y="270"/>
                      <a:pt x="1008" y="288"/>
                      <a:pt x="1035" y="288"/>
                    </a:cubicBezTo>
                    <a:cubicBezTo>
                      <a:pt x="1062" y="288"/>
                      <a:pt x="1095" y="268"/>
                      <a:pt x="1118" y="237"/>
                    </a:cubicBezTo>
                    <a:cubicBezTo>
                      <a:pt x="1141" y="206"/>
                      <a:pt x="1171" y="140"/>
                      <a:pt x="1175" y="101"/>
                    </a:cubicBezTo>
                    <a:cubicBezTo>
                      <a:pt x="1179" y="62"/>
                      <a:pt x="1153" y="2"/>
                      <a:pt x="1142" y="2"/>
                    </a:cubicBezTo>
                    <a:cubicBezTo>
                      <a:pt x="1131" y="2"/>
                      <a:pt x="1105" y="59"/>
                      <a:pt x="1109" y="99"/>
                    </a:cubicBezTo>
                    <a:cubicBezTo>
                      <a:pt x="1113" y="139"/>
                      <a:pt x="1146" y="209"/>
                      <a:pt x="1169" y="240"/>
                    </a:cubicBezTo>
                    <a:cubicBezTo>
                      <a:pt x="1192" y="271"/>
                      <a:pt x="1223" y="288"/>
                      <a:pt x="1250" y="288"/>
                    </a:cubicBezTo>
                    <a:cubicBezTo>
                      <a:pt x="1277" y="288"/>
                      <a:pt x="1307" y="270"/>
                      <a:pt x="1331" y="239"/>
                    </a:cubicBezTo>
                    <a:cubicBezTo>
                      <a:pt x="1355" y="208"/>
                      <a:pt x="1389" y="141"/>
                      <a:pt x="1394" y="102"/>
                    </a:cubicBezTo>
                    <a:cubicBezTo>
                      <a:pt x="1399" y="63"/>
                      <a:pt x="1370" y="3"/>
                      <a:pt x="1359" y="3"/>
                    </a:cubicBezTo>
                    <a:cubicBezTo>
                      <a:pt x="1348" y="3"/>
                      <a:pt x="1322" y="62"/>
                      <a:pt x="1326" y="101"/>
                    </a:cubicBezTo>
                    <a:cubicBezTo>
                      <a:pt x="1330" y="140"/>
                      <a:pt x="1362" y="207"/>
                      <a:pt x="1385" y="239"/>
                    </a:cubicBezTo>
                    <a:cubicBezTo>
                      <a:pt x="1408" y="271"/>
                      <a:pt x="1437" y="290"/>
                      <a:pt x="1464" y="290"/>
                    </a:cubicBezTo>
                    <a:cubicBezTo>
                      <a:pt x="1491" y="290"/>
                      <a:pt x="1524" y="272"/>
                      <a:pt x="1547" y="240"/>
                    </a:cubicBezTo>
                    <a:cubicBezTo>
                      <a:pt x="1570" y="208"/>
                      <a:pt x="1598" y="140"/>
                      <a:pt x="1602" y="101"/>
                    </a:cubicBezTo>
                    <a:cubicBezTo>
                      <a:pt x="1606" y="62"/>
                      <a:pt x="1585" y="3"/>
                      <a:pt x="1574" y="3"/>
                    </a:cubicBezTo>
                    <a:cubicBezTo>
                      <a:pt x="1563" y="3"/>
                      <a:pt x="1534" y="60"/>
                      <a:pt x="1538" y="99"/>
                    </a:cubicBezTo>
                    <a:cubicBezTo>
                      <a:pt x="1542" y="138"/>
                      <a:pt x="1574" y="208"/>
                      <a:pt x="1598" y="240"/>
                    </a:cubicBezTo>
                    <a:cubicBezTo>
                      <a:pt x="1622" y="272"/>
                      <a:pt x="1654" y="290"/>
                      <a:pt x="1680" y="290"/>
                    </a:cubicBezTo>
                    <a:cubicBezTo>
                      <a:pt x="1706" y="290"/>
                      <a:pt x="1738" y="264"/>
                      <a:pt x="1757" y="240"/>
                    </a:cubicBezTo>
                    <a:cubicBezTo>
                      <a:pt x="1776" y="216"/>
                      <a:pt x="1788" y="162"/>
                      <a:pt x="1796" y="146"/>
                    </a:cubicBezTo>
                    <a:cubicBezTo>
                      <a:pt x="1804" y="130"/>
                      <a:pt x="1793" y="146"/>
                      <a:pt x="1806" y="146"/>
                    </a:cubicBezTo>
                    <a:cubicBezTo>
                      <a:pt x="1819" y="146"/>
                      <a:pt x="1861" y="144"/>
                      <a:pt x="1875" y="144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3" name="Line 12"/>
              <p:cNvSpPr>
                <a:spLocks noChangeShapeType="1"/>
              </p:cNvSpPr>
              <p:nvPr/>
            </p:nvSpPr>
            <p:spPr bwMode="auto">
              <a:xfrm flipV="1">
                <a:off x="3001" y="1494"/>
                <a:ext cx="694" cy="11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4" name="Line 13"/>
              <p:cNvSpPr>
                <a:spLocks noChangeShapeType="1"/>
              </p:cNvSpPr>
              <p:nvPr/>
            </p:nvSpPr>
            <p:spPr bwMode="auto">
              <a:xfrm>
                <a:off x="4036" y="1514"/>
                <a:ext cx="623" cy="63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5" name="Oval 14"/>
              <p:cNvSpPr>
                <a:spLocks noChangeArrowheads="1"/>
              </p:cNvSpPr>
              <p:nvPr/>
            </p:nvSpPr>
            <p:spPr bwMode="auto">
              <a:xfrm>
                <a:off x="3690" y="1381"/>
                <a:ext cx="347" cy="3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6" name="Text Box 15"/>
              <p:cNvSpPr txBox="1">
                <a:spLocks noChangeArrowheads="1"/>
              </p:cNvSpPr>
              <p:nvPr/>
            </p:nvSpPr>
            <p:spPr bwMode="auto">
              <a:xfrm>
                <a:off x="2905" y="1335"/>
                <a:ext cx="196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6228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3000"/>
                  </a:lnSpc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2100" b="1" dirty="0" err="1">
                    <a:solidFill>
                      <a:srgbClr val="000000"/>
                    </a:solidFill>
                    <a:latin typeface="Times New Roman" charset="0"/>
                    <a:ea typeface="DejaVu Sans" charset="0"/>
                    <a:cs typeface="DejaVu Sans" charset="0"/>
                  </a:rPr>
                  <a:t>p</a:t>
                </a:r>
                <a:endParaRPr lang="en-GB" sz="2100" b="1" dirty="0">
                  <a:solidFill>
                    <a:srgbClr val="000000"/>
                  </a:solidFill>
                  <a:latin typeface="Times New Roman" charset="0"/>
                  <a:ea typeface="DejaVu Sans" charset="0"/>
                  <a:cs typeface="DejaVu Sans" charset="0"/>
                </a:endParaRPr>
              </a:p>
            </p:txBody>
          </p:sp>
          <p:sp>
            <p:nvSpPr>
              <p:cNvPr id="32807" name="Freeform 16"/>
              <p:cNvSpPr>
                <a:spLocks noChangeArrowheads="1"/>
              </p:cNvSpPr>
              <p:nvPr/>
            </p:nvSpPr>
            <p:spPr bwMode="auto">
              <a:xfrm>
                <a:off x="3401" y="840"/>
                <a:ext cx="635" cy="85"/>
              </a:xfrm>
              <a:custGeom>
                <a:avLst/>
                <a:gdLst>
                  <a:gd name="T0" fmla="*/ 0 w 777"/>
                  <a:gd name="T1" fmla="*/ 14 h 133"/>
                  <a:gd name="T2" fmla="*/ 74 w 777"/>
                  <a:gd name="T3" fmla="*/ 2 h 133"/>
                  <a:gd name="T4" fmla="*/ 284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8" name="Freeform 17"/>
              <p:cNvSpPr>
                <a:spLocks noChangeArrowheads="1"/>
              </p:cNvSpPr>
              <p:nvPr/>
            </p:nvSpPr>
            <p:spPr bwMode="auto">
              <a:xfrm flipH="1">
                <a:off x="4032" y="840"/>
                <a:ext cx="408" cy="85"/>
              </a:xfrm>
              <a:custGeom>
                <a:avLst/>
                <a:gdLst>
                  <a:gd name="T0" fmla="*/ 0 w 777"/>
                  <a:gd name="T1" fmla="*/ 14 h 133"/>
                  <a:gd name="T2" fmla="*/ 8 w 777"/>
                  <a:gd name="T3" fmla="*/ 2 h 133"/>
                  <a:gd name="T4" fmla="*/ 31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09" name="Freeform 18"/>
              <p:cNvSpPr>
                <a:spLocks noChangeArrowheads="1"/>
              </p:cNvSpPr>
              <p:nvPr/>
            </p:nvSpPr>
            <p:spPr bwMode="auto">
              <a:xfrm flipH="1" flipV="1">
                <a:off x="4032" y="932"/>
                <a:ext cx="408" cy="85"/>
              </a:xfrm>
              <a:custGeom>
                <a:avLst/>
                <a:gdLst>
                  <a:gd name="T0" fmla="*/ 0 w 777"/>
                  <a:gd name="T1" fmla="*/ 14 h 133"/>
                  <a:gd name="T2" fmla="*/ 8 w 777"/>
                  <a:gd name="T3" fmla="*/ 2 h 133"/>
                  <a:gd name="T4" fmla="*/ 31 w 777"/>
                  <a:gd name="T5" fmla="*/ 1 h 133"/>
                  <a:gd name="T6" fmla="*/ 0 60000 65536"/>
                  <a:gd name="T7" fmla="*/ 0 60000 65536"/>
                  <a:gd name="T8" fmla="*/ 0 60000 65536"/>
                  <a:gd name="T9" fmla="*/ 0 w 777"/>
                  <a:gd name="T10" fmla="*/ 0 h 133"/>
                  <a:gd name="T11" fmla="*/ 777 w 777"/>
                  <a:gd name="T12" fmla="*/ 133 h 1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77" h="133">
                    <a:moveTo>
                      <a:pt x="0" y="133"/>
                    </a:moveTo>
                    <a:cubicBezTo>
                      <a:pt x="33" y="114"/>
                      <a:pt x="72" y="42"/>
                      <a:pt x="201" y="21"/>
                    </a:cubicBezTo>
                    <a:cubicBezTo>
                      <a:pt x="330" y="0"/>
                      <a:pt x="657" y="9"/>
                      <a:pt x="777" y="6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0" name="Freeform 19"/>
              <p:cNvSpPr>
                <a:spLocks noChangeArrowheads="1"/>
              </p:cNvSpPr>
              <p:nvPr/>
            </p:nvSpPr>
            <p:spPr bwMode="auto">
              <a:xfrm rot="-1980000">
                <a:off x="2992" y="740"/>
                <a:ext cx="384" cy="320"/>
              </a:xfrm>
              <a:custGeom>
                <a:avLst/>
                <a:gdLst>
                  <a:gd name="T0" fmla="*/ 40 w 380"/>
                  <a:gd name="T1" fmla="*/ 10 h 311"/>
                  <a:gd name="T2" fmla="*/ 15 w 380"/>
                  <a:gd name="T3" fmla="*/ 81 h 311"/>
                  <a:gd name="T4" fmla="*/ 130 w 380"/>
                  <a:gd name="T5" fmla="*/ 9 h 311"/>
                  <a:gd name="T6" fmla="*/ 79 w 380"/>
                  <a:gd name="T7" fmla="*/ 146 h 311"/>
                  <a:gd name="T8" fmla="*/ 195 w 380"/>
                  <a:gd name="T9" fmla="*/ 76 h 311"/>
                  <a:gd name="T10" fmla="*/ 139 w 380"/>
                  <a:gd name="T11" fmla="*/ 210 h 311"/>
                  <a:gd name="T12" fmla="*/ 260 w 380"/>
                  <a:gd name="T13" fmla="*/ 141 h 311"/>
                  <a:gd name="T14" fmla="*/ 204 w 380"/>
                  <a:gd name="T15" fmla="*/ 273 h 311"/>
                  <a:gd name="T16" fmla="*/ 320 w 380"/>
                  <a:gd name="T17" fmla="*/ 206 h 311"/>
                  <a:gd name="T18" fmla="*/ 269 w 380"/>
                  <a:gd name="T19" fmla="*/ 337 h 311"/>
                  <a:gd name="T20" fmla="*/ 386 w 380"/>
                  <a:gd name="T21" fmla="*/ 271 h 311"/>
                  <a:gd name="T22" fmla="*/ 359 w 380"/>
                  <a:gd name="T23" fmla="*/ 359 h 3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0"/>
                  <a:gd name="T37" fmla="*/ 0 h 311"/>
                  <a:gd name="T38" fmla="*/ 380 w 380"/>
                  <a:gd name="T39" fmla="*/ 311 h 3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0" h="311">
                    <a:moveTo>
                      <a:pt x="40" y="10"/>
                    </a:moveTo>
                    <a:cubicBezTo>
                      <a:pt x="36" y="20"/>
                      <a:pt x="0" y="70"/>
                      <a:pt x="15" y="71"/>
                    </a:cubicBezTo>
                    <a:cubicBezTo>
                      <a:pt x="29" y="70"/>
                      <a:pt x="116" y="0"/>
                      <a:pt x="125" y="9"/>
                    </a:cubicBezTo>
                    <a:cubicBezTo>
                      <a:pt x="136" y="19"/>
                      <a:pt x="64" y="116"/>
                      <a:pt x="74" y="126"/>
                    </a:cubicBezTo>
                    <a:cubicBezTo>
                      <a:pt x="84" y="135"/>
                      <a:pt x="174" y="56"/>
                      <a:pt x="185" y="66"/>
                    </a:cubicBezTo>
                    <a:cubicBezTo>
                      <a:pt x="194" y="75"/>
                      <a:pt x="124" y="172"/>
                      <a:pt x="134" y="182"/>
                    </a:cubicBezTo>
                    <a:cubicBezTo>
                      <a:pt x="145" y="191"/>
                      <a:pt x="235" y="111"/>
                      <a:pt x="245" y="121"/>
                    </a:cubicBezTo>
                    <a:cubicBezTo>
                      <a:pt x="256" y="131"/>
                      <a:pt x="184" y="228"/>
                      <a:pt x="194" y="237"/>
                    </a:cubicBezTo>
                    <a:cubicBezTo>
                      <a:pt x="205" y="247"/>
                      <a:pt x="294" y="169"/>
                      <a:pt x="305" y="179"/>
                    </a:cubicBezTo>
                    <a:cubicBezTo>
                      <a:pt x="315" y="189"/>
                      <a:pt x="244" y="284"/>
                      <a:pt x="254" y="293"/>
                    </a:cubicBezTo>
                    <a:cubicBezTo>
                      <a:pt x="265" y="303"/>
                      <a:pt x="352" y="232"/>
                      <a:pt x="366" y="235"/>
                    </a:cubicBezTo>
                    <a:cubicBezTo>
                      <a:pt x="380" y="238"/>
                      <a:pt x="345" y="295"/>
                      <a:pt x="339" y="311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1" name="Freeform 20"/>
              <p:cNvSpPr>
                <a:spLocks noChangeArrowheads="1"/>
              </p:cNvSpPr>
              <p:nvPr/>
            </p:nvSpPr>
            <p:spPr bwMode="auto">
              <a:xfrm rot="-2520000">
                <a:off x="4449" y="785"/>
                <a:ext cx="384" cy="320"/>
              </a:xfrm>
              <a:custGeom>
                <a:avLst/>
                <a:gdLst>
                  <a:gd name="T0" fmla="*/ 40 w 380"/>
                  <a:gd name="T1" fmla="*/ 10 h 311"/>
                  <a:gd name="T2" fmla="*/ 15 w 380"/>
                  <a:gd name="T3" fmla="*/ 81 h 311"/>
                  <a:gd name="T4" fmla="*/ 130 w 380"/>
                  <a:gd name="T5" fmla="*/ 9 h 311"/>
                  <a:gd name="T6" fmla="*/ 79 w 380"/>
                  <a:gd name="T7" fmla="*/ 146 h 311"/>
                  <a:gd name="T8" fmla="*/ 195 w 380"/>
                  <a:gd name="T9" fmla="*/ 76 h 311"/>
                  <a:gd name="T10" fmla="*/ 139 w 380"/>
                  <a:gd name="T11" fmla="*/ 210 h 311"/>
                  <a:gd name="T12" fmla="*/ 260 w 380"/>
                  <a:gd name="T13" fmla="*/ 141 h 311"/>
                  <a:gd name="T14" fmla="*/ 204 w 380"/>
                  <a:gd name="T15" fmla="*/ 273 h 311"/>
                  <a:gd name="T16" fmla="*/ 320 w 380"/>
                  <a:gd name="T17" fmla="*/ 206 h 311"/>
                  <a:gd name="T18" fmla="*/ 269 w 380"/>
                  <a:gd name="T19" fmla="*/ 337 h 311"/>
                  <a:gd name="T20" fmla="*/ 386 w 380"/>
                  <a:gd name="T21" fmla="*/ 271 h 311"/>
                  <a:gd name="T22" fmla="*/ 359 w 380"/>
                  <a:gd name="T23" fmla="*/ 359 h 31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0"/>
                  <a:gd name="T37" fmla="*/ 0 h 311"/>
                  <a:gd name="T38" fmla="*/ 380 w 380"/>
                  <a:gd name="T39" fmla="*/ 311 h 31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0" h="311">
                    <a:moveTo>
                      <a:pt x="40" y="10"/>
                    </a:moveTo>
                    <a:cubicBezTo>
                      <a:pt x="36" y="20"/>
                      <a:pt x="0" y="70"/>
                      <a:pt x="15" y="71"/>
                    </a:cubicBezTo>
                    <a:cubicBezTo>
                      <a:pt x="29" y="70"/>
                      <a:pt x="116" y="0"/>
                      <a:pt x="125" y="9"/>
                    </a:cubicBezTo>
                    <a:cubicBezTo>
                      <a:pt x="136" y="19"/>
                      <a:pt x="64" y="116"/>
                      <a:pt x="74" y="126"/>
                    </a:cubicBezTo>
                    <a:cubicBezTo>
                      <a:pt x="84" y="135"/>
                      <a:pt x="174" y="56"/>
                      <a:pt x="185" y="66"/>
                    </a:cubicBezTo>
                    <a:cubicBezTo>
                      <a:pt x="194" y="75"/>
                      <a:pt x="124" y="172"/>
                      <a:pt x="134" y="182"/>
                    </a:cubicBezTo>
                    <a:cubicBezTo>
                      <a:pt x="145" y="191"/>
                      <a:pt x="235" y="111"/>
                      <a:pt x="245" y="121"/>
                    </a:cubicBezTo>
                    <a:cubicBezTo>
                      <a:pt x="256" y="131"/>
                      <a:pt x="184" y="228"/>
                      <a:pt x="194" y="237"/>
                    </a:cubicBezTo>
                    <a:cubicBezTo>
                      <a:pt x="205" y="247"/>
                      <a:pt x="294" y="169"/>
                      <a:pt x="305" y="179"/>
                    </a:cubicBezTo>
                    <a:cubicBezTo>
                      <a:pt x="315" y="189"/>
                      <a:pt x="244" y="284"/>
                      <a:pt x="254" y="293"/>
                    </a:cubicBezTo>
                    <a:cubicBezTo>
                      <a:pt x="265" y="303"/>
                      <a:pt x="352" y="232"/>
                      <a:pt x="366" y="235"/>
                    </a:cubicBezTo>
                    <a:cubicBezTo>
                      <a:pt x="380" y="238"/>
                      <a:pt x="345" y="295"/>
                      <a:pt x="339" y="311"/>
                    </a:cubicBezTo>
                  </a:path>
                </a:pathLst>
              </a:custGeom>
              <a:noFill/>
              <a:ln w="1908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12" name="Text Box 21"/>
              <p:cNvSpPr txBox="1">
                <a:spLocks noChangeArrowheads="1"/>
              </p:cNvSpPr>
              <p:nvPr/>
            </p:nvSpPr>
            <p:spPr bwMode="auto">
              <a:xfrm>
                <a:off x="4483" y="1288"/>
                <a:ext cx="196" cy="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6228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3000"/>
                  </a:lnSpc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2100" b="1" dirty="0" err="1">
                    <a:solidFill>
                      <a:srgbClr val="000000"/>
                    </a:solidFill>
                    <a:latin typeface="Times New Roman" charset="0"/>
                    <a:ea typeface="DejaVu Sans" charset="0"/>
                    <a:cs typeface="DejaVu Sans" charset="0"/>
                  </a:rPr>
                  <a:t>p</a:t>
                </a:r>
                <a:endParaRPr lang="en-GB" sz="2100" b="1" dirty="0">
                  <a:solidFill>
                    <a:srgbClr val="000000"/>
                  </a:solidFill>
                  <a:latin typeface="Times New Roman" charset="0"/>
                  <a:ea typeface="DejaVu Sans" charset="0"/>
                  <a:cs typeface="DejaVu Sans" charset="0"/>
                </a:endParaRPr>
              </a:p>
            </p:txBody>
          </p:sp>
          <p:sp>
            <p:nvSpPr>
              <p:cNvPr id="32813" name="Text Box 22"/>
              <p:cNvSpPr txBox="1">
                <a:spLocks noChangeArrowheads="1"/>
              </p:cNvSpPr>
              <p:nvPr/>
            </p:nvSpPr>
            <p:spPr bwMode="auto">
              <a:xfrm>
                <a:off x="4872" y="692"/>
                <a:ext cx="222" cy="34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8352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93000"/>
                  </a:lnSpc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4600" b="1" baseline="30000" dirty="0" err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γ</a:t>
                </a:r>
                <a:endParaRPr lang="en-GB" sz="4600" b="1" baseline="30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endParaRPr>
              </a:p>
            </p:txBody>
          </p:sp>
        </p:grpSp>
        <p:sp>
          <p:nvSpPr>
            <p:cNvPr id="32776" name="Text Box 23"/>
            <p:cNvSpPr txBox="1">
              <a:spLocks noChangeArrowheads="1"/>
            </p:cNvSpPr>
            <p:nvPr/>
          </p:nvSpPr>
          <p:spPr bwMode="auto">
            <a:xfrm>
              <a:off x="4529750" y="1083537"/>
              <a:ext cx="570006" cy="5803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3789" tIns="87738" rIns="93789" bIns="46894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4600" b="1" baseline="30000" dirty="0" err="1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γ</a:t>
              </a:r>
              <a:r>
                <a:rPr lang="en-GB" sz="4600" b="1" baseline="30000" dirty="0">
                  <a:solidFill>
                    <a:srgbClr val="0000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*</a:t>
              </a:r>
            </a:p>
          </p:txBody>
        </p:sp>
        <p:sp>
          <p:nvSpPr>
            <p:cNvPr id="32780" name="Text Box 27"/>
            <p:cNvSpPr txBox="1">
              <a:spLocks noChangeArrowheads="1"/>
            </p:cNvSpPr>
            <p:nvPr/>
          </p:nvSpPr>
          <p:spPr bwMode="auto">
            <a:xfrm>
              <a:off x="5378378" y="654087"/>
              <a:ext cx="2284740" cy="4828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2276" tIns="72989" rIns="92276" bIns="48029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spcBef>
                  <a:spcPts val="1773"/>
                </a:spcBef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DVCS (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γ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)</a:t>
              </a:r>
            </a:p>
          </p:txBody>
        </p:sp>
      </p:grpSp>
      <p:sp>
        <p:nvSpPr>
          <p:cNvPr id="32781" name="Text Box 28"/>
          <p:cNvSpPr txBox="1">
            <a:spLocks noChangeArrowheads="1"/>
          </p:cNvSpPr>
          <p:nvPr/>
        </p:nvSpPr>
        <p:spPr bwMode="auto">
          <a:xfrm>
            <a:off x="6928930" y="3163768"/>
            <a:ext cx="136824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Q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 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+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M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</a:t>
            </a:r>
          </a:p>
        </p:txBody>
      </p:sp>
      <p:sp>
        <p:nvSpPr>
          <p:cNvPr id="32782" name="Text Box 29"/>
          <p:cNvSpPr txBox="1">
            <a:spLocks noChangeArrowheads="1"/>
          </p:cNvSpPr>
          <p:nvPr/>
        </p:nvSpPr>
        <p:spPr bwMode="auto">
          <a:xfrm>
            <a:off x="1851818" y="3148903"/>
            <a:ext cx="58534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Q</a:t>
            </a:r>
            <a:r>
              <a:rPr lang="en-GB" sz="2800" b="1" baseline="30000" dirty="0">
                <a:solidFill>
                  <a:srgbClr val="FF0000"/>
                </a:solidFill>
                <a:latin typeface="Times New Roman" charset="0"/>
                <a:ea typeface="DejaVu Sans" charset="0"/>
                <a:cs typeface="DejaVu Sans" charset="0"/>
              </a:rPr>
              <a:t>2</a:t>
            </a:r>
          </a:p>
        </p:txBody>
      </p:sp>
      <p:sp>
        <p:nvSpPr>
          <p:cNvPr id="32783" name="AutoShape 30"/>
          <p:cNvSpPr>
            <a:spLocks noChangeArrowheads="1"/>
          </p:cNvSpPr>
          <p:nvPr/>
        </p:nvSpPr>
        <p:spPr bwMode="auto">
          <a:xfrm>
            <a:off x="2963274" y="3373539"/>
            <a:ext cx="3800441" cy="216377"/>
          </a:xfrm>
          <a:prstGeom prst="leftRightArrow">
            <a:avLst>
              <a:gd name="adj1" fmla="val 50000"/>
              <a:gd name="adj2" fmla="val 319279"/>
            </a:avLst>
          </a:prstGeom>
          <a:gradFill rotWithShape="0">
            <a:gsLst>
              <a:gs pos="0">
                <a:srgbClr val="00FFCC">
                  <a:alpha val="70998"/>
                </a:srgbClr>
              </a:gs>
              <a:gs pos="100000">
                <a:srgbClr val="000099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lIns="96058" tIns="48029" rIns="96058" bIns="48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84" name="Text Box 31"/>
          <p:cNvSpPr txBox="1">
            <a:spLocks noChangeArrowheads="1"/>
          </p:cNvSpPr>
          <p:nvPr/>
        </p:nvSpPr>
        <p:spPr bwMode="auto">
          <a:xfrm>
            <a:off x="290688" y="3148903"/>
            <a:ext cx="1103673" cy="527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2276" tIns="72989" rIns="92276" bIns="48029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000066"/>
                </a:solidFill>
                <a:latin typeface="Times New Roman" charset="0"/>
                <a:ea typeface="DejaVu Sans" charset="0"/>
                <a:cs typeface="DejaVu Sans" charset="0"/>
              </a:rPr>
              <a:t>Scale:</a:t>
            </a:r>
          </a:p>
        </p:txBody>
      </p:sp>
      <p:sp>
        <p:nvSpPr>
          <p:cNvPr id="32785" name="Text Box 32"/>
          <p:cNvSpPr txBox="1">
            <a:spLocks noChangeArrowheads="1"/>
          </p:cNvSpPr>
          <p:nvPr/>
        </p:nvSpPr>
        <p:spPr bwMode="auto">
          <a:xfrm>
            <a:off x="77881" y="3677907"/>
            <a:ext cx="4290919" cy="210525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3789" tIns="46894" rIns="93789" bIns="46894">
            <a:prstTxWarp prst="textNoShape">
              <a:avLst/>
            </a:prstTxWarp>
            <a:spAutoFit/>
          </a:bodyPr>
          <a:lstStyle/>
          <a:p>
            <a:pPr marL="138417" indent="-138417">
              <a:lnSpc>
                <a:spcPct val="93000"/>
              </a:lnSpc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500" b="1" dirty="0">
                <a:solidFill>
                  <a:srgbClr val="FF0000"/>
                </a:solidFill>
                <a:ea typeface="DejaVu Sans" charset="0"/>
                <a:cs typeface="DejaVu Sans" charset="0"/>
              </a:rPr>
              <a:t>DVCS: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Very clean experimental signature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No VM wave-function uncertainty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Hard scale provided by Q</a:t>
            </a:r>
            <a:r>
              <a:rPr lang="en-GB" b="1" baseline="30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Sensitive to both quarks and gluons [via Q</a:t>
            </a:r>
            <a:r>
              <a:rPr lang="en-GB" b="1" baseline="30000" dirty="0">
                <a:solidFill>
                  <a:srgbClr val="000000"/>
                </a:solidFill>
                <a:ea typeface="DejaVu Sans" charset="0"/>
                <a:cs typeface="DejaVu Sans" charset="0"/>
              </a:rPr>
              <a:t>2</a:t>
            </a: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dependence of </a:t>
            </a:r>
            <a:r>
              <a:rPr lang="en-GB" b="1" dirty="0" err="1">
                <a:solidFill>
                  <a:srgbClr val="000000"/>
                </a:solidFill>
                <a:ea typeface="DejaVu Sans" charset="0"/>
                <a:cs typeface="DejaVu Sans" charset="0"/>
              </a:rPr>
              <a:t>xsec</a:t>
            </a:r>
            <a:r>
              <a:rPr lang="en-GB" b="1" dirty="0">
                <a:solidFill>
                  <a:srgbClr val="000000"/>
                </a:solidFill>
                <a:ea typeface="DejaVu Sans" charset="0"/>
                <a:cs typeface="DejaVu Sans" charset="0"/>
              </a:rPr>
              <a:t> (scaling violation)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30676" y="752587"/>
            <a:ext cx="2826388" cy="2059714"/>
            <a:chOff x="416977" y="654087"/>
            <a:chExt cx="2826388" cy="2059714"/>
          </a:xfrm>
        </p:grpSpPr>
        <p:sp>
          <p:nvSpPr>
            <p:cNvPr id="32779" name="Text Box 26"/>
            <p:cNvSpPr txBox="1">
              <a:spLocks noChangeArrowheads="1"/>
            </p:cNvSpPr>
            <p:nvPr/>
          </p:nvSpPr>
          <p:spPr bwMode="auto">
            <a:xfrm>
              <a:off x="416977" y="654087"/>
              <a:ext cx="2826388" cy="484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2276" tIns="72989" rIns="92276" bIns="48029"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93000"/>
                </a:lnSpc>
                <a:tabLst>
                  <a:tab pos="0" algn="l"/>
                  <a:tab pos="470283" algn="l"/>
                  <a:tab pos="942233" algn="l"/>
                  <a:tab pos="1414183" algn="l"/>
                  <a:tab pos="1886134" algn="l"/>
                  <a:tab pos="2358084" algn="l"/>
                  <a:tab pos="2830034" algn="l"/>
                  <a:tab pos="3301984" algn="l"/>
                  <a:tab pos="3773935" algn="l"/>
                  <a:tab pos="4245885" algn="l"/>
                  <a:tab pos="4717835" algn="l"/>
                  <a:tab pos="5189785" algn="l"/>
                  <a:tab pos="5661736" algn="l"/>
                  <a:tab pos="6133686" algn="l"/>
                  <a:tab pos="6605636" algn="l"/>
                  <a:tab pos="7077586" algn="l"/>
                  <a:tab pos="7549537" algn="l"/>
                  <a:tab pos="8021487" algn="l"/>
                  <a:tab pos="8493437" algn="l"/>
                  <a:tab pos="8965387" algn="l"/>
                  <a:tab pos="9437338" algn="l"/>
                </a:tabLst>
              </a:pP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VM (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ρ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ω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φ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, J/ψ, </a:t>
              </a:r>
              <a:r>
                <a:rPr lang="en-GB" sz="2500" dirty="0" err="1">
                  <a:solidFill>
                    <a:srgbClr val="000066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Υ</a:t>
              </a:r>
              <a:r>
                <a:rPr lang="en-GB" sz="2500" dirty="0">
                  <a:solidFill>
                    <a:srgbClr val="000066"/>
                  </a:solidFill>
                  <a:latin typeface="Times New Roman" charset="0"/>
                  <a:ea typeface="DejaVu Sans" charset="0"/>
                  <a:cs typeface="DejaVu Sans" charset="0"/>
                </a:rPr>
                <a:t>)</a:t>
              </a:r>
            </a:p>
          </p:txBody>
        </p:sp>
        <p:grpSp>
          <p:nvGrpSpPr>
            <p:cNvPr id="3" name="Group 33"/>
            <p:cNvGrpSpPr>
              <a:grpSpLocks/>
            </p:cNvGrpSpPr>
            <p:nvPr/>
          </p:nvGrpSpPr>
          <p:grpSpPr bwMode="auto">
            <a:xfrm>
              <a:off x="456949" y="1083539"/>
              <a:ext cx="2382178" cy="1630262"/>
              <a:chOff x="272" y="656"/>
              <a:chExt cx="1418" cy="987"/>
            </a:xfrm>
          </p:grpSpPr>
          <p:grpSp>
            <p:nvGrpSpPr>
              <p:cNvPr id="4" name="Group 34"/>
              <p:cNvGrpSpPr>
                <a:grpSpLocks/>
              </p:cNvGrpSpPr>
              <p:nvPr/>
            </p:nvGrpSpPr>
            <p:grpSpPr bwMode="auto">
              <a:xfrm>
                <a:off x="494" y="656"/>
                <a:ext cx="1196" cy="987"/>
                <a:chOff x="494" y="656"/>
                <a:chExt cx="1196" cy="987"/>
              </a:xfrm>
            </p:grpSpPr>
            <p:sp>
              <p:nvSpPr>
                <p:cNvPr id="32790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1129" y="1118"/>
                  <a:ext cx="298" cy="287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lIns="89280" tIns="65880" rIns="89280" bIns="44640">
                  <a:prstTxWarp prst="textNoShape">
                    <a:avLst/>
                  </a:prstTxWarp>
                  <a:spAutoFit/>
                </a:bodyPr>
                <a:lstStyle/>
                <a:p>
                  <a:pPr algn="ctr">
                    <a:lnSpc>
                      <a:spcPct val="93000"/>
                    </a:lnSpc>
                    <a:tabLst>
                      <a:tab pos="0" algn="l"/>
                      <a:tab pos="470283" algn="l"/>
                      <a:tab pos="942233" algn="l"/>
                      <a:tab pos="1414183" algn="l"/>
                      <a:tab pos="1886134" algn="l"/>
                      <a:tab pos="2358084" algn="l"/>
                      <a:tab pos="2830034" algn="l"/>
                      <a:tab pos="3301984" algn="l"/>
                      <a:tab pos="3773935" algn="l"/>
                      <a:tab pos="4245885" algn="l"/>
                      <a:tab pos="4717835" algn="l"/>
                      <a:tab pos="5189785" algn="l"/>
                      <a:tab pos="5661736" algn="l"/>
                      <a:tab pos="6133686" algn="l"/>
                      <a:tab pos="6605636" algn="l"/>
                      <a:tab pos="7077586" algn="l"/>
                      <a:tab pos="7549537" algn="l"/>
                      <a:tab pos="8021487" algn="l"/>
                      <a:tab pos="8493437" algn="l"/>
                      <a:tab pos="8965387" algn="l"/>
                      <a:tab pos="9437338" algn="l"/>
                    </a:tabLst>
                  </a:pPr>
                  <a:r>
                    <a:rPr lang="en-GB" sz="25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rPr>
                    <a:t>IP</a:t>
                  </a:r>
                </a:p>
              </p:txBody>
            </p:sp>
            <p:grpSp>
              <p:nvGrpSpPr>
                <p:cNvPr id="5" name="Group 36"/>
                <p:cNvGrpSpPr>
                  <a:grpSpLocks/>
                </p:cNvGrpSpPr>
                <p:nvPr/>
              </p:nvGrpSpPr>
              <p:grpSpPr bwMode="auto">
                <a:xfrm>
                  <a:off x="494" y="656"/>
                  <a:ext cx="1196" cy="987"/>
                  <a:chOff x="494" y="656"/>
                  <a:chExt cx="1196" cy="987"/>
                </a:xfrm>
              </p:grpSpPr>
              <p:sp>
                <p:nvSpPr>
                  <p:cNvPr id="32792" name="Freeform 37"/>
                  <p:cNvSpPr>
                    <a:spLocks noChangeArrowheads="1"/>
                  </p:cNvSpPr>
                  <p:nvPr/>
                </p:nvSpPr>
                <p:spPr bwMode="auto">
                  <a:xfrm>
                    <a:off x="1058" y="1022"/>
                    <a:ext cx="104" cy="494"/>
                  </a:xfrm>
                  <a:custGeom>
                    <a:avLst/>
                    <a:gdLst>
                      <a:gd name="T0" fmla="*/ 36 w 114"/>
                      <a:gd name="T1" fmla="*/ 368 h 532"/>
                      <a:gd name="T2" fmla="*/ 35 w 114"/>
                      <a:gd name="T3" fmla="*/ 357 h 532"/>
                      <a:gd name="T4" fmla="*/ 1 w 114"/>
                      <a:gd name="T5" fmla="*/ 339 h 532"/>
                      <a:gd name="T6" fmla="*/ 72 w 114"/>
                      <a:gd name="T7" fmla="*/ 308 h 532"/>
                      <a:gd name="T8" fmla="*/ 5 w 114"/>
                      <a:gd name="T9" fmla="*/ 282 h 532"/>
                      <a:gd name="T10" fmla="*/ 72 w 114"/>
                      <a:gd name="T11" fmla="*/ 251 h 532"/>
                      <a:gd name="T12" fmla="*/ 4 w 114"/>
                      <a:gd name="T13" fmla="*/ 224 h 532"/>
                      <a:gd name="T14" fmla="*/ 71 w 114"/>
                      <a:gd name="T15" fmla="*/ 193 h 532"/>
                      <a:gd name="T16" fmla="*/ 2 w 114"/>
                      <a:gd name="T17" fmla="*/ 165 h 532"/>
                      <a:gd name="T18" fmla="*/ 68 w 114"/>
                      <a:gd name="T19" fmla="*/ 134 h 532"/>
                      <a:gd name="T20" fmla="*/ 0 w 114"/>
                      <a:gd name="T21" fmla="*/ 108 h 532"/>
                      <a:gd name="T22" fmla="*/ 68 w 114"/>
                      <a:gd name="T23" fmla="*/ 79 h 532"/>
                      <a:gd name="T24" fmla="*/ 5 w 114"/>
                      <a:gd name="T25" fmla="*/ 50 h 532"/>
                      <a:gd name="T26" fmla="*/ 67 w 114"/>
                      <a:gd name="T27" fmla="*/ 27 h 532"/>
                      <a:gd name="T28" fmla="*/ 33 w 114"/>
                      <a:gd name="T29" fmla="*/ 8 h 532"/>
                      <a:gd name="T30" fmla="*/ 35 w 114"/>
                      <a:gd name="T31" fmla="*/ 0 h 53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114"/>
                      <a:gd name="T49" fmla="*/ 0 h 532"/>
                      <a:gd name="T50" fmla="*/ 114 w 114"/>
                      <a:gd name="T51" fmla="*/ 532 h 53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114" h="532">
                        <a:moveTo>
                          <a:pt x="57" y="532"/>
                        </a:moveTo>
                        <a:lnTo>
                          <a:pt x="55" y="517"/>
                        </a:lnTo>
                        <a:lnTo>
                          <a:pt x="1" y="490"/>
                        </a:lnTo>
                        <a:lnTo>
                          <a:pt x="114" y="448"/>
                        </a:lnTo>
                        <a:lnTo>
                          <a:pt x="6" y="408"/>
                        </a:lnTo>
                        <a:lnTo>
                          <a:pt x="114" y="363"/>
                        </a:lnTo>
                        <a:lnTo>
                          <a:pt x="4" y="324"/>
                        </a:lnTo>
                        <a:lnTo>
                          <a:pt x="112" y="279"/>
                        </a:lnTo>
                        <a:lnTo>
                          <a:pt x="2" y="240"/>
                        </a:lnTo>
                        <a:lnTo>
                          <a:pt x="109" y="194"/>
                        </a:lnTo>
                        <a:lnTo>
                          <a:pt x="0" y="156"/>
                        </a:lnTo>
                        <a:lnTo>
                          <a:pt x="108" y="114"/>
                        </a:lnTo>
                        <a:lnTo>
                          <a:pt x="6" y="72"/>
                        </a:lnTo>
                        <a:lnTo>
                          <a:pt x="106" y="39"/>
                        </a:lnTo>
                        <a:lnTo>
                          <a:pt x="52" y="13"/>
                        </a:lnTo>
                        <a:lnTo>
                          <a:pt x="55" y="0"/>
                        </a:lnTo>
                      </a:path>
                    </a:pathLst>
                  </a:cu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93" name="Line 3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086" y="931"/>
                    <a:ext cx="580" cy="91"/>
                  </a:xfrm>
                  <a:prstGeom prst="line">
                    <a:avLst/>
                  </a:prstGeom>
                  <a:noFill/>
                  <a:ln w="5724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94" name="Line 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80" y="1504"/>
                    <a:ext cx="522" cy="139"/>
                  </a:xfrm>
                  <a:prstGeom prst="line">
                    <a:avLst/>
                  </a:prstGeom>
                  <a:noFill/>
                  <a:ln w="1908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95" name="Line 4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1076" y="1504"/>
                    <a:ext cx="590" cy="139"/>
                  </a:xfrm>
                  <a:prstGeom prst="line">
                    <a:avLst/>
                  </a:prstGeom>
                  <a:noFill/>
                  <a:ln w="1908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96" name="Text Box 4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94" y="1390"/>
                    <a:ext cx="196" cy="25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:r>
                      <a:rPr lang="en-GB" sz="2100" b="1" dirty="0" err="1">
                        <a:solidFill>
                          <a:srgbClr val="000000"/>
                        </a:solidFill>
                        <a:latin typeface="Times New Roman" charset="0"/>
                        <a:ea typeface="DejaVu Sans" charset="0"/>
                        <a:cs typeface="DejaVu Sans" charset="0"/>
                      </a:rPr>
                      <a:t>p</a:t>
                    </a:r>
                    <a:endParaRPr lang="en-GB" sz="21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endParaRPr>
                  </a:p>
                </p:txBody>
              </p:sp>
              <p:sp>
                <p:nvSpPr>
                  <p:cNvPr id="32797" name="Freeform 42"/>
                  <p:cNvSpPr>
                    <a:spLocks noChangeArrowheads="1"/>
                  </p:cNvSpPr>
                  <p:nvPr/>
                </p:nvSpPr>
                <p:spPr bwMode="auto">
                  <a:xfrm rot="-1980000">
                    <a:off x="587" y="753"/>
                    <a:ext cx="453" cy="443"/>
                  </a:xfrm>
                  <a:custGeom>
                    <a:avLst/>
                    <a:gdLst>
                      <a:gd name="T0" fmla="*/ 97 w 380"/>
                      <a:gd name="T1" fmla="*/ 57 h 311"/>
                      <a:gd name="T2" fmla="*/ 36 w 380"/>
                      <a:gd name="T3" fmla="*/ 416 h 311"/>
                      <a:gd name="T4" fmla="*/ 302 w 380"/>
                      <a:gd name="T5" fmla="*/ 54 h 311"/>
                      <a:gd name="T6" fmla="*/ 178 w 380"/>
                      <a:gd name="T7" fmla="*/ 736 h 311"/>
                      <a:gd name="T8" fmla="*/ 446 w 380"/>
                      <a:gd name="T9" fmla="*/ 387 h 311"/>
                      <a:gd name="T10" fmla="*/ 324 w 380"/>
                      <a:gd name="T11" fmla="*/ 1067 h 311"/>
                      <a:gd name="T12" fmla="*/ 590 w 380"/>
                      <a:gd name="T13" fmla="*/ 708 h 311"/>
                      <a:gd name="T14" fmla="*/ 466 w 380"/>
                      <a:gd name="T15" fmla="*/ 1390 h 311"/>
                      <a:gd name="T16" fmla="*/ 734 w 380"/>
                      <a:gd name="T17" fmla="*/ 1048 h 311"/>
                      <a:gd name="T18" fmla="*/ 612 w 380"/>
                      <a:gd name="T19" fmla="*/ 1716 h 311"/>
                      <a:gd name="T20" fmla="*/ 881 w 380"/>
                      <a:gd name="T21" fmla="*/ 1377 h 311"/>
                      <a:gd name="T22" fmla="*/ 817 w 380"/>
                      <a:gd name="T23" fmla="*/ 1825 h 31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80"/>
                      <a:gd name="T37" fmla="*/ 0 h 311"/>
                      <a:gd name="T38" fmla="*/ 380 w 380"/>
                      <a:gd name="T39" fmla="*/ 311 h 31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80" h="311">
                        <a:moveTo>
                          <a:pt x="40" y="10"/>
                        </a:moveTo>
                        <a:cubicBezTo>
                          <a:pt x="36" y="20"/>
                          <a:pt x="0" y="70"/>
                          <a:pt x="15" y="71"/>
                        </a:cubicBezTo>
                        <a:cubicBezTo>
                          <a:pt x="29" y="70"/>
                          <a:pt x="116" y="0"/>
                          <a:pt x="125" y="9"/>
                        </a:cubicBezTo>
                        <a:cubicBezTo>
                          <a:pt x="136" y="19"/>
                          <a:pt x="64" y="116"/>
                          <a:pt x="74" y="126"/>
                        </a:cubicBezTo>
                        <a:cubicBezTo>
                          <a:pt x="84" y="135"/>
                          <a:pt x="174" y="56"/>
                          <a:pt x="185" y="66"/>
                        </a:cubicBezTo>
                        <a:cubicBezTo>
                          <a:pt x="194" y="75"/>
                          <a:pt x="124" y="172"/>
                          <a:pt x="134" y="182"/>
                        </a:cubicBezTo>
                        <a:cubicBezTo>
                          <a:pt x="145" y="191"/>
                          <a:pt x="235" y="111"/>
                          <a:pt x="245" y="121"/>
                        </a:cubicBezTo>
                        <a:cubicBezTo>
                          <a:pt x="256" y="131"/>
                          <a:pt x="184" y="228"/>
                          <a:pt x="194" y="237"/>
                        </a:cubicBezTo>
                        <a:cubicBezTo>
                          <a:pt x="205" y="247"/>
                          <a:pt x="294" y="169"/>
                          <a:pt x="305" y="179"/>
                        </a:cubicBezTo>
                        <a:cubicBezTo>
                          <a:pt x="315" y="189"/>
                          <a:pt x="244" y="284"/>
                          <a:pt x="254" y="293"/>
                        </a:cubicBezTo>
                        <a:cubicBezTo>
                          <a:pt x="265" y="303"/>
                          <a:pt x="352" y="232"/>
                          <a:pt x="366" y="235"/>
                        </a:cubicBezTo>
                        <a:cubicBezTo>
                          <a:pt x="380" y="238"/>
                          <a:pt x="345" y="295"/>
                          <a:pt x="339" y="311"/>
                        </a:cubicBezTo>
                      </a:path>
                    </a:pathLst>
                  </a:custGeom>
                  <a:noFill/>
                  <a:ln w="1908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32798" name="Text Box 4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4" y="1390"/>
                    <a:ext cx="196" cy="25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:r>
                      <a:rPr lang="en-GB" sz="2100" b="1" dirty="0" err="1">
                        <a:solidFill>
                          <a:srgbClr val="000000"/>
                        </a:solidFill>
                        <a:latin typeface="Times New Roman" charset="0"/>
                        <a:ea typeface="DejaVu Sans" charset="0"/>
                        <a:cs typeface="DejaVu Sans" charset="0"/>
                      </a:rPr>
                      <a:t>p</a:t>
                    </a:r>
                    <a:endParaRPr lang="en-GB" sz="2100" b="1" dirty="0">
                      <a:solidFill>
                        <a:srgbClr val="000000"/>
                      </a:solidFill>
                      <a:latin typeface="Times New Roman" charset="0"/>
                      <a:ea typeface="DejaVu Sans" charset="0"/>
                      <a:cs typeface="DejaVu Sans" charset="0"/>
                    </a:endParaRPr>
                  </a:p>
                </p:txBody>
              </p:sp>
              <p:sp>
                <p:nvSpPr>
                  <p:cNvPr id="32799" name="Text Box 4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16" y="656"/>
                    <a:ext cx="222" cy="250"/>
                  </a:xfrm>
                  <a:prstGeom prst="rect">
                    <a:avLst/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lIns="89280" tIns="62280" rIns="89280" bIns="44640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lnSpc>
                        <a:spcPct val="93000"/>
                      </a:lnSpc>
                      <a:tabLst>
                        <a:tab pos="0" algn="l"/>
                        <a:tab pos="470283" algn="l"/>
                        <a:tab pos="942233" algn="l"/>
                        <a:tab pos="1414183" algn="l"/>
                        <a:tab pos="1886134" algn="l"/>
                        <a:tab pos="2358084" algn="l"/>
                        <a:tab pos="2830034" algn="l"/>
                        <a:tab pos="3301984" algn="l"/>
                        <a:tab pos="3773935" algn="l"/>
                        <a:tab pos="4245885" algn="l"/>
                        <a:tab pos="4717835" algn="l"/>
                        <a:tab pos="5189785" algn="l"/>
                        <a:tab pos="5661736" algn="l"/>
                        <a:tab pos="6133686" algn="l"/>
                        <a:tab pos="6605636" algn="l"/>
                        <a:tab pos="7077586" algn="l"/>
                        <a:tab pos="7549537" algn="l"/>
                        <a:tab pos="8021487" algn="l"/>
                        <a:tab pos="8493437" algn="l"/>
                        <a:tab pos="8965387" algn="l"/>
                        <a:tab pos="9437338" algn="l"/>
                      </a:tabLst>
                    </a:pPr>
                    <a:r>
                      <a:rPr lang="en-GB" sz="2100" b="1" dirty="0">
                        <a:solidFill>
                          <a:srgbClr val="000000"/>
                        </a:solidFill>
                        <a:latin typeface="Times New Roman" charset="0"/>
                        <a:ea typeface="DejaVu Sans" charset="0"/>
                        <a:cs typeface="DejaVu Sans" charset="0"/>
                      </a:rPr>
                      <a:t>V</a:t>
                    </a:r>
                  </a:p>
                </p:txBody>
              </p:sp>
            </p:grpSp>
          </p:grpSp>
          <p:sp>
            <p:nvSpPr>
              <p:cNvPr id="32789" name="Text Box 45"/>
              <p:cNvSpPr txBox="1">
                <a:spLocks noChangeArrowheads="1"/>
              </p:cNvSpPr>
              <p:nvPr/>
            </p:nvSpPr>
            <p:spPr bwMode="auto">
              <a:xfrm>
                <a:off x="272" y="698"/>
                <a:ext cx="334" cy="34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lIns="89280" tIns="44640" rIns="89280" bIns="44640">
                <a:prstTxWarp prst="textNoShape">
                  <a:avLst/>
                </a:prstTxWarp>
                <a:spAutoFit/>
              </a:bodyPr>
              <a:lstStyle/>
              <a:p>
                <a:pPr algn="ctr">
                  <a:tabLst>
                    <a:tab pos="0" algn="l"/>
                    <a:tab pos="470283" algn="l"/>
                    <a:tab pos="942233" algn="l"/>
                    <a:tab pos="1414183" algn="l"/>
                    <a:tab pos="1886134" algn="l"/>
                    <a:tab pos="2358084" algn="l"/>
                    <a:tab pos="2830034" algn="l"/>
                    <a:tab pos="3301984" algn="l"/>
                    <a:tab pos="3773935" algn="l"/>
                    <a:tab pos="4245885" algn="l"/>
                    <a:tab pos="4717835" algn="l"/>
                    <a:tab pos="5189785" algn="l"/>
                    <a:tab pos="5661736" algn="l"/>
                    <a:tab pos="6133686" algn="l"/>
                    <a:tab pos="6605636" algn="l"/>
                    <a:tab pos="7077586" algn="l"/>
                    <a:tab pos="7549537" algn="l"/>
                    <a:tab pos="8021487" algn="l"/>
                    <a:tab pos="8493437" algn="l"/>
                    <a:tab pos="8965387" algn="l"/>
                    <a:tab pos="9437338" algn="l"/>
                  </a:tabLst>
                </a:pPr>
                <a:r>
                  <a:rPr lang="en-GB" sz="4600" b="1" baseline="30000" dirty="0" err="1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γ</a:t>
                </a:r>
                <a:r>
                  <a:rPr lang="en-GB" sz="4600" b="1" baseline="30000" dirty="0">
                    <a:solidFill>
                      <a:srgbClr val="000000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*</a:t>
                </a:r>
              </a:p>
            </p:txBody>
          </p:sp>
        </p:grpSp>
      </p:grpSp>
      <p:sp>
        <p:nvSpPr>
          <p:cNvPr id="54" name="Date Placeholder 5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5" name="Footer Placeholder 5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9" name="Picture 48" descr="lingot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056" y="3614406"/>
            <a:ext cx="815000" cy="610463"/>
          </a:xfrm>
          <a:prstGeom prst="rect">
            <a:avLst/>
          </a:prstGeom>
        </p:spPr>
      </p:pic>
      <p:sp>
        <p:nvSpPr>
          <p:cNvPr id="48" name="Text Box 32"/>
          <p:cNvSpPr txBox="1">
            <a:spLocks noChangeArrowheads="1"/>
          </p:cNvSpPr>
          <p:nvPr/>
        </p:nvSpPr>
        <p:spPr bwMode="auto">
          <a:xfrm>
            <a:off x="4673600" y="3710914"/>
            <a:ext cx="4457699" cy="2326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3789" tIns="46894" rIns="93789" bIns="46894">
            <a:prstTxWarp prst="textNoShape">
              <a:avLst/>
            </a:prstTxWarp>
            <a:spAutoFit/>
          </a:bodyPr>
          <a:lstStyle/>
          <a:p>
            <a:pPr marL="138417" indent="-138417">
              <a:lnSpc>
                <a:spcPct val="93000"/>
              </a:lnSpc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GB" sz="2500" b="1" dirty="0">
                <a:solidFill>
                  <a:srgbClr val="008000"/>
                </a:solidFill>
                <a:ea typeface="DejaVu Sans" charset="0"/>
                <a:cs typeface="DejaVu Sans" charset="0"/>
              </a:rPr>
              <a:t>VMP: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b="1" dirty="0"/>
              <a:t>Uncertainty of wave function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b="1" dirty="0">
                <a:solidFill>
                  <a:srgbClr val="008000"/>
                </a:solidFill>
              </a:rPr>
              <a:t>J/Psi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b="1" dirty="0"/>
              <a:t>direct access to gluons, </a:t>
            </a:r>
            <a:r>
              <a:rPr lang="en-US" b="1" dirty="0" err="1"/>
              <a:t>c+bar-c</a:t>
            </a:r>
            <a:r>
              <a:rPr lang="en-US" b="1" dirty="0"/>
              <a:t> pair produced via quark(gluon)-gluon fusion</a:t>
            </a:r>
            <a:endParaRPr lang="en-US" b="1" dirty="0">
              <a:solidFill>
                <a:srgbClr val="008000"/>
              </a:solidFill>
            </a:endParaRP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r>
              <a:rPr lang="en-US" b="1" dirty="0">
                <a:solidFill>
                  <a:srgbClr val="008000"/>
                </a:solidFill>
              </a:rPr>
              <a:t>Light VMs </a:t>
            </a:r>
            <a:r>
              <a:rPr lang="en-US" b="1" dirty="0">
                <a:sym typeface="Wingdings"/>
              </a:rPr>
              <a:t></a:t>
            </a:r>
            <a:r>
              <a:rPr lang="en-US" b="1" dirty="0"/>
              <a:t> quark-flavor separation</a:t>
            </a: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endParaRPr lang="en-GB" b="1" baseline="30000" dirty="0">
              <a:solidFill>
                <a:srgbClr val="000000"/>
              </a:solidFill>
              <a:ea typeface="DejaVu Sans" charset="0"/>
              <a:cs typeface="DejaVu Sans" charset="0"/>
            </a:endParaRPr>
          </a:p>
          <a:p>
            <a:pPr marL="138417" indent="-138417">
              <a:lnSpc>
                <a:spcPct val="120000"/>
              </a:lnSpc>
              <a:buFont typeface="Arial" charset="0"/>
              <a:buChar char="•"/>
              <a:tabLst>
                <a:tab pos="140084" algn="l"/>
                <a:tab pos="610367" algn="l"/>
                <a:tab pos="1082318" algn="l"/>
                <a:tab pos="1554267" algn="l"/>
                <a:tab pos="2026218" algn="l"/>
                <a:tab pos="2498168" algn="l"/>
                <a:tab pos="2970119" algn="l"/>
                <a:tab pos="3442068" algn="l"/>
                <a:tab pos="3914019" algn="l"/>
                <a:tab pos="4385969" algn="l"/>
                <a:tab pos="4857920" algn="l"/>
                <a:tab pos="5329869" algn="l"/>
                <a:tab pos="5801820" algn="l"/>
                <a:tab pos="6273770" algn="l"/>
                <a:tab pos="6745721" algn="l"/>
                <a:tab pos="7217670" algn="l"/>
                <a:tab pos="7689621" algn="l"/>
                <a:tab pos="8161571" algn="l"/>
                <a:tab pos="8633522" algn="l"/>
                <a:tab pos="9105471" algn="l"/>
                <a:tab pos="9577422" algn="l"/>
              </a:tabLst>
            </a:pPr>
            <a:endParaRPr lang="en-GB" b="1" dirty="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694" y="5549899"/>
            <a:ext cx="9129295" cy="773360"/>
            <a:chOff x="-10694" y="5549899"/>
            <a:chExt cx="9129295" cy="773360"/>
          </a:xfrm>
        </p:grpSpPr>
        <p:sp>
          <p:nvSpPr>
            <p:cNvPr id="9" name="Rectangle 8"/>
            <p:cNvSpPr/>
            <p:nvPr/>
          </p:nvSpPr>
          <p:spPr>
            <a:xfrm>
              <a:off x="-10694" y="5953927"/>
              <a:ext cx="63352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DVCS on a real neutron target </a:t>
              </a:r>
              <a:r>
                <a:rPr lang="en-US" b="1" dirty="0">
                  <a:solidFill>
                    <a:srgbClr val="000000"/>
                  </a:solidFill>
                  <a:sym typeface="Wingdings"/>
                </a:rPr>
                <a:t> polarized Deuterium or He</a:t>
              </a:r>
              <a:r>
                <a:rPr lang="en-US" b="1" baseline="30000" dirty="0">
                  <a:solidFill>
                    <a:srgbClr val="000000"/>
                  </a:solidFill>
                  <a:sym typeface="Wingdings"/>
                </a:rPr>
                <a:t>3</a:t>
              </a:r>
              <a:r>
                <a:rPr lang="en-US" b="1" dirty="0">
                  <a:solidFill>
                    <a:srgbClr val="000000"/>
                  </a:solidFill>
                  <a:sym typeface="Wingdings"/>
                </a:rPr>
                <a:t>  </a:t>
              </a:r>
            </a:p>
          </p:txBody>
        </p:sp>
        <p:sp>
          <p:nvSpPr>
            <p:cNvPr id="10" name="Bent Arrow 9"/>
            <p:cNvSpPr/>
            <p:nvPr/>
          </p:nvSpPr>
          <p:spPr>
            <a:xfrm rot="10800000">
              <a:off x="5867399" y="5549899"/>
              <a:ext cx="479093" cy="71646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99200" y="5592661"/>
              <a:ext cx="2819401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FF"/>
                  </a:solidFill>
                </a:rPr>
                <a:t>Alternative/complementary way to quark-flavor separation</a:t>
              </a:r>
            </a:p>
          </p:txBody>
        </p:sp>
      </p:grpSp>
      <p:sp>
        <p:nvSpPr>
          <p:cNvPr id="51" name="Text Box 3"/>
          <p:cNvSpPr txBox="1">
            <a:spLocks noChangeArrowheads="1"/>
          </p:cNvSpPr>
          <p:nvPr/>
        </p:nvSpPr>
        <p:spPr bwMode="auto">
          <a:xfrm>
            <a:off x="1889192" y="2831624"/>
            <a:ext cx="342643" cy="4637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6804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 dirty="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t</a:t>
            </a:r>
          </a:p>
        </p:txBody>
      </p:sp>
      <p:sp>
        <p:nvSpPr>
          <p:cNvPr id="52" name="AutoShape 16"/>
          <p:cNvSpPr>
            <a:spLocks/>
          </p:cNvSpPr>
          <p:nvPr/>
        </p:nvSpPr>
        <p:spPr bwMode="auto">
          <a:xfrm flipV="1">
            <a:off x="1321984" y="2399331"/>
            <a:ext cx="1294215" cy="54637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255 w 21600"/>
              <a:gd name="T19" fmla="*/ 0 h 21600"/>
              <a:gd name="T20" fmla="*/ 21600 w 21600"/>
              <a:gd name="T21" fmla="*/ 1098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3"/>
          <p:cNvSpPr txBox="1">
            <a:spLocks noChangeArrowheads="1"/>
          </p:cNvSpPr>
          <p:nvPr/>
        </p:nvSpPr>
        <p:spPr bwMode="auto">
          <a:xfrm>
            <a:off x="7540077" y="2896392"/>
            <a:ext cx="342643" cy="46374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68040" rIns="90000" bIns="46800">
            <a:prstTxWarp prst="textNoShape">
              <a:avLst/>
            </a:prstTxWarp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i="1" dirty="0">
                <a:solidFill>
                  <a:srgbClr val="000000"/>
                </a:solidFill>
                <a:latin typeface="Times New Roman" charset="0"/>
                <a:ea typeface="DejaVu Sans" charset="0"/>
                <a:cs typeface="DejaVu Sans" charset="0"/>
              </a:rPr>
              <a:t>t</a:t>
            </a:r>
          </a:p>
        </p:txBody>
      </p:sp>
      <p:sp>
        <p:nvSpPr>
          <p:cNvPr id="56" name="AutoShape 16"/>
          <p:cNvSpPr>
            <a:spLocks/>
          </p:cNvSpPr>
          <p:nvPr/>
        </p:nvSpPr>
        <p:spPr bwMode="auto">
          <a:xfrm flipV="1">
            <a:off x="6972869" y="2464099"/>
            <a:ext cx="1294215" cy="546371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255 w 21600"/>
              <a:gd name="T19" fmla="*/ 0 h 21600"/>
              <a:gd name="T20" fmla="*/ 21600 w 21600"/>
              <a:gd name="T21" fmla="*/ 1098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 stroke="0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  <a:lnTo>
                  <a:pt x="10800" y="10800"/>
                </a:lnTo>
                <a:close/>
              </a:path>
              <a:path w="21600" h="21600" fill="none">
                <a:moveTo>
                  <a:pt x="267" y="8412"/>
                </a:moveTo>
                <a:cubicBezTo>
                  <a:pt x="1382" y="3492"/>
                  <a:pt x="5755" y="-1"/>
                  <a:pt x="10800" y="-1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0908"/>
                  <a:pt x="21598" y="11016"/>
                  <a:pt x="21595" y="11124"/>
                </a:cubicBezTo>
              </a:path>
            </a:pathLst>
          </a:cu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3741556" y="2206224"/>
            <a:ext cx="2302689" cy="631866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lIns="93789" tIns="65425" rIns="93789" bIns="46894">
            <a:prstTxWarp prst="textNoShape">
              <a:avLst/>
            </a:prstTxWarp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  <a:defRPr/>
            </a:pPr>
            <a:r>
              <a:rPr lang="en-GB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square</a:t>
            </a:r>
            <a:r>
              <a:rPr lang="en-GB" b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DejaVu Sans" charset="0"/>
                <a:cs typeface="DejaVu Sans" charset="0"/>
              </a:rPr>
              <a:t> </a:t>
            </a:r>
            <a:r>
              <a:rPr lang="en-GB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4-momentum at the </a:t>
            </a:r>
            <a:r>
              <a:rPr lang="en-GB" b="1" i="1" dirty="0" err="1">
                <a:solidFill>
                  <a:srgbClr val="000090"/>
                </a:solidFill>
                <a:ea typeface="DejaVu Sans" charset="0"/>
                <a:cs typeface="DejaVu Sans" charset="0"/>
              </a:rPr>
              <a:t>p</a:t>
            </a:r>
            <a:r>
              <a:rPr lang="en-GB" b="1" i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 </a:t>
            </a:r>
            <a:r>
              <a:rPr lang="en-GB" b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vertex:</a:t>
            </a:r>
            <a:r>
              <a:rPr lang="en-GB" b="1" i="1" dirty="0">
                <a:solidFill>
                  <a:srgbClr val="000090"/>
                </a:solidFill>
                <a:ea typeface="DejaVu Sans" charset="0"/>
                <a:cs typeface="DejaVu Sans" charset="0"/>
              </a:rPr>
              <a:t> </a:t>
            </a:r>
          </a:p>
        </p:txBody>
      </p:sp>
      <p:graphicFrame>
        <p:nvGraphicFramePr>
          <p:cNvPr id="58" name="Object 5"/>
          <p:cNvGraphicFramePr>
            <a:graphicFrameLocks noChangeAspect="1"/>
          </p:cNvGraphicFramePr>
          <p:nvPr>
            <p:extLst/>
          </p:nvPr>
        </p:nvGraphicFramePr>
        <p:xfrm>
          <a:off x="4140833" y="2749480"/>
          <a:ext cx="140811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0044" name="Equation" r:id="rId7" imgW="749300" imgH="279400" progId="Equation.3">
                  <p:embed/>
                </p:oleObj>
              </mc:Choice>
              <mc:Fallback>
                <p:oleObj name="Equation" r:id="rId7" imgW="749300" imgH="279400" progId="Equation.3">
                  <p:embed/>
                  <p:pic>
                    <p:nvPicPr>
                      <p:cNvPr id="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833" y="2749480"/>
                        <a:ext cx="1408112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9336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grpSp>
        <p:nvGrpSpPr>
          <p:cNvPr id="2" name="Group 43"/>
          <p:cNvGrpSpPr/>
          <p:nvPr/>
        </p:nvGrpSpPr>
        <p:grpSpPr>
          <a:xfrm>
            <a:off x="550396" y="1619185"/>
            <a:ext cx="6823359" cy="1760115"/>
            <a:chOff x="550396" y="1619185"/>
            <a:chExt cx="6823359" cy="1760115"/>
          </a:xfrm>
        </p:grpSpPr>
        <p:pic>
          <p:nvPicPr>
            <p:cNvPr id="8" name="Picture 7" descr="PHI_angle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396" y="1619185"/>
              <a:ext cx="2496814" cy="1760115"/>
            </a:xfrm>
            <a:prstGeom prst="rect">
              <a:avLst/>
            </a:prstGeom>
          </p:spPr>
        </p:pic>
        <p:graphicFrame>
          <p:nvGraphicFramePr>
            <p:cNvPr id="10" name="Object 2"/>
            <p:cNvGraphicFramePr>
              <a:graphicFrameLocks noChangeAspect="1"/>
            </p:cNvGraphicFramePr>
            <p:nvPr/>
          </p:nvGraphicFramePr>
          <p:xfrm>
            <a:off x="3149836" y="2082800"/>
            <a:ext cx="1508125" cy="371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708" name="Equation" r:id="rId4" imgW="723900" imgH="177800" progId="Equation.3">
                    <p:embed/>
                  </p:oleObj>
                </mc:Choice>
                <mc:Fallback>
                  <p:oleObj name="Equation" r:id="rId4" imgW="723900" imgH="177800" progId="Equation.3">
                    <p:embed/>
                    <p:pic>
                      <p:nvPicPr>
                        <p:cNvPr id="1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49836" y="2082800"/>
                          <a:ext cx="1508125" cy="3714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Object 3"/>
            <p:cNvGraphicFramePr>
              <a:graphicFrameLocks noChangeAspect="1"/>
            </p:cNvGraphicFramePr>
            <p:nvPr/>
          </p:nvGraphicFramePr>
          <p:xfrm>
            <a:off x="3057009" y="2606675"/>
            <a:ext cx="1736725" cy="373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709" name="Equation" r:id="rId6" imgW="825500" imgH="177800" progId="Equation.3">
                    <p:embed/>
                  </p:oleObj>
                </mc:Choice>
                <mc:Fallback>
                  <p:oleObj name="Equation" r:id="rId6" imgW="825500" imgH="177800" progId="Equation.3">
                    <p:embed/>
                    <p:pic>
                      <p:nvPicPr>
                        <p:cNvPr id="1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57009" y="2606675"/>
                          <a:ext cx="1736725" cy="373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4802628" y="2049168"/>
              <a:ext cx="21463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Angle btw the production and scattering planes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49354" y="2576119"/>
              <a:ext cx="26244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Angle btw the scattering plane and the transverse pol. vector</a:t>
              </a:r>
            </a:p>
          </p:txBody>
        </p:sp>
      </p:grp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213356" y="117274"/>
            <a:ext cx="87508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Accessing the GPDs in exclusive processes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grpSp>
        <p:nvGrpSpPr>
          <p:cNvPr id="3" name="Group 44"/>
          <p:cNvGrpSpPr/>
          <p:nvPr/>
        </p:nvGrpSpPr>
        <p:grpSpPr>
          <a:xfrm>
            <a:off x="317500" y="3411538"/>
            <a:ext cx="6016460" cy="666206"/>
            <a:chOff x="317500" y="3411538"/>
            <a:chExt cx="6016460" cy="666206"/>
          </a:xfrm>
        </p:grpSpPr>
        <p:graphicFrame>
          <p:nvGraphicFramePr>
            <p:cNvPr id="151559" name="Object 7"/>
            <p:cNvGraphicFramePr>
              <a:graphicFrameLocks noChangeAspect="1"/>
            </p:cNvGraphicFramePr>
            <p:nvPr/>
          </p:nvGraphicFramePr>
          <p:xfrm>
            <a:off x="317500" y="3411538"/>
            <a:ext cx="2535238" cy="579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6710" name="Equation" r:id="rId8" imgW="1574800" imgH="381000" progId="Equation.3">
                    <p:embed/>
                  </p:oleObj>
                </mc:Choice>
                <mc:Fallback>
                  <p:oleObj name="Equation" r:id="rId8" imgW="1574800" imgH="381000" progId="Equation.3">
                    <p:embed/>
                    <p:pic>
                      <p:nvPicPr>
                        <p:cNvPr id="15155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7500" y="3411538"/>
                          <a:ext cx="2535238" cy="579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3967854" y="3492968"/>
              <a:ext cx="236610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0000"/>
                  </a:solidFill>
                </a:rPr>
                <a:t>Requires a positron beam</a:t>
              </a:r>
            </a:p>
            <a:p>
              <a:pPr algn="ctr"/>
              <a:r>
                <a:rPr lang="en-US" sz="1600" b="1" dirty="0">
                  <a:solidFill>
                    <a:srgbClr val="000090"/>
                  </a:solidFill>
                </a:rPr>
                <a:t>done @ HERA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3248844" y="3811450"/>
              <a:ext cx="61045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1560" name="Object 8"/>
          <p:cNvGraphicFramePr>
            <a:graphicFrameLocks noChangeAspect="1"/>
          </p:cNvGraphicFramePr>
          <p:nvPr>
            <p:extLst/>
          </p:nvPr>
        </p:nvGraphicFramePr>
        <p:xfrm>
          <a:off x="41275" y="4133850"/>
          <a:ext cx="5456238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11" name="Equation" r:id="rId10" imgW="3378200" imgH="406400" progId="Equation.3">
                  <p:embed/>
                </p:oleObj>
              </mc:Choice>
              <mc:Fallback>
                <p:oleObj name="Equation" r:id="rId10" imgW="3378200" imgH="406400" progId="Equation.3">
                  <p:embed/>
                  <p:pic>
                    <p:nvPicPr>
                      <p:cNvPr id="15156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4133850"/>
                        <a:ext cx="5456238" cy="7127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8"/>
          <p:cNvGrpSpPr/>
          <p:nvPr/>
        </p:nvGrpSpPr>
        <p:grpSpPr>
          <a:xfrm>
            <a:off x="2147069" y="4174303"/>
            <a:ext cx="6611736" cy="747174"/>
            <a:chOff x="1921985" y="5109515"/>
            <a:chExt cx="6611736" cy="747174"/>
          </a:xfrm>
        </p:grpSpPr>
        <p:sp>
          <p:nvSpPr>
            <p:cNvPr id="39" name="TextBox 38"/>
            <p:cNvSpPr txBox="1"/>
            <p:nvPr/>
          </p:nvSpPr>
          <p:spPr>
            <a:xfrm>
              <a:off x="5599034" y="5109515"/>
              <a:ext cx="2934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err="1">
                  <a:solidFill>
                    <a:srgbClr val="000090"/>
                  </a:solidFill>
                </a:rPr>
                <a:t>sin(</a:t>
              </a:r>
              <a:r>
                <a:rPr lang="en-US" b="1" i="1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b="1" i="1" baseline="-25000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T</a:t>
              </a:r>
              <a:r>
                <a:rPr lang="en-US" b="1" i="1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-f</a:t>
              </a:r>
              <a:r>
                <a:rPr lang="en-US" b="1" i="1" baseline="-25000" dirty="0" err="1">
                  <a:solidFill>
                    <a:srgbClr val="000090"/>
                  </a:solidFill>
                  <a:latin typeface="Symbol" charset="2"/>
                  <a:cs typeface="Symbol" charset="2"/>
                </a:rPr>
                <a:t>N</a:t>
              </a:r>
              <a:r>
                <a:rPr lang="en-US" b="1" i="1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)</a:t>
              </a:r>
              <a:r>
                <a:rPr lang="en-US" b="1" i="1" baseline="-25000" dirty="0">
                  <a:solidFill>
                    <a:srgbClr val="000090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b="1" dirty="0">
                  <a:solidFill>
                    <a:srgbClr val="000090"/>
                  </a:solidFill>
                </a:rPr>
                <a:t> </a:t>
              </a:r>
            </a:p>
            <a:p>
              <a:pPr algn="ctr"/>
              <a:r>
                <a:rPr lang="en-US" b="1" dirty="0">
                  <a:solidFill>
                    <a:srgbClr val="000090"/>
                  </a:solidFill>
                </a:rPr>
                <a:t>governed by </a:t>
              </a:r>
              <a:r>
                <a:rPr lang="en-US" b="1" dirty="0">
                  <a:solidFill>
                    <a:srgbClr val="FF0000"/>
                  </a:solidFill>
                </a:rPr>
                <a:t>E</a:t>
              </a:r>
              <a:r>
                <a:rPr lang="en-US" b="1" dirty="0">
                  <a:solidFill>
                    <a:srgbClr val="000090"/>
                  </a:solidFill>
                </a:rPr>
                <a:t> and </a:t>
              </a:r>
              <a:r>
                <a:rPr lang="en-US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921985" y="5208988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3759033" y="5208988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51563" name="Object 11"/>
          <p:cNvGraphicFramePr>
            <a:graphicFrameLocks noChangeAspect="1"/>
          </p:cNvGraphicFramePr>
          <p:nvPr/>
        </p:nvGraphicFramePr>
        <p:xfrm>
          <a:off x="108551" y="873125"/>
          <a:ext cx="3859302" cy="7387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712" name="Equation" r:id="rId12" imgW="2590800" imgH="495300" progId="Equation.3">
                  <p:embed/>
                </p:oleObj>
              </mc:Choice>
              <mc:Fallback>
                <p:oleObj name="Equation" r:id="rId12" imgW="2590800" imgH="495300" progId="Equation.3">
                  <p:embed/>
                  <p:pic>
                    <p:nvPicPr>
                      <p:cNvPr id="15156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51" y="873125"/>
                        <a:ext cx="3859302" cy="7387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1"/>
          <p:cNvGrpSpPr/>
          <p:nvPr/>
        </p:nvGrpSpPr>
        <p:grpSpPr>
          <a:xfrm>
            <a:off x="942659" y="938261"/>
            <a:ext cx="6713269" cy="647701"/>
            <a:chOff x="942659" y="938261"/>
            <a:chExt cx="6713269" cy="647701"/>
          </a:xfrm>
        </p:grpSpPr>
        <p:sp>
          <p:nvSpPr>
            <p:cNvPr id="34" name="TextBox 33"/>
            <p:cNvSpPr txBox="1"/>
            <p:nvPr/>
          </p:nvSpPr>
          <p:spPr>
            <a:xfrm>
              <a:off x="4383671" y="942694"/>
              <a:ext cx="32722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90"/>
                  </a:solidFill>
                </a:rPr>
                <a:t>Dominated by </a:t>
              </a:r>
              <a:r>
                <a:rPr lang="en-US" b="1" dirty="0">
                  <a:solidFill>
                    <a:srgbClr val="FF0000"/>
                  </a:solidFill>
                </a:rPr>
                <a:t>H</a:t>
              </a:r>
            </a:p>
          </p:txBody>
        </p:sp>
        <p:sp>
          <p:nvSpPr>
            <p:cNvPr id="37" name="Oval 36"/>
            <p:cNvSpPr/>
            <p:nvPr/>
          </p:nvSpPr>
          <p:spPr>
            <a:xfrm>
              <a:off x="942659" y="938261"/>
              <a:ext cx="1142467" cy="647701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42"/>
          <p:cNvGrpSpPr/>
          <p:nvPr/>
        </p:nvGrpSpPr>
        <p:grpSpPr>
          <a:xfrm>
            <a:off x="2727690" y="927405"/>
            <a:ext cx="4523312" cy="662709"/>
            <a:chOff x="2727690" y="927405"/>
            <a:chExt cx="4523312" cy="662709"/>
          </a:xfrm>
        </p:grpSpPr>
        <p:sp>
          <p:nvSpPr>
            <p:cNvPr id="40" name="Oval 39"/>
            <p:cNvSpPr/>
            <p:nvPr/>
          </p:nvSpPr>
          <p:spPr>
            <a:xfrm>
              <a:off x="2727690" y="927405"/>
              <a:ext cx="1142467" cy="647701"/>
            </a:xfrm>
            <a:prstGeom prst="ellipse">
              <a:avLst/>
            </a:prstGeom>
            <a:solidFill>
              <a:schemeClr val="accent3">
                <a:lumMod val="75000"/>
                <a:alpha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820679" y="1220782"/>
              <a:ext cx="24303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90"/>
                  </a:solidFill>
                </a:rPr>
                <a:t>slightly dependent on </a:t>
              </a:r>
              <a:r>
                <a:rPr lang="en-US" b="1" dirty="0">
                  <a:solidFill>
                    <a:srgbClr val="FF0000"/>
                  </a:solidFill>
                </a:rPr>
                <a:t>E</a:t>
              </a:r>
            </a:p>
          </p:txBody>
        </p:sp>
      </p:grpSp>
      <p:grpSp>
        <p:nvGrpSpPr>
          <p:cNvPr id="17" name="Group 27"/>
          <p:cNvGrpSpPr/>
          <p:nvPr/>
        </p:nvGrpSpPr>
        <p:grpSpPr>
          <a:xfrm>
            <a:off x="7268243" y="1317771"/>
            <a:ext cx="1728420" cy="2711033"/>
            <a:chOff x="3292475" y="1524000"/>
            <a:chExt cx="2514600" cy="3703638"/>
          </a:xfrm>
        </p:grpSpPr>
        <p:sp>
          <p:nvSpPr>
            <p:cNvPr id="43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44" name="Picture 15" descr="fig02-3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7</a:t>
            </a:fld>
            <a:endParaRPr lang="en-US"/>
          </a:p>
        </p:txBody>
      </p:sp>
      <p:cxnSp>
        <p:nvCxnSpPr>
          <p:cNvPr id="47" name="Straight Arrow Connector 46"/>
          <p:cNvCxnSpPr>
            <a:stCxn id="29" idx="4"/>
            <a:endCxn id="48" idx="0"/>
          </p:cNvCxnSpPr>
          <p:nvPr/>
        </p:nvCxnSpPr>
        <p:spPr bwMode="auto">
          <a:xfrm>
            <a:off x="4555351" y="4921477"/>
            <a:ext cx="1959749" cy="4680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4216400" y="5389508"/>
            <a:ext cx="4597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responsible for orbital angular momentum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a window to the SPIN physics</a:t>
            </a:r>
          </a:p>
        </p:txBody>
      </p:sp>
      <p:grpSp>
        <p:nvGrpSpPr>
          <p:cNvPr id="42" name="Group 19"/>
          <p:cNvGrpSpPr/>
          <p:nvPr/>
        </p:nvGrpSpPr>
        <p:grpSpPr>
          <a:xfrm>
            <a:off x="88900" y="5022215"/>
            <a:ext cx="3618970" cy="1657034"/>
            <a:chOff x="1800225" y="3491443"/>
            <a:chExt cx="4697941" cy="2218112"/>
          </a:xfrm>
        </p:grpSpPr>
        <p:grpSp>
          <p:nvGrpSpPr>
            <p:cNvPr id="49" name="Group 25"/>
            <p:cNvGrpSpPr/>
            <p:nvPr/>
          </p:nvGrpSpPr>
          <p:grpSpPr>
            <a:xfrm>
              <a:off x="1800225" y="3491443"/>
              <a:ext cx="4697941" cy="2218112"/>
              <a:chOff x="178858" y="4405843"/>
              <a:chExt cx="4697941" cy="2218112"/>
            </a:xfrm>
          </p:grpSpPr>
          <p:sp>
            <p:nvSpPr>
              <p:cNvPr id="53" name="Rectangle 10"/>
              <p:cNvSpPr>
                <a:spLocks noChangeArrowheads="1"/>
              </p:cNvSpPr>
              <p:nvPr/>
            </p:nvSpPr>
            <p:spPr bwMode="auto">
              <a:xfrm>
                <a:off x="178858" y="4405843"/>
                <a:ext cx="4697941" cy="221811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>
                <a:glow rad="101600">
                  <a:schemeClr val="tx1">
                    <a:lumMod val="85000"/>
                    <a:alpha val="75000"/>
                  </a:schemeClr>
                </a:glo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  <a:bevelB w="114300" prst="artDeco"/>
              </a:sp3d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aphicFrame>
            <p:nvGraphicFramePr>
              <p:cNvPr id="54" name="Object 11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415930" y="5664331"/>
              <a:ext cx="4292600" cy="7874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6713" name="Equation" r:id="rId15" imgW="4292600" imgH="787400" progId="">
                      <p:embed/>
                    </p:oleObj>
                  </mc:Choice>
                  <mc:Fallback>
                    <p:oleObj name="Equation" r:id="rId15" imgW="4292600" imgH="787400" progId="">
                      <p:embed/>
                      <p:pic>
                        <p:nvPicPr>
                          <p:cNvPr id="54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15930" y="5664331"/>
                            <a:ext cx="4292600" cy="7874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55" name="Object 1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50086457"/>
                  </p:ext>
                </p:extLst>
              </p:nvPr>
            </p:nvGraphicFramePr>
            <p:xfrm>
              <a:off x="468313" y="4929880"/>
              <a:ext cx="4064001" cy="863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36714" name="Equation" r:id="rId17" imgW="4064000" imgH="863600" progId="">
                      <p:embed/>
                    </p:oleObj>
                  </mc:Choice>
                  <mc:Fallback>
                    <p:oleObj name="Equation" r:id="rId17" imgW="4064000" imgH="863600" progId="">
                      <p:embed/>
                      <p:pic>
                        <p:nvPicPr>
                          <p:cNvPr id="55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313" y="4929880"/>
                            <a:ext cx="4064001" cy="8636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0" name="TextBox 49"/>
            <p:cNvSpPr txBox="1"/>
            <p:nvPr/>
          </p:nvSpPr>
          <p:spPr>
            <a:xfrm>
              <a:off x="1821252" y="3532526"/>
              <a:ext cx="2751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Spin-Sum-Rule in PRF:</a:t>
              </a:r>
            </a:p>
          </p:txBody>
        </p:sp>
        <p:sp>
          <p:nvSpPr>
            <p:cNvPr id="51" name="Text Box 22"/>
            <p:cNvSpPr txBox="1">
              <a:spLocks noChangeArrowheads="1"/>
            </p:cNvSpPr>
            <p:nvPr/>
          </p:nvSpPr>
          <p:spPr bwMode="auto">
            <a:xfrm>
              <a:off x="4828824" y="3692384"/>
              <a:ext cx="93620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from </a:t>
              </a:r>
              <a:r>
                <a:rPr lang="en-US" sz="16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g</a:t>
              </a:r>
              <a:r>
                <a:rPr lang="en-US" sz="1600" baseline="-25000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1</a:t>
              </a:r>
              <a:endParaRPr lang="en-US" sz="1600" b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endParaRPr>
            </a:p>
          </p:txBody>
        </p:sp>
        <p:sp>
          <p:nvSpPr>
            <p:cNvPr id="52" name="Bent Arrow 51"/>
            <p:cNvSpPr/>
            <p:nvPr/>
          </p:nvSpPr>
          <p:spPr>
            <a:xfrm>
              <a:off x="4429778" y="3793971"/>
              <a:ext cx="402199" cy="472016"/>
            </a:xfrm>
            <a:prstGeom prst="bentArrow">
              <a:avLst>
                <a:gd name="adj1" fmla="val 25000"/>
                <a:gd name="adj2" fmla="val 25000"/>
                <a:gd name="adj3" fmla="val 25000"/>
                <a:gd name="adj4" fmla="val 43750"/>
              </a:avLst>
            </a:prstGeom>
            <a:gradFill flip="none" rotWithShape="1">
              <a:gsLst>
                <a:gs pos="1000">
                  <a:srgbClr val="CC66FF"/>
                </a:gs>
                <a:gs pos="96000">
                  <a:srgbClr val="FFFFFF"/>
                </a:gs>
                <a:gs pos="0">
                  <a:srgbClr val="CC66FF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solidFill>
                <a:srgbClr val="8000FF"/>
              </a:solidFill>
            </a:ln>
            <a:effectLst>
              <a:glow rad="63500">
                <a:srgbClr val="CC66FF">
                  <a:alpha val="45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924423" y="4715832"/>
            <a:ext cx="3230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Requires a polarized proton-target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561013" y="4539014"/>
            <a:ext cx="610458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9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03732" y="905118"/>
            <a:ext cx="46572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Large center-of-mass coverage:</a:t>
            </a:r>
          </a:p>
          <a:p>
            <a:r>
              <a:rPr lang="en-US" sz="2000" dirty="0">
                <a:latin typeface="Times New Roman"/>
                <a:cs typeface="Times New Roman"/>
              </a:rPr>
              <a:t>Access to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wide kinematic range </a:t>
            </a:r>
            <a:r>
              <a:rPr lang="en-US" sz="2000" dirty="0">
                <a:latin typeface="Times New Roman"/>
                <a:cs typeface="Times New Roman"/>
              </a:rPr>
              <a:t>in </a:t>
            </a:r>
            <a:r>
              <a:rPr lang="en-US" sz="2000" i="1" dirty="0">
                <a:latin typeface="Times New Roman"/>
                <a:cs typeface="Times New Roman"/>
              </a:rPr>
              <a:t>x</a:t>
            </a:r>
            <a:r>
              <a:rPr lang="en-US" sz="2000" dirty="0">
                <a:latin typeface="Times New Roman"/>
                <a:cs typeface="Times New Roman"/>
              </a:rPr>
              <a:t> and </a:t>
            </a:r>
            <a:r>
              <a:rPr lang="en-US" sz="2000" i="1" dirty="0">
                <a:latin typeface="Times New Roman"/>
                <a:cs typeface="Times New Roman"/>
              </a:rPr>
              <a:t>Q</a:t>
            </a:r>
            <a:r>
              <a:rPr lang="en-US" sz="2000" i="1" baseline="30000" dirty="0">
                <a:latin typeface="Times New Roman"/>
                <a:cs typeface="Times New Roman"/>
              </a:rPr>
              <a:t>2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8966" y="1804536"/>
            <a:ext cx="8830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Polarized electron and hadron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access to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spin structure </a:t>
            </a:r>
            <a:r>
              <a:rPr lang="en-US" sz="2000" dirty="0">
                <a:latin typeface="Times New Roman"/>
                <a:cs typeface="Times New Roman"/>
              </a:rPr>
              <a:t>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Spin vehicle to access the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3D spatial and momentum structure </a:t>
            </a: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of the nucleon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Full specification of initial and final states to probe q-g structure of NN and NNN interaction in light nuclei</a:t>
            </a:r>
            <a:endParaRPr lang="en-US" sz="2000" dirty="0">
              <a:solidFill>
                <a:srgbClr val="322F31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3732" y="3525321"/>
            <a:ext cx="8699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Nuclear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solidFill>
                  <a:srgbClr val="322F31"/>
                </a:solidFill>
                <a:latin typeface="Times New Roman"/>
                <a:cs typeface="Times New Roman"/>
              </a:rPr>
              <a:t>Accessing the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highest gluon densities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000" dirty="0">
                <a:latin typeface="Times New Roman"/>
                <a:cs typeface="Times New Roman"/>
                <a:sym typeface="Wingdings"/>
              </a:rPr>
              <a:t>amplification of saturation phenomena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8967" y="4336104"/>
            <a:ext cx="88307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High luminosity: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Detailed mapping the 3D spatial and momentum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2000" dirty="0">
                <a:latin typeface="Times New Roman"/>
                <a:cs typeface="Times New Roman"/>
              </a:rPr>
              <a:t>Access to </a:t>
            </a:r>
            <a:r>
              <a:rPr lang="en-US" sz="2000" dirty="0">
                <a:solidFill>
                  <a:srgbClr val="FF0000"/>
                </a:solidFill>
                <a:latin typeface="Times New Roman"/>
                <a:cs typeface="Times New Roman"/>
              </a:rPr>
              <a:t>rare probes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All these requirement will be addressed by a future</a:t>
            </a:r>
            <a:r>
              <a:rPr lang="en-US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 Electron-Ion Collider</a:t>
            </a:r>
          </a:p>
        </p:txBody>
      </p:sp>
      <p:sp>
        <p:nvSpPr>
          <p:cNvPr id="39" name="Text Box 4"/>
          <p:cNvSpPr txBox="1">
            <a:spLocks noChangeArrowheads="1"/>
          </p:cNvSpPr>
          <p:nvPr/>
        </p:nvSpPr>
        <p:spPr bwMode="auto">
          <a:xfrm>
            <a:off x="418310" y="135847"/>
            <a:ext cx="8382789" cy="609489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6058" tIns="233337" rIns="96058" bIns="48029" anchor="ctr">
            <a:prstTxWarp prst="textNoShape">
              <a:avLst/>
            </a:prstTxWarp>
          </a:bodyPr>
          <a:lstStyle/>
          <a:p>
            <a:pPr algn="ctr">
              <a:lnSpc>
                <a:spcPct val="50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900" b="1" dirty="0">
                <a:solidFill>
                  <a:srgbClr val="FF0000"/>
                </a:solidFill>
              </a:rPr>
              <a:t>Ingredients for a High Resolution “</a:t>
            </a:r>
            <a:r>
              <a:rPr lang="en-GB" sz="2900" b="1" dirty="0" err="1">
                <a:solidFill>
                  <a:srgbClr val="FF0000"/>
                </a:solidFill>
              </a:rPr>
              <a:t>Femtoscope</a:t>
            </a:r>
            <a:r>
              <a:rPr lang="en-GB" sz="2900" b="1" dirty="0">
                <a:solidFill>
                  <a:srgbClr val="FF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690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x-q2-dvcs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273" y="812800"/>
            <a:ext cx="4932129" cy="354140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 OCT 2018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56" y="82587"/>
            <a:ext cx="8750889" cy="607838"/>
          </a:xfrm>
          <a:prstGeom prst="rect">
            <a:avLst/>
          </a:prstGeom>
          <a:gradFill rotWithShape="0">
            <a:gsLst>
              <a:gs pos="0">
                <a:srgbClr val="5E7575"/>
              </a:gs>
              <a:gs pos="50000">
                <a:srgbClr val="CCFFFF"/>
              </a:gs>
              <a:gs pos="100000">
                <a:srgbClr val="5E7575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3789" tIns="71854" rIns="93789" bIns="46894" anchor="ctr">
            <a:prstTxWarp prst="textNoShape">
              <a:avLst/>
            </a:prstTxWarp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70283" algn="l"/>
                <a:tab pos="942233" algn="l"/>
                <a:tab pos="1414183" algn="l"/>
                <a:tab pos="1886134" algn="l"/>
                <a:tab pos="2358084" algn="l"/>
                <a:tab pos="2830034" algn="l"/>
                <a:tab pos="3301984" algn="l"/>
                <a:tab pos="3773935" algn="l"/>
                <a:tab pos="4245885" algn="l"/>
                <a:tab pos="4717835" algn="l"/>
                <a:tab pos="5189785" algn="l"/>
                <a:tab pos="5661736" algn="l"/>
                <a:tab pos="6133686" algn="l"/>
                <a:tab pos="6605636" algn="l"/>
                <a:tab pos="7077586" algn="l"/>
                <a:tab pos="7549537" algn="l"/>
                <a:tab pos="8021487" algn="l"/>
                <a:tab pos="8493437" algn="l"/>
                <a:tab pos="8965387" algn="l"/>
                <a:tab pos="9437338" algn="l"/>
              </a:tabLst>
            </a:pPr>
            <a:r>
              <a:rPr lang="en-GB" sz="2800" b="1" dirty="0">
                <a:solidFill>
                  <a:srgbClr val="CC0000"/>
                </a:solidFill>
                <a:latin typeface="Times New Roman" charset="0"/>
                <a:ea typeface="DejaVu Sans" charset="0"/>
                <a:cs typeface="DejaVu Sans" charset="0"/>
              </a:rPr>
              <a:t>DVCS at an EIC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377425"/>
            <a:ext cx="4889140" cy="338554"/>
          </a:xfrm>
          <a:prstGeom prst="rect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HERA results limited by lack of statistics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5814722"/>
            <a:ext cx="4886856" cy="584776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EIC: the first machine to measure cross sections and asymmetries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974971" y="3338369"/>
            <a:ext cx="4143629" cy="3139321"/>
          </a:xfrm>
          <a:prstGeom prst="rect">
            <a:avLst/>
          </a:prstGeom>
          <a:ln w="254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Comprehensive EIC studies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Signal extraction “a la HERA”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 err="1">
                <a:sym typeface="Wingdings"/>
              </a:rPr>
              <a:t>xSec</a:t>
            </a:r>
            <a:r>
              <a:rPr lang="en-US" b="1" dirty="0">
                <a:sym typeface="Wingdings"/>
              </a:rPr>
              <a:t> meas.: Specific requirements to suppress BH </a:t>
            </a:r>
          </a:p>
          <a:p>
            <a:pPr marL="463550" indent="-285750">
              <a:buFont typeface="Wingdings" charset="0"/>
              <a:buChar char="à"/>
            </a:pPr>
            <a:r>
              <a:rPr lang="en-US" b="1" dirty="0">
                <a:solidFill>
                  <a:srgbClr val="FF0000"/>
                </a:solidFill>
              </a:rPr>
              <a:t>keep BH/sample below 60% at high energies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>
                <a:sym typeface="Wingdings"/>
              </a:rPr>
              <a:t>Radiative Corrections evaluated </a:t>
            </a:r>
          </a:p>
          <a:p>
            <a:pPr marL="177800" indent="-177800">
              <a:buFont typeface="Arial"/>
              <a:buChar char="•"/>
            </a:pPr>
            <a:r>
              <a:rPr lang="en-US" b="1" dirty="0">
                <a:sym typeface="Wingdings"/>
              </a:rPr>
              <a:t>detector acceptance &amp; smearing</a:t>
            </a:r>
          </a:p>
          <a:p>
            <a:pPr marL="177800" indent="-177800">
              <a:buFont typeface="Arial"/>
              <a:buChar char="•"/>
            </a:pPr>
            <a:r>
              <a:rPr lang="en-US" b="1" dirty="0"/>
              <a:t>t-slope: b=5.6 compatible with H1 data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/>
              <a:t>|t|-binning is (3*resolution)</a:t>
            </a:r>
            <a:endParaRPr lang="en-US" b="1" dirty="0">
              <a:sym typeface="Wingdings"/>
            </a:endParaRPr>
          </a:p>
          <a:p>
            <a:pPr marL="177800" indent="-177800">
              <a:buFont typeface="Arial"/>
              <a:buChar char="•"/>
            </a:pPr>
            <a:r>
              <a:rPr lang="en-US" b="1" dirty="0"/>
              <a:t>5% systematic uncertainties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S. Fazio (BNL)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" name="Picture 2" descr="Screen Shot 2018-01-18 at 4.07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57" y="1249387"/>
            <a:ext cx="1826270" cy="870465"/>
          </a:xfrm>
          <a:prstGeom prst="rect">
            <a:avLst/>
          </a:prstGeom>
        </p:spPr>
      </p:pic>
      <p:pic>
        <p:nvPicPr>
          <p:cNvPr id="76" name="Picture 75" descr="fig_DVCS-BH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09" r="-2753"/>
          <a:stretch/>
        </p:blipFill>
        <p:spPr>
          <a:xfrm>
            <a:off x="4949571" y="2146300"/>
            <a:ext cx="2001356" cy="111125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534656" y="1435100"/>
            <a:ext cx="1003859" cy="635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DVCS signal</a:t>
            </a:r>
          </a:p>
        </p:txBody>
      </p:sp>
      <p:sp>
        <p:nvSpPr>
          <p:cNvPr id="79" name="Oval 78"/>
          <p:cNvSpPr/>
          <p:nvPr/>
        </p:nvSpPr>
        <p:spPr>
          <a:xfrm>
            <a:off x="7112000" y="2146300"/>
            <a:ext cx="1981760" cy="889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Bethe-Heitler QED bkgd.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162757" y="716857"/>
            <a:ext cx="3733800" cy="584776"/>
          </a:xfrm>
          <a:prstGeom prst="rect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E.C. </a:t>
            </a:r>
            <a:r>
              <a:rPr lang="en-US" sz="1400" dirty="0" err="1">
                <a:solidFill>
                  <a:srgbClr val="FF0000"/>
                </a:solidFill>
              </a:rPr>
              <a:t>Aschenauer</a:t>
            </a:r>
            <a:r>
              <a:rPr lang="en-US" sz="1400" dirty="0">
                <a:solidFill>
                  <a:srgbClr val="FF0000"/>
                </a:solidFill>
              </a:rPr>
              <a:t>, S. F., K. </a:t>
            </a:r>
            <a:r>
              <a:rPr lang="en-US" sz="1400" dirty="0" err="1">
                <a:solidFill>
                  <a:srgbClr val="FF0000"/>
                </a:solidFill>
              </a:rPr>
              <a:t>Kumerički</a:t>
            </a:r>
            <a:r>
              <a:rPr lang="en-US" sz="1400" dirty="0">
                <a:solidFill>
                  <a:srgbClr val="FF0000"/>
                </a:solidFill>
              </a:rPr>
              <a:t>, D. Müller </a:t>
            </a:r>
            <a:r>
              <a:rPr lang="en-US" dirty="0">
                <a:solidFill>
                  <a:srgbClr val="FF0000"/>
                </a:solidFill>
              </a:rPr>
              <a:t>JHEP09(2013)093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6BD1744-1ABD-B54F-B912-B0B10E0F31BE}"/>
              </a:ext>
            </a:extLst>
          </p:cNvPr>
          <p:cNvGrpSpPr/>
          <p:nvPr/>
        </p:nvGrpSpPr>
        <p:grpSpPr>
          <a:xfrm>
            <a:off x="3557976" y="3740727"/>
            <a:ext cx="1315722" cy="1105185"/>
            <a:chOff x="3557976" y="3740727"/>
            <a:chExt cx="1315722" cy="110518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A131F68-E278-5B4A-8A1C-71B356BB6447}"/>
                </a:ext>
              </a:extLst>
            </p:cNvPr>
            <p:cNvSpPr txBox="1"/>
            <p:nvPr/>
          </p:nvSpPr>
          <p:spPr>
            <a:xfrm>
              <a:off x="3557976" y="4107248"/>
              <a:ext cx="1315722" cy="73866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Overlap with JLAB12: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Sanity check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E6C487EF-197F-F94E-9E91-1F29254E14E7}"/>
                </a:ext>
              </a:extLst>
            </p:cNvPr>
            <p:cNvCxnSpPr/>
            <p:nvPr/>
          </p:nvCxnSpPr>
          <p:spPr>
            <a:xfrm>
              <a:off x="4180114" y="3740727"/>
              <a:ext cx="0" cy="36652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7D50E64-B48C-604D-B83B-12130B045592}"/>
              </a:ext>
            </a:extLst>
          </p:cNvPr>
          <p:cNvGrpSpPr/>
          <p:nvPr/>
        </p:nvGrpSpPr>
        <p:grpSpPr>
          <a:xfrm>
            <a:off x="11874" y="3773206"/>
            <a:ext cx="1662545" cy="1134823"/>
            <a:chOff x="11874" y="3773206"/>
            <a:chExt cx="1662545" cy="113482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8C404E6-808A-8D4A-A8DD-94DA084F1DE4}"/>
                </a:ext>
              </a:extLst>
            </p:cNvPr>
            <p:cNvSpPr txBox="1"/>
            <p:nvPr/>
          </p:nvSpPr>
          <p:spPr>
            <a:xfrm>
              <a:off x="11874" y="4169365"/>
              <a:ext cx="1662545" cy="738664"/>
            </a:xfrm>
            <a:prstGeom prst="rect">
              <a:avLst/>
            </a:prstGeom>
            <a:solidFill>
              <a:schemeClr val="bg1">
                <a:lumMod val="85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Overlap with HERA: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Large impact on current fits at low x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5454C4B4-EE19-0C4E-8CF9-E4A48781FDE9}"/>
                </a:ext>
              </a:extLst>
            </p:cNvPr>
            <p:cNvCxnSpPr/>
            <p:nvPr/>
          </p:nvCxnSpPr>
          <p:spPr>
            <a:xfrm flipH="1">
              <a:off x="1080655" y="3773206"/>
              <a:ext cx="225631" cy="3961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430262E-D104-244F-8BB1-7E2988294683}"/>
              </a:ext>
            </a:extLst>
          </p:cNvPr>
          <p:cNvGrpSpPr/>
          <p:nvPr/>
        </p:nvGrpSpPr>
        <p:grpSpPr>
          <a:xfrm>
            <a:off x="1728192" y="3752602"/>
            <a:ext cx="1749498" cy="1494420"/>
            <a:chOff x="1728192" y="3752602"/>
            <a:chExt cx="1749498" cy="149442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58ECE78-6789-E042-944F-A19CDCF42C06}"/>
                </a:ext>
              </a:extLst>
            </p:cNvPr>
            <p:cNvSpPr txBox="1"/>
            <p:nvPr/>
          </p:nvSpPr>
          <p:spPr>
            <a:xfrm>
              <a:off x="1728192" y="4508358"/>
              <a:ext cx="1749498" cy="738664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3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Intermediate region:</a:t>
              </a:r>
            </a:p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Fine mapping of the GPDs evolution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409E7697-8DA7-C045-BA1D-4DDFD6306259}"/>
                </a:ext>
              </a:extLst>
            </p:cNvPr>
            <p:cNvCxnSpPr>
              <a:endCxn id="23" idx="0"/>
            </p:cNvCxnSpPr>
            <p:nvPr/>
          </p:nvCxnSpPr>
          <p:spPr>
            <a:xfrm>
              <a:off x="2590800" y="3752602"/>
              <a:ext cx="12141" cy="755756"/>
            </a:xfrm>
            <a:prstGeom prst="straightConnector1">
              <a:avLst/>
            </a:prstGeom>
            <a:ln>
              <a:solidFill>
                <a:schemeClr val="accent6">
                  <a:lumMod val="40000"/>
                  <a:lumOff val="60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9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69765</TotalTime>
  <Words>4140</Words>
  <Application>Microsoft Office PowerPoint</Application>
  <PresentationFormat>On-screen Show (4:3)</PresentationFormat>
  <Paragraphs>672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6" baseType="lpstr">
      <vt:lpstr>Arial Unicode MS</vt:lpstr>
      <vt:lpstr>ＭＳ Ｐゴシック</vt:lpstr>
      <vt:lpstr>Arial</vt:lpstr>
      <vt:lpstr>Arial Italic</vt:lpstr>
      <vt:lpstr>Calibri</vt:lpstr>
      <vt:lpstr>Comic Sans MS</vt:lpstr>
      <vt:lpstr>Comic Sans MS Bold</vt:lpstr>
      <vt:lpstr>DejaVu Sans</vt:lpstr>
      <vt:lpstr>Helvetica</vt:lpstr>
      <vt:lpstr>Lucida Calligraphy</vt:lpstr>
      <vt:lpstr>Lucida Grande</vt:lpstr>
      <vt:lpstr>Mangal</vt:lpstr>
      <vt:lpstr>Monaco</vt:lpstr>
      <vt:lpstr>Symbol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Brookhaven National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Theta_gamma vs Pt</dc:title>
  <dc:creator>Salvatore Fazio</dc:creator>
  <cp:lastModifiedBy>Cheryl A. McDaniel</cp:lastModifiedBy>
  <cp:revision>956</cp:revision>
  <cp:lastPrinted>2018-10-25T04:55:47Z</cp:lastPrinted>
  <dcterms:created xsi:type="dcterms:W3CDTF">2014-08-28T12:53:18Z</dcterms:created>
  <dcterms:modified xsi:type="dcterms:W3CDTF">2018-10-25T21:41:57Z</dcterms:modified>
</cp:coreProperties>
</file>