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2" r:id="rId2"/>
    <p:sldMasterId id="2147483714" r:id="rId3"/>
    <p:sldMasterId id="2147483805" r:id="rId4"/>
    <p:sldMasterId id="2147483836" r:id="rId5"/>
    <p:sldMasterId id="2147483909" r:id="rId6"/>
    <p:sldMasterId id="2147483928" r:id="rId7"/>
    <p:sldMasterId id="2147483933" r:id="rId8"/>
    <p:sldMasterId id="2147483935" r:id="rId9"/>
  </p:sldMasterIdLst>
  <p:notesMasterIdLst>
    <p:notesMasterId r:id="rId56"/>
  </p:notesMasterIdLst>
  <p:sldIdLst>
    <p:sldId id="256" r:id="rId10"/>
    <p:sldId id="266" r:id="rId11"/>
    <p:sldId id="343" r:id="rId12"/>
    <p:sldId id="1158" r:id="rId13"/>
    <p:sldId id="1159" r:id="rId14"/>
    <p:sldId id="435" r:id="rId15"/>
    <p:sldId id="344" r:id="rId16"/>
    <p:sldId id="345" r:id="rId17"/>
    <p:sldId id="346" r:id="rId18"/>
    <p:sldId id="347" r:id="rId19"/>
    <p:sldId id="303" r:id="rId20"/>
    <p:sldId id="321" r:id="rId21"/>
    <p:sldId id="1164" r:id="rId22"/>
    <p:sldId id="1160" r:id="rId23"/>
    <p:sldId id="1163" r:id="rId24"/>
    <p:sldId id="1165" r:id="rId25"/>
    <p:sldId id="1185" r:id="rId26"/>
    <p:sldId id="1187" r:id="rId27"/>
    <p:sldId id="1186" r:id="rId28"/>
    <p:sldId id="1166" r:id="rId29"/>
    <p:sldId id="1167" r:id="rId30"/>
    <p:sldId id="1169" r:id="rId31"/>
    <p:sldId id="1189" r:id="rId32"/>
    <p:sldId id="1190" r:id="rId33"/>
    <p:sldId id="1175" r:id="rId34"/>
    <p:sldId id="1188" r:id="rId35"/>
    <p:sldId id="1191" r:id="rId36"/>
    <p:sldId id="1184" r:id="rId37"/>
    <p:sldId id="1162" r:id="rId38"/>
    <p:sldId id="1176" r:id="rId39"/>
    <p:sldId id="1177" r:id="rId40"/>
    <p:sldId id="1178" r:id="rId41"/>
    <p:sldId id="1179" r:id="rId42"/>
    <p:sldId id="1181" r:id="rId43"/>
    <p:sldId id="1180" r:id="rId44"/>
    <p:sldId id="1182" r:id="rId45"/>
    <p:sldId id="1161" r:id="rId46"/>
    <p:sldId id="1183" r:id="rId47"/>
    <p:sldId id="1172" r:id="rId48"/>
    <p:sldId id="1174" r:id="rId49"/>
    <p:sldId id="1173" r:id="rId50"/>
    <p:sldId id="1170" r:id="rId51"/>
    <p:sldId id="315" r:id="rId52"/>
    <p:sldId id="1171" r:id="rId53"/>
    <p:sldId id="332" r:id="rId54"/>
    <p:sldId id="349" r:id="rId55"/>
  </p:sldIdLst>
  <p:sldSz cx="9144000" cy="6858000" type="screen4x3"/>
  <p:notesSz cx="6858000" cy="9144000"/>
  <p:defaultTextStyle>
    <a:defPPr>
      <a:defRPr lang="en-US"/>
    </a:defPPr>
    <a:lvl1pPr marL="0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2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86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73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58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52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44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A4FE"/>
    <a:srgbClr val="BADD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9" autoAdjust="0"/>
    <p:restoredTop sz="96408" autoAdjust="0"/>
  </p:normalViewPr>
  <p:slideViewPr>
    <p:cSldViewPr snapToGrid="0" snapToObjects="1">
      <p:cViewPr varScale="1">
        <p:scale>
          <a:sx n="100" d="100"/>
          <a:sy n="100" d="100"/>
        </p:scale>
        <p:origin x="123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029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presProps" Target="presProp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 University Users</c:v>
                </c:pt>
              </c:strCache>
            </c:strRef>
          </c:tx>
          <c:cat>
            <c:strRef>
              <c:f>Sheet1!$A$2:$A$14</c:f>
              <c:strCache>
                <c:ptCount val="13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584</c:v>
                </c:pt>
                <c:pt idx="1">
                  <c:v>555</c:v>
                </c:pt>
                <c:pt idx="2">
                  <c:v>545</c:v>
                </c:pt>
                <c:pt idx="3">
                  <c:v>527</c:v>
                </c:pt>
                <c:pt idx="4">
                  <c:v>574</c:v>
                </c:pt>
                <c:pt idx="5" formatCode="0">
                  <c:v>586</c:v>
                </c:pt>
                <c:pt idx="6" formatCode="0">
                  <c:v>605</c:v>
                </c:pt>
                <c:pt idx="7" formatCode="0">
                  <c:v>556</c:v>
                </c:pt>
                <c:pt idx="8" formatCode="0">
                  <c:v>657</c:v>
                </c:pt>
                <c:pt idx="9" formatCode="0">
                  <c:v>663</c:v>
                </c:pt>
                <c:pt idx="10" formatCode="0">
                  <c:v>692</c:v>
                </c:pt>
                <c:pt idx="11" formatCode="0">
                  <c:v>724</c:v>
                </c:pt>
                <c:pt idx="12">
                  <c:v>788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3A4-4709-93CA-50B12B2E20D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Foreign Users</c:v>
                </c:pt>
              </c:strCache>
            </c:strRef>
          </c:tx>
          <c:cat>
            <c:strRef>
              <c:f>Sheet1!$A$2:$A$14</c:f>
              <c:strCache>
                <c:ptCount val="13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0">
                  <c:v>429</c:v>
                </c:pt>
                <c:pt idx="1">
                  <c:v>445</c:v>
                </c:pt>
                <c:pt idx="2">
                  <c:v>442</c:v>
                </c:pt>
                <c:pt idx="3">
                  <c:v>407</c:v>
                </c:pt>
                <c:pt idx="4">
                  <c:v>402</c:v>
                </c:pt>
                <c:pt idx="5" formatCode="0">
                  <c:v>417</c:v>
                </c:pt>
                <c:pt idx="6" formatCode="0">
                  <c:v>408</c:v>
                </c:pt>
                <c:pt idx="7" formatCode="0">
                  <c:v>418</c:v>
                </c:pt>
                <c:pt idx="8" formatCode="0">
                  <c:v>482</c:v>
                </c:pt>
                <c:pt idx="9" formatCode="0">
                  <c:v>564</c:v>
                </c:pt>
                <c:pt idx="10" formatCode="0">
                  <c:v>543</c:v>
                </c:pt>
                <c:pt idx="11" formatCode="0">
                  <c:v>567</c:v>
                </c:pt>
                <c:pt idx="12">
                  <c:v>551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3A4-4709-93CA-50B12B2E20D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Other Users</c:v>
                </c:pt>
              </c:strCache>
            </c:strRef>
          </c:tx>
          <c:cat>
            <c:strRef>
              <c:f>Sheet1!$A$2:$A$14</c:f>
              <c:strCache>
                <c:ptCount val="13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</c:strCache>
            </c:strRef>
          </c:cat>
          <c:val>
            <c:numRef>
              <c:f>Sheet1!$D$2:$D$14</c:f>
              <c:numCache>
                <c:formatCode>General</c:formatCode>
                <c:ptCount val="13"/>
                <c:pt idx="0">
                  <c:v>240</c:v>
                </c:pt>
                <c:pt idx="1">
                  <c:v>247</c:v>
                </c:pt>
                <c:pt idx="2">
                  <c:v>253</c:v>
                </c:pt>
                <c:pt idx="3">
                  <c:v>269</c:v>
                </c:pt>
                <c:pt idx="4">
                  <c:v>286</c:v>
                </c:pt>
                <c:pt idx="5" formatCode="0">
                  <c:v>274</c:v>
                </c:pt>
                <c:pt idx="6" formatCode="0">
                  <c:v>265</c:v>
                </c:pt>
                <c:pt idx="7" formatCode="0">
                  <c:v>287</c:v>
                </c:pt>
                <c:pt idx="8" formatCode="0">
                  <c:v>241</c:v>
                </c:pt>
                <c:pt idx="9" formatCode="0">
                  <c:v>283</c:v>
                </c:pt>
                <c:pt idx="10" formatCode="0">
                  <c:v>295</c:v>
                </c:pt>
                <c:pt idx="11" formatCode="0">
                  <c:v>306</c:v>
                </c:pt>
                <c:pt idx="12" formatCode="0">
                  <c:v>276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3A4-4709-93CA-50B12B2E20D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Total Users</c:v>
                </c:pt>
              </c:strCache>
            </c:strRef>
          </c:tx>
          <c:cat>
            <c:strRef>
              <c:f>Sheet1!$A$2:$A$14</c:f>
              <c:strCache>
                <c:ptCount val="13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</c:strCache>
            </c:strRef>
          </c:cat>
          <c:val>
            <c:numRef>
              <c:f>Sheet1!$E$2:$E$14</c:f>
              <c:numCache>
                <c:formatCode>General</c:formatCode>
                <c:ptCount val="13"/>
                <c:pt idx="0">
                  <c:v>1253</c:v>
                </c:pt>
                <c:pt idx="1">
                  <c:v>1247</c:v>
                </c:pt>
                <c:pt idx="2">
                  <c:v>1240</c:v>
                </c:pt>
                <c:pt idx="3">
                  <c:v>1203</c:v>
                </c:pt>
                <c:pt idx="4">
                  <c:v>1262</c:v>
                </c:pt>
                <c:pt idx="5" formatCode="0">
                  <c:v>1277</c:v>
                </c:pt>
                <c:pt idx="6" formatCode="0">
                  <c:v>1278</c:v>
                </c:pt>
                <c:pt idx="7" formatCode="0">
                  <c:v>1261</c:v>
                </c:pt>
                <c:pt idx="8" formatCode="0">
                  <c:v>1380</c:v>
                </c:pt>
                <c:pt idx="9" formatCode="0">
                  <c:v>1510</c:v>
                </c:pt>
                <c:pt idx="10" formatCode="0">
                  <c:v>1530</c:v>
                </c:pt>
                <c:pt idx="11" formatCode="0">
                  <c:v>1597</c:v>
                </c:pt>
                <c:pt idx="12">
                  <c:v>1615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23A4-4709-93CA-50B12B2E20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7438800"/>
        <c:axId val="177815360"/>
      </c:lineChart>
      <c:catAx>
        <c:axId val="1774388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7815360"/>
        <c:crosses val="autoZero"/>
        <c:auto val="1"/>
        <c:lblAlgn val="ctr"/>
        <c:lblOffset val="100"/>
        <c:noMultiLvlLbl val="0"/>
      </c:catAx>
      <c:valAx>
        <c:axId val="1778153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74388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image" Target="../media/image5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2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86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73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58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52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44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EB8CB-9141-864B-A8A4-74B892174D7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335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jp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jp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jp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jp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8" y="2941864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8" y="1720794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092" indent="0" algn="ctr">
              <a:buNone/>
              <a:defRPr sz="2000"/>
            </a:lvl2pPr>
            <a:lvl3pPr marL="914186" indent="0" algn="ctr">
              <a:buNone/>
              <a:defRPr sz="1800"/>
            </a:lvl3pPr>
            <a:lvl4pPr marL="1371279" indent="0" algn="ctr">
              <a:buNone/>
              <a:defRPr sz="1600"/>
            </a:lvl4pPr>
            <a:lvl5pPr marL="1828373" indent="0" algn="ctr">
              <a:buNone/>
              <a:defRPr sz="1600"/>
            </a:lvl5pPr>
            <a:lvl6pPr marL="2285466" indent="0" algn="ctr">
              <a:buNone/>
              <a:defRPr sz="1600"/>
            </a:lvl6pPr>
            <a:lvl7pPr marL="2742558" indent="0" algn="ctr">
              <a:buNone/>
              <a:defRPr sz="1600"/>
            </a:lvl7pPr>
            <a:lvl8pPr marL="3199652" indent="0" algn="ctr">
              <a:buNone/>
              <a:defRPr sz="1600"/>
            </a:lvl8pPr>
            <a:lvl9pPr marL="3656744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5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8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8" y="2941864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5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8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8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9"/>
            <a:ext cx="4098242" cy="3861333"/>
          </a:xfrm>
        </p:spPr>
        <p:txBody>
          <a:bodyPr>
            <a:normAutofit/>
          </a:bodyPr>
          <a:lstStyle>
            <a:lvl1pPr marL="342820" indent="-34282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639" indent="-228546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2733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825" indent="-228546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6919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09" rIns="91418" bIns="4570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09" rIns="91418" bIns="4570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4552974" y="6542648"/>
            <a:ext cx="341760" cy="246221"/>
          </a:xfrm>
          <a:prstGeom prst="rect">
            <a:avLst/>
          </a:prstGeom>
        </p:spPr>
        <p:txBody>
          <a:bodyPr wrap="none" lIns="91418" tIns="45709" rIns="91418" bIns="45709">
            <a:spAutoFit/>
          </a:bodyPr>
          <a:lstStyle/>
          <a:p>
            <a:pPr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124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09" rIns="91418" bIns="4570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09" rIns="91418" bIns="4570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552974" y="6542648"/>
            <a:ext cx="341760" cy="246221"/>
          </a:xfrm>
          <a:prstGeom prst="rect">
            <a:avLst/>
          </a:prstGeom>
        </p:spPr>
        <p:txBody>
          <a:bodyPr wrap="none" lIns="91418" tIns="45709" rIns="91418" bIns="45709">
            <a:spAutoFit/>
          </a:bodyPr>
          <a:lstStyle/>
          <a:p>
            <a:pPr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090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8" y="1720794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092" indent="0" algn="ctr">
              <a:buNone/>
              <a:defRPr sz="2000"/>
            </a:lvl2pPr>
            <a:lvl3pPr marL="914186" indent="0" algn="ctr">
              <a:buNone/>
              <a:defRPr sz="1800"/>
            </a:lvl3pPr>
            <a:lvl4pPr marL="1371279" indent="0" algn="ctr">
              <a:buNone/>
              <a:defRPr sz="1600"/>
            </a:lvl4pPr>
            <a:lvl5pPr marL="1828373" indent="0" algn="ctr">
              <a:buNone/>
              <a:defRPr sz="1600"/>
            </a:lvl5pPr>
            <a:lvl6pPr marL="2285466" indent="0" algn="ctr">
              <a:buNone/>
              <a:defRPr sz="1600"/>
            </a:lvl6pPr>
            <a:lvl7pPr marL="2742558" indent="0" algn="ctr">
              <a:buNone/>
              <a:defRPr sz="1600"/>
            </a:lvl7pPr>
            <a:lvl8pPr marL="3199652" indent="0" algn="ctr">
              <a:buNone/>
              <a:defRPr sz="1600"/>
            </a:lvl8pPr>
            <a:lvl9pPr marL="3656744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3"/>
            <a:ext cx="2406093" cy="365125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9" y="1725955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8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584667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104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4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6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Name,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9" y="659733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092" indent="0">
              <a:buFontTx/>
              <a:buNone/>
              <a:defRPr sz="3000" cap="none" baseline="0"/>
            </a:lvl2pPr>
            <a:lvl3pPr marL="914186" indent="0">
              <a:buFontTx/>
              <a:buNone/>
              <a:defRPr sz="3000" cap="none" baseline="0"/>
            </a:lvl3pPr>
            <a:lvl4pPr marL="1371279" indent="0">
              <a:buFontTx/>
              <a:buNone/>
              <a:defRPr sz="3000" cap="none" baseline="0"/>
            </a:lvl4pPr>
            <a:lvl5pPr marL="1828373" indent="0">
              <a:buFontTx/>
              <a:buNone/>
              <a:defRPr sz="3000" cap="none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820" indent="-34282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639" indent="-228546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2733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825" indent="-228546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6919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9" y="5588001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092" indent="0">
              <a:buFontTx/>
              <a:buNone/>
              <a:defRPr sz="1000" baseline="0"/>
            </a:lvl2pPr>
            <a:lvl3pPr marL="914186" indent="0">
              <a:buFontTx/>
              <a:buNone/>
              <a:defRPr sz="1000" baseline="0"/>
            </a:lvl3pPr>
            <a:lvl4pPr marL="1371279" indent="0">
              <a:buFontTx/>
              <a:buNone/>
              <a:defRPr sz="1000" baseline="0"/>
            </a:lvl4pPr>
            <a:lvl5pPr marL="1828373" indent="0">
              <a:buFontTx/>
              <a:buNone/>
              <a:defRPr sz="1000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6279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92" indent="0" algn="ctr">
              <a:buNone/>
              <a:defRPr sz="2000"/>
            </a:lvl2pPr>
            <a:lvl3pPr marL="914186" indent="0" algn="ctr">
              <a:buNone/>
              <a:defRPr sz="1800"/>
            </a:lvl3pPr>
            <a:lvl4pPr marL="1371279" indent="0" algn="ctr">
              <a:buNone/>
              <a:defRPr sz="1600"/>
            </a:lvl4pPr>
            <a:lvl5pPr marL="1828373" indent="0" algn="ctr">
              <a:buNone/>
              <a:defRPr sz="1600"/>
            </a:lvl5pPr>
            <a:lvl6pPr marL="2285466" indent="0" algn="ctr">
              <a:buNone/>
              <a:defRPr sz="1600"/>
            </a:lvl6pPr>
            <a:lvl7pPr marL="2742558" indent="0" algn="ctr">
              <a:buNone/>
              <a:defRPr sz="1600"/>
            </a:lvl7pPr>
            <a:lvl8pPr marL="3199652" indent="0" algn="ctr">
              <a:buNone/>
              <a:defRPr sz="1600"/>
            </a:lvl8pPr>
            <a:lvl9pPr marL="365674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91418" tIns="45709" rIns="91418" bIns="45709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91418" tIns="45709" rIns="91418" bIns="45709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95EB0-8B6F-D24C-BF93-4192F4CAB39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037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173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8" y="1720794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092" indent="0" algn="ctr">
              <a:buNone/>
              <a:defRPr sz="2000"/>
            </a:lvl2pPr>
            <a:lvl3pPr marL="914186" indent="0" algn="ctr">
              <a:buNone/>
              <a:defRPr sz="1800"/>
            </a:lvl3pPr>
            <a:lvl4pPr marL="1371279" indent="0" algn="ctr">
              <a:buNone/>
              <a:defRPr sz="1600"/>
            </a:lvl4pPr>
            <a:lvl5pPr marL="1828373" indent="0" algn="ctr">
              <a:buNone/>
              <a:defRPr sz="1600"/>
            </a:lvl5pPr>
            <a:lvl6pPr marL="2285466" indent="0" algn="ctr">
              <a:buNone/>
              <a:defRPr sz="1600"/>
            </a:lvl6pPr>
            <a:lvl7pPr marL="2742558" indent="0" algn="ctr">
              <a:buNone/>
              <a:defRPr sz="1600"/>
            </a:lvl7pPr>
            <a:lvl8pPr marL="3199652" indent="0" algn="ctr">
              <a:buNone/>
              <a:defRPr sz="1600"/>
            </a:lvl8pPr>
            <a:lvl9pPr marL="3656744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3"/>
            <a:ext cx="2406093" cy="365125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9" y="1725955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8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1547858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276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4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6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Name,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9" y="659733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092" indent="0">
              <a:buFontTx/>
              <a:buNone/>
              <a:defRPr sz="3000" cap="none" baseline="0"/>
            </a:lvl2pPr>
            <a:lvl3pPr marL="914186" indent="0">
              <a:buFontTx/>
              <a:buNone/>
              <a:defRPr sz="3000" cap="none" baseline="0"/>
            </a:lvl3pPr>
            <a:lvl4pPr marL="1371279" indent="0">
              <a:buFontTx/>
              <a:buNone/>
              <a:defRPr sz="3000" cap="none" baseline="0"/>
            </a:lvl4pPr>
            <a:lvl5pPr marL="1828373" indent="0">
              <a:buFontTx/>
              <a:buNone/>
              <a:defRPr sz="3000" cap="none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820" indent="-34282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639" indent="-228546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2733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825" indent="-228546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6919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9" y="5588001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092" indent="0">
              <a:buFontTx/>
              <a:buNone/>
              <a:defRPr sz="1000" baseline="0"/>
            </a:lvl2pPr>
            <a:lvl3pPr marL="914186" indent="0">
              <a:buFontTx/>
              <a:buNone/>
              <a:defRPr sz="1000" baseline="0"/>
            </a:lvl3pPr>
            <a:lvl4pPr marL="1371279" indent="0">
              <a:buFontTx/>
              <a:buNone/>
              <a:defRPr sz="1000" baseline="0"/>
            </a:lvl4pPr>
            <a:lvl5pPr marL="1828373" indent="0">
              <a:buFontTx/>
              <a:buNone/>
              <a:defRPr sz="1000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4938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8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752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8" y="2941864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8" y="1720794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092" indent="0" algn="ctr">
              <a:buNone/>
              <a:defRPr sz="2000"/>
            </a:lvl2pPr>
            <a:lvl3pPr marL="914186" indent="0" algn="ctr">
              <a:buNone/>
              <a:defRPr sz="1800"/>
            </a:lvl3pPr>
            <a:lvl4pPr marL="1371279" indent="0" algn="ctr">
              <a:buNone/>
              <a:defRPr sz="1600"/>
            </a:lvl4pPr>
            <a:lvl5pPr marL="1828373" indent="0" algn="ctr">
              <a:buNone/>
              <a:defRPr sz="1600"/>
            </a:lvl5pPr>
            <a:lvl6pPr marL="2285466" indent="0" algn="ctr">
              <a:buNone/>
              <a:defRPr sz="1600"/>
            </a:lvl6pPr>
            <a:lvl7pPr marL="2742558" indent="0" algn="ctr">
              <a:buNone/>
              <a:defRPr sz="1600"/>
            </a:lvl7pPr>
            <a:lvl8pPr marL="3199652" indent="0" algn="ctr">
              <a:buNone/>
              <a:defRPr sz="1600"/>
            </a:lvl8pPr>
            <a:lvl9pPr marL="3656744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5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8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345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534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2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3741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6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989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343983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8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008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55987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44619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343983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36150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2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3951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67399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8" y="2941864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5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8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8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9"/>
            <a:ext cx="4098242" cy="3861333"/>
          </a:xfrm>
        </p:spPr>
        <p:txBody>
          <a:bodyPr>
            <a:normAutofit/>
          </a:bodyPr>
          <a:lstStyle>
            <a:lvl1pPr marL="342820" indent="-34282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639" indent="-228546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2733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825" indent="-228546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6919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2090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09" rIns="91418" bIns="45709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  <a:latin typeface="Times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09" rIns="91418" bIns="45709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4552974" y="6542648"/>
            <a:ext cx="341760" cy="246221"/>
          </a:xfrm>
          <a:prstGeom prst="rect">
            <a:avLst/>
          </a:prstGeom>
        </p:spPr>
        <p:txBody>
          <a:bodyPr wrap="none" lIns="91418" tIns="45709" rIns="91418" bIns="45709">
            <a:spAutoFit/>
          </a:bodyPr>
          <a:lstStyle/>
          <a:p>
            <a:pPr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3668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09" rIns="91418" bIns="45709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  <a:latin typeface="Times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09" rIns="91418" bIns="45709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552974" y="6542648"/>
            <a:ext cx="341760" cy="246221"/>
          </a:xfrm>
          <a:prstGeom prst="rect">
            <a:avLst/>
          </a:prstGeom>
        </p:spPr>
        <p:txBody>
          <a:bodyPr wrap="none" lIns="91418" tIns="45709" rIns="91418" bIns="45709">
            <a:spAutoFit/>
          </a:bodyPr>
          <a:lstStyle/>
          <a:p>
            <a:pPr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9304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8" y="1720794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092" indent="0" algn="ctr">
              <a:buNone/>
              <a:defRPr sz="2000"/>
            </a:lvl2pPr>
            <a:lvl3pPr marL="914186" indent="0" algn="ctr">
              <a:buNone/>
              <a:defRPr sz="1800"/>
            </a:lvl3pPr>
            <a:lvl4pPr marL="1371279" indent="0" algn="ctr">
              <a:buNone/>
              <a:defRPr sz="1600"/>
            </a:lvl4pPr>
            <a:lvl5pPr marL="1828373" indent="0" algn="ctr">
              <a:buNone/>
              <a:defRPr sz="1600"/>
            </a:lvl5pPr>
            <a:lvl6pPr marL="2285466" indent="0" algn="ctr">
              <a:buNone/>
              <a:defRPr sz="1600"/>
            </a:lvl6pPr>
            <a:lvl7pPr marL="2742558" indent="0" algn="ctr">
              <a:buNone/>
              <a:defRPr sz="1600"/>
            </a:lvl7pPr>
            <a:lvl8pPr marL="3199652" indent="0" algn="ctr">
              <a:buNone/>
              <a:defRPr sz="1600"/>
            </a:lvl8pPr>
            <a:lvl9pPr marL="3656744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3"/>
            <a:ext cx="2406093" cy="365125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9" y="1725955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8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16888357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0163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4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6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Name,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9" y="659733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092" indent="0">
              <a:buFontTx/>
              <a:buNone/>
              <a:defRPr sz="3000" cap="none" baseline="0"/>
            </a:lvl2pPr>
            <a:lvl3pPr marL="914186" indent="0">
              <a:buFontTx/>
              <a:buNone/>
              <a:defRPr sz="3000" cap="none" baseline="0"/>
            </a:lvl3pPr>
            <a:lvl4pPr marL="1371279" indent="0">
              <a:buFontTx/>
              <a:buNone/>
              <a:defRPr sz="3000" cap="none" baseline="0"/>
            </a:lvl4pPr>
            <a:lvl5pPr marL="1828373" indent="0">
              <a:buFontTx/>
              <a:buNone/>
              <a:defRPr sz="3000" cap="none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820" indent="-34282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639" indent="-228546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2733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825" indent="-228546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6919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9" y="5588001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092" indent="0">
              <a:buFontTx/>
              <a:buNone/>
              <a:defRPr sz="1000" baseline="0"/>
            </a:lvl2pPr>
            <a:lvl3pPr marL="914186" indent="0">
              <a:buFontTx/>
              <a:buNone/>
              <a:defRPr sz="1000" baseline="0"/>
            </a:lvl3pPr>
            <a:lvl4pPr marL="1371279" indent="0">
              <a:buFontTx/>
              <a:buNone/>
              <a:defRPr sz="1000" baseline="0"/>
            </a:lvl4pPr>
            <a:lvl5pPr marL="1828373" indent="0">
              <a:buFontTx/>
              <a:buNone/>
              <a:defRPr sz="1000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572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09" rIns="91418" bIns="45709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  <a:latin typeface="Times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09" rIns="91418" bIns="45709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519448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209802" y="6519447"/>
            <a:ext cx="2353485" cy="215421"/>
          </a:xfrm>
          <a:prstGeom prst="rect">
            <a:avLst/>
          </a:prstGeom>
        </p:spPr>
        <p:txBody>
          <a:bodyPr wrap="none" lIns="91418" tIns="45709" rIns="91418" bIns="45709">
            <a:spAutoFit/>
          </a:bodyPr>
          <a:lstStyle/>
          <a:p>
            <a:pPr>
              <a:defRPr/>
            </a:pPr>
            <a:r>
              <a:rPr lang="en-US" sz="800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JLab Annual Plan Presentation to SC 6/8/2017 </a:t>
            </a:r>
            <a:endParaRPr lang="en-US" sz="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1786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92" indent="0" algn="ctr">
              <a:buNone/>
              <a:defRPr sz="2000"/>
            </a:lvl2pPr>
            <a:lvl3pPr marL="914186" indent="0" algn="ctr">
              <a:buNone/>
              <a:defRPr sz="1800"/>
            </a:lvl3pPr>
            <a:lvl4pPr marL="1371279" indent="0" algn="ctr">
              <a:buNone/>
              <a:defRPr sz="1600"/>
            </a:lvl4pPr>
            <a:lvl5pPr marL="1828373" indent="0" algn="ctr">
              <a:buNone/>
              <a:defRPr sz="1600"/>
            </a:lvl5pPr>
            <a:lvl6pPr marL="2285466" indent="0" algn="ctr">
              <a:buNone/>
              <a:defRPr sz="1600"/>
            </a:lvl6pPr>
            <a:lvl7pPr marL="2742558" indent="0" algn="ctr">
              <a:buNone/>
              <a:defRPr sz="1600"/>
            </a:lvl7pPr>
            <a:lvl8pPr marL="3199652" indent="0" algn="ctr">
              <a:buNone/>
              <a:defRPr sz="1600"/>
            </a:lvl8pPr>
            <a:lvl9pPr marL="365674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774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03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6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539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8871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4884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8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lIns="91418" tIns="45709" rIns="91418" bIns="45709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4693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8" y="1720794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092" indent="0" algn="ctr">
              <a:buNone/>
              <a:defRPr sz="2000"/>
            </a:lvl2pPr>
            <a:lvl3pPr marL="914186" indent="0" algn="ctr">
              <a:buNone/>
              <a:defRPr sz="1800"/>
            </a:lvl3pPr>
            <a:lvl4pPr marL="1371279" indent="0" algn="ctr">
              <a:buNone/>
              <a:defRPr sz="1600"/>
            </a:lvl4pPr>
            <a:lvl5pPr marL="1828373" indent="0" algn="ctr">
              <a:buNone/>
              <a:defRPr sz="1600"/>
            </a:lvl5pPr>
            <a:lvl6pPr marL="2285466" indent="0" algn="ctr">
              <a:buNone/>
              <a:defRPr sz="1600"/>
            </a:lvl6pPr>
            <a:lvl7pPr marL="2742558" indent="0" algn="ctr">
              <a:buNone/>
              <a:defRPr sz="1600"/>
            </a:lvl7pPr>
            <a:lvl8pPr marL="3199652" indent="0" algn="ctr">
              <a:buNone/>
              <a:defRPr sz="1600"/>
            </a:lvl8pPr>
            <a:lvl9pPr marL="3656744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3"/>
            <a:ext cx="2406093" cy="365125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9" y="1725955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8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13777132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913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4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6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Name,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9" y="659733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092" indent="0">
              <a:buFontTx/>
              <a:buNone/>
              <a:defRPr sz="3000" cap="none" baseline="0"/>
            </a:lvl2pPr>
            <a:lvl3pPr marL="914186" indent="0">
              <a:buFontTx/>
              <a:buNone/>
              <a:defRPr sz="3000" cap="none" baseline="0"/>
            </a:lvl3pPr>
            <a:lvl4pPr marL="1371279" indent="0">
              <a:buFontTx/>
              <a:buNone/>
              <a:defRPr sz="3000" cap="none" baseline="0"/>
            </a:lvl4pPr>
            <a:lvl5pPr marL="1828373" indent="0">
              <a:buFontTx/>
              <a:buNone/>
              <a:defRPr sz="3000" cap="none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820" indent="-34282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639" indent="-228546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2733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825" indent="-228546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6919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9" y="5588001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092" indent="0">
              <a:buFontTx/>
              <a:buNone/>
              <a:defRPr sz="1000" baseline="0"/>
            </a:lvl2pPr>
            <a:lvl3pPr marL="914186" indent="0">
              <a:buFontTx/>
              <a:buNone/>
              <a:defRPr sz="1000" baseline="0"/>
            </a:lvl3pPr>
            <a:lvl4pPr marL="1371279" indent="0">
              <a:buFontTx/>
              <a:buNone/>
              <a:defRPr sz="1000" baseline="0"/>
            </a:lvl4pPr>
            <a:lvl5pPr marL="1828373" indent="0">
              <a:buFontTx/>
              <a:buNone/>
              <a:defRPr sz="1000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66047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92" indent="0" algn="ctr">
              <a:buNone/>
              <a:defRPr sz="2000"/>
            </a:lvl2pPr>
            <a:lvl3pPr marL="914186" indent="0" algn="ctr">
              <a:buNone/>
              <a:defRPr sz="1800"/>
            </a:lvl3pPr>
            <a:lvl4pPr marL="1371279" indent="0" algn="ctr">
              <a:buNone/>
              <a:defRPr sz="1600"/>
            </a:lvl4pPr>
            <a:lvl5pPr marL="1828373" indent="0" algn="ctr">
              <a:buNone/>
              <a:defRPr sz="1600"/>
            </a:lvl5pPr>
            <a:lvl6pPr marL="2285466" indent="0" algn="ctr">
              <a:buNone/>
              <a:defRPr sz="1600"/>
            </a:lvl6pPr>
            <a:lvl7pPr marL="2742558" indent="0" algn="ctr">
              <a:buNone/>
              <a:defRPr sz="1600"/>
            </a:lvl7pPr>
            <a:lvl8pPr marL="3199652" indent="0" algn="ctr">
              <a:buNone/>
              <a:defRPr sz="1600"/>
            </a:lvl8pPr>
            <a:lvl9pPr marL="365674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3601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8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269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8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lIns="91418" tIns="45709" rIns="91418" bIns="45709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969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343983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8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4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24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8" tIns="45709" rIns="91418" bIns="45709">
            <a:spAutoFit/>
          </a:bodyPr>
          <a:lstStyle/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kern="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5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1035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64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5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987025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6597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343983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9031047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2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452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0863932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6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6643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343983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8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4669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3951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29224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173399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8" y="2941864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5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50851"/>
            <a:ext cx="4098242" cy="3861333"/>
          </a:xfrm>
        </p:spPr>
        <p:txBody>
          <a:bodyPr>
            <a:normAutofit/>
          </a:bodyPr>
          <a:lstStyle>
            <a:lvl1pPr marL="342820" indent="-34282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639" indent="-228546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2733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825" indent="-228546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6919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78614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8" y="1720794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092" indent="0" algn="ctr">
              <a:buNone/>
              <a:defRPr sz="2000"/>
            </a:lvl2pPr>
            <a:lvl3pPr marL="914186" indent="0" algn="ctr">
              <a:buNone/>
              <a:defRPr sz="1800"/>
            </a:lvl3pPr>
            <a:lvl4pPr marL="1371279" indent="0" algn="ctr">
              <a:buNone/>
              <a:defRPr sz="1600"/>
            </a:lvl4pPr>
            <a:lvl5pPr marL="1828373" indent="0" algn="ctr">
              <a:buNone/>
              <a:defRPr sz="1600"/>
            </a:lvl5pPr>
            <a:lvl6pPr marL="2285466" indent="0" algn="ctr">
              <a:buNone/>
              <a:defRPr sz="1600"/>
            </a:lvl6pPr>
            <a:lvl7pPr marL="2742558" indent="0" algn="ctr">
              <a:buNone/>
              <a:defRPr sz="1600"/>
            </a:lvl7pPr>
            <a:lvl8pPr marL="3199652" indent="0" algn="ctr">
              <a:buNone/>
              <a:defRPr sz="1600"/>
            </a:lvl8pPr>
            <a:lvl9pPr marL="3656744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3"/>
            <a:ext cx="2406093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9" y="1725955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8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42499945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14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FY18 Mid-Year PEMP Self Assessment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73312"/>
            <a:ext cx="536158" cy="303364"/>
          </a:xfrm>
        </p:spPr>
        <p:txBody>
          <a:bodyPr/>
          <a:lstStyle>
            <a:lvl1pPr algn="ctr">
              <a:defRPr sz="1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3135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FY18 Mid-Year PEMP Self Assessment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73312"/>
            <a:ext cx="536158" cy="303364"/>
          </a:xfrm>
        </p:spPr>
        <p:txBody>
          <a:bodyPr/>
          <a:lstStyle>
            <a:lvl1pPr algn="ctr">
              <a:defRPr sz="1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4088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14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FY18 Mid-Year PEMP Self Assessment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73312"/>
            <a:ext cx="536158" cy="303364"/>
          </a:xfrm>
        </p:spPr>
        <p:txBody>
          <a:bodyPr/>
          <a:lstStyle>
            <a:lvl1pPr algn="ctr">
              <a:defRPr sz="1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0292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14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FY18 Mid-Year PEMP Self Assessment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73312"/>
            <a:ext cx="536158" cy="303364"/>
          </a:xfrm>
        </p:spPr>
        <p:txBody>
          <a:bodyPr/>
          <a:lstStyle>
            <a:lvl1pPr algn="ctr">
              <a:defRPr sz="1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692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8" y="1720794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092" indent="0" algn="ctr">
              <a:buNone/>
              <a:defRPr sz="2000"/>
            </a:lvl2pPr>
            <a:lvl3pPr marL="914186" indent="0" algn="ctr">
              <a:buNone/>
              <a:defRPr sz="1800"/>
            </a:lvl3pPr>
            <a:lvl4pPr marL="1371279" indent="0" algn="ctr">
              <a:buNone/>
              <a:defRPr sz="1600"/>
            </a:lvl4pPr>
            <a:lvl5pPr marL="1828373" indent="0" algn="ctr">
              <a:buNone/>
              <a:defRPr sz="1600"/>
            </a:lvl5pPr>
            <a:lvl6pPr marL="2285466" indent="0" algn="ctr">
              <a:buNone/>
              <a:defRPr sz="1600"/>
            </a:lvl6pPr>
            <a:lvl7pPr marL="2742558" indent="0" algn="ctr">
              <a:buNone/>
              <a:defRPr sz="1600"/>
            </a:lvl7pPr>
            <a:lvl8pPr marL="3199652" indent="0" algn="ctr">
              <a:buNone/>
              <a:defRPr sz="1600"/>
            </a:lvl8pPr>
            <a:lvl9pPr marL="3656744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3"/>
            <a:ext cx="2406093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9" y="1725955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8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39277733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14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FY18 Mid-Year PEMP Self Assessment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73312"/>
            <a:ext cx="536158" cy="303364"/>
          </a:xfrm>
        </p:spPr>
        <p:txBody>
          <a:bodyPr/>
          <a:lstStyle>
            <a:lvl1pPr algn="ctr">
              <a:defRPr sz="1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1282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FY18 Mid-Year PEMP Self Assessment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73312"/>
            <a:ext cx="536158" cy="303364"/>
          </a:xfrm>
        </p:spPr>
        <p:txBody>
          <a:bodyPr/>
          <a:lstStyle>
            <a:lvl1pPr algn="ctr">
              <a:defRPr sz="1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5305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14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FY18 Mid-Year PEMP Self Assessment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73312"/>
            <a:ext cx="536158" cy="303364"/>
          </a:xfrm>
        </p:spPr>
        <p:txBody>
          <a:bodyPr/>
          <a:lstStyle>
            <a:lvl1pPr algn="ctr">
              <a:defRPr sz="1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350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343983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3951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80" r:id="rId11"/>
    <p:sldLayoutId id="2147483681" r:id="rId12"/>
  </p:sldLayoutIdLst>
  <p:hf hdr="0" ftr="0" dt="0"/>
  <p:txStyles>
    <p:titleStyle>
      <a:lvl1pPr algn="l" defTabSz="914186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46" indent="-228546" algn="l" defTabSz="9141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63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733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825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91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01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06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98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9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75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hf hdr="0" ftr="0" dt="0"/>
  <p:txStyles>
    <p:titleStyle>
      <a:lvl1pPr algn="l" defTabSz="914186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46" indent="-228546" algn="l" defTabSz="9141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63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733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825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91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01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06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98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9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91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</p:sldLayoutIdLst>
  <p:hf hdr="0" ftr="0" dt="0"/>
  <p:txStyles>
    <p:titleStyle>
      <a:lvl1pPr algn="l" defTabSz="914186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46" indent="-228546" algn="l" defTabSz="9141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63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733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825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91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01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06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98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9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038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hf hdr="0" ftr="0" dt="0"/>
  <p:txStyles>
    <p:titleStyle>
      <a:lvl1pPr algn="l" defTabSz="914186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46" indent="-228546" algn="l" defTabSz="9141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63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733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825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91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01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06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98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9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7" r:id="rId10"/>
  </p:sldLayoutIdLst>
  <p:hf hdr="0" ftr="0" dt="0"/>
  <p:txStyles>
    <p:titleStyle>
      <a:lvl1pPr algn="l" defTabSz="914186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46" indent="-228546" algn="l" defTabSz="9141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63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733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825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91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01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06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98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9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36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5" r:id="rId15"/>
    <p:sldLayoutId id="2147483926" r:id="rId16"/>
    <p:sldLayoutId id="2147483927" r:id="rId17"/>
  </p:sldLayoutIdLst>
  <p:hf hdr="0" ftr="0" dt="0"/>
  <p:txStyles>
    <p:titleStyle>
      <a:lvl1pPr algn="l" defTabSz="914186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46" indent="-228546" algn="l" defTabSz="9141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63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733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825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91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01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06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98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9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27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</p:sldLayoutIdLst>
  <p:hf hdr="0" dt="0"/>
  <p:txStyles>
    <p:titleStyle>
      <a:lvl1pPr algn="l" defTabSz="914186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46" indent="-228546" algn="l" defTabSz="9141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63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733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825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91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01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06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98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9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709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</p:sldLayoutIdLst>
  <p:hf hdr="0" dt="0"/>
  <p:txStyles>
    <p:titleStyle>
      <a:lvl1pPr algn="l" defTabSz="914186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46" indent="-228546" algn="l" defTabSz="9141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63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733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825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91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01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06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98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9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3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</p:sldLayoutIdLst>
  <p:hf hdr="0" dt="0"/>
  <p:txStyles>
    <p:titleStyle>
      <a:lvl1pPr algn="l" defTabSz="914186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46" indent="-228546" algn="l" defTabSz="9141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63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733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825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91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01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06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98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9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tiff"/><Relationship Id="rId7" Type="http://schemas.openxmlformats.org/officeDocument/2006/relationships/image" Target="../media/image49.emf"/><Relationship Id="rId12" Type="http://schemas.openxmlformats.org/officeDocument/2006/relationships/image" Target="../media/image48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10.png"/><Relationship Id="rId11" Type="http://schemas.openxmlformats.org/officeDocument/2006/relationships/image" Target="../media/image470.png"/><Relationship Id="rId5" Type="http://schemas.openxmlformats.org/officeDocument/2006/relationships/image" Target="../media/image48.emf"/><Relationship Id="rId10" Type="http://schemas.openxmlformats.org/officeDocument/2006/relationships/image" Target="../media/image51.png"/><Relationship Id="rId4" Type="http://schemas.openxmlformats.org/officeDocument/2006/relationships/image" Target="../media/image420.png"/><Relationship Id="rId9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57.tiff"/><Relationship Id="rId7" Type="http://schemas.openxmlformats.org/officeDocument/2006/relationships/image" Target="../media/image59.emf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8.emf"/><Relationship Id="rId5" Type="http://schemas.openxmlformats.org/officeDocument/2006/relationships/image" Target="../media/image55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5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6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7" Type="http://schemas.openxmlformats.org/officeDocument/2006/relationships/image" Target="../media/image99.wmf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02.gif"/><Relationship Id="rId4" Type="http://schemas.openxmlformats.org/officeDocument/2006/relationships/image" Target="../media/image10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05.png"/><Relationship Id="rId4" Type="http://schemas.openxmlformats.org/officeDocument/2006/relationships/image" Target="../media/image9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7.wmf"/><Relationship Id="rId4" Type="http://schemas.openxmlformats.org/officeDocument/2006/relationships/oleObject" Target="../embeddings/oleObject4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4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1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emf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23.emf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2.jpeg"/><Relationship Id="rId4" Type="http://schemas.openxmlformats.org/officeDocument/2006/relationships/image" Target="../media/image3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86FEB1F-60E5-4FA4-8801-63223303D1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Rolf 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C6F36381-206E-40EC-B36C-ADA61C06C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385" y="505595"/>
            <a:ext cx="8556637" cy="617838"/>
          </a:xfrm>
        </p:spPr>
        <p:txBody>
          <a:bodyPr/>
          <a:lstStyle/>
          <a:p>
            <a:pPr algn="ctr"/>
            <a:r>
              <a:rPr lang="en-US" sz="3200" dirty="0" err="1"/>
              <a:t>JLab</a:t>
            </a:r>
            <a:r>
              <a:rPr lang="en-US" sz="3200" dirty="0"/>
              <a:t> 12 GeV Science and Outlook to EIC</a:t>
            </a:r>
          </a:p>
        </p:txBody>
      </p:sp>
      <p:pic>
        <p:nvPicPr>
          <p:cNvPr id="4" name="Picture 3" descr="JLEIC_image_revised-01.jpg">
            <a:extLst>
              <a:ext uri="{FF2B5EF4-FFF2-40B4-BE49-F238E27FC236}">
                <a16:creationId xmlns:a16="http://schemas.microsoft.com/office/drawing/2014/main" xmlns="" id="{E67179BE-3929-4570-A9E8-DC23F8243C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8" b="9178"/>
          <a:stretch/>
        </p:blipFill>
        <p:spPr>
          <a:xfrm>
            <a:off x="4692243" y="1406770"/>
            <a:ext cx="4293495" cy="458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C928ADE-D5A7-AC41-8874-B4694FE8D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771" y="109182"/>
            <a:ext cx="7163917" cy="48749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Hall D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GluEX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PHASE-I NEAR-COMPLETE analysis as of </a:t>
            </a:r>
            <a:r>
              <a:rPr lang="en-US" dirty="0">
                <a:solidFill>
                  <a:srgbClr val="34378C"/>
                </a:solidFill>
              </a:rPr>
              <a:t>Fall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94C5818-0AF9-FA4C-9613-824382F56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87" y="1164983"/>
            <a:ext cx="2767092" cy="3355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A8F08F4-65D5-3141-8CA7-D829917DC1C4}"/>
                  </a:ext>
                </a:extLst>
              </p:cNvPr>
              <p:cNvSpPr txBox="1"/>
              <p:nvPr/>
            </p:nvSpPr>
            <p:spPr>
              <a:xfrm>
                <a:off x="511377" y="4520162"/>
                <a:ext cx="2386707" cy="1569660"/>
              </a:xfrm>
              <a:prstGeom prst="rect">
                <a:avLst/>
              </a:prstGeom>
              <a:noFill/>
            </p:spPr>
            <p:txBody>
              <a:bodyPr wrap="square" lIns="91418" tIns="45709" rIns="91418" bIns="45709" rtlCol="0">
                <a:spAutoFit/>
              </a:bodyPr>
              <a:lstStyle/>
              <a:p>
                <a:pPr algn="ctr" defTabSz="457092"/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US" sz="1600" b="1" i="1" dirty="0">
                    <a:solidFill>
                      <a:prstClr val="black"/>
                    </a:solidFill>
                  </a:rPr>
                  <a:t> cross section at threshold and limit on charm pentaquark photoproduction</a:t>
                </a:r>
              </a:p>
              <a:p>
                <a:pPr algn="ctr" defTabSz="457092"/>
                <a:r>
                  <a:rPr lang="en-US" sz="1600" i="1" dirty="0">
                    <a:solidFill>
                      <a:prstClr val="black"/>
                    </a:solidFill>
                  </a:rPr>
                  <a:t>(manuscript in preparation)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A8F08F4-65D5-3141-8CA7-D829917DC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377" y="4520162"/>
                <a:ext cx="2386707" cy="1569660"/>
              </a:xfrm>
              <a:prstGeom prst="rect">
                <a:avLst/>
              </a:prstGeom>
              <a:blipFill rotWithShape="1">
                <a:blip r:embed="rId4"/>
                <a:stretch>
                  <a:fillRect t="-1163" b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72FC74-CADA-8F4C-A9D8-414953447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3328" y="0"/>
            <a:ext cx="1894929" cy="7307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35943" y="882945"/>
                <a:ext cx="2886195" cy="369310"/>
              </a:xfrm>
              <a:prstGeom prst="rect">
                <a:avLst/>
              </a:prstGeom>
              <a:noFill/>
            </p:spPr>
            <p:txBody>
              <a:bodyPr wrap="none" lIns="91418" tIns="45709" rIns="91418" bIns="45709" rtlCol="0">
                <a:spAutoFit/>
              </a:bodyPr>
              <a:lstStyle/>
              <a:p>
                <a:pPr defTabSz="457092"/>
                <a14:m>
                  <m:oMath xmlns:m="http://schemas.openxmlformats.org/officeDocument/2006/math">
                    <m:r>
                      <a:rPr lang="en-US" b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𝐉</m:t>
                    </m:r>
                    <m:r>
                      <a:rPr lang="en-US" b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𝛙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b="1" dirty="0">
                    <a:solidFill>
                      <a:srgbClr val="0070C0"/>
                    </a:solidFill>
                  </a:rPr>
                  <a:t>production at threshold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41" y="882944"/>
                <a:ext cx="2886239" cy="369332"/>
              </a:xfrm>
              <a:prstGeom prst="rect">
                <a:avLst/>
              </a:prstGeom>
              <a:blipFill>
                <a:blip r:embed="rId6"/>
                <a:stretch>
                  <a:fillRect l="-422" t="-10000" r="-105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8670" y="1275141"/>
            <a:ext cx="2827835" cy="25173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6505" y="1377877"/>
            <a:ext cx="2950915" cy="23114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042629" y="837147"/>
                <a:ext cx="2957861" cy="369332"/>
              </a:xfrm>
              <a:prstGeom prst="rect">
                <a:avLst/>
              </a:prstGeom>
              <a:noFill/>
            </p:spPr>
            <p:txBody>
              <a:bodyPr wrap="none" lIns="91418" tIns="45709" rIns="91418" bIns="45709" rtlCol="0">
                <a:spAutoFit/>
              </a:bodyPr>
              <a:lstStyle/>
              <a:p>
                <a:pPr defTabSz="45709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𝐏𝐫𝐨𝐝𝐮𝐜𝐭𝐢𝐨𝐧</m:t>
                      </m:r>
                      <m:r>
                        <a:rPr lang="en-US" b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𝐀𝐬𝐲𝐦𝐦𝐞𝐭𝐫𝐢𝐞𝐬</m:t>
                      </m:r>
                    </m:oMath>
                  </m:oMathPara>
                </a14:m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2627" y="837147"/>
                <a:ext cx="2957861" cy="369332"/>
              </a:xfrm>
              <a:prstGeom prst="rect">
                <a:avLst/>
              </a:prstGeom>
              <a:blipFill>
                <a:blip r:embed="rId9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5347648" y="1786674"/>
            <a:ext cx="448828" cy="33855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lIns="91418" tIns="45709" rIns="91418" bIns="45709" rtlCol="0">
            <a:spAutoFit/>
          </a:bodyPr>
          <a:lstStyle/>
          <a:p>
            <a:pPr defTabSz="457092"/>
            <a:r>
              <a:rPr lang="el-GR" sz="1600" b="1" dirty="0">
                <a:solidFill>
                  <a:srgbClr val="C00000"/>
                </a:solidFill>
                <a:latin typeface="Calibri Light" panose="020F0302020204030204"/>
              </a:rPr>
              <a:t>η</a:t>
            </a:r>
            <a:r>
              <a:rPr lang="el-GR" sz="1600" b="1" dirty="0">
                <a:solidFill>
                  <a:srgbClr val="C00000"/>
                </a:solidFill>
                <a:latin typeface="Calibri Light" panose="020F0302020204030204"/>
                <a:sym typeface="Symbol" panose="05050102010706020507" pitchFamily="18" charset="2"/>
              </a:rPr>
              <a:t></a:t>
            </a:r>
            <a:endParaRPr lang="en-US" sz="16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910886" y="4520164"/>
            <a:ext cx="3126062" cy="1814093"/>
            <a:chOff x="6017938" y="5049233"/>
            <a:chExt cx="3126062" cy="181409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7938" y="5049233"/>
              <a:ext cx="3126062" cy="1814093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6372339" y="5131585"/>
              <a:ext cx="2652264" cy="697906"/>
              <a:chOff x="6372339" y="5131585"/>
              <a:chExt cx="2652264" cy="697906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6521557" y="5352575"/>
                <a:ext cx="448828" cy="338554"/>
              </a:xfrm>
              <a:prstGeom prst="rect">
                <a:avLst/>
              </a:prstGeom>
              <a:noFill/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defTabSz="457092"/>
                <a:r>
                  <a:rPr lang="el-GR" sz="1600" b="1" dirty="0">
                    <a:solidFill>
                      <a:srgbClr val="C00000"/>
                    </a:solidFill>
                    <a:latin typeface="Calibri Light" panose="020F0302020204030204"/>
                  </a:rPr>
                  <a:t>η</a:t>
                </a:r>
                <a:r>
                  <a:rPr lang="el-GR" sz="1600" b="1" dirty="0">
                    <a:solidFill>
                      <a:srgbClr val="C00000"/>
                    </a:solidFill>
                    <a:latin typeface="Calibri Light" panose="020F0302020204030204"/>
                    <a:sym typeface="Symbol" panose="05050102010706020507" pitchFamily="18" charset="2"/>
                  </a:rPr>
                  <a:t></a:t>
                </a:r>
                <a:endParaRPr lang="en-US" sz="1600" b="1" dirty="0">
                  <a:solidFill>
                    <a:srgbClr val="C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372339" y="5131585"/>
                <a:ext cx="1938454" cy="307777"/>
              </a:xfrm>
              <a:prstGeom prst="rect">
                <a:avLst/>
              </a:prstGeom>
              <a:noFill/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400" b="1" kern="0" dirty="0">
                    <a:solidFill>
                      <a:srgbClr val="C00000"/>
                    </a:solidFill>
                  </a:rPr>
                  <a:t>f</a:t>
                </a:r>
                <a:r>
                  <a:rPr lang="en-US" sz="1400" b="1" kern="0" baseline="-25000" dirty="0">
                    <a:solidFill>
                      <a:srgbClr val="C00000"/>
                    </a:solidFill>
                  </a:rPr>
                  <a:t>1</a:t>
                </a:r>
                <a:r>
                  <a:rPr lang="en-US" sz="1400" b="1" kern="0" dirty="0">
                    <a:solidFill>
                      <a:srgbClr val="C00000"/>
                    </a:solidFill>
                  </a:rPr>
                  <a:t>(1285)/</a:t>
                </a:r>
                <a:r>
                  <a:rPr lang="el-GR" sz="1400" b="1" kern="0" dirty="0">
                    <a:solidFill>
                      <a:srgbClr val="C00000"/>
                    </a:solidFill>
                  </a:rPr>
                  <a:t>η</a:t>
                </a:r>
                <a:r>
                  <a:rPr lang="en-US" sz="1400" b="1" kern="0" dirty="0">
                    <a:solidFill>
                      <a:srgbClr val="C00000"/>
                    </a:solidFill>
                  </a:rPr>
                  <a:t>(1295)</a:t>
                </a:r>
                <a:endParaRPr lang="en-US" sz="1400" b="1" kern="0" dirty="0">
                  <a:solidFill>
                    <a:srgbClr val="C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119603" y="5521714"/>
                <a:ext cx="1905000" cy="307777"/>
              </a:xfrm>
              <a:prstGeom prst="rect">
                <a:avLst/>
              </a:prstGeom>
              <a:noFill/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defTabSz="457092"/>
                <a:r>
                  <a:rPr lang="el-GR" sz="1400" b="1" dirty="0">
                    <a:solidFill>
                      <a:srgbClr val="C00000"/>
                    </a:solidFill>
                    <a:latin typeface="Calibri Light" panose="020F0302020204030204"/>
                  </a:rPr>
                  <a:t>γ</a:t>
                </a:r>
                <a:r>
                  <a:rPr lang="en-US" sz="1400" b="1" dirty="0">
                    <a:solidFill>
                      <a:srgbClr val="C00000"/>
                    </a:solidFill>
                    <a:latin typeface="Calibri Light" panose="020F0302020204030204"/>
                  </a:rPr>
                  <a:t>p → p </a:t>
                </a:r>
                <a:r>
                  <a:rPr lang="el-GR" sz="1400" b="1" dirty="0">
                    <a:solidFill>
                      <a:srgbClr val="C00000"/>
                    </a:solidFill>
                  </a:rPr>
                  <a:t>ηπ</a:t>
                </a:r>
                <a:r>
                  <a:rPr lang="en-US" sz="1400" b="1" baseline="30000" dirty="0">
                    <a:solidFill>
                      <a:srgbClr val="C00000"/>
                    </a:solidFill>
                  </a:rPr>
                  <a:t>o</a:t>
                </a:r>
                <a:r>
                  <a:rPr lang="el-GR" sz="1400" b="1" dirty="0">
                    <a:solidFill>
                      <a:srgbClr val="C00000"/>
                    </a:solidFill>
                  </a:rPr>
                  <a:t>π</a:t>
                </a:r>
                <a:r>
                  <a:rPr lang="en-US" sz="1400" b="1" baseline="30000" dirty="0">
                    <a:solidFill>
                      <a:srgbClr val="C00000"/>
                    </a:solidFill>
                  </a:rPr>
                  <a:t>o </a:t>
                </a:r>
                <a:r>
                  <a:rPr lang="en-US" sz="1400" b="1" dirty="0">
                    <a:solidFill>
                      <a:srgbClr val="C00000"/>
                    </a:solidFill>
                  </a:rPr>
                  <a:t> → p 6</a:t>
                </a:r>
                <a:r>
                  <a:rPr lang="el-GR" sz="1400" b="1" dirty="0">
                    <a:solidFill>
                      <a:srgbClr val="C00000"/>
                    </a:solidFill>
                  </a:rPr>
                  <a:t>γ</a:t>
                </a:r>
                <a:r>
                  <a:rPr lang="en-US" sz="1400" b="1" baseline="30000" dirty="0">
                    <a:solidFill>
                      <a:srgbClr val="C00000"/>
                    </a:solidFill>
                  </a:rPr>
                  <a:t> </a:t>
                </a:r>
                <a:r>
                  <a:rPr lang="en-US" sz="1400" b="1" dirty="0">
                    <a:solidFill>
                      <a:srgbClr val="C00000"/>
                    </a:solidFill>
                    <a:latin typeface="Calibri Light" panose="020F0302020204030204"/>
                  </a:rPr>
                  <a:t> </a:t>
                </a:r>
                <a:endParaRPr lang="en-US" sz="1400" b="1" dirty="0">
                  <a:solidFill>
                    <a:srgbClr val="C00000"/>
                  </a:solidFill>
                  <a:latin typeface="Comic Sans MS" pitchFamily="66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8A8F08F4-65D5-3141-8CA7-D829917DC1C4}"/>
                  </a:ext>
                </a:extLst>
              </p:cNvPr>
              <p:cNvSpPr txBox="1"/>
              <p:nvPr/>
            </p:nvSpPr>
            <p:spPr>
              <a:xfrm>
                <a:off x="3151832" y="3627694"/>
                <a:ext cx="2759054" cy="970681"/>
              </a:xfrm>
              <a:prstGeom prst="rect">
                <a:avLst/>
              </a:prstGeom>
              <a:noFill/>
            </p:spPr>
            <p:txBody>
              <a:bodyPr wrap="square" lIns="91418" tIns="45709" rIns="91418" bIns="45709" numCol="7" rtlCol="0">
                <a:noAutofit/>
              </a:bodyPr>
              <a:lstStyle/>
              <a:p>
                <a:pPr algn="ctr" defTabSz="45709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𝑷𝒓𝒐𝒅𝒖𝒄𝒕𝒊𝒐𝒏</m:t>
                      </m:r>
                      <m:r>
                        <a:rPr lang="en-US" sz="1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𝒂𝒔𝒚𝒎𝒎𝒆𝒕𝒓𝒚</m:t>
                      </m:r>
                      <m:r>
                        <a:rPr lang="en-US" sz="1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algn="ctr" defTabSz="457092"/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𝒐𝒇</m:t>
                    </m:r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𝒕𝒉𝒆</m:t>
                    </m:r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𝒓𝒆𝒂𝒄𝒕𝒊𝒐𝒏</m:t>
                    </m:r>
                  </m:oMath>
                </a14:m>
                <a:r>
                  <a:rPr lang="en-US" sz="1600" b="1" i="1" dirty="0">
                    <a:solidFill>
                      <a:prstClr val="black"/>
                    </a:solidFill>
                  </a:rPr>
                  <a:t> </a:t>
                </a:r>
                <a:r>
                  <a:rPr lang="el-GR" sz="1600" b="1" dirty="0">
                    <a:solidFill>
                      <a:srgbClr val="C00000"/>
                    </a:solidFill>
                  </a:rPr>
                  <a:t>γ</a:t>
                </a:r>
                <a:r>
                  <a:rPr lang="en-US" sz="1600" b="1" dirty="0">
                    <a:solidFill>
                      <a:srgbClr val="C00000"/>
                    </a:solidFill>
                  </a:rPr>
                  <a:t>p → p </a:t>
                </a:r>
                <a:r>
                  <a:rPr lang="el-GR" sz="1600" b="1" dirty="0">
                    <a:solidFill>
                      <a:srgbClr val="C00000"/>
                    </a:solidFill>
                  </a:rPr>
                  <a:t>η</a:t>
                </a:r>
                <a:r>
                  <a:rPr lang="en-US" sz="1600" b="1" dirty="0">
                    <a:solidFill>
                      <a:srgbClr val="C00000"/>
                    </a:solidFill>
                  </a:rPr>
                  <a:t>’ </a:t>
                </a:r>
              </a:p>
              <a:p>
                <a:pPr algn="ctr" defTabSz="457092"/>
                <a:r>
                  <a:rPr lang="en-US" sz="1600" i="1" dirty="0">
                    <a:solidFill>
                      <a:prstClr val="black"/>
                    </a:solidFill>
                  </a:rPr>
                  <a:t>Preparing for internal review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A8F08F4-65D5-3141-8CA7-D829917DC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832" y="3627692"/>
                <a:ext cx="2759054" cy="970681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8A8F08F4-65D5-3141-8CA7-D829917DC1C4}"/>
                  </a:ext>
                </a:extLst>
              </p:cNvPr>
              <p:cNvSpPr txBox="1"/>
              <p:nvPr/>
            </p:nvSpPr>
            <p:spPr>
              <a:xfrm>
                <a:off x="6080244" y="3584045"/>
                <a:ext cx="2881758" cy="970681"/>
              </a:xfrm>
              <a:prstGeom prst="rect">
                <a:avLst/>
              </a:prstGeom>
              <a:noFill/>
            </p:spPr>
            <p:txBody>
              <a:bodyPr wrap="square" lIns="91418" tIns="45709" rIns="91418" bIns="45709" numCol="7" rtlCol="0">
                <a:noAutofit/>
              </a:bodyPr>
              <a:lstStyle/>
              <a:p>
                <a:pPr algn="ctr" defTabSz="45709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𝑷𝒓𝒐𝒅𝒖𝒄𝒕𝒊𝒐𝒏</m:t>
                      </m:r>
                      <m:r>
                        <a:rPr lang="en-US" sz="1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𝒂𝒔𝒚𝒎𝒎𝒆𝒕𝒓𝒚</m:t>
                      </m:r>
                      <m:r>
                        <a:rPr lang="en-US" sz="1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𝒐𝒇</m:t>
                      </m:r>
                      <m:r>
                        <a:rPr lang="en-US" sz="1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algn="ctr" defTabSz="457092"/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𝒕𝒉𝒆</m:t>
                    </m:r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𝒓𝒆𝒂𝒄𝒕𝒊𝒐𝒏</m:t>
                    </m:r>
                  </m:oMath>
                </a14:m>
                <a:r>
                  <a:rPr lang="en-US" sz="1600" b="1" i="1" dirty="0">
                    <a:solidFill>
                      <a:prstClr val="black"/>
                    </a:solidFill>
                  </a:rPr>
                  <a:t> </a:t>
                </a:r>
                <a:r>
                  <a:rPr lang="el-GR" sz="1600" b="1" dirty="0">
                    <a:solidFill>
                      <a:srgbClr val="C00000"/>
                    </a:solidFill>
                  </a:rPr>
                  <a:t>γ</a:t>
                </a:r>
                <a:r>
                  <a:rPr lang="en-US" sz="1600" b="1" dirty="0">
                    <a:solidFill>
                      <a:srgbClr val="C00000"/>
                    </a:solidFill>
                  </a:rPr>
                  <a:t>p → </a:t>
                </a:r>
                <a:r>
                  <a:rPr lang="el-GR" sz="1600" b="1" dirty="0">
                    <a:solidFill>
                      <a:srgbClr val="C00000"/>
                    </a:solidFill>
                  </a:rPr>
                  <a:t>π</a:t>
                </a:r>
                <a:r>
                  <a:rPr lang="en-US" sz="1600" b="1" baseline="30000" dirty="0">
                    <a:solidFill>
                      <a:srgbClr val="C00000"/>
                    </a:solidFill>
                  </a:rPr>
                  <a:t>-</a:t>
                </a:r>
                <a:r>
                  <a:rPr lang="en-US" sz="1600" b="1" dirty="0">
                    <a:solidFill>
                      <a:srgbClr val="C00000"/>
                    </a:solidFill>
                  </a:rPr>
                  <a:t> </a:t>
                </a:r>
                <a:r>
                  <a:rPr lang="el-GR" sz="1600" b="1" dirty="0">
                    <a:solidFill>
                      <a:srgbClr val="C00000"/>
                    </a:solidFill>
                  </a:rPr>
                  <a:t>Δ</a:t>
                </a:r>
                <a:r>
                  <a:rPr lang="en-US" sz="1600" b="1" baseline="30000" dirty="0">
                    <a:solidFill>
                      <a:srgbClr val="C00000"/>
                    </a:solidFill>
                  </a:rPr>
                  <a:t>++</a:t>
                </a:r>
                <a:r>
                  <a:rPr lang="en-US" sz="1600" b="1" dirty="0">
                    <a:solidFill>
                      <a:srgbClr val="C00000"/>
                    </a:solidFill>
                  </a:rPr>
                  <a:t> </a:t>
                </a:r>
              </a:p>
              <a:p>
                <a:pPr algn="ctr" defTabSz="457092"/>
                <a:r>
                  <a:rPr lang="en-US" sz="1600" i="1" dirty="0">
                    <a:solidFill>
                      <a:prstClr val="black"/>
                    </a:solidFill>
                  </a:rPr>
                  <a:t>Preparing for internal review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A8F08F4-65D5-3141-8CA7-D829917DC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0244" y="3584043"/>
                <a:ext cx="2881758" cy="970681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A8F08F4-65D5-3141-8CA7-D829917DC1C4}"/>
              </a:ext>
            </a:extLst>
          </p:cNvPr>
          <p:cNvSpPr txBox="1"/>
          <p:nvPr/>
        </p:nvSpPr>
        <p:spPr>
          <a:xfrm>
            <a:off x="3029128" y="4867236"/>
            <a:ext cx="2881758" cy="970681"/>
          </a:xfrm>
          <a:prstGeom prst="rect">
            <a:avLst/>
          </a:prstGeom>
          <a:noFill/>
        </p:spPr>
        <p:txBody>
          <a:bodyPr wrap="square" lIns="91418" tIns="45709" rIns="91418" bIns="45709" numCol="7" rtlCol="0">
            <a:noAutofit/>
          </a:bodyPr>
          <a:lstStyle/>
          <a:p>
            <a:pPr marL="285684" indent="-285684" algn="ctr" defTabSz="457092">
              <a:buFont typeface="Arial" panose="020B0604020202020204" pitchFamily="34" charset="0"/>
              <a:buChar char="•"/>
            </a:pPr>
            <a:endParaRPr lang="en-US" sz="1600" b="1" i="1" dirty="0">
              <a:solidFill>
                <a:prstClr val="black"/>
              </a:solidFill>
              <a:latin typeface="Cambria Math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2804131" y="4520162"/>
            <a:ext cx="3072637" cy="181588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lIns="91418" tIns="45709" rIns="91418" bIns="45709" rtlCol="0">
            <a:spAutoFit/>
          </a:bodyPr>
          <a:lstStyle/>
          <a:p>
            <a:pPr marL="285684" indent="-285684" defTabSz="457092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prstClr val="black"/>
                </a:solidFill>
              </a:rPr>
              <a:t>GlueX</a:t>
            </a:r>
            <a:r>
              <a:rPr lang="en-US" sz="1600" dirty="0">
                <a:solidFill>
                  <a:prstClr val="black"/>
                </a:solidFill>
              </a:rPr>
              <a:t>-I has 80% of data</a:t>
            </a:r>
          </a:p>
          <a:p>
            <a:pPr marL="285684" indent="-285684" defTabSz="457092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prstClr val="black"/>
                </a:solidFill>
              </a:rPr>
              <a:t>GlueX</a:t>
            </a:r>
            <a:r>
              <a:rPr lang="en-US" sz="1600" dirty="0">
                <a:solidFill>
                  <a:prstClr val="black"/>
                </a:solidFill>
              </a:rPr>
              <a:t>-I is scheduled to collect all data by FY19/Q2</a:t>
            </a:r>
          </a:p>
          <a:p>
            <a:pPr marL="285684" indent="-285684" defTabSz="457092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25% of data analyzed</a:t>
            </a:r>
          </a:p>
          <a:p>
            <a:pPr marL="285684" indent="-285684" defTabSz="457092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3 papers in preparation</a:t>
            </a:r>
          </a:p>
          <a:p>
            <a:pPr marL="285684" indent="-285684" defTabSz="457092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Getting ready for </a:t>
            </a:r>
            <a:r>
              <a:rPr lang="en-US" sz="1600" dirty="0" err="1">
                <a:solidFill>
                  <a:prstClr val="black"/>
                </a:solidFill>
              </a:rPr>
              <a:t>Primex</a:t>
            </a:r>
            <a:r>
              <a:rPr lang="en-US" sz="1600" dirty="0">
                <a:solidFill>
                  <a:prstClr val="black"/>
                </a:solidFill>
              </a:rPr>
              <a:t>-</a:t>
            </a:r>
            <a:r>
              <a:rPr lang="el-GR" sz="1600" dirty="0">
                <a:solidFill>
                  <a:prstClr val="black"/>
                </a:solidFill>
              </a:rPr>
              <a:t>η</a:t>
            </a:r>
            <a:r>
              <a:rPr lang="en-US" sz="1600" dirty="0">
                <a:solidFill>
                  <a:prstClr val="black"/>
                </a:solidFill>
              </a:rPr>
              <a:t> and </a:t>
            </a:r>
            <a:r>
              <a:rPr lang="en-US" sz="1600" dirty="0" err="1">
                <a:solidFill>
                  <a:prstClr val="black"/>
                </a:solidFill>
              </a:rPr>
              <a:t>GlueX</a:t>
            </a:r>
            <a:r>
              <a:rPr lang="en-US" sz="1600" dirty="0">
                <a:solidFill>
                  <a:prstClr val="black"/>
                </a:solidFill>
              </a:rPr>
              <a:t>-II (with DIRC)</a:t>
            </a:r>
          </a:p>
        </p:txBody>
      </p:sp>
    </p:spTree>
    <p:extLst>
      <p:ext uri="{BB962C8B-B14F-4D97-AF65-F5344CB8AC3E}">
        <p14:creationId xmlns:p14="http://schemas.microsoft.com/office/powerpoint/2010/main" val="4197547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99241"/>
            <a:ext cx="8464378" cy="487490"/>
          </a:xfrm>
        </p:spPr>
        <p:txBody>
          <a:bodyPr>
            <a:noAutofit/>
          </a:bodyPr>
          <a:lstStyle/>
          <a:p>
            <a:pPr algn="ctr"/>
            <a:r>
              <a:rPr lang="en-US" sz="3200" dirty="0" err="1"/>
              <a:t>JLab</a:t>
            </a:r>
            <a:r>
              <a:rPr lang="en-US" sz="3200" dirty="0"/>
              <a:t> Approved 12 GeV experiments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179892"/>
              </p:ext>
            </p:extLst>
          </p:nvPr>
        </p:nvGraphicFramePr>
        <p:xfrm>
          <a:off x="308919" y="1289634"/>
          <a:ext cx="8373038" cy="4428566"/>
        </p:xfrm>
        <a:graphic>
          <a:graphicData uri="http://schemas.openxmlformats.org/drawingml/2006/table">
            <a:tbl>
              <a:tblPr/>
              <a:tblGrid>
                <a:gridCol w="3980624">
                  <a:extLst>
                    <a:ext uri="{9D8B030D-6E8A-4147-A177-3AD203B41FA5}">
                      <a16:colId xmlns:a16="http://schemas.microsoft.com/office/drawing/2014/main" xmlns="" val="902071444"/>
                    </a:ext>
                  </a:extLst>
                </a:gridCol>
                <a:gridCol w="732069">
                  <a:extLst>
                    <a:ext uri="{9D8B030D-6E8A-4147-A177-3AD203B41FA5}">
                      <a16:colId xmlns:a16="http://schemas.microsoft.com/office/drawing/2014/main" xmlns="" val="906279527"/>
                    </a:ext>
                  </a:extLst>
                </a:gridCol>
                <a:gridCol w="732069">
                  <a:extLst>
                    <a:ext uri="{9D8B030D-6E8A-4147-A177-3AD203B41FA5}">
                      <a16:colId xmlns:a16="http://schemas.microsoft.com/office/drawing/2014/main" xmlns="" val="3923966091"/>
                    </a:ext>
                  </a:extLst>
                </a:gridCol>
                <a:gridCol w="732069">
                  <a:extLst>
                    <a:ext uri="{9D8B030D-6E8A-4147-A177-3AD203B41FA5}">
                      <a16:colId xmlns:a16="http://schemas.microsoft.com/office/drawing/2014/main" xmlns="" val="1003744755"/>
                    </a:ext>
                  </a:extLst>
                </a:gridCol>
                <a:gridCol w="732069">
                  <a:extLst>
                    <a:ext uri="{9D8B030D-6E8A-4147-A177-3AD203B41FA5}">
                      <a16:colId xmlns:a16="http://schemas.microsoft.com/office/drawing/2014/main" xmlns="" val="2378522505"/>
                    </a:ext>
                  </a:extLst>
                </a:gridCol>
                <a:gridCol w="732069">
                  <a:extLst>
                    <a:ext uri="{9D8B030D-6E8A-4147-A177-3AD203B41FA5}">
                      <a16:colId xmlns:a16="http://schemas.microsoft.com/office/drawing/2014/main" xmlns="" val="158790458"/>
                    </a:ext>
                  </a:extLst>
                </a:gridCol>
                <a:gridCol w="732069">
                  <a:extLst>
                    <a:ext uri="{9D8B030D-6E8A-4147-A177-3AD203B41FA5}">
                      <a16:colId xmlns:a16="http://schemas.microsoft.com/office/drawing/2014/main" xmlns="" val="1654552305"/>
                    </a:ext>
                  </a:extLst>
                </a:gridCol>
              </a:tblGrid>
              <a:tr h="402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Topic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Other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6401873"/>
                  </a:ext>
                </a:extLst>
              </a:tr>
              <a:tr h="402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Hadron spectra as probes of QCD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7030870"/>
                  </a:ext>
                </a:extLst>
              </a:tr>
              <a:tr h="402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transverse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6060417"/>
                  </a:ext>
                </a:extLst>
              </a:tr>
              <a:tr h="402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longitudinal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8395686"/>
                  </a:ext>
                </a:extLst>
              </a:tr>
              <a:tr h="402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3D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19082366"/>
                  </a:ext>
                </a:extLst>
              </a:tr>
              <a:tr h="402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Hadrons and cold nuclear matter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7781592"/>
                  </a:ext>
                </a:extLst>
              </a:tr>
              <a:tr h="8051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Low-energy tests of the Standard Model and Fundamental Symmetries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20005727"/>
                  </a:ext>
                </a:extLst>
              </a:tr>
              <a:tr h="402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3277887"/>
                  </a:ext>
                </a:extLst>
              </a:tr>
              <a:tr h="402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Experiments Completed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4.6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2.7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2.1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0.8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10.2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7121746"/>
                  </a:ext>
                </a:extLst>
              </a:tr>
              <a:tr h="402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Experiments Remaining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67.8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374912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xmlns="" id="{B5AEA4A7-FA66-4B90-96EB-BE8F014E7331}"/>
              </a:ext>
            </a:extLst>
          </p:cNvPr>
          <p:cNvSpPr/>
          <p:nvPr/>
        </p:nvSpPr>
        <p:spPr>
          <a:xfrm>
            <a:off x="8115295" y="4967651"/>
            <a:ext cx="781330" cy="4132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92F635B-4E78-4407-B0F5-0FE7AEDDDE75}"/>
              </a:ext>
            </a:extLst>
          </p:cNvPr>
          <p:cNvSpPr txBox="1"/>
          <p:nvPr/>
        </p:nvSpPr>
        <p:spPr>
          <a:xfrm>
            <a:off x="469452" y="5978769"/>
            <a:ext cx="821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reports the status up to May 2018, it does not include the Fall 2018 run yet</a:t>
            </a:r>
          </a:p>
        </p:txBody>
      </p:sp>
    </p:spTree>
    <p:extLst>
      <p:ext uri="{BB962C8B-B14F-4D97-AF65-F5344CB8AC3E}">
        <p14:creationId xmlns:p14="http://schemas.microsoft.com/office/powerpoint/2010/main" val="2371579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86" y="0"/>
            <a:ext cx="7772400" cy="685800"/>
          </a:xfrm>
        </p:spPr>
        <p:txBody>
          <a:bodyPr>
            <a:normAutofit/>
          </a:bodyPr>
          <a:lstStyle/>
          <a:p>
            <a:pPr algn="ctr"/>
            <a:r>
              <a:rPr lang="en-US" sz="2800" cap="none" dirty="0"/>
              <a:t>FUTURE PROJECTS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889" y="289018"/>
            <a:ext cx="5376310" cy="5940065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>
              <a:buClr>
                <a:srgbClr val="C00000"/>
              </a:buClr>
            </a:pP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SzPct val="120000"/>
            </a:pP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61855" indent="-461855"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MOLLER experiment</a:t>
            </a:r>
          </a:p>
          <a:p>
            <a:pPr marL="799992" lvl="1" indent="-342900">
              <a:buClr>
                <a:srgbClr val="C00000"/>
              </a:buClr>
              <a:buSzPct val="120000"/>
              <a:buFontTx/>
              <a:buChar char="-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Precision Standard Model Test</a:t>
            </a:r>
          </a:p>
          <a:p>
            <a:pPr marL="799992" lvl="1" indent="-342900">
              <a:buClr>
                <a:srgbClr val="C00000"/>
              </a:buClr>
              <a:buSzPct val="120000"/>
              <a:buFontTx/>
              <a:buChar char="-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DOE science review (Sept. 2014) – strong endorsement</a:t>
            </a:r>
          </a:p>
          <a:p>
            <a:pPr marL="799992" lvl="1" indent="-342900">
              <a:buClr>
                <a:srgbClr val="C00000"/>
              </a:buClr>
              <a:buSzPct val="120000"/>
              <a:buFontTx/>
              <a:buChar char="-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CD-0 approved, Dec. 2016 (project </a:t>
            </a:r>
            <a:r>
              <a:rPr lang="en-US" sz="2000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paused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due to budget)</a:t>
            </a:r>
          </a:p>
          <a:p>
            <a:pPr marL="799992" lvl="1" indent="-342900">
              <a:buClr>
                <a:srgbClr val="C00000"/>
              </a:buClr>
              <a:buSzPct val="120000"/>
              <a:buFontTx/>
              <a:buChar char="-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Awaiting green light to proceed</a:t>
            </a:r>
          </a:p>
          <a:p>
            <a:pPr marL="799992" lvl="1" indent="-342900">
              <a:buClr>
                <a:srgbClr val="C00000"/>
              </a:buClr>
              <a:buSzPct val="120000"/>
              <a:buFontTx/>
              <a:buChar char="-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Developing project structure in preparation for FY19 Director’s Review</a:t>
            </a:r>
            <a:endParaRPr lang="en-US" sz="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61855" indent="-461855">
              <a:buClr>
                <a:srgbClr val="C00000"/>
              </a:buClr>
              <a:buSzPct val="120000"/>
              <a:buFont typeface="Arial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61855" indent="-461855"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SoLID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Experimental Program</a:t>
            </a:r>
          </a:p>
          <a:p>
            <a:pPr marL="799992" lvl="1" indent="-342900">
              <a:buClr>
                <a:srgbClr val="C00000"/>
              </a:buClr>
              <a:buSzPct val="120000"/>
              <a:buFontTx/>
              <a:buChar char="-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Full exploitation of 12-GeV Upgrade</a:t>
            </a:r>
          </a:p>
          <a:p>
            <a:pPr marL="799992" lvl="1" indent="-342900">
              <a:buClr>
                <a:srgbClr val="C00000"/>
              </a:buClr>
              <a:buSzPct val="120000"/>
              <a:buFontTx/>
              <a:buChar char="-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Large acceptance, high luminosity</a:t>
            </a:r>
          </a:p>
          <a:p>
            <a:pPr marL="799992" lvl="1" indent="-342900">
              <a:buClr>
                <a:srgbClr val="C00000"/>
              </a:buClr>
              <a:buSzPct val="120000"/>
              <a:buFontTx/>
              <a:buChar char="-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Standard model test; nucleon imaging</a:t>
            </a:r>
          </a:p>
          <a:p>
            <a:pPr marL="799992" lvl="1" indent="-342900">
              <a:buClr>
                <a:srgbClr val="C00000"/>
              </a:buClr>
              <a:buSzPct val="120000"/>
              <a:buFontTx/>
              <a:buChar char="-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New pre-CDR completed</a:t>
            </a:r>
          </a:p>
          <a:p>
            <a:pPr marL="799992" lvl="1" indent="-342900">
              <a:buClr>
                <a:srgbClr val="C00000"/>
              </a:buClr>
              <a:buSzPct val="120000"/>
              <a:buFontTx/>
              <a:buChar char="-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Briefed ONP, Pre-R&amp;D request</a:t>
            </a:r>
          </a:p>
          <a:p>
            <a:pPr marL="799992" lvl="1" indent="-342900">
              <a:buClr>
                <a:srgbClr val="C00000"/>
              </a:buClr>
              <a:buSzPct val="120000"/>
              <a:buFontTx/>
              <a:buChar char="-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Awaiting science review from ONP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ADA8E16-867E-45B9-8636-C962768094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6" t="13840" r="5576" b="13233"/>
          <a:stretch/>
        </p:blipFill>
        <p:spPr>
          <a:xfrm>
            <a:off x="5372877" y="3748492"/>
            <a:ext cx="3500582" cy="2280331"/>
          </a:xfrm>
          <a:prstGeom prst="rect">
            <a:avLst/>
          </a:prstGeom>
        </p:spPr>
      </p:pic>
      <p:pic>
        <p:nvPicPr>
          <p:cNvPr id="8" name="Picture 7" descr="Untitled.png">
            <a:extLst>
              <a:ext uri="{FF2B5EF4-FFF2-40B4-BE49-F238E27FC236}">
                <a16:creationId xmlns:a16="http://schemas.microsoft.com/office/drawing/2014/main" xmlns="" id="{CB6263A5-1075-41C8-BD48-99F2E66CB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877" y="978720"/>
            <a:ext cx="3754778" cy="228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34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3E15055-835A-41C4-884D-E19109BF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13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xmlns="" id="{E58F01FC-7EB4-4501-B725-B4AA45B3A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63" y="148427"/>
            <a:ext cx="8462962" cy="4873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Towards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and MOLLER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173061-DF5A-4D76-8DB9-177DEB0A8072}"/>
              </a:ext>
            </a:extLst>
          </p:cNvPr>
          <p:cNvSpPr txBox="1"/>
          <p:nvPr/>
        </p:nvSpPr>
        <p:spPr>
          <a:xfrm>
            <a:off x="109182" y="771904"/>
            <a:ext cx="4761398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power target development for MOLLER,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possibly SBS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(with 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Target group)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magnet static tests and common instrumentation (I&amp;C, CCR) development, and as needed preparation for cold test 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Tagged DIS/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/EIC general high rate GEM test stand (with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DAQ &amp; FE groups) to:</a:t>
            </a:r>
          </a:p>
          <a:p>
            <a:pPr marL="743056" lvl="1" indent="-285750" defTabSz="457200">
              <a:spcAft>
                <a:spcPts val="600"/>
              </a:spcAft>
              <a:buFontTx/>
              <a:buChar char="-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how to utilize the “SAMPA” chip functionality to reduce data volume </a:t>
            </a:r>
          </a:p>
          <a:p>
            <a:pPr marL="743056" lvl="1" indent="-285750" defTabSz="457200">
              <a:spcAft>
                <a:spcPts val="600"/>
              </a:spcAft>
              <a:buFontTx/>
              <a:buChar char="-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tests of continuous readout data stream &amp; link with triggered data streams from other sources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Parity quality beam instrumentation (polarimetry, charge monitoring, DAQ,..)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(with Accelerator Division)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MOLLER magnet development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(with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Magnet group)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B8647E-9B62-4994-AFCB-D166330AC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580" y="949562"/>
            <a:ext cx="4053899" cy="2277946"/>
          </a:xfrm>
          <a:prstGeom prst="rect">
            <a:avLst/>
          </a:prstGeom>
        </p:spPr>
      </p:pic>
      <p:pic>
        <p:nvPicPr>
          <p:cNvPr id="8" name="Picture 7" descr="Untitled.png">
            <a:extLst>
              <a:ext uri="{FF2B5EF4-FFF2-40B4-BE49-F238E27FC236}">
                <a16:creationId xmlns:a16="http://schemas.microsoft.com/office/drawing/2014/main" xmlns="" id="{7CA78CA9-181F-4D6A-A7C2-76F67819B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610289"/>
            <a:ext cx="3754778" cy="228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15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08F21AC-3534-492E-8951-0FB8C8B7F1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14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22C0985-B796-40DF-8AFC-169CAEFD77F2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09563" y="94139"/>
            <a:ext cx="8462962" cy="53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Jefferson Lab User Growth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E1F66EC-A016-4C88-97C3-9690F5024E18}"/>
              </a:ext>
            </a:extLst>
          </p:cNvPr>
          <p:cNvSpPr txBox="1"/>
          <p:nvPr/>
        </p:nvSpPr>
        <p:spPr>
          <a:xfrm>
            <a:off x="1905000" y="5879068"/>
            <a:ext cx="5755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“Other Users” include US National Labs and Industry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xmlns="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38786"/>
              </p:ext>
            </p:extLst>
          </p:nvPr>
        </p:nvGraphicFramePr>
        <p:xfrm>
          <a:off x="968710" y="1081911"/>
          <a:ext cx="7206579" cy="4694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48543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ED22036-AFA9-4A27-A674-8A167A872A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D039EADD-95D3-40CF-999B-92880DE80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63" y="148427"/>
            <a:ext cx="8462962" cy="487363"/>
          </a:xfrm>
        </p:spPr>
        <p:txBody>
          <a:bodyPr>
            <a:noAutofit/>
          </a:bodyPr>
          <a:lstStyle/>
          <a:p>
            <a:pPr algn="ctr"/>
            <a:r>
              <a:rPr lang="en-US" sz="3200" cap="none" dirty="0"/>
              <a:t>Near Term CEBAF Schedule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BB953892-BE99-4B4A-BB6C-6C5EFD5811F0}"/>
              </a:ext>
            </a:extLst>
          </p:cNvPr>
          <p:cNvSpPr txBox="1">
            <a:spLocks/>
          </p:cNvSpPr>
          <p:nvPr/>
        </p:nvSpPr>
        <p:spPr>
          <a:xfrm>
            <a:off x="308919" y="932601"/>
            <a:ext cx="8008145" cy="5669367"/>
          </a:xfrm>
          <a:prstGeom prst="rect">
            <a:avLst/>
          </a:prstGeom>
        </p:spPr>
        <p:txBody>
          <a:bodyPr>
            <a:normAutofit/>
          </a:bodyPr>
          <a:lstStyle>
            <a:lvl1pPr marL="228546" indent="-228546" algn="l" defTabSz="9141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639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733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99825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6919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012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06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98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92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/>
              <a:t>We have released a schedule of experiments to be run during the next 18 months that includes many “high impact” nuclear physics topics: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000" dirty="0"/>
          </a:p>
          <a:p>
            <a:pPr marL="400050" indent="-400050">
              <a:buSzPct val="80000"/>
            </a:pPr>
            <a:r>
              <a:rPr lang="en-US" sz="2000" dirty="0"/>
              <a:t>Completion of first phase of </a:t>
            </a:r>
            <a:r>
              <a:rPr lang="en-US" sz="2000" dirty="0" err="1"/>
              <a:t>GlueX</a:t>
            </a:r>
            <a:r>
              <a:rPr lang="en-US" sz="2000" dirty="0"/>
              <a:t> (search for exotic mesons)</a:t>
            </a:r>
          </a:p>
          <a:p>
            <a:pPr marL="400050" indent="-400050">
              <a:buSzPct val="80000"/>
            </a:pPr>
            <a:r>
              <a:rPr lang="en-US" sz="2000" dirty="0"/>
              <a:t>PREX-II/CREX neutron skin radius (relevant to LIGO/VIRGO studies of neutron star mergers)</a:t>
            </a:r>
          </a:p>
          <a:p>
            <a:pPr marL="400050" indent="-400050">
              <a:buSzPct val="80000"/>
            </a:pPr>
            <a:r>
              <a:rPr lang="en-US" sz="2000" dirty="0"/>
              <a:t>Heavy Photon Search (HEP detectors and electronics) and APEX, searches for dark photons</a:t>
            </a:r>
          </a:p>
          <a:p>
            <a:pPr marL="400050" indent="-400050">
              <a:buSzPct val="80000"/>
            </a:pPr>
            <a:r>
              <a:rPr lang="en-US" sz="2000" dirty="0"/>
              <a:t>Search for </a:t>
            </a:r>
            <a:r>
              <a:rPr lang="en-US" sz="2000" dirty="0" err="1">
                <a:latin typeface="Symbol" panose="05050102010706020507" pitchFamily="18" charset="2"/>
              </a:rPr>
              <a:t>L</a:t>
            </a:r>
            <a:r>
              <a:rPr lang="en-US" sz="2000" dirty="0" err="1"/>
              <a:t>nn</a:t>
            </a:r>
            <a:r>
              <a:rPr lang="en-US" sz="2000" dirty="0"/>
              <a:t> resonance (evidence from GSI)</a:t>
            </a:r>
          </a:p>
          <a:p>
            <a:pPr marL="400050" indent="-400050">
              <a:buSzPct val="80000"/>
            </a:pPr>
            <a:r>
              <a:rPr lang="en-US" sz="2000" dirty="0"/>
              <a:t>Search for charmed pentaquark (evidence from </a:t>
            </a:r>
            <a:r>
              <a:rPr lang="en-US" sz="2000" dirty="0" err="1"/>
              <a:t>LHCb</a:t>
            </a:r>
            <a:r>
              <a:rPr lang="en-US" sz="2000" dirty="0"/>
              <a:t>)</a:t>
            </a:r>
          </a:p>
          <a:p>
            <a:pPr marL="400050" indent="-400050">
              <a:buSzPct val="80000"/>
            </a:pPr>
            <a:r>
              <a:rPr lang="en-US" sz="2000" dirty="0"/>
              <a:t>Quark dynamics: transverse polarization  of  quarks  inside  an  unpolarized  nucleon (3D/TMD)</a:t>
            </a:r>
          </a:p>
          <a:p>
            <a:pPr marL="400050" indent="-400050">
              <a:buSzPct val="80000"/>
            </a:pPr>
            <a:r>
              <a:rPr lang="en-US" sz="2000" dirty="0"/>
              <a:t>Neutron Spin Structure (precision study)</a:t>
            </a:r>
          </a:p>
        </p:txBody>
      </p:sp>
    </p:spTree>
    <p:extLst>
      <p:ext uri="{BB962C8B-B14F-4D97-AF65-F5344CB8AC3E}">
        <p14:creationId xmlns:p14="http://schemas.microsoft.com/office/powerpoint/2010/main" val="3802735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F278C20-4FC3-4C4A-9DC7-F86F93198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B56B92A9-69D1-4844-A245-C86C4ACFF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8" y="134750"/>
            <a:ext cx="9003322" cy="487363"/>
          </a:xfrm>
        </p:spPr>
        <p:txBody>
          <a:bodyPr>
            <a:noAutofit/>
          </a:bodyPr>
          <a:lstStyle/>
          <a:p>
            <a:r>
              <a:rPr lang="en-US" dirty="0"/>
              <a:t>FY19 Halls C &amp; B – nature of charmed pentaquark</a:t>
            </a:r>
          </a:p>
        </p:txBody>
      </p:sp>
      <p:pic>
        <p:nvPicPr>
          <p:cNvPr id="5" name="Picture 4" descr="penta_models.tiff">
            <a:extLst>
              <a:ext uri="{FF2B5EF4-FFF2-40B4-BE49-F238E27FC236}">
                <a16:creationId xmlns:a16="http://schemas.microsoft.com/office/drawing/2014/main" xmlns="" id="{8A861613-59C7-4240-8BF8-A3B053253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15" y="1311341"/>
            <a:ext cx="2958671" cy="1371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399F9C7-52A0-4604-A77E-D8E64966BF1C}"/>
              </a:ext>
            </a:extLst>
          </p:cNvPr>
          <p:cNvSpPr/>
          <p:nvPr/>
        </p:nvSpPr>
        <p:spPr>
          <a:xfrm>
            <a:off x="5826902" y="899578"/>
            <a:ext cx="1339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4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5-quark bound state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54FFCB7-6870-4FDC-BF15-341FFF016EE9}"/>
              </a:ext>
            </a:extLst>
          </p:cNvPr>
          <p:cNvSpPr/>
          <p:nvPr/>
        </p:nvSpPr>
        <p:spPr>
          <a:xfrm>
            <a:off x="484415" y="945371"/>
            <a:ext cx="46175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ts val="600"/>
              </a:spcBef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exact nature of the </a:t>
            </a:r>
            <a:r>
              <a:rPr lang="en-US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charmed </a:t>
            </a:r>
            <a:r>
              <a:rPr lang="en-US" i="1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pentaquark</a:t>
            </a:r>
            <a:r>
              <a:rPr lang="en-US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states discovered by the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collaboration at CERN?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C02BF346-0099-4738-9E0E-7A5488D14AF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360878" y="1725281"/>
          <a:ext cx="1402361" cy="451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Equation" r:id="rId4" imgW="749300" imgH="241300" progId="Equation.3">
                  <p:embed/>
                </p:oleObj>
              </mc:Choice>
              <mc:Fallback>
                <p:oleObj name="Equation" r:id="rId4" imgW="749300" imgH="241300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0878" y="1725281"/>
                        <a:ext cx="1402361" cy="4516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8BBDD3-CF3E-46B1-92D8-7177835760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512" y="2754188"/>
            <a:ext cx="5118121" cy="35407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3A7CCDF-33DE-4964-896F-860429C86BCD}"/>
              </a:ext>
            </a:extLst>
          </p:cNvPr>
          <p:cNvSpPr/>
          <p:nvPr/>
        </p:nvSpPr>
        <p:spPr>
          <a:xfrm>
            <a:off x="7987079" y="970863"/>
            <a:ext cx="952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4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Hadronic molecule</a:t>
            </a:r>
          </a:p>
        </p:txBody>
      </p:sp>
      <p:pic>
        <p:nvPicPr>
          <p:cNvPr id="11" name="Picture 10" descr="jpsi_clas12.pdf">
            <a:extLst>
              <a:ext uri="{FF2B5EF4-FFF2-40B4-BE49-F238E27FC236}">
                <a16:creationId xmlns:a16="http://schemas.microsoft.com/office/drawing/2014/main" xmlns="" id="{A7DF63DD-81EC-4C3E-B669-452274A98A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" t="10283" r="10007" b="777"/>
          <a:stretch/>
        </p:blipFill>
        <p:spPr>
          <a:xfrm>
            <a:off x="5577454" y="2947381"/>
            <a:ext cx="3204791" cy="3198852"/>
          </a:xfrm>
          <a:prstGeom prst="rect">
            <a:avLst/>
          </a:prstGeom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xmlns="" id="{C6F07C38-0AA8-49B3-BC40-D49ACE0BEEC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755625" y="3943065"/>
          <a:ext cx="1440180" cy="411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Equation" r:id="rId8" imgW="698500" imgH="203200" progId="Equation.3">
                  <p:embed/>
                </p:oleObj>
              </mc:Choice>
              <mc:Fallback>
                <p:oleObj name="Equation" r:id="rId8" imgW="698500" imgH="203200" progId="Equation.3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5625" y="3943065"/>
                        <a:ext cx="1440180" cy="4114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0D78DAD-81AD-4541-9D8A-4B38F31399F9}"/>
              </a:ext>
            </a:extLst>
          </p:cNvPr>
          <p:cNvSpPr txBox="1"/>
          <p:nvPr/>
        </p:nvSpPr>
        <p:spPr>
          <a:xfrm>
            <a:off x="4660318" y="2498999"/>
            <a:ext cx="74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CB70234-5EF2-414A-835D-8661044325A8}"/>
              </a:ext>
            </a:extLst>
          </p:cNvPr>
          <p:cNvSpPr txBox="1"/>
          <p:nvPr/>
        </p:nvSpPr>
        <p:spPr>
          <a:xfrm>
            <a:off x="8041337" y="2651399"/>
            <a:ext cx="729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B</a:t>
            </a:r>
          </a:p>
        </p:txBody>
      </p:sp>
      <p:sp>
        <p:nvSpPr>
          <p:cNvPr id="15" name="Explosion 1 17">
            <a:extLst>
              <a:ext uri="{FF2B5EF4-FFF2-40B4-BE49-F238E27FC236}">
                <a16:creationId xmlns:a16="http://schemas.microsoft.com/office/drawing/2014/main" xmlns="" id="{C3578E2F-C842-4979-BEF6-E80B608D285F}"/>
              </a:ext>
            </a:extLst>
          </p:cNvPr>
          <p:cNvSpPr>
            <a:spLocks noChangeAspect="1"/>
          </p:cNvSpPr>
          <p:nvPr/>
        </p:nvSpPr>
        <p:spPr bwMode="auto">
          <a:xfrm>
            <a:off x="559251" y="1848787"/>
            <a:ext cx="1068609" cy="1051561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high impact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CD14651-DBD5-46FF-AD51-4B0245244A1A}"/>
              </a:ext>
            </a:extLst>
          </p:cNvPr>
          <p:cNvSpPr txBox="1"/>
          <p:nvPr/>
        </p:nvSpPr>
        <p:spPr>
          <a:xfrm rot="19800000">
            <a:off x="1130665" y="4483100"/>
            <a:ext cx="1858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Projected to run February 2019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B79D3D9-B28F-47BA-8E2A-A05EFAD3D05E}"/>
              </a:ext>
            </a:extLst>
          </p:cNvPr>
          <p:cNvSpPr txBox="1"/>
          <p:nvPr/>
        </p:nvSpPr>
        <p:spPr>
          <a:xfrm rot="19800000">
            <a:off x="7536930" y="3844157"/>
            <a:ext cx="1090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Ongoing</a:t>
            </a:r>
          </a:p>
        </p:txBody>
      </p:sp>
    </p:spTree>
    <p:extLst>
      <p:ext uri="{BB962C8B-B14F-4D97-AF65-F5344CB8AC3E}">
        <p14:creationId xmlns:p14="http://schemas.microsoft.com/office/powerpoint/2010/main" val="4084400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F278C20-4FC3-4C4A-9DC7-F86F93198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8C421D5A-9E46-4723-BEB2-8389126FB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286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2800" b="1" dirty="0">
                <a:solidFill>
                  <a:schemeClr val="tx1"/>
                </a:solidFill>
              </a:rPr>
              <a:t>Measuring High-x Structure Functions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BD4A942A-8AF9-48B2-BCCD-3D851D2A3F85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" y="838200"/>
            <a:ext cx="5173663" cy="233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REQUIRES: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beam polarization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electron current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target polarization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Large solid angle spectrometers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7BDBBF0-B427-4E95-9D43-940E9C01E62C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716771"/>
            <a:ext cx="2719388" cy="30526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7C596A5-5A80-4272-9484-06CA13310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" y="5808663"/>
            <a:ext cx="437197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eaLnBrk="0" hangingPunct="0">
              <a:lnSpc>
                <a:spcPct val="95000"/>
              </a:lnSpc>
              <a:spcBef>
                <a:spcPct val="20000"/>
              </a:spcBef>
              <a:buFont typeface="Times"/>
              <a:buNone/>
              <a:defRPr/>
            </a:pP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 </a:t>
            </a:r>
            <a:r>
              <a:rPr lang="en-US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will access the regime (x &gt; 0.3), where valence quarks dominate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5EC9CCC8-2D04-4632-AF7A-2924C87D50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317587"/>
              </p:ext>
            </p:extLst>
          </p:nvPr>
        </p:nvGraphicFramePr>
        <p:xfrm>
          <a:off x="4533900" y="4246182"/>
          <a:ext cx="4061346" cy="1881014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70AD47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70AD47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70AD47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effectLst/>
              </a:tblPr>
              <a:tblGrid>
                <a:gridCol w="19529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81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94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315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1920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09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18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279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373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546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2558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19965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6744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 →1 predictions</a:t>
                      </a:r>
                    </a:p>
                  </a:txBody>
                  <a:tcPr>
                    <a:lnL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09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18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279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373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546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2558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19965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6744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r>
                        <a:rPr lang="en-US" sz="12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200" b="1" baseline="30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/F</a:t>
                      </a:r>
                      <a:r>
                        <a:rPr lang="en-US" sz="12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200" b="1" baseline="30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09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18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279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373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546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2558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19965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6744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d/u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09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18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279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373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546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2558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19965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6744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r>
                        <a:rPr lang="en-US" sz="1200" baseline="-25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sz="1200" baseline="30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09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18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279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373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546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2558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19965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6744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r>
                        <a:rPr lang="en-US" sz="1200" baseline="-25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sz="1200" baseline="30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</a:p>
                  </a:txBody>
                  <a:tcPr>
                    <a:lnL>
                      <a:noFill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6374"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SU(6)</a:t>
                      </a:r>
                    </a:p>
                  </a:txBody>
                  <a:tcPr>
                    <a:lnL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2/3</a:t>
                      </a:r>
                    </a:p>
                  </a:txBody>
                  <a:tcPr>
                    <a:lnL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1/2</a:t>
                      </a:r>
                    </a:p>
                  </a:txBody>
                  <a:tcPr>
                    <a:lnL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>
                    <a:lnL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5/9</a:t>
                      </a:r>
                    </a:p>
                  </a:txBody>
                  <a:tcPr>
                    <a:lnL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8909"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b="1" dirty="0" err="1">
                          <a:latin typeface="Arial" pitchFamily="34" charset="0"/>
                          <a:cs typeface="Arial" pitchFamily="34" charset="0"/>
                        </a:rPr>
                        <a:t>Diquark</a:t>
                      </a:r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 Model/Feynman</a:t>
                      </a:r>
                    </a:p>
                  </a:txBody>
                  <a:tcPr>
                    <a:lnL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1/4</a:t>
                      </a:r>
                    </a:p>
                  </a:txBody>
                  <a:tcPr>
                    <a:lnL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>
                    <a:lnL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>
                    <a:lnL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>
                    <a:lnL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0587"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Quark Model/</a:t>
                      </a:r>
                      <a:r>
                        <a:rPr lang="en-US" sz="1200" b="1" dirty="0" err="1">
                          <a:latin typeface="Arial" pitchFamily="34" charset="0"/>
                          <a:cs typeface="Arial" pitchFamily="34" charset="0"/>
                        </a:rPr>
                        <a:t>Isgur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1/4</a:t>
                      </a:r>
                    </a:p>
                  </a:txBody>
                  <a:tcPr>
                    <a:lnL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>
                    <a:lnL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>
                    <a:lnL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>
                    <a:lnL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1580"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b="1" dirty="0" err="1">
                          <a:latin typeface="Arial" pitchFamily="34" charset="0"/>
                          <a:cs typeface="Arial" pitchFamily="34" charset="0"/>
                        </a:rPr>
                        <a:t>Perturbative</a:t>
                      </a:r>
                      <a:r>
                        <a:rPr lang="en-US" sz="1200" b="1" baseline="0" dirty="0">
                          <a:latin typeface="Arial" pitchFamily="34" charset="0"/>
                          <a:cs typeface="Arial" pitchFamily="34" charset="0"/>
                        </a:rPr>
                        <a:t> QCD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3/7</a:t>
                      </a:r>
                    </a:p>
                  </a:txBody>
                  <a:tcPr>
                    <a:lnL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1/5</a:t>
                      </a:r>
                    </a:p>
                  </a:txBody>
                  <a:tcPr>
                    <a:lnL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>
                    <a:lnL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>
                    <a:lnL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QCD Counting Rules</a:t>
                      </a:r>
                    </a:p>
                  </a:txBody>
                  <a:tcPr>
                    <a:lnL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3/7</a:t>
                      </a:r>
                    </a:p>
                  </a:txBody>
                  <a:tcPr>
                    <a:lnL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1/5</a:t>
                      </a:r>
                    </a:p>
                  </a:txBody>
                  <a:tcPr>
                    <a:lnL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>
                    <a:lnL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>
                    <a:lnL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9" name="Picture 8" descr="fig.du.png">
            <a:extLst>
              <a:ext uri="{FF2B5EF4-FFF2-40B4-BE49-F238E27FC236}">
                <a16:creationId xmlns:a16="http://schemas.microsoft.com/office/drawing/2014/main" xmlns="" id="{7E25D0B0-AC8D-42E4-A2E4-B687062AB6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"/>
          <a:stretch/>
        </p:blipFill>
        <p:spPr>
          <a:xfrm>
            <a:off x="4222843" y="1109278"/>
            <a:ext cx="4912059" cy="2645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EAE4DFE1-4BB9-4246-83C2-0D2F68869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75" y="739498"/>
            <a:ext cx="42356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/>
                <a:cs typeface="Avenir Black"/>
              </a:rPr>
              <a:t>Projected </a:t>
            </a:r>
            <a:r>
              <a:rPr lang="en-US" dirty="0" err="1">
                <a:solidFill>
                  <a:srgbClr val="000000"/>
                </a:solidFill>
                <a:latin typeface="Arial" panose="020B0604020202020204"/>
                <a:cs typeface="Avenir Black"/>
              </a:rPr>
              <a:t>JLab</a:t>
            </a:r>
            <a:r>
              <a:rPr lang="en-US" dirty="0">
                <a:solidFill>
                  <a:srgbClr val="000000"/>
                </a:solidFill>
                <a:latin typeface="Arial" panose="020B0604020202020204"/>
                <a:cs typeface="Avenir Black"/>
              </a:rPr>
              <a:t> 12 </a:t>
            </a:r>
            <a:r>
              <a:rPr lang="en-US" dirty="0" err="1">
                <a:solidFill>
                  <a:srgbClr val="000000"/>
                </a:solidFill>
                <a:latin typeface="Arial" panose="020B0604020202020204"/>
                <a:cs typeface="Avenir Black"/>
              </a:rPr>
              <a:t>GeV</a:t>
            </a:r>
            <a:r>
              <a:rPr lang="en-US" dirty="0">
                <a:solidFill>
                  <a:srgbClr val="000000"/>
                </a:solidFill>
                <a:latin typeface="Arial" panose="020B0604020202020204"/>
                <a:cs typeface="Avenir Black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Arial" panose="020B0604020202020204"/>
                <a:cs typeface="Avenir Black"/>
              </a:rPr>
              <a:t>d/u</a:t>
            </a:r>
            <a:r>
              <a:rPr lang="en-US" dirty="0">
                <a:solidFill>
                  <a:srgbClr val="000000"/>
                </a:solidFill>
                <a:latin typeface="Arial" panose="020B0604020202020204"/>
                <a:cs typeface="Avenir Black"/>
              </a:rPr>
              <a:t> Extraction</a:t>
            </a:r>
            <a:r>
              <a:rPr lang="en-US" baseline="50000" dirty="0">
                <a:solidFill>
                  <a:srgbClr val="000000"/>
                </a:solidFill>
                <a:latin typeface="Arial" panose="020B0604020202020204"/>
                <a:cs typeface="Avenir Black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538D893-8163-4A58-BC1D-551F234F9C01}"/>
              </a:ext>
            </a:extLst>
          </p:cNvPr>
          <p:cNvSpPr txBox="1"/>
          <p:nvPr/>
        </p:nvSpPr>
        <p:spPr>
          <a:xfrm>
            <a:off x="4868352" y="3785038"/>
            <a:ext cx="3151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Marathon </a:t>
            </a:r>
            <a:r>
              <a:rPr lang="en-US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3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H/</a:t>
            </a:r>
            <a:r>
              <a:rPr lang="en-US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3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He completed!</a:t>
            </a:r>
          </a:p>
        </p:txBody>
      </p:sp>
    </p:spTree>
    <p:extLst>
      <p:ext uri="{BB962C8B-B14F-4D97-AF65-F5344CB8AC3E}">
        <p14:creationId xmlns:p14="http://schemas.microsoft.com/office/powerpoint/2010/main" val="361847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F278C20-4FC3-4C4A-9DC7-F86F93198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B656DF31-A59D-4FFB-9EA6-397E3EF545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286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Hall A: Nuclear Physics and Neutron Stars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E9864CFF-6458-47C4-87DB-E62DF3BD9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19151"/>
            <a:ext cx="3390777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E460466-719B-4C89-B1DA-366E523C2F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3885" r="1587" b="6755"/>
          <a:stretch/>
        </p:blipFill>
        <p:spPr bwMode="auto">
          <a:xfrm>
            <a:off x="1865014" y="4821269"/>
            <a:ext cx="4154786" cy="1592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9E98B96-4683-42D7-B7BD-DCD7DD068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"/>
          <a:stretch/>
        </p:blipFill>
        <p:spPr bwMode="auto">
          <a:xfrm>
            <a:off x="6248197" y="3962400"/>
            <a:ext cx="274340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02DA271-3CEE-4914-9F40-5AEB6E162A28}"/>
              </a:ext>
            </a:extLst>
          </p:cNvPr>
          <p:cNvSpPr txBox="1"/>
          <p:nvPr/>
        </p:nvSpPr>
        <p:spPr>
          <a:xfrm>
            <a:off x="3463748" y="3239704"/>
            <a:ext cx="3101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 of neutron skin at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constrains tidal polarizability of neutron stars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9D9AEC0-C6BA-4E32-9FC1-F1161BA0B233}"/>
              </a:ext>
            </a:extLst>
          </p:cNvPr>
          <p:cNvSpPr txBox="1"/>
          <p:nvPr/>
        </p:nvSpPr>
        <p:spPr>
          <a:xfrm>
            <a:off x="6499034" y="6213140"/>
            <a:ext cx="1373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arXiv:1711.06615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2AC9E8E-BF21-427D-914D-D65087307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62462"/>
            <a:ext cx="3214688" cy="1462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D3F2D5E-4AA2-454C-B042-9AF9E38C2DB9}"/>
              </a:ext>
            </a:extLst>
          </p:cNvPr>
          <p:cNvSpPr txBox="1"/>
          <p:nvPr/>
        </p:nvSpPr>
        <p:spPr>
          <a:xfrm>
            <a:off x="3810000" y="2558535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(LIGO)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F497921-B766-4FA6-9E18-B90A825E81FB}"/>
              </a:ext>
            </a:extLst>
          </p:cNvPr>
          <p:cNvSpPr txBox="1"/>
          <p:nvPr/>
        </p:nvSpPr>
        <p:spPr>
          <a:xfrm>
            <a:off x="5594913" y="2553590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dirty="0" err="1">
                <a:solidFill>
                  <a:srgbClr val="000000"/>
                </a:solidFill>
              </a:rPr>
              <a:t>JLab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13" name="video1">
            <a:hlinkClick r:id="" action="ppaction://media"/>
            <a:extLst>
              <a:ext uri="{FF2B5EF4-FFF2-40B4-BE49-F238E27FC236}">
                <a16:creationId xmlns:a16="http://schemas.microsoft.com/office/drawing/2014/main" xmlns="" id="{E3B4FD2E-841A-4B5E-A077-CC869F9EA1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1563" y="2816147"/>
            <a:ext cx="3237852" cy="18198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278901F-E112-4AB5-8084-2093DC55154B}"/>
              </a:ext>
            </a:extLst>
          </p:cNvPr>
          <p:cNvSpPr/>
          <p:nvPr/>
        </p:nvSpPr>
        <p:spPr>
          <a:xfrm>
            <a:off x="530422" y="4628231"/>
            <a:ext cx="239360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Courtesy of NASA/Goddard Space Flight Center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890042C7-467E-4A6A-B1E0-F1DBBE24B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816" y="685800"/>
            <a:ext cx="2303822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89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F278C20-4FC3-4C4A-9DC7-F86F93198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1D70EC4D-CB35-44AB-90B0-FE18DE5417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9563" y="143542"/>
            <a:ext cx="8462962" cy="48736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dirty="0">
                <a:solidFill>
                  <a:prstClr val="black"/>
                </a:solidFill>
              </a:rPr>
              <a:t>Heavy Photon Search</a:t>
            </a:r>
            <a:endParaRPr lang="en-US" sz="20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B1C8FF8B-6B34-46A0-808C-50641810D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175" y="0"/>
            <a:ext cx="3107825" cy="2772169"/>
          </a:xfrm>
          <a:prstGeom prst="rect">
            <a:avLst/>
          </a:prstGeom>
          <a:solidFill>
            <a:srgbClr val="A4A4F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15BE22BE-29E6-4093-9202-34BF04717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903" y="2854325"/>
            <a:ext cx="3692359" cy="34625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69F9B19-20F9-4A04-912F-368479C59875}"/>
              </a:ext>
            </a:extLst>
          </p:cNvPr>
          <p:cNvSpPr txBox="1"/>
          <p:nvPr/>
        </p:nvSpPr>
        <p:spPr>
          <a:xfrm>
            <a:off x="197174" y="3095322"/>
            <a:ext cx="301877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HPS (Hall B)</a:t>
            </a:r>
          </a:p>
          <a:p>
            <a:endParaRPr lang="en-US" sz="800" b="1" dirty="0">
              <a:solidFill>
                <a:srgbClr val="E33D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E33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Engineering Run</a:t>
            </a:r>
          </a:p>
          <a:p>
            <a:r>
              <a:rPr lang="en-US" b="1" dirty="0">
                <a:solidFill>
                  <a:srgbClr val="E33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 PAC days @ 1.05 GeV</a:t>
            </a:r>
          </a:p>
          <a:p>
            <a:endParaRPr lang="en-US" sz="800" b="1" dirty="0">
              <a:solidFill>
                <a:srgbClr val="433FE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433F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GeV data taken in 2016, </a:t>
            </a:r>
          </a:p>
          <a:p>
            <a:r>
              <a:rPr lang="en-US" b="1" dirty="0">
                <a:solidFill>
                  <a:srgbClr val="433F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under analysis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CBB0CC47-C7DF-41FE-8474-F495C238986C}"/>
              </a:ext>
            </a:extLst>
          </p:cNvPr>
          <p:cNvCxnSpPr>
            <a:cxnSpLocks/>
          </p:cNvCxnSpPr>
          <p:nvPr/>
        </p:nvCxnSpPr>
        <p:spPr>
          <a:xfrm flipV="1">
            <a:off x="2889308" y="3433378"/>
            <a:ext cx="2019410" cy="347887"/>
          </a:xfrm>
          <a:prstGeom prst="straightConnector1">
            <a:avLst/>
          </a:prstGeom>
          <a:ln w="31750">
            <a:solidFill>
              <a:srgbClr val="E33DC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7" descr="hps_vertex.tiff">
            <a:extLst>
              <a:ext uri="{FF2B5EF4-FFF2-40B4-BE49-F238E27FC236}">
                <a16:creationId xmlns:a16="http://schemas.microsoft.com/office/drawing/2014/main" xmlns="" id="{B7F46B9E-CB77-4D02-848B-4368ED8FB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3"/>
          <a:stretch>
            <a:fillRect/>
          </a:stretch>
        </p:blipFill>
        <p:spPr bwMode="auto">
          <a:xfrm>
            <a:off x="485775" y="5515891"/>
            <a:ext cx="1954522" cy="8694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71ED464-D54C-4B27-A6D3-98A3B9298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812" y="4875716"/>
            <a:ext cx="217633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6304" tIns="73152" rIns="146304" bIns="73152">
            <a:spAutoFit/>
          </a:bodyPr>
          <a:lstStyle/>
          <a:p>
            <a:r>
              <a:rPr lang="en-US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Displaced decay vertex search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B2CF01B1-8463-4868-83A3-0A2753FA4DB0}"/>
              </a:ext>
            </a:extLst>
          </p:cNvPr>
          <p:cNvCxnSpPr>
            <a:cxnSpLocks/>
          </p:cNvCxnSpPr>
          <p:nvPr/>
        </p:nvCxnSpPr>
        <p:spPr>
          <a:xfrm flipV="1">
            <a:off x="2222014" y="4732208"/>
            <a:ext cx="2490663" cy="394932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CB2643E-D566-40E1-9B83-EE3EB090B8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60" y="960528"/>
            <a:ext cx="2655048" cy="1991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Shape 29">
            <a:extLst>
              <a:ext uri="{FF2B5EF4-FFF2-40B4-BE49-F238E27FC236}">
                <a16:creationId xmlns:a16="http://schemas.microsoft.com/office/drawing/2014/main" xmlns="" id="{E409F3F4-DE27-4A63-919D-16539FDAA2B4}"/>
              </a:ext>
            </a:extLst>
          </p:cNvPr>
          <p:cNvSpPr/>
          <p:nvPr/>
        </p:nvSpPr>
        <p:spPr>
          <a:xfrm>
            <a:off x="3102077" y="1111401"/>
            <a:ext cx="2768395" cy="1287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>
            <a:lvl1pPr algn="ctr">
              <a:spcBef>
                <a:spcPts val="1800"/>
              </a:spcBef>
              <a:buClr>
                <a:srgbClr val="D81E00"/>
              </a:buClr>
              <a:buFont typeface="Comic Sans MS"/>
              <a:defRPr sz="1700" b="1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for a U(1) Heavy Gauge Boson following up on cosmological observations     (PAMELA, AMS)</a:t>
            </a:r>
          </a:p>
          <a:p>
            <a:endParaRPr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5313228-EBB9-4114-8E39-0112CDF66531}"/>
              </a:ext>
            </a:extLst>
          </p:cNvPr>
          <p:cNvSpPr txBox="1"/>
          <p:nvPr/>
        </p:nvSpPr>
        <p:spPr>
          <a:xfrm>
            <a:off x="6956857" y="5139883"/>
            <a:ext cx="2158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2019 Program: HPS (upgraded), APEX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B9D8F489-0238-444A-AAC5-BDA64EC6C4DC}"/>
              </a:ext>
            </a:extLst>
          </p:cNvPr>
          <p:cNvCxnSpPr>
            <a:cxnSpLocks/>
          </p:cNvCxnSpPr>
          <p:nvPr/>
        </p:nvCxnSpPr>
        <p:spPr>
          <a:xfrm flipH="1">
            <a:off x="5987077" y="3429000"/>
            <a:ext cx="990916" cy="744237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D188CA2-582B-4EBD-B4CF-16B46C1DC0F3}"/>
              </a:ext>
            </a:extLst>
          </p:cNvPr>
          <p:cNvSpPr/>
          <p:nvPr/>
        </p:nvSpPr>
        <p:spPr>
          <a:xfrm>
            <a:off x="6676804" y="3095322"/>
            <a:ext cx="246719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2000" b="1" dirty="0">
                <a:solidFill>
                  <a:srgbClr val="00B050"/>
                </a:solidFill>
                <a:latin typeface="Arial" panose="020B0604020202020204"/>
                <a:cs typeface="Avenir Black"/>
              </a:rPr>
              <a:t>APEX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/>
                <a:cs typeface="Avenir Black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Arial" panose="020B0604020202020204"/>
                <a:cs typeface="Avenir Black"/>
              </a:rPr>
              <a:t>(Hall A)</a:t>
            </a:r>
          </a:p>
          <a:p>
            <a:pPr algn="ctr" defTabSz="914400"/>
            <a:r>
              <a:rPr lang="en-US" dirty="0">
                <a:solidFill>
                  <a:prstClr val="black"/>
                </a:solidFill>
                <a:latin typeface="Arial" panose="020B0604020202020204"/>
                <a:cs typeface="Avenir Book"/>
              </a:rPr>
              <a:t>Search for 50-500 MeV A’ decaying promptly to </a:t>
            </a:r>
            <a:r>
              <a:rPr lang="en-US" dirty="0" err="1">
                <a:solidFill>
                  <a:prstClr val="black"/>
                </a:solidFill>
                <a:latin typeface="Arial" panose="020B0604020202020204"/>
                <a:cs typeface="Avenir Book"/>
              </a:rPr>
              <a:t>e</a:t>
            </a:r>
            <a:r>
              <a:rPr lang="en-US" baseline="30000" dirty="0" err="1">
                <a:solidFill>
                  <a:prstClr val="black"/>
                </a:solidFill>
                <a:latin typeface="Arial" panose="020B0604020202020204"/>
                <a:cs typeface="Avenir Book"/>
              </a:rPr>
              <a:t>+</a:t>
            </a:r>
            <a:r>
              <a:rPr lang="en-US" dirty="0" err="1">
                <a:solidFill>
                  <a:prstClr val="black"/>
                </a:solidFill>
                <a:latin typeface="Arial" panose="020B0604020202020204"/>
                <a:cs typeface="Avenir Book"/>
              </a:rPr>
              <a:t>e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/>
                <a:cs typeface="Avenir Book"/>
              </a:rPr>
              <a:t>-</a:t>
            </a:r>
            <a:r>
              <a:rPr lang="en-US" dirty="0">
                <a:solidFill>
                  <a:prstClr val="black"/>
                </a:solidFill>
                <a:latin typeface="Arial" panose="020B0604020202020204"/>
                <a:cs typeface="Avenir Book"/>
              </a:rPr>
              <a:t> pairs</a:t>
            </a:r>
            <a:r>
              <a:rPr lang="en-US" b="1" dirty="0">
                <a:solidFill>
                  <a:srgbClr val="6AD474"/>
                </a:solidFill>
                <a:latin typeface="Arial" panose="020B0604020202020204"/>
                <a:cs typeface="Avenir Black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7892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1855" indent="-461855"/>
            <a:r>
              <a:rPr lang="en-US" dirty="0"/>
              <a:t>Recent Highlights</a:t>
            </a:r>
          </a:p>
          <a:p>
            <a:pPr marL="461855" indent="-461855"/>
            <a:r>
              <a:rPr lang="en-US" dirty="0"/>
              <a:t>Ongoing program (FY18)</a:t>
            </a:r>
          </a:p>
          <a:p>
            <a:pPr marL="461855" indent="-461855"/>
            <a:r>
              <a:rPr lang="en-US" dirty="0"/>
              <a:t>Future Projects – MOLLER and </a:t>
            </a:r>
            <a:r>
              <a:rPr lang="en-US" dirty="0" err="1"/>
              <a:t>SoLID</a:t>
            </a:r>
            <a:endParaRPr lang="en-US" dirty="0"/>
          </a:p>
          <a:p>
            <a:pPr marL="461855" indent="-461855"/>
            <a:r>
              <a:rPr lang="en-US" dirty="0"/>
              <a:t>Near-Term 12 GeV Schedule (FY19 &amp; FY20)</a:t>
            </a:r>
          </a:p>
          <a:p>
            <a:pPr marL="461855" indent="-461855"/>
            <a:r>
              <a:rPr lang="en-US" dirty="0"/>
              <a:t>12 GeV Science Program (FY21 on)</a:t>
            </a:r>
          </a:p>
          <a:p>
            <a:pPr marL="918948" lvl="1" indent="-461855"/>
            <a:r>
              <a:rPr lang="en-US" dirty="0"/>
              <a:t>Science of specific relevance for EIC</a:t>
            </a:r>
          </a:p>
          <a:p>
            <a:pPr marL="461855" indent="-461855"/>
            <a:r>
              <a:rPr lang="en-US" dirty="0"/>
              <a:t>Emerging Science for the “New EIC White Paper”</a:t>
            </a:r>
          </a:p>
          <a:p>
            <a:pPr marL="918948" lvl="1" indent="-461855"/>
            <a:r>
              <a:rPr lang="en-US" dirty="0"/>
              <a:t>Pion and Kaon Structure and the Emergence of Mass</a:t>
            </a:r>
          </a:p>
          <a:p>
            <a:pPr marL="918948" lvl="1" indent="-461855"/>
            <a:r>
              <a:rPr lang="en-US" dirty="0"/>
              <a:t>Quarks and Gluons in (Polarized) Few- and Many-Body Nuclei</a:t>
            </a:r>
          </a:p>
          <a:p>
            <a:pPr marL="461855" indent="-461855"/>
            <a:r>
              <a:rPr lang="en-US" dirty="0"/>
              <a:t>Summary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20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F278C20-4FC3-4C4A-9DC7-F86F93198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5CE5FE6-7E65-449E-93C2-88D9FA0EE5E6}"/>
              </a:ext>
            </a:extLst>
          </p:cNvPr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latin typeface="Arial" pitchFamily="34" charset="0"/>
                <a:cs typeface="Arial" pitchFamily="34" charset="0"/>
              </a:rPr>
              <a:t>Exploring the 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3D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Nucleon Structure</a:t>
            </a:r>
            <a:endParaRPr kumimoji="0" lang="en-US" sz="40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83F2B5-0234-4597-AB2F-9128C4A7D897}"/>
              </a:ext>
            </a:extLst>
          </p:cNvPr>
          <p:cNvSpPr txBox="1"/>
          <p:nvPr/>
        </p:nvSpPr>
        <p:spPr>
          <a:xfrm>
            <a:off x="371790" y="957051"/>
            <a:ext cx="805877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After decades of study of the partonic structure of the nucleon we finally have the experimental and theoretical tools to systematically move beyond a 1D momentum fraction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picture of the nucleon.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luminosity, large acceptance experiments with polarized beams and targets.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Theoretical description of the nucleon in terms of a 5D Wigner distribution that can be used to encode both 3D momentum and transverse spatial distributions.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Exclusive Scattering (DES)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cross sections give sensitivity to electron-quark scattering off quarks with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longitudinal momentum fraction (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</a:rPr>
              <a:t>Bjorken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) x at a transverse location b.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Semi-Inclusive Deep Inelastic Scattering (SIDIS)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cross sections depend on transverse momentum of hadron, P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h⊥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but this arises from both intrinsic transverse momentum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of 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transverse momentum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created during the [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hadron]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fragmentation process.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8691219-F0F8-462E-8E63-322ED72875D0}"/>
              </a:ext>
            </a:extLst>
          </p:cNvPr>
          <p:cNvSpPr txBox="1"/>
          <p:nvPr/>
        </p:nvSpPr>
        <p:spPr>
          <a:xfrm rot="5400000">
            <a:off x="7332832" y="4741420"/>
            <a:ext cx="282160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</a:t>
            </a:r>
            <a:r>
              <a:rPr lang="en-US" sz="2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Femtography</a:t>
            </a:r>
            <a:endParaRPr lang="en-US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733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F278C20-4FC3-4C4A-9DC7-F86F93198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0F4F57F9-CAFE-43CC-9E10-13FD305E3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8622"/>
          </a:xfrm>
        </p:spPr>
        <p:txBody>
          <a:bodyPr>
            <a:noAutofit/>
          </a:bodyPr>
          <a:lstStyle/>
          <a:p>
            <a:r>
              <a:rPr lang="en-US" sz="3200" dirty="0"/>
              <a:t>New Paradigm for Nucleon Structure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9CD7862-F320-4283-B2CC-330095CF240C}"/>
              </a:ext>
            </a:extLst>
          </p:cNvPr>
          <p:cNvSpPr/>
          <p:nvPr/>
        </p:nvSpPr>
        <p:spPr>
          <a:xfrm>
            <a:off x="5498202" y="3625053"/>
            <a:ext cx="3495675" cy="87870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6000D01-8EA5-4E29-8058-6B5B8585AB95}"/>
              </a:ext>
            </a:extLst>
          </p:cNvPr>
          <p:cNvSpPr/>
          <p:nvPr/>
        </p:nvSpPr>
        <p:spPr>
          <a:xfrm>
            <a:off x="5513866" y="1153831"/>
            <a:ext cx="3495675" cy="93134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BBD4662-1655-4A72-B94B-E8CC016606AD}"/>
              </a:ext>
            </a:extLst>
          </p:cNvPr>
          <p:cNvSpPr txBox="1"/>
          <p:nvPr/>
        </p:nvSpPr>
        <p:spPr>
          <a:xfrm>
            <a:off x="5580364" y="4711005"/>
            <a:ext cx="35636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6832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 3"/>
              </a:rPr>
              <a:t>	Major new 	capability 	with JLab12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xmlns="" id="{9648D1F8-9489-4F33-8AD7-26A05402D29F}"/>
              </a:ext>
            </a:extLst>
          </p:cNvPr>
          <p:cNvSpPr/>
          <p:nvPr/>
        </p:nvSpPr>
        <p:spPr bwMode="auto">
          <a:xfrm>
            <a:off x="5454538" y="4800600"/>
            <a:ext cx="565262" cy="332680"/>
          </a:xfrm>
          <a:prstGeom prst="rightArrow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A416670-1DCF-4D0A-A01B-CD1A75E9F619}"/>
              </a:ext>
            </a:extLst>
          </p:cNvPr>
          <p:cNvSpPr/>
          <p:nvPr/>
        </p:nvSpPr>
        <p:spPr>
          <a:xfrm>
            <a:off x="5542441" y="2268256"/>
            <a:ext cx="3495675" cy="93134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99FE2E4-06F4-43AE-87B8-76AD8659E61B}"/>
              </a:ext>
            </a:extLst>
          </p:cNvPr>
          <p:cNvSpPr txBox="1"/>
          <p:nvPr/>
        </p:nvSpPr>
        <p:spPr>
          <a:xfrm>
            <a:off x="5177535" y="1122521"/>
            <a:ext cx="396134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charset="2"/>
              <a:buChar char="u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TMDs </a:t>
            </a:r>
          </a:p>
          <a:p>
            <a:pPr marL="5143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Confined motion in a nucleon </a:t>
            </a:r>
          </a:p>
          <a:p>
            <a:pPr marL="5143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(semi-inclusive DIS)</a:t>
            </a:r>
          </a:p>
          <a:p>
            <a:pPr marL="5143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7718" marR="0" lvl="0" indent="-30771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charset="2"/>
              <a:buChar char="u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GPDs </a:t>
            </a:r>
          </a:p>
          <a:p>
            <a:pPr marL="5715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Spatial imaging </a:t>
            </a:r>
          </a:p>
          <a:p>
            <a:pPr marL="5143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(exclusive DIS)</a:t>
            </a:r>
          </a:p>
          <a:p>
            <a:pPr marL="5143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7718" marR="0" lvl="0" indent="-30771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charset="2"/>
              <a:buChar char="u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Requires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− High luminosity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− Polarized beams and targets 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457200">
              <a:buClr>
                <a:srgbClr val="7030A0"/>
              </a:buClr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− Sophisticated detector systems</a:t>
            </a:r>
          </a:p>
          <a:p>
            <a:pPr marL="5715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BF4297C7-1BCF-491C-A87B-CEC2C7BF4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r="2873" b="39727"/>
          <a:stretch/>
        </p:blipFill>
        <p:spPr bwMode="auto">
          <a:xfrm>
            <a:off x="228600" y="1018129"/>
            <a:ext cx="4697506" cy="3152775"/>
          </a:xfrm>
          <a:prstGeom prst="rect">
            <a:avLst/>
          </a:prstGeom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F7F23F-EADA-4644-9BFA-D4AD74F57F97}"/>
              </a:ext>
            </a:extLst>
          </p:cNvPr>
          <p:cNvSpPr txBox="1"/>
          <p:nvPr/>
        </p:nvSpPr>
        <p:spPr>
          <a:xfrm>
            <a:off x="3429000" y="1149937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01DAB15-5D1B-4E53-A872-16E992947A59}"/>
              </a:ext>
            </a:extLst>
          </p:cNvPr>
          <p:cNvSpPr txBox="1"/>
          <p:nvPr/>
        </p:nvSpPr>
        <p:spPr>
          <a:xfrm>
            <a:off x="2350827" y="2337853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3D</a:t>
            </a:r>
          </a:p>
        </p:txBody>
      </p:sp>
      <p:pic>
        <p:nvPicPr>
          <p:cNvPr id="14" name="Picture 13" descr="profile.png">
            <a:extLst>
              <a:ext uri="{FF2B5EF4-FFF2-40B4-BE49-F238E27FC236}">
                <a16:creationId xmlns:a16="http://schemas.microsoft.com/office/drawing/2014/main" xmlns="" id="{4C7D63CA-476C-4F0D-BF78-F0F4E3254EAE}"/>
              </a:ext>
            </a:extLst>
          </p:cNvPr>
          <p:cNvPicPr/>
          <p:nvPr/>
        </p:nvPicPr>
        <p:blipFill rotWithShape="1">
          <a:blip r:embed="rId3" cstate="print"/>
          <a:srcRect l="7356" t="49129" r="12267"/>
          <a:stretch/>
        </p:blipFill>
        <p:spPr>
          <a:xfrm>
            <a:off x="2819400" y="4346059"/>
            <a:ext cx="2091421" cy="16836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xmlns="" id="{479CF158-CCFB-41BE-95E4-38322CE75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-484" t="1407" r="-506" b="-1202"/>
          <a:stretch/>
        </p:blipFill>
        <p:spPr bwMode="auto">
          <a:xfrm>
            <a:off x="228600" y="4436718"/>
            <a:ext cx="2150268" cy="1592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268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F278C20-4FC3-4C4A-9DC7-F86F93198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2424A40A-C1F4-4746-8E1E-17433B332611}"/>
              </a:ext>
            </a:extLst>
          </p:cNvPr>
          <p:cNvSpPr txBox="1">
            <a:spLocks/>
          </p:cNvSpPr>
          <p:nvPr/>
        </p:nvSpPr>
        <p:spPr>
          <a:xfrm>
            <a:off x="308919" y="116714"/>
            <a:ext cx="8464378" cy="4874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Imaging With </a:t>
            </a:r>
            <a:r>
              <a:rPr lang="en-US" dirty="0" err="1"/>
              <a:t>JLab</a:t>
            </a:r>
            <a:r>
              <a:rPr lang="en-US" dirty="0"/>
              <a:t> @ 12 GeV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1336C68-75B0-47DD-94E4-AF77D7689A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6" t="10110" r="5309" b="7733"/>
          <a:stretch>
            <a:fillRect/>
          </a:stretch>
        </p:blipFill>
        <p:spPr>
          <a:xfrm>
            <a:off x="6877621" y="1039008"/>
            <a:ext cx="1980944" cy="1475592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BC58C588-E29E-49B7-BE68-553308728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7"/>
          <a:stretch/>
        </p:blipFill>
        <p:spPr bwMode="auto">
          <a:xfrm>
            <a:off x="6877621" y="4568229"/>
            <a:ext cx="2024459" cy="14814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3" descr="SHMS-HMS.JPG">
            <a:extLst>
              <a:ext uri="{FF2B5EF4-FFF2-40B4-BE49-F238E27FC236}">
                <a16:creationId xmlns:a16="http://schemas.microsoft.com/office/drawing/2014/main" xmlns="" id="{452F81BE-B565-4A50-BD6C-78E71A51A9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6863511" y="2804907"/>
            <a:ext cx="1995054" cy="1473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B360DDF-A82D-4705-822E-9DAFBE2FB2D1}"/>
              </a:ext>
            </a:extLst>
          </p:cNvPr>
          <p:cNvSpPr txBox="1"/>
          <p:nvPr/>
        </p:nvSpPr>
        <p:spPr>
          <a:xfrm>
            <a:off x="152400" y="889792"/>
            <a:ext cx="651943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defTabSz="457200"/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Generalized  Parton Distributions (GPDs) and Transverse Momentum Distributions (TMDs)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627063" indent="-393700" defTabSz="457200">
              <a:buFont typeface="Arial" panose="020B0604020202020204" pitchFamily="34" charset="0"/>
              <a:buChar char="•"/>
            </a:pPr>
            <a:endParaRPr lang="en-US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627063" indent="-39370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CEBAF Large Acceptance Spectrometer (CLAS12) in Hall B: general survey experiments, large acceptance and medium luminosity</a:t>
            </a:r>
          </a:p>
          <a:p>
            <a:pPr marL="627063" indent="-393700" defTabSz="4572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627063" indent="-39370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SHMS, High Momentum Spectrometer (HMS) and Neutral-Particle Spectrometer (NPS) in Hall C: precision cross sections for L-T studies and ratios, small acceptance and high luminosity</a:t>
            </a:r>
          </a:p>
          <a:p>
            <a:pPr marL="627063" indent="-393700" defTabSz="4572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576262" indent="-34290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Super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Bigbite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Spectrometer (SBS) in Hall A : dedicated large-x TMD study				</a:t>
            </a:r>
          </a:p>
          <a:p>
            <a:pPr marL="233362" defTabSz="457200"/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  medium acceptance and high luminosity</a:t>
            </a:r>
          </a:p>
          <a:p>
            <a:pPr marL="627063" indent="-393700" defTabSz="4572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627063" indent="-39370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Future: Solenoidal Large Intensity Device (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SoLID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    in Hall A: large acceptance and high luminosity</a:t>
            </a:r>
          </a:p>
        </p:txBody>
      </p:sp>
    </p:spTree>
    <p:extLst>
      <p:ext uri="{BB962C8B-B14F-4D97-AF65-F5344CB8AC3E}">
        <p14:creationId xmlns:p14="http://schemas.microsoft.com/office/powerpoint/2010/main" val="2084364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44D6A7C-F542-46F4-9E4D-1BA6A78C1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6216A412-0535-41F4-B896-EBEE2670F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4750"/>
            <a:ext cx="9144000" cy="487363"/>
          </a:xfrm>
        </p:spPr>
        <p:txBody>
          <a:bodyPr>
            <a:noAutofit/>
          </a:bodyPr>
          <a:lstStyle/>
          <a:p>
            <a:pPr algn="ctr"/>
            <a:r>
              <a:rPr lang="en-US" sz="3200" cap="none" dirty="0"/>
              <a:t>Deeply Virtual Compton Scattering @ 11 GeV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421E399C-F422-46E1-BB9F-FBB57466A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71825"/>
            <a:ext cx="4924425" cy="319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0660C60-787E-43D6-851C-FDA57801C732}"/>
              </a:ext>
            </a:extLst>
          </p:cNvPr>
          <p:cNvSpPr txBox="1"/>
          <p:nvPr/>
        </p:nvSpPr>
        <p:spPr>
          <a:xfrm>
            <a:off x="4936089" y="3505200"/>
            <a:ext cx="520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black"/>
                </a:solidFill>
                <a:latin typeface="Arial" panose="020B0604020202020204"/>
              </a:rPr>
              <a:t>A</a:t>
            </a:r>
            <a:r>
              <a:rPr lang="en-US" sz="2000" b="1" baseline="-25000" dirty="0">
                <a:solidFill>
                  <a:prstClr val="black"/>
                </a:solidFill>
                <a:latin typeface="Arial" panose="020B0604020202020204"/>
              </a:rPr>
              <a:t>LU</a:t>
            </a:r>
            <a:endParaRPr lang="en-US" sz="2000" b="1" dirty="0">
              <a:solidFill>
                <a:prstClr val="black"/>
              </a:solidFill>
              <a:latin typeface="Arial" panose="020B0604020202020204"/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DE148FDC-CF74-44E4-9AE0-D3EF5BF8D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38" y="806338"/>
            <a:ext cx="6053362" cy="2348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xmlns="" id="{45516949-D730-4D64-98B5-5270F041D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11" y="2838450"/>
            <a:ext cx="3529885" cy="2792096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/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BABC2C-3A9B-4076-8AE3-13CA8E3E7B24}"/>
              </a:ext>
            </a:extLst>
          </p:cNvPr>
          <p:cNvGrpSpPr/>
          <p:nvPr/>
        </p:nvGrpSpPr>
        <p:grpSpPr>
          <a:xfrm>
            <a:off x="298939" y="3163284"/>
            <a:ext cx="3903784" cy="3409924"/>
            <a:chOff x="298939" y="3544284"/>
            <a:chExt cx="3903784" cy="3409924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xmlns="" id="{EDB26F47-3116-4D91-AF2C-2E2EEA09D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8" y="3544284"/>
              <a:ext cx="3430455" cy="3161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E2377CD-58FD-41EB-A3D2-E379066AC7E6}"/>
                </a:ext>
              </a:extLst>
            </p:cNvPr>
            <p:cNvSpPr txBox="1"/>
            <p:nvPr/>
          </p:nvSpPr>
          <p:spPr>
            <a:xfrm>
              <a:off x="298939" y="6584876"/>
              <a:ext cx="3903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" panose="020B0604020202020204"/>
                </a:rPr>
                <a:t>Nature 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557 (2018) no.7705, 396-399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090E5C1-9C5E-4156-985F-E4E20831FF18}"/>
              </a:ext>
            </a:extLst>
          </p:cNvPr>
          <p:cNvSpPr txBox="1"/>
          <p:nvPr/>
        </p:nvSpPr>
        <p:spPr>
          <a:xfrm>
            <a:off x="6568719" y="2705149"/>
            <a:ext cx="220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black"/>
                </a:solidFill>
                <a:latin typeface="Arial" panose="020B0604020202020204"/>
              </a:rPr>
              <a:t>CLAS12 (projected)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E879FCA-115B-4C9C-A740-43F5AFF945EE}"/>
              </a:ext>
            </a:extLst>
          </p:cNvPr>
          <p:cNvSpPr txBox="1"/>
          <p:nvPr/>
        </p:nvSpPr>
        <p:spPr>
          <a:xfrm>
            <a:off x="7162800" y="920486"/>
            <a:ext cx="161049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Hall A DVCS scaling check completed</a:t>
            </a:r>
          </a:p>
          <a:p>
            <a:pPr defTabSz="914400"/>
            <a:endParaRPr lang="en-US" sz="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</a:endParaRPr>
          </a:p>
          <a:p>
            <a:pPr defTabSz="914400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Hall B DVCS on H ongoing</a:t>
            </a:r>
          </a:p>
        </p:txBody>
      </p:sp>
    </p:spTree>
    <p:extLst>
      <p:ext uri="{BB962C8B-B14F-4D97-AF65-F5344CB8AC3E}">
        <p14:creationId xmlns:p14="http://schemas.microsoft.com/office/powerpoint/2010/main" val="133487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44D6A7C-F542-46F4-9E4D-1BA6A78C1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24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xmlns="" id="{A9C203BF-91EE-46BA-9AD6-CC7106474152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94139"/>
            <a:ext cx="9144000" cy="53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Tomography of 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He Nucleus @ 11 GeV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B2D114-8943-485C-9705-70DD52EF9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47" y="3565721"/>
            <a:ext cx="3579638" cy="2865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E8565C-62D2-441C-9DE0-FF8BB2E566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27" r="1"/>
          <a:stretch/>
        </p:blipFill>
        <p:spPr>
          <a:xfrm>
            <a:off x="5421288" y="804904"/>
            <a:ext cx="3109649" cy="275177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767614D1-E1F8-40C2-98D1-F41DDCE75363}"/>
              </a:ext>
            </a:extLst>
          </p:cNvPr>
          <p:cNvCxnSpPr>
            <a:cxnSpLocks/>
          </p:cNvCxnSpPr>
          <p:nvPr/>
        </p:nvCxnSpPr>
        <p:spPr>
          <a:xfrm flipH="1">
            <a:off x="3768788" y="5023803"/>
            <a:ext cx="407578" cy="884035"/>
          </a:xfrm>
          <a:prstGeom prst="straightConnector1">
            <a:avLst/>
          </a:prstGeom>
          <a:noFill/>
          <a:ln w="1270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1D875F-7C2B-443C-94DF-22150AE8C2DF}"/>
              </a:ext>
            </a:extLst>
          </p:cNvPr>
          <p:cNvSpPr txBox="1"/>
          <p:nvPr/>
        </p:nvSpPr>
        <p:spPr>
          <a:xfrm>
            <a:off x="3871956" y="5620081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baseline="-25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DC3B6A7-1D6D-450D-AB10-83273DA46BC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9356" y="829388"/>
            <a:ext cx="4128008" cy="265430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xmlns="" id="{7F7E2B62-CE87-43AE-B72F-771EBCF26134}"/>
              </a:ext>
            </a:extLst>
          </p:cNvPr>
          <p:cNvSpPr/>
          <p:nvPr/>
        </p:nvSpPr>
        <p:spPr>
          <a:xfrm rot="5400000">
            <a:off x="953382" y="3377877"/>
            <a:ext cx="550718" cy="375689"/>
          </a:xfrm>
          <a:prstGeom prst="rightArrow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C42D510-5F6F-4AAB-AD6E-7096D6E55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008" y="3561483"/>
            <a:ext cx="2985570" cy="2880360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xmlns="" id="{47FFF90B-D793-4DBA-B0BC-8C704D9A4363}"/>
              </a:ext>
            </a:extLst>
          </p:cNvPr>
          <p:cNvSpPr/>
          <p:nvPr/>
        </p:nvSpPr>
        <p:spPr>
          <a:xfrm rot="5400000">
            <a:off x="5906510" y="3520887"/>
            <a:ext cx="550718" cy="375689"/>
          </a:xfrm>
          <a:prstGeom prst="rightArrow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227A437-6D0E-4D74-B6F3-F156602C4640}"/>
              </a:ext>
            </a:extLst>
          </p:cNvPr>
          <p:cNvSpPr txBox="1"/>
          <p:nvPr/>
        </p:nvSpPr>
        <p:spPr>
          <a:xfrm>
            <a:off x="3089361" y="3122689"/>
            <a:ext cx="29397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Spin-0 </a:t>
            </a: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Nucleus makes for much simpler extraction of GPDs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Tomography in terms of q and g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7E00246-96A2-413C-B881-F14D915C580F}"/>
              </a:ext>
            </a:extLst>
          </p:cNvPr>
          <p:cNvSpPr txBox="1"/>
          <p:nvPr/>
        </p:nvSpPr>
        <p:spPr>
          <a:xfrm>
            <a:off x="3393046" y="2266692"/>
            <a:ext cx="1878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DVCS Beam-Spin Asymmetry projections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E50481D-EDC2-4891-A579-27A5064C994B}"/>
              </a:ext>
            </a:extLst>
          </p:cNvPr>
          <p:cNvSpPr txBox="1"/>
          <p:nvPr/>
        </p:nvSpPr>
        <p:spPr>
          <a:xfrm>
            <a:off x="7242465" y="1205194"/>
            <a:ext cx="1901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Deep-Virtual Exclusive </a:t>
            </a:r>
            <a:r>
              <a:rPr lang="en-US" sz="1200" dirty="0">
                <a:solidFill>
                  <a:prstClr val="black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 projections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383F2CD-2C72-4D16-944E-6C8D1C7FF92E}"/>
              </a:ext>
            </a:extLst>
          </p:cNvPr>
          <p:cNvSpPr txBox="1"/>
          <p:nvPr/>
        </p:nvSpPr>
        <p:spPr>
          <a:xfrm>
            <a:off x="4242699" y="3934828"/>
            <a:ext cx="2029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(R. Dupre and S. </a:t>
            </a:r>
            <a:r>
              <a:rPr lang="en-US" sz="12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Scopetta</a:t>
            </a:r>
            <a:r>
              <a:rPr lang="en-US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defTabSz="914400"/>
            <a:r>
              <a:rPr lang="en-US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EPJA 52 (2016) 159)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AE41A2C-EB17-4F0B-8912-FD289543DFB2}"/>
              </a:ext>
            </a:extLst>
          </p:cNvPr>
          <p:cNvSpPr txBox="1"/>
          <p:nvPr/>
        </p:nvSpPr>
        <p:spPr>
          <a:xfrm>
            <a:off x="4315006" y="5795512"/>
            <a:ext cx="1509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More in talk by Dupre</a:t>
            </a:r>
          </a:p>
        </p:txBody>
      </p:sp>
    </p:spTree>
    <p:extLst>
      <p:ext uri="{BB962C8B-B14F-4D97-AF65-F5344CB8AC3E}">
        <p14:creationId xmlns:p14="http://schemas.microsoft.com/office/powerpoint/2010/main" val="1824008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F278C20-4FC3-4C4A-9DC7-F86F93198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25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xmlns="" id="{91A57EB4-9C74-40A5-90A4-4163FB82FB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09563" y="148427"/>
            <a:ext cx="8462962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Factorization Tests in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Arial" pitchFamily="34" charset="0"/>
              </a:rPr>
              <a:t>p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and K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Electroproduction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Picture 15" descr="pac34_k12_xsec_x25_project.jpg">
            <a:extLst>
              <a:ext uri="{FF2B5EF4-FFF2-40B4-BE49-F238E27FC236}">
                <a16:creationId xmlns:a16="http://schemas.microsoft.com/office/drawing/2014/main" xmlns="" id="{A990C03D-2D4B-4739-8CEE-8FCFC558196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8218" r="8218"/>
          <a:stretch>
            <a:fillRect/>
          </a:stretch>
        </p:blipFill>
        <p:spPr bwMode="auto">
          <a:xfrm>
            <a:off x="6168003" y="3429000"/>
            <a:ext cx="2975997" cy="297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34">
            <a:extLst>
              <a:ext uri="{FF2B5EF4-FFF2-40B4-BE49-F238E27FC236}">
                <a16:creationId xmlns:a16="http://schemas.microsoft.com/office/drawing/2014/main" xmlns="" id="{75EA6B4B-C3D9-4E62-B90F-3F975A8E8062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371600"/>
            <a:ext cx="3048000" cy="1981200"/>
            <a:chOff x="0" y="762000"/>
            <a:chExt cx="2514599" cy="1299063"/>
          </a:xfrm>
        </p:grpSpPr>
        <p:pic>
          <p:nvPicPr>
            <p:cNvPr id="7" name="Picture 6" descr="mesons">
              <a:extLst>
                <a:ext uri="{FF2B5EF4-FFF2-40B4-BE49-F238E27FC236}">
                  <a16:creationId xmlns:a16="http://schemas.microsoft.com/office/drawing/2014/main" xmlns="" id="{42B65AC2-F8E1-4E93-B9C1-C76A8EB5DC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762000"/>
              <a:ext cx="2378927" cy="12990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" name="Line 7">
              <a:extLst>
                <a:ext uri="{FF2B5EF4-FFF2-40B4-BE49-F238E27FC236}">
                  <a16:creationId xmlns:a16="http://schemas.microsoft.com/office/drawing/2014/main" xmlns="" id="{A022A680-9971-4900-A2FB-16CEFB55B1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366" y="1447800"/>
              <a:ext cx="1427356" cy="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endParaRPr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xmlns="" id="{2197176C-5061-4A35-BE05-1AD121A4F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8410" y="1286107"/>
              <a:ext cx="1129990" cy="461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Hard Scattering</a:t>
              </a:r>
            </a:p>
          </p:txBody>
        </p:sp>
        <p:sp>
          <p:nvSpPr>
            <p:cNvPr id="10" name="Oval 18">
              <a:extLst>
                <a:ext uri="{FF2B5EF4-FFF2-40B4-BE49-F238E27FC236}">
                  <a16:creationId xmlns:a16="http://schemas.microsoft.com/office/drawing/2014/main" xmlns="" id="{1C40DB9C-B1D0-4484-A64A-DE226D1D82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259" y="1553308"/>
              <a:ext cx="773151" cy="211015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endParaRPr>
            </a:p>
          </p:txBody>
        </p:sp>
        <p:sp>
          <p:nvSpPr>
            <p:cNvPr id="11" name="TextBox 21">
              <a:extLst>
                <a:ext uri="{FF2B5EF4-FFF2-40B4-BE49-F238E27FC236}">
                  <a16:creationId xmlns:a16="http://schemas.microsoft.com/office/drawing/2014/main" xmlns="" id="{5A58BE84-CCBC-4A35-886A-038DED6EE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800" y="1567274"/>
              <a:ext cx="886522" cy="180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GPD</a:t>
              </a:r>
            </a:p>
          </p:txBody>
        </p:sp>
        <p:sp>
          <p:nvSpPr>
            <p:cNvPr id="12" name="Oval 25">
              <a:extLst>
                <a:ext uri="{FF2B5EF4-FFF2-40B4-BE49-F238E27FC236}">
                  <a16:creationId xmlns:a16="http://schemas.microsoft.com/office/drawing/2014/main" xmlns="" id="{FF87D0EF-ED26-4BA2-B4E1-0EB4C5F2FE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446036">
              <a:off x="1417777" y="846957"/>
              <a:ext cx="316523" cy="208156"/>
            </a:xfrm>
            <a:prstGeom prst="ellipse">
              <a:avLst/>
            </a:prstGeom>
            <a:solidFill>
              <a:srgbClr val="66FF66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endParaRPr>
            </a:p>
          </p:txBody>
        </p:sp>
        <p:sp>
          <p:nvSpPr>
            <p:cNvPr id="13" name="Rectangle 26">
              <a:extLst>
                <a:ext uri="{FF2B5EF4-FFF2-40B4-BE49-F238E27FC236}">
                  <a16:creationId xmlns:a16="http://schemas.microsoft.com/office/drawing/2014/main" xmlns="" id="{EF930032-7131-48C5-AB23-8D4EC594F0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6837" y="763864"/>
              <a:ext cx="416312" cy="15826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endParaRPr>
            </a:p>
          </p:txBody>
        </p:sp>
        <p:sp>
          <p:nvSpPr>
            <p:cNvPr id="14" name="TextBox 50">
              <a:extLst>
                <a:ext uri="{FF2B5EF4-FFF2-40B4-BE49-F238E27FC236}">
                  <a16:creationId xmlns:a16="http://schemas.microsoft.com/office/drawing/2014/main" xmlns="" id="{97C028EF-B810-431A-8E0A-C172706605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0838" y="763864"/>
              <a:ext cx="633761" cy="307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π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, K, etc.</a:t>
              </a:r>
              <a:endPara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" name="TextBox 32">
              <a:extLst>
                <a:ext uri="{FF2B5EF4-FFF2-40B4-BE49-F238E27FC236}">
                  <a16:creationId xmlns:a16="http://schemas.microsoft.com/office/drawing/2014/main" xmlns="" id="{D0347BFA-9827-4F3B-951B-0462BFCA75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5894" y="833511"/>
              <a:ext cx="237893" cy="198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φ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16" name="Text Box 6">
            <a:extLst>
              <a:ext uri="{FF2B5EF4-FFF2-40B4-BE49-F238E27FC236}">
                <a16:creationId xmlns:a16="http://schemas.microsoft.com/office/drawing/2014/main" xmlns="" id="{F09C36C8-BA33-45D9-B889-83BFE2FD9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762000"/>
            <a:ext cx="73472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= G(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es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+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cos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(2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)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TT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+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[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+1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)/2]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1/2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cos(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)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LT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)</a:t>
            </a:r>
          </a:p>
        </p:txBody>
      </p:sp>
      <p:sp>
        <p:nvSpPr>
          <p:cNvPr id="17" name="Rectangle 24">
            <a:extLst>
              <a:ext uri="{FF2B5EF4-FFF2-40B4-BE49-F238E27FC236}">
                <a16:creationId xmlns:a16="http://schemas.microsoft.com/office/drawing/2014/main" xmlns="" id="{976F94A2-87FD-41C0-93C7-D51024960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029200"/>
            <a:ext cx="5867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Experimental validation of factorization essential for reliable interpretation of results from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JLab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GPD program at 12 GeV for meson electro-production</a:t>
            </a:r>
          </a:p>
        </p:txBody>
      </p:sp>
      <p:pic>
        <p:nvPicPr>
          <p:cNvPr id="18" name="Picture 21" descr="showplot_p12">
            <a:extLst>
              <a:ext uri="{FF2B5EF4-FFF2-40B4-BE49-F238E27FC236}">
                <a16:creationId xmlns:a16="http://schemas.microsoft.com/office/drawing/2014/main" xmlns="" id="{6172638B-333B-4701-AD56-9E9F44C9F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8772" r="8772"/>
          <a:stretch>
            <a:fillRect/>
          </a:stretch>
        </p:blipFill>
        <p:spPr bwMode="auto">
          <a:xfrm>
            <a:off x="3899966" y="1309166"/>
            <a:ext cx="2958034" cy="2958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8">
            <a:extLst>
              <a:ext uri="{FF2B5EF4-FFF2-40B4-BE49-F238E27FC236}">
                <a16:creationId xmlns:a16="http://schemas.microsoft.com/office/drawing/2014/main" xmlns="" id="{7D0F6004-54B1-43DD-8F3E-1E452269D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5824" y="3509397"/>
            <a:ext cx="1207576" cy="351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p(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e,e’K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Λ</a:t>
            </a:r>
            <a:endParaRPr kumimoji="0" lang="en-US" sz="1600" b="1" i="0" u="none" strike="noStrike" kern="1200" cap="none" spc="0" normalizeH="0" baseline="24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20" name="Straight Arrow Connector 9">
            <a:extLst>
              <a:ext uri="{FF2B5EF4-FFF2-40B4-BE49-F238E27FC236}">
                <a16:creationId xmlns:a16="http://schemas.microsoft.com/office/drawing/2014/main" xmlns="" id="{7A376D97-B8C3-4EDB-8845-C7AD73DBF88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397858" y="4423797"/>
            <a:ext cx="222142" cy="15239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1" name="Text Box 8">
            <a:extLst>
              <a:ext uri="{FF2B5EF4-FFF2-40B4-BE49-F238E27FC236}">
                <a16:creationId xmlns:a16="http://schemas.microsoft.com/office/drawing/2014/main" xmlns="" id="{38832F8F-3C51-45A0-8145-39905638C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4192220"/>
            <a:ext cx="5269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-6</a:t>
            </a: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xmlns="" id="{AD732C58-7F7D-449B-8B0E-2714BFAE6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4728597"/>
            <a:ext cx="5928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-4</a:t>
            </a:r>
          </a:p>
        </p:txBody>
      </p:sp>
      <p:sp>
        <p:nvSpPr>
          <p:cNvPr id="23" name="Text Box 8">
            <a:extLst>
              <a:ext uri="{FF2B5EF4-FFF2-40B4-BE49-F238E27FC236}">
                <a16:creationId xmlns:a16="http://schemas.microsoft.com/office/drawing/2014/main" xmlns="" id="{2D827826-00C0-4098-83A8-5570114C8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030420"/>
            <a:ext cx="5269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-8</a:t>
            </a:r>
          </a:p>
        </p:txBody>
      </p:sp>
      <p:cxnSp>
        <p:nvCxnSpPr>
          <p:cNvPr id="24" name="Straight Arrow Connector 14">
            <a:extLst>
              <a:ext uri="{FF2B5EF4-FFF2-40B4-BE49-F238E27FC236}">
                <a16:creationId xmlns:a16="http://schemas.microsoft.com/office/drawing/2014/main" xmlns="" id="{65E0C8E7-D047-4561-B4D3-5DE40EFBBE2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344905" y="5030420"/>
            <a:ext cx="329339" cy="12915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5" name="Straight Arrow Connector 15">
            <a:extLst>
              <a:ext uri="{FF2B5EF4-FFF2-40B4-BE49-F238E27FC236}">
                <a16:creationId xmlns:a16="http://schemas.microsoft.com/office/drawing/2014/main" xmlns="" id="{7B3CF1CC-C2AE-438E-8322-238F61A6E45C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8455491" y="4881769"/>
            <a:ext cx="79681" cy="2305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6" name="Rectangle 16">
            <a:extLst>
              <a:ext uri="{FF2B5EF4-FFF2-40B4-BE49-F238E27FC236}">
                <a16:creationId xmlns:a16="http://schemas.microsoft.com/office/drawing/2014/main" xmlns="" id="{DA40BB1A-333E-46BE-AF78-FCD1EE604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8044" y="2832315"/>
            <a:ext cx="790414" cy="25830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27" name="Text Box 37">
            <a:extLst>
              <a:ext uri="{FF2B5EF4-FFF2-40B4-BE49-F238E27FC236}">
                <a16:creationId xmlns:a16="http://schemas.microsoft.com/office/drawing/2014/main" xmlns="" id="{313F68BD-BAA2-42AC-9786-A706CFA6A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1391" y="2822377"/>
            <a:ext cx="1447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Fit: 1/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</a:t>
            </a:r>
            <a:r>
              <a:rPr kumimoji="0" lang="en-US" sz="2400" b="1" i="0" u="none" strike="noStrike" kern="1200" cap="none" spc="0" normalizeH="0" baseline="2400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</a:t>
            </a:r>
            <a:endParaRPr kumimoji="0" lang="en-US" sz="2400" b="1" i="0" u="none" strike="noStrike" kern="1200" cap="none" spc="0" normalizeH="0" baseline="2400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xmlns="" id="{85D0DAE1-F574-4A88-92DF-57521D508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719" y="5490597"/>
            <a:ext cx="856281" cy="25830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x</a:t>
            </a:r>
            <a:r>
              <a:rPr kumimoji="0" lang="en-US" sz="1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B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=0.25</a:t>
            </a:r>
            <a:endParaRPr kumimoji="0" lang="en-US" sz="1400" b="1" i="0" u="none" strike="noStrike" kern="1200" cap="none" spc="0" normalizeH="0" baseline="24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29" name="Text Box 8">
            <a:extLst>
              <a:ext uri="{FF2B5EF4-FFF2-40B4-BE49-F238E27FC236}">
                <a16:creationId xmlns:a16="http://schemas.microsoft.com/office/drawing/2014/main" xmlns="" id="{6E925655-47C0-4681-B76F-74A847AB7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9824" y="1295400"/>
            <a:ext cx="1207576" cy="351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p(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e,e’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Arial" pitchFamily="34" charset="0"/>
              </a:rPr>
              <a:t>p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)n</a:t>
            </a:r>
            <a:endParaRPr kumimoji="0" lang="en-US" sz="1600" b="1" i="0" u="none" strike="noStrike" kern="1200" cap="none" spc="0" normalizeH="0" baseline="24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xmlns="" id="{979AF2E9-8335-4F8E-82BF-58161DE7F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7719" y="3502223"/>
            <a:ext cx="856281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x</a:t>
            </a:r>
            <a:r>
              <a:rPr kumimoji="0" lang="en-US" sz="1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B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= 0.40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225F58F-837E-4C2E-AF45-DAC6C47C16A4}"/>
              </a:ext>
            </a:extLst>
          </p:cNvPr>
          <p:cNvSpPr/>
          <p:nvPr/>
        </p:nvSpPr>
        <p:spPr bwMode="auto">
          <a:xfrm>
            <a:off x="4572000" y="3352800"/>
            <a:ext cx="4572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32" name="Text Box 8">
            <a:extLst>
              <a:ext uri="{FF2B5EF4-FFF2-40B4-BE49-F238E27FC236}">
                <a16:creationId xmlns:a16="http://schemas.microsoft.com/office/drawing/2014/main" xmlns="" id="{7ADC804D-A54D-411D-A101-52FED03C2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4137" y="2133600"/>
            <a:ext cx="5928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-4</a:t>
            </a:r>
          </a:p>
        </p:txBody>
      </p:sp>
      <p:cxnSp>
        <p:nvCxnSpPr>
          <p:cNvPr id="33" name="Straight Arrow Connector 15">
            <a:extLst>
              <a:ext uri="{FF2B5EF4-FFF2-40B4-BE49-F238E27FC236}">
                <a16:creationId xmlns:a16="http://schemas.microsoft.com/office/drawing/2014/main" xmlns="" id="{78B327E0-8392-408B-9B98-19E4696470FC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6095228" y="2286772"/>
            <a:ext cx="79681" cy="2305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4" name="Straight Arrow Connector 9">
            <a:extLst>
              <a:ext uri="{FF2B5EF4-FFF2-40B4-BE49-F238E27FC236}">
                <a16:creationId xmlns:a16="http://schemas.microsoft.com/office/drawing/2014/main" xmlns="" id="{964A48A7-51B0-4483-806E-DA3BF532E1F9}"/>
              </a:ext>
            </a:extLst>
          </p:cNvPr>
          <p:cNvCxnSpPr>
            <a:cxnSpLocks noChangeShapeType="1"/>
            <a:stCxn id="35" idx="0"/>
          </p:cNvCxnSpPr>
          <p:nvPr/>
        </p:nvCxnSpPr>
        <p:spPr bwMode="auto">
          <a:xfrm flipV="1">
            <a:off x="4835471" y="2362200"/>
            <a:ext cx="346129" cy="152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5" name="Text Box 8">
            <a:extLst>
              <a:ext uri="{FF2B5EF4-FFF2-40B4-BE49-F238E27FC236}">
                <a16:creationId xmlns:a16="http://schemas.microsoft.com/office/drawing/2014/main" xmlns="" id="{4208975E-1F51-4E94-B030-1BDA89C8B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514600"/>
            <a:ext cx="5269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-6</a:t>
            </a:r>
          </a:p>
        </p:txBody>
      </p:sp>
      <p:sp>
        <p:nvSpPr>
          <p:cNvPr id="36" name="Text Box 8">
            <a:extLst>
              <a:ext uri="{FF2B5EF4-FFF2-40B4-BE49-F238E27FC236}">
                <a16:creationId xmlns:a16="http://schemas.microsoft.com/office/drawing/2014/main" xmlns="" id="{C2462F8B-669F-4740-80C1-A1109D65E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121223"/>
            <a:ext cx="5269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-8</a:t>
            </a:r>
          </a:p>
        </p:txBody>
      </p:sp>
      <p:cxnSp>
        <p:nvCxnSpPr>
          <p:cNvPr id="37" name="Straight Arrow Connector 14">
            <a:extLst>
              <a:ext uri="{FF2B5EF4-FFF2-40B4-BE49-F238E27FC236}">
                <a16:creationId xmlns:a16="http://schemas.microsoft.com/office/drawing/2014/main" xmlns="" id="{90243EE2-94E6-4847-8B89-DA7ACD1D4F1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363705" y="3121223"/>
            <a:ext cx="329339" cy="12915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8" name="Rectangle 7">
            <a:extLst>
              <a:ext uri="{FF2B5EF4-FFF2-40B4-BE49-F238E27FC236}">
                <a16:creationId xmlns:a16="http://schemas.microsoft.com/office/drawing/2014/main" xmlns="" id="{280D8CF1-4179-4D1A-80F0-902834F9F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505200"/>
            <a:ext cx="4267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One of the most stringent tests of factorization is the Q</a:t>
            </a:r>
            <a:r>
              <a:rPr kumimoji="0" lang="en-US" sz="1800" b="0" i="0" u="none" strike="noStrike" kern="1200" cap="none" spc="0" normalizeH="0" baseline="24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dependence of 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Arial" pitchFamily="34" charset="0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and K electro-production cross section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σ</a:t>
            </a:r>
            <a:r>
              <a:rPr kumimoji="0" lang="en-US" sz="1800" b="0" i="0" u="none" strike="noStrike" kern="1200" cap="none" spc="0" normalizeH="0" baseline="-16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scales to leading order as Q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-6</a:t>
            </a:r>
          </a:p>
        </p:txBody>
      </p:sp>
      <p:sp>
        <p:nvSpPr>
          <p:cNvPr id="39" name="Rectangle 24">
            <a:extLst>
              <a:ext uri="{FF2B5EF4-FFF2-40B4-BE49-F238E27FC236}">
                <a16:creationId xmlns:a16="http://schemas.microsoft.com/office/drawing/2014/main" xmlns="" id="{748AB77D-F4D0-4211-9395-0B35A12BB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943600"/>
            <a:ext cx="6324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 and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Arial" pitchFamily="34" charset="0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together provide quasi model-independent study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23EEBE1-BE25-4316-8ADB-8BBA0C451B04}"/>
              </a:ext>
            </a:extLst>
          </p:cNvPr>
          <p:cNvSpPr txBox="1"/>
          <p:nvPr/>
        </p:nvSpPr>
        <p:spPr>
          <a:xfrm>
            <a:off x="7043709" y="1659897"/>
            <a:ext cx="1935145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up to Q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10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up to Q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6</a:t>
            </a:r>
          </a:p>
        </p:txBody>
      </p:sp>
    </p:spTree>
    <p:extLst>
      <p:ext uri="{BB962C8B-B14F-4D97-AF65-F5344CB8AC3E}">
        <p14:creationId xmlns:p14="http://schemas.microsoft.com/office/powerpoint/2010/main" val="2853232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44D6A7C-F542-46F4-9E4D-1BA6A78C1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26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27BFD6F3-E51C-403B-9727-6085ECDD2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427"/>
            <a:ext cx="9144000" cy="487363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Momentum Tomography with TMDs @ 11 GeV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209300-1C5C-45D1-BF75-2ACA4AD278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645"/>
          <a:stretch>
            <a:fillRect/>
          </a:stretch>
        </p:blipFill>
        <p:spPr>
          <a:xfrm>
            <a:off x="241300" y="2443568"/>
            <a:ext cx="4864100" cy="28485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8B4223C-3270-4639-90BE-BCE087D23A53}"/>
              </a:ext>
            </a:extLst>
          </p:cNvPr>
          <p:cNvSpPr txBox="1"/>
          <p:nvPr/>
        </p:nvSpPr>
        <p:spPr>
          <a:xfrm>
            <a:off x="220980" y="1446728"/>
            <a:ext cx="539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Sivers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function for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-quarks extracted from model simulations with a transverse polarized 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target.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81682F-2E93-4772-B0A7-496221EE95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701"/>
          <a:stretch>
            <a:fillRect/>
          </a:stretch>
        </p:blipFill>
        <p:spPr>
          <a:xfrm>
            <a:off x="5461000" y="1470429"/>
            <a:ext cx="2724464" cy="33422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CC9066D-CBF4-408A-90CD-A69B609E6CF9}"/>
              </a:ext>
            </a:extLst>
          </p:cNvPr>
          <p:cNvSpPr txBox="1"/>
          <p:nvPr/>
        </p:nvSpPr>
        <p:spPr>
          <a:xfrm>
            <a:off x="4511710" y="4788942"/>
            <a:ext cx="45418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-quark momentum tomography for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Sivers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function. The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-quark momentum density shows a  distortion and shift in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b="1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 non-zero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b="1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value requires a non-zero orbital angular momentum.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D4E14F5-F6C5-4FCA-B18E-B7C65BCF04F5}"/>
              </a:ext>
            </a:extLst>
          </p:cNvPr>
          <p:cNvGrpSpPr/>
          <p:nvPr/>
        </p:nvGrpSpPr>
        <p:grpSpPr>
          <a:xfrm>
            <a:off x="6823232" y="1338349"/>
            <a:ext cx="1185443" cy="3116340"/>
            <a:chOff x="6823232" y="660083"/>
            <a:chExt cx="1185443" cy="311634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6BAA3BA-4429-49EB-8EE5-17898270303E}"/>
                </a:ext>
              </a:extLst>
            </p:cNvPr>
            <p:cNvGrpSpPr/>
            <p:nvPr/>
          </p:nvGrpSpPr>
          <p:grpSpPr>
            <a:xfrm>
              <a:off x="7081520" y="812483"/>
              <a:ext cx="172720" cy="2963940"/>
              <a:chOff x="7081520" y="812483"/>
              <a:chExt cx="172720" cy="2963940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C3451078-C789-4D6A-966C-BDE01B0B90D2}"/>
                  </a:ext>
                </a:extLst>
              </p:cNvPr>
              <p:cNvCxnSpPr/>
              <p:nvPr/>
            </p:nvCxnSpPr>
            <p:spPr bwMode="auto">
              <a:xfrm rot="16200000" flipV="1">
                <a:off x="5767190" y="2279213"/>
                <a:ext cx="2953780" cy="20320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6328B86A-31F8-4D63-9EEA-A59EA7D892B3}"/>
                  </a:ext>
                </a:extLst>
              </p:cNvPr>
              <p:cNvCxnSpPr/>
              <p:nvPr/>
            </p:nvCxnSpPr>
            <p:spPr bwMode="auto">
              <a:xfrm rot="16200000" flipV="1">
                <a:off x="5614790" y="2289373"/>
                <a:ext cx="2953780" cy="20320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6770138-7898-4FCF-9B17-E060E6B4E447}"/>
                </a:ext>
              </a:extLst>
            </p:cNvPr>
            <p:cNvSpPr txBox="1"/>
            <p:nvPr/>
          </p:nvSpPr>
          <p:spPr>
            <a:xfrm>
              <a:off x="7477760" y="660083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</a:rPr>
                <a:t>δ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</a:rPr>
                <a:t>k</a:t>
              </a:r>
              <a:r>
                <a:rPr kumimoji="0" lang="en-US" sz="1800" b="1" i="0" u="none" strike="noStrike" kern="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</a:rPr>
                <a:t>x</a:t>
              </a:r>
              <a:endPara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xmlns="" id="{243A91B3-78A5-40B0-B8A0-8B1753DDA9E0}"/>
                </a:ext>
              </a:extLst>
            </p:cNvPr>
            <p:cNvCxnSpPr/>
            <p:nvPr/>
          </p:nvCxnSpPr>
          <p:spPr bwMode="auto">
            <a:xfrm>
              <a:off x="6823232" y="854711"/>
              <a:ext cx="258288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xmlns="" id="{6876B210-F1F0-4F06-8279-5411E386DD85}"/>
                </a:ext>
              </a:extLst>
            </p:cNvPr>
            <p:cNvCxnSpPr/>
            <p:nvPr/>
          </p:nvCxnSpPr>
          <p:spPr bwMode="auto">
            <a:xfrm rot="10800000" flipV="1">
              <a:off x="7233920" y="853123"/>
              <a:ext cx="24384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4546A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39B6843-210B-4073-9AAD-9C87DB8C906A}"/>
              </a:ext>
            </a:extLst>
          </p:cNvPr>
          <p:cNvSpPr txBox="1"/>
          <p:nvPr/>
        </p:nvSpPr>
        <p:spPr>
          <a:xfrm>
            <a:off x="743868" y="900397"/>
            <a:ext cx="7656263" cy="369332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/12 GeV Goal 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 in 3D Momentum Imaging of the Nucleon!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9C216DF-40CC-4546-B386-23F3B4F73F62}"/>
              </a:ext>
            </a:extLst>
          </p:cNvPr>
          <p:cNvSpPr txBox="1"/>
          <p:nvPr/>
        </p:nvSpPr>
        <p:spPr>
          <a:xfrm>
            <a:off x="120869" y="5662554"/>
            <a:ext cx="3816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GeV ~ Valence Quark 			  Region (x &gt; 0.1)</a:t>
            </a:r>
          </a:p>
        </p:txBody>
      </p:sp>
    </p:spTree>
    <p:extLst>
      <p:ext uri="{BB962C8B-B14F-4D97-AF65-F5344CB8AC3E}">
        <p14:creationId xmlns:p14="http://schemas.microsoft.com/office/powerpoint/2010/main" val="1754246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44D6A7C-F542-46F4-9E4D-1BA6A78C1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27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xmlns="" id="{9F9D2E0B-A7B2-44F1-ACD4-C12F5B282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4483"/>
            <a:ext cx="9067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defTabSz="457200" eaLnBrk="1" hangingPunct="1"/>
            <a:r>
              <a:rPr lang="en-US" sz="3200" b="1" dirty="0">
                <a:solidFill>
                  <a:prstClr val="black"/>
                </a:solidFill>
                <a:latin typeface="Calibri"/>
              </a:rPr>
              <a:t>LONGITUDINAL CROSS SECTION: R = </a:t>
            </a:r>
            <a:r>
              <a:rPr lang="en-US" sz="3200" b="1" dirty="0" err="1">
                <a:solidFill>
                  <a:prstClr val="black"/>
                </a:solidFill>
                <a:latin typeface="Symbol" pitchFamily="18" charset="2"/>
              </a:rPr>
              <a:t>s</a:t>
            </a:r>
            <a:r>
              <a:rPr lang="en-US" sz="3200" b="1" baseline="-25000" dirty="0" err="1">
                <a:solidFill>
                  <a:prstClr val="black"/>
                </a:solidFill>
                <a:latin typeface="Calibri"/>
              </a:rPr>
              <a:t>L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/</a:t>
            </a:r>
            <a:r>
              <a:rPr lang="en-US" sz="3200" b="1" dirty="0" err="1">
                <a:solidFill>
                  <a:prstClr val="black"/>
                </a:solidFill>
                <a:latin typeface="Symbol" pitchFamily="18" charset="2"/>
              </a:rPr>
              <a:t>s</a:t>
            </a:r>
            <a:r>
              <a:rPr lang="en-US" sz="3200" b="1" baseline="-25000" dirty="0" err="1">
                <a:solidFill>
                  <a:prstClr val="black"/>
                </a:solidFill>
                <a:latin typeface="Calibri"/>
              </a:rPr>
              <a:t>T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IN SIDIS</a:t>
            </a:r>
          </a:p>
        </p:txBody>
      </p:sp>
      <p:pic>
        <p:nvPicPr>
          <p:cNvPr id="7" name="Picture 2" descr="r_cornell">
            <a:extLst>
              <a:ext uri="{FF2B5EF4-FFF2-40B4-BE49-F238E27FC236}">
                <a16:creationId xmlns:a16="http://schemas.microsoft.com/office/drawing/2014/main" xmlns="" id="{B8547B35-8511-4D0B-BA8A-932082BD8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56" y="2027325"/>
            <a:ext cx="4533900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xmlns="" id="{89043DF3-1F04-4171-9F0E-DBAFA5CC5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727" y="2248602"/>
            <a:ext cx="561372" cy="338554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</a:rPr>
              <a:t>R</a:t>
            </a:r>
            <a:r>
              <a:rPr kumimoji="0" lang="en-US" sz="1600" b="0" i="0" u="none" strike="noStrike" kern="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</a:rPr>
              <a:t>DIS</a:t>
            </a:r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xmlns="" id="{A28FEE10-0271-41D5-9AC6-8697D1A4D4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52838" y="2587156"/>
            <a:ext cx="0" cy="406882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xmlns="" id="{3C4D2B97-2097-4E0B-B95A-EF37630E6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0688" y="4339076"/>
            <a:ext cx="1885453" cy="338554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</a:rPr>
              <a:t>R</a:t>
            </a:r>
            <a:r>
              <a:rPr kumimoji="0" lang="en-US" sz="16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</a:rPr>
              <a:t>DIS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</a:rPr>
              <a:t> (Q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</a:rPr>
              <a:t>2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</a:rPr>
              <a:t> = 2 GeV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</a:rPr>
              <a:t>2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</a:rPr>
              <a:t>)</a:t>
            </a:r>
            <a:endParaRPr kumimoji="0" lang="en-US" sz="1600" b="0" i="0" u="none" strike="noStrike" kern="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</a:endParaRPr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xmlns="" id="{A686389F-3AE4-46D1-BBEC-A86F9724C7C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68412" y="4677630"/>
            <a:ext cx="0" cy="359468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6B15AA4-FC7B-438E-AA0C-ADB6999D6385}"/>
              </a:ext>
            </a:extLst>
          </p:cNvPr>
          <p:cNvSpPr/>
          <p:nvPr/>
        </p:nvSpPr>
        <p:spPr>
          <a:xfrm>
            <a:off x="268861" y="900204"/>
            <a:ext cx="86422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buFontTx/>
              <a:buChar char="•"/>
            </a:pP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en-US" altLang="en-US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in the naïve </a:t>
            </a:r>
            <a:r>
              <a:rPr lang="en-US" alt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 related to the </a:t>
            </a:r>
            <a:r>
              <a:rPr lang="en-US" alt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parton’s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transverse momentum:</a:t>
            </a:r>
          </a:p>
          <a:p>
            <a:pPr defTabSz="457200"/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R = 4(M</a:t>
            </a:r>
            <a:r>
              <a:rPr lang="en-US" altLang="en-US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en-US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&lt;k</a:t>
            </a:r>
            <a:r>
              <a:rPr lang="en-US" altLang="en-US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&gt;)/(Q</a:t>
            </a:r>
            <a:r>
              <a:rPr lang="en-US" altLang="en-US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+ 2&lt;k</a:t>
            </a:r>
            <a:r>
              <a:rPr lang="en-US" altLang="en-US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&gt;).</a:t>
            </a:r>
          </a:p>
          <a:p>
            <a:pPr defTabSz="457200">
              <a:buFontTx/>
              <a:buChar char="•"/>
            </a:pP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en-US" altLang="en-US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0 at Q</a:t>
            </a:r>
            <a:r>
              <a:rPr lang="en-US" altLang="en-US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 </a:t>
            </a:r>
            <a:r>
              <a:rPr lang="en-GB" alt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  <a:r>
              <a:rPr lang="en-GB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consequence of scattering from free spin-½ constituents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xmlns="" id="{07D267E9-0293-4F06-BEC4-4BC455566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0624" y="1949773"/>
            <a:ext cx="42095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defTabSz="457200" eaLnBrk="1" hangingPunct="1"/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Cornell 70’s existing (H and D, </a:t>
            </a:r>
            <a:r>
              <a:rPr lang="en-US" sz="1600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defTabSz="457200" eaLnBrk="1" hangingPunct="1"/>
            <a:r>
              <a:rPr lang="en-US" sz="1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12-GeV projected (H and D, </a:t>
            </a:r>
            <a:r>
              <a:rPr lang="en-US" sz="1600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DA9D6AD-8D9F-47E8-B6D6-01BAFC33DE99}"/>
              </a:ext>
            </a:extLst>
          </p:cNvPr>
          <p:cNvSpPr/>
          <p:nvPr/>
        </p:nvSpPr>
        <p:spPr>
          <a:xfrm>
            <a:off x="4690624" y="2568454"/>
            <a:ext cx="4572000" cy="390876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>
              <a:buFontTx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Knowledge on R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non-existing</a:t>
            </a:r>
          </a:p>
          <a:p>
            <a:pPr defTabSz="457200">
              <a:buFontTx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(will!) vary with z, and with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baseline="-25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E12-06-104 will scan versus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too)</a:t>
            </a:r>
          </a:p>
          <a:p>
            <a:pPr defTabSz="457200"/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buFontTx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Knowledge on R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needed for any 				TMD-related asymmetry</a:t>
            </a:r>
          </a:p>
          <a:p>
            <a:pPr defTabSz="457200">
              <a:buFontTx/>
              <a:buChar char="•"/>
            </a:pP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buFontTx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Even if one can relate R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 flavor-	dependent average transverse 	momentum in a naïve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(W.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Melnitchouk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progress), 	R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not easily be integrated 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in a global TMD analysis as it is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sensitive to gluon and HT effects.</a:t>
            </a:r>
          </a:p>
        </p:txBody>
      </p:sp>
    </p:spTree>
    <p:extLst>
      <p:ext uri="{BB962C8B-B14F-4D97-AF65-F5344CB8AC3E}">
        <p14:creationId xmlns:p14="http://schemas.microsoft.com/office/powerpoint/2010/main" val="89705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F278C20-4FC3-4C4A-9DC7-F86F93198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28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C7DECFFE-9D27-4D36-8A39-D0FA73C46E5E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309563" y="148427"/>
            <a:ext cx="8462962" cy="4873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Pion Form Factor and Structure Function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5" descr="fig1-pg19">
            <a:extLst>
              <a:ext uri="{FF2B5EF4-FFF2-40B4-BE49-F238E27FC236}">
                <a16:creationId xmlns:a16="http://schemas.microsoft.com/office/drawing/2014/main" xmlns="" id="{11B78C68-7E41-4634-92BC-95E5B218C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509" t="6774" r="8772" b="2274"/>
          <a:stretch>
            <a:fillRect/>
          </a:stretch>
        </p:blipFill>
        <p:spPr bwMode="auto">
          <a:xfrm>
            <a:off x="220184" y="865860"/>
            <a:ext cx="3047990" cy="243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3762355-0D75-45F4-8BF4-1C0820283D1E}"/>
              </a:ext>
            </a:extLst>
          </p:cNvPr>
          <p:cNvGrpSpPr/>
          <p:nvPr/>
        </p:nvGrpSpPr>
        <p:grpSpPr>
          <a:xfrm>
            <a:off x="95492" y="3441419"/>
            <a:ext cx="3672376" cy="2373899"/>
            <a:chOff x="220184" y="3742758"/>
            <a:chExt cx="3672376" cy="2373899"/>
          </a:xfrm>
        </p:grpSpPr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xmlns="" id="{E11C0AC4-528A-42A9-9FAA-69A1A654B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4784" y="5074753"/>
              <a:ext cx="628650" cy="228600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altLang="en-US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5A805219-5A68-4892-A664-48AA51C9F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184" y="3742758"/>
              <a:ext cx="3627407" cy="2373899"/>
            </a:xfrm>
            <a:prstGeom prst="rect">
              <a:avLst/>
            </a:prstGeom>
          </p:spPr>
        </p:pic>
        <p:sp>
          <p:nvSpPr>
            <p:cNvPr id="9" name="Rectangle 42">
              <a:extLst>
                <a:ext uri="{FF2B5EF4-FFF2-40B4-BE49-F238E27FC236}">
                  <a16:creationId xmlns:a16="http://schemas.microsoft.com/office/drawing/2014/main" xmlns="" id="{384A8EA6-557A-41EE-9495-5DB214550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144" y="4703489"/>
              <a:ext cx="132159" cy="6905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altLang="en-US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9CC196C5-71BD-4819-B89E-A605BA0A7318}"/>
                </a:ext>
              </a:extLst>
            </p:cNvPr>
            <p:cNvSpPr/>
            <p:nvPr/>
          </p:nvSpPr>
          <p:spPr bwMode="auto">
            <a:xfrm>
              <a:off x="3361592" y="4173271"/>
              <a:ext cx="114299" cy="141862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34290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Lucida Sans Unicode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FD4A2F5A-A3EE-4107-A5AE-9DC9D0AA411C}"/>
                </a:ext>
              </a:extLst>
            </p:cNvPr>
            <p:cNvSpPr/>
            <p:nvPr/>
          </p:nvSpPr>
          <p:spPr bwMode="auto">
            <a:xfrm>
              <a:off x="2951336" y="4488741"/>
              <a:ext cx="114299" cy="141862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34290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Lucida Sans Unicode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2B780F37-5EE6-40F8-B745-0E7A468FFCCE}"/>
                </a:ext>
              </a:extLst>
            </p:cNvPr>
            <p:cNvSpPr/>
            <p:nvPr/>
          </p:nvSpPr>
          <p:spPr bwMode="auto">
            <a:xfrm>
              <a:off x="2930927" y="5198368"/>
              <a:ext cx="175805" cy="141862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34290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Lucida Sans Unicode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A4518FC-7752-4B99-BBA0-58210E565710}"/>
                </a:ext>
              </a:extLst>
            </p:cNvPr>
            <p:cNvSpPr/>
            <p:nvPr/>
          </p:nvSpPr>
          <p:spPr bwMode="auto">
            <a:xfrm>
              <a:off x="2942373" y="4031410"/>
              <a:ext cx="114299" cy="141862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34290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Lucida Sans Unicode" charset="0"/>
              </a:endParaRPr>
            </a:p>
          </p:txBody>
        </p:sp>
        <p:sp>
          <p:nvSpPr>
            <p:cNvPr id="14" name="Rectangle 19">
              <a:extLst>
                <a:ext uri="{FF2B5EF4-FFF2-40B4-BE49-F238E27FC236}">
                  <a16:creationId xmlns:a16="http://schemas.microsoft.com/office/drawing/2014/main" xmlns="" id="{AE94E9F6-2BA9-478E-9910-1F5FA5AADF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8062" y="3981557"/>
              <a:ext cx="747227" cy="184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1pPr>
              <a:lvl2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2pPr>
              <a:lvl3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3pPr>
              <a:lvl4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4pPr>
              <a:lvl5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9pPr>
            </a:lstStyle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Lucida Sans Unicode" panose="020B0602030504020204" pitchFamily="34" charset="0"/>
                </a:rPr>
                <a:t>monopole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36104D39-CD7E-4FEB-AEC1-ECFC4FF0E8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0876" y="5223315"/>
              <a:ext cx="1748145" cy="238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1pPr>
              <a:lvl2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2pPr>
              <a:lvl3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3pPr>
              <a:lvl4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4pPr>
              <a:lvl5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9pPr>
            </a:lstStyle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Lucida Sans Unicode" panose="020B0602030504020204" pitchFamily="34" charset="0"/>
                </a:rPr>
                <a:t>Hard QCD obtained with</a:t>
              </a:r>
              <a:r>
                <a:rPr kumimoji="0" lang="en-US" altLang="en-US" sz="9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Lucida Sans Unicode" panose="020B0602030504020204" pitchFamily="34" charset="0"/>
                </a:rPr>
                <a:t> </a:t>
              </a:r>
              <a:r>
                <a:rPr kumimoji="0" lang="el-GR" altLang="en-US" sz="9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Lucida Sans Unicode" panose="020B0602030504020204" pitchFamily="34" charset="0"/>
                </a:rPr>
                <a:t>φ</a:t>
              </a:r>
              <a:r>
                <a:rPr kumimoji="0" lang="el-GR" altLang="en-US" sz="900" b="0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Lucida Sans Unicode" panose="020B0602030504020204" pitchFamily="34" charset="0"/>
                </a:rPr>
                <a:t>π</a:t>
              </a:r>
              <a:r>
                <a:rPr kumimoji="0" lang="en-US" altLang="en-US" sz="900" b="0" i="0" u="none" strike="noStrike" kern="0" cap="none" spc="0" normalizeH="0" baseline="30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Lucida Sans Unicode" panose="020B0602030504020204" pitchFamily="34" charset="0"/>
                </a:rPr>
                <a:t>asy</a:t>
              </a:r>
              <a:r>
                <a:rPr kumimoji="0" lang="en-US" altLang="en-US" sz="9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Lucida Sans Unicode" panose="020B0602030504020204" pitchFamily="34" charset="0"/>
                </a:rPr>
                <a:t>(x)</a:t>
              </a:r>
              <a:endParaRPr kumimoji="0" lang="en-US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ucida Sans Unicode" panose="020B0602030504020204" pitchFamily="34" charset="0"/>
              </a:endParaRPr>
            </a:p>
          </p:txBody>
        </p:sp>
        <p:sp>
          <p:nvSpPr>
            <p:cNvPr id="16" name="Rectangle 19">
              <a:extLst>
                <a:ext uri="{FF2B5EF4-FFF2-40B4-BE49-F238E27FC236}">
                  <a16:creationId xmlns:a16="http://schemas.microsoft.com/office/drawing/2014/main" xmlns="" id="{BA6958A1-4874-4E2B-ADFE-672DFCDA0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5065" y="4492006"/>
              <a:ext cx="1477495" cy="35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1pPr>
              <a:lvl2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2pPr>
              <a:lvl3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3pPr>
              <a:lvl4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4pPr>
              <a:lvl5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9pPr>
            </a:lstStyle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D2"/>
                  </a:solidFill>
                  <a:effectLst/>
                  <a:uLnTx/>
                  <a:uFillTx/>
                  <a:latin typeface="Calibri" panose="020F0502020204030204" pitchFamily="34" charset="0"/>
                  <a:cs typeface="Lucida Sans Unicode" panose="020B0602030504020204" pitchFamily="34" charset="0"/>
                </a:rPr>
                <a:t>Hard QCD obtained with</a:t>
              </a:r>
              <a:r>
                <a:rPr kumimoji="0" lang="en-US" altLang="en-US" sz="900" b="0" i="1" u="none" strike="noStrike" kern="0" cap="none" spc="0" normalizeH="0" baseline="0" noProof="0" dirty="0">
                  <a:ln>
                    <a:noFill/>
                  </a:ln>
                  <a:solidFill>
                    <a:srgbClr val="0000D2"/>
                  </a:solidFill>
                  <a:effectLst/>
                  <a:uLnTx/>
                  <a:uFillTx/>
                  <a:latin typeface="Calibri" panose="020F0502020204030204" pitchFamily="34" charset="0"/>
                  <a:cs typeface="Lucida Sans Unicode" panose="020B0602030504020204" pitchFamily="34" charset="0"/>
                </a:rPr>
                <a:t> the PDA appropriate to the scale of the experiment</a:t>
              </a:r>
              <a:endParaRPr kumimoji="0" lang="en-US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D2"/>
                </a:solidFill>
                <a:effectLst/>
                <a:uLnTx/>
                <a:uFillTx/>
                <a:latin typeface="Calibri" panose="020F0502020204030204" pitchFamily="34" charset="0"/>
                <a:cs typeface="Lucida Sans Unicode" panose="020B0602030504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77586F8-0CDF-4C85-806C-80625C2446FD}"/>
              </a:ext>
            </a:extLst>
          </p:cNvPr>
          <p:cNvSpPr txBox="1"/>
          <p:nvPr/>
        </p:nvSpPr>
        <p:spPr>
          <a:xfrm>
            <a:off x="6239888" y="5793491"/>
            <a:ext cx="2820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 SF – (1-x)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(1-x)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dependence at large x?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EB9227C-679F-4C55-A016-007D87577A49}"/>
              </a:ext>
            </a:extLst>
          </p:cNvPr>
          <p:cNvSpPr txBox="1"/>
          <p:nvPr/>
        </p:nvSpPr>
        <p:spPr>
          <a:xfrm>
            <a:off x="216152" y="5810823"/>
            <a:ext cx="3853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 FF – first quantitative access to hard scattering scaling regime?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9A6E4323-DDCE-48A5-A19F-066CA887D74A}"/>
              </a:ext>
            </a:extLst>
          </p:cNvPr>
          <p:cNvGrpSpPr/>
          <p:nvPr/>
        </p:nvGrpSpPr>
        <p:grpSpPr>
          <a:xfrm>
            <a:off x="3831628" y="824296"/>
            <a:ext cx="4709016" cy="2734453"/>
            <a:chOff x="3166602" y="2289141"/>
            <a:chExt cx="6387252" cy="4096094"/>
          </a:xfrm>
        </p:grpSpPr>
        <p:pic>
          <p:nvPicPr>
            <p:cNvPr id="20" name="Picture 2" descr="http://inspirehep.net/record/1209281/files/F2.png">
              <a:extLst>
                <a:ext uri="{FF2B5EF4-FFF2-40B4-BE49-F238E27FC236}">
                  <a16:creationId xmlns:a16="http://schemas.microsoft.com/office/drawing/2014/main" xmlns="" id="{F055F385-4C79-4B4A-9C17-6796810265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t="4010"/>
            <a:stretch/>
          </p:blipFill>
          <p:spPr bwMode="auto">
            <a:xfrm>
              <a:off x="3166602" y="2289141"/>
              <a:ext cx="5977399" cy="4096094"/>
            </a:xfrm>
            <a:prstGeom prst="rect">
              <a:avLst/>
            </a:prstGeom>
            <a:noFill/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E59431B8-39BD-41FC-A8FB-11254E5D6CBD}"/>
                </a:ext>
              </a:extLst>
            </p:cNvPr>
            <p:cNvSpPr/>
            <p:nvPr/>
          </p:nvSpPr>
          <p:spPr bwMode="auto">
            <a:xfrm>
              <a:off x="7769225" y="2514599"/>
              <a:ext cx="1784629" cy="533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Conformal QCD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xmlns="" id="{93827CAF-D15C-4079-86C5-62ABD41735D0}"/>
                </a:ext>
              </a:extLst>
            </p:cNvPr>
            <p:cNvCxnSpPr>
              <a:cxnSpLocks/>
              <a:stCxn id="21" idx="1"/>
            </p:cNvCxnSpPr>
            <p:nvPr/>
          </p:nvCxnSpPr>
          <p:spPr bwMode="auto">
            <a:xfrm flipH="1" flipV="1">
              <a:off x="7130773" y="2708924"/>
              <a:ext cx="638452" cy="72375"/>
            </a:xfrm>
            <a:prstGeom prst="straightConnector1">
              <a:avLst/>
            </a:prstGeom>
            <a:noFill/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0D35924C-ABA6-4ACD-8435-4F8E1C68B06F}"/>
                </a:ext>
              </a:extLst>
            </p:cNvPr>
            <p:cNvSpPr/>
            <p:nvPr/>
          </p:nvSpPr>
          <p:spPr bwMode="auto">
            <a:xfrm>
              <a:off x="6554746" y="3823264"/>
              <a:ext cx="914399" cy="38099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RL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D0204D09-DFC5-49C5-9148-8810DC56BBB7}"/>
                </a:ext>
              </a:extLst>
            </p:cNvPr>
            <p:cNvSpPr/>
            <p:nvPr/>
          </p:nvSpPr>
          <p:spPr bwMode="auto">
            <a:xfrm>
              <a:off x="4120985" y="2773673"/>
              <a:ext cx="914399" cy="38099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DSE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xmlns="" id="{F9F0088B-6D4E-491C-B067-984971587A9E}"/>
                </a:ext>
              </a:extLst>
            </p:cNvPr>
            <p:cNvCxnSpPr/>
            <p:nvPr/>
          </p:nvCxnSpPr>
          <p:spPr bwMode="auto">
            <a:xfrm flipH="1" flipV="1">
              <a:off x="6553200" y="3295650"/>
              <a:ext cx="228600" cy="571500"/>
            </a:xfrm>
            <a:prstGeom prst="straightConnector1">
              <a:avLst/>
            </a:prstGeom>
            <a:noFill/>
            <a:ln w="1905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858BAD9B-E412-4A1B-89F1-45818B32A3EC}"/>
                </a:ext>
              </a:extLst>
            </p:cNvPr>
            <p:cNvCxnSpPr/>
            <p:nvPr/>
          </p:nvCxnSpPr>
          <p:spPr bwMode="auto">
            <a:xfrm>
              <a:off x="4981853" y="3048000"/>
              <a:ext cx="1143000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B268FD8F-CFEB-4854-B792-8AB4E2EDEF84}"/>
                </a:ext>
              </a:extLst>
            </p:cNvPr>
            <p:cNvSpPr/>
            <p:nvPr/>
          </p:nvSpPr>
          <p:spPr bwMode="auto">
            <a:xfrm>
              <a:off x="4774251" y="4630174"/>
              <a:ext cx="3651334" cy="85344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DeflateInflat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i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Real-world PDAs are squat and fat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3ED52FA-C56E-46BD-81B7-62A1AD9C48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261" y="3371339"/>
            <a:ext cx="2212830" cy="2495934"/>
          </a:xfrm>
          <a:prstGeom prst="rect">
            <a:avLst/>
          </a:prstGeom>
        </p:spPr>
      </p:pic>
      <p:cxnSp>
        <p:nvCxnSpPr>
          <p:cNvPr id="29" name="Elbow Connector 7">
            <a:extLst>
              <a:ext uri="{FF2B5EF4-FFF2-40B4-BE49-F238E27FC236}">
                <a16:creationId xmlns:a16="http://schemas.microsoft.com/office/drawing/2014/main" xmlns="" id="{0DF8116A-CD97-41ED-9394-B7FD694036A2}"/>
              </a:ext>
            </a:extLst>
          </p:cNvPr>
          <p:cNvCxnSpPr>
            <a:cxnSpLocks/>
          </p:cNvCxnSpPr>
          <p:nvPr/>
        </p:nvCxnSpPr>
        <p:spPr bwMode="auto">
          <a:xfrm>
            <a:off x="1059873" y="2501936"/>
            <a:ext cx="3900051" cy="8731"/>
          </a:xfrm>
          <a:prstGeom prst="bentConnector3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418A333-6A23-485E-BAF2-6958280C6633}"/>
              </a:ext>
            </a:extLst>
          </p:cNvPr>
          <p:cNvSpPr txBox="1"/>
          <p:nvPr/>
        </p:nvSpPr>
        <p:spPr>
          <a:xfrm>
            <a:off x="3901885" y="3537967"/>
            <a:ext cx="2189129" cy="2539157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Implications if so: two longstanding puzzles could be solved</a:t>
            </a:r>
          </a:p>
          <a:p>
            <a:pPr marL="342900" indent="-342900" defTabSz="9144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Magnitude of pion form factor in hard scaling regime</a:t>
            </a:r>
          </a:p>
          <a:p>
            <a:pPr marL="342900" indent="-342900" defTabSz="9144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pion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behavior  at large x</a:t>
            </a:r>
          </a:p>
          <a:p>
            <a:pPr marL="342900" indent="-342900" defTabSz="914400">
              <a:buFontTx/>
              <a:buAutoNum type="arabicPeriod"/>
            </a:pP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n-US" sz="11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implications for nucleon and N* form factor interpretation    (not shown here).</a:t>
            </a:r>
          </a:p>
        </p:txBody>
      </p:sp>
    </p:spTree>
    <p:extLst>
      <p:ext uri="{BB962C8B-B14F-4D97-AF65-F5344CB8AC3E}">
        <p14:creationId xmlns:p14="http://schemas.microsoft.com/office/powerpoint/2010/main" val="1411347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F4CE63F-E46C-4ACA-B0E1-585F78B89E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29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xmlns="" id="{FA9C33D0-E779-431B-9A84-570DFB8C7C0B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309563" y="148427"/>
            <a:ext cx="8462962" cy="48736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dirty="0"/>
              <a:t>Pion and kaon structure at an EIC - White Paper in Production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EBC040-F799-4FF7-B1F2-A163A1650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895350"/>
            <a:ext cx="4065645" cy="4974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4D5822-A2BA-4BE2-814F-164FD3C6D7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7" b="14782"/>
          <a:stretch/>
        </p:blipFill>
        <p:spPr>
          <a:xfrm>
            <a:off x="4177019" y="895350"/>
            <a:ext cx="5033408" cy="5179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C0805B9-226A-4DC8-841F-84A4369C84E9}"/>
              </a:ext>
            </a:extLst>
          </p:cNvPr>
          <p:cNvSpPr txBox="1"/>
          <p:nvPr/>
        </p:nvSpPr>
        <p:spPr>
          <a:xfrm rot="21328354">
            <a:off x="1792381" y="3732460"/>
            <a:ext cx="3867682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252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paper in the works!!</a:t>
            </a:r>
          </a:p>
          <a:p>
            <a:r>
              <a:rPr lang="en-US" sz="2000" i="1" dirty="0">
                <a:solidFill>
                  <a:srgbClr val="252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(R. Ent, T. Horn, C.D. Roberts, R. Yoshida et al.)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252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252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Budgets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252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with HERA and Capacity of an EIC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252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EIC Measurements</a:t>
            </a:r>
          </a:p>
        </p:txBody>
      </p:sp>
    </p:spTree>
    <p:extLst>
      <p:ext uri="{BB962C8B-B14F-4D97-AF65-F5344CB8AC3E}">
        <p14:creationId xmlns:p14="http://schemas.microsoft.com/office/powerpoint/2010/main" val="1654487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0"/>
            <a:ext cx="8464378" cy="743796"/>
          </a:xfrm>
        </p:spPr>
        <p:txBody>
          <a:bodyPr>
            <a:normAutofit/>
          </a:bodyPr>
          <a:lstStyle/>
          <a:p>
            <a:pPr algn="ctr"/>
            <a:r>
              <a:rPr lang="en-US" sz="2800" cap="none" dirty="0"/>
              <a:t>Results Recently Published in Nature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1"/>
          <a:stretch/>
        </p:blipFill>
        <p:spPr>
          <a:xfrm>
            <a:off x="228291" y="783958"/>
            <a:ext cx="3681293" cy="1095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808" y="2065041"/>
            <a:ext cx="4609389" cy="4832070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marL="285684" indent="-285684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 measurement of the weak charge of the proton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Qweak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collaboration, </a:t>
            </a:r>
          </a:p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Published: Nature 557, 207–211 (2018)</a:t>
            </a:r>
          </a:p>
          <a:p>
            <a:pPr marL="285684" indent="-285684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84" indent="-285684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pressure distribution inside the proton,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Burkert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Elouadrhiri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Girod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Published: Nature 557 (2018) no.7705, 396-399</a:t>
            </a: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84" indent="-285684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per-cent-level determination of the nucleon axial coupling for quantum chromodynamics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Berkowitz et. al., Published: Nature 558, 91-94 (2018)  </a:t>
            </a:r>
          </a:p>
          <a:p>
            <a:pPr marL="285684" indent="-285684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84" indent="-285684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Ultrafast Nucleons in Asymmetric Nuclei,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Duer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et. al., CLAS Collaboration, </a:t>
            </a:r>
          </a:p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Published:  Nature 560 (2018) no.7720, 617-621</a:t>
            </a:r>
          </a:p>
          <a:p>
            <a:pPr marL="285684" indent="-285684">
              <a:buFont typeface="Arial" panose="020B0604020202020204" pitchFamily="34" charset="0"/>
              <a:buChar char="•"/>
            </a:pPr>
            <a:endParaRPr lang="en-US" sz="1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84" indent="-285684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glimpse of gluons through deeply virtual </a:t>
            </a:r>
            <a:r>
              <a:rPr lang="en-US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compton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scattering on the proton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Dufurne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et. al., Published: Nature Communications 8, 1408 (2017)</a:t>
            </a: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196" y="871996"/>
            <a:ext cx="2352675" cy="289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61" y="1904949"/>
            <a:ext cx="2136248" cy="29192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58" y="3124260"/>
            <a:ext cx="2895600" cy="21666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857" y="4122404"/>
            <a:ext cx="2882572" cy="231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84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F278C20-4FC3-4C4A-9DC7-F86F93198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30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xmlns="" id="{CEE4B392-BB6E-4D05-8062-0DD1E01DF7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9563" y="148427"/>
            <a:ext cx="8462962" cy="487363"/>
          </a:xfrm>
        </p:spPr>
        <p:txBody>
          <a:bodyPr/>
          <a:lstStyle/>
          <a:p>
            <a:pPr algn="ctr" eaLnBrk="1" hangingPunct="1"/>
            <a:r>
              <a:rPr lang="en-US" altLang="en-US" sz="2800" dirty="0"/>
              <a:t>The role of gluons in </a:t>
            </a:r>
            <a:r>
              <a:rPr lang="en-US" altLang="en-US" sz="2800" dirty="0" err="1"/>
              <a:t>pions</a:t>
            </a:r>
            <a:endParaRPr lang="en-US" alt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14A2C8D-B317-4B8F-AAFF-3DD3B772AB31}"/>
              </a:ext>
            </a:extLst>
          </p:cNvPr>
          <p:cNvSpPr txBox="1"/>
          <p:nvPr/>
        </p:nvSpPr>
        <p:spPr>
          <a:xfrm>
            <a:off x="228600" y="854248"/>
            <a:ext cx="8593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 mass is enigma – cannibalistic gluons vs massless Goldstone bosons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660CCD-7F0B-4018-BB60-DA4C5CF5785C}"/>
              </a:ext>
            </a:extLst>
          </p:cNvPr>
          <p:cNvSpPr txBox="1"/>
          <p:nvPr/>
        </p:nvSpPr>
        <p:spPr>
          <a:xfrm>
            <a:off x="494579" y="1312460"/>
            <a:ext cx="3278028" cy="58477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l-GR" sz="3200" b="1" i="1" baseline="-250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US" sz="32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el-GR" sz="3200" b="1" i="1" baseline="-250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US" sz="32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(p</a:t>
            </a:r>
            <a:r>
              <a:rPr lang="en-US" sz="3200" b="1" i="1" baseline="300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= B(p</a:t>
            </a:r>
            <a:r>
              <a:rPr lang="en-US" sz="3200" b="1" i="1" baseline="300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DFD64F9-26FF-446F-AC60-CBCE0E4A76A7}"/>
              </a:ext>
            </a:extLst>
          </p:cNvPr>
          <p:cNvSpPr txBox="1"/>
          <p:nvPr/>
        </p:nvSpPr>
        <p:spPr>
          <a:xfrm>
            <a:off x="304800" y="1983001"/>
            <a:ext cx="4353791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Adapted from Craig Roberts: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most fundamental expression of Goldstone’s Theorem and DCSB in the SM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Pion exists if, and only if, mass is dynamically generated – “because of B, there is a pion”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the other hand, in absence of the Higgs mechanism, the pion mass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dirty="0" err="1"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0 – the pion mass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entirely driven by the current quark mass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(for reference, for the </a:t>
            </a:r>
            <a:r>
              <a:rPr lang="en-US" sz="1400" dirty="0">
                <a:latin typeface="Symbol" panose="05050102010706020507" pitchFamily="18" charset="2"/>
                <a:cs typeface="Arial" panose="020B0604020202020204" pitchFamily="34" charset="0"/>
              </a:rPr>
              <a:t>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only 6% of its mass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is driven by this).</a:t>
            </a:r>
          </a:p>
        </p:txBody>
      </p:sp>
      <p:pic>
        <p:nvPicPr>
          <p:cNvPr id="8" name="Picture 5" descr="fig1-pg19">
            <a:extLst>
              <a:ext uri="{FF2B5EF4-FFF2-40B4-BE49-F238E27FC236}">
                <a16:creationId xmlns:a16="http://schemas.microsoft.com/office/drawing/2014/main" xmlns="" id="{6DC896CB-946C-488D-830B-E8B7C135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509" t="6774" r="8772" b="2274"/>
          <a:stretch>
            <a:fillRect/>
          </a:stretch>
        </p:blipFill>
        <p:spPr bwMode="auto">
          <a:xfrm>
            <a:off x="4925291" y="1567663"/>
            <a:ext cx="3809987" cy="3046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75C2836-7333-490B-995E-6E6627026035}"/>
              </a:ext>
            </a:extLst>
          </p:cNvPr>
          <p:cNvSpPr txBox="1"/>
          <p:nvPr/>
        </p:nvSpPr>
        <p:spPr>
          <a:xfrm>
            <a:off x="5367704" y="4803011"/>
            <a:ext cx="3105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Rapid acquisition of mass is effect of gluon interactions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ED22675-511F-4BCB-AD76-EE256E2908A1}"/>
              </a:ext>
            </a:extLst>
          </p:cNvPr>
          <p:cNvSpPr txBox="1"/>
          <p:nvPr/>
        </p:nvSpPr>
        <p:spPr>
          <a:xfrm>
            <a:off x="0" y="578133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is the impact of this for gluon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distributions in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pions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vs nucleons?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One would anticipate a different mass budget for the pion and the proton</a:t>
            </a:r>
          </a:p>
        </p:txBody>
      </p:sp>
    </p:spTree>
    <p:extLst>
      <p:ext uri="{BB962C8B-B14F-4D97-AF65-F5344CB8AC3E}">
        <p14:creationId xmlns:p14="http://schemas.microsoft.com/office/powerpoint/2010/main" val="1343695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F278C20-4FC3-4C4A-9DC7-F86F93198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31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xmlns="" id="{9FBFCFC0-FE41-4CC9-B8AF-A1EFBBBD81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9563" y="148427"/>
            <a:ext cx="8462962" cy="487363"/>
          </a:xfrm>
        </p:spPr>
        <p:txBody>
          <a:bodyPr/>
          <a:lstStyle/>
          <a:p>
            <a:pPr algn="ctr" eaLnBrk="1" hangingPunct="1"/>
            <a:r>
              <a:rPr lang="en-US" altLang="en-US" sz="2800" dirty="0"/>
              <a:t>The role of gluons in the chiral limit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FB52A335-B1C6-4A31-8B2E-C5BEF0992F99}"/>
                  </a:ext>
                </a:extLst>
              </p:cNvPr>
              <p:cNvSpPr txBox="1"/>
              <p:nvPr/>
            </p:nvSpPr>
            <p:spPr>
              <a:xfrm>
                <a:off x="379771" y="942037"/>
                <a:ext cx="8384458" cy="5466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In the chiral limit, using a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parton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model basis: </a:t>
                </a:r>
                <a:r>
                  <a:rPr lang="en-US" sz="2400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entirety of the proton mass is produced by gluons and due to the trace anomaly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Θ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In the chiral limit, for the pion (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2400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0):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Θ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</m:d>
                        </m:e>
                      </m: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Sometimes interpreted as: </a:t>
                </a:r>
                <a:r>
                  <a:rPr lang="en-US" sz="2400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the chiral limit the gluons disappear and thus contribute nothing to the pion mass</a:t>
                </a:r>
                <a:r>
                  <a:rPr lang="en-US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endParaRPr lang="en-US" sz="2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0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This is unlikely as quarks and gluons still dynamically acquire mass – this is a universal feature in hadrons –   so more likely a cancellation of terms leads to “0”</a:t>
                </a:r>
                <a:endPara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Nonetheless: are there gluons at large Q</a:t>
                </a:r>
                <a:r>
                  <a:rPr lang="en-US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in the pion or not?</a:t>
                </a: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B52A335-B1C6-4A31-8B2E-C5BEF0992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71" y="942037"/>
                <a:ext cx="8384458" cy="5466368"/>
              </a:xfrm>
              <a:prstGeom prst="rect">
                <a:avLst/>
              </a:prstGeom>
              <a:blipFill>
                <a:blip r:embed="rId2"/>
                <a:stretch>
                  <a:fillRect l="-1090" t="-781" r="-291" b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96963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F278C20-4FC3-4C4A-9DC7-F86F93198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32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634F1E63-272F-4259-AC12-0C59EB1962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9563" y="148427"/>
            <a:ext cx="8462962" cy="48736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>
                <a:ea typeface="ＭＳ Ｐゴシック" pitchFamily="-107" charset="-128"/>
              </a:rPr>
              <a:t>Mass of the Visible Universe</a:t>
            </a:r>
            <a:endParaRPr lang="en-US" sz="3200" dirty="0">
              <a:solidFill>
                <a:srgbClr val="008000"/>
              </a:solidFill>
              <a:ea typeface="ＭＳ Ｐゴシック" pitchFamily="-107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7C0E0E-B217-44DE-8986-353397B33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39891"/>
            <a:ext cx="3072384" cy="2938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240A07-45F9-412A-BBE2-930EB88C7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79" y="1018904"/>
            <a:ext cx="4956192" cy="34788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722ECF-B2E9-4339-BB40-2482A48C0EC3}"/>
              </a:ext>
            </a:extLst>
          </p:cNvPr>
          <p:cNvSpPr txBox="1"/>
          <p:nvPr/>
        </p:nvSpPr>
        <p:spPr>
          <a:xfrm>
            <a:off x="290879" y="4749876"/>
            <a:ext cx="4114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strange quark is at the boundary - both emergent-mass and Higgs-mass generation mechanisms are important.</a:t>
            </a:r>
          </a:p>
        </p:txBody>
      </p:sp>
      <p:pic>
        <p:nvPicPr>
          <p:cNvPr id="8" name="Picture 2" descr="http://inspirehep.net/record/921792/files/Fig1U.png">
            <a:extLst>
              <a:ext uri="{FF2B5EF4-FFF2-40B4-BE49-F238E27FC236}">
                <a16:creationId xmlns:a16="http://schemas.microsoft.com/office/drawing/2014/main" xmlns="" id="{5698D47A-A414-4207-B03D-B6840CCE9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205779" y="1181100"/>
            <a:ext cx="3429000" cy="224790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E04B4C2-CADD-4CAF-9491-47FDECA75568}"/>
              </a:ext>
            </a:extLst>
          </p:cNvPr>
          <p:cNvSpPr/>
          <p:nvPr/>
        </p:nvSpPr>
        <p:spPr bwMode="auto">
          <a:xfrm>
            <a:off x="5853479" y="809625"/>
            <a:ext cx="292504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Gluon mass-squared function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09C6225-2535-45B9-8295-429F750F2176}"/>
              </a:ext>
            </a:extLst>
          </p:cNvPr>
          <p:cNvSpPr txBox="1"/>
          <p:nvPr/>
        </p:nvSpPr>
        <p:spPr>
          <a:xfrm>
            <a:off x="6644920" y="5537734"/>
            <a:ext cx="213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Emergent mass of the visible universe</a:t>
            </a:r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xmlns="" id="{6D3B5BD2-F1FE-4CF3-9168-E807514F8F8F}"/>
              </a:ext>
            </a:extLst>
          </p:cNvPr>
          <p:cNvSpPr/>
          <p:nvPr/>
        </p:nvSpPr>
        <p:spPr bwMode="auto">
          <a:xfrm>
            <a:off x="7334251" y="4133850"/>
            <a:ext cx="1188134" cy="1390650"/>
          </a:xfrm>
          <a:custGeom>
            <a:avLst/>
            <a:gdLst>
              <a:gd name="connsiteX0" fmla="*/ 0 w 702733"/>
              <a:gd name="connsiteY0" fmla="*/ 0 h 2857500"/>
              <a:gd name="connsiteX1" fmla="*/ 673100 w 702733"/>
              <a:gd name="connsiteY1" fmla="*/ 1536700 h 2857500"/>
              <a:gd name="connsiteX2" fmla="*/ 177800 w 702733"/>
              <a:gd name="connsiteY2" fmla="*/ 2857500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2733" h="2857500">
                <a:moveTo>
                  <a:pt x="0" y="0"/>
                </a:moveTo>
                <a:cubicBezTo>
                  <a:pt x="321733" y="530225"/>
                  <a:pt x="643467" y="1060450"/>
                  <a:pt x="673100" y="1536700"/>
                </a:cubicBezTo>
                <a:cubicBezTo>
                  <a:pt x="702733" y="2012950"/>
                  <a:pt x="440266" y="2435225"/>
                  <a:pt x="177800" y="2857500"/>
                </a:cubicBezTo>
              </a:path>
            </a:pathLst>
          </a:cu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xmlns="" id="{8692CC81-579E-467F-997C-D9DD58FC19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2213902"/>
              </p:ext>
            </p:extLst>
          </p:nvPr>
        </p:nvGraphicFramePr>
        <p:xfrm>
          <a:off x="6869022" y="1265474"/>
          <a:ext cx="1653363" cy="72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6" imgW="1104900" imgH="482600" progId="Equation.3">
                  <p:embed/>
                </p:oleObj>
              </mc:Choice>
              <mc:Fallback>
                <p:oleObj name="Equation" r:id="rId6" imgW="1104900" imgH="482600" progId="Equation.3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xmlns="" id="{42A9DAD2-09C0-4A0B-9A28-4AD22DD6F2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9022" y="1265474"/>
                        <a:ext cx="1653363" cy="7217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5064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F278C20-4FC3-4C4A-9DC7-F86F93198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33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C19C55C4-E7E0-4D05-BD76-DB840696DF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198" y="124354"/>
            <a:ext cx="8869692" cy="5355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The Incomplete Hadron: Mass Puzzle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EA9295A-752C-4A5C-A520-8D27681F4328}"/>
              </a:ext>
            </a:extLst>
          </p:cNvPr>
          <p:cNvSpPr txBox="1"/>
          <p:nvPr/>
        </p:nvSpPr>
        <p:spPr>
          <a:xfrm>
            <a:off x="4812236" y="3945400"/>
            <a:ext cx="3871103" cy="359830"/>
          </a:xfrm>
          <a:prstGeom prst="rect">
            <a:avLst/>
          </a:prstGeom>
          <a:noFill/>
        </p:spPr>
        <p:txBody>
          <a:bodyPr wrap="square" lIns="82030" tIns="41015" rIns="82030" bIns="41015" rtlCol="0">
            <a:spAutoFit/>
          </a:bodyPr>
          <a:lstStyle/>
          <a:p>
            <a:pPr marL="285750" indent="-285750" defTabSz="820487">
              <a:buFont typeface="Wingdings" charset="2"/>
              <a:buChar char="q"/>
            </a:pPr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EIC’s expected  contribution in: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768867C-3EB2-459D-BE27-235BB0510098}"/>
              </a:ext>
            </a:extLst>
          </p:cNvPr>
          <p:cNvSpPr txBox="1"/>
          <p:nvPr/>
        </p:nvSpPr>
        <p:spPr>
          <a:xfrm>
            <a:off x="4812236" y="4357815"/>
            <a:ext cx="2343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Quark-gluon energy: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1794DF7-7B8F-44CA-898F-7E7AA2BD6FE0}"/>
              </a:ext>
            </a:extLst>
          </p:cNvPr>
          <p:cNvGrpSpPr/>
          <p:nvPr/>
        </p:nvGrpSpPr>
        <p:grpSpPr>
          <a:xfrm>
            <a:off x="5159390" y="4612475"/>
            <a:ext cx="3351875" cy="338554"/>
            <a:chOff x="5335347" y="4456955"/>
            <a:chExt cx="3351875" cy="33855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47EAF72E-5FAF-454D-B153-CC335B818E2F}"/>
                </a:ext>
              </a:extLst>
            </p:cNvPr>
            <p:cNvSpPr/>
            <p:nvPr/>
          </p:nvSpPr>
          <p:spPr>
            <a:xfrm>
              <a:off x="5501735" y="4456955"/>
              <a:ext cx="318548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quark-gluon momentum fractions</a:t>
              </a:r>
            </a:p>
          </p:txBody>
        </p:sp>
        <p:pic>
          <p:nvPicPr>
            <p:cNvPr id="9" name="Picture 8" descr="latex-image-1.pdf">
              <a:extLst>
                <a:ext uri="{FF2B5EF4-FFF2-40B4-BE49-F238E27FC236}">
                  <a16:creationId xmlns:a16="http://schemas.microsoft.com/office/drawing/2014/main" xmlns="" id="{9D92C1AA-CE1F-438B-9E4B-8D83815C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347" y="4577007"/>
              <a:ext cx="177800" cy="1270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837FCEF-05F0-41A4-9E24-80602273C169}"/>
              </a:ext>
            </a:extLst>
          </p:cNvPr>
          <p:cNvGrpSpPr/>
          <p:nvPr/>
        </p:nvGrpSpPr>
        <p:grpSpPr>
          <a:xfrm>
            <a:off x="5147435" y="5016410"/>
            <a:ext cx="3767622" cy="1317172"/>
            <a:chOff x="4710607" y="5418008"/>
            <a:chExt cx="3767622" cy="131717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D3F08C0E-236E-4C47-966A-AA4FF8E1B273}"/>
                </a:ext>
              </a:extLst>
            </p:cNvPr>
            <p:cNvGrpSpPr/>
            <p:nvPr/>
          </p:nvGrpSpPr>
          <p:grpSpPr>
            <a:xfrm>
              <a:off x="4710607" y="5418008"/>
              <a:ext cx="1883889" cy="1169552"/>
              <a:chOff x="5323392" y="5452192"/>
              <a:chExt cx="1883889" cy="116955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362C27AC-8C31-43AC-A60F-F546469E2FF2}"/>
                  </a:ext>
                </a:extLst>
              </p:cNvPr>
              <p:cNvSpPr/>
              <p:nvPr/>
            </p:nvSpPr>
            <p:spPr>
              <a:xfrm>
                <a:off x="5323393" y="6036968"/>
                <a:ext cx="1883888" cy="58477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600" b="1" i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</a:t>
                </a:r>
                <a:r>
                  <a:rPr lang="en-US" sz="1600" b="1" i="1" dirty="0">
                    <a:solidFill>
                      <a:srgbClr val="0000FF"/>
                    </a:solidFill>
                    <a:latin typeface="Symbol" panose="05050102010706020507" pitchFamily="18" charset="2"/>
                    <a:cs typeface="Arial" panose="020B0604020202020204" pitchFamily="34" charset="0"/>
                  </a:rPr>
                  <a:t>p</a:t>
                </a:r>
                <a:r>
                  <a:rPr lang="en-US" sz="1600" b="1" i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K with Sullivan process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22A49E00-3D49-427E-8DCB-A46725356737}"/>
                  </a:ext>
                </a:extLst>
              </p:cNvPr>
              <p:cNvSpPr/>
              <p:nvPr/>
            </p:nvSpPr>
            <p:spPr>
              <a:xfrm>
                <a:off x="5323392" y="5452192"/>
                <a:ext cx="18630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In </a:t>
                </a:r>
                <a:r>
                  <a:rPr lang="en-US" sz="1600" i="1" dirty="0">
                    <a:latin typeface="Symbol" panose="05050102010706020507" pitchFamily="18" charset="2"/>
                    <a:cs typeface="Arial" panose="020B0604020202020204" pitchFamily="34" charset="0"/>
                  </a:rPr>
                  <a:t>p</a:t>
                </a:r>
                <a:r>
                  <a:rPr lang="en-US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, K and N with </a:t>
                </a:r>
              </a:p>
              <a:p>
                <a:r>
                  <a:rPr lang="en-US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DIS and SIDIS</a:t>
                </a:r>
              </a:p>
            </p:txBody>
          </p:sp>
        </p:grpSp>
        <p:pic>
          <p:nvPicPr>
            <p:cNvPr id="12" name="Picture 11" descr="Screen Shot 2017-04-11 at 12.48.51 PM.png">
              <a:extLst>
                <a:ext uri="{FF2B5EF4-FFF2-40B4-BE49-F238E27FC236}">
                  <a16:creationId xmlns:a16="http://schemas.microsoft.com/office/drawing/2014/main" xmlns="" id="{BD3B0DB5-FF8B-4259-8236-09B51115B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9933" y="5419788"/>
              <a:ext cx="1588296" cy="1315392"/>
            </a:xfrm>
            <a:prstGeom prst="rect">
              <a:avLst/>
            </a:prstGeom>
          </p:spPr>
        </p:pic>
      </p:grpSp>
      <p:pic>
        <p:nvPicPr>
          <p:cNvPr id="15" name="Picture 5" descr="fig1-pg19">
            <a:extLst>
              <a:ext uri="{FF2B5EF4-FFF2-40B4-BE49-F238E27FC236}">
                <a16:creationId xmlns:a16="http://schemas.microsoft.com/office/drawing/2014/main" xmlns="" id="{36E96275-1603-42E2-A325-231557BDA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3509" t="6774" r="8772" b="2274"/>
          <a:stretch>
            <a:fillRect/>
          </a:stretch>
        </p:blipFill>
        <p:spPr bwMode="auto">
          <a:xfrm>
            <a:off x="5325778" y="1354244"/>
            <a:ext cx="3047990" cy="243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384B589-8C55-46A7-940C-F81A94089D30}"/>
              </a:ext>
            </a:extLst>
          </p:cNvPr>
          <p:cNvSpPr txBox="1"/>
          <p:nvPr/>
        </p:nvSpPr>
        <p:spPr>
          <a:xfrm>
            <a:off x="310698" y="1485435"/>
            <a:ext cx="4573884" cy="2000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Proton: 	Mass ~ 940 MeV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preliminary LQCD results on mass budget, 	or view as mass acquisition by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DcSB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0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Kaon:	Mass ~ 490 MeV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at a given scale,  less gluons than in pion</a:t>
            </a:r>
          </a:p>
          <a:p>
            <a:r>
              <a:rPr lang="en-US" sz="20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Pion:	Mass ~ 140 MeV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mass enigma – gluons vs Goldstone boson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E2DCE47-5EBA-4ECD-B8BF-8E92135E2CE5}"/>
              </a:ext>
            </a:extLst>
          </p:cNvPr>
          <p:cNvSpPr txBox="1"/>
          <p:nvPr/>
        </p:nvSpPr>
        <p:spPr>
          <a:xfrm>
            <a:off x="3348705" y="852580"/>
            <a:ext cx="2603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E81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“Mass without mass!”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DE4B290-1BE1-4555-B9FF-F95873EB027F}"/>
              </a:ext>
            </a:extLst>
          </p:cNvPr>
          <p:cNvSpPr txBox="1"/>
          <p:nvPr/>
        </p:nvSpPr>
        <p:spPr>
          <a:xfrm>
            <a:off x="6122467" y="1053956"/>
            <a:ext cx="2864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4FBC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Bhagwat</a:t>
            </a:r>
            <a:r>
              <a:rPr lang="en-US" sz="1400" b="1" dirty="0">
                <a:solidFill>
                  <a:srgbClr val="4FBC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Tandy/Roberts et 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062974A-F11B-44DF-A4CD-EC854BCBEEBC}"/>
              </a:ext>
            </a:extLst>
          </p:cNvPr>
          <p:cNvSpPr txBox="1"/>
          <p:nvPr/>
        </p:nvSpPr>
        <p:spPr>
          <a:xfrm>
            <a:off x="395306" y="3951500"/>
            <a:ext cx="3871103" cy="359830"/>
          </a:xfrm>
          <a:prstGeom prst="rect">
            <a:avLst/>
          </a:prstGeom>
          <a:noFill/>
        </p:spPr>
        <p:txBody>
          <a:bodyPr wrap="square" lIns="82030" tIns="41015" rIns="82030" bIns="41015" rtlCol="0">
            <a:spAutoFit/>
          </a:bodyPr>
          <a:lstStyle/>
          <a:p>
            <a:pPr marL="285750" indent="-285750" defTabSz="820487">
              <a:buFont typeface="Wingdings" charset="2"/>
              <a:buChar char="q"/>
            </a:pPr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 expected contributions in: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D0F065C-B487-4E41-9B59-AF16F2A710FA}"/>
              </a:ext>
            </a:extLst>
          </p:cNvPr>
          <p:cNvSpPr/>
          <p:nvPr/>
        </p:nvSpPr>
        <p:spPr>
          <a:xfrm>
            <a:off x="862826" y="4349186"/>
            <a:ext cx="18774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sz="1600" dirty="0">
                <a:solidFill>
                  <a:srgbClr val="1C9D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trace anomaly: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4C29C79-B5A1-4928-B3B1-E942400619D8}"/>
              </a:ext>
            </a:extLst>
          </p:cNvPr>
          <p:cNvSpPr txBox="1"/>
          <p:nvPr/>
        </p:nvSpPr>
        <p:spPr>
          <a:xfrm>
            <a:off x="512669" y="4809433"/>
            <a:ext cx="14280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Upsilon production</a:t>
            </a:r>
          </a:p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near the threshold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F13265B-5026-495D-ABE6-4F6A23BA04D7}"/>
              </a:ext>
            </a:extLst>
          </p:cNvPr>
          <p:cNvGrpSpPr/>
          <p:nvPr/>
        </p:nvGrpSpPr>
        <p:grpSpPr>
          <a:xfrm>
            <a:off x="2112677" y="4590130"/>
            <a:ext cx="2417568" cy="1576102"/>
            <a:chOff x="7435142" y="3816616"/>
            <a:chExt cx="1708858" cy="127248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27597DE-ACF4-4963-A339-57C4D0F9D425}"/>
                </a:ext>
              </a:extLst>
            </p:cNvPr>
            <p:cNvSpPr txBox="1"/>
            <p:nvPr/>
          </p:nvSpPr>
          <p:spPr>
            <a:xfrm>
              <a:off x="8485682" y="3816616"/>
              <a:ext cx="658318" cy="240839"/>
            </a:xfrm>
            <a:prstGeom prst="rect">
              <a:avLst/>
            </a:prstGeom>
            <a:noFill/>
          </p:spPr>
          <p:txBody>
            <a:bodyPr wrap="square" lIns="82058" tIns="41029" rIns="82058" bIns="41029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J/</a:t>
              </a:r>
              <a:r>
                <a:rPr lang="en-US" sz="1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Ψ</a:t>
              </a:r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400" dirty="0" err="1">
                  <a:solidFill>
                    <a:srgbClr val="FF0000"/>
                  </a:solidFill>
                  <a:latin typeface="Arial" panose="020B0604020202020204" pitchFamily="34" charset="0"/>
                  <a:ea typeface="Lucida Grande"/>
                  <a:cs typeface="Arial" panose="020B0604020202020204" pitchFamily="34" charset="0"/>
                </a:rPr>
                <a:t>Υ</a:t>
              </a:r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…</a:t>
              </a:r>
            </a:p>
          </p:txBody>
        </p:sp>
        <p:pic>
          <p:nvPicPr>
            <p:cNvPr id="24" name="Picture 23" descr="Screen Shot 2017-03-16 at 4.27.42 PM.png">
              <a:extLst>
                <a:ext uri="{FF2B5EF4-FFF2-40B4-BE49-F238E27FC236}">
                  <a16:creationId xmlns:a16="http://schemas.microsoft.com/office/drawing/2014/main" xmlns="" id="{13659E41-38FB-4E08-A5B4-4B5BC7D9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5142" y="4027103"/>
              <a:ext cx="1428020" cy="1062000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F9B6004B-94E7-4B98-985E-80277AA24D96}"/>
                </a:ext>
              </a:extLst>
            </p:cNvPr>
            <p:cNvSpPr/>
            <p:nvPr/>
          </p:nvSpPr>
          <p:spPr>
            <a:xfrm>
              <a:off x="7743310" y="4743151"/>
              <a:ext cx="815724" cy="345952"/>
            </a:xfrm>
            <a:prstGeom prst="ellipse">
              <a:avLst/>
            </a:prstGeom>
            <a:solidFill>
              <a:srgbClr val="E68727"/>
            </a:solidFill>
            <a:ln>
              <a:solidFill>
                <a:srgbClr val="E6872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57E1A022-7AE4-41E2-B453-BFAF12A4D890}"/>
                </a:ext>
              </a:extLst>
            </p:cNvPr>
            <p:cNvSpPr/>
            <p:nvPr/>
          </p:nvSpPr>
          <p:spPr>
            <a:xfrm>
              <a:off x="8009242" y="4229413"/>
              <a:ext cx="312108" cy="258285"/>
            </a:xfrm>
            <a:prstGeom prst="ellipse">
              <a:avLst/>
            </a:prstGeom>
            <a:solidFill>
              <a:srgbClr val="E68727"/>
            </a:solidFill>
            <a:ln>
              <a:solidFill>
                <a:srgbClr val="E6872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ACCF4CB-FC23-4390-946D-E27D1A28E8FF}"/>
              </a:ext>
            </a:extLst>
          </p:cNvPr>
          <p:cNvSpPr txBox="1"/>
          <p:nvPr/>
        </p:nvSpPr>
        <p:spPr>
          <a:xfrm>
            <a:off x="-103828" y="2115086"/>
            <a:ext cx="5277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5177D1A-098B-4FD9-977A-2C31A997FB7D}"/>
              </a:ext>
            </a:extLst>
          </p:cNvPr>
          <p:cNvSpPr txBox="1"/>
          <p:nvPr/>
        </p:nvSpPr>
        <p:spPr>
          <a:xfrm>
            <a:off x="729762" y="6185962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S. Joosten, Z-E.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Meziani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8BD9783-3517-4B6E-A28E-B332C85A0DF2}"/>
              </a:ext>
            </a:extLst>
          </p:cNvPr>
          <p:cNvSpPr txBox="1"/>
          <p:nvPr/>
        </p:nvSpPr>
        <p:spPr>
          <a:xfrm>
            <a:off x="50121" y="831294"/>
            <a:ext cx="2603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Proton Mass Budget: see talks of C.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Lorce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and Z-E.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Meziani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2208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F278C20-4FC3-4C4A-9DC7-F86F93198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34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xmlns="" id="{E335A13F-D6A4-4DD2-B76F-4A3320271F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48427"/>
            <a:ext cx="9144000" cy="4873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dirty="0"/>
              <a:t>EIC – Versatility and Luminosity is Key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6EAC0CD-5FF1-40A8-B068-006DD82F52B6}"/>
              </a:ext>
            </a:extLst>
          </p:cNvPr>
          <p:cNvSpPr txBox="1"/>
          <p:nvPr/>
        </p:nvSpPr>
        <p:spPr>
          <a:xfrm>
            <a:off x="871537" y="882280"/>
            <a:ext cx="740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Why would pion and kaon structure functions, and even measurements of pion structure beyond (pion GPDs and TMDs) be feasible at an EIC?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F3A597-0BB4-4575-9E1E-81C8001D2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195" y="1969113"/>
            <a:ext cx="4138163" cy="27876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10CEBA3-4F1A-4BE3-B24D-5AA04C2925BD}"/>
              </a:ext>
            </a:extLst>
          </p:cNvPr>
          <p:cNvSpPr txBox="1"/>
          <p:nvPr/>
        </p:nvSpPr>
        <p:spPr>
          <a:xfrm>
            <a:off x="5148508" y="4798596"/>
            <a:ext cx="3995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i="1" dirty="0">
                <a:solidFill>
                  <a:prstClr val="black"/>
                </a:solidFill>
                <a:latin typeface="Arial" panose="020B0604020202020204"/>
              </a:rPr>
              <a:t>Ratio of the F</a:t>
            </a:r>
            <a:r>
              <a:rPr lang="en-US" sz="1600" i="1" baseline="-25000" dirty="0">
                <a:solidFill>
                  <a:prstClr val="black"/>
                </a:solidFill>
                <a:latin typeface="Arial" panose="020B0604020202020204"/>
              </a:rPr>
              <a:t>2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/>
              </a:rPr>
              <a:t> structure function related to the pion Sullivan process as compared to the proton F</a:t>
            </a:r>
            <a:r>
              <a:rPr lang="en-US" sz="1600" i="1" baseline="-25000" dirty="0">
                <a:solidFill>
                  <a:prstClr val="black"/>
                </a:solidFill>
                <a:latin typeface="Arial" panose="020B0604020202020204"/>
              </a:rPr>
              <a:t>2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/>
              </a:rPr>
              <a:t> structure function in the low-t vicinity of the pion pole, as a function of </a:t>
            </a:r>
            <a:r>
              <a:rPr lang="en-US" sz="1600" i="1" dirty="0" err="1">
                <a:solidFill>
                  <a:prstClr val="black"/>
                </a:solidFill>
                <a:latin typeface="Arial" panose="020B0604020202020204"/>
              </a:rPr>
              <a:t>Bjorken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/>
              </a:rPr>
              <a:t>-x (for </a:t>
            </a:r>
            <a:r>
              <a:rPr lang="en-US" sz="1600" i="1" dirty="0" err="1">
                <a:solidFill>
                  <a:prstClr val="black"/>
                </a:solidFill>
                <a:latin typeface="Arial" panose="020B0604020202020204"/>
              </a:rPr>
              <a:t>JLab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/>
              </a:rPr>
              <a:t> kinematics)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0570AD8-0AE9-4D22-B97D-7E772E08C452}"/>
              </a:ext>
            </a:extLst>
          </p:cNvPr>
          <p:cNvSpPr txBox="1"/>
          <p:nvPr/>
        </p:nvSpPr>
        <p:spPr>
          <a:xfrm>
            <a:off x="356211" y="1648891"/>
            <a:ext cx="435170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L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/>
              </a:rPr>
              <a:t>EIC</a:t>
            </a:r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 = 10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/>
              </a:rPr>
              <a:t>34</a:t>
            </a:r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 = 1000 x L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/>
              </a:rPr>
              <a:t>HERA</a:t>
            </a:r>
          </a:p>
          <a:p>
            <a:pPr marL="285750" indent="-28575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Detection fraction @ EIC in general much higher than at HERA</a:t>
            </a:r>
          </a:p>
          <a:p>
            <a:pPr marL="285750" indent="-28575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Fraction of proton wave function related to pion Sullivan process is roughly 10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/>
              </a:rPr>
              <a:t>-3</a:t>
            </a:r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 for a small –t bin (0.02).</a:t>
            </a:r>
          </a:p>
          <a:p>
            <a:pPr marL="285750" indent="-28575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Hence, pion data @ EIC should be comparable or better than the proton data @ HERA, or the 3D nucleon structure data @ COMPASS</a:t>
            </a:r>
          </a:p>
          <a:p>
            <a:pPr marL="285750" indent="-28575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If we can convince ourselves we can map pion (kaon) structure for –t &lt; 0.6 (0.9) GeV2, we gain at least a decade as compared to HERA/COMPASS.</a:t>
            </a:r>
          </a:p>
        </p:txBody>
      </p:sp>
    </p:spTree>
    <p:extLst>
      <p:ext uri="{BB962C8B-B14F-4D97-AF65-F5344CB8AC3E}">
        <p14:creationId xmlns:p14="http://schemas.microsoft.com/office/powerpoint/2010/main" val="10644504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F278C20-4FC3-4C4A-9DC7-F86F93198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35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xmlns="" id="{A3C771F3-F73D-4CF6-B492-A97D1536F62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2866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2400" dirty="0"/>
              <a:t>Experimental Validation (Pion Form Factor example)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691E3359-AA96-405A-A707-9C36B7AEB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857250"/>
            <a:ext cx="7842250" cy="6619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5875" algn="ctr">
            <a:noFill/>
            <a:round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defTabSz="914400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4EFCFBF2-9349-4E0E-9855-2E2329BCA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350" y="857250"/>
            <a:ext cx="7689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defTabSz="914400">
              <a:buFont typeface="Times New Roman" panose="02020603050405020304" pitchFamily="18" charset="0"/>
              <a:buNone/>
            </a:pPr>
            <a:r>
              <a:rPr lang="en-US" altLang="en-US" sz="1800" dirty="0">
                <a:latin typeface="Arial" panose="020B0604020202020204"/>
              </a:rPr>
              <a:t>Experimental studies over the last decade have given </a:t>
            </a:r>
            <a:r>
              <a:rPr lang="en-US" altLang="en-US" sz="1800" i="1" u="sng" dirty="0">
                <a:latin typeface="Arial" panose="020B0604020202020204"/>
              </a:rPr>
              <a:t>confidence</a:t>
            </a:r>
            <a:r>
              <a:rPr lang="en-US" altLang="en-US" sz="1800" dirty="0">
                <a:latin typeface="Arial" panose="020B0604020202020204"/>
              </a:rPr>
              <a:t> in the electroproduction method yielding the physical pion form factor</a:t>
            </a:r>
            <a:endParaRPr lang="en-US" altLang="en-US" sz="1800" baseline="-25000" dirty="0">
              <a:latin typeface="Arial" panose="020B0604020202020204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xmlns="" id="{2DDB9667-BE41-4838-85C8-2674E1C78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265" y="2988467"/>
            <a:ext cx="35433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defTabSz="234950"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280988" indent="176213" defTabSz="234950"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defTabSz="234950"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defTabSz="234950"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defTabSz="234950"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2349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2349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2349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2349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altLang="en-US" sz="1800" dirty="0" err="1">
                <a:solidFill>
                  <a:prstClr val="black"/>
                </a:solidFill>
                <a:latin typeface="Arial" panose="020B0604020202020204"/>
              </a:rPr>
              <a:t>F</a:t>
            </a:r>
            <a:r>
              <a:rPr lang="en-US" altLang="en-US" sz="1800" baseline="-25000" dirty="0" err="1">
                <a:solidFill>
                  <a:prstClr val="black"/>
                </a:solidFill>
                <a:latin typeface="Symbol" panose="05050102010706020507" pitchFamily="18" charset="2"/>
              </a:rPr>
              <a:t>p</a:t>
            </a:r>
            <a:r>
              <a:rPr lang="en-US" altLang="en-US" sz="1800" dirty="0">
                <a:solidFill>
                  <a:prstClr val="black"/>
                </a:solidFill>
                <a:latin typeface="Arial" panose="020B0604020202020204"/>
              </a:rPr>
              <a:t> values do not depend on -t – confidence in applicability of model to the kinematic regime of the data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08B9BC9A-229A-4D9A-A9B7-D64927772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621631"/>
            <a:ext cx="3605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marL="0" indent="0" defTabSz="914400">
              <a:buFont typeface="Times New Roman" panose="02020603050405020304" pitchFamily="18" charset="0"/>
              <a:buNone/>
            </a:pPr>
            <a:r>
              <a:rPr lang="en-US" altLang="en-US" sz="1800" dirty="0">
                <a:latin typeface="Arial" panose="020B0604020202020204"/>
              </a:rPr>
              <a:t>Experimental studies include:</a:t>
            </a: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xmlns="" id="{E70CBFF8-36B9-485B-B405-3F9956BF8F27}"/>
              </a:ext>
            </a:extLst>
          </p:cNvPr>
          <p:cNvGrpSpPr>
            <a:grpSpLocks/>
          </p:cNvGrpSpPr>
          <p:nvPr/>
        </p:nvGrpSpPr>
        <p:grpSpPr bwMode="auto">
          <a:xfrm>
            <a:off x="4821238" y="1698625"/>
            <a:ext cx="4094162" cy="3949700"/>
            <a:chOff x="4593265" y="1142975"/>
            <a:chExt cx="4553514" cy="4540804"/>
          </a:xfrm>
        </p:grpSpPr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xmlns="" id="{473E1D51-138D-4129-909B-A72A1247D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3"/>
            <a:stretch>
              <a:fillRect/>
            </a:stretch>
          </p:blipFill>
          <p:spPr bwMode="auto">
            <a:xfrm>
              <a:off x="4593265" y="1142975"/>
              <a:ext cx="4553514" cy="4540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45">
              <a:extLst>
                <a:ext uri="{FF2B5EF4-FFF2-40B4-BE49-F238E27FC236}">
                  <a16:creationId xmlns:a16="http://schemas.microsoft.com/office/drawing/2014/main" xmlns="" id="{CC073AB0-8769-44DE-B604-6BA03538B6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199" y="1295400"/>
              <a:ext cx="642321" cy="424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</a:rPr>
                <a:t>F</a:t>
              </a:r>
              <a:r>
                <a:rPr kumimoji="0" lang="en-US" altLang="en-US" sz="1800" b="0" i="0" u="none" strike="noStrike" kern="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</a:rPr>
                <a:t>p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</a:rPr>
                <a:t> </a:t>
              </a:r>
            </a:p>
          </p:txBody>
        </p:sp>
        <p:graphicFrame>
          <p:nvGraphicFramePr>
            <p:cNvPr id="12" name="Object 3">
              <a:extLst>
                <a:ext uri="{FF2B5EF4-FFF2-40B4-BE49-F238E27FC236}">
                  <a16:creationId xmlns:a16="http://schemas.microsoft.com/office/drawing/2014/main" xmlns="" id="{301E6DF4-FC30-4EC4-99D3-C3A9047A264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67390860"/>
                </p:ext>
              </p:extLst>
            </p:nvPr>
          </p:nvGraphicFramePr>
          <p:xfrm>
            <a:off x="5040313" y="3581400"/>
            <a:ext cx="1404257" cy="7445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8" name="Equation" r:id="rId4" imgW="863225" imgH="457002" progId="Equation.3">
                    <p:embed/>
                  </p:oleObj>
                </mc:Choice>
                <mc:Fallback>
                  <p:oleObj name="Equation" r:id="rId4" imgW="863225" imgH="457002" progId="Equation.3">
                    <p:embed/>
                    <p:pic>
                      <p:nvPicPr>
                        <p:cNvPr id="9" name="Object 3">
                          <a:extLst>
                            <a:ext uri="{FF2B5EF4-FFF2-40B4-BE49-F238E27FC236}">
                              <a16:creationId xmlns:a16="http://schemas.microsoft.com/office/drawing/2014/main" xmlns="" id="{FB9C1F46-7566-4F47-A4F2-C8A5786FE95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0313" y="3581400"/>
                          <a:ext cx="1404257" cy="7445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C02AE0D8-97ED-48D6-8AF2-82BF62811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2105026"/>
            <a:ext cx="3452813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defTabSz="914400"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Arial" panose="020B0604020202020204"/>
              </a:rPr>
              <a:t>Take data covering a range in –t and compare with theoretical expectation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xmlns="" id="{102AC93B-309F-4FA0-A0E6-26B55D185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4197042"/>
            <a:ext cx="387902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defTabSz="914400"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Arial" panose="020B0604020202020204"/>
              </a:rPr>
              <a:t>Verify that the pion pole diagram is the dominant contribution in the reaction mechanism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xmlns="" id="{63D163A9-1F4B-48C4-9235-3B2DAED06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5081588"/>
            <a:ext cx="384968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defTabSz="234950"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280988" indent="176213" defTabSz="234950"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defTabSz="234950"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defTabSz="234950"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defTabSz="234950"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2349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2349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2349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2349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altLang="en-US" sz="1800" dirty="0">
                <a:solidFill>
                  <a:prstClr val="black"/>
                </a:solidFill>
                <a:latin typeface="Arial" panose="020B0604020202020204"/>
              </a:rPr>
              <a:t>R</a:t>
            </a:r>
            <a:r>
              <a:rPr lang="en-US" altLang="en-US" sz="1800" baseline="-25000" dirty="0">
                <a:solidFill>
                  <a:prstClr val="black"/>
                </a:solidFill>
                <a:latin typeface="Arial" panose="020B0604020202020204"/>
              </a:rPr>
              <a:t>L</a:t>
            </a:r>
            <a:r>
              <a:rPr lang="en-US" altLang="en-US" sz="1800" dirty="0">
                <a:solidFill>
                  <a:prstClr val="black"/>
                </a:solidFill>
                <a:latin typeface="Arial" panose="020B0604020202020204"/>
              </a:rPr>
              <a:t> (= </a:t>
            </a:r>
            <a:r>
              <a:rPr lang="en-US" altLang="en-US" sz="1800" dirty="0" err="1">
                <a:solidFill>
                  <a:prstClr val="black"/>
                </a:solidFill>
                <a:latin typeface="Symbol" panose="05050102010706020507" pitchFamily="18" charset="2"/>
              </a:rPr>
              <a:t>s</a:t>
            </a:r>
            <a:r>
              <a:rPr lang="en-US" altLang="en-US" sz="1800" baseline="-25000" dirty="0" err="1">
                <a:solidFill>
                  <a:prstClr val="black"/>
                </a:solidFill>
                <a:latin typeface="Arial" panose="020B0604020202020204"/>
              </a:rPr>
              <a:t>L</a:t>
            </a:r>
            <a:r>
              <a:rPr lang="en-US" altLang="en-US" sz="1800" dirty="0">
                <a:solidFill>
                  <a:prstClr val="black"/>
                </a:solidFill>
                <a:latin typeface="Arial" panose="020B0604020202020204"/>
              </a:rPr>
              <a:t>(</a:t>
            </a:r>
            <a:r>
              <a:rPr lang="en-US" altLang="en-US" sz="1800" dirty="0">
                <a:solidFill>
                  <a:prstClr val="black"/>
                </a:solidFill>
                <a:latin typeface="Symbol" panose="05050102010706020507" pitchFamily="18" charset="2"/>
              </a:rPr>
              <a:t>p</a:t>
            </a:r>
            <a:r>
              <a:rPr lang="en-US" altLang="en-US" sz="1800" baseline="30000" dirty="0">
                <a:solidFill>
                  <a:prstClr val="black"/>
                </a:solidFill>
                <a:latin typeface="Arial" panose="020B0604020202020204"/>
              </a:rPr>
              <a:t>-</a:t>
            </a:r>
            <a:r>
              <a:rPr lang="en-US" altLang="en-US" sz="1800" dirty="0">
                <a:solidFill>
                  <a:prstClr val="black"/>
                </a:solidFill>
                <a:latin typeface="Arial" panose="020B0604020202020204"/>
              </a:rPr>
              <a:t>)/</a:t>
            </a:r>
            <a:r>
              <a:rPr lang="en-US" altLang="en-US" sz="1800" dirty="0" err="1">
                <a:solidFill>
                  <a:prstClr val="black"/>
                </a:solidFill>
                <a:latin typeface="Symbol" panose="05050102010706020507" pitchFamily="18" charset="2"/>
              </a:rPr>
              <a:t>s</a:t>
            </a:r>
            <a:r>
              <a:rPr lang="en-US" altLang="en-US" sz="1800" baseline="-25000" dirty="0" err="1">
                <a:solidFill>
                  <a:prstClr val="black"/>
                </a:solidFill>
                <a:latin typeface="Arial" panose="020B0604020202020204"/>
              </a:rPr>
              <a:t>L</a:t>
            </a:r>
            <a:r>
              <a:rPr lang="en-US" altLang="en-US" sz="1800" dirty="0">
                <a:solidFill>
                  <a:prstClr val="black"/>
                </a:solidFill>
                <a:latin typeface="Arial" panose="020B0604020202020204"/>
              </a:rPr>
              <a:t>(</a:t>
            </a:r>
            <a:r>
              <a:rPr lang="en-US" altLang="en-US" sz="1800" dirty="0">
                <a:solidFill>
                  <a:prstClr val="black"/>
                </a:solidFill>
                <a:latin typeface="Symbol" panose="05050102010706020507" pitchFamily="18" charset="2"/>
              </a:rPr>
              <a:t>p</a:t>
            </a:r>
            <a:r>
              <a:rPr lang="en-US" altLang="en-US" sz="1800" baseline="30000" dirty="0">
                <a:solidFill>
                  <a:prstClr val="black"/>
                </a:solidFill>
                <a:latin typeface="Arial" panose="020B0604020202020204"/>
              </a:rPr>
              <a:t>+</a:t>
            </a:r>
            <a:r>
              <a:rPr lang="en-US" altLang="en-US" sz="1800" dirty="0">
                <a:solidFill>
                  <a:prstClr val="black"/>
                </a:solidFill>
                <a:latin typeface="Arial" panose="020B0604020202020204"/>
              </a:rPr>
              <a:t>)) approaches the pion charge ratio, consistent with pion pole dominance</a:t>
            </a:r>
          </a:p>
        </p:txBody>
      </p:sp>
      <p:sp>
        <p:nvSpPr>
          <p:cNvPr id="16" name="Right Arrow 1">
            <a:extLst>
              <a:ext uri="{FF2B5EF4-FFF2-40B4-BE49-F238E27FC236}">
                <a16:creationId xmlns:a16="http://schemas.microsoft.com/office/drawing/2014/main" xmlns="" id="{7C0E81BF-00BB-47C6-AA75-B7094E2D4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9003" y="2444440"/>
            <a:ext cx="661988" cy="307975"/>
          </a:xfrm>
          <a:prstGeom prst="rightArrow">
            <a:avLst>
              <a:gd name="adj1" fmla="val 50000"/>
              <a:gd name="adj2" fmla="val 49993"/>
            </a:avLst>
          </a:prstGeom>
          <a:solidFill>
            <a:srgbClr val="FFFF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7" name="Right Arrow 18">
            <a:extLst>
              <a:ext uri="{FF2B5EF4-FFF2-40B4-BE49-F238E27FC236}">
                <a16:creationId xmlns:a16="http://schemas.microsoft.com/office/drawing/2014/main" xmlns="" id="{056DCB73-B569-45AF-A2F0-CF3CD0192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5900" y="4594224"/>
            <a:ext cx="661988" cy="320675"/>
          </a:xfrm>
          <a:prstGeom prst="rightArrow">
            <a:avLst>
              <a:gd name="adj1" fmla="val 50000"/>
              <a:gd name="adj2" fmla="val 49993"/>
            </a:avLst>
          </a:prstGeom>
          <a:solidFill>
            <a:srgbClr val="66FF33"/>
          </a:solidFill>
          <a:ln w="9525" algn="ctr">
            <a:solidFill>
              <a:sysClr val="windowText" lastClr="000000"/>
            </a:solidFill>
            <a:round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xmlns="" id="{A7DF6600-E90B-413D-A649-D687F72D3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3196" y="5753017"/>
            <a:ext cx="3870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/>
            <a:r>
              <a:rPr lang="en-US" altLang="en-US" i="1" dirty="0">
                <a:solidFill>
                  <a:srgbClr val="008000"/>
                </a:solidFill>
                <a:latin typeface="Arial" panose="020B0604020202020204"/>
                <a:cs typeface="Times New Roman" panose="02020603050405020304" pitchFamily="18" charset="0"/>
              </a:rPr>
              <a:t>[T. Horn, C.D. Roberts, J. Phys. G</a:t>
            </a:r>
            <a:r>
              <a:rPr lang="en-US" altLang="en-US" b="1" i="1" dirty="0">
                <a:solidFill>
                  <a:srgbClr val="008000"/>
                </a:solidFill>
                <a:latin typeface="Arial" panose="020B0604020202020204"/>
                <a:cs typeface="Times New Roman" panose="02020603050405020304" pitchFamily="18" charset="0"/>
              </a:rPr>
              <a:t>43</a:t>
            </a:r>
            <a:r>
              <a:rPr lang="en-US" altLang="en-US" i="1" dirty="0">
                <a:solidFill>
                  <a:srgbClr val="008000"/>
                </a:solidFill>
                <a:latin typeface="Arial" panose="020B0604020202020204"/>
                <a:cs typeface="Times New Roman" panose="02020603050405020304" pitchFamily="18" charset="0"/>
              </a:rPr>
              <a:t> (</a:t>
            </a:r>
            <a:r>
              <a:rPr lang="en-US" altLang="en-US" b="1" i="1" dirty="0">
                <a:solidFill>
                  <a:srgbClr val="008000"/>
                </a:solidFill>
                <a:latin typeface="Arial" panose="020B0604020202020204"/>
                <a:cs typeface="Times New Roman" panose="02020603050405020304" pitchFamily="18" charset="0"/>
              </a:rPr>
              <a:t>2016</a:t>
            </a:r>
            <a:r>
              <a:rPr lang="en-US" altLang="en-US" i="1" dirty="0">
                <a:solidFill>
                  <a:srgbClr val="008000"/>
                </a:solidFill>
                <a:latin typeface="Arial" panose="020B0604020202020204"/>
                <a:cs typeface="Times New Roman" panose="02020603050405020304" pitchFamily="18" charset="0"/>
              </a:rPr>
              <a:t>) no.7, 073001]</a:t>
            </a: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xmlns="" id="{5624DF0E-9524-48EA-8099-1DFFA1A26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411" y="6030016"/>
            <a:ext cx="41942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US" altLang="en-US" i="1" dirty="0">
                <a:solidFill>
                  <a:srgbClr val="147806"/>
                </a:solidFill>
                <a:latin typeface="Arial" panose="020B0604020202020204"/>
                <a:cs typeface="Times New Roman" panose="02020603050405020304" pitchFamily="18" charset="0"/>
              </a:rPr>
              <a:t>[G. Huber et al, PRL</a:t>
            </a:r>
            <a:r>
              <a:rPr lang="en-US" altLang="en-US" b="1" i="1" dirty="0">
                <a:solidFill>
                  <a:srgbClr val="147806"/>
                </a:solidFill>
                <a:latin typeface="Arial" panose="020B0604020202020204"/>
                <a:cs typeface="Times New Roman" panose="02020603050405020304" pitchFamily="18" charset="0"/>
              </a:rPr>
              <a:t>112</a:t>
            </a:r>
            <a:r>
              <a:rPr lang="en-US" altLang="en-US" i="1" dirty="0">
                <a:solidFill>
                  <a:srgbClr val="147806"/>
                </a:solidFill>
                <a:latin typeface="Arial" panose="020B0604020202020204"/>
                <a:cs typeface="Times New Roman" panose="02020603050405020304" pitchFamily="18" charset="0"/>
              </a:rPr>
              <a:t> (</a:t>
            </a:r>
            <a:r>
              <a:rPr lang="en-US" altLang="en-US" b="1" i="1" dirty="0">
                <a:solidFill>
                  <a:srgbClr val="147806"/>
                </a:solidFill>
                <a:latin typeface="Arial" panose="020B0604020202020204"/>
                <a:cs typeface="Times New Roman" panose="02020603050405020304" pitchFamily="18" charset="0"/>
              </a:rPr>
              <a:t>2014</a:t>
            </a:r>
            <a:r>
              <a:rPr lang="en-US" altLang="en-US" i="1" dirty="0">
                <a:solidFill>
                  <a:srgbClr val="147806"/>
                </a:solidFill>
                <a:latin typeface="Arial" panose="020B0604020202020204"/>
                <a:cs typeface="Times New Roman" panose="02020603050405020304" pitchFamily="18" charset="0"/>
              </a:rPr>
              <a:t>)182501]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B202D29-DCE8-45F3-BDDF-282878E2E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3302000"/>
            <a:ext cx="1176337" cy="369332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Times New Roman" panose="02020603050405020304" pitchFamily="18" charset="0"/>
              </a:rPr>
              <a:t>-t [GeV</a:t>
            </a:r>
            <a:r>
              <a:rPr kumimoji="0" lang="en-US" altLang="en-US" sz="18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Times New Roman" panose="02020603050405020304" pitchFamily="18" charset="0"/>
              </a:rPr>
              <a:t>2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xmlns="" id="{F66D3CDC-9C1D-4879-8CFE-B1596AC36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5345113"/>
            <a:ext cx="762000" cy="303212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xmlns="" id="{3DD39B96-A354-452B-9B48-9E0FD81D9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5386388"/>
            <a:ext cx="1176337" cy="369332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Times New Roman" panose="02020603050405020304" pitchFamily="18" charset="0"/>
              </a:rPr>
              <a:t>-t [GeV</a:t>
            </a:r>
            <a:r>
              <a:rPr kumimoji="0" lang="en-US" altLang="en-US" sz="1800" b="1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Times New Roman" panose="02020603050405020304" pitchFamily="18" charset="0"/>
              </a:rPr>
              <a:t>2</a:t>
            </a: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Times New Roman" panose="02020603050405020304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963062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F278C20-4FC3-4C4A-9DC7-F86F93198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36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xmlns="" id="{82AF0E71-EA97-40A8-A995-E11213F20B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1546"/>
            <a:ext cx="9144000" cy="667117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2800" dirty="0"/>
              <a:t>Global pion PDF fit with EIC </a:t>
            </a:r>
            <a:r>
              <a:rPr lang="en-US" altLang="en-US" sz="2800" dirty="0" err="1"/>
              <a:t>pseudodata</a:t>
            </a:r>
            <a:endParaRPr lang="en-US" alt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A61824-1138-45EA-BAA2-A50865C4C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639" y="1056984"/>
            <a:ext cx="4539682" cy="22349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BB3AAE8-0EFB-4B23-83C1-93E1ADD0B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639" y="3586890"/>
            <a:ext cx="4539682" cy="2234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C3B8DAA-FAC9-458B-AB1E-60387E50DCBA}"/>
              </a:ext>
            </a:extLst>
          </p:cNvPr>
          <p:cNvSpPr txBox="1"/>
          <p:nvPr/>
        </p:nvSpPr>
        <p:spPr>
          <a:xfrm>
            <a:off x="281679" y="838852"/>
            <a:ext cx="375251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5 GeV (e-) on 50 GeV (p)</a:t>
            </a:r>
          </a:p>
          <a:p>
            <a:pPr marL="285750" indent="-285750" defTabSz="914400">
              <a:buFont typeface="Wingdings" panose="05000000000000000000" pitchFamily="2" charset="2"/>
              <a:buChar char="q"/>
            </a:pPr>
            <a:endParaRPr lang="en-US" dirty="0">
              <a:solidFill>
                <a:prstClr val="black"/>
              </a:solidFill>
              <a:latin typeface="Arial" panose="020B0604020202020204"/>
            </a:endParaRPr>
          </a:p>
          <a:p>
            <a:pPr marL="285750" indent="-285750" defTabSz="9144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0.1 &lt; y &lt; 0.8</a:t>
            </a:r>
          </a:p>
          <a:p>
            <a:pPr marL="285750" indent="-285750" defTabSz="914400">
              <a:buFont typeface="Wingdings" panose="05000000000000000000" pitchFamily="2" charset="2"/>
              <a:buChar char="q"/>
            </a:pPr>
            <a:endParaRPr lang="en-US" dirty="0">
              <a:solidFill>
                <a:prstClr val="black"/>
              </a:solidFill>
              <a:latin typeface="Arial" panose="020B0604020202020204"/>
            </a:endParaRPr>
          </a:p>
          <a:p>
            <a:pPr marL="285750" indent="-285750" defTabSz="9144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EIC </a:t>
            </a:r>
            <a:r>
              <a:rPr lang="en-US" dirty="0" err="1">
                <a:solidFill>
                  <a:prstClr val="black"/>
                </a:solidFill>
                <a:latin typeface="Arial" panose="020B0604020202020204"/>
              </a:rPr>
              <a:t>pseudodata</a:t>
            </a:r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 fitted existing data using self-serve pion PDF (N. Sato, based on work in PRL 121 (2018) 152001)</a:t>
            </a:r>
          </a:p>
          <a:p>
            <a:pPr marL="285750" indent="-285750" defTabSz="914400">
              <a:buFont typeface="Wingdings" panose="05000000000000000000" pitchFamily="2" charset="2"/>
              <a:buChar char="q"/>
            </a:pPr>
            <a:endParaRPr lang="en-US" dirty="0">
              <a:solidFill>
                <a:prstClr val="black"/>
              </a:solidFill>
              <a:latin typeface="Arial" panose="020B0604020202020204"/>
            </a:endParaRPr>
          </a:p>
          <a:p>
            <a:pPr marL="285750" indent="-285750" defTabSz="9144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Work ongoing:</a:t>
            </a:r>
          </a:p>
          <a:p>
            <a:pPr marL="285750" indent="-285750" defTabSz="914400">
              <a:buFontTx/>
              <a:buChar char="-"/>
            </a:pPr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Why did the curves shift?</a:t>
            </a:r>
          </a:p>
          <a:p>
            <a:pPr marL="285750" indent="-285750" defTabSz="914400">
              <a:buFontTx/>
              <a:buChar char="-"/>
            </a:pPr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The pion D-Y data, even if not many, already do constrain the curves surprisingly well – due to symmetries and sum rules?</a:t>
            </a:r>
          </a:p>
          <a:p>
            <a:pPr marL="285750" indent="-285750" defTabSz="914400">
              <a:buFontTx/>
              <a:buChar char="-"/>
            </a:pPr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Curves to improve with the EIC projections, especially for kaon as will have similar-quality data.</a:t>
            </a:r>
          </a:p>
          <a:p>
            <a:pPr defTabSz="914400"/>
            <a:endParaRPr lang="en-US" sz="800" dirty="0">
              <a:solidFill>
                <a:prstClr val="black"/>
              </a:solidFill>
              <a:latin typeface="Arial" panose="020B0604020202020204"/>
            </a:endParaRPr>
          </a:p>
          <a:p>
            <a:pPr defTabSz="914400"/>
            <a:r>
              <a:rPr lang="en-US" b="1" dirty="0">
                <a:solidFill>
                  <a:srgbClr val="0000FF"/>
                </a:solidFill>
                <a:latin typeface="Arial" panose="020B0604020202020204"/>
              </a:rPr>
              <a:t>Precision gluon constraints of pion and kaon pdfs </a:t>
            </a:r>
            <a:r>
              <a:rPr lang="en-US" b="1" u="sng" dirty="0">
                <a:solidFill>
                  <a:srgbClr val="0000FF"/>
                </a:solidFill>
                <a:latin typeface="Arial" panose="020B0604020202020204"/>
              </a:rPr>
              <a:t>are</a:t>
            </a:r>
            <a:r>
              <a:rPr lang="en-US" b="1" dirty="0">
                <a:solidFill>
                  <a:srgbClr val="0000FF"/>
                </a:solidFill>
                <a:latin typeface="Arial" panose="020B0604020202020204"/>
              </a:rPr>
              <a:t> possible.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00F9FB8-F832-499E-B461-3FF8F3426E08}"/>
              </a:ext>
            </a:extLst>
          </p:cNvPr>
          <p:cNvSpPr txBox="1"/>
          <p:nvPr/>
        </p:nvSpPr>
        <p:spPr>
          <a:xfrm>
            <a:off x="6057236" y="5948903"/>
            <a:ext cx="2934364" cy="369332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T. Horn, N. Sato, R. Trotta</a:t>
            </a:r>
          </a:p>
        </p:txBody>
      </p:sp>
    </p:spTree>
    <p:extLst>
      <p:ext uri="{BB962C8B-B14F-4D97-AF65-F5344CB8AC3E}">
        <p14:creationId xmlns:p14="http://schemas.microsoft.com/office/powerpoint/2010/main" val="14839403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B4B14F6-E0C5-4152-985D-C2A0E98807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37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xmlns="" id="{65BC7E25-EE42-4988-8E3C-4E3F50F63DE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0" y="396531"/>
            <a:ext cx="9144000" cy="33213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dirty="0"/>
              <a:t>Kaon structure functions – gluon pdfs</a:t>
            </a:r>
          </a:p>
          <a:p>
            <a:endParaRPr lang="en-US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BEDF778-A1F1-40F0-BCBA-FD275F3F8F75}"/>
              </a:ext>
            </a:extLst>
          </p:cNvPr>
          <p:cNvSpPr txBox="1"/>
          <p:nvPr/>
        </p:nvSpPr>
        <p:spPr>
          <a:xfrm>
            <a:off x="275359" y="4391764"/>
            <a:ext cx="884093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Thus, at a given scale, there is far </a:t>
            </a:r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glue in the kaon than in the pion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heavier quarks radiate less readily than lighter quarks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heavier quarks radiate softer gluons than do lighter quarks 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Landau-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Pomeranchuk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effect: softer gluons have longer wavelength and multiple scatterings are suppressed by interference. 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Momentum conservation communicates these effects to the kaon's u-quark.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F34BB96-617B-4E32-9420-D6BC092B6F8A}"/>
              </a:ext>
            </a:extLst>
          </p:cNvPr>
          <p:cNvSpPr txBox="1"/>
          <p:nvPr/>
        </p:nvSpPr>
        <p:spPr>
          <a:xfrm>
            <a:off x="263868" y="873432"/>
            <a:ext cx="399202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Based on Lattice QCD calculations and DSE calculations: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Valence quarks carry some 52% of the pion’s momentum at the light front, at the scale used for Lattice QCD calculations, or ~65% at the perturbative hadronic scale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the same scale, valence-quarks carry ⅔ of the kaon’s light-front momentum, or roughly 95% at the perturbative hadronic scale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020FC6D-46FD-4845-AB2C-2DFF7A5F60CE}"/>
              </a:ext>
            </a:extLst>
          </p:cNvPr>
          <p:cNvGrpSpPr/>
          <p:nvPr/>
        </p:nvGrpSpPr>
        <p:grpSpPr>
          <a:xfrm>
            <a:off x="4229198" y="808375"/>
            <a:ext cx="4887094" cy="3503676"/>
            <a:chOff x="4229198" y="890040"/>
            <a:chExt cx="4887094" cy="35036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10FB0B35-15AE-4950-9EA0-9DD21011236A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29198" y="890040"/>
              <a:ext cx="4887094" cy="350367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C430B858-2C5C-441E-A0E2-A5C92241F8CA}"/>
                </a:ext>
              </a:extLst>
            </p:cNvPr>
            <p:cNvSpPr/>
            <p:nvPr/>
          </p:nvSpPr>
          <p:spPr bwMode="auto">
            <a:xfrm>
              <a:off x="8005992" y="1751288"/>
              <a:ext cx="914400" cy="20616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800" b="0" i="0" u="none" strike="noStrike" cap="none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latin typeface="Calibri" pitchFamily="34" charset="0"/>
                </a:rPr>
                <a:t>0%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1E1730AE-3418-4316-8522-F8EABCB28C20}"/>
                </a:ext>
              </a:extLst>
            </p:cNvPr>
            <p:cNvSpPr/>
            <p:nvPr/>
          </p:nvSpPr>
          <p:spPr bwMode="auto">
            <a:xfrm>
              <a:off x="6714988" y="1957448"/>
              <a:ext cx="914400" cy="20616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800" b="0" i="0" u="none" strike="noStrike" cap="none" normalizeH="0" baseline="0" dirty="0">
                  <a:ln>
                    <a:noFill/>
                  </a:ln>
                  <a:solidFill>
                    <a:srgbClr val="000099"/>
                  </a:solidFill>
                  <a:effectLst/>
                  <a:latin typeface="Calibri" pitchFamily="34" charset="0"/>
                </a:rPr>
                <a:t>10%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xmlns="" id="{F0B8F595-9554-4753-969D-1F55FA079C0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800577" y="2137767"/>
              <a:ext cx="743223" cy="602759"/>
            </a:xfrm>
            <a:prstGeom prst="straightConnector1">
              <a:avLst/>
            </a:prstGeom>
            <a:noFill/>
            <a:ln w="9525" cap="flat" cmpd="sng" algn="ctr">
              <a:solidFill>
                <a:srgbClr val="6600FF"/>
              </a:solidFill>
              <a:prstDash val="lgDash"/>
              <a:round/>
              <a:headEnd type="none" w="med" len="med"/>
              <a:tailEnd type="triangle"/>
            </a:ln>
            <a:effectLst/>
          </p:spPr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5D168DA-3BDC-4CA5-8B79-92110DD3B5B3}"/>
                </a:ext>
              </a:extLst>
            </p:cNvPr>
            <p:cNvSpPr/>
            <p:nvPr/>
          </p:nvSpPr>
          <p:spPr bwMode="auto">
            <a:xfrm>
              <a:off x="5200377" y="2712974"/>
              <a:ext cx="3200400" cy="72853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800" b="0" i="0" u="none" strike="noStrike" cap="none" normalizeH="0" baseline="0" dirty="0">
                  <a:ln>
                    <a:noFill/>
                  </a:ln>
                  <a:solidFill>
                    <a:srgbClr val="6600CC"/>
                  </a:solidFill>
                  <a:effectLst/>
                  <a:latin typeface="Calibri" pitchFamily="34" charset="0"/>
                </a:rPr>
                <a:t>1</a:t>
              </a:r>
              <a:r>
                <a:rPr kumimoji="0" lang="en-GB" sz="1800" b="0" i="0" u="none" strike="noStrike" cap="none" normalizeH="0" baseline="30000" dirty="0">
                  <a:ln>
                    <a:noFill/>
                  </a:ln>
                  <a:solidFill>
                    <a:srgbClr val="6600CC"/>
                  </a:solidFill>
                  <a:effectLst/>
                  <a:latin typeface="Calibri" pitchFamily="34" charset="0"/>
                </a:rPr>
                <a:t>st</a:t>
              </a:r>
              <a:r>
                <a:rPr kumimoji="0" lang="en-GB" sz="1800" b="0" i="0" u="none" strike="noStrike" cap="none" normalizeH="0" baseline="0" dirty="0">
                  <a:ln>
                    <a:noFill/>
                  </a:ln>
                  <a:solidFill>
                    <a:srgbClr val="6600CC"/>
                  </a:solidFill>
                  <a:effectLst/>
                  <a:latin typeface="Calibri" pitchFamily="34" charset="0"/>
                </a:rPr>
                <a:t> DSE analysis (Tandy </a:t>
              </a:r>
              <a:r>
                <a:rPr kumimoji="0" lang="en-GB" sz="1800" b="0" i="1" u="none" strike="noStrike" cap="none" normalizeH="0" baseline="0" dirty="0">
                  <a:ln>
                    <a:noFill/>
                  </a:ln>
                  <a:solidFill>
                    <a:srgbClr val="6600CC"/>
                  </a:solidFill>
                  <a:effectLst/>
                  <a:latin typeface="Calibri" pitchFamily="34" charset="0"/>
                </a:rPr>
                <a:t>et al</a:t>
              </a:r>
              <a:r>
                <a:rPr kumimoji="0" lang="en-GB" sz="1800" b="0" i="0" u="none" strike="noStrike" cap="none" normalizeH="0" baseline="0" dirty="0">
                  <a:ln>
                    <a:noFill/>
                  </a:ln>
                  <a:solidFill>
                    <a:srgbClr val="6600CC"/>
                  </a:solidFill>
                  <a:effectLst/>
                  <a:latin typeface="Calibri" pitchFamily="34" charset="0"/>
                </a:rPr>
                <a:t>.,</a:t>
              </a:r>
              <a:r>
                <a:rPr kumimoji="0" lang="en-GB" sz="1800" b="0" i="0" u="none" strike="noStrike" cap="none" normalizeH="0" dirty="0">
                  <a:ln>
                    <a:noFill/>
                  </a:ln>
                  <a:solidFill>
                    <a:srgbClr val="6600CC"/>
                  </a:solidFill>
                  <a:effectLst/>
                  <a:latin typeface="Calibri" pitchFamily="34" charset="0"/>
                </a:rPr>
                <a:t> fully numerical DSE solutions)</a:t>
              </a:r>
              <a:endParaRPr kumimoji="0" lang="en-GB" sz="1800" b="0" i="0" u="none" strike="noStrike" cap="none" normalizeH="0" baseline="0" dirty="0">
                <a:ln>
                  <a:noFill/>
                </a:ln>
                <a:solidFill>
                  <a:srgbClr val="6600CC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1939016-3168-4D30-B52E-A06FCADEE13F}"/>
                </a:ext>
              </a:extLst>
            </p:cNvPr>
            <p:cNvSpPr txBox="1"/>
            <p:nvPr/>
          </p:nvSpPr>
          <p:spPr>
            <a:xfrm>
              <a:off x="5202167" y="3257864"/>
              <a:ext cx="28678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gluon content of the kaon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424F2B28-202C-404E-9A8E-A3A9D28F78CD}"/>
                </a:ext>
              </a:extLst>
            </p:cNvPr>
            <p:cNvSpPr txBox="1"/>
            <p:nvPr/>
          </p:nvSpPr>
          <p:spPr>
            <a:xfrm>
              <a:off x="6284765" y="996434"/>
              <a:ext cx="17748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993300"/>
                  </a:solidFill>
                </a:rPr>
                <a:t>EIC Projections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B1DAEFA-2316-4B72-BE42-F3D6D5469708}"/>
              </a:ext>
            </a:extLst>
          </p:cNvPr>
          <p:cNvSpPr txBox="1"/>
          <p:nvPr/>
        </p:nvSpPr>
        <p:spPr>
          <a:xfrm>
            <a:off x="3805791" y="4022432"/>
            <a:ext cx="292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T. Horn, C. Roberts, R. Ent</a:t>
            </a:r>
          </a:p>
        </p:txBody>
      </p:sp>
    </p:spTree>
    <p:extLst>
      <p:ext uri="{BB962C8B-B14F-4D97-AF65-F5344CB8AC3E}">
        <p14:creationId xmlns:p14="http://schemas.microsoft.com/office/powerpoint/2010/main" val="27548585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F278C20-4FC3-4C4A-9DC7-F86F93198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38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xmlns="" id="{B749F594-DCC4-44AC-AE10-4FEA90E500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9563" y="148427"/>
            <a:ext cx="8462962" cy="4873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dirty="0"/>
              <a:t>EIC: Pion Form Factor Prospects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97E5C641-1D00-438E-8CCE-5CC3F54EE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898150"/>
            <a:ext cx="5013325" cy="36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EE0544D-8CDA-4A65-B37D-05828B2F06F0}"/>
              </a:ext>
            </a:extLst>
          </p:cNvPr>
          <p:cNvSpPr txBox="1"/>
          <p:nvPr/>
        </p:nvSpPr>
        <p:spPr>
          <a:xfrm>
            <a:off x="6257926" y="5948903"/>
            <a:ext cx="2733674" cy="369332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Garth Huber, Tanja Horn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E8954A40-005D-4AAD-B946-653DD6707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279" y="809446"/>
            <a:ext cx="7162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en-US" altLang="en-US" dirty="0">
                <a:solidFill>
                  <a:prstClr val="black"/>
                </a:solidFill>
                <a:latin typeface="Arial" panose="020B0604020202020204"/>
              </a:rPr>
              <a:t>1. Models show a strong dominance of </a:t>
            </a:r>
            <a:r>
              <a:rPr lang="en-US" altLang="en-US" dirty="0" err="1">
                <a:solidFill>
                  <a:prstClr val="black"/>
                </a:solidFill>
                <a:latin typeface="Symbol" panose="05050102010706020507" pitchFamily="18" charset="2"/>
              </a:rPr>
              <a:t>s</a:t>
            </a:r>
            <a:r>
              <a:rPr lang="en-US" altLang="en-US" baseline="-25000" dirty="0" err="1">
                <a:solidFill>
                  <a:prstClr val="black"/>
                </a:solidFill>
                <a:latin typeface="Arial" panose="020B0604020202020204"/>
              </a:rPr>
              <a:t>L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/>
              </a:rPr>
              <a:t> at small –t at large Q</a:t>
            </a:r>
            <a:r>
              <a:rPr lang="en-US" altLang="en-US" baseline="30000" dirty="0">
                <a:solidFill>
                  <a:prstClr val="black"/>
                </a:solidFill>
                <a:latin typeface="Arial" panose="020B0604020202020204"/>
              </a:rPr>
              <a:t>2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/>
              </a:rPr>
              <a:t>.</a:t>
            </a:r>
          </a:p>
          <a:p>
            <a:pPr defTabSz="914400"/>
            <a:r>
              <a:rPr lang="en-US" altLang="en-US" dirty="0">
                <a:solidFill>
                  <a:prstClr val="black"/>
                </a:solidFill>
                <a:latin typeface="Arial" panose="020B0604020202020204"/>
              </a:rPr>
              <a:t>2. Assume dominance of this longitudinal cross section</a:t>
            </a:r>
          </a:p>
          <a:p>
            <a:pPr defTabSz="914400"/>
            <a:r>
              <a:rPr lang="en-US" altLang="en-US" dirty="0">
                <a:solidFill>
                  <a:prstClr val="black"/>
                </a:solidFill>
                <a:latin typeface="Arial" panose="020B0604020202020204"/>
              </a:rPr>
              <a:t>3. Measure the </a:t>
            </a:r>
            <a:r>
              <a:rPr lang="en-US" altLang="en-US" dirty="0">
                <a:solidFill>
                  <a:prstClr val="black"/>
                </a:solidFill>
                <a:latin typeface="Symbol" panose="05050102010706020507" pitchFamily="18" charset="2"/>
              </a:rPr>
              <a:t>p</a:t>
            </a:r>
            <a:r>
              <a:rPr lang="en-US" altLang="en-US" baseline="30000" dirty="0">
                <a:solidFill>
                  <a:prstClr val="black"/>
                </a:solidFill>
                <a:latin typeface="Arial" panose="020B0604020202020204"/>
              </a:rPr>
              <a:t>-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/>
              </a:rPr>
              <a:t>/</a:t>
            </a:r>
            <a:r>
              <a:rPr lang="en-US" altLang="en-US" dirty="0">
                <a:solidFill>
                  <a:prstClr val="black"/>
                </a:solidFill>
                <a:latin typeface="Symbol" panose="05050102010706020507" pitchFamily="18" charset="2"/>
              </a:rPr>
              <a:t>p</a:t>
            </a:r>
            <a:r>
              <a:rPr lang="en-US" altLang="en-US" baseline="30000" dirty="0">
                <a:solidFill>
                  <a:prstClr val="black"/>
                </a:solidFill>
                <a:latin typeface="Arial" panose="020B0604020202020204"/>
              </a:rPr>
              <a:t>+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/>
              </a:rPr>
              <a:t> ratio to verify – it will be diluted (smaller than 	unity) if </a:t>
            </a:r>
            <a:r>
              <a:rPr lang="en-US" altLang="en-US" dirty="0" err="1">
                <a:solidFill>
                  <a:prstClr val="black"/>
                </a:solidFill>
                <a:latin typeface="Symbol" panose="05050102010706020507" pitchFamily="18" charset="2"/>
              </a:rPr>
              <a:t>s</a:t>
            </a:r>
            <a:r>
              <a:rPr lang="en-US" altLang="en-US" baseline="-25000" dirty="0" err="1">
                <a:solidFill>
                  <a:prstClr val="black"/>
                </a:solidFill>
                <a:latin typeface="Arial" panose="020B0604020202020204"/>
              </a:rPr>
              <a:t>T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/>
              </a:rPr>
              <a:t> is not small, or if non-pole backgrounds are large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DF7E653-1ECC-4B1B-8ACD-AEC548CCA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129" y="5667376"/>
            <a:ext cx="5340350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dirty="0">
                <a:solidFill>
                  <a:srgbClr val="0000FF"/>
                </a:solidFill>
                <a:latin typeface="Arial" panose="020B0604020202020204"/>
                <a:cs typeface="Arial" panose="020B0604020202020204" pitchFamily="34" charset="0"/>
              </a:rPr>
              <a:t>Can we measure the kaon form factor at EIC?</a:t>
            </a:r>
          </a:p>
          <a:p>
            <a:pPr defTabSz="914400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dirty="0">
                <a:solidFill>
                  <a:srgbClr val="0000FF"/>
                </a:solidFill>
                <a:latin typeface="Arial" panose="020B0604020202020204"/>
                <a:cs typeface="Arial" panose="020B0604020202020204" pitchFamily="34" charset="0"/>
              </a:rPr>
              <a:t>Not clear – needs guidance from </a:t>
            </a:r>
            <a:r>
              <a:rPr lang="en-US" altLang="en-US" dirty="0" err="1">
                <a:solidFill>
                  <a:srgbClr val="0000FF"/>
                </a:solidFill>
                <a:latin typeface="Arial" panose="020B0604020202020204"/>
                <a:cs typeface="Arial" panose="020B0604020202020204" pitchFamily="34" charset="0"/>
              </a:rPr>
              <a:t>JLab</a:t>
            </a:r>
            <a:r>
              <a:rPr lang="en-US" altLang="en-US" dirty="0">
                <a:solidFill>
                  <a:srgbClr val="0000FF"/>
                </a:solidFill>
                <a:latin typeface="Arial" panose="020B0604020202020204"/>
                <a:cs typeface="Arial" panose="020B0604020202020204" pitchFamily="34" charset="0"/>
              </a:rPr>
              <a:t> 12- GeV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2BF474CF-E73F-481C-B52F-342B24752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688" y="2193925"/>
            <a:ext cx="3603624" cy="118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14313" indent="-214313"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defTabSz="9144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altLang="en-US" sz="1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Assumed 5 GeV(e</a:t>
            </a:r>
            <a:r>
              <a:rPr lang="en-US" altLang="en-US" sz="1600" baseline="30000" dirty="0">
                <a:solidFill>
                  <a:prstClr val="black"/>
                </a:solidFill>
                <a:cs typeface="Arial" panose="020B0604020202020204" pitchFamily="34" charset="0"/>
              </a:rPr>
              <a:t>-</a:t>
            </a:r>
            <a:r>
              <a:rPr lang="en-US" alt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) x 100 GeV(p) with an integrated luminosity of 20 fb</a:t>
            </a:r>
            <a:r>
              <a:rPr lang="en-US" altLang="en-US" sz="1600" baseline="30000" dirty="0">
                <a:solidFill>
                  <a:prstClr val="black"/>
                </a:solidFill>
                <a:cs typeface="Arial" panose="020B0604020202020204" pitchFamily="34" charset="0"/>
              </a:rPr>
              <a:t>-1</a:t>
            </a:r>
            <a:r>
              <a:rPr lang="en-US" alt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/year, and similar luminosities for d beam data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xmlns="" id="{59BD0449-B976-4030-8943-D4122B1E4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688" y="3472056"/>
            <a:ext cx="3770312" cy="91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14313" indent="-214313"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defTabSz="9144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altLang="en-US" sz="1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R=</a:t>
            </a:r>
            <a:r>
              <a:rPr lang="en-US" altLang="en-US" sz="1600" dirty="0" err="1">
                <a:solidFill>
                  <a:prstClr val="black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1600" baseline="-25000" dirty="0" err="1">
                <a:solidFill>
                  <a:prstClr val="black"/>
                </a:solidFill>
                <a:cs typeface="Arial" panose="020B0604020202020204" pitchFamily="34" charset="0"/>
              </a:rPr>
              <a:t>L</a:t>
            </a:r>
            <a:r>
              <a:rPr lang="en-US" alt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/</a:t>
            </a:r>
            <a:r>
              <a:rPr lang="en-US" altLang="en-US" sz="1600" dirty="0" err="1">
                <a:solidFill>
                  <a:prstClr val="black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1600" baseline="-25000" dirty="0" err="1">
                <a:solidFill>
                  <a:prstClr val="black"/>
                </a:solidFill>
                <a:cs typeface="Arial" panose="020B0604020202020204" pitchFamily="34" charset="0"/>
              </a:rPr>
              <a:t>T</a:t>
            </a:r>
            <a:r>
              <a:rPr lang="en-US" alt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 assumed from VR model – and assume that </a:t>
            </a:r>
            <a:r>
              <a:rPr lang="en-US" altLang="en-US" sz="1600" dirty="0">
                <a:solidFill>
                  <a:prstClr val="black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alt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 pole dominance at small t confirmed in </a:t>
            </a:r>
            <a:r>
              <a:rPr lang="en-US" altLang="en-US" sz="1600" baseline="30000" dirty="0">
                <a:solidFill>
                  <a:prstClr val="black"/>
                </a:solidFill>
                <a:cs typeface="Arial" panose="020B0604020202020204" pitchFamily="34" charset="0"/>
              </a:rPr>
              <a:t>2</a:t>
            </a:r>
            <a:r>
              <a:rPr lang="en-US" alt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H </a:t>
            </a:r>
            <a:r>
              <a:rPr lang="en-US" altLang="en-US" sz="1600" dirty="0">
                <a:solidFill>
                  <a:prstClr val="black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altLang="en-US" sz="1600" baseline="30000" dirty="0">
                <a:solidFill>
                  <a:prstClr val="black"/>
                </a:solidFill>
                <a:cs typeface="Arial" panose="020B0604020202020204" pitchFamily="34" charset="0"/>
              </a:rPr>
              <a:t>-</a:t>
            </a:r>
            <a:r>
              <a:rPr lang="en-US" alt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/</a:t>
            </a:r>
            <a:r>
              <a:rPr lang="en-US" altLang="en-US" sz="1600" dirty="0">
                <a:solidFill>
                  <a:prstClr val="black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altLang="en-US" sz="1600" baseline="30000" dirty="0">
                <a:solidFill>
                  <a:prstClr val="black"/>
                </a:solidFill>
                <a:cs typeface="Arial" panose="020B0604020202020204" pitchFamily="34" charset="0"/>
              </a:rPr>
              <a:t>+</a:t>
            </a:r>
            <a:r>
              <a:rPr lang="en-US" alt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 ratios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xmlns="" id="{E2BFA001-9238-4246-AAFD-7E9B01674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688" y="4531226"/>
            <a:ext cx="3617911" cy="118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14313" indent="-214313"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defTabSz="91440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altLang="en-US" sz="1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Assumed a 10% experimental systematic uncertainty, and a 100% systematic uncertainty in the model subtraction to isolate </a:t>
            </a:r>
            <a:r>
              <a:rPr lang="en-US" altLang="en-US" sz="1600" dirty="0" err="1">
                <a:solidFill>
                  <a:prstClr val="black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1600" baseline="-25000" dirty="0" err="1">
                <a:solidFill>
                  <a:prstClr val="black"/>
                </a:solidFill>
                <a:cs typeface="Arial" panose="020B0604020202020204" pitchFamily="34" charset="0"/>
              </a:rPr>
              <a:t>L</a:t>
            </a:r>
            <a:endParaRPr lang="en-US" altLang="en-US" sz="1600" baseline="-25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5526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F278C20-4FC3-4C4A-9DC7-F86F93198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39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79522C52-92AE-4A28-9278-698B08017A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32167"/>
            <a:ext cx="9144000" cy="480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Parton Dynamics and N-N Correlations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FD8183F-9AA9-4B57-A126-2389549BD97B}"/>
              </a:ext>
            </a:extLst>
          </p:cNvPr>
          <p:cNvSpPr txBox="1"/>
          <p:nvPr/>
        </p:nvSpPr>
        <p:spPr>
          <a:xfrm>
            <a:off x="4910667" y="863103"/>
            <a:ext cx="4182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N-N Correlations: pairing due to tensor force and strong repulsive core</a:t>
            </a:r>
          </a:p>
        </p:txBody>
      </p:sp>
      <p:pic>
        <p:nvPicPr>
          <p:cNvPr id="6" name="Picture 11" descr="HeBeNuclei.jpg">
            <a:extLst>
              <a:ext uri="{FF2B5EF4-FFF2-40B4-BE49-F238E27FC236}">
                <a16:creationId xmlns:a16="http://schemas.microsoft.com/office/drawing/2014/main" xmlns="" id="{4007D5A5-B6BE-48A6-87AC-15C8A8AFA91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51343"/>
          <a:stretch>
            <a:fillRect/>
          </a:stretch>
        </p:blipFill>
        <p:spPr bwMode="auto">
          <a:xfrm>
            <a:off x="848824" y="4833990"/>
            <a:ext cx="1353503" cy="135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E0A62F-8624-4E7F-BCCB-B28CC57C3EA7}"/>
              </a:ext>
            </a:extLst>
          </p:cNvPr>
          <p:cNvSpPr txBox="1"/>
          <p:nvPr/>
        </p:nvSpPr>
        <p:spPr>
          <a:xfrm>
            <a:off x="228049" y="825624"/>
            <a:ext cx="3386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EMC effect: quark momentum in nucleus is altered</a:t>
            </a:r>
          </a:p>
        </p:txBody>
      </p:sp>
      <p:sp>
        <p:nvSpPr>
          <p:cNvPr id="8" name="Left-Right Arrow 48">
            <a:extLst>
              <a:ext uri="{FF2B5EF4-FFF2-40B4-BE49-F238E27FC236}">
                <a16:creationId xmlns:a16="http://schemas.microsoft.com/office/drawing/2014/main" xmlns="" id="{72D12064-7107-4E9C-A436-B9FC906F3C9B}"/>
              </a:ext>
            </a:extLst>
          </p:cNvPr>
          <p:cNvSpPr/>
          <p:nvPr/>
        </p:nvSpPr>
        <p:spPr>
          <a:xfrm>
            <a:off x="3614168" y="965595"/>
            <a:ext cx="1216152" cy="48463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3A84AC1-0522-49CD-A674-8F1FA187AB15}"/>
              </a:ext>
            </a:extLst>
          </p:cNvPr>
          <p:cNvSpPr txBox="1"/>
          <p:nvPr/>
        </p:nvSpPr>
        <p:spPr>
          <a:xfrm>
            <a:off x="2449685" y="4673596"/>
            <a:ext cx="44518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GeV science quest: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isospin dependence: 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H, 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He, 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6,7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Li, 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10,11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B, 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40,48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initial spin dependence (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Li)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“tagged” deep-inelastic scattering off 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with both slow and fast protons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13609D0-06F0-4E69-ACBC-EC841CF07ABF}"/>
              </a:ext>
            </a:extLst>
          </p:cNvPr>
          <p:cNvGrpSpPr/>
          <p:nvPr/>
        </p:nvGrpSpPr>
        <p:grpSpPr>
          <a:xfrm>
            <a:off x="51920" y="1524000"/>
            <a:ext cx="8989920" cy="3368651"/>
            <a:chOff x="51920" y="1524000"/>
            <a:chExt cx="8989920" cy="3368651"/>
          </a:xfrm>
        </p:grpSpPr>
        <p:grpSp>
          <p:nvGrpSpPr>
            <p:cNvPr id="11" name="Group 17">
              <a:extLst>
                <a:ext uri="{FF2B5EF4-FFF2-40B4-BE49-F238E27FC236}">
                  <a16:creationId xmlns:a16="http://schemas.microsoft.com/office/drawing/2014/main" xmlns="" id="{D692300F-9ED2-4CC2-AEFC-5211BEC5586E}"/>
                </a:ext>
              </a:extLst>
            </p:cNvPr>
            <p:cNvGrpSpPr/>
            <p:nvPr/>
          </p:nvGrpSpPr>
          <p:grpSpPr>
            <a:xfrm>
              <a:off x="51920" y="1524000"/>
              <a:ext cx="8989920" cy="3368651"/>
              <a:chOff x="51920" y="1600199"/>
              <a:chExt cx="8989920" cy="3368651"/>
            </a:xfrm>
          </p:grpSpPr>
          <p:pic>
            <p:nvPicPr>
              <p:cNvPr id="16" name="Picture 15" descr="Figure 3_1.jpg">
                <a:extLst>
                  <a:ext uri="{FF2B5EF4-FFF2-40B4-BE49-F238E27FC236}">
                    <a16:creationId xmlns:a16="http://schemas.microsoft.com/office/drawing/2014/main" xmlns="" id="{80632430-E482-4A34-8F0E-5B4FBAA81A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rcRect l="79653"/>
              <a:stretch>
                <a:fillRect/>
              </a:stretch>
            </p:blipFill>
            <p:spPr>
              <a:xfrm>
                <a:off x="7289240" y="1600200"/>
                <a:ext cx="1752600" cy="3368650"/>
              </a:xfrm>
              <a:prstGeom prst="rect">
                <a:avLst/>
              </a:prstGeom>
            </p:spPr>
          </p:pic>
          <p:pic>
            <p:nvPicPr>
              <p:cNvPr id="17" name="Picture 16" descr="Figure 3_1.jpg">
                <a:extLst>
                  <a:ext uri="{FF2B5EF4-FFF2-40B4-BE49-F238E27FC236}">
                    <a16:creationId xmlns:a16="http://schemas.microsoft.com/office/drawing/2014/main" xmlns="" id="{A736A797-DA74-40ED-A590-C42EC641E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rcRect r="74310"/>
              <a:stretch>
                <a:fillRect/>
              </a:stretch>
            </p:blipFill>
            <p:spPr>
              <a:xfrm>
                <a:off x="51920" y="1600200"/>
                <a:ext cx="2212848" cy="3368650"/>
              </a:xfrm>
              <a:prstGeom prst="rect">
                <a:avLst/>
              </a:prstGeom>
            </p:spPr>
          </p:pic>
          <p:pic>
            <p:nvPicPr>
              <p:cNvPr id="18" name="Picture 17" descr="emc-srcEDITED_D4.jpeg">
                <a:extLst>
                  <a:ext uri="{FF2B5EF4-FFF2-40B4-BE49-F238E27FC236}">
                    <a16:creationId xmlns:a16="http://schemas.microsoft.com/office/drawing/2014/main" xmlns="" id="{AC4A2781-489E-4902-A78F-5AFBE602C1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l="4654" r="6596"/>
              <a:stretch>
                <a:fillRect/>
              </a:stretch>
            </p:blipFill>
            <p:spPr>
              <a:xfrm>
                <a:off x="2281815" y="1600199"/>
                <a:ext cx="4917791" cy="3083905"/>
              </a:xfrm>
              <a:prstGeom prst="rect">
                <a:avLst/>
              </a:prstGeom>
            </p:spPr>
          </p:pic>
        </p:grpSp>
        <p:sp>
          <p:nvSpPr>
            <p:cNvPr id="12" name="Text Box 7">
              <a:extLst>
                <a:ext uri="{FF2B5EF4-FFF2-40B4-BE49-F238E27FC236}">
                  <a16:creationId xmlns:a16="http://schemas.microsoft.com/office/drawing/2014/main" xmlns="" id="{1EEA092C-6434-48E8-8DBA-84BB5639C4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271781" y="2679613"/>
              <a:ext cx="2393244" cy="307777"/>
            </a:xfrm>
            <a:prstGeom prst="rect">
              <a:avLst/>
            </a:prstGeom>
            <a:solidFill>
              <a:srgbClr val="FEFDFC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rPr>
                <a:t>EMC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rPr>
                <a:t> Slopes 0.35 ≤ </a:t>
              </a:r>
              <a:r>
                <a:rPr lang="en-US" sz="14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rPr>
                <a:t>x</a:t>
              </a:r>
              <a:r>
                <a:rPr lang="en-US" sz="1400" i="1" baseline="-25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rPr>
                <a:t>B</a:t>
              </a:r>
              <a:r>
                <a:rPr lang="en-US" sz="1400" baseline="-25000" dirty="0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rPr>
                <a:t>≤ 0.7</a:t>
              </a:r>
            </a:p>
          </p:txBody>
        </p:sp>
        <p:sp>
          <p:nvSpPr>
            <p:cNvPr id="13" name="Text Box 6">
              <a:extLst>
                <a:ext uri="{FF2B5EF4-FFF2-40B4-BE49-F238E27FC236}">
                  <a16:creationId xmlns:a16="http://schemas.microsoft.com/office/drawing/2014/main" xmlns="" id="{418E3A4E-B639-4F4B-9D7A-C310CB28D6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4760" y="4282643"/>
              <a:ext cx="2602089" cy="307777"/>
            </a:xfrm>
            <a:prstGeom prst="rect">
              <a:avLst/>
            </a:prstGeom>
            <a:solidFill>
              <a:srgbClr val="FEFDFC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rPr>
                <a:t>N-N correlated pairs </a:t>
              </a:r>
              <a:r>
                <a:rPr lang="en-US" sz="14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rPr>
                <a:t>x</a:t>
              </a:r>
              <a:r>
                <a:rPr lang="en-US" sz="1400" i="1" baseline="-25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rPr>
                <a:t>B</a:t>
              </a:r>
              <a:r>
                <a:rPr lang="en-US" sz="1400" baseline="-25000" dirty="0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rPr>
                <a:t>≥ 1.4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B4565A54-145A-418C-B496-81B6AD1E8578}"/>
                </a:ext>
              </a:extLst>
            </p:cNvPr>
            <p:cNvSpPr txBox="1"/>
            <p:nvPr/>
          </p:nvSpPr>
          <p:spPr>
            <a:xfrm>
              <a:off x="3376668" y="3660792"/>
              <a:ext cx="2060319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Luminosity, nuclei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CE6A2EB-3158-4CD2-A4F9-E6069B5097A8}"/>
                </a:ext>
              </a:extLst>
            </p:cNvPr>
            <p:cNvSpPr txBox="1"/>
            <p:nvPr/>
          </p:nvSpPr>
          <p:spPr>
            <a:xfrm rot="16200000">
              <a:off x="6806952" y="2726349"/>
              <a:ext cx="7393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(A/d)</a:t>
              </a:r>
            </a:p>
          </p:txBody>
        </p:sp>
      </p:grpSp>
      <p:pic>
        <p:nvPicPr>
          <p:cNvPr id="19" name="Picture 9" descr="1156675fig3.jpg">
            <a:extLst>
              <a:ext uri="{FF2B5EF4-FFF2-40B4-BE49-F238E27FC236}">
                <a16:creationId xmlns:a16="http://schemas.microsoft.com/office/drawing/2014/main" xmlns="" id="{2415CA67-CBDD-4AF8-9CEB-07C2295AB2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778" y="4748466"/>
            <a:ext cx="1600200" cy="159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E3C5371-8960-4C1E-863E-AF0264D175FF}"/>
              </a:ext>
            </a:extLst>
          </p:cNvPr>
          <p:cNvSpPr txBox="1"/>
          <p:nvPr/>
        </p:nvSpPr>
        <p:spPr>
          <a:xfrm>
            <a:off x="63863" y="5208183"/>
            <a:ext cx="794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Be ~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latin typeface="Symbol" panose="05050102010706020507" pitchFamily="18" charset="2"/>
                <a:cs typeface="Arial" panose="020B0604020202020204" pitchFamily="34" charset="0"/>
              </a:rPr>
              <a:t>aa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393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pPr algn="ctr"/>
            <a:r>
              <a:rPr lang="en-US" sz="3800" dirty="0">
                <a:latin typeface="Arial" panose="020B0604020202020204" pitchFamily="34" charset="0"/>
              </a:rPr>
              <a:t>CEBAF at Jefferson Lab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1"/>
          <a:stretch/>
        </p:blipFill>
        <p:spPr>
          <a:xfrm>
            <a:off x="-1" y="769594"/>
            <a:ext cx="9144000" cy="5602941"/>
          </a:xfrm>
          <a:prstGeom prst="rect">
            <a:avLst/>
          </a:prstGeom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-120463" y="3333488"/>
            <a:ext cx="4883428" cy="177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34086" tIns="117043" rIns="234086" bIns="117043">
            <a:spAutoFit/>
          </a:bodyPr>
          <a:lstStyle/>
          <a:p>
            <a:pPr marL="293688" indent="-293688">
              <a:buClr>
                <a:schemeClr val="accent1"/>
              </a:buClr>
              <a:buFont typeface="Wingdings" charset="0"/>
              <a:buChar char="§"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CEBAF Upgrade </a:t>
            </a:r>
            <a:r>
              <a:rPr lang="en-US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 in September 2017</a:t>
            </a:r>
          </a:p>
          <a:p>
            <a:pPr marL="720725" lvl="1" indent="-293688">
              <a:buFont typeface="Courier New" charset="0"/>
              <a:buChar char="o"/>
            </a:pPr>
            <a:r>
              <a:rPr lang="en-US" sz="1600" dirty="0">
                <a:solidFill>
                  <a:srgbClr val="BE1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CW electron beam</a:t>
            </a:r>
          </a:p>
          <a:p>
            <a:pPr marL="720725" lvl="1" indent="-293688">
              <a:buFont typeface="Courier New" charset="0"/>
              <a:buChar char="o"/>
            </a:pPr>
            <a:r>
              <a:rPr lang="en-US" sz="1600" dirty="0" err="1">
                <a:solidFill>
                  <a:srgbClr val="BE1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baseline="-25000" dirty="0" err="1">
                <a:solidFill>
                  <a:srgbClr val="BE1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1600" dirty="0">
                <a:solidFill>
                  <a:srgbClr val="BE1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12 </a:t>
            </a:r>
            <a:r>
              <a:rPr lang="en-US" sz="1600" dirty="0" err="1">
                <a:solidFill>
                  <a:srgbClr val="BE1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endParaRPr lang="en-US" sz="1600" dirty="0">
              <a:solidFill>
                <a:srgbClr val="BE1D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725" lvl="1" indent="-293688">
              <a:buFont typeface="Courier New" charset="0"/>
              <a:buChar char="o"/>
            </a:pPr>
            <a:r>
              <a:rPr lang="en-US" sz="1600" dirty="0">
                <a:solidFill>
                  <a:srgbClr val="BE1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aseline="-25000" dirty="0">
                <a:solidFill>
                  <a:srgbClr val="BE1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1600" dirty="0">
                <a:solidFill>
                  <a:srgbClr val="BE1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 </a:t>
            </a:r>
            <a:r>
              <a:rPr lang="en-US" sz="1600" dirty="0">
                <a:solidFill>
                  <a:srgbClr val="BE1D1D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sz="1600" dirty="0">
                <a:solidFill>
                  <a:srgbClr val="BE1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marL="720725" lvl="1" indent="-293688">
              <a:buFont typeface="Courier New" charset="0"/>
              <a:buChar char="o"/>
            </a:pPr>
            <a:r>
              <a:rPr lang="en-US" sz="1600" dirty="0" err="1">
                <a:solidFill>
                  <a:srgbClr val="BE1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</a:t>
            </a:r>
            <a:r>
              <a:rPr lang="en-US" sz="1600" baseline="-25000" dirty="0" err="1">
                <a:solidFill>
                  <a:srgbClr val="BE1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1600" dirty="0">
                <a:solidFill>
                  <a:srgbClr val="BE1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90%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11032" y="2389255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09695" y="190051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18533" y="1120908"/>
            <a:ext cx="379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13524" y="2797352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-18677" y="5045408"/>
            <a:ext cx="4643589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6304" tIns="73152" rIns="146304" bIns="73152">
            <a:spAutoFit/>
          </a:bodyPr>
          <a:lstStyle/>
          <a:p>
            <a:pPr marL="285750" indent="-285750">
              <a:spcBef>
                <a:spcPct val="20000"/>
              </a:spcBef>
              <a:buFont typeface="Wingdings" charset="2"/>
              <a:buChar char="§"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Commissioning:</a:t>
            </a:r>
          </a:p>
          <a:p>
            <a:pPr marL="742950" lvl="1" indent="-285750">
              <a:spcBef>
                <a:spcPct val="20000"/>
              </a:spcBef>
              <a:buFont typeface="Courier New"/>
              <a:buChar char="o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 2014:  hall A </a:t>
            </a:r>
          </a:p>
          <a:p>
            <a:pPr marL="742950" lvl="1" indent="-285750">
              <a:spcBef>
                <a:spcPct val="20000"/>
              </a:spcBef>
              <a:buFont typeface="Courier New"/>
              <a:buChar char="o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2014: hall D </a:t>
            </a:r>
          </a:p>
          <a:p>
            <a:pPr marL="742950" lvl="1" indent="-285750">
              <a:spcBef>
                <a:spcPct val="20000"/>
              </a:spcBef>
              <a:buFont typeface="Courier New"/>
              <a:buChar char="o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February/March 2017: halls C &amp; 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26808" y="3317808"/>
            <a:ext cx="492381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16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buFont typeface="Symbol"/>
              <a:buChar char=""/>
            </a:pPr>
            <a:endParaRPr lang="en-US" sz="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experiments at ultra-high luminosities, up to 10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electrons-nucleons /cm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s </a:t>
            </a:r>
          </a:p>
          <a:p>
            <a:pPr marL="342900" indent="-342900" defTabSz="457200">
              <a:buFont typeface="Wingdings" charset="2"/>
              <a:buChar char="§"/>
            </a:pPr>
            <a:endParaRPr lang="en-US" sz="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World-record polarized electron beams </a:t>
            </a:r>
          </a:p>
          <a:p>
            <a:pPr marL="342900" indent="-342900" defTabSz="457200">
              <a:buFont typeface="Wingdings" charset="2"/>
              <a:buChar char="§"/>
            </a:pPr>
            <a:endParaRPr lang="en-US" sz="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intensity tagged photon beam at 9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buFont typeface="Wingdings" charset="2"/>
              <a:buChar char="§"/>
            </a:pPr>
            <a:endParaRPr lang="en-US" sz="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 to deliver a range of beam energies and currents to multiple experimental halls simultaneously</a:t>
            </a:r>
          </a:p>
          <a:p>
            <a:pPr marL="171450" indent="-171450" defTabSz="457200">
              <a:buFont typeface="Wingdings" charset="2"/>
              <a:buChar char="§"/>
            </a:pPr>
            <a:endParaRPr lang="en-US" sz="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Unprecedented stability and control of beam properties under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helicity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reversal</a:t>
            </a:r>
          </a:p>
        </p:txBody>
      </p:sp>
      <p:sp>
        <p:nvSpPr>
          <p:cNvPr id="3" name="Rectangle 2"/>
          <p:cNvSpPr/>
          <p:nvPr/>
        </p:nvSpPr>
        <p:spPr>
          <a:xfrm>
            <a:off x="4436780" y="3360984"/>
            <a:ext cx="4463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CEBAF World-leading Capabilities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0" y="1017171"/>
            <a:ext cx="2821981" cy="74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34086" tIns="117043" rIns="234086" bIns="117043">
            <a:spAutoFit/>
          </a:bodyPr>
          <a:lstStyle/>
          <a:p>
            <a:pPr marL="173038" indent="-173038">
              <a:buAutoNum type="arabicPeriod"/>
            </a:pPr>
            <a:r>
              <a:rPr lang="en-US" sz="11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INJECTOR</a:t>
            </a:r>
          </a:p>
          <a:p>
            <a:pPr marL="173038" indent="-173038">
              <a:buFontTx/>
              <a:buAutoNum type="arabicPeriod"/>
            </a:pPr>
            <a:r>
              <a:rPr lang="en-US" sz="11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</a:p>
          <a:p>
            <a:pPr marL="173038" indent="-173038">
              <a:buFontTx/>
              <a:buAutoNum type="arabicPeriod"/>
            </a:pPr>
            <a:r>
              <a:rPr lang="en-US" sz="11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RECIRCULATION ARCS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853337" y="1563964"/>
            <a:ext cx="3061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075190" y="1422820"/>
            <a:ext cx="3061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215796" y="2131351"/>
            <a:ext cx="3061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360374" y="1611004"/>
            <a:ext cx="3061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06404" y="2050701"/>
            <a:ext cx="3061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972335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F278C20-4FC3-4C4A-9DC7-F86F93198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40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xmlns="" id="{7E1B9367-D090-4E3E-9A3B-B9D6FA5CC8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9563" y="148427"/>
            <a:ext cx="8462962" cy="487363"/>
          </a:xfrm>
          <a:prstGeom prst="rect">
            <a:avLst/>
          </a:prstGeom>
          <a:noFill/>
        </p:spPr>
        <p:txBody>
          <a:bodyPr vert="horz" wrap="square" lIns="91418" tIns="45709" rIns="91418" bIns="45709" rtlCol="0" anchor="ctr">
            <a:spAutoFit/>
          </a:bodyPr>
          <a:lstStyle>
            <a:lvl1pPr algn="l" defTabSz="9141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  <a:defRPr/>
            </a:pPr>
            <a:r>
              <a:rPr lang="en-US" sz="2800" kern="0">
                <a:latin typeface="Arial" panose="020B0604020202020204" pitchFamily="34" charset="0"/>
                <a:ea typeface="ＭＳ Ｐゴシック" charset="-128"/>
              </a:rPr>
              <a:t>Parton Dynamics and N-N Correlations</a:t>
            </a: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2827DE-1E3D-4DE5-B44E-1F399D59F65A}"/>
              </a:ext>
            </a:extLst>
          </p:cNvPr>
          <p:cNvSpPr txBox="1"/>
          <p:nvPr/>
        </p:nvSpPr>
        <p:spPr>
          <a:xfrm>
            <a:off x="4910667" y="863103"/>
            <a:ext cx="4182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N-N Correlations: pairing due to tensor force and strong repulsive core</a:t>
            </a:r>
          </a:p>
        </p:txBody>
      </p:sp>
      <p:pic>
        <p:nvPicPr>
          <p:cNvPr id="7" name="Picture 11" descr="HeBeNuclei.jpg">
            <a:extLst>
              <a:ext uri="{FF2B5EF4-FFF2-40B4-BE49-F238E27FC236}">
                <a16:creationId xmlns:a16="http://schemas.microsoft.com/office/drawing/2014/main" xmlns="" id="{53E3035F-9A73-4694-A49D-44F97A4E3D4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51343"/>
          <a:stretch>
            <a:fillRect/>
          </a:stretch>
        </p:blipFill>
        <p:spPr bwMode="auto">
          <a:xfrm>
            <a:off x="848824" y="4833990"/>
            <a:ext cx="1353503" cy="135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EBE9CC1-4596-48A2-902C-E792ACB51B39}"/>
              </a:ext>
            </a:extLst>
          </p:cNvPr>
          <p:cNvSpPr txBox="1"/>
          <p:nvPr/>
        </p:nvSpPr>
        <p:spPr>
          <a:xfrm>
            <a:off x="228049" y="825624"/>
            <a:ext cx="3386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EMC effect: quark momentum in nucleus is altered</a:t>
            </a:r>
          </a:p>
        </p:txBody>
      </p:sp>
      <p:sp>
        <p:nvSpPr>
          <p:cNvPr id="9" name="Left-Right Arrow 48">
            <a:extLst>
              <a:ext uri="{FF2B5EF4-FFF2-40B4-BE49-F238E27FC236}">
                <a16:creationId xmlns:a16="http://schemas.microsoft.com/office/drawing/2014/main" xmlns="" id="{B2E5251D-9B91-46A5-AC7E-DD8984AA04E4}"/>
              </a:ext>
            </a:extLst>
          </p:cNvPr>
          <p:cNvSpPr/>
          <p:nvPr/>
        </p:nvSpPr>
        <p:spPr>
          <a:xfrm>
            <a:off x="3614168" y="965595"/>
            <a:ext cx="1216152" cy="48463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CA2B834-58C5-448B-BC86-625ADE0124F5}"/>
              </a:ext>
            </a:extLst>
          </p:cNvPr>
          <p:cNvSpPr txBox="1"/>
          <p:nvPr/>
        </p:nvSpPr>
        <p:spPr>
          <a:xfrm>
            <a:off x="2449685" y="4673596"/>
            <a:ext cx="66304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 possibilities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“tagged” deep-inelastic scattering off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				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H, 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3,4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He, 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6,7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Li, 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Be,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10,11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B, 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C, 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40,48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isospin dependence – u vs d EMC Effect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with both slow and fast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spectator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 (study structure and SRC)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spin dependence (next slide)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emc-srcEDITED_D4.jpeg">
            <a:extLst>
              <a:ext uri="{FF2B5EF4-FFF2-40B4-BE49-F238E27FC236}">
                <a16:creationId xmlns:a16="http://schemas.microsoft.com/office/drawing/2014/main" xmlns="" id="{31B5DB66-A3AF-41F5-AAF0-40C5085546B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4654" r="6596"/>
          <a:stretch>
            <a:fillRect/>
          </a:stretch>
        </p:blipFill>
        <p:spPr>
          <a:xfrm>
            <a:off x="820659" y="1524000"/>
            <a:ext cx="4917791" cy="3083905"/>
          </a:xfrm>
          <a:prstGeom prst="rect">
            <a:avLst/>
          </a:prstGeom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xmlns="" id="{FABF8D9C-03BD-4600-A8C5-7002B05B4A4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89375" y="2679613"/>
            <a:ext cx="2393244" cy="307777"/>
          </a:xfrm>
          <a:prstGeom prst="rect">
            <a:avLst/>
          </a:prstGeom>
          <a:solidFill>
            <a:srgbClr val="FEFDF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EMC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 Slopes 0.35 ≤ </a:t>
            </a:r>
            <a:r>
              <a:rPr lang="en-US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x</a:t>
            </a:r>
            <a:r>
              <a:rPr lang="en-US" sz="1400" i="1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B</a:t>
            </a:r>
            <a:r>
              <a:rPr lang="en-US" sz="14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≤ 0.7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xmlns="" id="{E654E455-F639-4CBA-A7F7-7CECF0B29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3604" y="4282643"/>
            <a:ext cx="2602089" cy="307777"/>
          </a:xfrm>
          <a:prstGeom prst="rect">
            <a:avLst/>
          </a:prstGeom>
          <a:solidFill>
            <a:srgbClr val="FEFDF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N-N correlated pairs </a:t>
            </a:r>
            <a:r>
              <a:rPr lang="en-US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x</a:t>
            </a:r>
            <a:r>
              <a:rPr lang="en-US" sz="1400" i="1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B</a:t>
            </a:r>
            <a:r>
              <a:rPr lang="en-US" sz="14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≥ 1.4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993DB70-5EAA-45F2-A580-EDA4545D96C4}"/>
              </a:ext>
            </a:extLst>
          </p:cNvPr>
          <p:cNvSpPr txBox="1"/>
          <p:nvPr/>
        </p:nvSpPr>
        <p:spPr>
          <a:xfrm>
            <a:off x="1679842" y="3698992"/>
            <a:ext cx="233597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Luminosity, light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ions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6430C6B-3EC1-412B-B039-26158984172D}"/>
              </a:ext>
            </a:extLst>
          </p:cNvPr>
          <p:cNvSpPr txBox="1"/>
          <p:nvPr/>
        </p:nvSpPr>
        <p:spPr>
          <a:xfrm>
            <a:off x="63863" y="5208183"/>
            <a:ext cx="794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Be ~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latin typeface="Symbol" panose="05050102010706020507" pitchFamily="18" charset="2"/>
                <a:cs typeface="Arial" panose="020B0604020202020204" pitchFamily="34" charset="0"/>
              </a:rPr>
              <a:t>aa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C353C79-96A8-46B5-B131-2B45AE1B75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663" y="1599275"/>
            <a:ext cx="2933354" cy="293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806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F278C20-4FC3-4C4A-9DC7-F86F93198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41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xmlns="" id="{6FF68C43-945F-47B3-9DA1-D3A78251399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309563" y="148427"/>
            <a:ext cx="8462962" cy="4873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</a:t>
            </a:r>
            <a:r>
              <a:rPr kumimoji="0" lang="en-US" sz="36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1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(A) – “Polarized EMC Effect”</a:t>
            </a:r>
          </a:p>
        </p:txBody>
      </p:sp>
      <p:pic>
        <p:nvPicPr>
          <p:cNvPr id="5" name="Picture 5" descr="Li7_EMC">
            <a:extLst>
              <a:ext uri="{FF2B5EF4-FFF2-40B4-BE49-F238E27FC236}">
                <a16:creationId xmlns:a16="http://schemas.microsoft.com/office/drawing/2014/main" xmlns="" id="{20FA7A74-46CA-4E36-AA24-FAE44442F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412" y="1884363"/>
            <a:ext cx="5019259" cy="334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3D261C-E949-45E2-9D30-F1EA49CFD7AA}"/>
              </a:ext>
            </a:extLst>
          </p:cNvPr>
          <p:cNvSpPr txBox="1"/>
          <p:nvPr/>
        </p:nvSpPr>
        <p:spPr>
          <a:xfrm>
            <a:off x="5200453" y="2321789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QMC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A9D8CB1-2A4F-4CAA-8C08-19CE6D765A36}"/>
              </a:ext>
            </a:extLst>
          </p:cNvPr>
          <p:cNvSpPr txBox="1"/>
          <p:nvPr/>
        </p:nvSpPr>
        <p:spPr>
          <a:xfrm>
            <a:off x="102758" y="5441479"/>
            <a:ext cx="9010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itchFamily="34" charset="0"/>
              </a:rPr>
              <a:t>With EIC definite possibilities with polarized ions like </a:t>
            </a:r>
            <a:r>
              <a:rPr lang="en-US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itchFamily="34" charset="0"/>
              </a:rPr>
              <a:t>1,2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itchFamily="34" charset="0"/>
              </a:rPr>
              <a:t>H, </a:t>
            </a:r>
            <a:r>
              <a:rPr lang="en-US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itchFamily="34" charset="0"/>
              </a:rPr>
              <a:t>3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itchFamily="34" charset="0"/>
              </a:rPr>
              <a:t>He, </a:t>
            </a:r>
            <a:r>
              <a:rPr lang="en-US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itchFamily="34" charset="0"/>
              </a:rPr>
              <a:t>6,7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itchFamily="34" charset="0"/>
              </a:rPr>
              <a:t>Li, </a:t>
            </a:r>
            <a:r>
              <a:rPr lang="en-US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itchFamily="34" charset="0"/>
              </a:rPr>
              <a:t>14,15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itchFamily="34" charset="0"/>
              </a:rPr>
              <a:t>N, …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itchFamily="34" charset="0"/>
              </a:rPr>
              <a:t> Spin degrees of freedom access specific nuclear orbitals and dynamical mechanisms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06953F1-57E8-4BD3-9BD7-FDE2EA4A2826}"/>
              </a:ext>
            </a:extLst>
          </p:cNvPr>
          <p:cNvSpPr txBox="1"/>
          <p:nvPr/>
        </p:nvSpPr>
        <p:spPr>
          <a:xfrm>
            <a:off x="242889" y="828675"/>
            <a:ext cx="8707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itchFamily="34" charset="0"/>
              </a:rPr>
              <a:t> Calculations indicate larger effect for polarized structure function ratio than for 	unpolarized: scalar field modifies lower components of Dirac wave function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itchFamily="34" charset="0"/>
              </a:rPr>
              <a:t> Spin-dependent </a:t>
            </a:r>
            <a:r>
              <a:rPr lang="en-US" dirty="0" err="1">
                <a:latin typeface="Arial" panose="020B0604020202020204" pitchFamily="34" charset="0"/>
                <a:cs typeface="Arial" pitchFamily="34" charset="0"/>
              </a:rPr>
              <a:t>parton</a:t>
            </a:r>
            <a:r>
              <a:rPr lang="en-US" dirty="0">
                <a:latin typeface="Arial" panose="020B0604020202020204" pitchFamily="34" charset="0"/>
                <a:cs typeface="Arial" pitchFamily="34" charset="0"/>
              </a:rPr>
              <a:t> distribution functions for nuclei nearly unknown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CDCEFE-CFDE-40ED-A215-1B14633C437B}"/>
              </a:ext>
            </a:extLst>
          </p:cNvPr>
          <p:cNvSpPr txBox="1"/>
          <p:nvPr/>
        </p:nvSpPr>
        <p:spPr>
          <a:xfrm>
            <a:off x="7021836" y="4132330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See talk by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Cloet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5128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F278C20-4FC3-4C4A-9DC7-F86F93198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42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A3DF2BF7-0560-4666-BE56-FA9A18CA76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2866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EIC Science: Nuclei and quarks/gluons (Deuterons)</a:t>
            </a:r>
          </a:p>
        </p:txBody>
      </p:sp>
      <p:pic>
        <p:nvPicPr>
          <p:cNvPr id="26" name="Picture 25" descr="Screen Shot 2018-03-19 at 8.53.48 AM.png">
            <a:extLst>
              <a:ext uri="{FF2B5EF4-FFF2-40B4-BE49-F238E27FC236}">
                <a16:creationId xmlns:a16="http://schemas.microsoft.com/office/drawing/2014/main" xmlns="" id="{C10187D6-632C-49B3-9798-67E27A3BC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8" y="823012"/>
            <a:ext cx="2155984" cy="174021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76EEC11-07F9-41F6-B0B3-B2C377266D76}"/>
              </a:ext>
            </a:extLst>
          </p:cNvPr>
          <p:cNvSpPr txBox="1"/>
          <p:nvPr/>
        </p:nvSpPr>
        <p:spPr>
          <a:xfrm>
            <a:off x="3298564" y="1625676"/>
            <a:ext cx="563603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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allows a 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spectator nucleon.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BF053AC-B420-4F5F-8270-AD5DF47675CB}"/>
              </a:ext>
            </a:extLst>
          </p:cNvPr>
          <p:cNvSpPr txBox="1"/>
          <p:nvPr/>
        </p:nvSpPr>
        <p:spPr>
          <a:xfrm>
            <a:off x="3298566" y="809625"/>
            <a:ext cx="563603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Figure-8 design enables polarized (vector and tensor)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deuteron beams (&gt;80% polarization).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9EDAFB9-9E88-40D6-ACB1-67CF79601A0C}"/>
              </a:ext>
            </a:extLst>
          </p:cNvPr>
          <p:cNvSpPr txBox="1"/>
          <p:nvPr/>
        </p:nvSpPr>
        <p:spPr>
          <a:xfrm>
            <a:off x="1958963" y="2099658"/>
            <a:ext cx="6975636" cy="307777"/>
          </a:xfrm>
          <a:prstGeom prst="rect">
            <a:avLst/>
          </a:prstGeom>
          <a:solidFill>
            <a:srgbClr val="93F7F4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precision measurement of 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polarized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(and unpolarized) neutron is possible at EIC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36AAB8C-FFA0-44E1-8732-54AB7C79A16C}"/>
              </a:ext>
            </a:extLst>
          </p:cNvPr>
          <p:cNvSpPr txBox="1"/>
          <p:nvPr/>
        </p:nvSpPr>
        <p:spPr>
          <a:xfrm>
            <a:off x="1998336" y="4610011"/>
            <a:ext cx="7001697" cy="307777"/>
          </a:xfrm>
          <a:prstGeom prst="rect">
            <a:avLst/>
          </a:prstGeom>
          <a:solidFill>
            <a:srgbClr val="93F7F4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Investigate nuclear effects at the level of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partons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Tensor Polarization Observables</a:t>
            </a:r>
          </a:p>
        </p:txBody>
      </p:sp>
      <p:pic>
        <p:nvPicPr>
          <p:cNvPr id="31" name="Picture 30" descr="Screen Shot 2018-03-22 at 6.11.27 PM.png">
            <a:extLst>
              <a:ext uri="{FF2B5EF4-FFF2-40B4-BE49-F238E27FC236}">
                <a16:creationId xmlns:a16="http://schemas.microsoft.com/office/drawing/2014/main" xmlns="" id="{9D197D99-13C9-471A-8B00-99ABBFF993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25" y="2378860"/>
            <a:ext cx="3050105" cy="225238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29D78A2-9EFC-4DA8-B15B-FFB13AF5288A}"/>
              </a:ext>
            </a:extLst>
          </p:cNvPr>
          <p:cNvSpPr txBox="1"/>
          <p:nvPr/>
        </p:nvSpPr>
        <p:spPr>
          <a:xfrm>
            <a:off x="3278305" y="4991789"/>
            <a:ext cx="19101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Polarized Deuteron Structure Function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4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quarks sensitive to the shape of the nucleus?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F49B6B4-913D-4CEA-A3A7-15CA796FF8E1}"/>
              </a:ext>
            </a:extLst>
          </p:cNvPr>
          <p:cNvSpPr txBox="1"/>
          <p:nvPr/>
        </p:nvSpPr>
        <p:spPr>
          <a:xfrm>
            <a:off x="6847236" y="5673239"/>
            <a:ext cx="21527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Non-nucleonic gluon component!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Lattice results ≠ 0!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F9B7565-C670-4D16-8889-B0D282B726B6}"/>
              </a:ext>
            </a:extLst>
          </p:cNvPr>
          <p:cNvSpPr txBox="1"/>
          <p:nvPr/>
        </p:nvSpPr>
        <p:spPr>
          <a:xfrm>
            <a:off x="4898557" y="2636732"/>
            <a:ext cx="9316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Polarized</a:t>
            </a:r>
          </a:p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</a:t>
            </a:r>
          </a:p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</a:p>
        </p:txBody>
      </p:sp>
      <p:pic>
        <p:nvPicPr>
          <p:cNvPr id="35" name="Picture 34" descr="Screen Shot 2018-03-22 at 6.35.48 PM.png">
            <a:extLst>
              <a:ext uri="{FF2B5EF4-FFF2-40B4-BE49-F238E27FC236}">
                <a16:creationId xmlns:a16="http://schemas.microsoft.com/office/drawing/2014/main" xmlns="" id="{79F957E6-5142-424A-B3BA-763D56A041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01" y="2486025"/>
            <a:ext cx="2580728" cy="202935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82E7535-5351-4027-B242-1BC96D4DEB7E}"/>
              </a:ext>
            </a:extLst>
          </p:cNvPr>
          <p:cNvSpPr txBox="1"/>
          <p:nvPr/>
        </p:nvSpPr>
        <p:spPr>
          <a:xfrm>
            <a:off x="2675638" y="2590554"/>
            <a:ext cx="1320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Extrapolation  </a:t>
            </a:r>
          </a:p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bound to</a:t>
            </a:r>
          </a:p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neutron </a:t>
            </a:r>
          </a:p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control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0F5E925-17F0-419A-AD2B-4328D007B486}"/>
              </a:ext>
            </a:extLst>
          </p:cNvPr>
          <p:cNvSpPr txBox="1"/>
          <p:nvPr/>
        </p:nvSpPr>
        <p:spPr>
          <a:xfrm>
            <a:off x="2659172" y="3676904"/>
            <a:ext cx="2316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be extracted at % level accuracy</a:t>
            </a:r>
          </a:p>
        </p:txBody>
      </p:sp>
      <p:sp>
        <p:nvSpPr>
          <p:cNvPr id="38" name="Right Arrow 26">
            <a:extLst>
              <a:ext uri="{FF2B5EF4-FFF2-40B4-BE49-F238E27FC236}">
                <a16:creationId xmlns:a16="http://schemas.microsoft.com/office/drawing/2014/main" xmlns="" id="{E595BD00-2A4B-4DBF-9BB3-D4B42FAD9FBF}"/>
              </a:ext>
            </a:extLst>
          </p:cNvPr>
          <p:cNvSpPr/>
          <p:nvPr/>
        </p:nvSpPr>
        <p:spPr>
          <a:xfrm>
            <a:off x="5147635" y="3404145"/>
            <a:ext cx="545895" cy="3770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5C7C125-CCB5-483B-810F-A34A16467EF2}"/>
              </a:ext>
            </a:extLst>
          </p:cNvPr>
          <p:cNvSpPr txBox="1"/>
          <p:nvPr/>
        </p:nvSpPr>
        <p:spPr>
          <a:xfrm>
            <a:off x="6781800" y="5004911"/>
            <a:ext cx="21527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helicity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-flip distribution </a:t>
            </a:r>
            <a:r>
              <a:rPr lang="en-US" sz="1400" dirty="0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(x,Q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Gluon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Transversity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64FDF381-23F4-41D2-8DDF-7D92E1E621FC}"/>
              </a:ext>
            </a:extLst>
          </p:cNvPr>
          <p:cNvGrpSpPr/>
          <p:nvPr/>
        </p:nvGrpSpPr>
        <p:grpSpPr>
          <a:xfrm>
            <a:off x="209401" y="5094000"/>
            <a:ext cx="3096978" cy="1263446"/>
            <a:chOff x="209401" y="5289754"/>
            <a:chExt cx="3096978" cy="1263446"/>
          </a:xfrm>
        </p:grpSpPr>
        <p:pic>
          <p:nvPicPr>
            <p:cNvPr id="41" name="Picture 5">
              <a:extLst>
                <a:ext uri="{FF2B5EF4-FFF2-40B4-BE49-F238E27FC236}">
                  <a16:creationId xmlns:a16="http://schemas.microsoft.com/office/drawing/2014/main" xmlns="" id="{BD8B9750-3BD9-4D6A-B06B-32027D91E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656"/>
            <a:stretch>
              <a:fillRect/>
            </a:stretch>
          </p:blipFill>
          <p:spPr bwMode="auto">
            <a:xfrm>
              <a:off x="209401" y="5289754"/>
              <a:ext cx="1312805" cy="1231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6">
              <a:extLst>
                <a:ext uri="{FF2B5EF4-FFF2-40B4-BE49-F238E27FC236}">
                  <a16:creationId xmlns:a16="http://schemas.microsoft.com/office/drawing/2014/main" xmlns="" id="{C46AB48F-858E-48B2-AAB8-E1F8B00A2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93" r="-2345"/>
            <a:stretch>
              <a:fillRect/>
            </a:stretch>
          </p:blipFill>
          <p:spPr bwMode="auto">
            <a:xfrm>
              <a:off x="2056122" y="5321454"/>
              <a:ext cx="1250257" cy="1231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DB624CD-0E41-4EFF-B77C-B36335B83118}"/>
                </a:ext>
              </a:extLst>
            </p:cNvPr>
            <p:cNvSpPr txBox="1"/>
            <p:nvPr/>
          </p:nvSpPr>
          <p:spPr>
            <a:xfrm>
              <a:off x="1524000" y="5334000"/>
              <a:ext cx="4924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3A34A58B-6874-46CC-8488-4A1A6F04D6E1}"/>
              </a:ext>
            </a:extLst>
          </p:cNvPr>
          <p:cNvGrpSpPr>
            <a:grpSpLocks noChangeAspect="1"/>
          </p:cNvGrpSpPr>
          <p:nvPr/>
        </p:nvGrpSpPr>
        <p:grpSpPr>
          <a:xfrm>
            <a:off x="5331143" y="4985846"/>
            <a:ext cx="1312708" cy="1454437"/>
            <a:chOff x="722783" y="2954814"/>
            <a:chExt cx="2344122" cy="2597208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049900BD-564E-4D39-A54D-E494D7F08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2783" y="2954814"/>
              <a:ext cx="2335651" cy="213360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74274286-4786-4C42-A142-9585D808C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7192" y="5088726"/>
              <a:ext cx="2339713" cy="463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5165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Summary</a:t>
            </a:r>
          </a:p>
        </p:txBody>
      </p:sp>
      <p:sp>
        <p:nvSpPr>
          <p:cNvPr id="5" name="Rectangle 4"/>
          <p:cNvSpPr/>
          <p:nvPr/>
        </p:nvSpPr>
        <p:spPr>
          <a:xfrm>
            <a:off x="170104" y="849196"/>
            <a:ext cx="8742008" cy="5786177"/>
          </a:xfrm>
          <a:prstGeom prst="rect">
            <a:avLst/>
          </a:prstGeom>
        </p:spPr>
        <p:txBody>
          <a:bodyPr wrap="square" lIns="91418" tIns="45709" rIns="91418" bIns="45709">
            <a:spAutoFit/>
          </a:bodyPr>
          <a:lstStyle/>
          <a:p>
            <a:pPr marL="457092" indent="-457092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GeV science program at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underway</a:t>
            </a:r>
          </a:p>
          <a:p>
            <a:pPr marL="799992" lvl="1" indent="-342900">
              <a:buFontTx/>
              <a:buChar char="-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Hall operation</a:t>
            </a:r>
          </a:p>
          <a:p>
            <a:pPr marL="799992" lvl="1" indent="-342900">
              <a:buFontTx/>
              <a:buChar char="-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broad program of 78 approved experiments with many opportunities for discovery is planned, 10 have been completed</a:t>
            </a:r>
          </a:p>
          <a:p>
            <a:pPr marL="799992" lvl="1" indent="-342900">
              <a:buFontTx/>
              <a:buChar char="-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 released through CY19, many “high-impact” experiments</a:t>
            </a:r>
          </a:p>
          <a:p>
            <a:pPr marL="799992" lvl="1" indent="-342900">
              <a:buFontTx/>
              <a:buChar char="-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science results being reported</a:t>
            </a:r>
          </a:p>
          <a:p>
            <a:endParaRPr lang="en-U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855" indent="-46185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Equipment projects</a:t>
            </a:r>
          </a:p>
          <a:p>
            <a:pPr marL="798404" lvl="1" indent="-342900"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MOLLER: CD0 – hope for FY20 start</a:t>
            </a:r>
          </a:p>
          <a:p>
            <a:pPr marL="798404" lvl="1" indent="-342900">
              <a:buFontTx/>
              <a:buChar char="-"/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Prepare for DOE science review</a:t>
            </a:r>
          </a:p>
          <a:p>
            <a:pPr marL="914186" lvl="1" indent="-458682">
              <a:buFont typeface="Arial" panose="020B0604020202020204" pitchFamily="34" charset="0"/>
              <a:buChar char="–"/>
            </a:pPr>
            <a:endParaRPr lang="en-U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GeV Outlook to EIC is transparent</a:t>
            </a:r>
          </a:p>
          <a:p>
            <a:pPr marL="799992" lvl="1" indent="-342900"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L/T separation program at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must for EIC (</a:t>
            </a:r>
            <a:r>
              <a:rPr lang="en-US" sz="2000" dirty="0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K, 3D structure)</a:t>
            </a:r>
          </a:p>
          <a:p>
            <a:pPr marL="799992" lvl="1" indent="-342900"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GeV spearheads nuclear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femtography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</a:t>
            </a:r>
          </a:p>
          <a:p>
            <a:pPr marL="799992" lvl="1" indent="-342900"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JLEIC construction and operation can be concurrent with 12 GeV</a:t>
            </a:r>
          </a:p>
          <a:p>
            <a:endParaRPr lang="en-U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20" indent="-34282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EIC project taking shape, much activity</a:t>
            </a:r>
          </a:p>
          <a:p>
            <a:pPr marL="799992" lvl="1" indent="-342900"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“New” EIC Science – structure of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pions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kaons; origin of mass</a:t>
            </a:r>
          </a:p>
          <a:p>
            <a:pPr marL="799992" lvl="1" indent="-342900"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“New” EIC Science – use of (polarized) light- to medium-heavy ions &amp; tagging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43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6973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D894FE1-8D5E-4248-87E5-8BE9735AF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44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E0D17CD9-BE4B-435C-B84F-D039EF008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609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Term CEBAF Schedule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98" y="930215"/>
            <a:ext cx="6508765" cy="488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00885" y="5920741"/>
            <a:ext cx="3616330" cy="369310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r>
              <a:rPr lang="en-US" b="1" dirty="0"/>
              <a:t>Note: 7 “High Impact” Experiments!</a:t>
            </a:r>
          </a:p>
        </p:txBody>
      </p:sp>
    </p:spTree>
    <p:extLst>
      <p:ext uri="{BB962C8B-B14F-4D97-AF65-F5344CB8AC3E}">
        <p14:creationId xmlns:p14="http://schemas.microsoft.com/office/powerpoint/2010/main" val="34738916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8EA268-98EA-49FA-9C1B-2FD81CE33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FY18  Plan </a:t>
            </a:r>
            <a:r>
              <a:rPr lang="en-US" dirty="0" err="1"/>
              <a:t>vs</a:t>
            </a:r>
            <a:r>
              <a:rPr lang="en-US" dirty="0"/>
              <a:t> Delivered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28" y="904519"/>
            <a:ext cx="8462962" cy="292611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680BC18-9B10-4E3E-9239-E4958F4E4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98375" y="880811"/>
            <a:ext cx="8108890" cy="386525"/>
            <a:chOff x="1240402" y="880808"/>
            <a:chExt cx="10811853" cy="386525"/>
          </a:xfrm>
        </p:grpSpPr>
        <p:sp>
          <p:nvSpPr>
            <p:cNvPr id="9" name="TextBox 8"/>
            <p:cNvSpPr txBox="1"/>
            <p:nvPr/>
          </p:nvSpPr>
          <p:spPr>
            <a:xfrm>
              <a:off x="1240402" y="880808"/>
              <a:ext cx="682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Oct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95885" y="898001"/>
              <a:ext cx="744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Nov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96369" y="898001"/>
              <a:ext cx="720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Dec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25490" y="880808"/>
              <a:ext cx="654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Jan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39083" y="898001"/>
              <a:ext cx="6990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Feb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77337" y="898001"/>
              <a:ext cx="763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Mar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51982" y="898001"/>
              <a:ext cx="6929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Apr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98187" y="880808"/>
              <a:ext cx="789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May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10600" y="880808"/>
              <a:ext cx="669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Jun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483471" y="898001"/>
              <a:ext cx="5775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Jul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449336" y="898001"/>
              <a:ext cx="7313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Aug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348643" y="880808"/>
              <a:ext cx="703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Sep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84870" y="1450413"/>
            <a:ext cx="1611339" cy="276999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Original FY18 Schedule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2672" y="2376156"/>
            <a:ext cx="1495730" cy="276999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Mid-year adjustment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7928" y="3332412"/>
            <a:ext cx="779059" cy="276999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Delivered</a:t>
            </a:r>
          </a:p>
        </p:txBody>
      </p:sp>
      <p:sp>
        <p:nvSpPr>
          <p:cNvPr id="27" name="Lightning Bolt 26"/>
          <p:cNvSpPr/>
          <p:nvPr/>
        </p:nvSpPr>
        <p:spPr>
          <a:xfrm>
            <a:off x="4244396" y="2183119"/>
            <a:ext cx="292211" cy="663071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Lightning Bolt 28"/>
          <p:cNvSpPr/>
          <p:nvPr/>
        </p:nvSpPr>
        <p:spPr>
          <a:xfrm>
            <a:off x="4286782" y="3133463"/>
            <a:ext cx="292211" cy="663071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Lightning Bolt 29"/>
          <p:cNvSpPr/>
          <p:nvPr/>
        </p:nvSpPr>
        <p:spPr>
          <a:xfrm>
            <a:off x="7558972" y="3158590"/>
            <a:ext cx="292211" cy="663071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029" y="3796534"/>
            <a:ext cx="611345" cy="6113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426" y="4282243"/>
            <a:ext cx="577841" cy="43338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078888" y="1457016"/>
            <a:ext cx="3498394" cy="276999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Original schedule had a 6 month maintenance period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683173" y="2248385"/>
            <a:ext cx="2285578" cy="646309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Improved FY18 funding: </a:t>
            </a:r>
          </a:p>
          <a:p>
            <a:r>
              <a:rPr lang="en-US" sz="1200" dirty="0">
                <a:solidFill>
                  <a:srgbClr val="000000"/>
                </a:solidFill>
              </a:rPr>
              <a:t>weeks of operations increased, maintenance period decreased</a:t>
            </a:r>
          </a:p>
        </p:txBody>
      </p:sp>
      <p:sp>
        <p:nvSpPr>
          <p:cNvPr id="38" name="Lightning Bolt 37"/>
          <p:cNvSpPr/>
          <p:nvPr/>
        </p:nvSpPr>
        <p:spPr>
          <a:xfrm>
            <a:off x="527926" y="4820655"/>
            <a:ext cx="194402" cy="331535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64301" y="4820656"/>
            <a:ext cx="8210737" cy="1323417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marL="285684" indent="-285684"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CHL 4160 V transformer failure, 3 week interruption to the Spring run.   Second transformer failed in August interrupting the “hot check out” period.</a:t>
            </a:r>
          </a:p>
          <a:p>
            <a:pPr marL="285684" indent="-285684"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Frozen N2 blockage in North </a:t>
            </a:r>
            <a:r>
              <a:rPr lang="en-US" sz="1600" dirty="0" err="1">
                <a:solidFill>
                  <a:srgbClr val="000000"/>
                </a:solidFill>
              </a:rPr>
              <a:t>linac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cryomodule</a:t>
            </a:r>
            <a:r>
              <a:rPr lang="en-US" sz="1600" dirty="0">
                <a:solidFill>
                  <a:srgbClr val="000000"/>
                </a:solidFill>
              </a:rPr>
              <a:t> (1L21) prevented clean transport of beam.   Beam restoration halted, 2 week delay to thermal cycle module.</a:t>
            </a:r>
          </a:p>
          <a:p>
            <a:pPr marL="285684" indent="-285684"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Hurricane Florence forecast to impact Hampton roads, evacuation order impacts restoration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58" y="5329535"/>
            <a:ext cx="305672" cy="30567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91" y="5794503"/>
            <a:ext cx="389611" cy="29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14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35B408D-3652-49E9-B75B-1E3F8E99C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258FCC47-7138-4AA6-8BDD-483FE1AFB8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9563" y="109415"/>
            <a:ext cx="8462962" cy="48736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Initiated Four Hall Operation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B864660-9A9F-4969-AB34-E7EC24A03C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72"/>
          <a:stretch/>
        </p:blipFill>
        <p:spPr>
          <a:xfrm>
            <a:off x="700513" y="961305"/>
            <a:ext cx="7757449" cy="4251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2BE99AC-EEE7-4943-8D67-47780FCBD86F}"/>
              </a:ext>
            </a:extLst>
          </p:cNvPr>
          <p:cNvSpPr txBox="1"/>
          <p:nvPr/>
        </p:nvSpPr>
        <p:spPr>
          <a:xfrm rot="5400000">
            <a:off x="3896590" y="2902478"/>
            <a:ext cx="4170863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Pass 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84BF30B-25CD-407C-BDE0-9EECE9098990}"/>
              </a:ext>
            </a:extLst>
          </p:cNvPr>
          <p:cNvSpPr txBox="1"/>
          <p:nvPr/>
        </p:nvSpPr>
        <p:spPr>
          <a:xfrm>
            <a:off x="1590082" y="374508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D up!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536A321-E239-45D5-954E-3DB91D032181}"/>
              </a:ext>
            </a:extLst>
          </p:cNvPr>
          <p:cNvSpPr/>
          <p:nvPr/>
        </p:nvSpPr>
        <p:spPr>
          <a:xfrm>
            <a:off x="2259189" y="1181516"/>
            <a:ext cx="699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A up!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F67A23E-1C80-4A0D-A13A-236A42E82CD9}"/>
              </a:ext>
            </a:extLst>
          </p:cNvPr>
          <p:cNvSpPr/>
          <p:nvPr/>
        </p:nvSpPr>
        <p:spPr>
          <a:xfrm>
            <a:off x="2364900" y="2277178"/>
            <a:ext cx="689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B up!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F5C4258-573D-4C9A-B0C8-109182145A3E}"/>
              </a:ext>
            </a:extLst>
          </p:cNvPr>
          <p:cNvSpPr/>
          <p:nvPr/>
        </p:nvSpPr>
        <p:spPr>
          <a:xfrm>
            <a:off x="3031445" y="3188174"/>
            <a:ext cx="681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C up!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9C5DE22-A7DB-4020-871F-24BA6BB1CC2F}"/>
              </a:ext>
            </a:extLst>
          </p:cNvPr>
          <p:cNvSpPr/>
          <p:nvPr/>
        </p:nvSpPr>
        <p:spPr>
          <a:xfrm>
            <a:off x="758319" y="1598547"/>
            <a:ext cx="304800" cy="2725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3BB10C-EBD1-4EA6-A100-FC9F19DF0986}"/>
              </a:ext>
            </a:extLst>
          </p:cNvPr>
          <p:cNvSpPr txBox="1"/>
          <p:nvPr/>
        </p:nvSpPr>
        <p:spPr>
          <a:xfrm rot="16200000">
            <a:off x="734121" y="4564836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</a:rPr>
              <a:t>nA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346868D-D80A-44C0-8D66-222727C14DFB}"/>
              </a:ext>
            </a:extLst>
          </p:cNvPr>
          <p:cNvSpPr txBox="1"/>
          <p:nvPr/>
        </p:nvSpPr>
        <p:spPr>
          <a:xfrm rot="16200000">
            <a:off x="748021" y="2387883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</a:rPr>
              <a:t>nA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F0F8B03-A643-421E-BAAA-CB86FECC506D}"/>
              </a:ext>
            </a:extLst>
          </p:cNvPr>
          <p:cNvSpPr txBox="1"/>
          <p:nvPr/>
        </p:nvSpPr>
        <p:spPr>
          <a:xfrm rot="16200000">
            <a:off x="748020" y="1269547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200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F6CAEE9-EB18-49ED-9D59-3C151EB56DC7}"/>
              </a:ext>
            </a:extLst>
          </p:cNvPr>
          <p:cNvSpPr txBox="1"/>
          <p:nvPr/>
        </p:nvSpPr>
        <p:spPr>
          <a:xfrm rot="16200000">
            <a:off x="785727" y="3468059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200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13904D6-A827-42D0-8E2C-B895E9D9C23C}"/>
              </a:ext>
            </a:extLst>
          </p:cNvPr>
          <p:cNvSpPr txBox="1"/>
          <p:nvPr/>
        </p:nvSpPr>
        <p:spPr>
          <a:xfrm rot="16200000">
            <a:off x="-583372" y="2889615"/>
            <a:ext cx="2737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Beam Current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5C556DC-4AFB-4C78-8428-F345E0B56656}"/>
              </a:ext>
            </a:extLst>
          </p:cNvPr>
          <p:cNvSpPr txBox="1"/>
          <p:nvPr/>
        </p:nvSpPr>
        <p:spPr>
          <a:xfrm>
            <a:off x="444114" y="5480969"/>
            <a:ext cx="840964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Simultaneous 4-Hall Beam Delivery since Jan 18, 2018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2C929BD-6B1F-474A-9A21-13D5B7EC1C30}"/>
              </a:ext>
            </a:extLst>
          </p:cNvPr>
          <p:cNvSpPr txBox="1"/>
          <p:nvPr/>
        </p:nvSpPr>
        <p:spPr>
          <a:xfrm>
            <a:off x="370523" y="5952632"/>
            <a:ext cx="82487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Now operating total 900 kW CW beam power to 4 Halls</a:t>
            </a:r>
          </a:p>
        </p:txBody>
      </p:sp>
    </p:spTree>
    <p:extLst>
      <p:ext uri="{BB962C8B-B14F-4D97-AF65-F5344CB8AC3E}">
        <p14:creationId xmlns:p14="http://schemas.microsoft.com/office/powerpoint/2010/main" val="1433189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</p:spPr>
        <p:txBody>
          <a:bodyPr>
            <a:noAutofit/>
          </a:bodyPr>
          <a:lstStyle/>
          <a:p>
            <a:pPr algn="ctr"/>
            <a:r>
              <a:rPr lang="en-US" sz="2800" kern="0" cap="none" dirty="0">
                <a:solidFill>
                  <a:srgbClr val="000000"/>
                </a:solidFill>
                <a:latin typeface="Arial" pitchFamily="34" charset="0"/>
              </a:rPr>
              <a:t>12 GeV Science Era in all 4 Halls!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602134" y="2839666"/>
            <a:ext cx="2397232" cy="2272962"/>
            <a:chOff x="6551163" y="4082088"/>
            <a:chExt cx="2397232" cy="2272962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163" y="4082088"/>
              <a:ext cx="1293519" cy="1544143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4876" y="4854159"/>
              <a:ext cx="1293519" cy="1500891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0964"/>
          <a:stretch/>
        </p:blipFill>
        <p:spPr>
          <a:xfrm>
            <a:off x="5087176" y="5448785"/>
            <a:ext cx="3912190" cy="78447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196" y="782458"/>
            <a:ext cx="692926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Hall A: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physics operations </a:t>
            </a:r>
          </a:p>
          <a:p>
            <a:pPr marL="742950" lvl="1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4.5 Experiments completed to date</a:t>
            </a:r>
          </a:p>
          <a:p>
            <a:pPr marL="742950" lvl="1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First 12 GeV era publications will be this year</a:t>
            </a:r>
          </a:p>
          <a:p>
            <a:pPr marL="742950" lvl="1" indent="-285750">
              <a:buFontTx/>
              <a:buChar char="-"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15, 2017: First Beam on Tritium Target!</a:t>
            </a:r>
          </a:p>
          <a:p>
            <a:pPr marL="742950" lvl="1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Series of measurements on nuclear structure &amp; quark properties that use that Helium-3 (2p + n) and Tritium (2n + p) are (Isotope) Mirror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Hall B: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physics operations</a:t>
            </a:r>
          </a:p>
          <a:p>
            <a:pPr marL="742950" lvl="1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Engineering run completed, up to nearly twice design luminosity</a:t>
            </a:r>
          </a:p>
          <a:p>
            <a:pPr marL="742950" lvl="1" indent="-285750">
              <a:buFontTx/>
              <a:buChar char="-"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CLAS12 Physics data taking started February 5, 2018!</a:t>
            </a:r>
          </a:p>
          <a:p>
            <a:pPr marL="742950" lvl="1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Hall B Proton Radius and Heavy Photon Search of pre-CLAS12 measurements publications anticipated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Hall C: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physics operations</a:t>
            </a:r>
          </a:p>
          <a:p>
            <a:pPr marL="742950" lvl="1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New spectrometer engineering run completed</a:t>
            </a:r>
          </a:p>
          <a:p>
            <a:pPr marL="742950" lvl="1" indent="-285750">
              <a:buFontTx/>
              <a:buChar char="-"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 data taking started January 19, 2018!</a:t>
            </a:r>
          </a:p>
          <a:p>
            <a:pPr marL="742950" lvl="1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Series of “simple” measurements on Nucleon and Nuclear Structure        that can lead to early publications – 2 Experiments completed to date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Hall D: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physics operations (</a:t>
            </a:r>
            <a:r>
              <a:rPr lang="en-US" sz="1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GlueX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Engineering Run Complete: Basis for &gt; dozens papers at both American Physical Society (APS) Division of Nuclear Physics 2016 &amp; 2017 Meetings</a:t>
            </a:r>
          </a:p>
          <a:p>
            <a:pPr marL="742950" lvl="1" indent="-285750">
              <a:buFontTx/>
              <a:buChar char="-"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12 GeV era publication: 24 April, 2017!</a:t>
            </a:r>
          </a:p>
          <a:p>
            <a:pPr marL="742950" lvl="1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Working on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several other publications</a:t>
            </a:r>
          </a:p>
          <a:p>
            <a:pPr marL="742950" lvl="1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First physics run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GlueX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– search for exotic mesons)                                    started in Spring 2017 and continuing in 2018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/>
          <a:p>
            <a:r>
              <a:rPr lang="en-US" dirty="0"/>
              <a:t>13</a:t>
            </a:r>
          </a:p>
        </p:txBody>
      </p:sp>
      <p:pic>
        <p:nvPicPr>
          <p:cNvPr id="15" name="Content Placeholder 7" descr="20171215_193117.jpg">
            <a:extLst>
              <a:ext uri="{FF2B5EF4-FFF2-40B4-BE49-F238E27FC236}">
                <a16:creationId xmlns:a16="http://schemas.microsoft.com/office/drawing/2014/main" xmlns="" id="{6F2785FD-1ECF-4699-B9FC-BE48D6180A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182512" y="793740"/>
            <a:ext cx="1713469" cy="1920240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4690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D5E418E-CA91-6644-8253-6372490BA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445" y="5287936"/>
            <a:ext cx="3691697" cy="11018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2F38FFC-CF69-BB40-8387-BD5ABD71A6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8" b="-1"/>
          <a:stretch/>
        </p:blipFill>
        <p:spPr>
          <a:xfrm>
            <a:off x="6131871" y="765411"/>
            <a:ext cx="2672670" cy="22541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136569"/>
            <a:ext cx="8464378" cy="48749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Hall A – first use of 3H Targets at Electron Lab Since 3 Decades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4F193B-4B46-9444-91C0-C350C3143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7" y="990602"/>
            <a:ext cx="5545373" cy="3472931"/>
          </a:xfrm>
          <a:prstGeom prst="rect">
            <a:avLst/>
          </a:prstGeom>
        </p:spPr>
      </p:pic>
      <p:pic>
        <p:nvPicPr>
          <p:cNvPr id="34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1219202" y="1905000"/>
            <a:ext cx="1533701" cy="18524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D74525-4E12-884D-A0A1-D0F1CAFAAD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180" y="2856152"/>
            <a:ext cx="3169061" cy="202150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5B8C5500-08FC-9F42-A118-CE23C5D01B03}"/>
              </a:ext>
            </a:extLst>
          </p:cNvPr>
          <p:cNvCxnSpPr>
            <a:cxnSpLocks/>
          </p:cNvCxnSpPr>
          <p:nvPr/>
        </p:nvCxnSpPr>
        <p:spPr>
          <a:xfrm>
            <a:off x="5105401" y="2971801"/>
            <a:ext cx="1274928" cy="97240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88AD106-F781-0D40-95C7-2687256BC7E8}"/>
              </a:ext>
            </a:extLst>
          </p:cNvPr>
          <p:cNvSpPr txBox="1"/>
          <p:nvPr/>
        </p:nvSpPr>
        <p:spPr>
          <a:xfrm>
            <a:off x="6131871" y="4270328"/>
            <a:ext cx="2934068" cy="261610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r>
              <a:rPr lang="en-US" sz="1100" dirty="0">
                <a:solidFill>
                  <a:srgbClr val="919191">
                    <a:lumMod val="75000"/>
                  </a:srgbClr>
                </a:solidFill>
              </a:rPr>
              <a:t>Preliminary results plot from R. Cruz Torres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5E75174-D8A1-4344-9744-6588C3C77971}"/>
              </a:ext>
            </a:extLst>
          </p:cNvPr>
          <p:cNvSpPr txBox="1"/>
          <p:nvPr/>
        </p:nvSpPr>
        <p:spPr>
          <a:xfrm>
            <a:off x="169627" y="4758549"/>
            <a:ext cx="5064289" cy="1631216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marL="342820" indent="-34282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Running tritium family of experiments in 2018 – 3 complete!</a:t>
            </a:r>
          </a:p>
          <a:p>
            <a:pPr marL="342820" indent="-34282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Continue to publication results of previous 12 GeV experiments</a:t>
            </a:r>
          </a:p>
          <a:p>
            <a:pPr marL="342820" indent="-34282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4D3D33F-D5A2-304C-942E-C883F0EA63B7}"/>
              </a:ext>
            </a:extLst>
          </p:cNvPr>
          <p:cNvSpPr txBox="1"/>
          <p:nvPr/>
        </p:nvSpPr>
        <p:spPr>
          <a:xfrm>
            <a:off x="6982002" y="2283978"/>
            <a:ext cx="1616089" cy="276999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r>
              <a:rPr lang="en-US" sz="1200" dirty="0">
                <a:solidFill>
                  <a:srgbClr val="919191">
                    <a:lumMod val="75000"/>
                  </a:srgbClr>
                </a:solidFill>
              </a:rPr>
              <a:t>plot from T. Su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A0C21CD-041E-EA4B-A8C6-798DF716A98E}"/>
              </a:ext>
            </a:extLst>
          </p:cNvPr>
          <p:cNvCxnSpPr/>
          <p:nvPr/>
        </p:nvCxnSpPr>
        <p:spPr>
          <a:xfrm>
            <a:off x="8394511" y="765414"/>
            <a:ext cx="0" cy="19024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841C14DE-0F38-5C43-B731-6B375A991EEF}"/>
              </a:ext>
            </a:extLst>
          </p:cNvPr>
          <p:cNvCxnSpPr>
            <a:cxnSpLocks/>
          </p:cNvCxnSpPr>
          <p:nvPr/>
        </p:nvCxnSpPr>
        <p:spPr>
          <a:xfrm>
            <a:off x="4101154" y="1508078"/>
            <a:ext cx="2713473" cy="90757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9CB936F7-C64D-1C40-A7A1-2383794BA9C5}"/>
              </a:ext>
            </a:extLst>
          </p:cNvPr>
          <p:cNvSpPr/>
          <p:nvPr/>
        </p:nvSpPr>
        <p:spPr>
          <a:xfrm>
            <a:off x="8156921" y="2479560"/>
            <a:ext cx="351513" cy="376594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74DA38F-F9B0-1949-B721-D140B1BEF6EB}"/>
              </a:ext>
            </a:extLst>
          </p:cNvPr>
          <p:cNvSpPr txBox="1"/>
          <p:nvPr/>
        </p:nvSpPr>
        <p:spPr>
          <a:xfrm>
            <a:off x="5518588" y="5181012"/>
            <a:ext cx="3442854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91418" tIns="45709" rIns="91418" bIns="45709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200" b="1" dirty="0">
                <a:solidFill>
                  <a:srgbClr val="7030A0"/>
                </a:solidFill>
              </a:rPr>
              <a:t>Published in Phys. Rev. C98 (2018) no.1, 014617 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57889" y="5124734"/>
            <a:ext cx="3564252" cy="12650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071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126245"/>
            <a:ext cx="8464378" cy="48749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Hall B – CLAS12: toward High Impact science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rcRect l="11764" b="65"/>
          <a:stretch>
            <a:fillRect/>
          </a:stretch>
        </p:blipFill>
        <p:spPr>
          <a:xfrm>
            <a:off x="342428" y="885467"/>
            <a:ext cx="3327515" cy="25124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0936" y="6467336"/>
            <a:ext cx="3348680" cy="31132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FY18 PEMP Year-End Self Assessment</a:t>
            </a:r>
          </a:p>
        </p:txBody>
      </p:sp>
      <p:grpSp>
        <p:nvGrpSpPr>
          <p:cNvPr id="4" name="Group 25"/>
          <p:cNvGrpSpPr/>
          <p:nvPr/>
        </p:nvGrpSpPr>
        <p:grpSpPr>
          <a:xfrm>
            <a:off x="3646769" y="1025469"/>
            <a:ext cx="2778672" cy="3002698"/>
            <a:chOff x="4702305" y="1146732"/>
            <a:chExt cx="2988834" cy="300269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rcRect l="2001" t="3818" r="50027" b="3772"/>
            <a:stretch>
              <a:fillRect/>
            </a:stretch>
          </p:blipFill>
          <p:spPr>
            <a:xfrm>
              <a:off x="4937550" y="1146732"/>
              <a:ext cx="2753589" cy="295162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 rot="16200000">
              <a:off x="4427473" y="2232805"/>
              <a:ext cx="880719" cy="33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092"/>
              <a:r>
                <a:rPr lang="en-US" sz="1400" dirty="0">
                  <a:solidFill>
                    <a:srgbClr val="000000"/>
                  </a:solidFill>
                </a:rPr>
                <a:t>Q</a:t>
              </a:r>
              <a:r>
                <a:rPr lang="en-US" sz="1400" baseline="30000" dirty="0">
                  <a:solidFill>
                    <a:srgbClr val="000000"/>
                  </a:solidFill>
                </a:rPr>
                <a:t>2</a:t>
              </a:r>
              <a:r>
                <a:rPr lang="en-US" sz="1400" dirty="0">
                  <a:solidFill>
                    <a:srgbClr val="000000"/>
                  </a:solidFill>
                </a:rPr>
                <a:t> (GeV</a:t>
              </a:r>
              <a:r>
                <a:rPr lang="en-US" sz="1400" baseline="30000" dirty="0">
                  <a:solidFill>
                    <a:srgbClr val="000000"/>
                  </a:solidFill>
                </a:rPr>
                <a:t>2</a:t>
              </a:r>
              <a:r>
                <a:rPr lang="en-US" sz="1400" dirty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932697" y="3841653"/>
              <a:ext cx="3683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092"/>
              <a:r>
                <a:rPr lang="en-US" sz="1400" b="1" dirty="0" err="1">
                  <a:solidFill>
                    <a:srgbClr val="000000"/>
                  </a:solidFill>
                </a:rPr>
                <a:t>x</a:t>
              </a:r>
              <a:r>
                <a:rPr lang="en-US" sz="1400" b="1" baseline="-25000" dirty="0" err="1">
                  <a:solidFill>
                    <a:srgbClr val="000000"/>
                  </a:solidFill>
                </a:rPr>
                <a:t>B</a:t>
              </a:r>
              <a:endParaRPr lang="en-US" sz="1400" b="1" baseline="-25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563470" y="1362610"/>
            <a:ext cx="926812" cy="338532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pPr defTabSz="457092"/>
            <a:r>
              <a:rPr lang="en-US" sz="1600" b="1" dirty="0" err="1">
                <a:solidFill>
                  <a:srgbClr val="000000"/>
                </a:solidFill>
                <a:latin typeface="Arial"/>
                <a:cs typeface="Arial"/>
              </a:rPr>
              <a:t>p(e,e’)X</a:t>
            </a:r>
            <a:endParaRPr lang="en-US" sz="1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99773" y="737692"/>
            <a:ext cx="2582970" cy="338532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pPr defTabSz="457092"/>
            <a:r>
              <a:rPr lang="en-US" sz="1600" b="1" dirty="0">
                <a:solidFill>
                  <a:srgbClr val="000090"/>
                </a:solidFill>
              </a:rPr>
              <a:t>Kinematic reach at 10.6 GeV</a:t>
            </a:r>
            <a:endParaRPr lang="en-US" sz="1600" b="1" baseline="-25000" dirty="0">
              <a:solidFill>
                <a:srgbClr val="00009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56" y="3510672"/>
            <a:ext cx="3032760" cy="2941320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 rot="5400000">
            <a:off x="-1279724" y="4981332"/>
            <a:ext cx="2941320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13805" y="3511466"/>
            <a:ext cx="3325811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3268706" y="3784760"/>
            <a:ext cx="544204" cy="2383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90142" y="6465750"/>
            <a:ext cx="6062268" cy="7564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75"/>
          <p:cNvGrpSpPr/>
          <p:nvPr/>
        </p:nvGrpSpPr>
        <p:grpSpPr>
          <a:xfrm>
            <a:off x="3553651" y="4035543"/>
            <a:ext cx="2756900" cy="2414469"/>
            <a:chOff x="3541999" y="4058845"/>
            <a:chExt cx="2756900" cy="2414469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71599" y="4168357"/>
              <a:ext cx="2527300" cy="2223399"/>
            </a:xfrm>
            <a:prstGeom prst="rect">
              <a:avLst/>
            </a:prstGeom>
          </p:spPr>
        </p:pic>
        <p:cxnSp>
          <p:nvCxnSpPr>
            <p:cNvPr id="58" name="Straight Connector 57"/>
            <p:cNvCxnSpPr/>
            <p:nvPr/>
          </p:nvCxnSpPr>
          <p:spPr>
            <a:xfrm>
              <a:off x="3541999" y="4068112"/>
              <a:ext cx="2709616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5044382" y="5265285"/>
              <a:ext cx="2414469" cy="1589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rot="5400000">
              <a:off x="4481925" y="5802139"/>
              <a:ext cx="41943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rot="5400000">
              <a:off x="5106638" y="5778837"/>
              <a:ext cx="41943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/>
          <p:cNvSpPr/>
          <p:nvPr/>
        </p:nvSpPr>
        <p:spPr>
          <a:xfrm>
            <a:off x="4479667" y="3244335"/>
            <a:ext cx="248764" cy="369320"/>
          </a:xfrm>
          <a:prstGeom prst="rect">
            <a:avLst/>
          </a:prstGeom>
        </p:spPr>
        <p:txBody>
          <a:bodyPr wrap="none" lIns="91418" tIns="45709" rIns="91418" bIns="45709">
            <a:spAutoFit/>
          </a:bodyPr>
          <a:lstStyle/>
          <a:p>
            <a:pPr defTabSz="457092"/>
            <a:r>
              <a:rPr lang="en-US" dirty="0" err="1">
                <a:solidFill>
                  <a:srgbClr val="000000"/>
                </a:solidFill>
              </a:rPr>
              <a:t>￼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1277" y="1338998"/>
            <a:ext cx="2675037" cy="263749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3170" y="3901046"/>
            <a:ext cx="2606103" cy="252043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7256888" y="801211"/>
            <a:ext cx="1061465" cy="369310"/>
          </a:xfrm>
          <a:prstGeom prst="rect">
            <a:avLst/>
          </a:prstGeom>
          <a:solidFill>
            <a:srgbClr val="FFFFFF"/>
          </a:solidFill>
        </p:spPr>
        <p:txBody>
          <a:bodyPr wrap="none" lIns="91418" tIns="45709" rIns="91418" bIns="45709" rtlCol="0">
            <a:spAutoFit/>
          </a:bodyPr>
          <a:lstStyle/>
          <a:p>
            <a:pPr defTabSz="457092"/>
            <a:r>
              <a:rPr lang="en-US" b="1" dirty="0" err="1">
                <a:solidFill>
                  <a:srgbClr val="000090"/>
                </a:solidFill>
              </a:rPr>
              <a:t>p(e,e’π)X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243527" y="2717430"/>
            <a:ext cx="396218" cy="369310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pPr defTabSz="457092"/>
            <a:r>
              <a:rPr lang="en-US" b="1" dirty="0">
                <a:solidFill>
                  <a:srgbClr val="008000"/>
                </a:solidFill>
              </a:rPr>
              <a:t>π</a:t>
            </a:r>
            <a:r>
              <a:rPr lang="en-US" b="1" baseline="30000" dirty="0">
                <a:solidFill>
                  <a:srgbClr val="008000"/>
                </a:solidFill>
              </a:rPr>
              <a:t>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256886" y="5268627"/>
            <a:ext cx="394615" cy="369310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pPr defTabSz="457092"/>
            <a:r>
              <a:rPr lang="en-US" b="1" dirty="0" err="1">
                <a:solidFill>
                  <a:srgbClr val="0000FF"/>
                </a:solidFill>
              </a:rPr>
              <a:t>π</a:t>
            </a:r>
            <a:r>
              <a:rPr lang="en-US" b="1" baseline="30000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633777" y="3782121"/>
            <a:ext cx="361756" cy="2111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 defTabSz="457092"/>
            <a:endParaRPr lang="en-US">
              <a:solidFill>
                <a:srgbClr val="FFFF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920991" y="1169718"/>
            <a:ext cx="2087002" cy="338532"/>
          </a:xfrm>
          <a:prstGeom prst="rect">
            <a:avLst/>
          </a:prstGeom>
          <a:solidFill>
            <a:schemeClr val="bg1"/>
          </a:solidFill>
        </p:spPr>
        <p:txBody>
          <a:bodyPr wrap="none" lIns="91418" tIns="45709" rIns="91418" bIns="45709" rtlCol="0">
            <a:spAutoFit/>
          </a:bodyPr>
          <a:lstStyle/>
          <a:p>
            <a:pPr defTabSz="457092"/>
            <a:r>
              <a:rPr lang="en-US" sz="1600" b="1" dirty="0">
                <a:solidFill>
                  <a:srgbClr val="000000"/>
                </a:solidFill>
              </a:rPr>
              <a:t>Beam-spin asymmetry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434236" y="801210"/>
            <a:ext cx="2675037" cy="567210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 defTabSz="457092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20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34054"/>
            <a:ext cx="8991600" cy="48749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Hall C – SERIES OF TMD Studies and KAON L/T Ongoing</a:t>
            </a:r>
            <a:endParaRPr lang="en-US" dirty="0">
              <a:latin typeface="Arial" pitchFamily="34" charset="0"/>
            </a:endParaRPr>
          </a:p>
        </p:txBody>
      </p:sp>
      <p:pic>
        <p:nvPicPr>
          <p:cNvPr id="11" name="Picture 6" descr="Picture 6">
            <a:extLst>
              <a:ext uri="{FF2B5EF4-FFF2-40B4-BE49-F238E27FC236}">
                <a16:creationId xmlns:a16="http://schemas.microsoft.com/office/drawing/2014/main" xmlns="" id="{19AF4E35-E2D8-2F44-A05D-BCA42E5AE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86400" y="1219200"/>
            <a:ext cx="3709827" cy="276838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Left Brace 5">
            <a:extLst>
              <a:ext uri="{FF2B5EF4-FFF2-40B4-BE49-F238E27FC236}">
                <a16:creationId xmlns:a16="http://schemas.microsoft.com/office/drawing/2014/main" xmlns="" id="{C6F8E729-F41D-5C4B-B25A-0629BFABAE0D}"/>
              </a:ext>
            </a:extLst>
          </p:cNvPr>
          <p:cNvSpPr/>
          <p:nvPr/>
        </p:nvSpPr>
        <p:spPr>
          <a:xfrm rot="16200000">
            <a:off x="7834884" y="2357629"/>
            <a:ext cx="164592" cy="438912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8" tIns="45709" rIns="91418" bIns="45709"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895E0AD-CFAF-7E4C-BA25-60D3E5E6042A}"/>
              </a:ext>
            </a:extLst>
          </p:cNvPr>
          <p:cNvSpPr txBox="1"/>
          <p:nvPr/>
        </p:nvSpPr>
        <p:spPr>
          <a:xfrm>
            <a:off x="7543800" y="2590799"/>
            <a:ext cx="1241045" cy="261610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overlaps BNL data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4AA8138-15F2-154E-B591-DE720FAE2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038600"/>
            <a:ext cx="2952750" cy="23285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DB6C86B-1314-ED4E-B762-B046744B5FC8}"/>
              </a:ext>
            </a:extLst>
          </p:cNvPr>
          <p:cNvSpPr/>
          <p:nvPr/>
        </p:nvSpPr>
        <p:spPr>
          <a:xfrm>
            <a:off x="7391400" y="4267201"/>
            <a:ext cx="1676400" cy="1384972"/>
          </a:xfrm>
          <a:prstGeom prst="rect">
            <a:avLst/>
          </a:prstGeom>
        </p:spPr>
        <p:txBody>
          <a:bodyPr wrap="square" lIns="91418" tIns="45709" rIns="91418" bIns="45709">
            <a:spAutoFit/>
          </a:bodyPr>
          <a:lstStyle/>
          <a:p>
            <a:pPr>
              <a:buFont typeface="Arial"/>
              <a:buNone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CT: Good agreement between data and simulation even at the highest Q</a:t>
            </a:r>
            <a:r>
              <a:rPr lang="en-US" sz="1200" baseline="319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 Will improve as SHMS optics model is optimized.</a:t>
            </a:r>
            <a:endParaRPr lang="en-US" sz="1200" baseline="31999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6F55D73-F076-B24B-9852-C9CA52E5E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62402"/>
            <a:ext cx="3232150" cy="255169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A25838C8-92FE-2543-A2B0-8F1F2EC6EE35}"/>
              </a:ext>
            </a:extLst>
          </p:cNvPr>
          <p:cNvSpPr/>
          <p:nvPr/>
        </p:nvSpPr>
        <p:spPr>
          <a:xfrm>
            <a:off x="1524000" y="3962401"/>
            <a:ext cx="1676400" cy="1015640"/>
          </a:xfrm>
          <a:prstGeom prst="rect">
            <a:avLst/>
          </a:prstGeom>
        </p:spPr>
        <p:txBody>
          <a:bodyPr wrap="square" lIns="91418" tIns="45709" rIns="91418" bIns="45709">
            <a:spAutoFit/>
          </a:bodyPr>
          <a:lstStyle/>
          <a:p>
            <a:pPr>
              <a:buFont typeface="Arial"/>
              <a:buNone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EMC: Expected </a:t>
            </a:r>
            <a:r>
              <a:rPr lang="en-US" sz="1200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 to deuteron cross section ratio errors.  Similar for </a:t>
            </a:r>
            <a:r>
              <a:rPr lang="en-US" sz="1200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Be, </a:t>
            </a:r>
            <a:r>
              <a:rPr lang="en-US" sz="1200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 and </a:t>
            </a:r>
            <a:r>
              <a:rPr lang="en-US" sz="1200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</a:t>
            </a:r>
            <a:endParaRPr lang="en-US" sz="1200" baseline="31999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76200" y="609603"/>
            <a:ext cx="5562600" cy="289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marL="342820" indent="-342820">
              <a:spcBef>
                <a:spcPct val="20000"/>
              </a:spcBef>
              <a:defRPr/>
            </a:pPr>
            <a:endParaRPr lang="en-US" sz="2000" kern="0" dirty="0">
              <a:solidFill>
                <a:srgbClr val="000000"/>
              </a:solidFill>
              <a:latin typeface="Arial"/>
            </a:endParaRPr>
          </a:p>
          <a:p>
            <a:pPr marL="342820" indent="-342820">
              <a:spcBef>
                <a:spcPct val="20000"/>
              </a:spcBef>
              <a:buSzPct val="120000"/>
              <a:buFontTx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SHMS calibration initial physics data acquired</a:t>
            </a:r>
          </a:p>
          <a:p>
            <a:pPr marL="914186" lvl="1" indent="-342820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F</a:t>
            </a:r>
            <a:r>
              <a:rPr lang="en-US" sz="1600" kern="0" baseline="-25000" dirty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600" kern="0" baseline="30000" dirty="0">
                <a:solidFill>
                  <a:srgbClr val="000000"/>
                </a:solidFill>
                <a:latin typeface="Arial"/>
              </a:rPr>
              <a:t>H,D</a:t>
            </a:r>
            <a:r>
              <a:rPr lang="en-US" sz="1600" kern="0" dirty="0">
                <a:solidFill>
                  <a:srgbClr val="000000"/>
                </a:solidFill>
                <a:latin typeface="Arial"/>
              </a:rPr>
              <a:t> structure functions, EMC effect</a:t>
            </a:r>
          </a:p>
          <a:p>
            <a:pPr marL="914186" lvl="1" indent="-342820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D(</a:t>
            </a:r>
            <a:r>
              <a:rPr lang="en-US" sz="1600" kern="0" dirty="0" err="1">
                <a:solidFill>
                  <a:srgbClr val="000000"/>
                </a:solidFill>
                <a:latin typeface="Arial"/>
              </a:rPr>
              <a:t>e,e’p</a:t>
            </a:r>
            <a:r>
              <a:rPr lang="en-US" sz="1600" kern="0" dirty="0">
                <a:solidFill>
                  <a:srgbClr val="000000"/>
                </a:solidFill>
                <a:latin typeface="Arial"/>
              </a:rPr>
              <a:t>) at high missing momentum</a:t>
            </a:r>
          </a:p>
          <a:p>
            <a:pPr marL="914186" lvl="1" indent="-342820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Color Transparency (CT) – </a:t>
            </a:r>
            <a:r>
              <a:rPr lang="en-US" sz="1600" kern="0" baseline="30000" dirty="0">
                <a:solidFill>
                  <a:srgbClr val="000000"/>
                </a:solidFill>
                <a:latin typeface="Arial"/>
              </a:rPr>
              <a:t>12</a:t>
            </a:r>
            <a:r>
              <a:rPr lang="en-US" sz="1600" kern="0" dirty="0">
                <a:solidFill>
                  <a:srgbClr val="000000"/>
                </a:solidFill>
                <a:latin typeface="Arial"/>
              </a:rPr>
              <a:t>C(</a:t>
            </a:r>
            <a:r>
              <a:rPr lang="en-US" sz="1600" kern="0" dirty="0" err="1">
                <a:solidFill>
                  <a:srgbClr val="000000"/>
                </a:solidFill>
                <a:latin typeface="Arial"/>
              </a:rPr>
              <a:t>e,e’p</a:t>
            </a:r>
            <a:r>
              <a:rPr lang="en-US" sz="1600" kern="0" dirty="0">
                <a:solidFill>
                  <a:srgbClr val="000000"/>
                </a:solidFill>
                <a:latin typeface="Arial"/>
              </a:rPr>
              <a:t>)</a:t>
            </a:r>
            <a:endParaRPr lang="en-US" sz="1600" kern="0" baseline="30000" dirty="0">
              <a:solidFill>
                <a:srgbClr val="000000"/>
              </a:solidFill>
              <a:latin typeface="Arial"/>
            </a:endParaRPr>
          </a:p>
          <a:p>
            <a:pPr marL="1485552" lvl="2" indent="-342820">
              <a:spcBef>
                <a:spcPct val="20000"/>
              </a:spcBef>
              <a:buSzPct val="120000"/>
              <a:buFontTx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Data for 3 points acquired.</a:t>
            </a:r>
          </a:p>
          <a:p>
            <a:pPr marL="1485552" lvl="2" indent="-342820">
              <a:spcBef>
                <a:spcPct val="20000"/>
              </a:spcBef>
              <a:buSzPct val="120000"/>
              <a:buFontTx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Highest Q</a:t>
            </a:r>
            <a:r>
              <a:rPr lang="en-US" sz="1600" kern="0" baseline="30000" dirty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00"/>
                </a:solidFill>
                <a:latin typeface="Arial"/>
              </a:rPr>
              <a:t> is where BNL A(p,2p) saw rise in transparency</a:t>
            </a:r>
          </a:p>
          <a:p>
            <a:pPr marL="914186" lvl="1" indent="-342820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 TMD studies (SIDIS) and Kaon electroproduction scaling measurement underway</a:t>
            </a:r>
          </a:p>
          <a:p>
            <a:pPr marL="342820" indent="-342820">
              <a:spcBef>
                <a:spcPct val="20000"/>
              </a:spcBef>
              <a:buSzPct val="120000"/>
              <a:buFontTx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Analyses of CT, F2, D(</a:t>
            </a:r>
            <a:r>
              <a:rPr lang="en-US" sz="1600" kern="0" dirty="0" err="1">
                <a:solidFill>
                  <a:srgbClr val="000000"/>
                </a:solidFill>
                <a:latin typeface="Arial"/>
              </a:rPr>
              <a:t>e,e’p</a:t>
            </a:r>
            <a:r>
              <a:rPr lang="en-US" sz="1600" kern="0" dirty="0">
                <a:solidFill>
                  <a:srgbClr val="000000"/>
                </a:solidFill>
                <a:latin typeface="Arial"/>
              </a:rPr>
              <a:t>), EMC underway</a:t>
            </a:r>
          </a:p>
          <a:p>
            <a:pPr marL="114274">
              <a:spcBef>
                <a:spcPct val="20000"/>
              </a:spcBef>
              <a:defRPr/>
            </a:pPr>
            <a:endParaRPr lang="en-US" sz="1600" kern="0" dirty="0">
              <a:solidFill>
                <a:srgbClr val="000000"/>
              </a:solidFill>
              <a:latin typeface="Arial"/>
            </a:endParaRPr>
          </a:p>
          <a:p>
            <a:pPr lvl="2">
              <a:spcBef>
                <a:spcPct val="20000"/>
              </a:spcBef>
              <a:buFontTx/>
              <a:buChar char="–"/>
              <a:defRPr/>
            </a:pPr>
            <a:endParaRPr lang="en-US" sz="1600" kern="0" baseline="30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42767" y="838200"/>
            <a:ext cx="3601235" cy="369310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Projected Color Transparency errors</a:t>
            </a:r>
          </a:p>
        </p:txBody>
      </p:sp>
    </p:spTree>
    <p:extLst>
      <p:ext uri="{BB962C8B-B14F-4D97-AF65-F5344CB8AC3E}">
        <p14:creationId xmlns:p14="http://schemas.microsoft.com/office/powerpoint/2010/main" val="1365981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3.xml><?xml version="1.0" encoding="utf-8"?>
<a:theme xmlns:a="http://schemas.openxmlformats.org/drawingml/2006/main" name="3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4.xml><?xml version="1.0" encoding="utf-8"?>
<a:theme xmlns:a="http://schemas.openxmlformats.org/drawingml/2006/main" name="3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5.xml><?xml version="1.0" encoding="utf-8"?>
<a:theme xmlns:a="http://schemas.openxmlformats.org/drawingml/2006/main" name="8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6.xml><?xml version="1.0" encoding="utf-8"?>
<a:theme xmlns:a="http://schemas.openxmlformats.org/drawingml/2006/main" name="9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7.xml><?xml version="1.0" encoding="utf-8"?>
<a:theme xmlns:a="http://schemas.openxmlformats.org/drawingml/2006/main" name="4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PowerPoint_New" id="{0F51BAC6-8159-9548-A7B1-EAE7940081C2}" vid="{ADBF82FF-A152-6C40-B135-1D95428A4853}"/>
    </a:ext>
  </a:extLst>
</a:theme>
</file>

<file path=ppt/theme/theme8.xml><?xml version="1.0" encoding="utf-8"?>
<a:theme xmlns:a="http://schemas.openxmlformats.org/drawingml/2006/main" name="5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PowerPoint_New" id="{0F51BAC6-8159-9548-A7B1-EAE7940081C2}" vid="{ADBF82FF-A152-6C40-B135-1D95428A4853}"/>
    </a:ext>
  </a:extLst>
</a:theme>
</file>

<file path=ppt/theme/theme9.xml><?xml version="1.0" encoding="utf-8"?>
<a:theme xmlns:a="http://schemas.openxmlformats.org/drawingml/2006/main" name="6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PowerPoint_New" id="{0F51BAC6-8159-9548-A7B1-EAE7940081C2}" vid="{ADBF82FF-A152-6C40-B135-1D95428A4853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JLabPowerPointMain(1)</Template>
  <TotalTime>26431</TotalTime>
  <Words>3937</Words>
  <Application>Microsoft Office PowerPoint</Application>
  <PresentationFormat>On-screen Show (4:3)</PresentationFormat>
  <Paragraphs>693</Paragraphs>
  <Slides>46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22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78" baseType="lpstr">
      <vt:lpstr>ＭＳ Ｐゴシック</vt:lpstr>
      <vt:lpstr>.AppleSystemUIFont</vt:lpstr>
      <vt:lpstr>.PingFangSC-Regular</vt:lpstr>
      <vt:lpstr>Arial</vt:lpstr>
      <vt:lpstr>Arial </vt:lpstr>
      <vt:lpstr>Arial Narrow</vt:lpstr>
      <vt:lpstr>Avenir Black</vt:lpstr>
      <vt:lpstr>Avenir Book</vt:lpstr>
      <vt:lpstr>Calibri</vt:lpstr>
      <vt:lpstr>Calibri Light</vt:lpstr>
      <vt:lpstr>Cambria Math</vt:lpstr>
      <vt:lpstr>Comic Sans MS</vt:lpstr>
      <vt:lpstr>Courier New</vt:lpstr>
      <vt:lpstr>Lucida Grande</vt:lpstr>
      <vt:lpstr>Lucida Sans Unicode</vt:lpstr>
      <vt:lpstr>Minion Pro</vt:lpstr>
      <vt:lpstr>PingFangSC-Regular</vt:lpstr>
      <vt:lpstr>Symbol</vt:lpstr>
      <vt:lpstr>Times</vt:lpstr>
      <vt:lpstr>Times New Roman</vt:lpstr>
      <vt:lpstr>Wingdings</vt:lpstr>
      <vt:lpstr>Wingdings 3</vt:lpstr>
      <vt:lpstr>Office Theme</vt:lpstr>
      <vt:lpstr>JeffersonLabTemplate</vt:lpstr>
      <vt:lpstr>3_JeffersonLabTemplate</vt:lpstr>
      <vt:lpstr>3_Office Theme</vt:lpstr>
      <vt:lpstr>8_JeffersonLabTemplate</vt:lpstr>
      <vt:lpstr>9_JeffersonLabTemplate</vt:lpstr>
      <vt:lpstr>4_Office Theme</vt:lpstr>
      <vt:lpstr>5_Office Theme</vt:lpstr>
      <vt:lpstr>6_Office Theme</vt:lpstr>
      <vt:lpstr>Equation</vt:lpstr>
      <vt:lpstr>JLab 12 GeV Science and Outlook to EIC</vt:lpstr>
      <vt:lpstr>Outline</vt:lpstr>
      <vt:lpstr>Results Recently Published in Nature</vt:lpstr>
      <vt:lpstr>CEBAF at Jefferson Lab </vt:lpstr>
      <vt:lpstr>Initiated Four Hall Operation</vt:lpstr>
      <vt:lpstr>12 GeV Science Era in all 4 Halls!</vt:lpstr>
      <vt:lpstr>Hall A – first use of 3H Targets at Electron Lab Since 3 Decades</vt:lpstr>
      <vt:lpstr>Hall B – CLAS12: toward High Impact science</vt:lpstr>
      <vt:lpstr>Hall C – SERIES OF TMD Studies and KAON L/T Ongoing</vt:lpstr>
      <vt:lpstr>Hall D: GluEX PHASE-I NEAR-COMPLETE analysis as of Fall 2018</vt:lpstr>
      <vt:lpstr>JLab Approved 12 GeV experiments</vt:lpstr>
      <vt:lpstr>FUTURE PROJECTS</vt:lpstr>
      <vt:lpstr>Towards SoLID and MOLLER</vt:lpstr>
      <vt:lpstr>Jefferson Lab User Growth</vt:lpstr>
      <vt:lpstr>Near Term CEBAF Schedule</vt:lpstr>
      <vt:lpstr>FY19 Halls C &amp; B – nature of charmed pentaquark</vt:lpstr>
      <vt:lpstr>Measuring High-x Structure Functions</vt:lpstr>
      <vt:lpstr>Hall A: Nuclear Physics and Neutron Stars</vt:lpstr>
      <vt:lpstr>Heavy Photon Search</vt:lpstr>
      <vt:lpstr>PowerPoint Presentation</vt:lpstr>
      <vt:lpstr>New Paradigm for Nucleon Structure</vt:lpstr>
      <vt:lpstr>PowerPoint Presentation</vt:lpstr>
      <vt:lpstr>Deeply Virtual Compton Scattering @ 11 GeV</vt:lpstr>
      <vt:lpstr>Tomography of 4He Nucleus @ 11 GeV</vt:lpstr>
      <vt:lpstr>Factorization Tests in p+ and K+ Electroproduction</vt:lpstr>
      <vt:lpstr>Momentum Tomography with TMDs @ 11 GeV</vt:lpstr>
      <vt:lpstr>PowerPoint Presentation</vt:lpstr>
      <vt:lpstr>Pion Form Factor and Structure Function</vt:lpstr>
      <vt:lpstr>Pion and kaon structure at an EIC - White Paper in Production</vt:lpstr>
      <vt:lpstr>The role of gluons in pions</vt:lpstr>
      <vt:lpstr>The role of gluons in the chiral limit</vt:lpstr>
      <vt:lpstr>Mass of the Visible Universe</vt:lpstr>
      <vt:lpstr>The Incomplete Hadron: Mass Puzzle</vt:lpstr>
      <vt:lpstr>EIC – Versatility and Luminosity is Key </vt:lpstr>
      <vt:lpstr>Experimental Validation (Pion Form Factor example)</vt:lpstr>
      <vt:lpstr>Global pion PDF fit with EIC pseudodata</vt:lpstr>
      <vt:lpstr>Kaon structure functions – gluon pdfs </vt:lpstr>
      <vt:lpstr>EIC: Pion Form Factor Prospects</vt:lpstr>
      <vt:lpstr>Parton Dynamics and N-N Correlations</vt:lpstr>
      <vt:lpstr>Parton Dynamics and N-N Correlations</vt:lpstr>
      <vt:lpstr>g1(A) – “Polarized EMC Effect”</vt:lpstr>
      <vt:lpstr>EIC Science: Nuclei and quarks/gluons (Deuterons)</vt:lpstr>
      <vt:lpstr>Summary</vt:lpstr>
      <vt:lpstr>PowerPoint Presentation</vt:lpstr>
      <vt:lpstr>Near Term CEBAF Schedule</vt:lpstr>
      <vt:lpstr>FY18  Plan vs Delivered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stewartm@jlab.org</dc:creator>
  <cp:lastModifiedBy>Cheryl A. McDaniel</cp:lastModifiedBy>
  <cp:revision>120</cp:revision>
  <dcterms:created xsi:type="dcterms:W3CDTF">2017-11-20T21:19:42Z</dcterms:created>
  <dcterms:modified xsi:type="dcterms:W3CDTF">2018-10-22T22:02:13Z</dcterms:modified>
</cp:coreProperties>
</file>